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305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288" r:id="rId11"/>
    <p:sldId id="336" r:id="rId12"/>
    <p:sldId id="306" r:id="rId13"/>
    <p:sldId id="338" r:id="rId14"/>
    <p:sldId id="339" r:id="rId15"/>
    <p:sldId id="340" r:id="rId16"/>
    <p:sldId id="342" r:id="rId17"/>
    <p:sldId id="343" r:id="rId18"/>
    <p:sldId id="337" r:id="rId19"/>
    <p:sldId id="344" r:id="rId20"/>
    <p:sldId id="345" r:id="rId21"/>
    <p:sldId id="346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0000"/>
    <a:srgbClr val="00FFFF"/>
    <a:srgbClr val="0000CC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Uva11790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3140968"/>
            <a:ext cx="6644208" cy="1360488"/>
          </a:xfrm>
        </p:spPr>
        <p:txBody>
          <a:bodyPr/>
          <a:lstStyle/>
          <a:p>
            <a:r>
              <a:rPr lang="en-US" altLang="zh-TW" sz="4400" smtClean="0"/>
              <a:t>Murcia’s Skyline</a:t>
            </a:r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1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112568"/>
          </a:xfrm>
        </p:spPr>
        <p:txBody>
          <a:bodyPr/>
          <a:lstStyle/>
          <a:p>
            <a:r>
              <a:rPr lang="en-US" altLang="zh-TW" dirty="0"/>
              <a:t>Input  </a:t>
            </a:r>
            <a:endParaRPr lang="en-US" altLang="zh-TW" dirty="0" smtClean="0"/>
          </a:p>
          <a:p>
            <a:pPr lvl="1" algn="just"/>
            <a:r>
              <a:rPr lang="en-US" altLang="zh-TW" sz="2400" dirty="0"/>
              <a:t>The first line of the input contains an integer indicating the </a:t>
            </a:r>
            <a:r>
              <a:rPr lang="en-US" altLang="zh-TW" sz="2400" u="sng" dirty="0">
                <a:solidFill>
                  <a:srgbClr val="FF0000"/>
                </a:solidFill>
              </a:rPr>
              <a:t>number of test cases</a:t>
            </a:r>
            <a:r>
              <a:rPr lang="en-US" altLang="zh-TW" sz="2400" dirty="0"/>
              <a:t>.</a:t>
            </a:r>
          </a:p>
          <a:p>
            <a:pPr lvl="1" algn="just"/>
            <a:r>
              <a:rPr lang="en-US" altLang="zh-TW" sz="2400" dirty="0"/>
              <a:t>For each test case, the first line contains a single integer, </a:t>
            </a:r>
            <a:r>
              <a:rPr lang="en-US" altLang="zh-TW" sz="2400" i="1" u="sng" dirty="0">
                <a:solidFill>
                  <a:srgbClr val="FF0000"/>
                </a:solidFill>
              </a:rPr>
              <a:t>N</a:t>
            </a:r>
            <a:r>
              <a:rPr lang="en-US" altLang="zh-TW" sz="2400" u="sng" dirty="0">
                <a:solidFill>
                  <a:srgbClr val="FF0000"/>
                </a:solidFill>
              </a:rPr>
              <a:t>, indicating the number of buildings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of the skyline. </a:t>
            </a:r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Then</a:t>
            </a:r>
            <a:r>
              <a:rPr lang="en-US" altLang="zh-TW" sz="2400" dirty="0"/>
              <a:t>, there are </a:t>
            </a:r>
            <a:r>
              <a:rPr lang="en-US" altLang="zh-TW" sz="2400" u="sng" dirty="0">
                <a:solidFill>
                  <a:srgbClr val="FF0000"/>
                </a:solidFill>
              </a:rPr>
              <a:t>two lines</a:t>
            </a:r>
            <a:r>
              <a:rPr lang="en-US" altLang="zh-TW" sz="2400" dirty="0"/>
              <a:t>, each with </a:t>
            </a:r>
            <a:r>
              <a:rPr lang="en-US" altLang="zh-TW" sz="2400" i="1" u="sng" dirty="0">
                <a:solidFill>
                  <a:srgbClr val="FF0000"/>
                </a:solidFill>
              </a:rPr>
              <a:t>N</a:t>
            </a:r>
            <a:r>
              <a:rPr lang="en-US" altLang="zh-TW" sz="2400" u="sng" dirty="0">
                <a:solidFill>
                  <a:srgbClr val="FF0000"/>
                </a:solidFill>
              </a:rPr>
              <a:t> integers separated by blank spaces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2" algn="just"/>
            <a:r>
              <a:rPr lang="en-US" altLang="zh-TW" dirty="0" smtClean="0"/>
              <a:t>The </a:t>
            </a:r>
            <a:r>
              <a:rPr lang="en-US" altLang="zh-TW" u="sng" dirty="0">
                <a:solidFill>
                  <a:srgbClr val="FF0000"/>
                </a:solidFill>
              </a:rPr>
              <a:t>first line</a:t>
            </a:r>
            <a:r>
              <a:rPr lang="en-US" altLang="zh-TW" dirty="0"/>
              <a:t> indicates the </a:t>
            </a:r>
            <a:r>
              <a:rPr lang="en-US" altLang="zh-TW" u="sng" dirty="0">
                <a:solidFill>
                  <a:srgbClr val="FF0000"/>
                </a:solidFill>
              </a:rPr>
              <a:t>heights of the buildings</a:t>
            </a:r>
            <a:r>
              <a:rPr lang="en-US" altLang="zh-TW" dirty="0"/>
              <a:t>, from left to right</a:t>
            </a:r>
            <a:r>
              <a:rPr lang="en-US" altLang="zh-TW" dirty="0" smtClean="0"/>
              <a:t>.</a:t>
            </a:r>
          </a:p>
          <a:p>
            <a:pPr lvl="2" algn="just"/>
            <a:r>
              <a:rPr lang="en-US" altLang="zh-TW" dirty="0" smtClean="0"/>
              <a:t>The </a:t>
            </a:r>
            <a:r>
              <a:rPr lang="en-US" altLang="zh-TW" u="sng" dirty="0">
                <a:solidFill>
                  <a:srgbClr val="FF0000"/>
                </a:solidFill>
              </a:rPr>
              <a:t>second line</a:t>
            </a:r>
            <a:r>
              <a:rPr lang="en-US" altLang="zh-TW" dirty="0"/>
              <a:t> indicates the </a:t>
            </a:r>
            <a:r>
              <a:rPr lang="en-US" altLang="zh-TW" u="sng" dirty="0">
                <a:solidFill>
                  <a:srgbClr val="FF0000"/>
                </a:solidFill>
              </a:rPr>
              <a:t>widths of the buildings</a:t>
            </a:r>
            <a:r>
              <a:rPr lang="en-US" altLang="zh-TW" dirty="0"/>
              <a:t>, also from left to right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32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112568"/>
          </a:xfrm>
        </p:spPr>
        <p:txBody>
          <a:bodyPr/>
          <a:lstStyle/>
          <a:p>
            <a:r>
              <a:rPr lang="en-US" altLang="zh-TW" dirty="0" smtClean="0"/>
              <a:t>Output 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u="sng" dirty="0">
                <a:solidFill>
                  <a:srgbClr val="FF0000"/>
                </a:solidFill>
              </a:rPr>
              <a:t>each test case</a:t>
            </a:r>
            <a:r>
              <a:rPr lang="en-US" altLang="zh-TW" dirty="0"/>
              <a:t>, the output should </a:t>
            </a:r>
            <a:r>
              <a:rPr lang="en-US" altLang="zh-TW" u="sng" dirty="0">
                <a:solidFill>
                  <a:srgbClr val="FF0000"/>
                </a:solidFill>
              </a:rPr>
              <a:t>contain a line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the skyline is </a:t>
            </a:r>
            <a:r>
              <a:rPr lang="en-US" altLang="zh-TW" u="sng" dirty="0">
                <a:solidFill>
                  <a:srgbClr val="FF0000"/>
                </a:solidFill>
              </a:rPr>
              <a:t>increasing</a:t>
            </a:r>
            <a:r>
              <a:rPr lang="en-US" altLang="zh-TW" dirty="0"/>
              <a:t>, the format will be:</a:t>
            </a:r>
          </a:p>
          <a:p>
            <a:pPr lvl="2"/>
            <a:r>
              <a:rPr lang="en-US" altLang="zh-TW" dirty="0"/>
              <a:t>Case </a:t>
            </a:r>
            <a:r>
              <a:rPr lang="en-US" altLang="zh-TW" i="1" dirty="0" err="1"/>
              <a:t>i</a:t>
            </a:r>
            <a:r>
              <a:rPr lang="en-US" altLang="zh-TW" dirty="0"/>
              <a:t>. Increasing (</a:t>
            </a:r>
            <a:r>
              <a:rPr lang="en-US" altLang="zh-TW" i="1" dirty="0"/>
              <a:t>A</a:t>
            </a:r>
            <a:r>
              <a:rPr lang="en-US" altLang="zh-TW" dirty="0"/>
              <a:t>). Decreasing (</a:t>
            </a:r>
            <a:r>
              <a:rPr lang="en-US" altLang="zh-TW" i="1" dirty="0"/>
              <a:t>B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If the skyline is decreasing, the format will be:</a:t>
            </a:r>
          </a:p>
          <a:p>
            <a:pPr lvl="2"/>
            <a:r>
              <a:rPr lang="en-US" altLang="zh-TW" dirty="0"/>
              <a:t>Case </a:t>
            </a:r>
            <a:r>
              <a:rPr lang="en-US" altLang="zh-TW" i="1" dirty="0" err="1"/>
              <a:t>i</a:t>
            </a:r>
            <a:r>
              <a:rPr lang="en-US" altLang="zh-TW" dirty="0"/>
              <a:t>. Decreasing (</a:t>
            </a:r>
            <a:r>
              <a:rPr lang="en-US" altLang="zh-TW" i="1" dirty="0"/>
              <a:t>B</a:t>
            </a:r>
            <a:r>
              <a:rPr lang="en-US" altLang="zh-TW" dirty="0"/>
              <a:t>). Increasing (</a:t>
            </a:r>
            <a:r>
              <a:rPr lang="en-US" altLang="zh-TW" i="1" dirty="0"/>
              <a:t>A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where </a:t>
            </a:r>
            <a:r>
              <a:rPr lang="en-US" altLang="zh-TW" i="1" u="sng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 is the number of the </a:t>
            </a:r>
            <a:r>
              <a:rPr lang="en-US" altLang="zh-TW" u="sng" dirty="0">
                <a:solidFill>
                  <a:srgbClr val="FF0000"/>
                </a:solidFill>
              </a:rPr>
              <a:t>corresponding test case (starting with 1)</a:t>
            </a:r>
            <a:r>
              <a:rPr lang="en-US" altLang="zh-TW" dirty="0"/>
              <a:t>, </a:t>
            </a:r>
            <a:endParaRPr lang="en-US" altLang="zh-TW" dirty="0" smtClean="0"/>
          </a:p>
          <a:p>
            <a:pPr lvl="1" algn="just"/>
            <a:r>
              <a:rPr lang="en-US" altLang="zh-TW" i="1" dirty="0" smtClean="0"/>
              <a:t>A</a:t>
            </a:r>
            <a:r>
              <a:rPr lang="en-US" altLang="zh-TW" dirty="0"/>
              <a:t> is the length of the longest increasing subsequence, and </a:t>
            </a:r>
            <a:r>
              <a:rPr lang="en-US" altLang="zh-TW" i="1" dirty="0" smtClean="0"/>
              <a:t>B</a:t>
            </a:r>
            <a:r>
              <a:rPr lang="en-US" altLang="zh-TW" dirty="0"/>
              <a:t> is the length of the longest decreasing subsequence.</a:t>
            </a:r>
          </a:p>
        </p:txBody>
      </p:sp>
    </p:spTree>
    <p:extLst>
      <p:ext uri="{BB962C8B-B14F-4D97-AF65-F5344CB8AC3E}">
        <p14:creationId xmlns:p14="http://schemas.microsoft.com/office/powerpoint/2010/main" val="17050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987824" y="5301208"/>
            <a:ext cx="5943870" cy="15205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87824" y="692696"/>
            <a:ext cx="4752528" cy="43204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303376"/>
            <a:ext cx="2772816" cy="1296144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116632"/>
            <a:ext cx="3240360" cy="4968552"/>
          </a:xfrm>
        </p:spPr>
        <p:txBody>
          <a:bodyPr/>
          <a:lstStyle/>
          <a:p>
            <a:r>
              <a:rPr lang="en-US" altLang="zh-TW" sz="2800" dirty="0"/>
              <a:t>Input  </a:t>
            </a:r>
            <a:endParaRPr lang="en-US" altLang="zh-TW" sz="28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3 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6 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10 </a:t>
            </a:r>
            <a:r>
              <a:rPr lang="en-US" altLang="zh-TW" sz="2400" dirty="0"/>
              <a:t>100 50 30 80 10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50 </a:t>
            </a:r>
            <a:r>
              <a:rPr lang="en-US" altLang="zh-TW" sz="2400" dirty="0"/>
              <a:t>10 10 15 20 10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4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30 </a:t>
            </a:r>
            <a:r>
              <a:rPr lang="en-US" altLang="zh-TW" sz="2400" dirty="0"/>
              <a:t>20 20 10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20 </a:t>
            </a:r>
            <a:r>
              <a:rPr lang="en-US" altLang="zh-TW" sz="2400" dirty="0"/>
              <a:t>30 40 50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3 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80 </a:t>
            </a:r>
            <a:r>
              <a:rPr lang="en-US" altLang="zh-TW" sz="2400" dirty="0"/>
              <a:t>80 80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15 </a:t>
            </a:r>
            <a:r>
              <a:rPr lang="en-US" altLang="zh-TW" sz="2400" dirty="0"/>
              <a:t>25 </a:t>
            </a:r>
            <a:r>
              <a:rPr lang="en-US" altLang="zh-TW" sz="2400" dirty="0" smtClean="0"/>
              <a:t>200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2843808" y="4897759"/>
            <a:ext cx="608788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kern="0" dirty="0" smtClean="0"/>
              <a:t>Output  </a:t>
            </a:r>
          </a:p>
          <a:p>
            <a:pPr marL="457200" lvl="1" indent="0" algn="just">
              <a:buNone/>
            </a:pPr>
            <a:r>
              <a:rPr lang="en-US" altLang="zh-TW" sz="2400" u="sng" dirty="0">
                <a:solidFill>
                  <a:srgbClr val="FF0000"/>
                </a:solidFill>
              </a:rPr>
              <a:t>Case 1. Increasing (85). Decreasing (50).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Case </a:t>
            </a:r>
            <a:r>
              <a:rPr lang="en-US" altLang="zh-TW" sz="2400" dirty="0"/>
              <a:t>2. Decreasing (110). Increasing (50).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Case </a:t>
            </a:r>
            <a:r>
              <a:rPr lang="en-US" altLang="zh-TW" sz="2400" dirty="0"/>
              <a:t>3. Increasing (25). Decreasing (25).</a:t>
            </a:r>
            <a:endParaRPr lang="en-US" altLang="zh-TW" sz="2400" kern="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796429" y="548680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//3 cases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96429" y="1035564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//6 buildings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96136" y="1455167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//6 heights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96429" y="1815207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//6 widths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31840" y="1035564"/>
            <a:ext cx="4465082" cy="1385324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47864" y="5373215"/>
            <a:ext cx="5328592" cy="496651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68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</a:t>
            </a:r>
            <a:r>
              <a:rPr lang="en-US" altLang="zh-TW" smtClean="0"/>
              <a:t>Increasing </a:t>
            </a:r>
            <a:r>
              <a:rPr lang="en-US" altLang="zh-TW" smtClean="0"/>
              <a:t>Subsequence</a:t>
            </a:r>
            <a:r>
              <a:rPr lang="zh-TW" altLang="en-US" smtClean="0"/>
              <a:t> </a:t>
            </a:r>
            <a:r>
              <a:rPr lang="en-US" altLang="zh-TW" smtClean="0"/>
              <a:t>(LIS)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Problem a sequence {x[0], x[1],…,x[n-1]},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determine its Longest Increasing Subsequence.</a:t>
            </a:r>
          </a:p>
          <a:p>
            <a:endParaRPr lang="en-US" altLang="zh-TW" dirty="0"/>
          </a:p>
          <a:p>
            <a:r>
              <a:rPr lang="en-US" altLang="zh-TW" dirty="0" smtClean="0"/>
              <a:t>Example: n=8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 smtClean="0">
                <a:solidFill>
                  <a:srgbClr val="FF0000"/>
                </a:solidFill>
              </a:rPr>
              <a:t>-7</a:t>
            </a:r>
            <a:r>
              <a:rPr lang="en-US" altLang="zh-TW" dirty="0" smtClean="0"/>
              <a:t>, 10, 9, 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/>
              <a:t>, 8, 1}</a:t>
            </a:r>
          </a:p>
          <a:p>
            <a:pPr lvl="1"/>
            <a:r>
              <a:rPr lang="en-US" altLang="zh-TW" dirty="0" smtClean="0"/>
              <a:t>LIS is {-7, 2, 3, 8}, </a:t>
            </a:r>
            <a:r>
              <a:rPr lang="en-US" altLang="zh-TW" dirty="0" err="1" smtClean="0"/>
              <a:t>lenngth</a:t>
            </a:r>
            <a:r>
              <a:rPr lang="en-US" altLang="zh-TW" dirty="0" smtClean="0"/>
              <a:t>=4.</a:t>
            </a:r>
          </a:p>
        </p:txBody>
      </p:sp>
    </p:spTree>
    <p:extLst>
      <p:ext uri="{BB962C8B-B14F-4D97-AF65-F5344CB8AC3E}">
        <p14:creationId xmlns:p14="http://schemas.microsoft.com/office/powerpoint/2010/main" val="107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4797152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Longest Increasing Subsequence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r>
                  <a:rPr lang="en-US" altLang="zh-TW" dirty="0" smtClean="0"/>
                  <a:t>Example: n=8</a:t>
                </a:r>
              </a:p>
              <a:p>
                <a:pPr lvl="1"/>
                <a:r>
                  <a:rPr lang="en-US" altLang="zh-TW" dirty="0" smtClean="0"/>
                  <a:t>X = {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-7</a:t>
                </a:r>
                <a:r>
                  <a:rPr lang="en-US" altLang="zh-TW" dirty="0" smtClean="0"/>
                  <a:t>, 10, 9,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dirty="0" smtClean="0"/>
                  <a:t>,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dirty="0" smtClean="0"/>
                  <a:t>,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8</a:t>
                </a:r>
                <a:r>
                  <a:rPr lang="en-US" altLang="zh-TW" dirty="0" smtClean="0"/>
                  <a:t>, 8, 1}</a:t>
                </a:r>
              </a:p>
              <a:p>
                <a:pPr lvl="1"/>
                <a:r>
                  <a:rPr lang="en-US" altLang="zh-TW" dirty="0" smtClean="0"/>
                  <a:t>LIS is {-7, 2, 3, 8}, </a:t>
                </a:r>
                <a:r>
                  <a:rPr lang="en-US" altLang="zh-TW" dirty="0" err="1" smtClean="0"/>
                  <a:t>lenngth</a:t>
                </a:r>
                <a:r>
                  <a:rPr lang="en-US" altLang="zh-TW" dirty="0" smtClean="0"/>
                  <a:t>=4.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4437112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5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n=8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 smtClean="0">
                <a:solidFill>
                  <a:srgbClr val="FF0000"/>
                </a:solidFill>
              </a:rPr>
              <a:t>-7</a:t>
            </a:r>
            <a:r>
              <a:rPr lang="en-US" altLang="zh-TW" dirty="0" smtClean="0"/>
              <a:t>, 10, 9, 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/>
              <a:t>, 8, 1}</a:t>
            </a:r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5711"/>
              </p:ext>
            </p:extLst>
          </p:nvPr>
        </p:nvGraphicFramePr>
        <p:xfrm>
          <a:off x="1277996" y="2230080"/>
          <a:ext cx="651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-7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 bwMode="auto">
          <a:xfrm>
            <a:off x="212372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283968" y="443711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004048" y="479715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004048" y="522920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123728" y="558924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724128" y="594928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594928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38036" y="635171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123728" y="371703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95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747248" cy="838200"/>
          </a:xfrm>
        </p:spPr>
        <p:txBody>
          <a:bodyPr/>
          <a:lstStyle/>
          <a:p>
            <a:r>
              <a:rPr lang="en-US" altLang="zh-TW" dirty="0" smtClean="0"/>
              <a:t>How to find LIS Subsequence?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n=8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 smtClean="0">
                <a:solidFill>
                  <a:srgbClr val="FF0000"/>
                </a:solidFill>
              </a:rPr>
              <a:t>-7</a:t>
            </a:r>
            <a:r>
              <a:rPr lang="en-US" altLang="zh-TW" dirty="0" smtClean="0"/>
              <a:t>, 10, 9, 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/>
              <a:t>, 8, 1}</a:t>
            </a:r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6058"/>
              </p:ext>
            </p:extLst>
          </p:nvPr>
        </p:nvGraphicFramePr>
        <p:xfrm>
          <a:off x="1277996" y="2230080"/>
          <a:ext cx="651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2(0)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2(0)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2(0)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3(3)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4(4)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4(4)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2(0)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 bwMode="auto">
          <a:xfrm>
            <a:off x="2123728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283968" y="443711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004048" y="479715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004048" y="522920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123728" y="558924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724128" y="594928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594928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38036" y="635171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5261113" y="4224774"/>
            <a:ext cx="728870" cy="652026"/>
          </a:xfrm>
          <a:custGeom>
            <a:avLst/>
            <a:gdLst>
              <a:gd name="connsiteX0" fmla="*/ 728870 w 728870"/>
              <a:gd name="connsiteY0" fmla="*/ 652026 h 652026"/>
              <a:gd name="connsiteX1" fmla="*/ 516835 w 728870"/>
              <a:gd name="connsiteY1" fmla="*/ 15922 h 652026"/>
              <a:gd name="connsiteX2" fmla="*/ 0 w 728870"/>
              <a:gd name="connsiteY2" fmla="*/ 254461 h 65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70" h="652026">
                <a:moveTo>
                  <a:pt x="728870" y="652026"/>
                </a:moveTo>
                <a:cubicBezTo>
                  <a:pt x="683591" y="367104"/>
                  <a:pt x="638313" y="82183"/>
                  <a:pt x="516835" y="15922"/>
                </a:cubicBezTo>
                <a:cubicBezTo>
                  <a:pt x="395357" y="-50339"/>
                  <a:pt x="197678" y="102061"/>
                  <a:pt x="0" y="25446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手繪多邊形 16"/>
          <p:cNvSpPr/>
          <p:nvPr/>
        </p:nvSpPr>
        <p:spPr bwMode="auto">
          <a:xfrm>
            <a:off x="4563210" y="3785086"/>
            <a:ext cx="728870" cy="652026"/>
          </a:xfrm>
          <a:custGeom>
            <a:avLst/>
            <a:gdLst>
              <a:gd name="connsiteX0" fmla="*/ 728870 w 728870"/>
              <a:gd name="connsiteY0" fmla="*/ 652026 h 652026"/>
              <a:gd name="connsiteX1" fmla="*/ 516835 w 728870"/>
              <a:gd name="connsiteY1" fmla="*/ 15922 h 652026"/>
              <a:gd name="connsiteX2" fmla="*/ 0 w 728870"/>
              <a:gd name="connsiteY2" fmla="*/ 254461 h 65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70" h="652026">
                <a:moveTo>
                  <a:pt x="728870" y="652026"/>
                </a:moveTo>
                <a:cubicBezTo>
                  <a:pt x="683591" y="367104"/>
                  <a:pt x="638313" y="82183"/>
                  <a:pt x="516835" y="15922"/>
                </a:cubicBezTo>
                <a:cubicBezTo>
                  <a:pt x="395357" y="-50339"/>
                  <a:pt x="197678" y="102061"/>
                  <a:pt x="0" y="25446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2398643" y="3537949"/>
            <a:ext cx="2146853" cy="517216"/>
          </a:xfrm>
          <a:custGeom>
            <a:avLst/>
            <a:gdLst>
              <a:gd name="connsiteX0" fmla="*/ 2146853 w 2146853"/>
              <a:gd name="connsiteY0" fmla="*/ 450955 h 517216"/>
              <a:gd name="connsiteX1" fmla="*/ 993914 w 2146853"/>
              <a:gd name="connsiteY1" fmla="*/ 381 h 517216"/>
              <a:gd name="connsiteX2" fmla="*/ 0 w 2146853"/>
              <a:gd name="connsiteY2" fmla="*/ 517216 h 51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853" h="517216">
                <a:moveTo>
                  <a:pt x="2146853" y="450955"/>
                </a:moveTo>
                <a:cubicBezTo>
                  <a:pt x="1749288" y="220146"/>
                  <a:pt x="1351723" y="-10662"/>
                  <a:pt x="993914" y="381"/>
                </a:cubicBezTo>
                <a:cubicBezTo>
                  <a:pt x="636105" y="11424"/>
                  <a:pt x="318052" y="264320"/>
                  <a:pt x="0" y="51721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123728" y="371703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212372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8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208" y="271066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04362" y="36818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639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>
                <a:solidFill>
                  <a:srgbClr val="FF0000"/>
                </a:solidFill>
              </a:rPr>
              <a:t>n</a:t>
            </a:r>
            <a:r>
              <a:rPr lang="en-US" altLang="zh-TW" sz="3600" b="1" baseline="30000" dirty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85688"/>
              </p:ext>
            </p:extLst>
          </p:nvPr>
        </p:nvGraphicFramePr>
        <p:xfrm>
          <a:off x="1691680" y="3331800"/>
          <a:ext cx="601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10(50)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100(10)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50(10)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30(15)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80(20)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10(10)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LIS[0]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LIS[1]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50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LIS[2]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LIS[3]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LIS[4]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LIS[5]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Final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橢圓 13"/>
          <p:cNvSpPr/>
          <p:nvPr/>
        </p:nvSpPr>
        <p:spPr bwMode="auto">
          <a:xfrm>
            <a:off x="2699792" y="4483928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2699792" y="4843968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2699792" y="5204008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5292080" y="5564048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6156176" y="6284128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548680"/>
                <a:ext cx="8244408" cy="2160240"/>
              </a:xfrm>
            </p:spPr>
            <p:txBody>
              <a:bodyPr/>
              <a:lstStyle/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LIS[0].Width </a:t>
                </a:r>
                <a:r>
                  <a:rPr lang="en-US" altLang="zh-TW" dirty="0" smtClean="0"/>
                  <a:t>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LIS[</a:t>
                </a:r>
                <a:r>
                  <a:rPr lang="en-US" altLang="zh-TW" u="sng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].Width</a:t>
                </a:r>
                <a:r>
                  <a:rPr lang="en-US" altLang="zh-TW" dirty="0" smtClean="0"/>
                  <a:t>+ max(LIS[j])             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𝑯𝒆𝒊𝒈𝒉𝒕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𝑯𝒆𝒊𝒈𝒉𝒕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1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548680"/>
                <a:ext cx="8244408" cy="2160240"/>
              </a:xfrm>
              <a:blipFill rotWithShape="1">
                <a:blip r:embed="rId2"/>
                <a:stretch>
                  <a:fillRect t="-3955" b="-30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56792"/>
                <a:ext cx="8244408" cy="2160240"/>
              </a:xfrm>
            </p:spPr>
            <p:txBody>
              <a:bodyPr/>
              <a:lstStyle/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LIS[0].Width </a:t>
                </a:r>
                <a:r>
                  <a:rPr lang="en-US" altLang="zh-TW" dirty="0" smtClean="0"/>
                  <a:t>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LIS[</a:t>
                </a:r>
                <a:r>
                  <a:rPr lang="en-US" altLang="zh-TW" u="sng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].Width</a:t>
                </a:r>
                <a:r>
                  <a:rPr lang="en-US" altLang="zh-TW" dirty="0" smtClean="0"/>
                  <a:t>+ max(LIS[j])             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𝑯𝒆𝒊𝒈𝒉𝒕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𝑯𝒆𝒊𝒈𝒉𝒕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1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56792"/>
                <a:ext cx="8244408" cy="2160240"/>
              </a:xfrm>
              <a:blipFill rotWithShape="1">
                <a:blip r:embed="rId2"/>
                <a:stretch>
                  <a:fillRect t="-3944" b="-56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012160" y="155679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</a:t>
            </a:r>
            <a:r>
              <a:rPr lang="en-US" altLang="zh-TW" sz="36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50364" y="369294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20645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8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400600"/>
          </a:xfrm>
        </p:spPr>
        <p:txBody>
          <a:bodyPr/>
          <a:lstStyle/>
          <a:p>
            <a:pPr algn="just"/>
            <a:r>
              <a:rPr lang="en-US" altLang="zh-TW" sz="2800" dirty="0"/>
              <a:t>Murcia's skyline is growing up very fast. Since the 15th century, it used to be dominated by the profile of its Baroque Cathedral.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But </a:t>
            </a:r>
            <a:r>
              <a:rPr lang="en-US" altLang="zh-TW" sz="2800" dirty="0"/>
              <a:t>nowadays, new skyscrapers are rising in </a:t>
            </a:r>
            <a:r>
              <a:rPr lang="en-US" altLang="zh-TW" sz="2800" dirty="0" err="1"/>
              <a:t>Murcian</a:t>
            </a:r>
            <a:r>
              <a:rPr lang="en-US" altLang="zh-TW" sz="2800" dirty="0"/>
              <a:t> </a:t>
            </a:r>
            <a:r>
              <a:rPr lang="en-US" altLang="zh-TW" sz="2800" i="1" dirty="0" err="1"/>
              <a:t>huerta</a:t>
            </a:r>
            <a:r>
              <a:rPr lang="en-US" altLang="zh-TW" sz="2800" dirty="0" smtClean="0"/>
              <a:t>.</a:t>
            </a:r>
          </a:p>
          <a:p>
            <a:pPr algn="just"/>
            <a:r>
              <a:rPr lang="en-US" altLang="zh-TW" sz="2800" dirty="0"/>
              <a:t>Some people say that if look at the skyline </a:t>
            </a:r>
            <a:r>
              <a:rPr lang="en-US" altLang="zh-TW" sz="2800" u="sng" dirty="0">
                <a:solidFill>
                  <a:srgbClr val="FF0000"/>
                </a:solidFill>
              </a:rPr>
              <a:t>from left to right</a:t>
            </a:r>
            <a:r>
              <a:rPr lang="en-US" altLang="zh-TW" sz="2800" dirty="0"/>
              <a:t>, you can observe and increasing profile; but other people say the profile is decreasing.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75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Faster LIS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882756"/>
            <a:ext cx="7992888" cy="5040560"/>
          </a:xfrm>
        </p:spPr>
        <p:txBody>
          <a:bodyPr/>
          <a:lstStyle/>
          <a:p>
            <a:r>
              <a:rPr lang="en-US" altLang="zh-TW" dirty="0" smtClean="0"/>
              <a:t>Example: n=8</a:t>
            </a:r>
          </a:p>
          <a:p>
            <a:pPr lvl="1"/>
            <a:r>
              <a:rPr lang="en-US" altLang="zh-TW" dirty="0" smtClean="0"/>
              <a:t>X = {</a:t>
            </a:r>
            <a:r>
              <a:rPr lang="en-US" altLang="zh-TW" u="sng" dirty="0" smtClean="0">
                <a:solidFill>
                  <a:srgbClr val="FF0000"/>
                </a:solidFill>
              </a:rPr>
              <a:t>-7</a:t>
            </a:r>
            <a:r>
              <a:rPr lang="en-US" altLang="zh-TW" dirty="0" smtClean="0"/>
              <a:t>, 10, 9, 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/>
              <a:t>, 8, 1}</a:t>
            </a:r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02645"/>
              </p:ext>
            </p:extLst>
          </p:nvPr>
        </p:nvGraphicFramePr>
        <p:xfrm>
          <a:off x="179512" y="2230080"/>
          <a:ext cx="651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index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X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-7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LIS[0]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LIS[1]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LIS[2]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LIS[3]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LIS[4]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LIS[5]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LIS[6]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LIS[7]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Final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橢圓 8"/>
          <p:cNvSpPr/>
          <p:nvPr/>
        </p:nvSpPr>
        <p:spPr bwMode="auto">
          <a:xfrm>
            <a:off x="1025244" y="407707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185484" y="443711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905564" y="479715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905564" y="522920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1025244" y="558924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625644" y="594928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345724" y="5949280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39552" y="635171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Length=4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32240" y="2910135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A={-7(0)}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32240" y="3327375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A={-7(0),10(1)}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043608" y="371703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1043608" y="3356992"/>
            <a:ext cx="504056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40" y="368741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A={-7(0),</a:t>
            </a:r>
            <a:r>
              <a:rPr lang="en-US" altLang="zh-TW" u="sng" dirty="0" smtClean="0">
                <a:solidFill>
                  <a:srgbClr val="FF0000"/>
                </a:solidFill>
              </a:rPr>
              <a:t>9(2)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32240" y="4005064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A={-7(0),</a:t>
            </a:r>
            <a:r>
              <a:rPr lang="en-US" altLang="zh-TW" u="sng" dirty="0" smtClean="0">
                <a:solidFill>
                  <a:srgbClr val="FF0000"/>
                </a:solidFill>
              </a:rPr>
              <a:t>2(3)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32240" y="4365104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A={-7(0),</a:t>
            </a:r>
            <a:r>
              <a:rPr lang="en-US" altLang="zh-TW" u="sng" dirty="0" smtClean="0">
                <a:solidFill>
                  <a:srgbClr val="FF0000"/>
                </a:solidFill>
              </a:rPr>
              <a:t>2(3), 3(4)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32240" y="4767535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A={-7(0),</a:t>
            </a:r>
            <a:r>
              <a:rPr lang="en-US" altLang="zh-TW" u="sng" dirty="0" smtClean="0">
                <a:solidFill>
                  <a:srgbClr val="FF0000"/>
                </a:solidFill>
              </a:rPr>
              <a:t>2(3), 3(4), 8(5)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732240" y="5127575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A={-7(0),</a:t>
            </a:r>
            <a:r>
              <a:rPr lang="en-US" altLang="zh-TW" u="sng" dirty="0" smtClean="0">
                <a:solidFill>
                  <a:srgbClr val="FF0000"/>
                </a:solidFill>
              </a:rPr>
              <a:t>2(3), 3(4), 8(5)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732240" y="5445224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A={-7(0),</a:t>
            </a:r>
            <a:r>
              <a:rPr lang="en-US" altLang="zh-TW" u="sng" dirty="0" smtClean="0">
                <a:solidFill>
                  <a:srgbClr val="FF0000"/>
                </a:solidFill>
              </a:rPr>
              <a:t>2(3), 3(4), 8(5)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6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03648" y="3140968"/>
            <a:ext cx="5112568" cy="100811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Complexityy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</p:spPr>
            <p:txBody>
              <a:bodyPr/>
              <a:lstStyle/>
              <a:p>
                <a:endParaRPr lang="en-US" altLang="zh-TW" dirty="0"/>
              </a:p>
              <a:p>
                <a:r>
                  <a:rPr lang="en-US" altLang="zh-TW" dirty="0" smtClean="0"/>
                  <a:t>Recurrence formula: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LIS[0]=1 // base case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LIS[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]=1+ max(LIS[j])        ,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Answer: </a:t>
                </a:r>
                <a:r>
                  <a:rPr lang="en-US" altLang="zh-TW" u="sng" dirty="0" smtClean="0">
                    <a:solidFill>
                      <a:srgbClr val="FF0000"/>
                    </a:solidFill>
                  </a:rPr>
                  <a:t>The highest LIS[k]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..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2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84784"/>
                <a:ext cx="8244408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 bwMode="auto">
          <a:xfrm>
            <a:off x="971600" y="2708920"/>
            <a:ext cx="360040" cy="1296144"/>
          </a:xfrm>
          <a:prstGeom prst="leftBrace">
            <a:avLst>
              <a:gd name="adj1" fmla="val 8333"/>
              <a:gd name="adj2" fmla="val 4795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0192" y="250011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04362" y="36818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5086925"/>
            <a:ext cx="7776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Find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Length:O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(n)+O(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)=O(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nlogk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Find LIS subsequence: O(n)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7164288" y="1700808"/>
            <a:ext cx="64807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572000" y="1054477"/>
            <a:ext cx="4403770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K is the length of LIS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400600"/>
          </a:xfrm>
        </p:spPr>
        <p:txBody>
          <a:bodyPr/>
          <a:lstStyle/>
          <a:p>
            <a:pPr algn="just"/>
            <a:r>
              <a:rPr lang="en-US" altLang="zh-TW" sz="2800" dirty="0"/>
              <a:t>Looking at Murcia's skyline from left to right, we have a series of </a:t>
            </a:r>
            <a:r>
              <a:rPr lang="en-US" altLang="zh-TW" sz="2800" i="1" u="sng" dirty="0">
                <a:solidFill>
                  <a:srgbClr val="FF0000"/>
                </a:solidFill>
              </a:rPr>
              <a:t>N</a:t>
            </a:r>
            <a:r>
              <a:rPr lang="en-US" altLang="zh-TW" sz="2800" u="sng" dirty="0">
                <a:solidFill>
                  <a:srgbClr val="FF0000"/>
                </a:solidFill>
              </a:rPr>
              <a:t> buildings</a:t>
            </a:r>
            <a:r>
              <a:rPr lang="en-US" altLang="zh-TW" sz="2800" dirty="0"/>
              <a:t>. Each building has its own height and width. You have to discover </a:t>
            </a:r>
            <a:r>
              <a:rPr lang="en-US" altLang="zh-TW" sz="2800" u="sng" dirty="0">
                <a:solidFill>
                  <a:srgbClr val="FF0000"/>
                </a:solidFill>
              </a:rPr>
              <a:t>if the skyline is increasing or decreasing</a:t>
            </a:r>
            <a:r>
              <a:rPr lang="en-US" altLang="zh-TW" sz="2800" dirty="0" smtClean="0"/>
              <a:t>.</a:t>
            </a:r>
          </a:p>
          <a:p>
            <a:pPr algn="just"/>
            <a:r>
              <a:rPr lang="en-US" altLang="zh-TW" sz="2800" dirty="0"/>
              <a:t>We say the </a:t>
            </a:r>
            <a:r>
              <a:rPr lang="en-US" altLang="zh-TW" sz="2800" u="sng" dirty="0">
                <a:solidFill>
                  <a:srgbClr val="FF0000"/>
                </a:solidFill>
              </a:rPr>
              <a:t>skyline is increasing</a:t>
            </a:r>
            <a:r>
              <a:rPr lang="en-US" altLang="zh-TW" sz="2800" dirty="0"/>
              <a:t> if the longest increasing subsequence of buildings is bigger or equal than the longest decreasing subsequence of buildings; in other case, we say it is decreasing.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147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400600"/>
          </a:xfrm>
        </p:spPr>
        <p:txBody>
          <a:bodyPr/>
          <a:lstStyle/>
          <a:p>
            <a:pPr algn="just"/>
            <a:r>
              <a:rPr lang="en-US" altLang="zh-TW" sz="2800" dirty="0" smtClean="0"/>
              <a:t>A</a:t>
            </a:r>
            <a:r>
              <a:rPr lang="en-US" altLang="zh-TW" sz="2800" dirty="0"/>
              <a:t> subsequence is a subset of the original sequence, in the same order. </a:t>
            </a:r>
            <a:r>
              <a:rPr lang="en-US" altLang="zh-TW" sz="2800" u="sng" dirty="0">
                <a:solidFill>
                  <a:srgbClr val="FF0000"/>
                </a:solidFill>
              </a:rPr>
              <a:t>The length of a subsequence of buildings is the sum of the widths of its elements</a:t>
            </a:r>
            <a:r>
              <a:rPr lang="en-US" altLang="zh-TW" sz="2800" dirty="0"/>
              <a:t>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100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908720"/>
            <a:ext cx="8280920" cy="5949280"/>
          </a:xfrm>
        </p:spPr>
        <p:txBody>
          <a:bodyPr/>
          <a:lstStyle/>
          <a:p>
            <a:pPr algn="just"/>
            <a:r>
              <a:rPr lang="en-US" altLang="zh-TW" sz="2800" dirty="0"/>
              <a:t>For example, assuming we have six buildings of heights: </a:t>
            </a:r>
            <a:r>
              <a:rPr lang="en-US" altLang="zh-TW" sz="2800" u="sng" dirty="0">
                <a:solidFill>
                  <a:srgbClr val="FF0000"/>
                </a:solidFill>
              </a:rPr>
              <a:t>10, 100, 50, 30, 80, 10</a:t>
            </a:r>
            <a:r>
              <a:rPr lang="en-US" altLang="zh-TW" sz="2800" dirty="0"/>
              <a:t>; </a:t>
            </a:r>
            <a:r>
              <a:rPr lang="en-US" altLang="zh-TW" sz="2800" dirty="0" smtClean="0"/>
              <a:t>and </a:t>
            </a:r>
            <a:r>
              <a:rPr lang="en-US" altLang="zh-TW" sz="2800" dirty="0"/>
              <a:t>widths: </a:t>
            </a:r>
            <a:r>
              <a:rPr lang="en-US" altLang="zh-TW" sz="2800" u="sng" dirty="0">
                <a:solidFill>
                  <a:srgbClr val="FF0000"/>
                </a:solidFill>
              </a:rPr>
              <a:t>50, 10, 10, 15, 20, 10</a:t>
            </a:r>
            <a:r>
              <a:rPr lang="en-US" altLang="zh-TW" sz="2800" dirty="0"/>
              <a:t>; then we have an increasing subsequence of 3 buildings and total length 85, and a decreasing subsequence of 1 building and total length 50 (also, there is a decreasing subsequence of 4 buildings and length 45). So, in this case, we say that the skyline is increasing. You can see this example below.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08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Example(2/5)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752528" cy="4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351365" y="49835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 bwMode="auto">
          <a:xfrm>
            <a:off x="2279374" y="5022574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4355976" y="1340768"/>
            <a:ext cx="119947" cy="4039615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60" y="286544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 bwMode="auto">
          <a:xfrm>
            <a:off x="4812094" y="3431231"/>
            <a:ext cx="46198" cy="2000541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27629" y="4149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 bwMode="auto">
          <a:xfrm>
            <a:off x="5160098" y="4201007"/>
            <a:ext cx="119947" cy="1179376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4509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5" name="手繪多邊形 14"/>
          <p:cNvSpPr/>
          <p:nvPr/>
        </p:nvSpPr>
        <p:spPr bwMode="auto">
          <a:xfrm>
            <a:off x="5796136" y="2207095"/>
            <a:ext cx="119947" cy="3173288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96136" y="37890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 bwMode="auto">
          <a:xfrm>
            <a:off x="6588224" y="5013176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99837" y="50131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40317" y="57007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88903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手繪多邊形 18"/>
          <p:cNvSpPr/>
          <p:nvPr/>
        </p:nvSpPr>
        <p:spPr bwMode="auto">
          <a:xfrm>
            <a:off x="2279374" y="5446643"/>
            <a:ext cx="2014330" cy="159027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手繪多邊形 21"/>
          <p:cNvSpPr/>
          <p:nvPr/>
        </p:nvSpPr>
        <p:spPr bwMode="auto">
          <a:xfrm>
            <a:off x="4325009" y="5431772"/>
            <a:ext cx="456337" cy="167271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手繪多邊形 22"/>
          <p:cNvSpPr/>
          <p:nvPr/>
        </p:nvSpPr>
        <p:spPr bwMode="auto">
          <a:xfrm>
            <a:off x="4763735" y="5431772"/>
            <a:ext cx="384329" cy="180723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27629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5" name="手繪多邊形 24"/>
          <p:cNvSpPr/>
          <p:nvPr/>
        </p:nvSpPr>
        <p:spPr bwMode="auto">
          <a:xfrm>
            <a:off x="5148064" y="5446643"/>
            <a:ext cx="576064" cy="179304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231685" y="56612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7" name="手繪多邊形 26"/>
          <p:cNvSpPr/>
          <p:nvPr/>
        </p:nvSpPr>
        <p:spPr bwMode="auto">
          <a:xfrm>
            <a:off x="5796136" y="5380383"/>
            <a:ext cx="792088" cy="244145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51765" y="56316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29" name="手繪多邊形 28"/>
          <p:cNvSpPr/>
          <p:nvPr/>
        </p:nvSpPr>
        <p:spPr bwMode="auto">
          <a:xfrm>
            <a:off x="6588224" y="5373216"/>
            <a:ext cx="396044" cy="242726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527829" y="56316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5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Example(3/5)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752528" cy="4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23373" y="49835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 bwMode="auto">
          <a:xfrm>
            <a:off x="2279374" y="5022574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4355976" y="1340768"/>
            <a:ext cx="119947" cy="4039615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60" y="286544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 bwMode="auto">
          <a:xfrm>
            <a:off x="4812094" y="3431231"/>
            <a:ext cx="46198" cy="2000541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27629" y="4149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 bwMode="auto">
          <a:xfrm>
            <a:off x="5160098" y="4201007"/>
            <a:ext cx="119947" cy="1179376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4509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5" name="手繪多邊形 14"/>
          <p:cNvSpPr/>
          <p:nvPr/>
        </p:nvSpPr>
        <p:spPr bwMode="auto">
          <a:xfrm>
            <a:off x="5796136" y="2207095"/>
            <a:ext cx="119947" cy="3173288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96136" y="37890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 bwMode="auto">
          <a:xfrm>
            <a:off x="6588224" y="5013176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99837" y="50131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40317" y="57007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88903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手繪多邊形 18"/>
          <p:cNvSpPr/>
          <p:nvPr/>
        </p:nvSpPr>
        <p:spPr bwMode="auto">
          <a:xfrm>
            <a:off x="2279374" y="5446643"/>
            <a:ext cx="2014330" cy="159027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手繪多邊形 21"/>
          <p:cNvSpPr/>
          <p:nvPr/>
        </p:nvSpPr>
        <p:spPr bwMode="auto">
          <a:xfrm>
            <a:off x="4325009" y="5431772"/>
            <a:ext cx="456337" cy="167271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手繪多邊形 22"/>
          <p:cNvSpPr/>
          <p:nvPr/>
        </p:nvSpPr>
        <p:spPr bwMode="auto">
          <a:xfrm>
            <a:off x="4763735" y="5431772"/>
            <a:ext cx="384329" cy="180723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27629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5" name="手繪多邊形 24"/>
          <p:cNvSpPr/>
          <p:nvPr/>
        </p:nvSpPr>
        <p:spPr bwMode="auto">
          <a:xfrm>
            <a:off x="5148064" y="5446643"/>
            <a:ext cx="576064" cy="179304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231685" y="56612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7" name="手繪多邊形 26"/>
          <p:cNvSpPr/>
          <p:nvPr/>
        </p:nvSpPr>
        <p:spPr bwMode="auto">
          <a:xfrm>
            <a:off x="5796136" y="5380383"/>
            <a:ext cx="792088" cy="244145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51765" y="56316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29" name="手繪多邊形 28"/>
          <p:cNvSpPr/>
          <p:nvPr/>
        </p:nvSpPr>
        <p:spPr bwMode="auto">
          <a:xfrm>
            <a:off x="6588224" y="5373216"/>
            <a:ext cx="396044" cy="242726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527829" y="56316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2471329" y="4941168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5148064" y="4509120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5796136" y="3717032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40317" y="5703639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31685" y="5661248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940152" y="5661248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58275" y="6279703"/>
            <a:ext cx="349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Increasing: 50+15+20=85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058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Example(4/5)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752528" cy="4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23373" y="49835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 bwMode="auto">
          <a:xfrm>
            <a:off x="2279374" y="5022574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4355976" y="1340768"/>
            <a:ext cx="119947" cy="4039615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60" y="286544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 bwMode="auto">
          <a:xfrm>
            <a:off x="4812094" y="3431231"/>
            <a:ext cx="46198" cy="2000541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27629" y="4149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 bwMode="auto">
          <a:xfrm>
            <a:off x="5160098" y="4201007"/>
            <a:ext cx="119947" cy="1179376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4509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5" name="手繪多邊形 14"/>
          <p:cNvSpPr/>
          <p:nvPr/>
        </p:nvSpPr>
        <p:spPr bwMode="auto">
          <a:xfrm>
            <a:off x="5796136" y="2207095"/>
            <a:ext cx="119947" cy="3173288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96136" y="37890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 bwMode="auto">
          <a:xfrm>
            <a:off x="6588224" y="5013176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99837" y="50131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40317" y="57007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88903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手繪多邊形 18"/>
          <p:cNvSpPr/>
          <p:nvPr/>
        </p:nvSpPr>
        <p:spPr bwMode="auto">
          <a:xfrm>
            <a:off x="2279374" y="5446643"/>
            <a:ext cx="2014330" cy="159027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手繪多邊形 21"/>
          <p:cNvSpPr/>
          <p:nvPr/>
        </p:nvSpPr>
        <p:spPr bwMode="auto">
          <a:xfrm>
            <a:off x="4325009" y="5431772"/>
            <a:ext cx="456337" cy="167271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手繪多邊形 22"/>
          <p:cNvSpPr/>
          <p:nvPr/>
        </p:nvSpPr>
        <p:spPr bwMode="auto">
          <a:xfrm>
            <a:off x="4763735" y="5431772"/>
            <a:ext cx="384329" cy="180723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27629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5" name="手繪多邊形 24"/>
          <p:cNvSpPr/>
          <p:nvPr/>
        </p:nvSpPr>
        <p:spPr bwMode="auto">
          <a:xfrm>
            <a:off x="5148064" y="5446643"/>
            <a:ext cx="576064" cy="179304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303693" y="56824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7" name="手繪多邊形 26"/>
          <p:cNvSpPr/>
          <p:nvPr/>
        </p:nvSpPr>
        <p:spPr bwMode="auto">
          <a:xfrm>
            <a:off x="5796136" y="5380383"/>
            <a:ext cx="792088" cy="244145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94401" y="56612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29" name="手繪多邊形 28"/>
          <p:cNvSpPr/>
          <p:nvPr/>
        </p:nvSpPr>
        <p:spPr bwMode="auto">
          <a:xfrm>
            <a:off x="6588224" y="5373216"/>
            <a:ext cx="396044" cy="242726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527829" y="56316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2471329" y="4941168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40317" y="5703639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58275" y="6279703"/>
            <a:ext cx="211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Decreasing: 50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303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Example(5/5)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752528" cy="4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23373" y="49835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 bwMode="auto">
          <a:xfrm>
            <a:off x="2279374" y="5022574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4355976" y="1340768"/>
            <a:ext cx="119947" cy="4039615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60" y="286544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 bwMode="auto">
          <a:xfrm>
            <a:off x="4812094" y="3431231"/>
            <a:ext cx="46198" cy="2000541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27629" y="4149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 bwMode="auto">
          <a:xfrm>
            <a:off x="5160098" y="4201007"/>
            <a:ext cx="119947" cy="1179376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4509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5" name="手繪多邊形 14"/>
          <p:cNvSpPr/>
          <p:nvPr/>
        </p:nvSpPr>
        <p:spPr bwMode="auto">
          <a:xfrm>
            <a:off x="5796136" y="2207095"/>
            <a:ext cx="119947" cy="3173288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96136" y="37890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 bwMode="auto">
          <a:xfrm>
            <a:off x="6588224" y="5013176"/>
            <a:ext cx="119947" cy="357809"/>
          </a:xfrm>
          <a:custGeom>
            <a:avLst/>
            <a:gdLst>
              <a:gd name="connsiteX0" fmla="*/ 0 w 119947"/>
              <a:gd name="connsiteY0" fmla="*/ 0 h 357809"/>
              <a:gd name="connsiteX1" fmla="*/ 119269 w 119947"/>
              <a:gd name="connsiteY1" fmla="*/ 185530 h 357809"/>
              <a:gd name="connsiteX2" fmla="*/ 39756 w 119947"/>
              <a:gd name="connsiteY2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47" h="357809">
                <a:moveTo>
                  <a:pt x="0" y="0"/>
                </a:moveTo>
                <a:cubicBezTo>
                  <a:pt x="56321" y="62947"/>
                  <a:pt x="112643" y="125895"/>
                  <a:pt x="119269" y="185530"/>
                </a:cubicBezTo>
                <a:cubicBezTo>
                  <a:pt x="125895" y="245165"/>
                  <a:pt x="82825" y="301487"/>
                  <a:pt x="39756" y="357809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99837" y="50131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40317" y="57007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95581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手繪多邊形 18"/>
          <p:cNvSpPr/>
          <p:nvPr/>
        </p:nvSpPr>
        <p:spPr bwMode="auto">
          <a:xfrm>
            <a:off x="2279374" y="5446643"/>
            <a:ext cx="2014330" cy="159027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手繪多邊形 21"/>
          <p:cNvSpPr/>
          <p:nvPr/>
        </p:nvSpPr>
        <p:spPr bwMode="auto">
          <a:xfrm>
            <a:off x="4325009" y="5431772"/>
            <a:ext cx="456337" cy="167271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手繪多邊形 22"/>
          <p:cNvSpPr/>
          <p:nvPr/>
        </p:nvSpPr>
        <p:spPr bwMode="auto">
          <a:xfrm>
            <a:off x="4763735" y="5431772"/>
            <a:ext cx="384329" cy="180723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27629" y="57036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5" name="手繪多邊形 24"/>
          <p:cNvSpPr/>
          <p:nvPr/>
        </p:nvSpPr>
        <p:spPr bwMode="auto">
          <a:xfrm>
            <a:off x="5148064" y="5446643"/>
            <a:ext cx="576064" cy="179304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231685" y="56612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7" name="手繪多邊形 26"/>
          <p:cNvSpPr/>
          <p:nvPr/>
        </p:nvSpPr>
        <p:spPr bwMode="auto">
          <a:xfrm>
            <a:off x="5796136" y="5380383"/>
            <a:ext cx="792088" cy="244145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879757" y="56316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29" name="手繪多邊形 28"/>
          <p:cNvSpPr/>
          <p:nvPr/>
        </p:nvSpPr>
        <p:spPr bwMode="auto">
          <a:xfrm>
            <a:off x="6588224" y="5373216"/>
            <a:ext cx="396044" cy="242726"/>
          </a:xfrm>
          <a:custGeom>
            <a:avLst/>
            <a:gdLst>
              <a:gd name="connsiteX0" fmla="*/ 0 w 2014330"/>
              <a:gd name="connsiteY0" fmla="*/ 0 h 159027"/>
              <a:gd name="connsiteX1" fmla="*/ 940904 w 2014330"/>
              <a:gd name="connsiteY1" fmla="*/ 159027 h 159027"/>
              <a:gd name="connsiteX2" fmla="*/ 2014330 w 2014330"/>
              <a:gd name="connsiteY2" fmla="*/ 0 h 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330" h="159027">
                <a:moveTo>
                  <a:pt x="0" y="0"/>
                </a:moveTo>
                <a:cubicBezTo>
                  <a:pt x="302591" y="79513"/>
                  <a:pt x="605182" y="159027"/>
                  <a:pt x="940904" y="159027"/>
                </a:cubicBezTo>
                <a:cubicBezTo>
                  <a:pt x="1276626" y="159027"/>
                  <a:pt x="1645478" y="79513"/>
                  <a:pt x="201433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527829" y="56316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4306334" y="2867374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5148064" y="4509120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4733655" y="4091849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95581" y="5661248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03693" y="5661248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27829" y="5661248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58275" y="6279703"/>
            <a:ext cx="4048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Decreasing: 10+10+15+10=45</a:t>
            </a:r>
            <a:endParaRPr lang="zh-TW" altLang="en-US" b="1" dirty="0"/>
          </a:p>
        </p:txBody>
      </p:sp>
      <p:sp>
        <p:nvSpPr>
          <p:cNvPr id="36" name="橢圓 35"/>
          <p:cNvSpPr/>
          <p:nvPr/>
        </p:nvSpPr>
        <p:spPr bwMode="auto">
          <a:xfrm>
            <a:off x="6588224" y="4926328"/>
            <a:ext cx="444487" cy="5188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799637" y="5661248"/>
            <a:ext cx="492443" cy="4192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8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2372</TotalTime>
  <Words>1093</Words>
  <Application>Microsoft Office PowerPoint</Application>
  <PresentationFormat>如螢幕大小 (4:3)</PresentationFormat>
  <Paragraphs>379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古典-1</vt:lpstr>
      <vt:lpstr>Uva11790</vt:lpstr>
      <vt:lpstr>Problem Descriptions (1/3)</vt:lpstr>
      <vt:lpstr>Problem Descriptions (2/3)</vt:lpstr>
      <vt:lpstr>Problem Descriptions (3/3)</vt:lpstr>
      <vt:lpstr>Example(1/5)</vt:lpstr>
      <vt:lpstr>Example(2/5)</vt:lpstr>
      <vt:lpstr>Example(3/5)</vt:lpstr>
      <vt:lpstr>Example(4/5)</vt:lpstr>
      <vt:lpstr>Example(5/5)</vt:lpstr>
      <vt:lpstr>I/O (1/2)</vt:lpstr>
      <vt:lpstr>I/O (2/2)</vt:lpstr>
      <vt:lpstr>I/O Example</vt:lpstr>
      <vt:lpstr>Longest Increasing Subsequence (LIS)</vt:lpstr>
      <vt:lpstr>Longest Increasing Subsequence</vt:lpstr>
      <vt:lpstr>Example</vt:lpstr>
      <vt:lpstr>How to find LIS Subsequence?</vt:lpstr>
      <vt:lpstr>Time Complexityy</vt:lpstr>
      <vt:lpstr>Dynamic Programming</vt:lpstr>
      <vt:lpstr>Time Complexity</vt:lpstr>
      <vt:lpstr>Faster LIS Algorithm</vt:lpstr>
      <vt:lpstr>Time Complexityy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1148</cp:revision>
  <dcterms:created xsi:type="dcterms:W3CDTF">2007-09-17T04:06:35Z</dcterms:created>
  <dcterms:modified xsi:type="dcterms:W3CDTF">2019-11-27T08:29:56Z</dcterms:modified>
</cp:coreProperties>
</file>