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0"/>
  </p:notesMasterIdLst>
  <p:sldIdLst>
    <p:sldId id="256" r:id="rId2"/>
    <p:sldId id="519" r:id="rId3"/>
    <p:sldId id="541" r:id="rId4"/>
    <p:sldId id="494" r:id="rId5"/>
    <p:sldId id="495" r:id="rId6"/>
    <p:sldId id="496" r:id="rId7"/>
    <p:sldId id="586" r:id="rId8"/>
    <p:sldId id="542" r:id="rId9"/>
    <p:sldId id="543" r:id="rId10"/>
    <p:sldId id="544" r:id="rId11"/>
    <p:sldId id="545" r:id="rId12"/>
    <p:sldId id="546" r:id="rId13"/>
    <p:sldId id="547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58" r:id="rId25"/>
    <p:sldId id="559" r:id="rId26"/>
    <p:sldId id="560" r:id="rId27"/>
    <p:sldId id="561" r:id="rId28"/>
    <p:sldId id="562" r:id="rId29"/>
    <p:sldId id="563" r:id="rId30"/>
    <p:sldId id="564" r:id="rId31"/>
    <p:sldId id="565" r:id="rId32"/>
    <p:sldId id="566" r:id="rId33"/>
    <p:sldId id="570" r:id="rId34"/>
    <p:sldId id="571" r:id="rId35"/>
    <p:sldId id="573" r:id="rId36"/>
    <p:sldId id="575" r:id="rId37"/>
    <p:sldId id="576" r:id="rId38"/>
    <p:sldId id="578" r:id="rId39"/>
    <p:sldId id="579" r:id="rId40"/>
    <p:sldId id="580" r:id="rId41"/>
    <p:sldId id="567" r:id="rId42"/>
    <p:sldId id="568" r:id="rId43"/>
    <p:sldId id="582" r:id="rId44"/>
    <p:sldId id="583" r:id="rId45"/>
    <p:sldId id="569" r:id="rId46"/>
    <p:sldId id="581" r:id="rId47"/>
    <p:sldId id="584" r:id="rId48"/>
    <p:sldId id="585" r:id="rId4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00FFFF"/>
    <a:srgbClr val="0000FF"/>
    <a:srgbClr val="F8F8F8"/>
    <a:srgbClr val="000066"/>
    <a:srgbClr val="00CC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87840" autoAdjust="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BFEC4195-2F19-4BE4-8702-803DE795C156}" type="slidenum">
              <a:rPr lang="en-US" altLang="zh-TW" sz="1200">
                <a:latin typeface="Arial" charset="0"/>
              </a:rPr>
              <a:pPr eaLnBrk="1" hangingPunct="1"/>
              <a:t>16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D4062268-8775-468F-B77B-CA5A3874A842}" type="slidenum">
              <a:rPr lang="en-US" altLang="zh-TW" sz="1200">
                <a:latin typeface="Arial" charset="0"/>
              </a:rPr>
              <a:pPr eaLnBrk="1" hangingPunct="1"/>
              <a:t>17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1D548100-DA6D-4984-9429-27BADB63B07D}" type="slidenum">
              <a:rPr lang="en-US" altLang="zh-TW" sz="1200">
                <a:latin typeface="Arial" charset="0"/>
              </a:rPr>
              <a:pPr eaLnBrk="1" hangingPunct="1"/>
              <a:t>18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A5275328-321B-4D6D-B3E3-56293AE1DDC1}" type="slidenum">
              <a:rPr lang="en-US" altLang="zh-TW" sz="1200">
                <a:latin typeface="Arial" charset="0"/>
              </a:rPr>
              <a:pPr eaLnBrk="1" hangingPunct="1"/>
              <a:t>19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88B93A9A-9008-49D4-AE5D-17564C72F4D9}" type="slidenum">
              <a:rPr lang="en-US" altLang="zh-TW" sz="1200">
                <a:latin typeface="Arial" charset="0"/>
              </a:rPr>
              <a:pPr eaLnBrk="1" hangingPunct="1"/>
              <a:t>20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C91B3248-8534-46C8-9DD8-B4539BF9EF5D}" type="slidenum">
              <a:rPr lang="en-US" altLang="zh-TW" sz="1200">
                <a:latin typeface="Arial" charset="0"/>
              </a:rPr>
              <a:pPr eaLnBrk="1" hangingPunct="1"/>
              <a:t>21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F7019200-8957-4095-9F84-EDFCF9057EC5}" type="slidenum">
              <a:rPr lang="en-US" altLang="zh-TW" sz="1200">
                <a:latin typeface="Arial" charset="0"/>
              </a:rPr>
              <a:pPr eaLnBrk="1" hangingPunct="1"/>
              <a:t>22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E0A504FD-D15C-4C71-904B-E82D000001E5}" type="slidenum">
              <a:rPr lang="en-US" altLang="zh-TW" sz="1200">
                <a:latin typeface="Arial" charset="0"/>
              </a:rPr>
              <a:pPr eaLnBrk="1" hangingPunct="1"/>
              <a:t>23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F295CB0A-53BB-431D-9AA7-BEE8420621C4}" type="slidenum">
              <a:rPr lang="en-US" altLang="zh-TW" sz="1200">
                <a:latin typeface="Arial" charset="0"/>
              </a:rPr>
              <a:pPr eaLnBrk="1" hangingPunct="1"/>
              <a:t>24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2FBFA215-C5FE-4A3B-9ED0-86155171ECE7}" type="slidenum">
              <a:rPr lang="en-US" altLang="zh-TW" sz="1200">
                <a:latin typeface="Arial" charset="0"/>
              </a:rPr>
              <a:pPr eaLnBrk="1" hangingPunct="1"/>
              <a:t>25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CFA4196A-3421-44B2-B7B4-4EF918D2F35F}" type="slidenum">
              <a:rPr lang="en-US" altLang="zh-TW" sz="1200">
                <a:latin typeface="Arial" charset="0"/>
              </a:rPr>
              <a:pPr eaLnBrk="1" hangingPunct="1"/>
              <a:t>8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1A3867FC-06FE-410E-A392-3492C6A83010}" type="slidenum">
              <a:rPr lang="en-US" altLang="zh-TW" sz="1200">
                <a:latin typeface="Arial" charset="0"/>
              </a:rPr>
              <a:pPr eaLnBrk="1" hangingPunct="1"/>
              <a:t>26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7973C13B-6F17-4D52-8F2F-ADA9F48619BF}" type="slidenum">
              <a:rPr lang="en-US" altLang="zh-TW" sz="1200">
                <a:latin typeface="Arial" charset="0"/>
              </a:rPr>
              <a:pPr eaLnBrk="1" hangingPunct="1"/>
              <a:t>27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AFA622B4-0267-4B4D-AD35-8BE750D8B9FA}" type="slidenum">
              <a:rPr lang="en-US" altLang="zh-TW" sz="1200">
                <a:latin typeface="Arial" charset="0"/>
              </a:rPr>
              <a:pPr eaLnBrk="1" hangingPunct="1"/>
              <a:t>28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13AE388D-7A07-4470-A0EA-15F818329BD0}" type="slidenum">
              <a:rPr lang="en-US" altLang="zh-TW" sz="1200">
                <a:latin typeface="Arial" charset="0"/>
              </a:rPr>
              <a:pPr eaLnBrk="1" hangingPunct="1"/>
              <a:t>29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BB9E9E8F-9348-447E-99AF-98ACCAC35F0F}" type="slidenum">
              <a:rPr lang="en-US" altLang="zh-TW" sz="1200">
                <a:latin typeface="Arial" charset="0"/>
              </a:rPr>
              <a:pPr eaLnBrk="1" hangingPunct="1"/>
              <a:t>30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956B5F03-6912-4ACB-803B-950954381494}" type="slidenum">
              <a:rPr lang="en-US" altLang="zh-TW" sz="1200">
                <a:latin typeface="Arial" charset="0"/>
              </a:rPr>
              <a:pPr eaLnBrk="1" hangingPunct="1"/>
              <a:t>31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DDE1CE16-3379-4859-8EB6-40F0E2FAC1E9}" type="slidenum">
              <a:rPr lang="en-US" altLang="zh-TW" sz="1200">
                <a:latin typeface="Arial" charset="0"/>
              </a:rPr>
              <a:pPr eaLnBrk="1" hangingPunct="1"/>
              <a:t>32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8F432ADF-DF5C-470C-A7C2-8057C9956C4F}" type="slidenum">
              <a:rPr lang="en-US" altLang="zh-TW" sz="1200">
                <a:latin typeface="Arial" charset="0"/>
              </a:rPr>
              <a:pPr eaLnBrk="1" hangingPunct="1"/>
              <a:t>9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B5198B04-183E-43DE-84AE-FF282AE6B3E6}" type="slidenum">
              <a:rPr lang="en-US" altLang="zh-TW" sz="1200">
                <a:latin typeface="Arial" charset="0"/>
              </a:rPr>
              <a:pPr eaLnBrk="1" hangingPunct="1"/>
              <a:t>10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FBA85721-D8CC-4D8C-ACC3-5521BC39F359}" type="slidenum">
              <a:rPr lang="en-US" altLang="zh-TW" sz="1200">
                <a:latin typeface="Arial" charset="0"/>
              </a:rPr>
              <a:pPr eaLnBrk="1" hangingPunct="1"/>
              <a:t>11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4783B94E-8A6E-4C3B-8A20-0AC3F2BA7DF7}" type="slidenum">
              <a:rPr lang="en-US" altLang="zh-TW" sz="1200">
                <a:latin typeface="Arial" charset="0"/>
              </a:rPr>
              <a:pPr eaLnBrk="1" hangingPunct="1"/>
              <a:t>12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0B67C6EA-E4B4-4E62-8E08-FB06D3FF7819}" type="slidenum">
              <a:rPr lang="en-US" altLang="zh-TW" sz="1200">
                <a:latin typeface="Arial" charset="0"/>
              </a:rPr>
              <a:pPr eaLnBrk="1" hangingPunct="1"/>
              <a:t>13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4C65AFD2-FE59-4C97-B9CF-AA23431246DF}" type="slidenum">
              <a:rPr lang="en-US" altLang="zh-TW" sz="1200">
                <a:latin typeface="Arial" charset="0"/>
              </a:rPr>
              <a:pPr eaLnBrk="1" hangingPunct="1"/>
              <a:t>14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D5A47B98-A636-47A9-A522-F5DDC3BE9734}" type="slidenum">
              <a:rPr lang="en-US" altLang="zh-TW" sz="1200">
                <a:latin typeface="Arial" charset="0"/>
              </a:rPr>
              <a:pPr eaLnBrk="1" hangingPunct="1"/>
              <a:t>15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9592" y="1772816"/>
            <a:ext cx="7772400" cy="1143000"/>
          </a:xfrm>
        </p:spPr>
        <p:txBody>
          <a:bodyPr/>
          <a:lstStyle/>
          <a:p>
            <a:r>
              <a:rPr lang="en-US" altLang="zh-TW" dirty="0" smtClean="0"/>
              <a:t>Bond</a:t>
            </a:r>
            <a:endParaRPr lang="en-US" altLang="zh-TW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600" y="2996952"/>
            <a:ext cx="7488832" cy="1360488"/>
          </a:xfrm>
        </p:spPr>
        <p:txBody>
          <a:bodyPr/>
          <a:lstStyle/>
          <a:p>
            <a:r>
              <a:rPr lang="en-US" altLang="zh-TW" sz="4400" dirty="0" err="1" smtClean="0"/>
              <a:t>Uva</a:t>
            </a:r>
            <a:r>
              <a:rPr lang="en-US" altLang="zh-TW" sz="4400" dirty="0" smtClean="0"/>
              <a:t> 11354</a:t>
            </a:r>
          </a:p>
          <a:p>
            <a:endParaRPr lang="en-US" altLang="zh-TW" dirty="0"/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8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981075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Disjoint-Set Union Problem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16113"/>
            <a:ext cx="8424863" cy="4191000"/>
          </a:xfrm>
        </p:spPr>
        <p:txBody>
          <a:bodyPr/>
          <a:lstStyle/>
          <a:p>
            <a:pPr eaLnBrk="1" hangingPunct="1"/>
            <a:r>
              <a:rPr lang="en-US" altLang="zh-TW" smtClean="0"/>
              <a:t>Disjoint sets </a:t>
            </a:r>
            <a:r>
              <a:rPr lang="en-US" altLang="zh-TW" smtClean="0">
                <a:solidFill>
                  <a:srgbClr val="0000FF"/>
                </a:solidFill>
              </a:rPr>
              <a:t>, S</a:t>
            </a:r>
            <a:r>
              <a:rPr lang="en-US" altLang="zh-TW" baseline="-25000" smtClean="0">
                <a:solidFill>
                  <a:srgbClr val="0000FF"/>
                </a:solidFill>
              </a:rPr>
              <a:t>i</a:t>
            </a:r>
            <a:r>
              <a:rPr lang="en-US" altLang="zh-TW" smtClean="0">
                <a:solidFill>
                  <a:srgbClr val="0000FF"/>
                </a:solidFill>
              </a:rPr>
              <a:t> </a:t>
            </a:r>
            <a:r>
              <a:rPr lang="en-US" altLang="zh-TW" smtClean="0">
                <a:solidFill>
                  <a:srgbClr val="0000FF"/>
                </a:solidFill>
                <a:cs typeface="Times New Roman" pitchFamily="18" charset="0"/>
                <a:sym typeface="Math B" pitchFamily="2" charset="2"/>
              </a:rPr>
              <a:t>∩</a:t>
            </a:r>
            <a:r>
              <a:rPr lang="en-US" altLang="zh-TW" smtClean="0">
                <a:solidFill>
                  <a:srgbClr val="0000FF"/>
                </a:solidFill>
                <a:sym typeface="Math B" pitchFamily="2" charset="2"/>
              </a:rPr>
              <a:t> S</a:t>
            </a:r>
            <a:r>
              <a:rPr lang="en-US" altLang="zh-TW" baseline="-25000" smtClean="0">
                <a:solidFill>
                  <a:srgbClr val="0000FF"/>
                </a:solidFill>
                <a:sym typeface="Math B" pitchFamily="2" charset="2"/>
              </a:rPr>
              <a:t>j</a:t>
            </a:r>
            <a:r>
              <a:rPr lang="en-US" altLang="zh-TW" smtClean="0">
                <a:solidFill>
                  <a:srgbClr val="0000FF"/>
                </a:solidFill>
                <a:sym typeface="Math B" pitchFamily="2" charset="2"/>
              </a:rPr>
              <a:t> = </a:t>
            </a:r>
            <a:r>
              <a:rPr lang="en-US" altLang="zh-TW" smtClean="0">
                <a:solidFill>
                  <a:srgbClr val="0000FF"/>
                </a:solidFill>
                <a:sym typeface="Symbol" pitchFamily="18" charset="2"/>
              </a:rPr>
              <a:t></a:t>
            </a:r>
          </a:p>
          <a:p>
            <a:pPr eaLnBrk="1" hangingPunct="1"/>
            <a:r>
              <a:rPr lang="en-US" altLang="zh-TW" smtClean="0">
                <a:sym typeface="Symbol" pitchFamily="18" charset="2"/>
              </a:rPr>
              <a:t>Need to support following </a:t>
            </a:r>
            <a:r>
              <a:rPr lang="en-US" altLang="zh-TW" smtClean="0">
                <a:solidFill>
                  <a:srgbClr val="0000FF"/>
                </a:solidFill>
                <a:sym typeface="Symbol" pitchFamily="18" charset="2"/>
              </a:rPr>
              <a:t>operations:</a:t>
            </a:r>
          </a:p>
          <a:p>
            <a:pPr lvl="1" eaLnBrk="1" hangingPunct="1"/>
            <a:r>
              <a:rPr lang="en-US" altLang="zh-TW" smtClean="0">
                <a:solidFill>
                  <a:srgbClr val="0000FF"/>
                </a:solidFill>
                <a:sym typeface="Symbol" pitchFamily="18" charset="2"/>
              </a:rPr>
              <a:t>MakeSet(x):</a:t>
            </a:r>
            <a:r>
              <a:rPr lang="en-US" altLang="zh-TW" smtClean="0">
                <a:sym typeface="Symbol" pitchFamily="18" charset="2"/>
              </a:rPr>
              <a:t>  S=</a:t>
            </a:r>
            <a:r>
              <a:rPr lang="en-US" altLang="zh-TW" smtClean="0">
                <a:sym typeface="Math B" pitchFamily="2" charset="2"/>
              </a:rPr>
              <a:t>{x}</a:t>
            </a:r>
          </a:p>
          <a:p>
            <a:pPr lvl="1" eaLnBrk="1" hangingPunct="1"/>
            <a:r>
              <a:rPr lang="en-US" altLang="zh-TW" smtClean="0">
                <a:solidFill>
                  <a:srgbClr val="0000FF"/>
                </a:solidFill>
                <a:sym typeface="Math B" pitchFamily="2" charset="2"/>
              </a:rPr>
              <a:t>Union(S</a:t>
            </a:r>
            <a:r>
              <a:rPr lang="en-US" altLang="zh-TW" baseline="-25000" smtClean="0">
                <a:solidFill>
                  <a:srgbClr val="0000FF"/>
                </a:solidFill>
                <a:sym typeface="Math B" pitchFamily="2" charset="2"/>
              </a:rPr>
              <a:t>i</a:t>
            </a:r>
            <a:r>
              <a:rPr lang="en-US" altLang="zh-TW" smtClean="0">
                <a:solidFill>
                  <a:srgbClr val="0000FF"/>
                </a:solidFill>
                <a:sym typeface="Math B" pitchFamily="2" charset="2"/>
              </a:rPr>
              <a:t>, S</a:t>
            </a:r>
            <a:r>
              <a:rPr lang="en-US" altLang="zh-TW" baseline="-25000" smtClean="0">
                <a:solidFill>
                  <a:srgbClr val="0000FF"/>
                </a:solidFill>
                <a:sym typeface="Math B" pitchFamily="2" charset="2"/>
              </a:rPr>
              <a:t>j</a:t>
            </a:r>
            <a:r>
              <a:rPr lang="en-US" altLang="zh-TW" smtClean="0">
                <a:solidFill>
                  <a:srgbClr val="0000FF"/>
                </a:solidFill>
                <a:sym typeface="Math B" pitchFamily="2" charset="2"/>
              </a:rPr>
              <a:t>):</a:t>
            </a:r>
            <a:r>
              <a:rPr lang="en-US" altLang="zh-TW" smtClean="0">
                <a:sym typeface="Math B" pitchFamily="2" charset="2"/>
              </a:rPr>
              <a:t> {S</a:t>
            </a:r>
            <a:r>
              <a:rPr lang="en-US" altLang="zh-TW" baseline="-25000" smtClean="0">
                <a:sym typeface="Math B" pitchFamily="2" charset="2"/>
              </a:rPr>
              <a:t>i</a:t>
            </a:r>
            <a:r>
              <a:rPr lang="en-US" altLang="zh-TW" smtClean="0">
                <a:sym typeface="Math B" pitchFamily="2" charset="2"/>
              </a:rPr>
              <a:t> </a:t>
            </a:r>
            <a:r>
              <a:rPr lang="en-US" altLang="zh-TW" b="0" smtClean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mtClean="0">
                <a:sym typeface="Math B" pitchFamily="2" charset="2"/>
              </a:rPr>
              <a:t> S</a:t>
            </a:r>
            <a:r>
              <a:rPr lang="en-US" altLang="zh-TW" baseline="-25000" smtClean="0">
                <a:sym typeface="Math B" pitchFamily="2" charset="2"/>
              </a:rPr>
              <a:t>j</a:t>
            </a:r>
            <a:r>
              <a:rPr lang="en-US" altLang="zh-TW" smtClean="0">
                <a:sym typeface="Math B" pitchFamily="2" charset="2"/>
              </a:rPr>
              <a:t>}</a:t>
            </a:r>
          </a:p>
          <a:p>
            <a:pPr lvl="1" eaLnBrk="1" hangingPunct="1"/>
            <a:r>
              <a:rPr lang="en-US" altLang="zh-TW" smtClean="0">
                <a:solidFill>
                  <a:srgbClr val="0000FF"/>
                </a:solidFill>
                <a:sym typeface="Math B" pitchFamily="2" charset="2"/>
              </a:rPr>
              <a:t>FindSet(x):</a:t>
            </a:r>
            <a:r>
              <a:rPr lang="en-US" altLang="zh-TW" smtClean="0">
                <a:sym typeface="Math B" pitchFamily="2" charset="2"/>
              </a:rPr>
              <a:t> return S</a:t>
            </a:r>
            <a:r>
              <a:rPr lang="en-US" altLang="zh-TW" smtClean="0">
                <a:sym typeface="Symbol" pitchFamily="18" charset="2"/>
              </a:rPr>
              <a:t>, such that x  S</a:t>
            </a:r>
            <a:endParaRPr lang="en-US" altLang="zh-TW" smtClean="0">
              <a:sym typeface="Math B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678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404813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Kruskal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Algorithm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08962" cy="5040312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Kruskal()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T =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zh-TW" sz="240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v </a:t>
            </a:r>
            <a:r>
              <a:rPr lang="en-US" altLang="zh-TW" sz="2400" smtClean="0"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V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MakeSet(v);</a:t>
            </a:r>
            <a:endParaRPr lang="en-US" altLang="zh-TW" sz="240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sort E by increasing edge weight w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(u,v)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E (in sorted order)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if FindSet(u)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altLang="zh-TW" sz="2400" smtClean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{(u,v)};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260475" y="2636838"/>
            <a:ext cx="4535488" cy="9366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1258888" y="3933825"/>
            <a:ext cx="63373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6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76250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Kruskal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Algorithm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1485900"/>
            <a:ext cx="8640762" cy="5183188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Kruskal()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T =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zh-TW" sz="240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v </a:t>
            </a:r>
            <a:r>
              <a:rPr lang="en-US" altLang="zh-TW" sz="2400" smtClean="0"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V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MakeSet(v);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sort E by increasing edge weight w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(u,v)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E (in sorted order)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if FindSet(u)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altLang="zh-TW" sz="2400" smtClean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{{u,v}};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7115" name="AutoShape 11"/>
          <p:cNvCxnSpPr>
            <a:cxnSpLocks noChangeShapeType="1"/>
            <a:stCxn id="47108" idx="6"/>
            <a:endCxn id="47109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AutoShape 12"/>
          <p:cNvCxnSpPr>
            <a:cxnSpLocks noChangeShapeType="1"/>
            <a:stCxn id="47109" idx="6"/>
            <a:endCxn id="47110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7" name="AutoShape 13"/>
          <p:cNvCxnSpPr>
            <a:cxnSpLocks noChangeShapeType="1"/>
            <a:stCxn id="47110" idx="3"/>
            <a:endCxn id="47113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8" name="AutoShape 14"/>
          <p:cNvCxnSpPr>
            <a:cxnSpLocks noChangeShapeType="1"/>
            <a:stCxn id="47113" idx="2"/>
            <a:endCxn id="47114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9" name="AutoShape 15"/>
          <p:cNvCxnSpPr>
            <a:cxnSpLocks noChangeShapeType="1"/>
            <a:stCxn id="47114" idx="0"/>
            <a:endCxn id="47108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0" name="AutoShape 16"/>
          <p:cNvCxnSpPr>
            <a:cxnSpLocks noChangeShapeType="1"/>
            <a:stCxn id="47108" idx="5"/>
            <a:endCxn id="47113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1" name="AutoShape 17"/>
          <p:cNvCxnSpPr>
            <a:cxnSpLocks noChangeShapeType="1"/>
            <a:stCxn id="47113" idx="0"/>
            <a:endCxn id="47109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2" name="AutoShape 18"/>
          <p:cNvCxnSpPr>
            <a:cxnSpLocks noChangeShapeType="1"/>
            <a:stCxn id="47113" idx="6"/>
            <a:endCxn id="47111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3" name="AutoShape 19"/>
          <p:cNvCxnSpPr>
            <a:cxnSpLocks noChangeShapeType="1"/>
            <a:stCxn id="47111" idx="0"/>
            <a:endCxn id="47110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4" name="AutoShape 20"/>
          <p:cNvCxnSpPr>
            <a:cxnSpLocks noChangeShapeType="1"/>
            <a:stCxn id="47110" idx="5"/>
            <a:endCxn id="47112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5" name="AutoShape 21"/>
          <p:cNvCxnSpPr>
            <a:cxnSpLocks noChangeShapeType="1"/>
            <a:stCxn id="47111" idx="7"/>
            <a:endCxn id="47112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47134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47135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47136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28720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Kruskal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Algorithm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642350" cy="5113337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Kruskal()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T =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zh-TW" sz="240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v </a:t>
            </a:r>
            <a:r>
              <a:rPr lang="en-US" altLang="zh-TW" sz="2400" smtClean="0"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V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MakeSet(v);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sort E by increasing edge weight w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(u,v)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E (in sorted order)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if FindSet(u)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altLang="zh-TW" sz="2400" smtClean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{(u,v)};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8139" name="AutoShape 11"/>
          <p:cNvCxnSpPr>
            <a:cxnSpLocks noChangeShapeType="1"/>
            <a:stCxn id="48132" idx="6"/>
            <a:endCxn id="48133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0" name="AutoShape 12"/>
          <p:cNvCxnSpPr>
            <a:cxnSpLocks noChangeShapeType="1"/>
            <a:stCxn id="48133" idx="6"/>
            <a:endCxn id="48134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1" name="AutoShape 13"/>
          <p:cNvCxnSpPr>
            <a:cxnSpLocks noChangeShapeType="1"/>
            <a:stCxn id="48134" idx="3"/>
            <a:endCxn id="48137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2" name="AutoShape 14"/>
          <p:cNvCxnSpPr>
            <a:cxnSpLocks noChangeShapeType="1"/>
            <a:stCxn id="48137" idx="2"/>
            <a:endCxn id="48138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3" name="AutoShape 15"/>
          <p:cNvCxnSpPr>
            <a:cxnSpLocks noChangeShapeType="1"/>
            <a:stCxn id="48138" idx="0"/>
            <a:endCxn id="48132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4" name="AutoShape 16"/>
          <p:cNvCxnSpPr>
            <a:cxnSpLocks noChangeShapeType="1"/>
            <a:stCxn id="48132" idx="5"/>
            <a:endCxn id="48137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5" name="AutoShape 17"/>
          <p:cNvCxnSpPr>
            <a:cxnSpLocks noChangeShapeType="1"/>
            <a:stCxn id="48137" idx="0"/>
            <a:endCxn id="48133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6" name="AutoShape 18"/>
          <p:cNvCxnSpPr>
            <a:cxnSpLocks noChangeShapeType="1"/>
            <a:stCxn id="48137" idx="6"/>
            <a:endCxn id="48135" idx="2"/>
          </p:cNvCxnSpPr>
          <p:nvPr/>
        </p:nvCxnSpPr>
        <p:spPr bwMode="auto">
          <a:xfrm>
            <a:off x="6034088" y="3522663"/>
            <a:ext cx="1204912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7" name="AutoShape 19"/>
          <p:cNvCxnSpPr>
            <a:cxnSpLocks noChangeShapeType="1"/>
            <a:stCxn id="48135" idx="0"/>
            <a:endCxn id="48134" idx="4"/>
          </p:cNvCxnSpPr>
          <p:nvPr/>
        </p:nvCxnSpPr>
        <p:spPr bwMode="auto">
          <a:xfrm flipV="1">
            <a:off x="7467600" y="2317750"/>
            <a:ext cx="0" cy="976313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8" name="AutoShape 20"/>
          <p:cNvCxnSpPr>
            <a:cxnSpLocks noChangeShapeType="1"/>
            <a:stCxn id="48134" idx="5"/>
            <a:endCxn id="48136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9" name="AutoShape 21"/>
          <p:cNvCxnSpPr>
            <a:cxnSpLocks noChangeShapeType="1"/>
            <a:stCxn id="48135" idx="7"/>
            <a:endCxn id="48136" idx="3"/>
          </p:cNvCxnSpPr>
          <p:nvPr/>
        </p:nvCxnSpPr>
        <p:spPr bwMode="auto">
          <a:xfrm flipV="1">
            <a:off x="7629525" y="3013075"/>
            <a:ext cx="666750" cy="347663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48156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48158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48160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48161" name="Rectangle 35"/>
          <p:cNvSpPr>
            <a:spLocks noChangeArrowheads="1"/>
          </p:cNvSpPr>
          <p:nvPr/>
        </p:nvSpPr>
        <p:spPr bwMode="auto">
          <a:xfrm>
            <a:off x="827088" y="2852738"/>
            <a:ext cx="2808287" cy="863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62" name="Oval 36"/>
          <p:cNvSpPr>
            <a:spLocks noChangeArrowheads="1"/>
          </p:cNvSpPr>
          <p:nvPr/>
        </p:nvSpPr>
        <p:spPr bwMode="auto">
          <a:xfrm>
            <a:off x="8172450" y="2420938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63" name="Oval 37"/>
          <p:cNvSpPr>
            <a:spLocks noChangeArrowheads="1"/>
          </p:cNvSpPr>
          <p:nvPr/>
        </p:nvSpPr>
        <p:spPr bwMode="auto">
          <a:xfrm>
            <a:off x="7164388" y="3141663"/>
            <a:ext cx="576262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64" name="Oval 38"/>
          <p:cNvSpPr>
            <a:spLocks noChangeArrowheads="1"/>
          </p:cNvSpPr>
          <p:nvPr/>
        </p:nvSpPr>
        <p:spPr bwMode="auto">
          <a:xfrm>
            <a:off x="7164388" y="1700213"/>
            <a:ext cx="576262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65" name="Oval 39"/>
          <p:cNvSpPr>
            <a:spLocks noChangeArrowheads="1"/>
          </p:cNvSpPr>
          <p:nvPr/>
        </p:nvSpPr>
        <p:spPr bwMode="auto">
          <a:xfrm>
            <a:off x="5508625" y="1700213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66" name="Oval 41"/>
          <p:cNvSpPr>
            <a:spLocks noChangeArrowheads="1"/>
          </p:cNvSpPr>
          <p:nvPr/>
        </p:nvSpPr>
        <p:spPr bwMode="auto">
          <a:xfrm>
            <a:off x="3851275" y="1700213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67" name="Oval 42"/>
          <p:cNvSpPr>
            <a:spLocks noChangeArrowheads="1"/>
          </p:cNvSpPr>
          <p:nvPr/>
        </p:nvSpPr>
        <p:spPr bwMode="auto">
          <a:xfrm>
            <a:off x="5508625" y="3068638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68" name="Oval 43"/>
          <p:cNvSpPr>
            <a:spLocks noChangeArrowheads="1"/>
          </p:cNvSpPr>
          <p:nvPr/>
        </p:nvSpPr>
        <p:spPr bwMode="auto">
          <a:xfrm>
            <a:off x="3851275" y="3068638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6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333375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Kruskal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Algorithm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640762" cy="4895850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Kruskal()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T =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zh-TW" sz="240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v </a:t>
            </a:r>
            <a:r>
              <a:rPr lang="en-US" altLang="zh-TW" sz="2400" smtClean="0"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V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MakeSet(v);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sort E by increasing edge weight w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(u,v)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E (in sorted order)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if FindSet(u)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altLang="zh-TW" sz="2400" smtClean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{(u,v)};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9163" name="AutoShape 11"/>
          <p:cNvCxnSpPr>
            <a:cxnSpLocks noChangeShapeType="1"/>
            <a:stCxn id="49156" idx="6"/>
            <a:endCxn id="49157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4" name="AutoShape 12"/>
          <p:cNvCxnSpPr>
            <a:cxnSpLocks noChangeShapeType="1"/>
            <a:stCxn id="49157" idx="6"/>
            <a:endCxn id="49158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5" name="AutoShape 13"/>
          <p:cNvCxnSpPr>
            <a:cxnSpLocks noChangeShapeType="1"/>
            <a:stCxn id="49158" idx="3"/>
            <a:endCxn id="49161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6" name="AutoShape 14"/>
          <p:cNvCxnSpPr>
            <a:cxnSpLocks noChangeShapeType="1"/>
            <a:stCxn id="49161" idx="2"/>
            <a:endCxn id="49162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7" name="AutoShape 15"/>
          <p:cNvCxnSpPr>
            <a:cxnSpLocks noChangeShapeType="1"/>
            <a:stCxn id="49162" idx="0"/>
            <a:endCxn id="49156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8" name="AutoShape 16"/>
          <p:cNvCxnSpPr>
            <a:cxnSpLocks noChangeShapeType="1"/>
            <a:stCxn id="49156" idx="5"/>
            <a:endCxn id="49161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9" name="AutoShape 17"/>
          <p:cNvCxnSpPr>
            <a:cxnSpLocks noChangeShapeType="1"/>
            <a:stCxn id="49161" idx="0"/>
            <a:endCxn id="49157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0" name="AutoShape 18"/>
          <p:cNvCxnSpPr>
            <a:cxnSpLocks noChangeShapeType="1"/>
            <a:stCxn id="49161" idx="6"/>
            <a:endCxn id="49159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1" name="AutoShape 19"/>
          <p:cNvCxnSpPr>
            <a:cxnSpLocks noChangeShapeType="1"/>
            <a:stCxn id="49159" idx="0"/>
            <a:endCxn id="49158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2" name="AutoShape 20"/>
          <p:cNvCxnSpPr>
            <a:cxnSpLocks noChangeShapeType="1"/>
            <a:stCxn id="49158" idx="5"/>
            <a:endCxn id="49160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3" name="AutoShape 21"/>
          <p:cNvCxnSpPr>
            <a:cxnSpLocks noChangeShapeType="1"/>
            <a:stCxn id="49159" idx="7"/>
            <a:endCxn id="49160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49183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49185" name="Rectangle 35"/>
          <p:cNvSpPr>
            <a:spLocks noChangeArrowheads="1"/>
          </p:cNvSpPr>
          <p:nvPr/>
        </p:nvSpPr>
        <p:spPr bwMode="auto">
          <a:xfrm>
            <a:off x="611188" y="3789363"/>
            <a:ext cx="6697662" cy="2873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86" name="Oval 36"/>
          <p:cNvSpPr>
            <a:spLocks noChangeArrowheads="1"/>
          </p:cNvSpPr>
          <p:nvPr/>
        </p:nvSpPr>
        <p:spPr bwMode="auto">
          <a:xfrm>
            <a:off x="8172450" y="2420938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87" name="Oval 37"/>
          <p:cNvSpPr>
            <a:spLocks noChangeArrowheads="1"/>
          </p:cNvSpPr>
          <p:nvPr/>
        </p:nvSpPr>
        <p:spPr bwMode="auto">
          <a:xfrm>
            <a:off x="7164388" y="3141663"/>
            <a:ext cx="576262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88" name="Oval 38"/>
          <p:cNvSpPr>
            <a:spLocks noChangeArrowheads="1"/>
          </p:cNvSpPr>
          <p:nvPr/>
        </p:nvSpPr>
        <p:spPr bwMode="auto">
          <a:xfrm>
            <a:off x="7164388" y="1700213"/>
            <a:ext cx="576262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89" name="Oval 39"/>
          <p:cNvSpPr>
            <a:spLocks noChangeArrowheads="1"/>
          </p:cNvSpPr>
          <p:nvPr/>
        </p:nvSpPr>
        <p:spPr bwMode="auto">
          <a:xfrm>
            <a:off x="5508625" y="1700213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90" name="Oval 40"/>
          <p:cNvSpPr>
            <a:spLocks noChangeArrowheads="1"/>
          </p:cNvSpPr>
          <p:nvPr/>
        </p:nvSpPr>
        <p:spPr bwMode="auto">
          <a:xfrm>
            <a:off x="3851275" y="1700213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91" name="Oval 41"/>
          <p:cNvSpPr>
            <a:spLocks noChangeArrowheads="1"/>
          </p:cNvSpPr>
          <p:nvPr/>
        </p:nvSpPr>
        <p:spPr bwMode="auto">
          <a:xfrm>
            <a:off x="5508625" y="3068638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92" name="Oval 42"/>
          <p:cNvSpPr>
            <a:spLocks noChangeArrowheads="1"/>
          </p:cNvSpPr>
          <p:nvPr/>
        </p:nvSpPr>
        <p:spPr bwMode="auto">
          <a:xfrm>
            <a:off x="3851275" y="3068638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9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260350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Kruskal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Algorithm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13787" cy="4824412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Kruskal()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T =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zh-TW" sz="240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v </a:t>
            </a:r>
            <a:r>
              <a:rPr lang="en-US" altLang="zh-TW" sz="2400" smtClean="0"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V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MakeSet(v);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sort E by increasing edge weight w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(u,v)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E (in sorted order)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if FindSet(u)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altLang="zh-TW" sz="2400" smtClean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T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zh-TW" sz="2400" smtClean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T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zh-TW" sz="2400" smtClean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{(u,v)};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0187" name="AutoShape 11"/>
          <p:cNvCxnSpPr>
            <a:cxnSpLocks noChangeShapeType="1"/>
            <a:stCxn id="50180" idx="6"/>
            <a:endCxn id="50181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8" name="AutoShape 12"/>
          <p:cNvCxnSpPr>
            <a:cxnSpLocks noChangeShapeType="1"/>
            <a:stCxn id="50181" idx="6"/>
            <a:endCxn id="50182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9" name="AutoShape 13"/>
          <p:cNvCxnSpPr>
            <a:cxnSpLocks noChangeShapeType="1"/>
            <a:stCxn id="50182" idx="3"/>
            <a:endCxn id="50185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0" name="AutoShape 14"/>
          <p:cNvCxnSpPr>
            <a:cxnSpLocks noChangeShapeType="1"/>
            <a:stCxn id="50185" idx="2"/>
            <a:endCxn id="50186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1" name="AutoShape 15"/>
          <p:cNvCxnSpPr>
            <a:cxnSpLocks noChangeShapeType="1"/>
            <a:stCxn id="50186" idx="0"/>
            <a:endCxn id="50180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2" name="AutoShape 16"/>
          <p:cNvCxnSpPr>
            <a:cxnSpLocks noChangeShapeType="1"/>
            <a:stCxn id="50180" idx="5"/>
            <a:endCxn id="50185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3" name="AutoShape 17"/>
          <p:cNvCxnSpPr>
            <a:cxnSpLocks noChangeShapeType="1"/>
            <a:stCxn id="50185" idx="0"/>
            <a:endCxn id="50181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4" name="AutoShape 18"/>
          <p:cNvCxnSpPr>
            <a:cxnSpLocks noChangeShapeType="1"/>
            <a:stCxn id="50185" idx="6"/>
            <a:endCxn id="50183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5" name="AutoShape 19"/>
          <p:cNvCxnSpPr>
            <a:cxnSpLocks noChangeShapeType="1"/>
            <a:stCxn id="50183" idx="0"/>
            <a:endCxn id="50182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6" name="AutoShape 20"/>
          <p:cNvCxnSpPr>
            <a:cxnSpLocks noChangeShapeType="1"/>
            <a:stCxn id="50182" idx="5"/>
            <a:endCxn id="50184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7" name="AutoShape 21"/>
          <p:cNvCxnSpPr>
            <a:cxnSpLocks noChangeShapeType="1"/>
            <a:stCxn id="50183" idx="7"/>
            <a:endCxn id="50184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0202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50203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50205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50208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50209" name="Rectangle 35"/>
          <p:cNvSpPr>
            <a:spLocks noChangeArrowheads="1"/>
          </p:cNvSpPr>
          <p:nvPr/>
        </p:nvSpPr>
        <p:spPr bwMode="auto">
          <a:xfrm>
            <a:off x="755650" y="4149725"/>
            <a:ext cx="6840538" cy="18716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210" name="Text Box 36"/>
          <p:cNvSpPr txBox="1">
            <a:spLocks noChangeArrowheads="1"/>
          </p:cNvSpPr>
          <p:nvPr/>
        </p:nvSpPr>
        <p:spPr bwMode="auto">
          <a:xfrm>
            <a:off x="7620000" y="3692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50211" name="Text Box 37"/>
          <p:cNvSpPr txBox="1">
            <a:spLocks noChangeArrowheads="1"/>
          </p:cNvSpPr>
          <p:nvPr/>
        </p:nvSpPr>
        <p:spPr bwMode="auto">
          <a:xfrm>
            <a:off x="8604250" y="30432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50212" name="Oval 38"/>
          <p:cNvSpPr>
            <a:spLocks noChangeArrowheads="1"/>
          </p:cNvSpPr>
          <p:nvPr/>
        </p:nvSpPr>
        <p:spPr bwMode="auto">
          <a:xfrm>
            <a:off x="8172450" y="2420938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213" name="Oval 39"/>
          <p:cNvSpPr>
            <a:spLocks noChangeArrowheads="1"/>
          </p:cNvSpPr>
          <p:nvPr/>
        </p:nvSpPr>
        <p:spPr bwMode="auto">
          <a:xfrm>
            <a:off x="7164388" y="3141663"/>
            <a:ext cx="576262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214" name="Oval 40"/>
          <p:cNvSpPr>
            <a:spLocks noChangeArrowheads="1"/>
          </p:cNvSpPr>
          <p:nvPr/>
        </p:nvSpPr>
        <p:spPr bwMode="auto">
          <a:xfrm>
            <a:off x="7164388" y="1700213"/>
            <a:ext cx="576262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215" name="Oval 41"/>
          <p:cNvSpPr>
            <a:spLocks noChangeArrowheads="1"/>
          </p:cNvSpPr>
          <p:nvPr/>
        </p:nvSpPr>
        <p:spPr bwMode="auto">
          <a:xfrm>
            <a:off x="5508625" y="1700213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216" name="Oval 42"/>
          <p:cNvSpPr>
            <a:spLocks noChangeArrowheads="1"/>
          </p:cNvSpPr>
          <p:nvPr/>
        </p:nvSpPr>
        <p:spPr bwMode="auto">
          <a:xfrm>
            <a:off x="3851275" y="1700213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217" name="Oval 43"/>
          <p:cNvSpPr>
            <a:spLocks noChangeArrowheads="1"/>
          </p:cNvSpPr>
          <p:nvPr/>
        </p:nvSpPr>
        <p:spPr bwMode="auto">
          <a:xfrm>
            <a:off x="5508625" y="3068638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218" name="Oval 44"/>
          <p:cNvSpPr>
            <a:spLocks noChangeArrowheads="1"/>
          </p:cNvSpPr>
          <p:nvPr/>
        </p:nvSpPr>
        <p:spPr bwMode="auto">
          <a:xfrm>
            <a:off x="3851275" y="3068638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219" name="Line 45"/>
          <p:cNvSpPr>
            <a:spLocks noChangeShapeType="1"/>
          </p:cNvSpPr>
          <p:nvPr/>
        </p:nvSpPr>
        <p:spPr bwMode="auto">
          <a:xfrm>
            <a:off x="827088" y="4581525"/>
            <a:ext cx="6624637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0220" name="Line 46"/>
          <p:cNvSpPr>
            <a:spLocks noChangeShapeType="1"/>
          </p:cNvSpPr>
          <p:nvPr/>
        </p:nvSpPr>
        <p:spPr bwMode="auto">
          <a:xfrm>
            <a:off x="1403350" y="5013325"/>
            <a:ext cx="4752975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2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Kruskal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Algorithm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569325" cy="4824412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Kruskal()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T =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zh-TW" sz="240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v </a:t>
            </a:r>
            <a:r>
              <a:rPr lang="en-US" altLang="zh-TW" sz="2400" smtClean="0"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V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MakeSet(v);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sort E by increasing edge weight w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(u,v)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E (in sorted order)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if FindSet(u)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altLang="zh-TW" sz="2400" smtClean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{(u,v)};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1211" name="AutoShape 11"/>
          <p:cNvCxnSpPr>
            <a:cxnSpLocks noChangeShapeType="1"/>
            <a:stCxn id="51204" idx="6"/>
            <a:endCxn id="51205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2" name="AutoShape 12"/>
          <p:cNvCxnSpPr>
            <a:cxnSpLocks noChangeShapeType="1"/>
            <a:stCxn id="51205" idx="6"/>
            <a:endCxn id="51206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3" name="AutoShape 13"/>
          <p:cNvCxnSpPr>
            <a:cxnSpLocks noChangeShapeType="1"/>
            <a:stCxn id="51206" idx="3"/>
            <a:endCxn id="51209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4" name="AutoShape 14"/>
          <p:cNvCxnSpPr>
            <a:cxnSpLocks noChangeShapeType="1"/>
            <a:stCxn id="51209" idx="2"/>
            <a:endCxn id="51210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5" name="AutoShape 15"/>
          <p:cNvCxnSpPr>
            <a:cxnSpLocks noChangeShapeType="1"/>
            <a:stCxn id="51210" idx="0"/>
            <a:endCxn id="51204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6" name="AutoShape 16"/>
          <p:cNvCxnSpPr>
            <a:cxnSpLocks noChangeShapeType="1"/>
            <a:stCxn id="51204" idx="5"/>
            <a:endCxn id="51209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7" name="AutoShape 17"/>
          <p:cNvCxnSpPr>
            <a:cxnSpLocks noChangeShapeType="1"/>
            <a:stCxn id="51209" idx="0"/>
            <a:endCxn id="51205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8" name="AutoShape 18"/>
          <p:cNvCxnSpPr>
            <a:cxnSpLocks noChangeShapeType="1"/>
            <a:stCxn id="51209" idx="6"/>
            <a:endCxn id="51207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9" name="AutoShape 19"/>
          <p:cNvCxnSpPr>
            <a:cxnSpLocks noChangeShapeType="1"/>
            <a:stCxn id="51207" idx="0"/>
            <a:endCxn id="51206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0" name="AutoShape 20"/>
          <p:cNvCxnSpPr>
            <a:cxnSpLocks noChangeShapeType="1"/>
            <a:stCxn id="51206" idx="5"/>
            <a:endCxn id="51208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1" name="AutoShape 21"/>
          <p:cNvCxnSpPr>
            <a:cxnSpLocks noChangeShapeType="1"/>
            <a:stCxn id="51207" idx="7"/>
            <a:endCxn id="51208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4222750" y="1389063"/>
            <a:ext cx="347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b="1" i="1">
                <a:solidFill>
                  <a:schemeClr val="tx2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51234" name="Rectangle 35"/>
          <p:cNvSpPr>
            <a:spLocks noChangeArrowheads="1"/>
          </p:cNvSpPr>
          <p:nvPr/>
        </p:nvSpPr>
        <p:spPr bwMode="auto">
          <a:xfrm>
            <a:off x="755650" y="4149725"/>
            <a:ext cx="6840538" cy="18716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35" name="Oval 36"/>
          <p:cNvSpPr>
            <a:spLocks noChangeArrowheads="1"/>
          </p:cNvSpPr>
          <p:nvPr/>
        </p:nvSpPr>
        <p:spPr bwMode="auto">
          <a:xfrm>
            <a:off x="7164388" y="1700213"/>
            <a:ext cx="576262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36" name="Oval 37"/>
          <p:cNvSpPr>
            <a:spLocks noChangeArrowheads="1"/>
          </p:cNvSpPr>
          <p:nvPr/>
        </p:nvSpPr>
        <p:spPr bwMode="auto">
          <a:xfrm>
            <a:off x="5508625" y="1700213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37" name="Oval 38"/>
          <p:cNvSpPr>
            <a:spLocks noChangeArrowheads="1"/>
          </p:cNvSpPr>
          <p:nvPr/>
        </p:nvSpPr>
        <p:spPr bwMode="auto">
          <a:xfrm>
            <a:off x="3851275" y="1700213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38" name="Oval 39"/>
          <p:cNvSpPr>
            <a:spLocks noChangeArrowheads="1"/>
          </p:cNvSpPr>
          <p:nvPr/>
        </p:nvSpPr>
        <p:spPr bwMode="auto">
          <a:xfrm>
            <a:off x="5508625" y="3068638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39" name="Oval 40"/>
          <p:cNvSpPr>
            <a:spLocks noChangeArrowheads="1"/>
          </p:cNvSpPr>
          <p:nvPr/>
        </p:nvSpPr>
        <p:spPr bwMode="auto">
          <a:xfrm>
            <a:off x="3851275" y="3068638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40" name="Freeform 41"/>
          <p:cNvSpPr>
            <a:spLocks/>
          </p:cNvSpPr>
          <p:nvPr/>
        </p:nvSpPr>
        <p:spPr bwMode="auto">
          <a:xfrm>
            <a:off x="7032625" y="2492375"/>
            <a:ext cx="1739900" cy="1393825"/>
          </a:xfrm>
          <a:custGeom>
            <a:avLst/>
            <a:gdLst>
              <a:gd name="T0" fmla="*/ 38 w 1096"/>
              <a:gd name="T1" fmla="*/ 567 h 946"/>
              <a:gd name="T2" fmla="*/ 38 w 1096"/>
              <a:gd name="T3" fmla="*/ 839 h 946"/>
              <a:gd name="T4" fmla="*/ 264 w 1096"/>
              <a:gd name="T5" fmla="*/ 930 h 946"/>
              <a:gd name="T6" fmla="*/ 446 w 1096"/>
              <a:gd name="T7" fmla="*/ 885 h 946"/>
              <a:gd name="T8" fmla="*/ 899 w 1096"/>
              <a:gd name="T9" fmla="*/ 567 h 946"/>
              <a:gd name="T10" fmla="*/ 1081 w 1096"/>
              <a:gd name="T11" fmla="*/ 340 h 946"/>
              <a:gd name="T12" fmla="*/ 990 w 1096"/>
              <a:gd name="T13" fmla="*/ 23 h 946"/>
              <a:gd name="T14" fmla="*/ 627 w 1096"/>
              <a:gd name="T15" fmla="*/ 204 h 946"/>
              <a:gd name="T16" fmla="*/ 174 w 1096"/>
              <a:gd name="T17" fmla="*/ 522 h 946"/>
              <a:gd name="T18" fmla="*/ 38 w 1096"/>
              <a:gd name="T19" fmla="*/ 567 h 9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96"/>
              <a:gd name="T31" fmla="*/ 0 h 946"/>
              <a:gd name="T32" fmla="*/ 1096 w 1096"/>
              <a:gd name="T33" fmla="*/ 946 h 94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96" h="946">
                <a:moveTo>
                  <a:pt x="38" y="567"/>
                </a:moveTo>
                <a:cubicBezTo>
                  <a:pt x="15" y="620"/>
                  <a:pt x="0" y="779"/>
                  <a:pt x="38" y="839"/>
                </a:cubicBezTo>
                <a:cubicBezTo>
                  <a:pt x="76" y="899"/>
                  <a:pt x="196" y="922"/>
                  <a:pt x="264" y="930"/>
                </a:cubicBezTo>
                <a:cubicBezTo>
                  <a:pt x="332" y="938"/>
                  <a:pt x="340" y="946"/>
                  <a:pt x="446" y="885"/>
                </a:cubicBezTo>
                <a:cubicBezTo>
                  <a:pt x="552" y="824"/>
                  <a:pt x="793" y="658"/>
                  <a:pt x="899" y="567"/>
                </a:cubicBezTo>
                <a:cubicBezTo>
                  <a:pt x="1005" y="476"/>
                  <a:pt x="1066" y="431"/>
                  <a:pt x="1081" y="340"/>
                </a:cubicBezTo>
                <a:cubicBezTo>
                  <a:pt x="1096" y="249"/>
                  <a:pt x="1066" y="46"/>
                  <a:pt x="990" y="23"/>
                </a:cubicBezTo>
                <a:cubicBezTo>
                  <a:pt x="914" y="0"/>
                  <a:pt x="763" y="121"/>
                  <a:pt x="627" y="204"/>
                </a:cubicBezTo>
                <a:cubicBezTo>
                  <a:pt x="491" y="287"/>
                  <a:pt x="272" y="461"/>
                  <a:pt x="174" y="522"/>
                </a:cubicBezTo>
                <a:cubicBezTo>
                  <a:pt x="76" y="583"/>
                  <a:pt x="61" y="514"/>
                  <a:pt x="38" y="567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1241" name="Line 43"/>
          <p:cNvSpPr>
            <a:spLocks noChangeShapeType="1"/>
          </p:cNvSpPr>
          <p:nvPr/>
        </p:nvSpPr>
        <p:spPr bwMode="auto">
          <a:xfrm>
            <a:off x="1908175" y="5876925"/>
            <a:ext cx="554355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3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404813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Kruskal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Algorithm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412875"/>
            <a:ext cx="8612187" cy="4895850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Kruskal()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T =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zh-TW" sz="240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v </a:t>
            </a:r>
            <a:r>
              <a:rPr lang="en-US" altLang="zh-TW" sz="2400" smtClean="0"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V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MakeSet(v);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sort E by increasing edge weight w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(u,v)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E (in sorted order)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if FindSet(u)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altLang="zh-TW" sz="2400" smtClean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{(u,v)};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2235" name="AutoShape 11"/>
          <p:cNvCxnSpPr>
            <a:cxnSpLocks noChangeShapeType="1"/>
            <a:stCxn id="52228" idx="6"/>
            <a:endCxn id="52229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6" name="AutoShape 12"/>
          <p:cNvCxnSpPr>
            <a:cxnSpLocks noChangeShapeType="1"/>
            <a:stCxn id="52229" idx="6"/>
            <a:endCxn id="52230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7" name="AutoShape 13"/>
          <p:cNvCxnSpPr>
            <a:cxnSpLocks noChangeShapeType="1"/>
            <a:stCxn id="52230" idx="3"/>
            <a:endCxn id="52233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8" name="AutoShape 14"/>
          <p:cNvCxnSpPr>
            <a:cxnSpLocks noChangeShapeType="1"/>
            <a:stCxn id="52233" idx="2"/>
            <a:endCxn id="52234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9" name="AutoShape 15"/>
          <p:cNvCxnSpPr>
            <a:cxnSpLocks noChangeShapeType="1"/>
            <a:stCxn id="52234" idx="0"/>
            <a:endCxn id="52228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0" name="AutoShape 16"/>
          <p:cNvCxnSpPr>
            <a:cxnSpLocks noChangeShapeType="1"/>
            <a:stCxn id="52228" idx="5"/>
            <a:endCxn id="52233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1" name="AutoShape 17"/>
          <p:cNvCxnSpPr>
            <a:cxnSpLocks noChangeShapeType="1"/>
            <a:stCxn id="52233" idx="0"/>
            <a:endCxn id="52229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2" name="AutoShape 18"/>
          <p:cNvCxnSpPr>
            <a:cxnSpLocks noChangeShapeType="1"/>
            <a:stCxn id="52233" idx="6"/>
            <a:endCxn id="52231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3" name="AutoShape 19"/>
          <p:cNvCxnSpPr>
            <a:cxnSpLocks noChangeShapeType="1"/>
            <a:stCxn id="52231" idx="0"/>
            <a:endCxn id="52230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4" name="AutoShape 20"/>
          <p:cNvCxnSpPr>
            <a:cxnSpLocks noChangeShapeType="1"/>
            <a:stCxn id="52230" idx="5"/>
            <a:endCxn id="52232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5" name="AutoShape 21"/>
          <p:cNvCxnSpPr>
            <a:cxnSpLocks noChangeShapeType="1"/>
            <a:stCxn id="52231" idx="7"/>
            <a:endCxn id="52232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52256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52257" name="Text Box 33"/>
          <p:cNvSpPr txBox="1">
            <a:spLocks noChangeArrowheads="1"/>
          </p:cNvSpPr>
          <p:nvPr/>
        </p:nvSpPr>
        <p:spPr bwMode="auto">
          <a:xfrm>
            <a:off x="4222750" y="1389063"/>
            <a:ext cx="347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b="1" i="1">
                <a:solidFill>
                  <a:schemeClr val="tx2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52258" name="Rectangle 35"/>
          <p:cNvSpPr>
            <a:spLocks noChangeArrowheads="1"/>
          </p:cNvSpPr>
          <p:nvPr/>
        </p:nvSpPr>
        <p:spPr bwMode="auto">
          <a:xfrm>
            <a:off x="827088" y="4149725"/>
            <a:ext cx="6840537" cy="18716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59" name="Text Box 36"/>
          <p:cNvSpPr txBox="1">
            <a:spLocks noChangeArrowheads="1"/>
          </p:cNvSpPr>
          <p:nvPr/>
        </p:nvSpPr>
        <p:spPr bwMode="auto">
          <a:xfrm>
            <a:off x="4379913" y="16287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52260" name="Text Box 37"/>
          <p:cNvSpPr txBox="1">
            <a:spLocks noChangeArrowheads="1"/>
          </p:cNvSpPr>
          <p:nvPr/>
        </p:nvSpPr>
        <p:spPr bwMode="auto">
          <a:xfrm>
            <a:off x="5219700" y="16287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52261" name="Oval 38"/>
          <p:cNvSpPr>
            <a:spLocks noChangeArrowheads="1"/>
          </p:cNvSpPr>
          <p:nvPr/>
        </p:nvSpPr>
        <p:spPr bwMode="auto">
          <a:xfrm>
            <a:off x="7164388" y="1700213"/>
            <a:ext cx="576262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62" name="Oval 39"/>
          <p:cNvSpPr>
            <a:spLocks noChangeArrowheads="1"/>
          </p:cNvSpPr>
          <p:nvPr/>
        </p:nvSpPr>
        <p:spPr bwMode="auto">
          <a:xfrm>
            <a:off x="5508625" y="1700213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63" name="Oval 40"/>
          <p:cNvSpPr>
            <a:spLocks noChangeArrowheads="1"/>
          </p:cNvSpPr>
          <p:nvPr/>
        </p:nvSpPr>
        <p:spPr bwMode="auto">
          <a:xfrm>
            <a:off x="3851275" y="1700213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64" name="Oval 41"/>
          <p:cNvSpPr>
            <a:spLocks noChangeArrowheads="1"/>
          </p:cNvSpPr>
          <p:nvPr/>
        </p:nvSpPr>
        <p:spPr bwMode="auto">
          <a:xfrm>
            <a:off x="5508625" y="3068638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65" name="Oval 42"/>
          <p:cNvSpPr>
            <a:spLocks noChangeArrowheads="1"/>
          </p:cNvSpPr>
          <p:nvPr/>
        </p:nvSpPr>
        <p:spPr bwMode="auto">
          <a:xfrm>
            <a:off x="3851275" y="3068638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66" name="Freeform 43"/>
          <p:cNvSpPr>
            <a:spLocks/>
          </p:cNvSpPr>
          <p:nvPr/>
        </p:nvSpPr>
        <p:spPr bwMode="auto">
          <a:xfrm>
            <a:off x="7032625" y="2492375"/>
            <a:ext cx="1739900" cy="1393825"/>
          </a:xfrm>
          <a:custGeom>
            <a:avLst/>
            <a:gdLst>
              <a:gd name="T0" fmla="*/ 38 w 1096"/>
              <a:gd name="T1" fmla="*/ 567 h 946"/>
              <a:gd name="T2" fmla="*/ 38 w 1096"/>
              <a:gd name="T3" fmla="*/ 839 h 946"/>
              <a:gd name="T4" fmla="*/ 264 w 1096"/>
              <a:gd name="T5" fmla="*/ 930 h 946"/>
              <a:gd name="T6" fmla="*/ 446 w 1096"/>
              <a:gd name="T7" fmla="*/ 885 h 946"/>
              <a:gd name="T8" fmla="*/ 899 w 1096"/>
              <a:gd name="T9" fmla="*/ 567 h 946"/>
              <a:gd name="T10" fmla="*/ 1081 w 1096"/>
              <a:gd name="T11" fmla="*/ 340 h 946"/>
              <a:gd name="T12" fmla="*/ 990 w 1096"/>
              <a:gd name="T13" fmla="*/ 23 h 946"/>
              <a:gd name="T14" fmla="*/ 627 w 1096"/>
              <a:gd name="T15" fmla="*/ 204 h 946"/>
              <a:gd name="T16" fmla="*/ 174 w 1096"/>
              <a:gd name="T17" fmla="*/ 522 h 946"/>
              <a:gd name="T18" fmla="*/ 38 w 1096"/>
              <a:gd name="T19" fmla="*/ 567 h 9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96"/>
              <a:gd name="T31" fmla="*/ 0 h 946"/>
              <a:gd name="T32" fmla="*/ 1096 w 1096"/>
              <a:gd name="T33" fmla="*/ 946 h 94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96" h="946">
                <a:moveTo>
                  <a:pt x="38" y="567"/>
                </a:moveTo>
                <a:cubicBezTo>
                  <a:pt x="15" y="620"/>
                  <a:pt x="0" y="779"/>
                  <a:pt x="38" y="839"/>
                </a:cubicBezTo>
                <a:cubicBezTo>
                  <a:pt x="76" y="899"/>
                  <a:pt x="196" y="922"/>
                  <a:pt x="264" y="930"/>
                </a:cubicBezTo>
                <a:cubicBezTo>
                  <a:pt x="332" y="938"/>
                  <a:pt x="340" y="946"/>
                  <a:pt x="446" y="885"/>
                </a:cubicBezTo>
                <a:cubicBezTo>
                  <a:pt x="552" y="824"/>
                  <a:pt x="793" y="658"/>
                  <a:pt x="899" y="567"/>
                </a:cubicBezTo>
                <a:cubicBezTo>
                  <a:pt x="1005" y="476"/>
                  <a:pt x="1066" y="431"/>
                  <a:pt x="1081" y="340"/>
                </a:cubicBezTo>
                <a:cubicBezTo>
                  <a:pt x="1096" y="249"/>
                  <a:pt x="1066" y="46"/>
                  <a:pt x="990" y="23"/>
                </a:cubicBezTo>
                <a:cubicBezTo>
                  <a:pt x="914" y="0"/>
                  <a:pt x="763" y="121"/>
                  <a:pt x="627" y="204"/>
                </a:cubicBezTo>
                <a:cubicBezTo>
                  <a:pt x="491" y="287"/>
                  <a:pt x="272" y="461"/>
                  <a:pt x="174" y="522"/>
                </a:cubicBezTo>
                <a:cubicBezTo>
                  <a:pt x="76" y="583"/>
                  <a:pt x="61" y="514"/>
                  <a:pt x="38" y="567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2267" name="Line 45"/>
          <p:cNvSpPr>
            <a:spLocks noChangeShapeType="1"/>
          </p:cNvSpPr>
          <p:nvPr/>
        </p:nvSpPr>
        <p:spPr bwMode="auto">
          <a:xfrm>
            <a:off x="900113" y="4508500"/>
            <a:ext cx="6624637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2268" name="Line 46"/>
          <p:cNvSpPr>
            <a:spLocks noChangeShapeType="1"/>
          </p:cNvSpPr>
          <p:nvPr/>
        </p:nvSpPr>
        <p:spPr bwMode="auto">
          <a:xfrm>
            <a:off x="1403350" y="4941888"/>
            <a:ext cx="4681538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95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404813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Kruskal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Algorithm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569325" cy="5111750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Kruskal()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T =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zh-TW" sz="240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v </a:t>
            </a:r>
            <a:r>
              <a:rPr lang="en-US" altLang="zh-TW" sz="2400" smtClean="0"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V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MakeSet(v);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sort E by increasing edge weight w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(u,v)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E (in sorted order)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if FindSet(u)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altLang="zh-TW" sz="2400" smtClean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{(u,v)};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3259" name="AutoShape 11"/>
          <p:cNvCxnSpPr>
            <a:cxnSpLocks noChangeShapeType="1"/>
            <a:stCxn id="53252" idx="6"/>
            <a:endCxn id="53253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0" name="AutoShape 12"/>
          <p:cNvCxnSpPr>
            <a:cxnSpLocks noChangeShapeType="1"/>
            <a:stCxn id="53253" idx="6"/>
            <a:endCxn id="53254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1" name="AutoShape 13"/>
          <p:cNvCxnSpPr>
            <a:cxnSpLocks noChangeShapeType="1"/>
            <a:stCxn id="53254" idx="3"/>
            <a:endCxn id="53257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2" name="AutoShape 14"/>
          <p:cNvCxnSpPr>
            <a:cxnSpLocks noChangeShapeType="1"/>
            <a:stCxn id="53257" idx="2"/>
            <a:endCxn id="53258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3" name="AutoShape 15"/>
          <p:cNvCxnSpPr>
            <a:cxnSpLocks noChangeShapeType="1"/>
            <a:stCxn id="53258" idx="0"/>
            <a:endCxn id="53252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4" name="AutoShape 16"/>
          <p:cNvCxnSpPr>
            <a:cxnSpLocks noChangeShapeType="1"/>
            <a:stCxn id="53252" idx="5"/>
            <a:endCxn id="53257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5" name="AutoShape 17"/>
          <p:cNvCxnSpPr>
            <a:cxnSpLocks noChangeShapeType="1"/>
            <a:stCxn id="53257" idx="0"/>
            <a:endCxn id="53253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6" name="AutoShape 18"/>
          <p:cNvCxnSpPr>
            <a:cxnSpLocks noChangeShapeType="1"/>
            <a:stCxn id="53257" idx="6"/>
            <a:endCxn id="53255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7" name="AutoShape 19"/>
          <p:cNvCxnSpPr>
            <a:cxnSpLocks noChangeShapeType="1"/>
            <a:stCxn id="53255" idx="0"/>
            <a:endCxn id="53254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8" name="AutoShape 20"/>
          <p:cNvCxnSpPr>
            <a:cxnSpLocks noChangeShapeType="1"/>
            <a:stCxn id="53254" idx="5"/>
            <a:endCxn id="53256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9" name="AutoShape 21"/>
          <p:cNvCxnSpPr>
            <a:cxnSpLocks noChangeShapeType="1"/>
            <a:stCxn id="53255" idx="7"/>
            <a:endCxn id="53256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3271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53277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53278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53281" name="Rectangle 35"/>
          <p:cNvSpPr>
            <a:spLocks noChangeArrowheads="1"/>
          </p:cNvSpPr>
          <p:nvPr/>
        </p:nvSpPr>
        <p:spPr bwMode="auto">
          <a:xfrm>
            <a:off x="827088" y="4149725"/>
            <a:ext cx="6840537" cy="18716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82" name="Oval 36"/>
          <p:cNvSpPr>
            <a:spLocks noChangeArrowheads="1"/>
          </p:cNvSpPr>
          <p:nvPr/>
        </p:nvSpPr>
        <p:spPr bwMode="auto">
          <a:xfrm>
            <a:off x="7164388" y="1700213"/>
            <a:ext cx="576262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83" name="Oval 39"/>
          <p:cNvSpPr>
            <a:spLocks noChangeArrowheads="1"/>
          </p:cNvSpPr>
          <p:nvPr/>
        </p:nvSpPr>
        <p:spPr bwMode="auto">
          <a:xfrm>
            <a:off x="5508625" y="3068638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84" name="Oval 40"/>
          <p:cNvSpPr>
            <a:spLocks noChangeArrowheads="1"/>
          </p:cNvSpPr>
          <p:nvPr/>
        </p:nvSpPr>
        <p:spPr bwMode="auto">
          <a:xfrm>
            <a:off x="3851275" y="3068638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85" name="Freeform 41"/>
          <p:cNvSpPr>
            <a:spLocks/>
          </p:cNvSpPr>
          <p:nvPr/>
        </p:nvSpPr>
        <p:spPr bwMode="auto">
          <a:xfrm>
            <a:off x="7032625" y="2492375"/>
            <a:ext cx="1739900" cy="1393825"/>
          </a:xfrm>
          <a:custGeom>
            <a:avLst/>
            <a:gdLst>
              <a:gd name="T0" fmla="*/ 38 w 1096"/>
              <a:gd name="T1" fmla="*/ 567 h 946"/>
              <a:gd name="T2" fmla="*/ 38 w 1096"/>
              <a:gd name="T3" fmla="*/ 839 h 946"/>
              <a:gd name="T4" fmla="*/ 264 w 1096"/>
              <a:gd name="T5" fmla="*/ 930 h 946"/>
              <a:gd name="T6" fmla="*/ 446 w 1096"/>
              <a:gd name="T7" fmla="*/ 885 h 946"/>
              <a:gd name="T8" fmla="*/ 899 w 1096"/>
              <a:gd name="T9" fmla="*/ 567 h 946"/>
              <a:gd name="T10" fmla="*/ 1081 w 1096"/>
              <a:gd name="T11" fmla="*/ 340 h 946"/>
              <a:gd name="T12" fmla="*/ 990 w 1096"/>
              <a:gd name="T13" fmla="*/ 23 h 946"/>
              <a:gd name="T14" fmla="*/ 627 w 1096"/>
              <a:gd name="T15" fmla="*/ 204 h 946"/>
              <a:gd name="T16" fmla="*/ 174 w 1096"/>
              <a:gd name="T17" fmla="*/ 522 h 946"/>
              <a:gd name="T18" fmla="*/ 38 w 1096"/>
              <a:gd name="T19" fmla="*/ 567 h 9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96"/>
              <a:gd name="T31" fmla="*/ 0 h 946"/>
              <a:gd name="T32" fmla="*/ 1096 w 1096"/>
              <a:gd name="T33" fmla="*/ 946 h 94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96" h="946">
                <a:moveTo>
                  <a:pt x="38" y="567"/>
                </a:moveTo>
                <a:cubicBezTo>
                  <a:pt x="15" y="620"/>
                  <a:pt x="0" y="779"/>
                  <a:pt x="38" y="839"/>
                </a:cubicBezTo>
                <a:cubicBezTo>
                  <a:pt x="76" y="899"/>
                  <a:pt x="196" y="922"/>
                  <a:pt x="264" y="930"/>
                </a:cubicBezTo>
                <a:cubicBezTo>
                  <a:pt x="332" y="938"/>
                  <a:pt x="340" y="946"/>
                  <a:pt x="446" y="885"/>
                </a:cubicBezTo>
                <a:cubicBezTo>
                  <a:pt x="552" y="824"/>
                  <a:pt x="793" y="658"/>
                  <a:pt x="899" y="567"/>
                </a:cubicBezTo>
                <a:cubicBezTo>
                  <a:pt x="1005" y="476"/>
                  <a:pt x="1066" y="431"/>
                  <a:pt x="1081" y="340"/>
                </a:cubicBezTo>
                <a:cubicBezTo>
                  <a:pt x="1096" y="249"/>
                  <a:pt x="1066" y="46"/>
                  <a:pt x="990" y="23"/>
                </a:cubicBezTo>
                <a:cubicBezTo>
                  <a:pt x="914" y="0"/>
                  <a:pt x="763" y="121"/>
                  <a:pt x="627" y="204"/>
                </a:cubicBezTo>
                <a:cubicBezTo>
                  <a:pt x="491" y="287"/>
                  <a:pt x="272" y="461"/>
                  <a:pt x="174" y="522"/>
                </a:cubicBezTo>
                <a:cubicBezTo>
                  <a:pt x="76" y="583"/>
                  <a:pt x="61" y="514"/>
                  <a:pt x="38" y="567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286" name="Freeform 42"/>
          <p:cNvSpPr>
            <a:spLocks/>
          </p:cNvSpPr>
          <p:nvPr/>
        </p:nvSpPr>
        <p:spPr bwMode="auto">
          <a:xfrm>
            <a:off x="3708400" y="1604963"/>
            <a:ext cx="2460625" cy="947737"/>
          </a:xfrm>
          <a:custGeom>
            <a:avLst/>
            <a:gdLst>
              <a:gd name="T0" fmla="*/ 181 w 1550"/>
              <a:gd name="T1" fmla="*/ 60 h 597"/>
              <a:gd name="T2" fmla="*/ 0 w 1550"/>
              <a:gd name="T3" fmla="*/ 196 h 597"/>
              <a:gd name="T4" fmla="*/ 181 w 1550"/>
              <a:gd name="T5" fmla="*/ 514 h 597"/>
              <a:gd name="T6" fmla="*/ 499 w 1550"/>
              <a:gd name="T7" fmla="*/ 423 h 597"/>
              <a:gd name="T8" fmla="*/ 907 w 1550"/>
              <a:gd name="T9" fmla="*/ 423 h 597"/>
              <a:gd name="T10" fmla="*/ 1406 w 1550"/>
              <a:gd name="T11" fmla="*/ 559 h 597"/>
              <a:gd name="T12" fmla="*/ 1542 w 1550"/>
              <a:gd name="T13" fmla="*/ 196 h 597"/>
              <a:gd name="T14" fmla="*/ 1360 w 1550"/>
              <a:gd name="T15" fmla="*/ 15 h 597"/>
              <a:gd name="T16" fmla="*/ 998 w 1550"/>
              <a:gd name="T17" fmla="*/ 106 h 597"/>
              <a:gd name="T18" fmla="*/ 181 w 1550"/>
              <a:gd name="T19" fmla="*/ 60 h 59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50"/>
              <a:gd name="T31" fmla="*/ 0 h 597"/>
              <a:gd name="T32" fmla="*/ 1550 w 1550"/>
              <a:gd name="T33" fmla="*/ 597 h 59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50" h="597">
                <a:moveTo>
                  <a:pt x="181" y="60"/>
                </a:moveTo>
                <a:cubicBezTo>
                  <a:pt x="15" y="75"/>
                  <a:pt x="0" y="120"/>
                  <a:pt x="0" y="196"/>
                </a:cubicBezTo>
                <a:cubicBezTo>
                  <a:pt x="0" y="272"/>
                  <a:pt x="98" y="476"/>
                  <a:pt x="181" y="514"/>
                </a:cubicBezTo>
                <a:cubicBezTo>
                  <a:pt x="264" y="552"/>
                  <a:pt x="378" y="438"/>
                  <a:pt x="499" y="423"/>
                </a:cubicBezTo>
                <a:cubicBezTo>
                  <a:pt x="620" y="408"/>
                  <a:pt x="756" y="400"/>
                  <a:pt x="907" y="423"/>
                </a:cubicBezTo>
                <a:cubicBezTo>
                  <a:pt x="1058" y="446"/>
                  <a:pt x="1300" y="597"/>
                  <a:pt x="1406" y="559"/>
                </a:cubicBezTo>
                <a:cubicBezTo>
                  <a:pt x="1512" y="521"/>
                  <a:pt x="1550" y="287"/>
                  <a:pt x="1542" y="196"/>
                </a:cubicBezTo>
                <a:cubicBezTo>
                  <a:pt x="1534" y="105"/>
                  <a:pt x="1451" y="30"/>
                  <a:pt x="1360" y="15"/>
                </a:cubicBezTo>
                <a:cubicBezTo>
                  <a:pt x="1269" y="0"/>
                  <a:pt x="1187" y="99"/>
                  <a:pt x="998" y="106"/>
                </a:cubicBezTo>
                <a:cubicBezTo>
                  <a:pt x="809" y="113"/>
                  <a:pt x="347" y="45"/>
                  <a:pt x="181" y="6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287" name="Line 43"/>
          <p:cNvSpPr>
            <a:spLocks noChangeShapeType="1"/>
          </p:cNvSpPr>
          <p:nvPr/>
        </p:nvSpPr>
        <p:spPr bwMode="auto">
          <a:xfrm>
            <a:off x="1979613" y="5805488"/>
            <a:ext cx="5472112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4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404813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Kruskal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Algorithm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569325" cy="4895850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Kruskal()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T =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zh-TW" sz="240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v </a:t>
            </a:r>
            <a:r>
              <a:rPr lang="en-US" altLang="zh-TW" sz="2400" smtClean="0"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V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MakeSet(v);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sort E by increasing edge weight w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(u,v)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E (in sorted order)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if FindSet(u)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altLang="zh-TW" sz="2400" smtClean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{(u,v)};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283" name="AutoShape 11"/>
          <p:cNvCxnSpPr>
            <a:cxnSpLocks noChangeShapeType="1"/>
            <a:stCxn id="54276" idx="6"/>
            <a:endCxn id="54277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4" name="AutoShape 12"/>
          <p:cNvCxnSpPr>
            <a:cxnSpLocks noChangeShapeType="1"/>
            <a:stCxn id="54277" idx="6"/>
            <a:endCxn id="54278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5" name="AutoShape 13"/>
          <p:cNvCxnSpPr>
            <a:cxnSpLocks noChangeShapeType="1"/>
            <a:stCxn id="54278" idx="3"/>
            <a:endCxn id="54281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6" name="AutoShape 14"/>
          <p:cNvCxnSpPr>
            <a:cxnSpLocks noChangeShapeType="1"/>
            <a:stCxn id="54281" idx="2"/>
            <a:endCxn id="54282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7" name="AutoShape 15"/>
          <p:cNvCxnSpPr>
            <a:cxnSpLocks noChangeShapeType="1"/>
            <a:stCxn id="54282" idx="0"/>
            <a:endCxn id="54276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8" name="AutoShape 16"/>
          <p:cNvCxnSpPr>
            <a:cxnSpLocks noChangeShapeType="1"/>
            <a:stCxn id="54276" idx="5"/>
            <a:endCxn id="54281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9" name="AutoShape 17"/>
          <p:cNvCxnSpPr>
            <a:cxnSpLocks noChangeShapeType="1"/>
            <a:stCxn id="54281" idx="0"/>
            <a:endCxn id="54277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0" name="AutoShape 18"/>
          <p:cNvCxnSpPr>
            <a:cxnSpLocks noChangeShapeType="1"/>
            <a:stCxn id="54281" idx="6"/>
            <a:endCxn id="54279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1" name="AutoShape 19"/>
          <p:cNvCxnSpPr>
            <a:cxnSpLocks noChangeShapeType="1"/>
            <a:stCxn id="54279" idx="0"/>
            <a:endCxn id="54278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2" name="AutoShape 20"/>
          <p:cNvCxnSpPr>
            <a:cxnSpLocks noChangeShapeType="1"/>
            <a:stCxn id="54278" idx="5"/>
            <a:endCxn id="54280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3" name="AutoShape 21"/>
          <p:cNvCxnSpPr>
            <a:cxnSpLocks noChangeShapeType="1"/>
            <a:stCxn id="54279" idx="7"/>
            <a:endCxn id="54280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54303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54304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54305" name="Rectangle 35"/>
          <p:cNvSpPr>
            <a:spLocks noChangeArrowheads="1"/>
          </p:cNvSpPr>
          <p:nvPr/>
        </p:nvSpPr>
        <p:spPr bwMode="auto">
          <a:xfrm>
            <a:off x="827088" y="4149725"/>
            <a:ext cx="6840537" cy="18716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306" name="Text Box 36"/>
          <p:cNvSpPr txBox="1">
            <a:spLocks noChangeArrowheads="1"/>
          </p:cNvSpPr>
          <p:nvPr/>
        </p:nvSpPr>
        <p:spPr bwMode="auto">
          <a:xfrm>
            <a:off x="7691438" y="1484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54307" name="Text Box 37"/>
          <p:cNvSpPr txBox="1">
            <a:spLocks noChangeArrowheads="1"/>
          </p:cNvSpPr>
          <p:nvPr/>
        </p:nvSpPr>
        <p:spPr bwMode="auto">
          <a:xfrm>
            <a:off x="7596188" y="33575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54308" name="Oval 38"/>
          <p:cNvSpPr>
            <a:spLocks noChangeArrowheads="1"/>
          </p:cNvSpPr>
          <p:nvPr/>
        </p:nvSpPr>
        <p:spPr bwMode="auto">
          <a:xfrm>
            <a:off x="7164388" y="1700213"/>
            <a:ext cx="576262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309" name="Oval 39"/>
          <p:cNvSpPr>
            <a:spLocks noChangeArrowheads="1"/>
          </p:cNvSpPr>
          <p:nvPr/>
        </p:nvSpPr>
        <p:spPr bwMode="auto">
          <a:xfrm>
            <a:off x="5508625" y="3068638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310" name="Oval 40"/>
          <p:cNvSpPr>
            <a:spLocks noChangeArrowheads="1"/>
          </p:cNvSpPr>
          <p:nvPr/>
        </p:nvSpPr>
        <p:spPr bwMode="auto">
          <a:xfrm>
            <a:off x="3851275" y="3068638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311" name="Freeform 41"/>
          <p:cNvSpPr>
            <a:spLocks/>
          </p:cNvSpPr>
          <p:nvPr/>
        </p:nvSpPr>
        <p:spPr bwMode="auto">
          <a:xfrm>
            <a:off x="7032625" y="2492375"/>
            <a:ext cx="1739900" cy="1393825"/>
          </a:xfrm>
          <a:custGeom>
            <a:avLst/>
            <a:gdLst>
              <a:gd name="T0" fmla="*/ 38 w 1096"/>
              <a:gd name="T1" fmla="*/ 567 h 946"/>
              <a:gd name="T2" fmla="*/ 38 w 1096"/>
              <a:gd name="T3" fmla="*/ 839 h 946"/>
              <a:gd name="T4" fmla="*/ 264 w 1096"/>
              <a:gd name="T5" fmla="*/ 930 h 946"/>
              <a:gd name="T6" fmla="*/ 446 w 1096"/>
              <a:gd name="T7" fmla="*/ 885 h 946"/>
              <a:gd name="T8" fmla="*/ 899 w 1096"/>
              <a:gd name="T9" fmla="*/ 567 h 946"/>
              <a:gd name="T10" fmla="*/ 1081 w 1096"/>
              <a:gd name="T11" fmla="*/ 340 h 946"/>
              <a:gd name="T12" fmla="*/ 990 w 1096"/>
              <a:gd name="T13" fmla="*/ 23 h 946"/>
              <a:gd name="T14" fmla="*/ 627 w 1096"/>
              <a:gd name="T15" fmla="*/ 204 h 946"/>
              <a:gd name="T16" fmla="*/ 174 w 1096"/>
              <a:gd name="T17" fmla="*/ 522 h 946"/>
              <a:gd name="T18" fmla="*/ 38 w 1096"/>
              <a:gd name="T19" fmla="*/ 567 h 9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96"/>
              <a:gd name="T31" fmla="*/ 0 h 946"/>
              <a:gd name="T32" fmla="*/ 1096 w 1096"/>
              <a:gd name="T33" fmla="*/ 946 h 94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96" h="946">
                <a:moveTo>
                  <a:pt x="38" y="567"/>
                </a:moveTo>
                <a:cubicBezTo>
                  <a:pt x="15" y="620"/>
                  <a:pt x="0" y="779"/>
                  <a:pt x="38" y="839"/>
                </a:cubicBezTo>
                <a:cubicBezTo>
                  <a:pt x="76" y="899"/>
                  <a:pt x="196" y="922"/>
                  <a:pt x="264" y="930"/>
                </a:cubicBezTo>
                <a:cubicBezTo>
                  <a:pt x="332" y="938"/>
                  <a:pt x="340" y="946"/>
                  <a:pt x="446" y="885"/>
                </a:cubicBezTo>
                <a:cubicBezTo>
                  <a:pt x="552" y="824"/>
                  <a:pt x="793" y="658"/>
                  <a:pt x="899" y="567"/>
                </a:cubicBezTo>
                <a:cubicBezTo>
                  <a:pt x="1005" y="476"/>
                  <a:pt x="1066" y="431"/>
                  <a:pt x="1081" y="340"/>
                </a:cubicBezTo>
                <a:cubicBezTo>
                  <a:pt x="1096" y="249"/>
                  <a:pt x="1066" y="46"/>
                  <a:pt x="990" y="23"/>
                </a:cubicBezTo>
                <a:cubicBezTo>
                  <a:pt x="914" y="0"/>
                  <a:pt x="763" y="121"/>
                  <a:pt x="627" y="204"/>
                </a:cubicBezTo>
                <a:cubicBezTo>
                  <a:pt x="491" y="287"/>
                  <a:pt x="272" y="461"/>
                  <a:pt x="174" y="522"/>
                </a:cubicBezTo>
                <a:cubicBezTo>
                  <a:pt x="76" y="583"/>
                  <a:pt x="61" y="514"/>
                  <a:pt x="38" y="567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4312" name="Freeform 42"/>
          <p:cNvSpPr>
            <a:spLocks/>
          </p:cNvSpPr>
          <p:nvPr/>
        </p:nvSpPr>
        <p:spPr bwMode="auto">
          <a:xfrm>
            <a:off x="3708400" y="1604963"/>
            <a:ext cx="2460625" cy="947737"/>
          </a:xfrm>
          <a:custGeom>
            <a:avLst/>
            <a:gdLst>
              <a:gd name="T0" fmla="*/ 181 w 1550"/>
              <a:gd name="T1" fmla="*/ 60 h 597"/>
              <a:gd name="T2" fmla="*/ 0 w 1550"/>
              <a:gd name="T3" fmla="*/ 196 h 597"/>
              <a:gd name="T4" fmla="*/ 181 w 1550"/>
              <a:gd name="T5" fmla="*/ 514 h 597"/>
              <a:gd name="T6" fmla="*/ 499 w 1550"/>
              <a:gd name="T7" fmla="*/ 423 h 597"/>
              <a:gd name="T8" fmla="*/ 907 w 1550"/>
              <a:gd name="T9" fmla="*/ 423 h 597"/>
              <a:gd name="T10" fmla="*/ 1406 w 1550"/>
              <a:gd name="T11" fmla="*/ 559 h 597"/>
              <a:gd name="T12" fmla="*/ 1542 w 1550"/>
              <a:gd name="T13" fmla="*/ 196 h 597"/>
              <a:gd name="T14" fmla="*/ 1360 w 1550"/>
              <a:gd name="T15" fmla="*/ 15 h 597"/>
              <a:gd name="T16" fmla="*/ 998 w 1550"/>
              <a:gd name="T17" fmla="*/ 106 h 597"/>
              <a:gd name="T18" fmla="*/ 181 w 1550"/>
              <a:gd name="T19" fmla="*/ 60 h 59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50"/>
              <a:gd name="T31" fmla="*/ 0 h 597"/>
              <a:gd name="T32" fmla="*/ 1550 w 1550"/>
              <a:gd name="T33" fmla="*/ 597 h 59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50" h="597">
                <a:moveTo>
                  <a:pt x="181" y="60"/>
                </a:moveTo>
                <a:cubicBezTo>
                  <a:pt x="15" y="75"/>
                  <a:pt x="0" y="120"/>
                  <a:pt x="0" y="196"/>
                </a:cubicBezTo>
                <a:cubicBezTo>
                  <a:pt x="0" y="272"/>
                  <a:pt x="98" y="476"/>
                  <a:pt x="181" y="514"/>
                </a:cubicBezTo>
                <a:cubicBezTo>
                  <a:pt x="264" y="552"/>
                  <a:pt x="378" y="438"/>
                  <a:pt x="499" y="423"/>
                </a:cubicBezTo>
                <a:cubicBezTo>
                  <a:pt x="620" y="408"/>
                  <a:pt x="756" y="400"/>
                  <a:pt x="907" y="423"/>
                </a:cubicBezTo>
                <a:cubicBezTo>
                  <a:pt x="1058" y="446"/>
                  <a:pt x="1300" y="597"/>
                  <a:pt x="1406" y="559"/>
                </a:cubicBezTo>
                <a:cubicBezTo>
                  <a:pt x="1512" y="521"/>
                  <a:pt x="1550" y="287"/>
                  <a:pt x="1542" y="196"/>
                </a:cubicBezTo>
                <a:cubicBezTo>
                  <a:pt x="1534" y="105"/>
                  <a:pt x="1451" y="30"/>
                  <a:pt x="1360" y="15"/>
                </a:cubicBezTo>
                <a:cubicBezTo>
                  <a:pt x="1269" y="0"/>
                  <a:pt x="1187" y="99"/>
                  <a:pt x="998" y="106"/>
                </a:cubicBezTo>
                <a:cubicBezTo>
                  <a:pt x="809" y="113"/>
                  <a:pt x="347" y="45"/>
                  <a:pt x="181" y="6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4313" name="Line 43"/>
          <p:cNvSpPr>
            <a:spLocks noChangeShapeType="1"/>
          </p:cNvSpPr>
          <p:nvPr/>
        </p:nvSpPr>
        <p:spPr bwMode="auto">
          <a:xfrm>
            <a:off x="900113" y="4508500"/>
            <a:ext cx="6551612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4314" name="Line 44"/>
          <p:cNvSpPr>
            <a:spLocks noChangeShapeType="1"/>
          </p:cNvSpPr>
          <p:nvPr/>
        </p:nvSpPr>
        <p:spPr bwMode="auto">
          <a:xfrm>
            <a:off x="1474788" y="4941888"/>
            <a:ext cx="4681537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45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pPr algn="just"/>
            <a:r>
              <a:rPr lang="en-US" altLang="zh-TW" sz="2800" dirty="0"/>
              <a:t>Once again, James Bond is on his way to saving the world. Bond’s latest mission requires him to travel between several pairs of cities in a certain </a:t>
            </a:r>
            <a:r>
              <a:rPr lang="en-US" altLang="zh-TW" sz="2800" dirty="0" smtClean="0"/>
              <a:t>country.</a:t>
            </a:r>
          </a:p>
          <a:p>
            <a:pPr algn="just"/>
            <a:r>
              <a:rPr lang="en-US" altLang="zh-TW" sz="2800" dirty="0" smtClean="0"/>
              <a:t>The </a:t>
            </a:r>
            <a:r>
              <a:rPr lang="en-US" altLang="zh-TW" sz="2800" dirty="0"/>
              <a:t>country has </a:t>
            </a:r>
            <a:r>
              <a:rPr lang="en-US" altLang="zh-TW" sz="2800" u="sng" dirty="0">
                <a:solidFill>
                  <a:srgbClr val="FF0000"/>
                </a:solidFill>
              </a:rPr>
              <a:t>N cities (numbered by 1, 2, . . . , N)</a:t>
            </a:r>
            <a:r>
              <a:rPr lang="en-US" altLang="zh-TW" sz="2800" dirty="0"/>
              <a:t>, connected by </a:t>
            </a:r>
            <a:r>
              <a:rPr lang="en-US" altLang="zh-TW" sz="2800" u="sng" dirty="0">
                <a:solidFill>
                  <a:srgbClr val="FF0000"/>
                </a:solidFill>
              </a:rPr>
              <a:t>M bidirectional roads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Bond </a:t>
            </a:r>
            <a:r>
              <a:rPr lang="en-US" altLang="zh-TW" sz="2800" dirty="0"/>
              <a:t>is going to steal a vehicle, and drive along the roads </a:t>
            </a:r>
            <a:r>
              <a:rPr lang="en-US" altLang="zh-TW" sz="2800" u="sng" dirty="0">
                <a:solidFill>
                  <a:srgbClr val="FF0000"/>
                </a:solidFill>
              </a:rPr>
              <a:t>from city s to city t</a:t>
            </a:r>
            <a:r>
              <a:rPr lang="en-US" altLang="zh-TW" sz="2800" dirty="0"/>
              <a:t>. The country’s police will be patrolling the roads, looking for Bond, however, not all roads get the same degree of attention from the police. 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1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404813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Kruskal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Algorithm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13787" cy="4895850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Kruskal()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T =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zh-TW" sz="240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v </a:t>
            </a:r>
            <a:r>
              <a:rPr lang="en-US" altLang="zh-TW" sz="2400" smtClean="0"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V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MakeSet(v);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sort E by increasing edge weight w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(u,v)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E (in sorted order)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if FindSet(u)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altLang="zh-TW" sz="2400" smtClean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{(u,v)};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5307" name="AutoShape 11"/>
          <p:cNvCxnSpPr>
            <a:cxnSpLocks noChangeShapeType="1"/>
            <a:stCxn id="55300" idx="6"/>
            <a:endCxn id="55301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8" name="AutoShape 12"/>
          <p:cNvCxnSpPr>
            <a:cxnSpLocks noChangeShapeType="1"/>
            <a:stCxn id="55301" idx="6"/>
            <a:endCxn id="55302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9" name="AutoShape 13"/>
          <p:cNvCxnSpPr>
            <a:cxnSpLocks noChangeShapeType="1"/>
            <a:stCxn id="55302" idx="3"/>
            <a:endCxn id="55305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0" name="AutoShape 14"/>
          <p:cNvCxnSpPr>
            <a:cxnSpLocks noChangeShapeType="1"/>
            <a:stCxn id="55305" idx="2"/>
            <a:endCxn id="55306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1" name="AutoShape 15"/>
          <p:cNvCxnSpPr>
            <a:cxnSpLocks noChangeShapeType="1"/>
            <a:stCxn id="55306" idx="0"/>
            <a:endCxn id="55300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2" name="AutoShape 16"/>
          <p:cNvCxnSpPr>
            <a:cxnSpLocks noChangeShapeType="1"/>
            <a:stCxn id="55300" idx="5"/>
            <a:endCxn id="55305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3" name="AutoShape 17"/>
          <p:cNvCxnSpPr>
            <a:cxnSpLocks noChangeShapeType="1"/>
            <a:stCxn id="55305" idx="0"/>
            <a:endCxn id="55301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4" name="AutoShape 18"/>
          <p:cNvCxnSpPr>
            <a:cxnSpLocks noChangeShapeType="1"/>
            <a:stCxn id="55305" idx="6"/>
            <a:endCxn id="55303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5" name="AutoShape 19"/>
          <p:cNvCxnSpPr>
            <a:cxnSpLocks noChangeShapeType="1"/>
            <a:stCxn id="55303" idx="0"/>
            <a:endCxn id="55302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6" name="AutoShape 20"/>
          <p:cNvCxnSpPr>
            <a:cxnSpLocks noChangeShapeType="1"/>
            <a:stCxn id="55302" idx="5"/>
            <a:endCxn id="55304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7" name="AutoShape 21"/>
          <p:cNvCxnSpPr>
            <a:cxnSpLocks noChangeShapeType="1"/>
            <a:stCxn id="55303" idx="7"/>
            <a:endCxn id="55304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55321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55323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55328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55329" name="Rectangle 35"/>
          <p:cNvSpPr>
            <a:spLocks noChangeArrowheads="1"/>
          </p:cNvSpPr>
          <p:nvPr/>
        </p:nvSpPr>
        <p:spPr bwMode="auto">
          <a:xfrm>
            <a:off x="755650" y="4149725"/>
            <a:ext cx="6840538" cy="18716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30" name="Oval 37"/>
          <p:cNvSpPr>
            <a:spLocks noChangeArrowheads="1"/>
          </p:cNvSpPr>
          <p:nvPr/>
        </p:nvSpPr>
        <p:spPr bwMode="auto">
          <a:xfrm>
            <a:off x="5508625" y="3068638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31" name="Oval 38"/>
          <p:cNvSpPr>
            <a:spLocks noChangeArrowheads="1"/>
          </p:cNvSpPr>
          <p:nvPr/>
        </p:nvSpPr>
        <p:spPr bwMode="auto">
          <a:xfrm>
            <a:off x="3851275" y="3068638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32" name="Freeform 40"/>
          <p:cNvSpPr>
            <a:spLocks/>
          </p:cNvSpPr>
          <p:nvPr/>
        </p:nvSpPr>
        <p:spPr bwMode="auto">
          <a:xfrm>
            <a:off x="3708400" y="1604963"/>
            <a:ext cx="2460625" cy="947737"/>
          </a:xfrm>
          <a:custGeom>
            <a:avLst/>
            <a:gdLst>
              <a:gd name="T0" fmla="*/ 181 w 1550"/>
              <a:gd name="T1" fmla="*/ 60 h 597"/>
              <a:gd name="T2" fmla="*/ 0 w 1550"/>
              <a:gd name="T3" fmla="*/ 196 h 597"/>
              <a:gd name="T4" fmla="*/ 181 w 1550"/>
              <a:gd name="T5" fmla="*/ 514 h 597"/>
              <a:gd name="T6" fmla="*/ 499 w 1550"/>
              <a:gd name="T7" fmla="*/ 423 h 597"/>
              <a:gd name="T8" fmla="*/ 907 w 1550"/>
              <a:gd name="T9" fmla="*/ 423 h 597"/>
              <a:gd name="T10" fmla="*/ 1406 w 1550"/>
              <a:gd name="T11" fmla="*/ 559 h 597"/>
              <a:gd name="T12" fmla="*/ 1542 w 1550"/>
              <a:gd name="T13" fmla="*/ 196 h 597"/>
              <a:gd name="T14" fmla="*/ 1360 w 1550"/>
              <a:gd name="T15" fmla="*/ 15 h 597"/>
              <a:gd name="T16" fmla="*/ 998 w 1550"/>
              <a:gd name="T17" fmla="*/ 106 h 597"/>
              <a:gd name="T18" fmla="*/ 181 w 1550"/>
              <a:gd name="T19" fmla="*/ 60 h 59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50"/>
              <a:gd name="T31" fmla="*/ 0 h 597"/>
              <a:gd name="T32" fmla="*/ 1550 w 1550"/>
              <a:gd name="T33" fmla="*/ 597 h 59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50" h="597">
                <a:moveTo>
                  <a:pt x="181" y="60"/>
                </a:moveTo>
                <a:cubicBezTo>
                  <a:pt x="15" y="75"/>
                  <a:pt x="0" y="120"/>
                  <a:pt x="0" y="196"/>
                </a:cubicBezTo>
                <a:cubicBezTo>
                  <a:pt x="0" y="272"/>
                  <a:pt x="98" y="476"/>
                  <a:pt x="181" y="514"/>
                </a:cubicBezTo>
                <a:cubicBezTo>
                  <a:pt x="264" y="552"/>
                  <a:pt x="378" y="438"/>
                  <a:pt x="499" y="423"/>
                </a:cubicBezTo>
                <a:cubicBezTo>
                  <a:pt x="620" y="408"/>
                  <a:pt x="756" y="400"/>
                  <a:pt x="907" y="423"/>
                </a:cubicBezTo>
                <a:cubicBezTo>
                  <a:pt x="1058" y="446"/>
                  <a:pt x="1300" y="597"/>
                  <a:pt x="1406" y="559"/>
                </a:cubicBezTo>
                <a:cubicBezTo>
                  <a:pt x="1512" y="521"/>
                  <a:pt x="1550" y="287"/>
                  <a:pt x="1542" y="196"/>
                </a:cubicBezTo>
                <a:cubicBezTo>
                  <a:pt x="1534" y="105"/>
                  <a:pt x="1451" y="30"/>
                  <a:pt x="1360" y="15"/>
                </a:cubicBezTo>
                <a:cubicBezTo>
                  <a:pt x="1269" y="0"/>
                  <a:pt x="1187" y="99"/>
                  <a:pt x="998" y="106"/>
                </a:cubicBezTo>
                <a:cubicBezTo>
                  <a:pt x="809" y="113"/>
                  <a:pt x="347" y="45"/>
                  <a:pt x="181" y="6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5333" name="Freeform 41"/>
          <p:cNvSpPr>
            <a:spLocks/>
          </p:cNvSpPr>
          <p:nvPr/>
        </p:nvSpPr>
        <p:spPr bwMode="auto">
          <a:xfrm>
            <a:off x="6983413" y="1700213"/>
            <a:ext cx="1801812" cy="2220912"/>
          </a:xfrm>
          <a:custGeom>
            <a:avLst/>
            <a:gdLst>
              <a:gd name="T0" fmla="*/ 159 w 1135"/>
              <a:gd name="T1" fmla="*/ 0 h 1399"/>
              <a:gd name="T2" fmla="*/ 23 w 1135"/>
              <a:gd name="T3" fmla="*/ 318 h 1399"/>
              <a:gd name="T4" fmla="*/ 114 w 1135"/>
              <a:gd name="T5" fmla="*/ 817 h 1399"/>
              <a:gd name="T6" fmla="*/ 69 w 1135"/>
              <a:gd name="T7" fmla="*/ 1225 h 1399"/>
              <a:gd name="T8" fmla="*/ 341 w 1135"/>
              <a:gd name="T9" fmla="*/ 1361 h 1399"/>
              <a:gd name="T10" fmla="*/ 930 w 1135"/>
              <a:gd name="T11" fmla="*/ 998 h 1399"/>
              <a:gd name="T12" fmla="*/ 1112 w 1135"/>
              <a:gd name="T13" fmla="*/ 726 h 1399"/>
              <a:gd name="T14" fmla="*/ 976 w 1135"/>
              <a:gd name="T15" fmla="*/ 318 h 1399"/>
              <a:gd name="T16" fmla="*/ 159 w 1135"/>
              <a:gd name="T17" fmla="*/ 0 h 1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35"/>
              <a:gd name="T28" fmla="*/ 0 h 1399"/>
              <a:gd name="T29" fmla="*/ 1135 w 1135"/>
              <a:gd name="T30" fmla="*/ 1399 h 139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35" h="1399">
                <a:moveTo>
                  <a:pt x="159" y="0"/>
                </a:moveTo>
                <a:cubicBezTo>
                  <a:pt x="0" y="0"/>
                  <a:pt x="30" y="182"/>
                  <a:pt x="23" y="318"/>
                </a:cubicBezTo>
                <a:cubicBezTo>
                  <a:pt x="16" y="454"/>
                  <a:pt x="106" y="666"/>
                  <a:pt x="114" y="817"/>
                </a:cubicBezTo>
                <a:cubicBezTo>
                  <a:pt x="122" y="968"/>
                  <a:pt x="31" y="1134"/>
                  <a:pt x="69" y="1225"/>
                </a:cubicBezTo>
                <a:cubicBezTo>
                  <a:pt x="107" y="1316"/>
                  <a:pt x="198" y="1399"/>
                  <a:pt x="341" y="1361"/>
                </a:cubicBezTo>
                <a:cubicBezTo>
                  <a:pt x="484" y="1323"/>
                  <a:pt x="802" y="1104"/>
                  <a:pt x="930" y="998"/>
                </a:cubicBezTo>
                <a:cubicBezTo>
                  <a:pt x="1058" y="892"/>
                  <a:pt x="1104" y="839"/>
                  <a:pt x="1112" y="726"/>
                </a:cubicBezTo>
                <a:cubicBezTo>
                  <a:pt x="1120" y="613"/>
                  <a:pt x="1135" y="439"/>
                  <a:pt x="976" y="318"/>
                </a:cubicBezTo>
                <a:cubicBezTo>
                  <a:pt x="817" y="197"/>
                  <a:pt x="318" y="0"/>
                  <a:pt x="159" y="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5334" name="Line 42"/>
          <p:cNvSpPr>
            <a:spLocks noChangeShapeType="1"/>
          </p:cNvSpPr>
          <p:nvPr/>
        </p:nvSpPr>
        <p:spPr bwMode="auto">
          <a:xfrm>
            <a:off x="1908175" y="5876925"/>
            <a:ext cx="5472113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1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476250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Kruskal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Algorithm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569325" cy="4824412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Kruskal()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T =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zh-TW" sz="240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v </a:t>
            </a:r>
            <a:r>
              <a:rPr lang="en-US" altLang="zh-TW" sz="2400" smtClean="0"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V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MakeSet(v);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sort E by increasing edge weight w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(u,v)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E (in sorted order)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if FindSet(u)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altLang="zh-TW" sz="2400" smtClean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{(u,v)};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6331" name="AutoShape 11"/>
          <p:cNvCxnSpPr>
            <a:cxnSpLocks noChangeShapeType="1"/>
            <a:stCxn id="56324" idx="6"/>
            <a:endCxn id="56325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2" name="AutoShape 12"/>
          <p:cNvCxnSpPr>
            <a:cxnSpLocks noChangeShapeType="1"/>
            <a:stCxn id="56325" idx="6"/>
            <a:endCxn id="56326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3" name="AutoShape 13"/>
          <p:cNvCxnSpPr>
            <a:cxnSpLocks noChangeShapeType="1"/>
            <a:stCxn id="56326" idx="3"/>
            <a:endCxn id="56329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4" name="AutoShape 14"/>
          <p:cNvCxnSpPr>
            <a:cxnSpLocks noChangeShapeType="1"/>
            <a:stCxn id="56329" idx="2"/>
            <a:endCxn id="56330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5" name="AutoShape 15"/>
          <p:cNvCxnSpPr>
            <a:cxnSpLocks noChangeShapeType="1"/>
            <a:stCxn id="56330" idx="0"/>
            <a:endCxn id="56324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6" name="AutoShape 16"/>
          <p:cNvCxnSpPr>
            <a:cxnSpLocks noChangeShapeType="1"/>
            <a:stCxn id="56324" idx="5"/>
            <a:endCxn id="56329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7" name="AutoShape 17"/>
          <p:cNvCxnSpPr>
            <a:cxnSpLocks noChangeShapeType="1"/>
            <a:stCxn id="56329" idx="0"/>
            <a:endCxn id="56325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8" name="AutoShape 18"/>
          <p:cNvCxnSpPr>
            <a:cxnSpLocks noChangeShapeType="1"/>
            <a:stCxn id="56329" idx="6"/>
            <a:endCxn id="56327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9" name="AutoShape 19"/>
          <p:cNvCxnSpPr>
            <a:cxnSpLocks noChangeShapeType="1"/>
            <a:stCxn id="56327" idx="0"/>
            <a:endCxn id="56326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0" name="AutoShape 20"/>
          <p:cNvCxnSpPr>
            <a:cxnSpLocks noChangeShapeType="1"/>
            <a:stCxn id="56326" idx="5"/>
            <a:endCxn id="56328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1" name="AutoShape 21"/>
          <p:cNvCxnSpPr>
            <a:cxnSpLocks noChangeShapeType="1"/>
            <a:stCxn id="56327" idx="7"/>
            <a:endCxn id="56328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56348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56349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56350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56351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56352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56353" name="Rectangle 35"/>
          <p:cNvSpPr>
            <a:spLocks noChangeArrowheads="1"/>
          </p:cNvSpPr>
          <p:nvPr/>
        </p:nvSpPr>
        <p:spPr bwMode="auto">
          <a:xfrm>
            <a:off x="827088" y="4149725"/>
            <a:ext cx="6840537" cy="18716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54" name="Text Box 36"/>
          <p:cNvSpPr txBox="1">
            <a:spLocks noChangeArrowheads="1"/>
          </p:cNvSpPr>
          <p:nvPr/>
        </p:nvSpPr>
        <p:spPr bwMode="auto">
          <a:xfrm>
            <a:off x="3348038" y="17002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56355" name="Text Box 37"/>
          <p:cNvSpPr txBox="1">
            <a:spLocks noChangeArrowheads="1"/>
          </p:cNvSpPr>
          <p:nvPr/>
        </p:nvSpPr>
        <p:spPr bwMode="auto">
          <a:xfrm>
            <a:off x="3514725" y="30686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56356" name="Oval 38"/>
          <p:cNvSpPr>
            <a:spLocks noChangeArrowheads="1"/>
          </p:cNvSpPr>
          <p:nvPr/>
        </p:nvSpPr>
        <p:spPr bwMode="auto">
          <a:xfrm>
            <a:off x="5508625" y="3068638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57" name="Oval 39"/>
          <p:cNvSpPr>
            <a:spLocks noChangeArrowheads="1"/>
          </p:cNvSpPr>
          <p:nvPr/>
        </p:nvSpPr>
        <p:spPr bwMode="auto">
          <a:xfrm>
            <a:off x="3851275" y="3068638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58" name="Freeform 40"/>
          <p:cNvSpPr>
            <a:spLocks/>
          </p:cNvSpPr>
          <p:nvPr/>
        </p:nvSpPr>
        <p:spPr bwMode="auto">
          <a:xfrm>
            <a:off x="3708400" y="1604963"/>
            <a:ext cx="2460625" cy="947737"/>
          </a:xfrm>
          <a:custGeom>
            <a:avLst/>
            <a:gdLst>
              <a:gd name="T0" fmla="*/ 181 w 1550"/>
              <a:gd name="T1" fmla="*/ 60 h 597"/>
              <a:gd name="T2" fmla="*/ 0 w 1550"/>
              <a:gd name="T3" fmla="*/ 196 h 597"/>
              <a:gd name="T4" fmla="*/ 181 w 1550"/>
              <a:gd name="T5" fmla="*/ 514 h 597"/>
              <a:gd name="T6" fmla="*/ 499 w 1550"/>
              <a:gd name="T7" fmla="*/ 423 h 597"/>
              <a:gd name="T8" fmla="*/ 907 w 1550"/>
              <a:gd name="T9" fmla="*/ 423 h 597"/>
              <a:gd name="T10" fmla="*/ 1406 w 1550"/>
              <a:gd name="T11" fmla="*/ 559 h 597"/>
              <a:gd name="T12" fmla="*/ 1542 w 1550"/>
              <a:gd name="T13" fmla="*/ 196 h 597"/>
              <a:gd name="T14" fmla="*/ 1360 w 1550"/>
              <a:gd name="T15" fmla="*/ 15 h 597"/>
              <a:gd name="T16" fmla="*/ 998 w 1550"/>
              <a:gd name="T17" fmla="*/ 106 h 597"/>
              <a:gd name="T18" fmla="*/ 181 w 1550"/>
              <a:gd name="T19" fmla="*/ 60 h 59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50"/>
              <a:gd name="T31" fmla="*/ 0 h 597"/>
              <a:gd name="T32" fmla="*/ 1550 w 1550"/>
              <a:gd name="T33" fmla="*/ 597 h 59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50" h="597">
                <a:moveTo>
                  <a:pt x="181" y="60"/>
                </a:moveTo>
                <a:cubicBezTo>
                  <a:pt x="15" y="75"/>
                  <a:pt x="0" y="120"/>
                  <a:pt x="0" y="196"/>
                </a:cubicBezTo>
                <a:cubicBezTo>
                  <a:pt x="0" y="272"/>
                  <a:pt x="98" y="476"/>
                  <a:pt x="181" y="514"/>
                </a:cubicBezTo>
                <a:cubicBezTo>
                  <a:pt x="264" y="552"/>
                  <a:pt x="378" y="438"/>
                  <a:pt x="499" y="423"/>
                </a:cubicBezTo>
                <a:cubicBezTo>
                  <a:pt x="620" y="408"/>
                  <a:pt x="756" y="400"/>
                  <a:pt x="907" y="423"/>
                </a:cubicBezTo>
                <a:cubicBezTo>
                  <a:pt x="1058" y="446"/>
                  <a:pt x="1300" y="597"/>
                  <a:pt x="1406" y="559"/>
                </a:cubicBezTo>
                <a:cubicBezTo>
                  <a:pt x="1512" y="521"/>
                  <a:pt x="1550" y="287"/>
                  <a:pt x="1542" y="196"/>
                </a:cubicBezTo>
                <a:cubicBezTo>
                  <a:pt x="1534" y="105"/>
                  <a:pt x="1451" y="30"/>
                  <a:pt x="1360" y="15"/>
                </a:cubicBezTo>
                <a:cubicBezTo>
                  <a:pt x="1269" y="0"/>
                  <a:pt x="1187" y="99"/>
                  <a:pt x="998" y="106"/>
                </a:cubicBezTo>
                <a:cubicBezTo>
                  <a:pt x="809" y="113"/>
                  <a:pt x="347" y="45"/>
                  <a:pt x="181" y="6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6359" name="Freeform 41"/>
          <p:cNvSpPr>
            <a:spLocks/>
          </p:cNvSpPr>
          <p:nvPr/>
        </p:nvSpPr>
        <p:spPr bwMode="auto">
          <a:xfrm>
            <a:off x="6983413" y="1700213"/>
            <a:ext cx="1801812" cy="2220912"/>
          </a:xfrm>
          <a:custGeom>
            <a:avLst/>
            <a:gdLst>
              <a:gd name="T0" fmla="*/ 159 w 1135"/>
              <a:gd name="T1" fmla="*/ 0 h 1399"/>
              <a:gd name="T2" fmla="*/ 23 w 1135"/>
              <a:gd name="T3" fmla="*/ 318 h 1399"/>
              <a:gd name="T4" fmla="*/ 114 w 1135"/>
              <a:gd name="T5" fmla="*/ 817 h 1399"/>
              <a:gd name="T6" fmla="*/ 69 w 1135"/>
              <a:gd name="T7" fmla="*/ 1225 h 1399"/>
              <a:gd name="T8" fmla="*/ 341 w 1135"/>
              <a:gd name="T9" fmla="*/ 1361 h 1399"/>
              <a:gd name="T10" fmla="*/ 930 w 1135"/>
              <a:gd name="T11" fmla="*/ 998 h 1399"/>
              <a:gd name="T12" fmla="*/ 1112 w 1135"/>
              <a:gd name="T13" fmla="*/ 726 h 1399"/>
              <a:gd name="T14" fmla="*/ 976 w 1135"/>
              <a:gd name="T15" fmla="*/ 318 h 1399"/>
              <a:gd name="T16" fmla="*/ 159 w 1135"/>
              <a:gd name="T17" fmla="*/ 0 h 1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35"/>
              <a:gd name="T28" fmla="*/ 0 h 1399"/>
              <a:gd name="T29" fmla="*/ 1135 w 1135"/>
              <a:gd name="T30" fmla="*/ 1399 h 139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35" h="1399">
                <a:moveTo>
                  <a:pt x="159" y="0"/>
                </a:moveTo>
                <a:cubicBezTo>
                  <a:pt x="0" y="0"/>
                  <a:pt x="30" y="182"/>
                  <a:pt x="23" y="318"/>
                </a:cubicBezTo>
                <a:cubicBezTo>
                  <a:pt x="16" y="454"/>
                  <a:pt x="106" y="666"/>
                  <a:pt x="114" y="817"/>
                </a:cubicBezTo>
                <a:cubicBezTo>
                  <a:pt x="122" y="968"/>
                  <a:pt x="31" y="1134"/>
                  <a:pt x="69" y="1225"/>
                </a:cubicBezTo>
                <a:cubicBezTo>
                  <a:pt x="107" y="1316"/>
                  <a:pt x="198" y="1399"/>
                  <a:pt x="341" y="1361"/>
                </a:cubicBezTo>
                <a:cubicBezTo>
                  <a:pt x="484" y="1323"/>
                  <a:pt x="802" y="1104"/>
                  <a:pt x="930" y="998"/>
                </a:cubicBezTo>
                <a:cubicBezTo>
                  <a:pt x="1058" y="892"/>
                  <a:pt x="1104" y="839"/>
                  <a:pt x="1112" y="726"/>
                </a:cubicBezTo>
                <a:cubicBezTo>
                  <a:pt x="1120" y="613"/>
                  <a:pt x="1135" y="439"/>
                  <a:pt x="976" y="318"/>
                </a:cubicBezTo>
                <a:cubicBezTo>
                  <a:pt x="817" y="197"/>
                  <a:pt x="318" y="0"/>
                  <a:pt x="159" y="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6360" name="Line 42"/>
          <p:cNvSpPr>
            <a:spLocks noChangeShapeType="1"/>
          </p:cNvSpPr>
          <p:nvPr/>
        </p:nvSpPr>
        <p:spPr bwMode="auto">
          <a:xfrm>
            <a:off x="900113" y="4581525"/>
            <a:ext cx="6551612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6361" name="Line 43"/>
          <p:cNvSpPr>
            <a:spLocks noChangeShapeType="1"/>
          </p:cNvSpPr>
          <p:nvPr/>
        </p:nvSpPr>
        <p:spPr bwMode="auto">
          <a:xfrm>
            <a:off x="1476375" y="5013325"/>
            <a:ext cx="4608513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44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404813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Kruskal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Algorithm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13787" cy="4824412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Kruskal()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T =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zh-TW" sz="240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v </a:t>
            </a:r>
            <a:r>
              <a:rPr lang="en-US" altLang="zh-TW" sz="2400" smtClean="0"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V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MakeSet(v);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sort E by increasing edge weight w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(u,v)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E (in sorted order)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if FindSet(u)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altLang="zh-TW" sz="2400" smtClean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{(u,v)};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7355" name="AutoShape 11"/>
          <p:cNvCxnSpPr>
            <a:cxnSpLocks noChangeShapeType="1"/>
            <a:stCxn id="57348" idx="6"/>
            <a:endCxn id="57349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6" name="AutoShape 12"/>
          <p:cNvCxnSpPr>
            <a:cxnSpLocks noChangeShapeType="1"/>
            <a:stCxn id="57349" idx="6"/>
            <a:endCxn id="57350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7" name="AutoShape 13"/>
          <p:cNvCxnSpPr>
            <a:cxnSpLocks noChangeShapeType="1"/>
            <a:stCxn id="57350" idx="3"/>
            <a:endCxn id="57353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8" name="AutoShape 14"/>
          <p:cNvCxnSpPr>
            <a:cxnSpLocks noChangeShapeType="1"/>
            <a:stCxn id="57353" idx="2"/>
            <a:endCxn id="57354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9" name="AutoShape 15"/>
          <p:cNvCxnSpPr>
            <a:cxnSpLocks noChangeShapeType="1"/>
            <a:stCxn id="57354" idx="0"/>
            <a:endCxn id="57348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0" name="AutoShape 16"/>
          <p:cNvCxnSpPr>
            <a:cxnSpLocks noChangeShapeType="1"/>
            <a:stCxn id="57348" idx="5"/>
            <a:endCxn id="57353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1" name="AutoShape 17"/>
          <p:cNvCxnSpPr>
            <a:cxnSpLocks noChangeShapeType="1"/>
            <a:stCxn id="57353" idx="0"/>
            <a:endCxn id="57349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2" name="AutoShape 18"/>
          <p:cNvCxnSpPr>
            <a:cxnSpLocks noChangeShapeType="1"/>
            <a:stCxn id="57353" idx="6"/>
            <a:endCxn id="57351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3" name="AutoShape 19"/>
          <p:cNvCxnSpPr>
            <a:cxnSpLocks noChangeShapeType="1"/>
            <a:stCxn id="57351" idx="0"/>
            <a:endCxn id="57350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4" name="AutoShape 20"/>
          <p:cNvCxnSpPr>
            <a:cxnSpLocks noChangeShapeType="1"/>
            <a:stCxn id="57350" idx="5"/>
            <a:endCxn id="57352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5" name="AutoShape 21"/>
          <p:cNvCxnSpPr>
            <a:cxnSpLocks noChangeShapeType="1"/>
            <a:stCxn id="57351" idx="7"/>
            <a:endCxn id="57352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66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57369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57371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57372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57373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57375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57376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57377" name="Rectangle 35"/>
          <p:cNvSpPr>
            <a:spLocks noChangeArrowheads="1"/>
          </p:cNvSpPr>
          <p:nvPr/>
        </p:nvSpPr>
        <p:spPr bwMode="auto">
          <a:xfrm>
            <a:off x="755650" y="4149725"/>
            <a:ext cx="6840538" cy="18716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78" name="Oval 36"/>
          <p:cNvSpPr>
            <a:spLocks noChangeArrowheads="1"/>
          </p:cNvSpPr>
          <p:nvPr/>
        </p:nvSpPr>
        <p:spPr bwMode="auto">
          <a:xfrm>
            <a:off x="5508625" y="3068638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79" name="Freeform 39"/>
          <p:cNvSpPr>
            <a:spLocks/>
          </p:cNvSpPr>
          <p:nvPr/>
        </p:nvSpPr>
        <p:spPr bwMode="auto">
          <a:xfrm>
            <a:off x="6983413" y="1700213"/>
            <a:ext cx="1801812" cy="2220912"/>
          </a:xfrm>
          <a:custGeom>
            <a:avLst/>
            <a:gdLst>
              <a:gd name="T0" fmla="*/ 159 w 1135"/>
              <a:gd name="T1" fmla="*/ 0 h 1399"/>
              <a:gd name="T2" fmla="*/ 23 w 1135"/>
              <a:gd name="T3" fmla="*/ 318 h 1399"/>
              <a:gd name="T4" fmla="*/ 114 w 1135"/>
              <a:gd name="T5" fmla="*/ 817 h 1399"/>
              <a:gd name="T6" fmla="*/ 69 w 1135"/>
              <a:gd name="T7" fmla="*/ 1225 h 1399"/>
              <a:gd name="T8" fmla="*/ 341 w 1135"/>
              <a:gd name="T9" fmla="*/ 1361 h 1399"/>
              <a:gd name="T10" fmla="*/ 930 w 1135"/>
              <a:gd name="T11" fmla="*/ 998 h 1399"/>
              <a:gd name="T12" fmla="*/ 1112 w 1135"/>
              <a:gd name="T13" fmla="*/ 726 h 1399"/>
              <a:gd name="T14" fmla="*/ 976 w 1135"/>
              <a:gd name="T15" fmla="*/ 318 h 1399"/>
              <a:gd name="T16" fmla="*/ 159 w 1135"/>
              <a:gd name="T17" fmla="*/ 0 h 1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35"/>
              <a:gd name="T28" fmla="*/ 0 h 1399"/>
              <a:gd name="T29" fmla="*/ 1135 w 1135"/>
              <a:gd name="T30" fmla="*/ 1399 h 139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35" h="1399">
                <a:moveTo>
                  <a:pt x="159" y="0"/>
                </a:moveTo>
                <a:cubicBezTo>
                  <a:pt x="0" y="0"/>
                  <a:pt x="30" y="182"/>
                  <a:pt x="23" y="318"/>
                </a:cubicBezTo>
                <a:cubicBezTo>
                  <a:pt x="16" y="454"/>
                  <a:pt x="106" y="666"/>
                  <a:pt x="114" y="817"/>
                </a:cubicBezTo>
                <a:cubicBezTo>
                  <a:pt x="122" y="968"/>
                  <a:pt x="31" y="1134"/>
                  <a:pt x="69" y="1225"/>
                </a:cubicBezTo>
                <a:cubicBezTo>
                  <a:pt x="107" y="1316"/>
                  <a:pt x="198" y="1399"/>
                  <a:pt x="341" y="1361"/>
                </a:cubicBezTo>
                <a:cubicBezTo>
                  <a:pt x="484" y="1323"/>
                  <a:pt x="802" y="1104"/>
                  <a:pt x="930" y="998"/>
                </a:cubicBezTo>
                <a:cubicBezTo>
                  <a:pt x="1058" y="892"/>
                  <a:pt x="1104" y="839"/>
                  <a:pt x="1112" y="726"/>
                </a:cubicBezTo>
                <a:cubicBezTo>
                  <a:pt x="1120" y="613"/>
                  <a:pt x="1135" y="439"/>
                  <a:pt x="976" y="318"/>
                </a:cubicBezTo>
                <a:cubicBezTo>
                  <a:pt x="817" y="197"/>
                  <a:pt x="318" y="0"/>
                  <a:pt x="159" y="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7380" name="Freeform 40"/>
          <p:cNvSpPr>
            <a:spLocks/>
          </p:cNvSpPr>
          <p:nvPr/>
        </p:nvSpPr>
        <p:spPr bwMode="auto">
          <a:xfrm>
            <a:off x="3660775" y="1628775"/>
            <a:ext cx="2555875" cy="2232025"/>
          </a:xfrm>
          <a:custGeom>
            <a:avLst/>
            <a:gdLst>
              <a:gd name="T0" fmla="*/ 120 w 1610"/>
              <a:gd name="T1" fmla="*/ 60 h 1330"/>
              <a:gd name="T2" fmla="*/ 30 w 1610"/>
              <a:gd name="T3" fmla="*/ 423 h 1330"/>
              <a:gd name="T4" fmla="*/ 75 w 1610"/>
              <a:gd name="T5" fmla="*/ 1194 h 1330"/>
              <a:gd name="T6" fmla="*/ 483 w 1610"/>
              <a:gd name="T7" fmla="*/ 1239 h 1330"/>
              <a:gd name="T8" fmla="*/ 483 w 1610"/>
              <a:gd name="T9" fmla="*/ 877 h 1330"/>
              <a:gd name="T10" fmla="*/ 1028 w 1610"/>
              <a:gd name="T11" fmla="*/ 423 h 1330"/>
              <a:gd name="T12" fmla="*/ 1527 w 1610"/>
              <a:gd name="T13" fmla="*/ 378 h 1330"/>
              <a:gd name="T14" fmla="*/ 1527 w 1610"/>
              <a:gd name="T15" fmla="*/ 60 h 1330"/>
              <a:gd name="T16" fmla="*/ 1209 w 1610"/>
              <a:gd name="T17" fmla="*/ 15 h 1330"/>
              <a:gd name="T18" fmla="*/ 438 w 1610"/>
              <a:gd name="T19" fmla="*/ 60 h 1330"/>
              <a:gd name="T20" fmla="*/ 120 w 1610"/>
              <a:gd name="T21" fmla="*/ 60 h 133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10"/>
              <a:gd name="T34" fmla="*/ 0 h 1330"/>
              <a:gd name="T35" fmla="*/ 1610 w 1610"/>
              <a:gd name="T36" fmla="*/ 1330 h 133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10" h="1330">
                <a:moveTo>
                  <a:pt x="120" y="60"/>
                </a:moveTo>
                <a:cubicBezTo>
                  <a:pt x="52" y="120"/>
                  <a:pt x="37" y="234"/>
                  <a:pt x="30" y="423"/>
                </a:cubicBezTo>
                <a:cubicBezTo>
                  <a:pt x="23" y="612"/>
                  <a:pt x="0" y="1058"/>
                  <a:pt x="75" y="1194"/>
                </a:cubicBezTo>
                <a:cubicBezTo>
                  <a:pt x="150" y="1330"/>
                  <a:pt x="415" y="1292"/>
                  <a:pt x="483" y="1239"/>
                </a:cubicBezTo>
                <a:cubicBezTo>
                  <a:pt x="551" y="1186"/>
                  <a:pt x="392" y="1013"/>
                  <a:pt x="483" y="877"/>
                </a:cubicBezTo>
                <a:cubicBezTo>
                  <a:pt x="574" y="741"/>
                  <a:pt x="854" y="506"/>
                  <a:pt x="1028" y="423"/>
                </a:cubicBezTo>
                <a:cubicBezTo>
                  <a:pt x="1202" y="340"/>
                  <a:pt x="1444" y="438"/>
                  <a:pt x="1527" y="378"/>
                </a:cubicBezTo>
                <a:cubicBezTo>
                  <a:pt x="1610" y="318"/>
                  <a:pt x="1580" y="120"/>
                  <a:pt x="1527" y="60"/>
                </a:cubicBezTo>
                <a:cubicBezTo>
                  <a:pt x="1474" y="0"/>
                  <a:pt x="1390" y="15"/>
                  <a:pt x="1209" y="15"/>
                </a:cubicBezTo>
                <a:cubicBezTo>
                  <a:pt x="1028" y="15"/>
                  <a:pt x="619" y="53"/>
                  <a:pt x="438" y="60"/>
                </a:cubicBezTo>
                <a:cubicBezTo>
                  <a:pt x="257" y="67"/>
                  <a:pt x="188" y="0"/>
                  <a:pt x="120" y="6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7381" name="Line 41"/>
          <p:cNvSpPr>
            <a:spLocks noChangeShapeType="1"/>
          </p:cNvSpPr>
          <p:nvPr/>
        </p:nvSpPr>
        <p:spPr bwMode="auto">
          <a:xfrm>
            <a:off x="1908175" y="5876925"/>
            <a:ext cx="5472113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9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333375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Kruskal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Algorithm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569325" cy="4824412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Kruskal()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T =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zh-TW" sz="240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v </a:t>
            </a:r>
            <a:r>
              <a:rPr lang="en-US" altLang="zh-TW" sz="2400" smtClean="0"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V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MakeSet(v);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sort E by increasing edge weight w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(u,v)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E (in sorted order)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if FindSet(u)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altLang="zh-TW" sz="2400" smtClean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{(u,v)};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58372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74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75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8379" name="AutoShape 11"/>
          <p:cNvCxnSpPr>
            <a:cxnSpLocks noChangeShapeType="1"/>
            <a:stCxn id="58372" idx="6"/>
            <a:endCxn id="58373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0" name="AutoShape 12"/>
          <p:cNvCxnSpPr>
            <a:cxnSpLocks noChangeShapeType="1"/>
            <a:stCxn id="58373" idx="6"/>
            <a:endCxn id="58374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1" name="AutoShape 13"/>
          <p:cNvCxnSpPr>
            <a:cxnSpLocks noChangeShapeType="1"/>
            <a:stCxn id="58374" idx="3"/>
            <a:endCxn id="58377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2" name="AutoShape 14"/>
          <p:cNvCxnSpPr>
            <a:cxnSpLocks noChangeShapeType="1"/>
            <a:stCxn id="58377" idx="2"/>
            <a:endCxn id="58378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3" name="AutoShape 15"/>
          <p:cNvCxnSpPr>
            <a:cxnSpLocks noChangeShapeType="1"/>
            <a:stCxn id="58378" idx="0"/>
            <a:endCxn id="58372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4" name="AutoShape 16"/>
          <p:cNvCxnSpPr>
            <a:cxnSpLocks noChangeShapeType="1"/>
            <a:stCxn id="58372" idx="5"/>
            <a:endCxn id="58377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5" name="AutoShape 17"/>
          <p:cNvCxnSpPr>
            <a:cxnSpLocks noChangeShapeType="1"/>
            <a:stCxn id="58377" idx="0"/>
            <a:endCxn id="58373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6" name="AutoShape 18"/>
          <p:cNvCxnSpPr>
            <a:cxnSpLocks noChangeShapeType="1"/>
            <a:stCxn id="58377" idx="6"/>
            <a:endCxn id="58375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7" name="AutoShape 19"/>
          <p:cNvCxnSpPr>
            <a:cxnSpLocks noChangeShapeType="1"/>
            <a:stCxn id="58375" idx="0"/>
            <a:endCxn id="58374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8" name="AutoShape 20"/>
          <p:cNvCxnSpPr>
            <a:cxnSpLocks noChangeShapeType="1"/>
            <a:stCxn id="58374" idx="5"/>
            <a:endCxn id="58376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9" name="AutoShape 21"/>
          <p:cNvCxnSpPr>
            <a:cxnSpLocks noChangeShapeType="1"/>
            <a:stCxn id="58375" idx="7"/>
            <a:endCxn id="58376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90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58392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58396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58398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58399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58401" name="Text Box 35"/>
          <p:cNvSpPr txBox="1">
            <a:spLocks noChangeArrowheads="1"/>
          </p:cNvSpPr>
          <p:nvPr/>
        </p:nvSpPr>
        <p:spPr bwMode="auto">
          <a:xfrm>
            <a:off x="7620000" y="1819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58402" name="Text Box 36"/>
          <p:cNvSpPr txBox="1">
            <a:spLocks noChangeArrowheads="1"/>
          </p:cNvSpPr>
          <p:nvPr/>
        </p:nvSpPr>
        <p:spPr bwMode="auto">
          <a:xfrm>
            <a:off x="8316913" y="2205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58403" name="Rectangle 37"/>
          <p:cNvSpPr>
            <a:spLocks noChangeArrowheads="1"/>
          </p:cNvSpPr>
          <p:nvPr/>
        </p:nvSpPr>
        <p:spPr bwMode="auto">
          <a:xfrm>
            <a:off x="755650" y="4149725"/>
            <a:ext cx="6840538" cy="18716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404" name="Oval 38"/>
          <p:cNvSpPr>
            <a:spLocks noChangeArrowheads="1"/>
          </p:cNvSpPr>
          <p:nvPr/>
        </p:nvSpPr>
        <p:spPr bwMode="auto">
          <a:xfrm>
            <a:off x="5508625" y="3068638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405" name="Freeform 39"/>
          <p:cNvSpPr>
            <a:spLocks/>
          </p:cNvSpPr>
          <p:nvPr/>
        </p:nvSpPr>
        <p:spPr bwMode="auto">
          <a:xfrm>
            <a:off x="6983413" y="1700213"/>
            <a:ext cx="1801812" cy="2220912"/>
          </a:xfrm>
          <a:custGeom>
            <a:avLst/>
            <a:gdLst>
              <a:gd name="T0" fmla="*/ 159 w 1135"/>
              <a:gd name="T1" fmla="*/ 0 h 1399"/>
              <a:gd name="T2" fmla="*/ 23 w 1135"/>
              <a:gd name="T3" fmla="*/ 318 h 1399"/>
              <a:gd name="T4" fmla="*/ 114 w 1135"/>
              <a:gd name="T5" fmla="*/ 817 h 1399"/>
              <a:gd name="T6" fmla="*/ 69 w 1135"/>
              <a:gd name="T7" fmla="*/ 1225 h 1399"/>
              <a:gd name="T8" fmla="*/ 341 w 1135"/>
              <a:gd name="T9" fmla="*/ 1361 h 1399"/>
              <a:gd name="T10" fmla="*/ 930 w 1135"/>
              <a:gd name="T11" fmla="*/ 998 h 1399"/>
              <a:gd name="T12" fmla="*/ 1112 w 1135"/>
              <a:gd name="T13" fmla="*/ 726 h 1399"/>
              <a:gd name="T14" fmla="*/ 976 w 1135"/>
              <a:gd name="T15" fmla="*/ 318 h 1399"/>
              <a:gd name="T16" fmla="*/ 159 w 1135"/>
              <a:gd name="T17" fmla="*/ 0 h 1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35"/>
              <a:gd name="T28" fmla="*/ 0 h 1399"/>
              <a:gd name="T29" fmla="*/ 1135 w 1135"/>
              <a:gd name="T30" fmla="*/ 1399 h 139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35" h="1399">
                <a:moveTo>
                  <a:pt x="159" y="0"/>
                </a:moveTo>
                <a:cubicBezTo>
                  <a:pt x="0" y="0"/>
                  <a:pt x="30" y="182"/>
                  <a:pt x="23" y="318"/>
                </a:cubicBezTo>
                <a:cubicBezTo>
                  <a:pt x="16" y="454"/>
                  <a:pt x="106" y="666"/>
                  <a:pt x="114" y="817"/>
                </a:cubicBezTo>
                <a:cubicBezTo>
                  <a:pt x="122" y="968"/>
                  <a:pt x="31" y="1134"/>
                  <a:pt x="69" y="1225"/>
                </a:cubicBezTo>
                <a:cubicBezTo>
                  <a:pt x="107" y="1316"/>
                  <a:pt x="198" y="1399"/>
                  <a:pt x="341" y="1361"/>
                </a:cubicBezTo>
                <a:cubicBezTo>
                  <a:pt x="484" y="1323"/>
                  <a:pt x="802" y="1104"/>
                  <a:pt x="930" y="998"/>
                </a:cubicBezTo>
                <a:cubicBezTo>
                  <a:pt x="1058" y="892"/>
                  <a:pt x="1104" y="839"/>
                  <a:pt x="1112" y="726"/>
                </a:cubicBezTo>
                <a:cubicBezTo>
                  <a:pt x="1120" y="613"/>
                  <a:pt x="1135" y="439"/>
                  <a:pt x="976" y="318"/>
                </a:cubicBezTo>
                <a:cubicBezTo>
                  <a:pt x="817" y="197"/>
                  <a:pt x="318" y="0"/>
                  <a:pt x="159" y="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8406" name="Freeform 40"/>
          <p:cNvSpPr>
            <a:spLocks/>
          </p:cNvSpPr>
          <p:nvPr/>
        </p:nvSpPr>
        <p:spPr bwMode="auto">
          <a:xfrm>
            <a:off x="3660775" y="1628775"/>
            <a:ext cx="2555875" cy="2232025"/>
          </a:xfrm>
          <a:custGeom>
            <a:avLst/>
            <a:gdLst>
              <a:gd name="T0" fmla="*/ 120 w 1610"/>
              <a:gd name="T1" fmla="*/ 60 h 1330"/>
              <a:gd name="T2" fmla="*/ 30 w 1610"/>
              <a:gd name="T3" fmla="*/ 423 h 1330"/>
              <a:gd name="T4" fmla="*/ 75 w 1610"/>
              <a:gd name="T5" fmla="*/ 1194 h 1330"/>
              <a:gd name="T6" fmla="*/ 483 w 1610"/>
              <a:gd name="T7" fmla="*/ 1239 h 1330"/>
              <a:gd name="T8" fmla="*/ 483 w 1610"/>
              <a:gd name="T9" fmla="*/ 877 h 1330"/>
              <a:gd name="T10" fmla="*/ 1028 w 1610"/>
              <a:gd name="T11" fmla="*/ 423 h 1330"/>
              <a:gd name="T12" fmla="*/ 1527 w 1610"/>
              <a:gd name="T13" fmla="*/ 378 h 1330"/>
              <a:gd name="T14" fmla="*/ 1527 w 1610"/>
              <a:gd name="T15" fmla="*/ 60 h 1330"/>
              <a:gd name="T16" fmla="*/ 1209 w 1610"/>
              <a:gd name="T17" fmla="*/ 15 h 1330"/>
              <a:gd name="T18" fmla="*/ 438 w 1610"/>
              <a:gd name="T19" fmla="*/ 60 h 1330"/>
              <a:gd name="T20" fmla="*/ 120 w 1610"/>
              <a:gd name="T21" fmla="*/ 60 h 133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10"/>
              <a:gd name="T34" fmla="*/ 0 h 1330"/>
              <a:gd name="T35" fmla="*/ 1610 w 1610"/>
              <a:gd name="T36" fmla="*/ 1330 h 133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10" h="1330">
                <a:moveTo>
                  <a:pt x="120" y="60"/>
                </a:moveTo>
                <a:cubicBezTo>
                  <a:pt x="52" y="120"/>
                  <a:pt x="37" y="234"/>
                  <a:pt x="30" y="423"/>
                </a:cubicBezTo>
                <a:cubicBezTo>
                  <a:pt x="23" y="612"/>
                  <a:pt x="0" y="1058"/>
                  <a:pt x="75" y="1194"/>
                </a:cubicBezTo>
                <a:cubicBezTo>
                  <a:pt x="150" y="1330"/>
                  <a:pt x="415" y="1292"/>
                  <a:pt x="483" y="1239"/>
                </a:cubicBezTo>
                <a:cubicBezTo>
                  <a:pt x="551" y="1186"/>
                  <a:pt x="392" y="1013"/>
                  <a:pt x="483" y="877"/>
                </a:cubicBezTo>
                <a:cubicBezTo>
                  <a:pt x="574" y="741"/>
                  <a:pt x="854" y="506"/>
                  <a:pt x="1028" y="423"/>
                </a:cubicBezTo>
                <a:cubicBezTo>
                  <a:pt x="1202" y="340"/>
                  <a:pt x="1444" y="438"/>
                  <a:pt x="1527" y="378"/>
                </a:cubicBezTo>
                <a:cubicBezTo>
                  <a:pt x="1610" y="318"/>
                  <a:pt x="1580" y="120"/>
                  <a:pt x="1527" y="60"/>
                </a:cubicBezTo>
                <a:cubicBezTo>
                  <a:pt x="1474" y="0"/>
                  <a:pt x="1390" y="15"/>
                  <a:pt x="1209" y="15"/>
                </a:cubicBezTo>
                <a:cubicBezTo>
                  <a:pt x="1028" y="15"/>
                  <a:pt x="619" y="53"/>
                  <a:pt x="438" y="60"/>
                </a:cubicBezTo>
                <a:cubicBezTo>
                  <a:pt x="257" y="67"/>
                  <a:pt x="188" y="0"/>
                  <a:pt x="120" y="6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8407" name="Line 41"/>
          <p:cNvSpPr>
            <a:spLocks noChangeShapeType="1"/>
          </p:cNvSpPr>
          <p:nvPr/>
        </p:nvSpPr>
        <p:spPr bwMode="auto">
          <a:xfrm>
            <a:off x="900113" y="4581525"/>
            <a:ext cx="6480175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8408" name="Line 42"/>
          <p:cNvSpPr>
            <a:spLocks noChangeShapeType="1"/>
          </p:cNvSpPr>
          <p:nvPr/>
        </p:nvSpPr>
        <p:spPr bwMode="auto">
          <a:xfrm>
            <a:off x="1476375" y="5013325"/>
            <a:ext cx="4608513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55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188913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Kruskal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Algorithm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569325" cy="4895850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Kruskal()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T =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zh-TW" sz="240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v </a:t>
            </a:r>
            <a:r>
              <a:rPr lang="en-US" altLang="zh-TW" sz="2400" smtClean="0"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V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MakeSet(v);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sort E by increasing edge weight w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(u,v)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E (in sorted order)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if FindSet(u)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altLang="zh-TW" sz="2400" smtClean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{(u,v)};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9403" name="AutoShape 11"/>
          <p:cNvCxnSpPr>
            <a:cxnSpLocks noChangeShapeType="1"/>
            <a:stCxn id="59396" idx="6"/>
            <a:endCxn id="59397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4" name="AutoShape 12"/>
          <p:cNvCxnSpPr>
            <a:cxnSpLocks noChangeShapeType="1"/>
            <a:stCxn id="59397" idx="6"/>
            <a:endCxn id="59398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5" name="AutoShape 13"/>
          <p:cNvCxnSpPr>
            <a:cxnSpLocks noChangeShapeType="1"/>
            <a:stCxn id="59398" idx="3"/>
            <a:endCxn id="59401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6" name="AutoShape 14"/>
          <p:cNvCxnSpPr>
            <a:cxnSpLocks noChangeShapeType="1"/>
            <a:stCxn id="59401" idx="2"/>
            <a:endCxn id="59402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7" name="AutoShape 15"/>
          <p:cNvCxnSpPr>
            <a:cxnSpLocks noChangeShapeType="1"/>
            <a:stCxn id="59402" idx="0"/>
            <a:endCxn id="59396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8" name="AutoShape 16"/>
          <p:cNvCxnSpPr>
            <a:cxnSpLocks noChangeShapeType="1"/>
            <a:stCxn id="59396" idx="5"/>
            <a:endCxn id="59401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9" name="AutoShape 17"/>
          <p:cNvCxnSpPr>
            <a:cxnSpLocks noChangeShapeType="1"/>
            <a:stCxn id="59401" idx="0"/>
            <a:endCxn id="59397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0" name="AutoShape 18"/>
          <p:cNvCxnSpPr>
            <a:cxnSpLocks noChangeShapeType="1"/>
            <a:stCxn id="59401" idx="6"/>
            <a:endCxn id="59399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1" name="AutoShape 19"/>
          <p:cNvCxnSpPr>
            <a:cxnSpLocks noChangeShapeType="1"/>
            <a:stCxn id="59399" idx="0"/>
            <a:endCxn id="59398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2" name="AutoShape 20"/>
          <p:cNvCxnSpPr>
            <a:cxnSpLocks noChangeShapeType="1"/>
            <a:stCxn id="59398" idx="5"/>
            <a:endCxn id="59400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3" name="AutoShape 21"/>
          <p:cNvCxnSpPr>
            <a:cxnSpLocks noChangeShapeType="1"/>
            <a:stCxn id="59399" idx="7"/>
            <a:endCxn id="59400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6443663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59425" name="Rectangle 35"/>
          <p:cNvSpPr>
            <a:spLocks noChangeArrowheads="1"/>
          </p:cNvSpPr>
          <p:nvPr/>
        </p:nvSpPr>
        <p:spPr bwMode="auto">
          <a:xfrm>
            <a:off x="900113" y="4149725"/>
            <a:ext cx="6840537" cy="18716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26" name="Text Box 36"/>
          <p:cNvSpPr txBox="1">
            <a:spLocks noChangeArrowheads="1"/>
          </p:cNvSpPr>
          <p:nvPr/>
        </p:nvSpPr>
        <p:spPr bwMode="auto">
          <a:xfrm>
            <a:off x="6084888" y="30686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59427" name="Text Box 37"/>
          <p:cNvSpPr txBox="1">
            <a:spLocks noChangeArrowheads="1"/>
          </p:cNvSpPr>
          <p:nvPr/>
        </p:nvSpPr>
        <p:spPr bwMode="auto">
          <a:xfrm>
            <a:off x="6804025" y="30432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59428" name="Oval 39"/>
          <p:cNvSpPr>
            <a:spLocks noChangeArrowheads="1"/>
          </p:cNvSpPr>
          <p:nvPr/>
        </p:nvSpPr>
        <p:spPr bwMode="auto">
          <a:xfrm>
            <a:off x="5508625" y="3068638"/>
            <a:ext cx="576263" cy="792162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29" name="Freeform 40"/>
          <p:cNvSpPr>
            <a:spLocks/>
          </p:cNvSpPr>
          <p:nvPr/>
        </p:nvSpPr>
        <p:spPr bwMode="auto">
          <a:xfrm>
            <a:off x="6983413" y="1700213"/>
            <a:ext cx="1801812" cy="2220912"/>
          </a:xfrm>
          <a:custGeom>
            <a:avLst/>
            <a:gdLst>
              <a:gd name="T0" fmla="*/ 159 w 1135"/>
              <a:gd name="T1" fmla="*/ 0 h 1399"/>
              <a:gd name="T2" fmla="*/ 23 w 1135"/>
              <a:gd name="T3" fmla="*/ 318 h 1399"/>
              <a:gd name="T4" fmla="*/ 114 w 1135"/>
              <a:gd name="T5" fmla="*/ 817 h 1399"/>
              <a:gd name="T6" fmla="*/ 69 w 1135"/>
              <a:gd name="T7" fmla="*/ 1225 h 1399"/>
              <a:gd name="T8" fmla="*/ 341 w 1135"/>
              <a:gd name="T9" fmla="*/ 1361 h 1399"/>
              <a:gd name="T10" fmla="*/ 930 w 1135"/>
              <a:gd name="T11" fmla="*/ 998 h 1399"/>
              <a:gd name="T12" fmla="*/ 1112 w 1135"/>
              <a:gd name="T13" fmla="*/ 726 h 1399"/>
              <a:gd name="T14" fmla="*/ 976 w 1135"/>
              <a:gd name="T15" fmla="*/ 318 h 1399"/>
              <a:gd name="T16" fmla="*/ 159 w 1135"/>
              <a:gd name="T17" fmla="*/ 0 h 1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35"/>
              <a:gd name="T28" fmla="*/ 0 h 1399"/>
              <a:gd name="T29" fmla="*/ 1135 w 1135"/>
              <a:gd name="T30" fmla="*/ 1399 h 139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35" h="1399">
                <a:moveTo>
                  <a:pt x="159" y="0"/>
                </a:moveTo>
                <a:cubicBezTo>
                  <a:pt x="0" y="0"/>
                  <a:pt x="30" y="182"/>
                  <a:pt x="23" y="318"/>
                </a:cubicBezTo>
                <a:cubicBezTo>
                  <a:pt x="16" y="454"/>
                  <a:pt x="106" y="666"/>
                  <a:pt x="114" y="817"/>
                </a:cubicBezTo>
                <a:cubicBezTo>
                  <a:pt x="122" y="968"/>
                  <a:pt x="31" y="1134"/>
                  <a:pt x="69" y="1225"/>
                </a:cubicBezTo>
                <a:cubicBezTo>
                  <a:pt x="107" y="1316"/>
                  <a:pt x="198" y="1399"/>
                  <a:pt x="341" y="1361"/>
                </a:cubicBezTo>
                <a:cubicBezTo>
                  <a:pt x="484" y="1323"/>
                  <a:pt x="802" y="1104"/>
                  <a:pt x="930" y="998"/>
                </a:cubicBezTo>
                <a:cubicBezTo>
                  <a:pt x="1058" y="892"/>
                  <a:pt x="1104" y="839"/>
                  <a:pt x="1112" y="726"/>
                </a:cubicBezTo>
                <a:cubicBezTo>
                  <a:pt x="1120" y="613"/>
                  <a:pt x="1135" y="439"/>
                  <a:pt x="976" y="318"/>
                </a:cubicBezTo>
                <a:cubicBezTo>
                  <a:pt x="817" y="197"/>
                  <a:pt x="318" y="0"/>
                  <a:pt x="159" y="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9430" name="Freeform 41"/>
          <p:cNvSpPr>
            <a:spLocks/>
          </p:cNvSpPr>
          <p:nvPr/>
        </p:nvSpPr>
        <p:spPr bwMode="auto">
          <a:xfrm>
            <a:off x="3660775" y="1628775"/>
            <a:ext cx="2555875" cy="2232025"/>
          </a:xfrm>
          <a:custGeom>
            <a:avLst/>
            <a:gdLst>
              <a:gd name="T0" fmla="*/ 120 w 1610"/>
              <a:gd name="T1" fmla="*/ 60 h 1330"/>
              <a:gd name="T2" fmla="*/ 30 w 1610"/>
              <a:gd name="T3" fmla="*/ 423 h 1330"/>
              <a:gd name="T4" fmla="*/ 75 w 1610"/>
              <a:gd name="T5" fmla="*/ 1194 h 1330"/>
              <a:gd name="T6" fmla="*/ 483 w 1610"/>
              <a:gd name="T7" fmla="*/ 1239 h 1330"/>
              <a:gd name="T8" fmla="*/ 483 w 1610"/>
              <a:gd name="T9" fmla="*/ 877 h 1330"/>
              <a:gd name="T10" fmla="*/ 1028 w 1610"/>
              <a:gd name="T11" fmla="*/ 423 h 1330"/>
              <a:gd name="T12" fmla="*/ 1527 w 1610"/>
              <a:gd name="T13" fmla="*/ 378 h 1330"/>
              <a:gd name="T14" fmla="*/ 1527 w 1610"/>
              <a:gd name="T15" fmla="*/ 60 h 1330"/>
              <a:gd name="T16" fmla="*/ 1209 w 1610"/>
              <a:gd name="T17" fmla="*/ 15 h 1330"/>
              <a:gd name="T18" fmla="*/ 438 w 1610"/>
              <a:gd name="T19" fmla="*/ 60 h 1330"/>
              <a:gd name="T20" fmla="*/ 120 w 1610"/>
              <a:gd name="T21" fmla="*/ 60 h 133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10"/>
              <a:gd name="T34" fmla="*/ 0 h 1330"/>
              <a:gd name="T35" fmla="*/ 1610 w 1610"/>
              <a:gd name="T36" fmla="*/ 1330 h 133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10" h="1330">
                <a:moveTo>
                  <a:pt x="120" y="60"/>
                </a:moveTo>
                <a:cubicBezTo>
                  <a:pt x="52" y="120"/>
                  <a:pt x="37" y="234"/>
                  <a:pt x="30" y="423"/>
                </a:cubicBezTo>
                <a:cubicBezTo>
                  <a:pt x="23" y="612"/>
                  <a:pt x="0" y="1058"/>
                  <a:pt x="75" y="1194"/>
                </a:cubicBezTo>
                <a:cubicBezTo>
                  <a:pt x="150" y="1330"/>
                  <a:pt x="415" y="1292"/>
                  <a:pt x="483" y="1239"/>
                </a:cubicBezTo>
                <a:cubicBezTo>
                  <a:pt x="551" y="1186"/>
                  <a:pt x="392" y="1013"/>
                  <a:pt x="483" y="877"/>
                </a:cubicBezTo>
                <a:cubicBezTo>
                  <a:pt x="574" y="741"/>
                  <a:pt x="854" y="506"/>
                  <a:pt x="1028" y="423"/>
                </a:cubicBezTo>
                <a:cubicBezTo>
                  <a:pt x="1202" y="340"/>
                  <a:pt x="1444" y="438"/>
                  <a:pt x="1527" y="378"/>
                </a:cubicBezTo>
                <a:cubicBezTo>
                  <a:pt x="1610" y="318"/>
                  <a:pt x="1580" y="120"/>
                  <a:pt x="1527" y="60"/>
                </a:cubicBezTo>
                <a:cubicBezTo>
                  <a:pt x="1474" y="0"/>
                  <a:pt x="1390" y="15"/>
                  <a:pt x="1209" y="15"/>
                </a:cubicBezTo>
                <a:cubicBezTo>
                  <a:pt x="1028" y="15"/>
                  <a:pt x="619" y="53"/>
                  <a:pt x="438" y="60"/>
                </a:cubicBezTo>
                <a:cubicBezTo>
                  <a:pt x="257" y="67"/>
                  <a:pt x="188" y="0"/>
                  <a:pt x="120" y="6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9431" name="Line 42"/>
          <p:cNvSpPr>
            <a:spLocks noChangeShapeType="1"/>
          </p:cNvSpPr>
          <p:nvPr/>
        </p:nvSpPr>
        <p:spPr bwMode="auto">
          <a:xfrm>
            <a:off x="971550" y="4508500"/>
            <a:ext cx="65532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9432" name="Line 43"/>
          <p:cNvSpPr>
            <a:spLocks noChangeShapeType="1"/>
          </p:cNvSpPr>
          <p:nvPr/>
        </p:nvSpPr>
        <p:spPr bwMode="auto">
          <a:xfrm>
            <a:off x="1476375" y="4941888"/>
            <a:ext cx="467995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32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333375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Kruskal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Algorithm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569325" cy="4895850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Kruskal()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T =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zh-TW" sz="240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v </a:t>
            </a:r>
            <a:r>
              <a:rPr lang="en-US" altLang="zh-TW" sz="2400" smtClean="0"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V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MakeSet(v);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sort E by increasing edge weight w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(u,v)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E (in sorted order)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if FindSet(u)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altLang="zh-TW" sz="2400" smtClean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{(u,v)};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60427" name="AutoShape 11"/>
          <p:cNvCxnSpPr>
            <a:cxnSpLocks noChangeShapeType="1"/>
            <a:stCxn id="60420" idx="6"/>
            <a:endCxn id="60421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8" name="AutoShape 12"/>
          <p:cNvCxnSpPr>
            <a:cxnSpLocks noChangeShapeType="1"/>
            <a:stCxn id="60421" idx="6"/>
            <a:endCxn id="60422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9" name="AutoShape 13"/>
          <p:cNvCxnSpPr>
            <a:cxnSpLocks noChangeShapeType="1"/>
            <a:stCxn id="60422" idx="3"/>
            <a:endCxn id="60425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0" name="AutoShape 14"/>
          <p:cNvCxnSpPr>
            <a:cxnSpLocks noChangeShapeType="1"/>
            <a:stCxn id="60425" idx="2"/>
            <a:endCxn id="60426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1" name="AutoShape 15"/>
          <p:cNvCxnSpPr>
            <a:cxnSpLocks noChangeShapeType="1"/>
            <a:stCxn id="60426" idx="0"/>
            <a:endCxn id="60420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2" name="AutoShape 16"/>
          <p:cNvCxnSpPr>
            <a:cxnSpLocks noChangeShapeType="1"/>
            <a:stCxn id="60420" idx="5"/>
            <a:endCxn id="60425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3" name="AutoShape 17"/>
          <p:cNvCxnSpPr>
            <a:cxnSpLocks noChangeShapeType="1"/>
            <a:stCxn id="60425" idx="0"/>
            <a:endCxn id="60421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4" name="AutoShape 18"/>
          <p:cNvCxnSpPr>
            <a:cxnSpLocks noChangeShapeType="1"/>
            <a:stCxn id="60425" idx="6"/>
            <a:endCxn id="60423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5" name="AutoShape 19"/>
          <p:cNvCxnSpPr>
            <a:cxnSpLocks noChangeShapeType="1"/>
            <a:stCxn id="60423" idx="0"/>
            <a:endCxn id="60422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6" name="AutoShape 20"/>
          <p:cNvCxnSpPr>
            <a:cxnSpLocks noChangeShapeType="1"/>
            <a:stCxn id="60422" idx="5"/>
            <a:endCxn id="60424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7" name="AutoShape 21"/>
          <p:cNvCxnSpPr>
            <a:cxnSpLocks noChangeShapeType="1"/>
            <a:stCxn id="60423" idx="7"/>
            <a:endCxn id="60424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60449" name="Rectangle 35"/>
          <p:cNvSpPr>
            <a:spLocks noChangeArrowheads="1"/>
          </p:cNvSpPr>
          <p:nvPr/>
        </p:nvSpPr>
        <p:spPr bwMode="auto">
          <a:xfrm>
            <a:off x="827088" y="4149725"/>
            <a:ext cx="6840537" cy="18716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50" name="Freeform 36"/>
          <p:cNvSpPr>
            <a:spLocks/>
          </p:cNvSpPr>
          <p:nvPr/>
        </p:nvSpPr>
        <p:spPr bwMode="auto">
          <a:xfrm>
            <a:off x="3660775" y="1628775"/>
            <a:ext cx="2555875" cy="2232025"/>
          </a:xfrm>
          <a:custGeom>
            <a:avLst/>
            <a:gdLst>
              <a:gd name="T0" fmla="*/ 120 w 1610"/>
              <a:gd name="T1" fmla="*/ 60 h 1330"/>
              <a:gd name="T2" fmla="*/ 30 w 1610"/>
              <a:gd name="T3" fmla="*/ 423 h 1330"/>
              <a:gd name="T4" fmla="*/ 75 w 1610"/>
              <a:gd name="T5" fmla="*/ 1194 h 1330"/>
              <a:gd name="T6" fmla="*/ 483 w 1610"/>
              <a:gd name="T7" fmla="*/ 1239 h 1330"/>
              <a:gd name="T8" fmla="*/ 483 w 1610"/>
              <a:gd name="T9" fmla="*/ 877 h 1330"/>
              <a:gd name="T10" fmla="*/ 1028 w 1610"/>
              <a:gd name="T11" fmla="*/ 423 h 1330"/>
              <a:gd name="T12" fmla="*/ 1527 w 1610"/>
              <a:gd name="T13" fmla="*/ 378 h 1330"/>
              <a:gd name="T14" fmla="*/ 1527 w 1610"/>
              <a:gd name="T15" fmla="*/ 60 h 1330"/>
              <a:gd name="T16" fmla="*/ 1209 w 1610"/>
              <a:gd name="T17" fmla="*/ 15 h 1330"/>
              <a:gd name="T18" fmla="*/ 438 w 1610"/>
              <a:gd name="T19" fmla="*/ 60 h 1330"/>
              <a:gd name="T20" fmla="*/ 120 w 1610"/>
              <a:gd name="T21" fmla="*/ 60 h 133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10"/>
              <a:gd name="T34" fmla="*/ 0 h 1330"/>
              <a:gd name="T35" fmla="*/ 1610 w 1610"/>
              <a:gd name="T36" fmla="*/ 1330 h 133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10" h="1330">
                <a:moveTo>
                  <a:pt x="120" y="60"/>
                </a:moveTo>
                <a:cubicBezTo>
                  <a:pt x="52" y="120"/>
                  <a:pt x="37" y="234"/>
                  <a:pt x="30" y="423"/>
                </a:cubicBezTo>
                <a:cubicBezTo>
                  <a:pt x="23" y="612"/>
                  <a:pt x="0" y="1058"/>
                  <a:pt x="75" y="1194"/>
                </a:cubicBezTo>
                <a:cubicBezTo>
                  <a:pt x="150" y="1330"/>
                  <a:pt x="415" y="1292"/>
                  <a:pt x="483" y="1239"/>
                </a:cubicBezTo>
                <a:cubicBezTo>
                  <a:pt x="551" y="1186"/>
                  <a:pt x="392" y="1013"/>
                  <a:pt x="483" y="877"/>
                </a:cubicBezTo>
                <a:cubicBezTo>
                  <a:pt x="574" y="741"/>
                  <a:pt x="854" y="506"/>
                  <a:pt x="1028" y="423"/>
                </a:cubicBezTo>
                <a:cubicBezTo>
                  <a:pt x="1202" y="340"/>
                  <a:pt x="1444" y="438"/>
                  <a:pt x="1527" y="378"/>
                </a:cubicBezTo>
                <a:cubicBezTo>
                  <a:pt x="1610" y="318"/>
                  <a:pt x="1580" y="120"/>
                  <a:pt x="1527" y="60"/>
                </a:cubicBezTo>
                <a:cubicBezTo>
                  <a:pt x="1474" y="0"/>
                  <a:pt x="1390" y="15"/>
                  <a:pt x="1209" y="15"/>
                </a:cubicBezTo>
                <a:cubicBezTo>
                  <a:pt x="1028" y="15"/>
                  <a:pt x="619" y="53"/>
                  <a:pt x="438" y="60"/>
                </a:cubicBezTo>
                <a:cubicBezTo>
                  <a:pt x="257" y="67"/>
                  <a:pt x="188" y="0"/>
                  <a:pt x="120" y="6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0451" name="Freeform 37"/>
          <p:cNvSpPr>
            <a:spLocks/>
          </p:cNvSpPr>
          <p:nvPr/>
        </p:nvSpPr>
        <p:spPr bwMode="auto">
          <a:xfrm>
            <a:off x="5340350" y="1749425"/>
            <a:ext cx="3408363" cy="2122488"/>
          </a:xfrm>
          <a:custGeom>
            <a:avLst/>
            <a:gdLst>
              <a:gd name="T0" fmla="*/ 106 w 2147"/>
              <a:gd name="T1" fmla="*/ 877 h 1337"/>
              <a:gd name="T2" fmla="*/ 60 w 2147"/>
              <a:gd name="T3" fmla="*/ 1239 h 1337"/>
              <a:gd name="T4" fmla="*/ 469 w 2147"/>
              <a:gd name="T5" fmla="*/ 1239 h 1337"/>
              <a:gd name="T6" fmla="*/ 1104 w 2147"/>
              <a:gd name="T7" fmla="*/ 1239 h 1337"/>
              <a:gd name="T8" fmla="*/ 1421 w 2147"/>
              <a:gd name="T9" fmla="*/ 1330 h 1337"/>
              <a:gd name="T10" fmla="*/ 1603 w 2147"/>
              <a:gd name="T11" fmla="*/ 1194 h 1337"/>
              <a:gd name="T12" fmla="*/ 2011 w 2147"/>
              <a:gd name="T13" fmla="*/ 877 h 1337"/>
              <a:gd name="T14" fmla="*/ 2147 w 2147"/>
              <a:gd name="T15" fmla="*/ 650 h 1337"/>
              <a:gd name="T16" fmla="*/ 2011 w 2147"/>
              <a:gd name="T17" fmla="*/ 423 h 1337"/>
              <a:gd name="T18" fmla="*/ 1466 w 2147"/>
              <a:gd name="T19" fmla="*/ 60 h 1337"/>
              <a:gd name="T20" fmla="*/ 1194 w 2147"/>
              <a:gd name="T21" fmla="*/ 60 h 1337"/>
              <a:gd name="T22" fmla="*/ 831 w 2147"/>
              <a:gd name="T23" fmla="*/ 332 h 1337"/>
              <a:gd name="T24" fmla="*/ 423 w 2147"/>
              <a:gd name="T25" fmla="*/ 740 h 1337"/>
              <a:gd name="T26" fmla="*/ 106 w 2147"/>
              <a:gd name="T27" fmla="*/ 877 h 133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147"/>
              <a:gd name="T43" fmla="*/ 0 h 1337"/>
              <a:gd name="T44" fmla="*/ 2147 w 2147"/>
              <a:gd name="T45" fmla="*/ 1337 h 133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47" h="1337">
                <a:moveTo>
                  <a:pt x="106" y="877"/>
                </a:moveTo>
                <a:cubicBezTo>
                  <a:pt x="46" y="960"/>
                  <a:pt x="0" y="1179"/>
                  <a:pt x="60" y="1239"/>
                </a:cubicBezTo>
                <a:cubicBezTo>
                  <a:pt x="120" y="1299"/>
                  <a:pt x="295" y="1239"/>
                  <a:pt x="469" y="1239"/>
                </a:cubicBezTo>
                <a:cubicBezTo>
                  <a:pt x="643" y="1239"/>
                  <a:pt x="945" y="1224"/>
                  <a:pt x="1104" y="1239"/>
                </a:cubicBezTo>
                <a:cubicBezTo>
                  <a:pt x="1263" y="1254"/>
                  <a:pt x="1338" y="1337"/>
                  <a:pt x="1421" y="1330"/>
                </a:cubicBezTo>
                <a:cubicBezTo>
                  <a:pt x="1504" y="1323"/>
                  <a:pt x="1505" y="1270"/>
                  <a:pt x="1603" y="1194"/>
                </a:cubicBezTo>
                <a:cubicBezTo>
                  <a:pt x="1701" y="1118"/>
                  <a:pt x="1920" y="968"/>
                  <a:pt x="2011" y="877"/>
                </a:cubicBezTo>
                <a:cubicBezTo>
                  <a:pt x="2102" y="786"/>
                  <a:pt x="2147" y="726"/>
                  <a:pt x="2147" y="650"/>
                </a:cubicBezTo>
                <a:cubicBezTo>
                  <a:pt x="2147" y="574"/>
                  <a:pt x="2124" y="521"/>
                  <a:pt x="2011" y="423"/>
                </a:cubicBezTo>
                <a:cubicBezTo>
                  <a:pt x="1898" y="325"/>
                  <a:pt x="1602" y="120"/>
                  <a:pt x="1466" y="60"/>
                </a:cubicBezTo>
                <a:cubicBezTo>
                  <a:pt x="1330" y="0"/>
                  <a:pt x="1300" y="15"/>
                  <a:pt x="1194" y="60"/>
                </a:cubicBezTo>
                <a:cubicBezTo>
                  <a:pt x="1088" y="105"/>
                  <a:pt x="960" y="219"/>
                  <a:pt x="831" y="332"/>
                </a:cubicBezTo>
                <a:cubicBezTo>
                  <a:pt x="702" y="445"/>
                  <a:pt x="544" y="649"/>
                  <a:pt x="423" y="740"/>
                </a:cubicBezTo>
                <a:cubicBezTo>
                  <a:pt x="302" y="831"/>
                  <a:pt x="166" y="794"/>
                  <a:pt x="106" y="877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0452" name="Line 38"/>
          <p:cNvSpPr>
            <a:spLocks noChangeShapeType="1"/>
          </p:cNvSpPr>
          <p:nvPr/>
        </p:nvSpPr>
        <p:spPr bwMode="auto">
          <a:xfrm>
            <a:off x="1979613" y="5805488"/>
            <a:ext cx="5472112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1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Kruskal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Algorithm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5900"/>
            <a:ext cx="8569325" cy="4895850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Kruskal()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T =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zh-TW" sz="240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v </a:t>
            </a:r>
            <a:r>
              <a:rPr lang="en-US" altLang="zh-TW" sz="2400" smtClean="0"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V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MakeSet(v);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sort E by increasing edge weight w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(u,v)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E (in sorted order)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if FindSet(u)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altLang="zh-TW" sz="2400" smtClean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{(u,v)};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45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47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48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49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50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61451" name="AutoShape 11"/>
          <p:cNvCxnSpPr>
            <a:cxnSpLocks noChangeShapeType="1"/>
            <a:stCxn id="61444" idx="6"/>
            <a:endCxn id="61445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2" name="AutoShape 12"/>
          <p:cNvCxnSpPr>
            <a:cxnSpLocks noChangeShapeType="1"/>
            <a:stCxn id="61445" idx="6"/>
            <a:endCxn id="61446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3" name="AutoShape 13"/>
          <p:cNvCxnSpPr>
            <a:cxnSpLocks noChangeShapeType="1"/>
            <a:stCxn id="61446" idx="3"/>
            <a:endCxn id="61449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4" name="AutoShape 14"/>
          <p:cNvCxnSpPr>
            <a:cxnSpLocks noChangeShapeType="1"/>
            <a:stCxn id="61449" idx="2"/>
            <a:endCxn id="61450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5" name="AutoShape 15"/>
          <p:cNvCxnSpPr>
            <a:cxnSpLocks noChangeShapeType="1"/>
            <a:stCxn id="61450" idx="0"/>
            <a:endCxn id="61444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6" name="AutoShape 16"/>
          <p:cNvCxnSpPr>
            <a:cxnSpLocks noChangeShapeType="1"/>
            <a:stCxn id="61444" idx="5"/>
            <a:endCxn id="61449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7" name="AutoShape 17"/>
          <p:cNvCxnSpPr>
            <a:cxnSpLocks noChangeShapeType="1"/>
            <a:stCxn id="61449" idx="0"/>
            <a:endCxn id="61445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8" name="AutoShape 18"/>
          <p:cNvCxnSpPr>
            <a:cxnSpLocks noChangeShapeType="1"/>
            <a:stCxn id="61449" idx="6"/>
            <a:endCxn id="61447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9" name="AutoShape 19"/>
          <p:cNvCxnSpPr>
            <a:cxnSpLocks noChangeShapeType="1"/>
            <a:stCxn id="61447" idx="0"/>
            <a:endCxn id="61446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0" name="AutoShape 20"/>
          <p:cNvCxnSpPr>
            <a:cxnSpLocks noChangeShapeType="1"/>
            <a:stCxn id="61446" idx="5"/>
            <a:endCxn id="61448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1" name="AutoShape 21"/>
          <p:cNvCxnSpPr>
            <a:cxnSpLocks noChangeShapeType="1"/>
            <a:stCxn id="61447" idx="7"/>
            <a:endCxn id="61448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61465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61467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61468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61469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61470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61471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61472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61473" name="Text Box 33"/>
          <p:cNvSpPr txBox="1">
            <a:spLocks noChangeArrowheads="1"/>
          </p:cNvSpPr>
          <p:nvPr/>
        </p:nvSpPr>
        <p:spPr bwMode="auto">
          <a:xfrm>
            <a:off x="4222750" y="1389063"/>
            <a:ext cx="347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b="1" i="1">
                <a:solidFill>
                  <a:schemeClr val="tx2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61474" name="Text Box 35"/>
          <p:cNvSpPr txBox="1">
            <a:spLocks noChangeArrowheads="1"/>
          </p:cNvSpPr>
          <p:nvPr/>
        </p:nvSpPr>
        <p:spPr bwMode="auto">
          <a:xfrm>
            <a:off x="4284663" y="19637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61475" name="Text Box 36"/>
          <p:cNvSpPr txBox="1">
            <a:spLocks noChangeArrowheads="1"/>
          </p:cNvSpPr>
          <p:nvPr/>
        </p:nvSpPr>
        <p:spPr bwMode="auto">
          <a:xfrm>
            <a:off x="5219700" y="2708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61476" name="Rectangle 37"/>
          <p:cNvSpPr>
            <a:spLocks noChangeArrowheads="1"/>
          </p:cNvSpPr>
          <p:nvPr/>
        </p:nvSpPr>
        <p:spPr bwMode="auto">
          <a:xfrm>
            <a:off x="900113" y="4149725"/>
            <a:ext cx="6840537" cy="18716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77" name="Freeform 38"/>
          <p:cNvSpPr>
            <a:spLocks/>
          </p:cNvSpPr>
          <p:nvPr/>
        </p:nvSpPr>
        <p:spPr bwMode="auto">
          <a:xfrm>
            <a:off x="3660775" y="1628775"/>
            <a:ext cx="2555875" cy="2232025"/>
          </a:xfrm>
          <a:custGeom>
            <a:avLst/>
            <a:gdLst>
              <a:gd name="T0" fmla="*/ 120 w 1610"/>
              <a:gd name="T1" fmla="*/ 60 h 1330"/>
              <a:gd name="T2" fmla="*/ 30 w 1610"/>
              <a:gd name="T3" fmla="*/ 423 h 1330"/>
              <a:gd name="T4" fmla="*/ 75 w 1610"/>
              <a:gd name="T5" fmla="*/ 1194 h 1330"/>
              <a:gd name="T6" fmla="*/ 483 w 1610"/>
              <a:gd name="T7" fmla="*/ 1239 h 1330"/>
              <a:gd name="T8" fmla="*/ 483 w 1610"/>
              <a:gd name="T9" fmla="*/ 877 h 1330"/>
              <a:gd name="T10" fmla="*/ 1028 w 1610"/>
              <a:gd name="T11" fmla="*/ 423 h 1330"/>
              <a:gd name="T12" fmla="*/ 1527 w 1610"/>
              <a:gd name="T13" fmla="*/ 378 h 1330"/>
              <a:gd name="T14" fmla="*/ 1527 w 1610"/>
              <a:gd name="T15" fmla="*/ 60 h 1330"/>
              <a:gd name="T16" fmla="*/ 1209 w 1610"/>
              <a:gd name="T17" fmla="*/ 15 h 1330"/>
              <a:gd name="T18" fmla="*/ 438 w 1610"/>
              <a:gd name="T19" fmla="*/ 60 h 1330"/>
              <a:gd name="T20" fmla="*/ 120 w 1610"/>
              <a:gd name="T21" fmla="*/ 60 h 133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10"/>
              <a:gd name="T34" fmla="*/ 0 h 1330"/>
              <a:gd name="T35" fmla="*/ 1610 w 1610"/>
              <a:gd name="T36" fmla="*/ 1330 h 133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10" h="1330">
                <a:moveTo>
                  <a:pt x="120" y="60"/>
                </a:moveTo>
                <a:cubicBezTo>
                  <a:pt x="52" y="120"/>
                  <a:pt x="37" y="234"/>
                  <a:pt x="30" y="423"/>
                </a:cubicBezTo>
                <a:cubicBezTo>
                  <a:pt x="23" y="612"/>
                  <a:pt x="0" y="1058"/>
                  <a:pt x="75" y="1194"/>
                </a:cubicBezTo>
                <a:cubicBezTo>
                  <a:pt x="150" y="1330"/>
                  <a:pt x="415" y="1292"/>
                  <a:pt x="483" y="1239"/>
                </a:cubicBezTo>
                <a:cubicBezTo>
                  <a:pt x="551" y="1186"/>
                  <a:pt x="392" y="1013"/>
                  <a:pt x="483" y="877"/>
                </a:cubicBezTo>
                <a:cubicBezTo>
                  <a:pt x="574" y="741"/>
                  <a:pt x="854" y="506"/>
                  <a:pt x="1028" y="423"/>
                </a:cubicBezTo>
                <a:cubicBezTo>
                  <a:pt x="1202" y="340"/>
                  <a:pt x="1444" y="438"/>
                  <a:pt x="1527" y="378"/>
                </a:cubicBezTo>
                <a:cubicBezTo>
                  <a:pt x="1610" y="318"/>
                  <a:pt x="1580" y="120"/>
                  <a:pt x="1527" y="60"/>
                </a:cubicBezTo>
                <a:cubicBezTo>
                  <a:pt x="1474" y="0"/>
                  <a:pt x="1390" y="15"/>
                  <a:pt x="1209" y="15"/>
                </a:cubicBezTo>
                <a:cubicBezTo>
                  <a:pt x="1028" y="15"/>
                  <a:pt x="619" y="53"/>
                  <a:pt x="438" y="60"/>
                </a:cubicBezTo>
                <a:cubicBezTo>
                  <a:pt x="257" y="67"/>
                  <a:pt x="188" y="0"/>
                  <a:pt x="120" y="6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1478" name="Freeform 39"/>
          <p:cNvSpPr>
            <a:spLocks/>
          </p:cNvSpPr>
          <p:nvPr/>
        </p:nvSpPr>
        <p:spPr bwMode="auto">
          <a:xfrm>
            <a:off x="5340350" y="1749425"/>
            <a:ext cx="3408363" cy="2122488"/>
          </a:xfrm>
          <a:custGeom>
            <a:avLst/>
            <a:gdLst>
              <a:gd name="T0" fmla="*/ 106 w 2147"/>
              <a:gd name="T1" fmla="*/ 877 h 1337"/>
              <a:gd name="T2" fmla="*/ 60 w 2147"/>
              <a:gd name="T3" fmla="*/ 1239 h 1337"/>
              <a:gd name="T4" fmla="*/ 469 w 2147"/>
              <a:gd name="T5" fmla="*/ 1239 h 1337"/>
              <a:gd name="T6" fmla="*/ 1104 w 2147"/>
              <a:gd name="T7" fmla="*/ 1239 h 1337"/>
              <a:gd name="T8" fmla="*/ 1421 w 2147"/>
              <a:gd name="T9" fmla="*/ 1330 h 1337"/>
              <a:gd name="T10" fmla="*/ 1603 w 2147"/>
              <a:gd name="T11" fmla="*/ 1194 h 1337"/>
              <a:gd name="T12" fmla="*/ 2011 w 2147"/>
              <a:gd name="T13" fmla="*/ 877 h 1337"/>
              <a:gd name="T14" fmla="*/ 2147 w 2147"/>
              <a:gd name="T15" fmla="*/ 650 h 1337"/>
              <a:gd name="T16" fmla="*/ 2011 w 2147"/>
              <a:gd name="T17" fmla="*/ 423 h 1337"/>
              <a:gd name="T18" fmla="*/ 1466 w 2147"/>
              <a:gd name="T19" fmla="*/ 60 h 1337"/>
              <a:gd name="T20" fmla="*/ 1194 w 2147"/>
              <a:gd name="T21" fmla="*/ 60 h 1337"/>
              <a:gd name="T22" fmla="*/ 831 w 2147"/>
              <a:gd name="T23" fmla="*/ 332 h 1337"/>
              <a:gd name="T24" fmla="*/ 423 w 2147"/>
              <a:gd name="T25" fmla="*/ 740 h 1337"/>
              <a:gd name="T26" fmla="*/ 106 w 2147"/>
              <a:gd name="T27" fmla="*/ 877 h 133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147"/>
              <a:gd name="T43" fmla="*/ 0 h 1337"/>
              <a:gd name="T44" fmla="*/ 2147 w 2147"/>
              <a:gd name="T45" fmla="*/ 1337 h 133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47" h="1337">
                <a:moveTo>
                  <a:pt x="106" y="877"/>
                </a:moveTo>
                <a:cubicBezTo>
                  <a:pt x="46" y="960"/>
                  <a:pt x="0" y="1179"/>
                  <a:pt x="60" y="1239"/>
                </a:cubicBezTo>
                <a:cubicBezTo>
                  <a:pt x="120" y="1299"/>
                  <a:pt x="295" y="1239"/>
                  <a:pt x="469" y="1239"/>
                </a:cubicBezTo>
                <a:cubicBezTo>
                  <a:pt x="643" y="1239"/>
                  <a:pt x="945" y="1224"/>
                  <a:pt x="1104" y="1239"/>
                </a:cubicBezTo>
                <a:cubicBezTo>
                  <a:pt x="1263" y="1254"/>
                  <a:pt x="1338" y="1337"/>
                  <a:pt x="1421" y="1330"/>
                </a:cubicBezTo>
                <a:cubicBezTo>
                  <a:pt x="1504" y="1323"/>
                  <a:pt x="1505" y="1270"/>
                  <a:pt x="1603" y="1194"/>
                </a:cubicBezTo>
                <a:cubicBezTo>
                  <a:pt x="1701" y="1118"/>
                  <a:pt x="1920" y="968"/>
                  <a:pt x="2011" y="877"/>
                </a:cubicBezTo>
                <a:cubicBezTo>
                  <a:pt x="2102" y="786"/>
                  <a:pt x="2147" y="726"/>
                  <a:pt x="2147" y="650"/>
                </a:cubicBezTo>
                <a:cubicBezTo>
                  <a:pt x="2147" y="574"/>
                  <a:pt x="2124" y="521"/>
                  <a:pt x="2011" y="423"/>
                </a:cubicBezTo>
                <a:cubicBezTo>
                  <a:pt x="1898" y="325"/>
                  <a:pt x="1602" y="120"/>
                  <a:pt x="1466" y="60"/>
                </a:cubicBezTo>
                <a:cubicBezTo>
                  <a:pt x="1330" y="0"/>
                  <a:pt x="1300" y="15"/>
                  <a:pt x="1194" y="60"/>
                </a:cubicBezTo>
                <a:cubicBezTo>
                  <a:pt x="1088" y="105"/>
                  <a:pt x="960" y="219"/>
                  <a:pt x="831" y="332"/>
                </a:cubicBezTo>
                <a:cubicBezTo>
                  <a:pt x="702" y="445"/>
                  <a:pt x="544" y="649"/>
                  <a:pt x="423" y="740"/>
                </a:cubicBezTo>
                <a:cubicBezTo>
                  <a:pt x="302" y="831"/>
                  <a:pt x="166" y="794"/>
                  <a:pt x="106" y="877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1479" name="Line 40"/>
          <p:cNvSpPr>
            <a:spLocks noChangeShapeType="1"/>
          </p:cNvSpPr>
          <p:nvPr/>
        </p:nvSpPr>
        <p:spPr bwMode="auto">
          <a:xfrm>
            <a:off x="971550" y="4581525"/>
            <a:ext cx="65532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1480" name="Line 41"/>
          <p:cNvSpPr>
            <a:spLocks noChangeShapeType="1"/>
          </p:cNvSpPr>
          <p:nvPr/>
        </p:nvSpPr>
        <p:spPr bwMode="auto">
          <a:xfrm>
            <a:off x="1547813" y="5013325"/>
            <a:ext cx="467995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15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Kruskal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Algorithm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642350" cy="4824412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Kruskal()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T =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zh-TW" sz="240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v </a:t>
            </a:r>
            <a:r>
              <a:rPr lang="en-US" altLang="zh-TW" sz="2400" smtClean="0"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V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MakeSet(v);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sort E by increasing edge weight w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(u,v)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E (in sorted order)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if FindSet(u)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altLang="zh-TW" sz="2400" smtClean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{(u,v)};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69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70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71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72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73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74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62475" name="AutoShape 11"/>
          <p:cNvCxnSpPr>
            <a:cxnSpLocks noChangeShapeType="1"/>
            <a:stCxn id="62468" idx="6"/>
            <a:endCxn id="62469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6" name="AutoShape 12"/>
          <p:cNvCxnSpPr>
            <a:cxnSpLocks noChangeShapeType="1"/>
            <a:stCxn id="62469" idx="6"/>
            <a:endCxn id="62470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7" name="AutoShape 13"/>
          <p:cNvCxnSpPr>
            <a:cxnSpLocks noChangeShapeType="1"/>
            <a:stCxn id="62470" idx="3"/>
            <a:endCxn id="62473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8" name="AutoShape 14"/>
          <p:cNvCxnSpPr>
            <a:cxnSpLocks noChangeShapeType="1"/>
            <a:stCxn id="62473" idx="2"/>
            <a:endCxn id="62474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9" name="AutoShape 15"/>
          <p:cNvCxnSpPr>
            <a:cxnSpLocks noChangeShapeType="1"/>
            <a:stCxn id="62474" idx="0"/>
            <a:endCxn id="62468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0" name="AutoShape 16"/>
          <p:cNvCxnSpPr>
            <a:cxnSpLocks noChangeShapeType="1"/>
            <a:stCxn id="62468" idx="5"/>
            <a:endCxn id="62473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1" name="AutoShape 17"/>
          <p:cNvCxnSpPr>
            <a:cxnSpLocks noChangeShapeType="1"/>
            <a:stCxn id="62473" idx="0"/>
            <a:endCxn id="62469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2" name="AutoShape 18"/>
          <p:cNvCxnSpPr>
            <a:cxnSpLocks noChangeShapeType="1"/>
            <a:stCxn id="62473" idx="6"/>
            <a:endCxn id="62471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3" name="AutoShape 19"/>
          <p:cNvCxnSpPr>
            <a:cxnSpLocks noChangeShapeType="1"/>
            <a:stCxn id="62471" idx="0"/>
            <a:endCxn id="62470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4" name="AutoShape 20"/>
          <p:cNvCxnSpPr>
            <a:cxnSpLocks noChangeShapeType="1"/>
            <a:stCxn id="62470" idx="5"/>
            <a:endCxn id="62472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5" name="AutoShape 21"/>
          <p:cNvCxnSpPr>
            <a:cxnSpLocks noChangeShapeType="1"/>
            <a:stCxn id="62471" idx="7"/>
            <a:endCxn id="62472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62496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62497" name="Rectangle 35"/>
          <p:cNvSpPr>
            <a:spLocks noChangeArrowheads="1"/>
          </p:cNvSpPr>
          <p:nvPr/>
        </p:nvSpPr>
        <p:spPr bwMode="auto">
          <a:xfrm>
            <a:off x="827088" y="4149725"/>
            <a:ext cx="6840537" cy="18716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98" name="Freeform 36"/>
          <p:cNvSpPr>
            <a:spLocks/>
          </p:cNvSpPr>
          <p:nvPr/>
        </p:nvSpPr>
        <p:spPr bwMode="auto">
          <a:xfrm>
            <a:off x="3611563" y="1484313"/>
            <a:ext cx="5184775" cy="2424112"/>
          </a:xfrm>
          <a:custGeom>
            <a:avLst/>
            <a:gdLst>
              <a:gd name="T0" fmla="*/ 151 w 3266"/>
              <a:gd name="T1" fmla="*/ 83 h 1428"/>
              <a:gd name="T2" fmla="*/ 106 w 3266"/>
              <a:gd name="T3" fmla="*/ 582 h 1428"/>
              <a:gd name="T4" fmla="*/ 106 w 3266"/>
              <a:gd name="T5" fmla="*/ 1307 h 1428"/>
              <a:gd name="T6" fmla="*/ 560 w 3266"/>
              <a:gd name="T7" fmla="*/ 1307 h 1428"/>
              <a:gd name="T8" fmla="*/ 1104 w 3266"/>
              <a:gd name="T9" fmla="*/ 1262 h 1428"/>
              <a:gd name="T10" fmla="*/ 1285 w 3266"/>
              <a:gd name="T11" fmla="*/ 1353 h 1428"/>
              <a:gd name="T12" fmla="*/ 1558 w 3266"/>
              <a:gd name="T13" fmla="*/ 1353 h 1428"/>
              <a:gd name="T14" fmla="*/ 2057 w 3266"/>
              <a:gd name="T15" fmla="*/ 1307 h 1428"/>
              <a:gd name="T16" fmla="*/ 2419 w 3266"/>
              <a:gd name="T17" fmla="*/ 1398 h 1428"/>
              <a:gd name="T18" fmla="*/ 2918 w 3266"/>
              <a:gd name="T19" fmla="*/ 1171 h 1428"/>
              <a:gd name="T20" fmla="*/ 3236 w 3266"/>
              <a:gd name="T21" fmla="*/ 854 h 1428"/>
              <a:gd name="T22" fmla="*/ 3100 w 3266"/>
              <a:gd name="T23" fmla="*/ 491 h 1428"/>
              <a:gd name="T24" fmla="*/ 2555 w 3266"/>
              <a:gd name="T25" fmla="*/ 128 h 1428"/>
              <a:gd name="T26" fmla="*/ 2238 w 3266"/>
              <a:gd name="T27" fmla="*/ 128 h 1428"/>
              <a:gd name="T28" fmla="*/ 1467 w 3266"/>
              <a:gd name="T29" fmla="*/ 128 h 1428"/>
              <a:gd name="T30" fmla="*/ 1013 w 3266"/>
              <a:gd name="T31" fmla="*/ 83 h 1428"/>
              <a:gd name="T32" fmla="*/ 151 w 3266"/>
              <a:gd name="T33" fmla="*/ 83 h 142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266"/>
              <a:gd name="T52" fmla="*/ 0 h 1428"/>
              <a:gd name="T53" fmla="*/ 3266 w 3266"/>
              <a:gd name="T54" fmla="*/ 1428 h 142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266" h="1428">
                <a:moveTo>
                  <a:pt x="151" y="83"/>
                </a:moveTo>
                <a:cubicBezTo>
                  <a:pt x="0" y="166"/>
                  <a:pt x="113" y="378"/>
                  <a:pt x="106" y="582"/>
                </a:cubicBezTo>
                <a:cubicBezTo>
                  <a:pt x="99" y="786"/>
                  <a:pt x="30" y="1186"/>
                  <a:pt x="106" y="1307"/>
                </a:cubicBezTo>
                <a:cubicBezTo>
                  <a:pt x="182" y="1428"/>
                  <a:pt x="394" y="1314"/>
                  <a:pt x="560" y="1307"/>
                </a:cubicBezTo>
                <a:cubicBezTo>
                  <a:pt x="726" y="1300"/>
                  <a:pt x="983" y="1254"/>
                  <a:pt x="1104" y="1262"/>
                </a:cubicBezTo>
                <a:cubicBezTo>
                  <a:pt x="1225" y="1270"/>
                  <a:pt x="1209" y="1338"/>
                  <a:pt x="1285" y="1353"/>
                </a:cubicBezTo>
                <a:cubicBezTo>
                  <a:pt x="1361" y="1368"/>
                  <a:pt x="1429" y="1361"/>
                  <a:pt x="1558" y="1353"/>
                </a:cubicBezTo>
                <a:cubicBezTo>
                  <a:pt x="1687" y="1345"/>
                  <a:pt x="1914" y="1300"/>
                  <a:pt x="2057" y="1307"/>
                </a:cubicBezTo>
                <a:cubicBezTo>
                  <a:pt x="2200" y="1314"/>
                  <a:pt x="2276" y="1421"/>
                  <a:pt x="2419" y="1398"/>
                </a:cubicBezTo>
                <a:cubicBezTo>
                  <a:pt x="2562" y="1375"/>
                  <a:pt x="2782" y="1262"/>
                  <a:pt x="2918" y="1171"/>
                </a:cubicBezTo>
                <a:cubicBezTo>
                  <a:pt x="3054" y="1080"/>
                  <a:pt x="3206" y="967"/>
                  <a:pt x="3236" y="854"/>
                </a:cubicBezTo>
                <a:cubicBezTo>
                  <a:pt x="3266" y="741"/>
                  <a:pt x="3213" y="612"/>
                  <a:pt x="3100" y="491"/>
                </a:cubicBezTo>
                <a:cubicBezTo>
                  <a:pt x="2987" y="370"/>
                  <a:pt x="2699" y="189"/>
                  <a:pt x="2555" y="128"/>
                </a:cubicBezTo>
                <a:cubicBezTo>
                  <a:pt x="2411" y="67"/>
                  <a:pt x="2419" y="128"/>
                  <a:pt x="2238" y="128"/>
                </a:cubicBezTo>
                <a:cubicBezTo>
                  <a:pt x="2057" y="128"/>
                  <a:pt x="1671" y="136"/>
                  <a:pt x="1467" y="128"/>
                </a:cubicBezTo>
                <a:cubicBezTo>
                  <a:pt x="1263" y="120"/>
                  <a:pt x="1232" y="90"/>
                  <a:pt x="1013" y="83"/>
                </a:cubicBezTo>
                <a:cubicBezTo>
                  <a:pt x="794" y="76"/>
                  <a:pt x="302" y="0"/>
                  <a:pt x="151" y="83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2499" name="Line 37"/>
          <p:cNvSpPr>
            <a:spLocks noChangeShapeType="1"/>
          </p:cNvSpPr>
          <p:nvPr/>
        </p:nvSpPr>
        <p:spPr bwMode="auto">
          <a:xfrm>
            <a:off x="1908175" y="5876925"/>
            <a:ext cx="5616575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1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333375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Kruskal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Algorithm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569325" cy="4824412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Kruskal()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T =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zh-TW" sz="240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v </a:t>
            </a:r>
            <a:r>
              <a:rPr lang="en-US" altLang="zh-TW" sz="2400" smtClean="0"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V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MakeSet(v);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sort E by increasing edge weight w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(u,v)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E (in sorted order)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if FindSet(u)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altLang="zh-TW" sz="2400" smtClean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{{u,v}};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63499" name="AutoShape 11"/>
          <p:cNvCxnSpPr>
            <a:cxnSpLocks noChangeShapeType="1"/>
            <a:stCxn id="63492" idx="6"/>
            <a:endCxn id="63493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0" name="AutoShape 12"/>
          <p:cNvCxnSpPr>
            <a:cxnSpLocks noChangeShapeType="1"/>
            <a:stCxn id="63493" idx="6"/>
            <a:endCxn id="63494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1" name="AutoShape 13"/>
          <p:cNvCxnSpPr>
            <a:cxnSpLocks noChangeShapeType="1"/>
            <a:stCxn id="63494" idx="3"/>
            <a:endCxn id="63497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2" name="AutoShape 14"/>
          <p:cNvCxnSpPr>
            <a:cxnSpLocks noChangeShapeType="1"/>
            <a:stCxn id="63497" idx="2"/>
            <a:endCxn id="63498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3" name="AutoShape 15"/>
          <p:cNvCxnSpPr>
            <a:cxnSpLocks noChangeShapeType="1"/>
            <a:stCxn id="63498" idx="0"/>
            <a:endCxn id="63492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4" name="AutoShape 16"/>
          <p:cNvCxnSpPr>
            <a:cxnSpLocks noChangeShapeType="1"/>
            <a:stCxn id="63492" idx="5"/>
            <a:endCxn id="63497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5" name="AutoShape 17"/>
          <p:cNvCxnSpPr>
            <a:cxnSpLocks noChangeShapeType="1"/>
            <a:stCxn id="63497" idx="0"/>
            <a:endCxn id="63493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6" name="AutoShape 18"/>
          <p:cNvCxnSpPr>
            <a:cxnSpLocks noChangeShapeType="1"/>
            <a:stCxn id="63497" idx="6"/>
            <a:endCxn id="63495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7" name="AutoShape 19"/>
          <p:cNvCxnSpPr>
            <a:cxnSpLocks noChangeShapeType="1"/>
            <a:stCxn id="63495" idx="0"/>
            <a:endCxn id="63494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8" name="AutoShape 20"/>
          <p:cNvCxnSpPr>
            <a:cxnSpLocks noChangeShapeType="1"/>
            <a:stCxn id="63494" idx="5"/>
            <a:endCxn id="63496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9" name="AutoShape 21"/>
          <p:cNvCxnSpPr>
            <a:cxnSpLocks noChangeShapeType="1"/>
            <a:stCxn id="63495" idx="7"/>
            <a:endCxn id="63496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6443663" y="23495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63519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63520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63521" name="Rectangle 35"/>
          <p:cNvSpPr>
            <a:spLocks noChangeArrowheads="1"/>
          </p:cNvSpPr>
          <p:nvPr/>
        </p:nvSpPr>
        <p:spPr bwMode="auto">
          <a:xfrm>
            <a:off x="827088" y="4149725"/>
            <a:ext cx="6840537" cy="18716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22" name="Freeform 36"/>
          <p:cNvSpPr>
            <a:spLocks/>
          </p:cNvSpPr>
          <p:nvPr/>
        </p:nvSpPr>
        <p:spPr bwMode="auto">
          <a:xfrm>
            <a:off x="3611563" y="1484313"/>
            <a:ext cx="5184775" cy="2424112"/>
          </a:xfrm>
          <a:custGeom>
            <a:avLst/>
            <a:gdLst>
              <a:gd name="T0" fmla="*/ 151 w 3266"/>
              <a:gd name="T1" fmla="*/ 83 h 1428"/>
              <a:gd name="T2" fmla="*/ 106 w 3266"/>
              <a:gd name="T3" fmla="*/ 582 h 1428"/>
              <a:gd name="T4" fmla="*/ 106 w 3266"/>
              <a:gd name="T5" fmla="*/ 1307 h 1428"/>
              <a:gd name="T6" fmla="*/ 560 w 3266"/>
              <a:gd name="T7" fmla="*/ 1307 h 1428"/>
              <a:gd name="T8" fmla="*/ 1104 w 3266"/>
              <a:gd name="T9" fmla="*/ 1262 h 1428"/>
              <a:gd name="T10" fmla="*/ 1285 w 3266"/>
              <a:gd name="T11" fmla="*/ 1353 h 1428"/>
              <a:gd name="T12" fmla="*/ 1558 w 3266"/>
              <a:gd name="T13" fmla="*/ 1353 h 1428"/>
              <a:gd name="T14" fmla="*/ 2057 w 3266"/>
              <a:gd name="T15" fmla="*/ 1307 h 1428"/>
              <a:gd name="T16" fmla="*/ 2419 w 3266"/>
              <a:gd name="T17" fmla="*/ 1398 h 1428"/>
              <a:gd name="T18" fmla="*/ 2918 w 3266"/>
              <a:gd name="T19" fmla="*/ 1171 h 1428"/>
              <a:gd name="T20" fmla="*/ 3236 w 3266"/>
              <a:gd name="T21" fmla="*/ 854 h 1428"/>
              <a:gd name="T22" fmla="*/ 3100 w 3266"/>
              <a:gd name="T23" fmla="*/ 491 h 1428"/>
              <a:gd name="T24" fmla="*/ 2555 w 3266"/>
              <a:gd name="T25" fmla="*/ 128 h 1428"/>
              <a:gd name="T26" fmla="*/ 2238 w 3266"/>
              <a:gd name="T27" fmla="*/ 128 h 1428"/>
              <a:gd name="T28" fmla="*/ 1467 w 3266"/>
              <a:gd name="T29" fmla="*/ 128 h 1428"/>
              <a:gd name="T30" fmla="*/ 1013 w 3266"/>
              <a:gd name="T31" fmla="*/ 83 h 1428"/>
              <a:gd name="T32" fmla="*/ 151 w 3266"/>
              <a:gd name="T33" fmla="*/ 83 h 142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266"/>
              <a:gd name="T52" fmla="*/ 0 h 1428"/>
              <a:gd name="T53" fmla="*/ 3266 w 3266"/>
              <a:gd name="T54" fmla="*/ 1428 h 142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266" h="1428">
                <a:moveTo>
                  <a:pt x="151" y="83"/>
                </a:moveTo>
                <a:cubicBezTo>
                  <a:pt x="0" y="166"/>
                  <a:pt x="113" y="378"/>
                  <a:pt x="106" y="582"/>
                </a:cubicBezTo>
                <a:cubicBezTo>
                  <a:pt x="99" y="786"/>
                  <a:pt x="30" y="1186"/>
                  <a:pt x="106" y="1307"/>
                </a:cubicBezTo>
                <a:cubicBezTo>
                  <a:pt x="182" y="1428"/>
                  <a:pt x="394" y="1314"/>
                  <a:pt x="560" y="1307"/>
                </a:cubicBezTo>
                <a:cubicBezTo>
                  <a:pt x="726" y="1300"/>
                  <a:pt x="983" y="1254"/>
                  <a:pt x="1104" y="1262"/>
                </a:cubicBezTo>
                <a:cubicBezTo>
                  <a:pt x="1225" y="1270"/>
                  <a:pt x="1209" y="1338"/>
                  <a:pt x="1285" y="1353"/>
                </a:cubicBezTo>
                <a:cubicBezTo>
                  <a:pt x="1361" y="1368"/>
                  <a:pt x="1429" y="1361"/>
                  <a:pt x="1558" y="1353"/>
                </a:cubicBezTo>
                <a:cubicBezTo>
                  <a:pt x="1687" y="1345"/>
                  <a:pt x="1914" y="1300"/>
                  <a:pt x="2057" y="1307"/>
                </a:cubicBezTo>
                <a:cubicBezTo>
                  <a:pt x="2200" y="1314"/>
                  <a:pt x="2276" y="1421"/>
                  <a:pt x="2419" y="1398"/>
                </a:cubicBezTo>
                <a:cubicBezTo>
                  <a:pt x="2562" y="1375"/>
                  <a:pt x="2782" y="1262"/>
                  <a:pt x="2918" y="1171"/>
                </a:cubicBezTo>
                <a:cubicBezTo>
                  <a:pt x="3054" y="1080"/>
                  <a:pt x="3206" y="967"/>
                  <a:pt x="3236" y="854"/>
                </a:cubicBezTo>
                <a:cubicBezTo>
                  <a:pt x="3266" y="741"/>
                  <a:pt x="3213" y="612"/>
                  <a:pt x="3100" y="491"/>
                </a:cubicBezTo>
                <a:cubicBezTo>
                  <a:pt x="2987" y="370"/>
                  <a:pt x="2699" y="189"/>
                  <a:pt x="2555" y="128"/>
                </a:cubicBezTo>
                <a:cubicBezTo>
                  <a:pt x="2411" y="67"/>
                  <a:pt x="2419" y="128"/>
                  <a:pt x="2238" y="128"/>
                </a:cubicBezTo>
                <a:cubicBezTo>
                  <a:pt x="2057" y="128"/>
                  <a:pt x="1671" y="136"/>
                  <a:pt x="1467" y="128"/>
                </a:cubicBezTo>
                <a:cubicBezTo>
                  <a:pt x="1263" y="120"/>
                  <a:pt x="1232" y="90"/>
                  <a:pt x="1013" y="83"/>
                </a:cubicBezTo>
                <a:cubicBezTo>
                  <a:pt x="794" y="76"/>
                  <a:pt x="302" y="0"/>
                  <a:pt x="151" y="83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3523" name="Text Box 37"/>
          <p:cNvSpPr txBox="1">
            <a:spLocks noChangeArrowheads="1"/>
          </p:cNvSpPr>
          <p:nvPr/>
        </p:nvSpPr>
        <p:spPr bwMode="auto">
          <a:xfrm>
            <a:off x="5748338" y="29003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63524" name="Text Box 38"/>
          <p:cNvSpPr txBox="1">
            <a:spLocks noChangeArrowheads="1"/>
          </p:cNvSpPr>
          <p:nvPr/>
        </p:nvSpPr>
        <p:spPr bwMode="auto">
          <a:xfrm>
            <a:off x="6877050" y="19637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63525" name="Line 39"/>
          <p:cNvSpPr>
            <a:spLocks noChangeShapeType="1"/>
          </p:cNvSpPr>
          <p:nvPr/>
        </p:nvSpPr>
        <p:spPr bwMode="auto">
          <a:xfrm>
            <a:off x="1403350" y="5013325"/>
            <a:ext cx="4681538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3526" name="Line 40"/>
          <p:cNvSpPr>
            <a:spLocks noChangeShapeType="1"/>
          </p:cNvSpPr>
          <p:nvPr/>
        </p:nvSpPr>
        <p:spPr bwMode="auto">
          <a:xfrm>
            <a:off x="898525" y="4581525"/>
            <a:ext cx="65532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61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Kruskal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Algorithm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470025"/>
            <a:ext cx="8612187" cy="4838700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Kruskal()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T =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zh-TW" sz="240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v </a:t>
            </a:r>
            <a:r>
              <a:rPr lang="en-US" altLang="zh-TW" sz="2400" smtClean="0"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V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MakeSet(v);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sort E by increasing edge weight w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(u,v)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E (in sorted order)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if FindSet(u)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altLang="zh-TW" sz="2400" smtClean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{{u,v}};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64523" name="AutoShape 11"/>
          <p:cNvCxnSpPr>
            <a:cxnSpLocks noChangeShapeType="1"/>
            <a:stCxn id="64516" idx="6"/>
            <a:endCxn id="64517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4" name="AutoShape 12"/>
          <p:cNvCxnSpPr>
            <a:cxnSpLocks noChangeShapeType="1"/>
            <a:stCxn id="64517" idx="6"/>
            <a:endCxn id="64518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5" name="AutoShape 13"/>
          <p:cNvCxnSpPr>
            <a:cxnSpLocks noChangeShapeType="1"/>
            <a:stCxn id="64518" idx="3"/>
            <a:endCxn id="64521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6" name="AutoShape 14"/>
          <p:cNvCxnSpPr>
            <a:cxnSpLocks noChangeShapeType="1"/>
            <a:stCxn id="64521" idx="2"/>
            <a:endCxn id="64522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7" name="AutoShape 15"/>
          <p:cNvCxnSpPr>
            <a:cxnSpLocks noChangeShapeType="1"/>
            <a:stCxn id="64522" idx="0"/>
            <a:endCxn id="64516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8" name="AutoShape 16"/>
          <p:cNvCxnSpPr>
            <a:cxnSpLocks noChangeShapeType="1"/>
            <a:stCxn id="64516" idx="5"/>
            <a:endCxn id="64521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9" name="AutoShape 17"/>
          <p:cNvCxnSpPr>
            <a:cxnSpLocks noChangeShapeType="1"/>
            <a:stCxn id="64521" idx="0"/>
            <a:endCxn id="64517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0" name="AutoShape 18"/>
          <p:cNvCxnSpPr>
            <a:cxnSpLocks noChangeShapeType="1"/>
            <a:stCxn id="64521" idx="6"/>
            <a:endCxn id="64519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1" name="AutoShape 19"/>
          <p:cNvCxnSpPr>
            <a:cxnSpLocks noChangeShapeType="1"/>
            <a:stCxn id="64519" idx="0"/>
            <a:endCxn id="64518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2" name="AutoShape 20"/>
          <p:cNvCxnSpPr>
            <a:cxnSpLocks noChangeShapeType="1"/>
            <a:stCxn id="64518" idx="5"/>
            <a:endCxn id="64520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3" name="AutoShape 21"/>
          <p:cNvCxnSpPr>
            <a:cxnSpLocks noChangeShapeType="1"/>
            <a:stCxn id="64519" idx="7"/>
            <a:endCxn id="64520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6372225" y="17002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64545" name="Rectangle 35"/>
          <p:cNvSpPr>
            <a:spLocks noChangeArrowheads="1"/>
          </p:cNvSpPr>
          <p:nvPr/>
        </p:nvSpPr>
        <p:spPr bwMode="auto">
          <a:xfrm>
            <a:off x="827088" y="4149725"/>
            <a:ext cx="6840537" cy="18716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4546" name="Freeform 36"/>
          <p:cNvSpPr>
            <a:spLocks/>
          </p:cNvSpPr>
          <p:nvPr/>
        </p:nvSpPr>
        <p:spPr bwMode="auto">
          <a:xfrm>
            <a:off x="3611563" y="1484313"/>
            <a:ext cx="5184775" cy="2424112"/>
          </a:xfrm>
          <a:custGeom>
            <a:avLst/>
            <a:gdLst>
              <a:gd name="T0" fmla="*/ 151 w 3266"/>
              <a:gd name="T1" fmla="*/ 83 h 1428"/>
              <a:gd name="T2" fmla="*/ 106 w 3266"/>
              <a:gd name="T3" fmla="*/ 582 h 1428"/>
              <a:gd name="T4" fmla="*/ 106 w 3266"/>
              <a:gd name="T5" fmla="*/ 1307 h 1428"/>
              <a:gd name="T6" fmla="*/ 560 w 3266"/>
              <a:gd name="T7" fmla="*/ 1307 h 1428"/>
              <a:gd name="T8" fmla="*/ 1104 w 3266"/>
              <a:gd name="T9" fmla="*/ 1262 h 1428"/>
              <a:gd name="T10" fmla="*/ 1285 w 3266"/>
              <a:gd name="T11" fmla="*/ 1353 h 1428"/>
              <a:gd name="T12" fmla="*/ 1558 w 3266"/>
              <a:gd name="T13" fmla="*/ 1353 h 1428"/>
              <a:gd name="T14" fmla="*/ 2057 w 3266"/>
              <a:gd name="T15" fmla="*/ 1307 h 1428"/>
              <a:gd name="T16" fmla="*/ 2419 w 3266"/>
              <a:gd name="T17" fmla="*/ 1398 h 1428"/>
              <a:gd name="T18" fmla="*/ 2918 w 3266"/>
              <a:gd name="T19" fmla="*/ 1171 h 1428"/>
              <a:gd name="T20" fmla="*/ 3236 w 3266"/>
              <a:gd name="T21" fmla="*/ 854 h 1428"/>
              <a:gd name="T22" fmla="*/ 3100 w 3266"/>
              <a:gd name="T23" fmla="*/ 491 h 1428"/>
              <a:gd name="T24" fmla="*/ 2555 w 3266"/>
              <a:gd name="T25" fmla="*/ 128 h 1428"/>
              <a:gd name="T26" fmla="*/ 2238 w 3266"/>
              <a:gd name="T27" fmla="*/ 128 h 1428"/>
              <a:gd name="T28" fmla="*/ 1467 w 3266"/>
              <a:gd name="T29" fmla="*/ 128 h 1428"/>
              <a:gd name="T30" fmla="*/ 1013 w 3266"/>
              <a:gd name="T31" fmla="*/ 83 h 1428"/>
              <a:gd name="T32" fmla="*/ 151 w 3266"/>
              <a:gd name="T33" fmla="*/ 83 h 142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266"/>
              <a:gd name="T52" fmla="*/ 0 h 1428"/>
              <a:gd name="T53" fmla="*/ 3266 w 3266"/>
              <a:gd name="T54" fmla="*/ 1428 h 142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266" h="1428">
                <a:moveTo>
                  <a:pt x="151" y="83"/>
                </a:moveTo>
                <a:cubicBezTo>
                  <a:pt x="0" y="166"/>
                  <a:pt x="113" y="378"/>
                  <a:pt x="106" y="582"/>
                </a:cubicBezTo>
                <a:cubicBezTo>
                  <a:pt x="99" y="786"/>
                  <a:pt x="30" y="1186"/>
                  <a:pt x="106" y="1307"/>
                </a:cubicBezTo>
                <a:cubicBezTo>
                  <a:pt x="182" y="1428"/>
                  <a:pt x="394" y="1314"/>
                  <a:pt x="560" y="1307"/>
                </a:cubicBezTo>
                <a:cubicBezTo>
                  <a:pt x="726" y="1300"/>
                  <a:pt x="983" y="1254"/>
                  <a:pt x="1104" y="1262"/>
                </a:cubicBezTo>
                <a:cubicBezTo>
                  <a:pt x="1225" y="1270"/>
                  <a:pt x="1209" y="1338"/>
                  <a:pt x="1285" y="1353"/>
                </a:cubicBezTo>
                <a:cubicBezTo>
                  <a:pt x="1361" y="1368"/>
                  <a:pt x="1429" y="1361"/>
                  <a:pt x="1558" y="1353"/>
                </a:cubicBezTo>
                <a:cubicBezTo>
                  <a:pt x="1687" y="1345"/>
                  <a:pt x="1914" y="1300"/>
                  <a:pt x="2057" y="1307"/>
                </a:cubicBezTo>
                <a:cubicBezTo>
                  <a:pt x="2200" y="1314"/>
                  <a:pt x="2276" y="1421"/>
                  <a:pt x="2419" y="1398"/>
                </a:cubicBezTo>
                <a:cubicBezTo>
                  <a:pt x="2562" y="1375"/>
                  <a:pt x="2782" y="1262"/>
                  <a:pt x="2918" y="1171"/>
                </a:cubicBezTo>
                <a:cubicBezTo>
                  <a:pt x="3054" y="1080"/>
                  <a:pt x="3206" y="967"/>
                  <a:pt x="3236" y="854"/>
                </a:cubicBezTo>
                <a:cubicBezTo>
                  <a:pt x="3266" y="741"/>
                  <a:pt x="3213" y="612"/>
                  <a:pt x="3100" y="491"/>
                </a:cubicBezTo>
                <a:cubicBezTo>
                  <a:pt x="2987" y="370"/>
                  <a:pt x="2699" y="189"/>
                  <a:pt x="2555" y="128"/>
                </a:cubicBezTo>
                <a:cubicBezTo>
                  <a:pt x="2411" y="67"/>
                  <a:pt x="2419" y="128"/>
                  <a:pt x="2238" y="128"/>
                </a:cubicBezTo>
                <a:cubicBezTo>
                  <a:pt x="2057" y="128"/>
                  <a:pt x="1671" y="136"/>
                  <a:pt x="1467" y="128"/>
                </a:cubicBezTo>
                <a:cubicBezTo>
                  <a:pt x="1263" y="120"/>
                  <a:pt x="1232" y="90"/>
                  <a:pt x="1013" y="83"/>
                </a:cubicBezTo>
                <a:cubicBezTo>
                  <a:pt x="794" y="76"/>
                  <a:pt x="302" y="0"/>
                  <a:pt x="151" y="83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4547" name="Text Box 38"/>
          <p:cNvSpPr txBox="1">
            <a:spLocks noChangeArrowheads="1"/>
          </p:cNvSpPr>
          <p:nvPr/>
        </p:nvSpPr>
        <p:spPr bwMode="auto">
          <a:xfrm>
            <a:off x="5940425" y="16287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64548" name="Text Box 39"/>
          <p:cNvSpPr txBox="1">
            <a:spLocks noChangeArrowheads="1"/>
          </p:cNvSpPr>
          <p:nvPr/>
        </p:nvSpPr>
        <p:spPr bwMode="auto">
          <a:xfrm>
            <a:off x="6948488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64549" name="Line 40"/>
          <p:cNvSpPr>
            <a:spLocks noChangeShapeType="1"/>
          </p:cNvSpPr>
          <p:nvPr/>
        </p:nvSpPr>
        <p:spPr bwMode="auto">
          <a:xfrm>
            <a:off x="1403350" y="5013325"/>
            <a:ext cx="4681538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4550" name="Line 41"/>
          <p:cNvSpPr>
            <a:spLocks noChangeShapeType="1"/>
          </p:cNvSpPr>
          <p:nvPr/>
        </p:nvSpPr>
        <p:spPr bwMode="auto">
          <a:xfrm>
            <a:off x="898525" y="4581525"/>
            <a:ext cx="65532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8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pPr algn="just"/>
            <a:r>
              <a:rPr lang="en-US" altLang="zh-TW" sz="2800" dirty="0" smtClean="0"/>
              <a:t>More </a:t>
            </a:r>
            <a:r>
              <a:rPr lang="en-US" altLang="zh-TW" sz="2800" dirty="0"/>
              <a:t>formally, for each road MI6 has </a:t>
            </a:r>
            <a:r>
              <a:rPr lang="en-US" altLang="zh-TW" sz="2800" u="sng" dirty="0">
                <a:solidFill>
                  <a:srgbClr val="FF0000"/>
                </a:solidFill>
              </a:rPr>
              <a:t>estimated its dangerousness</a:t>
            </a:r>
            <a:r>
              <a:rPr lang="en-US" altLang="zh-TW" sz="2800" dirty="0"/>
              <a:t>, the higher it is, the more likely Bond is going to be caught while driving on this road</a:t>
            </a:r>
            <a:r>
              <a:rPr lang="en-US" altLang="zh-TW" sz="2800" dirty="0" smtClean="0"/>
              <a:t>.</a:t>
            </a:r>
          </a:p>
          <a:p>
            <a:pPr algn="just"/>
            <a:r>
              <a:rPr lang="en-US" altLang="zh-TW" sz="2800" dirty="0" smtClean="0"/>
              <a:t>Dangerousness </a:t>
            </a:r>
            <a:r>
              <a:rPr lang="en-US" altLang="zh-TW" sz="2800" dirty="0"/>
              <a:t>of a path from s to t is </a:t>
            </a:r>
            <a:r>
              <a:rPr lang="en-US" altLang="zh-TW" sz="2800" dirty="0">
                <a:solidFill>
                  <a:srgbClr val="FF0000"/>
                </a:solidFill>
              </a:rPr>
              <a:t>defined as the </a:t>
            </a:r>
            <a:r>
              <a:rPr lang="en-US" altLang="zh-TW" sz="2800" u="sng" dirty="0">
                <a:solidFill>
                  <a:srgbClr val="FF0000"/>
                </a:solidFill>
              </a:rPr>
              <a:t>maximum dangerousness of any road on this path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Now</a:t>
            </a:r>
            <a:r>
              <a:rPr lang="en-US" altLang="zh-TW" sz="2800" dirty="0"/>
              <a:t>, it’s your job to help Bond succeed in saving the world by </a:t>
            </a:r>
            <a:r>
              <a:rPr lang="en-US" altLang="zh-TW" sz="2800" u="sng" dirty="0">
                <a:solidFill>
                  <a:srgbClr val="FF0000"/>
                </a:solidFill>
              </a:rPr>
              <a:t>finding the least dangerous paths for his mission</a:t>
            </a:r>
            <a:r>
              <a:rPr lang="en-US" altLang="zh-TW" sz="2800" dirty="0"/>
              <a:t>. 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7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Kruskal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Algorithm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642350" cy="4824412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Kruskal()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T =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zh-TW" sz="240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v </a:t>
            </a:r>
            <a:r>
              <a:rPr lang="en-US" altLang="zh-TW" sz="2400" smtClean="0"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V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MakeSet(v);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sort E by increasing edge weight w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(u,v)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E (in sorted order)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if FindSet(u)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altLang="zh-TW" sz="2400" smtClean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{{u,v}};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65547" name="AutoShape 11"/>
          <p:cNvCxnSpPr>
            <a:cxnSpLocks noChangeShapeType="1"/>
            <a:stCxn id="65540" idx="6"/>
            <a:endCxn id="65541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8" name="AutoShape 12"/>
          <p:cNvCxnSpPr>
            <a:cxnSpLocks noChangeShapeType="1"/>
            <a:stCxn id="65541" idx="6"/>
            <a:endCxn id="65542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9" name="AutoShape 13"/>
          <p:cNvCxnSpPr>
            <a:cxnSpLocks noChangeShapeType="1"/>
            <a:stCxn id="65542" idx="3"/>
            <a:endCxn id="65545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0" name="AutoShape 14"/>
          <p:cNvCxnSpPr>
            <a:cxnSpLocks noChangeShapeType="1"/>
            <a:stCxn id="65545" idx="2"/>
            <a:endCxn id="65546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1" name="AutoShape 15"/>
          <p:cNvCxnSpPr>
            <a:cxnSpLocks noChangeShapeType="1"/>
            <a:stCxn id="65546" idx="0"/>
            <a:endCxn id="65540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2" name="AutoShape 16"/>
          <p:cNvCxnSpPr>
            <a:cxnSpLocks noChangeShapeType="1"/>
            <a:stCxn id="65540" idx="5"/>
            <a:endCxn id="65545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3" name="AutoShape 17"/>
          <p:cNvCxnSpPr>
            <a:cxnSpLocks noChangeShapeType="1"/>
            <a:stCxn id="65545" idx="0"/>
            <a:endCxn id="65541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4" name="AutoShape 18"/>
          <p:cNvCxnSpPr>
            <a:cxnSpLocks noChangeShapeType="1"/>
            <a:stCxn id="65545" idx="6"/>
            <a:endCxn id="65543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5" name="AutoShape 19"/>
          <p:cNvCxnSpPr>
            <a:cxnSpLocks noChangeShapeType="1"/>
            <a:stCxn id="65543" idx="0"/>
            <a:endCxn id="65542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6" name="AutoShape 20"/>
          <p:cNvCxnSpPr>
            <a:cxnSpLocks noChangeShapeType="1"/>
            <a:stCxn id="65542" idx="5"/>
            <a:endCxn id="65544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7" name="AutoShape 21"/>
          <p:cNvCxnSpPr>
            <a:cxnSpLocks noChangeShapeType="1"/>
            <a:stCxn id="65543" idx="7"/>
            <a:endCxn id="65544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65565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45878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65569" name="Rectangle 35"/>
          <p:cNvSpPr>
            <a:spLocks noChangeArrowheads="1"/>
          </p:cNvSpPr>
          <p:nvPr/>
        </p:nvSpPr>
        <p:spPr bwMode="auto">
          <a:xfrm>
            <a:off x="827088" y="4149725"/>
            <a:ext cx="6840537" cy="18716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5570" name="Freeform 36"/>
          <p:cNvSpPr>
            <a:spLocks/>
          </p:cNvSpPr>
          <p:nvPr/>
        </p:nvSpPr>
        <p:spPr bwMode="auto">
          <a:xfrm>
            <a:off x="3611563" y="1484313"/>
            <a:ext cx="5184775" cy="2424112"/>
          </a:xfrm>
          <a:custGeom>
            <a:avLst/>
            <a:gdLst>
              <a:gd name="T0" fmla="*/ 151 w 3266"/>
              <a:gd name="T1" fmla="*/ 83 h 1428"/>
              <a:gd name="T2" fmla="*/ 106 w 3266"/>
              <a:gd name="T3" fmla="*/ 582 h 1428"/>
              <a:gd name="T4" fmla="*/ 106 w 3266"/>
              <a:gd name="T5" fmla="*/ 1307 h 1428"/>
              <a:gd name="T6" fmla="*/ 560 w 3266"/>
              <a:gd name="T7" fmla="*/ 1307 h 1428"/>
              <a:gd name="T8" fmla="*/ 1104 w 3266"/>
              <a:gd name="T9" fmla="*/ 1262 h 1428"/>
              <a:gd name="T10" fmla="*/ 1285 w 3266"/>
              <a:gd name="T11" fmla="*/ 1353 h 1428"/>
              <a:gd name="T12" fmla="*/ 1558 w 3266"/>
              <a:gd name="T13" fmla="*/ 1353 h 1428"/>
              <a:gd name="T14" fmla="*/ 2057 w 3266"/>
              <a:gd name="T15" fmla="*/ 1307 h 1428"/>
              <a:gd name="T16" fmla="*/ 2419 w 3266"/>
              <a:gd name="T17" fmla="*/ 1398 h 1428"/>
              <a:gd name="T18" fmla="*/ 2918 w 3266"/>
              <a:gd name="T19" fmla="*/ 1171 h 1428"/>
              <a:gd name="T20" fmla="*/ 3236 w 3266"/>
              <a:gd name="T21" fmla="*/ 854 h 1428"/>
              <a:gd name="T22" fmla="*/ 3100 w 3266"/>
              <a:gd name="T23" fmla="*/ 491 h 1428"/>
              <a:gd name="T24" fmla="*/ 2555 w 3266"/>
              <a:gd name="T25" fmla="*/ 128 h 1428"/>
              <a:gd name="T26" fmla="*/ 2238 w 3266"/>
              <a:gd name="T27" fmla="*/ 128 h 1428"/>
              <a:gd name="T28" fmla="*/ 1467 w 3266"/>
              <a:gd name="T29" fmla="*/ 128 h 1428"/>
              <a:gd name="T30" fmla="*/ 1013 w 3266"/>
              <a:gd name="T31" fmla="*/ 83 h 1428"/>
              <a:gd name="T32" fmla="*/ 151 w 3266"/>
              <a:gd name="T33" fmla="*/ 83 h 142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266"/>
              <a:gd name="T52" fmla="*/ 0 h 1428"/>
              <a:gd name="T53" fmla="*/ 3266 w 3266"/>
              <a:gd name="T54" fmla="*/ 1428 h 142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266" h="1428">
                <a:moveTo>
                  <a:pt x="151" y="83"/>
                </a:moveTo>
                <a:cubicBezTo>
                  <a:pt x="0" y="166"/>
                  <a:pt x="113" y="378"/>
                  <a:pt x="106" y="582"/>
                </a:cubicBezTo>
                <a:cubicBezTo>
                  <a:pt x="99" y="786"/>
                  <a:pt x="30" y="1186"/>
                  <a:pt x="106" y="1307"/>
                </a:cubicBezTo>
                <a:cubicBezTo>
                  <a:pt x="182" y="1428"/>
                  <a:pt x="394" y="1314"/>
                  <a:pt x="560" y="1307"/>
                </a:cubicBezTo>
                <a:cubicBezTo>
                  <a:pt x="726" y="1300"/>
                  <a:pt x="983" y="1254"/>
                  <a:pt x="1104" y="1262"/>
                </a:cubicBezTo>
                <a:cubicBezTo>
                  <a:pt x="1225" y="1270"/>
                  <a:pt x="1209" y="1338"/>
                  <a:pt x="1285" y="1353"/>
                </a:cubicBezTo>
                <a:cubicBezTo>
                  <a:pt x="1361" y="1368"/>
                  <a:pt x="1429" y="1361"/>
                  <a:pt x="1558" y="1353"/>
                </a:cubicBezTo>
                <a:cubicBezTo>
                  <a:pt x="1687" y="1345"/>
                  <a:pt x="1914" y="1300"/>
                  <a:pt x="2057" y="1307"/>
                </a:cubicBezTo>
                <a:cubicBezTo>
                  <a:pt x="2200" y="1314"/>
                  <a:pt x="2276" y="1421"/>
                  <a:pt x="2419" y="1398"/>
                </a:cubicBezTo>
                <a:cubicBezTo>
                  <a:pt x="2562" y="1375"/>
                  <a:pt x="2782" y="1262"/>
                  <a:pt x="2918" y="1171"/>
                </a:cubicBezTo>
                <a:cubicBezTo>
                  <a:pt x="3054" y="1080"/>
                  <a:pt x="3206" y="967"/>
                  <a:pt x="3236" y="854"/>
                </a:cubicBezTo>
                <a:cubicBezTo>
                  <a:pt x="3266" y="741"/>
                  <a:pt x="3213" y="612"/>
                  <a:pt x="3100" y="491"/>
                </a:cubicBezTo>
                <a:cubicBezTo>
                  <a:pt x="2987" y="370"/>
                  <a:pt x="2699" y="189"/>
                  <a:pt x="2555" y="128"/>
                </a:cubicBezTo>
                <a:cubicBezTo>
                  <a:pt x="2411" y="67"/>
                  <a:pt x="2419" y="128"/>
                  <a:pt x="2238" y="128"/>
                </a:cubicBezTo>
                <a:cubicBezTo>
                  <a:pt x="2057" y="128"/>
                  <a:pt x="1671" y="136"/>
                  <a:pt x="1467" y="128"/>
                </a:cubicBezTo>
                <a:cubicBezTo>
                  <a:pt x="1263" y="120"/>
                  <a:pt x="1232" y="90"/>
                  <a:pt x="1013" y="83"/>
                </a:cubicBezTo>
                <a:cubicBezTo>
                  <a:pt x="794" y="76"/>
                  <a:pt x="302" y="0"/>
                  <a:pt x="151" y="83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5571" name="Text Box 37"/>
          <p:cNvSpPr txBox="1">
            <a:spLocks noChangeArrowheads="1"/>
          </p:cNvSpPr>
          <p:nvPr/>
        </p:nvSpPr>
        <p:spPr bwMode="auto">
          <a:xfrm>
            <a:off x="4264025" y="30432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65572" name="Text Box 38"/>
          <p:cNvSpPr txBox="1">
            <a:spLocks noChangeArrowheads="1"/>
          </p:cNvSpPr>
          <p:nvPr/>
        </p:nvSpPr>
        <p:spPr bwMode="auto">
          <a:xfrm>
            <a:off x="5172075" y="30686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65573" name="Line 39"/>
          <p:cNvSpPr>
            <a:spLocks noChangeShapeType="1"/>
          </p:cNvSpPr>
          <p:nvPr/>
        </p:nvSpPr>
        <p:spPr bwMode="auto">
          <a:xfrm>
            <a:off x="1403350" y="5013325"/>
            <a:ext cx="4681538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5574" name="Line 40"/>
          <p:cNvSpPr>
            <a:spLocks noChangeShapeType="1"/>
          </p:cNvSpPr>
          <p:nvPr/>
        </p:nvSpPr>
        <p:spPr bwMode="auto">
          <a:xfrm>
            <a:off x="898525" y="4581525"/>
            <a:ext cx="65532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7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Kruskal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Algorithm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569325" cy="4824412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Kruskal()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T =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zh-TW" sz="240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v </a:t>
            </a:r>
            <a:r>
              <a:rPr lang="en-US" altLang="zh-TW" sz="2400" smtClean="0"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V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MakeSet(v);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sort E by increasing edge weight w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(u,v)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E (in sorted order)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if FindSet(u)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altLang="zh-TW" sz="2400" smtClean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{{u,v}};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66564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6570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66571" name="AutoShape 11"/>
          <p:cNvCxnSpPr>
            <a:cxnSpLocks noChangeShapeType="1"/>
            <a:stCxn id="66564" idx="6"/>
            <a:endCxn id="66565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2" name="AutoShape 12"/>
          <p:cNvCxnSpPr>
            <a:cxnSpLocks noChangeShapeType="1"/>
            <a:stCxn id="66565" idx="6"/>
            <a:endCxn id="66566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3" name="AutoShape 13"/>
          <p:cNvCxnSpPr>
            <a:cxnSpLocks noChangeShapeType="1"/>
            <a:stCxn id="66566" idx="3"/>
            <a:endCxn id="66569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4" name="AutoShape 14"/>
          <p:cNvCxnSpPr>
            <a:cxnSpLocks noChangeShapeType="1"/>
            <a:stCxn id="66569" idx="2"/>
            <a:endCxn id="66570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5" name="AutoShape 15"/>
          <p:cNvCxnSpPr>
            <a:cxnSpLocks noChangeShapeType="1"/>
            <a:stCxn id="66570" idx="0"/>
            <a:endCxn id="66564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6" name="AutoShape 16"/>
          <p:cNvCxnSpPr>
            <a:cxnSpLocks noChangeShapeType="1"/>
            <a:stCxn id="66564" idx="5"/>
            <a:endCxn id="66569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7" name="AutoShape 17"/>
          <p:cNvCxnSpPr>
            <a:cxnSpLocks noChangeShapeType="1"/>
            <a:stCxn id="66569" idx="0"/>
            <a:endCxn id="66565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8" name="AutoShape 18"/>
          <p:cNvCxnSpPr>
            <a:cxnSpLocks noChangeShapeType="1"/>
            <a:stCxn id="66569" idx="6"/>
            <a:endCxn id="66567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9" name="AutoShape 19"/>
          <p:cNvCxnSpPr>
            <a:cxnSpLocks noChangeShapeType="1"/>
            <a:stCxn id="66567" idx="0"/>
            <a:endCxn id="66566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0" name="AutoShape 20"/>
          <p:cNvCxnSpPr>
            <a:cxnSpLocks noChangeShapeType="1"/>
            <a:stCxn id="66566" idx="5"/>
            <a:endCxn id="66568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1" name="AutoShape 21"/>
          <p:cNvCxnSpPr>
            <a:cxnSpLocks noChangeShapeType="1"/>
            <a:stCxn id="66567" idx="7"/>
            <a:endCxn id="66568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66587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66589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66590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66591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66592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66593" name="Rectangle 35"/>
          <p:cNvSpPr>
            <a:spLocks noChangeArrowheads="1"/>
          </p:cNvSpPr>
          <p:nvPr/>
        </p:nvSpPr>
        <p:spPr bwMode="auto">
          <a:xfrm>
            <a:off x="827088" y="4149725"/>
            <a:ext cx="6840537" cy="18716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6594" name="Freeform 36"/>
          <p:cNvSpPr>
            <a:spLocks/>
          </p:cNvSpPr>
          <p:nvPr/>
        </p:nvSpPr>
        <p:spPr bwMode="auto">
          <a:xfrm>
            <a:off x="3611563" y="1484313"/>
            <a:ext cx="5184775" cy="2424112"/>
          </a:xfrm>
          <a:custGeom>
            <a:avLst/>
            <a:gdLst>
              <a:gd name="T0" fmla="*/ 151 w 3266"/>
              <a:gd name="T1" fmla="*/ 83 h 1428"/>
              <a:gd name="T2" fmla="*/ 106 w 3266"/>
              <a:gd name="T3" fmla="*/ 582 h 1428"/>
              <a:gd name="T4" fmla="*/ 106 w 3266"/>
              <a:gd name="T5" fmla="*/ 1307 h 1428"/>
              <a:gd name="T6" fmla="*/ 560 w 3266"/>
              <a:gd name="T7" fmla="*/ 1307 h 1428"/>
              <a:gd name="T8" fmla="*/ 1104 w 3266"/>
              <a:gd name="T9" fmla="*/ 1262 h 1428"/>
              <a:gd name="T10" fmla="*/ 1285 w 3266"/>
              <a:gd name="T11" fmla="*/ 1353 h 1428"/>
              <a:gd name="T12" fmla="*/ 1558 w 3266"/>
              <a:gd name="T13" fmla="*/ 1353 h 1428"/>
              <a:gd name="T14" fmla="*/ 2057 w 3266"/>
              <a:gd name="T15" fmla="*/ 1307 h 1428"/>
              <a:gd name="T16" fmla="*/ 2419 w 3266"/>
              <a:gd name="T17" fmla="*/ 1398 h 1428"/>
              <a:gd name="T18" fmla="*/ 2918 w 3266"/>
              <a:gd name="T19" fmla="*/ 1171 h 1428"/>
              <a:gd name="T20" fmla="*/ 3236 w 3266"/>
              <a:gd name="T21" fmla="*/ 854 h 1428"/>
              <a:gd name="T22" fmla="*/ 3100 w 3266"/>
              <a:gd name="T23" fmla="*/ 491 h 1428"/>
              <a:gd name="T24" fmla="*/ 2555 w 3266"/>
              <a:gd name="T25" fmla="*/ 128 h 1428"/>
              <a:gd name="T26" fmla="*/ 2238 w 3266"/>
              <a:gd name="T27" fmla="*/ 128 h 1428"/>
              <a:gd name="T28" fmla="*/ 1467 w 3266"/>
              <a:gd name="T29" fmla="*/ 128 h 1428"/>
              <a:gd name="T30" fmla="*/ 1013 w 3266"/>
              <a:gd name="T31" fmla="*/ 83 h 1428"/>
              <a:gd name="T32" fmla="*/ 151 w 3266"/>
              <a:gd name="T33" fmla="*/ 83 h 142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266"/>
              <a:gd name="T52" fmla="*/ 0 h 1428"/>
              <a:gd name="T53" fmla="*/ 3266 w 3266"/>
              <a:gd name="T54" fmla="*/ 1428 h 142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266" h="1428">
                <a:moveTo>
                  <a:pt x="151" y="83"/>
                </a:moveTo>
                <a:cubicBezTo>
                  <a:pt x="0" y="166"/>
                  <a:pt x="113" y="378"/>
                  <a:pt x="106" y="582"/>
                </a:cubicBezTo>
                <a:cubicBezTo>
                  <a:pt x="99" y="786"/>
                  <a:pt x="30" y="1186"/>
                  <a:pt x="106" y="1307"/>
                </a:cubicBezTo>
                <a:cubicBezTo>
                  <a:pt x="182" y="1428"/>
                  <a:pt x="394" y="1314"/>
                  <a:pt x="560" y="1307"/>
                </a:cubicBezTo>
                <a:cubicBezTo>
                  <a:pt x="726" y="1300"/>
                  <a:pt x="983" y="1254"/>
                  <a:pt x="1104" y="1262"/>
                </a:cubicBezTo>
                <a:cubicBezTo>
                  <a:pt x="1225" y="1270"/>
                  <a:pt x="1209" y="1338"/>
                  <a:pt x="1285" y="1353"/>
                </a:cubicBezTo>
                <a:cubicBezTo>
                  <a:pt x="1361" y="1368"/>
                  <a:pt x="1429" y="1361"/>
                  <a:pt x="1558" y="1353"/>
                </a:cubicBezTo>
                <a:cubicBezTo>
                  <a:pt x="1687" y="1345"/>
                  <a:pt x="1914" y="1300"/>
                  <a:pt x="2057" y="1307"/>
                </a:cubicBezTo>
                <a:cubicBezTo>
                  <a:pt x="2200" y="1314"/>
                  <a:pt x="2276" y="1421"/>
                  <a:pt x="2419" y="1398"/>
                </a:cubicBezTo>
                <a:cubicBezTo>
                  <a:pt x="2562" y="1375"/>
                  <a:pt x="2782" y="1262"/>
                  <a:pt x="2918" y="1171"/>
                </a:cubicBezTo>
                <a:cubicBezTo>
                  <a:pt x="3054" y="1080"/>
                  <a:pt x="3206" y="967"/>
                  <a:pt x="3236" y="854"/>
                </a:cubicBezTo>
                <a:cubicBezTo>
                  <a:pt x="3266" y="741"/>
                  <a:pt x="3213" y="612"/>
                  <a:pt x="3100" y="491"/>
                </a:cubicBezTo>
                <a:cubicBezTo>
                  <a:pt x="2987" y="370"/>
                  <a:pt x="2699" y="189"/>
                  <a:pt x="2555" y="128"/>
                </a:cubicBezTo>
                <a:cubicBezTo>
                  <a:pt x="2411" y="67"/>
                  <a:pt x="2419" y="128"/>
                  <a:pt x="2238" y="128"/>
                </a:cubicBezTo>
                <a:cubicBezTo>
                  <a:pt x="2057" y="128"/>
                  <a:pt x="1671" y="136"/>
                  <a:pt x="1467" y="128"/>
                </a:cubicBezTo>
                <a:cubicBezTo>
                  <a:pt x="1263" y="120"/>
                  <a:pt x="1232" y="90"/>
                  <a:pt x="1013" y="83"/>
                </a:cubicBezTo>
                <a:cubicBezTo>
                  <a:pt x="794" y="76"/>
                  <a:pt x="302" y="0"/>
                  <a:pt x="151" y="83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6595" name="Text Box 37"/>
          <p:cNvSpPr txBox="1">
            <a:spLocks noChangeArrowheads="1"/>
          </p:cNvSpPr>
          <p:nvPr/>
        </p:nvSpPr>
        <p:spPr bwMode="auto">
          <a:xfrm>
            <a:off x="5919788" y="20097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66596" name="Text Box 38"/>
          <p:cNvSpPr txBox="1">
            <a:spLocks noChangeArrowheads="1"/>
          </p:cNvSpPr>
          <p:nvPr/>
        </p:nvSpPr>
        <p:spPr bwMode="auto">
          <a:xfrm>
            <a:off x="5795963" y="29241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66597" name="Line 39"/>
          <p:cNvSpPr>
            <a:spLocks noChangeShapeType="1"/>
          </p:cNvSpPr>
          <p:nvPr/>
        </p:nvSpPr>
        <p:spPr bwMode="auto">
          <a:xfrm>
            <a:off x="1403350" y="5013325"/>
            <a:ext cx="4681538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6598" name="Line 40"/>
          <p:cNvSpPr>
            <a:spLocks noChangeShapeType="1"/>
          </p:cNvSpPr>
          <p:nvPr/>
        </p:nvSpPr>
        <p:spPr bwMode="auto">
          <a:xfrm>
            <a:off x="898525" y="4581525"/>
            <a:ext cx="65532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21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404813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Kruskal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Algorithm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569325" cy="4897437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Kruskal()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T =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zh-TW" sz="240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v </a:t>
            </a:r>
            <a:r>
              <a:rPr lang="en-US" altLang="zh-TW" sz="2400" smtClean="0"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V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MakeSet(v);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sort E by increasing edge weight w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for each (u,v)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zh-TW" sz="2400" smtClean="0">
                <a:latin typeface="Courier New" pitchFamily="49" charset="0"/>
              </a:rPr>
              <a:t> E (in sorted order)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      if FindSet(u) </a:t>
            </a: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altLang="zh-TW" sz="2400" smtClean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{{u,v}};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smtClean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67588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89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0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3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4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67595" name="AutoShape 11"/>
          <p:cNvCxnSpPr>
            <a:cxnSpLocks noChangeShapeType="1"/>
            <a:stCxn id="67588" idx="6"/>
            <a:endCxn id="67589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6" name="AutoShape 12"/>
          <p:cNvCxnSpPr>
            <a:cxnSpLocks noChangeShapeType="1"/>
            <a:stCxn id="67589" idx="6"/>
            <a:endCxn id="67590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7" name="AutoShape 13"/>
          <p:cNvCxnSpPr>
            <a:cxnSpLocks noChangeShapeType="1"/>
            <a:stCxn id="67590" idx="3"/>
            <a:endCxn id="67593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8" name="AutoShape 14"/>
          <p:cNvCxnSpPr>
            <a:cxnSpLocks noChangeShapeType="1"/>
            <a:stCxn id="67593" idx="2"/>
            <a:endCxn id="67594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9" name="AutoShape 15"/>
          <p:cNvCxnSpPr>
            <a:cxnSpLocks noChangeShapeType="1"/>
            <a:stCxn id="67594" idx="0"/>
            <a:endCxn id="67588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0" name="AutoShape 16"/>
          <p:cNvCxnSpPr>
            <a:cxnSpLocks noChangeShapeType="1"/>
            <a:stCxn id="67588" idx="5"/>
            <a:endCxn id="67593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1" name="AutoShape 17"/>
          <p:cNvCxnSpPr>
            <a:cxnSpLocks noChangeShapeType="1"/>
            <a:stCxn id="67593" idx="0"/>
            <a:endCxn id="67589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2" name="AutoShape 18"/>
          <p:cNvCxnSpPr>
            <a:cxnSpLocks noChangeShapeType="1"/>
            <a:stCxn id="67593" idx="6"/>
            <a:endCxn id="67591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3" name="AutoShape 19"/>
          <p:cNvCxnSpPr>
            <a:cxnSpLocks noChangeShapeType="1"/>
            <a:stCxn id="67591" idx="0"/>
            <a:endCxn id="67590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4" name="AutoShape 20"/>
          <p:cNvCxnSpPr>
            <a:cxnSpLocks noChangeShapeType="1"/>
            <a:stCxn id="67590" idx="5"/>
            <a:endCxn id="67592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5" name="AutoShape 21"/>
          <p:cNvCxnSpPr>
            <a:cxnSpLocks noChangeShapeType="1"/>
            <a:stCxn id="67591" idx="7"/>
            <a:endCxn id="67592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67607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67608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67610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67611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67612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67613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67614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67615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67616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67617" name="Rectangle 35"/>
          <p:cNvSpPr>
            <a:spLocks noChangeArrowheads="1"/>
          </p:cNvSpPr>
          <p:nvPr/>
        </p:nvSpPr>
        <p:spPr bwMode="auto">
          <a:xfrm>
            <a:off x="827088" y="4149725"/>
            <a:ext cx="6840537" cy="18716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18" name="Freeform 36"/>
          <p:cNvSpPr>
            <a:spLocks/>
          </p:cNvSpPr>
          <p:nvPr/>
        </p:nvSpPr>
        <p:spPr bwMode="auto">
          <a:xfrm>
            <a:off x="3611563" y="1484313"/>
            <a:ext cx="5184775" cy="2424112"/>
          </a:xfrm>
          <a:custGeom>
            <a:avLst/>
            <a:gdLst>
              <a:gd name="T0" fmla="*/ 151 w 3266"/>
              <a:gd name="T1" fmla="*/ 83 h 1428"/>
              <a:gd name="T2" fmla="*/ 106 w 3266"/>
              <a:gd name="T3" fmla="*/ 582 h 1428"/>
              <a:gd name="T4" fmla="*/ 106 w 3266"/>
              <a:gd name="T5" fmla="*/ 1307 h 1428"/>
              <a:gd name="T6" fmla="*/ 560 w 3266"/>
              <a:gd name="T7" fmla="*/ 1307 h 1428"/>
              <a:gd name="T8" fmla="*/ 1104 w 3266"/>
              <a:gd name="T9" fmla="*/ 1262 h 1428"/>
              <a:gd name="T10" fmla="*/ 1285 w 3266"/>
              <a:gd name="T11" fmla="*/ 1353 h 1428"/>
              <a:gd name="T12" fmla="*/ 1558 w 3266"/>
              <a:gd name="T13" fmla="*/ 1353 h 1428"/>
              <a:gd name="T14" fmla="*/ 2057 w 3266"/>
              <a:gd name="T15" fmla="*/ 1307 h 1428"/>
              <a:gd name="T16" fmla="*/ 2419 w 3266"/>
              <a:gd name="T17" fmla="*/ 1398 h 1428"/>
              <a:gd name="T18" fmla="*/ 2918 w 3266"/>
              <a:gd name="T19" fmla="*/ 1171 h 1428"/>
              <a:gd name="T20" fmla="*/ 3236 w 3266"/>
              <a:gd name="T21" fmla="*/ 854 h 1428"/>
              <a:gd name="T22" fmla="*/ 3100 w 3266"/>
              <a:gd name="T23" fmla="*/ 491 h 1428"/>
              <a:gd name="T24" fmla="*/ 2555 w 3266"/>
              <a:gd name="T25" fmla="*/ 128 h 1428"/>
              <a:gd name="T26" fmla="*/ 2238 w 3266"/>
              <a:gd name="T27" fmla="*/ 128 h 1428"/>
              <a:gd name="T28" fmla="*/ 1467 w 3266"/>
              <a:gd name="T29" fmla="*/ 128 h 1428"/>
              <a:gd name="T30" fmla="*/ 1013 w 3266"/>
              <a:gd name="T31" fmla="*/ 83 h 1428"/>
              <a:gd name="T32" fmla="*/ 151 w 3266"/>
              <a:gd name="T33" fmla="*/ 83 h 142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266"/>
              <a:gd name="T52" fmla="*/ 0 h 1428"/>
              <a:gd name="T53" fmla="*/ 3266 w 3266"/>
              <a:gd name="T54" fmla="*/ 1428 h 142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266" h="1428">
                <a:moveTo>
                  <a:pt x="151" y="83"/>
                </a:moveTo>
                <a:cubicBezTo>
                  <a:pt x="0" y="166"/>
                  <a:pt x="113" y="378"/>
                  <a:pt x="106" y="582"/>
                </a:cubicBezTo>
                <a:cubicBezTo>
                  <a:pt x="99" y="786"/>
                  <a:pt x="30" y="1186"/>
                  <a:pt x="106" y="1307"/>
                </a:cubicBezTo>
                <a:cubicBezTo>
                  <a:pt x="182" y="1428"/>
                  <a:pt x="394" y="1314"/>
                  <a:pt x="560" y="1307"/>
                </a:cubicBezTo>
                <a:cubicBezTo>
                  <a:pt x="726" y="1300"/>
                  <a:pt x="983" y="1254"/>
                  <a:pt x="1104" y="1262"/>
                </a:cubicBezTo>
                <a:cubicBezTo>
                  <a:pt x="1225" y="1270"/>
                  <a:pt x="1209" y="1338"/>
                  <a:pt x="1285" y="1353"/>
                </a:cubicBezTo>
                <a:cubicBezTo>
                  <a:pt x="1361" y="1368"/>
                  <a:pt x="1429" y="1361"/>
                  <a:pt x="1558" y="1353"/>
                </a:cubicBezTo>
                <a:cubicBezTo>
                  <a:pt x="1687" y="1345"/>
                  <a:pt x="1914" y="1300"/>
                  <a:pt x="2057" y="1307"/>
                </a:cubicBezTo>
                <a:cubicBezTo>
                  <a:pt x="2200" y="1314"/>
                  <a:pt x="2276" y="1421"/>
                  <a:pt x="2419" y="1398"/>
                </a:cubicBezTo>
                <a:cubicBezTo>
                  <a:pt x="2562" y="1375"/>
                  <a:pt x="2782" y="1262"/>
                  <a:pt x="2918" y="1171"/>
                </a:cubicBezTo>
                <a:cubicBezTo>
                  <a:pt x="3054" y="1080"/>
                  <a:pt x="3206" y="967"/>
                  <a:pt x="3236" y="854"/>
                </a:cubicBezTo>
                <a:cubicBezTo>
                  <a:pt x="3266" y="741"/>
                  <a:pt x="3213" y="612"/>
                  <a:pt x="3100" y="491"/>
                </a:cubicBezTo>
                <a:cubicBezTo>
                  <a:pt x="2987" y="370"/>
                  <a:pt x="2699" y="189"/>
                  <a:pt x="2555" y="128"/>
                </a:cubicBezTo>
                <a:cubicBezTo>
                  <a:pt x="2411" y="67"/>
                  <a:pt x="2419" y="128"/>
                  <a:pt x="2238" y="128"/>
                </a:cubicBezTo>
                <a:cubicBezTo>
                  <a:pt x="2057" y="128"/>
                  <a:pt x="1671" y="136"/>
                  <a:pt x="1467" y="128"/>
                </a:cubicBezTo>
                <a:cubicBezTo>
                  <a:pt x="1263" y="120"/>
                  <a:pt x="1232" y="90"/>
                  <a:pt x="1013" y="83"/>
                </a:cubicBezTo>
                <a:cubicBezTo>
                  <a:pt x="794" y="76"/>
                  <a:pt x="302" y="0"/>
                  <a:pt x="151" y="83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78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565150" y="-27384"/>
            <a:ext cx="80962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altLang="zh-TW" sz="4400" b="1" dirty="0">
                <a:solidFill>
                  <a:schemeClr val="tx2"/>
                </a:solidFill>
                <a:latin typeface="Cambria" pitchFamily="18" charset="0"/>
              </a:rPr>
              <a:t>Set </a:t>
            </a:r>
            <a:r>
              <a:rPr lang="en-US" altLang="zh-TW" sz="4400" b="1" dirty="0" smtClean="0">
                <a:solidFill>
                  <a:schemeClr val="tx2"/>
                </a:solidFill>
                <a:latin typeface="Cambria" pitchFamily="18" charset="0"/>
              </a:rPr>
              <a:t>Representation</a:t>
            </a:r>
            <a:endParaRPr lang="en-US" altLang="zh-TW" sz="4400" b="1" dirty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869950" y="1124744"/>
            <a:ext cx="80962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</a:pPr>
            <a:r>
              <a:rPr lang="en-US" altLang="zh-TW" sz="3200" b="1" dirty="0"/>
              <a:t>S</a:t>
            </a:r>
            <a:r>
              <a:rPr lang="en-US" altLang="zh-TW" sz="2000" b="1" dirty="0"/>
              <a:t>1</a:t>
            </a:r>
            <a:r>
              <a:rPr lang="en-US" altLang="zh-TW" sz="3200" b="1" dirty="0"/>
              <a:t>={0, 6, 7, 8}, S</a:t>
            </a:r>
            <a:r>
              <a:rPr lang="en-US" altLang="zh-TW" sz="2000" b="1" dirty="0"/>
              <a:t>2</a:t>
            </a:r>
            <a:r>
              <a:rPr lang="en-US" altLang="zh-TW" sz="3200" b="1" dirty="0"/>
              <a:t>={1, 4, 9}, S</a:t>
            </a:r>
            <a:r>
              <a:rPr lang="en-US" altLang="zh-TW" sz="2000" b="1" dirty="0"/>
              <a:t>3</a:t>
            </a:r>
            <a:r>
              <a:rPr lang="en-US" altLang="zh-TW" sz="3200" b="1" dirty="0"/>
              <a:t>={2, 3, 5}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endParaRPr lang="en-US" altLang="zh-TW" sz="3200" b="1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endParaRPr lang="en-US" altLang="zh-TW" sz="3200" b="1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endParaRPr lang="en-US" altLang="zh-TW" sz="3200" b="1" dirty="0" smtClean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endParaRPr lang="en-US" altLang="zh-TW" sz="3200" b="1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</a:pPr>
            <a:r>
              <a:rPr lang="en-US" altLang="zh-TW" sz="3200" b="1" dirty="0"/>
              <a:t>Two operations considered here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TW" sz="2800" b="1" i="1" dirty="0"/>
              <a:t>Disjoint set </a:t>
            </a:r>
            <a:r>
              <a:rPr lang="en-US" altLang="zh-TW" sz="3200" b="1" dirty="0">
                <a:solidFill>
                  <a:srgbClr val="FF0000"/>
                </a:solidFill>
              </a:rPr>
              <a:t>union</a:t>
            </a:r>
            <a:r>
              <a:rPr lang="en-US" altLang="zh-TW" sz="2800" b="1" i="1" dirty="0"/>
              <a:t> </a:t>
            </a:r>
            <a:r>
              <a:rPr lang="en-US" altLang="zh-TW" sz="2800" b="1" dirty="0" smtClean="0"/>
              <a:t>:</a:t>
            </a:r>
            <a:r>
              <a:rPr lang="en-US" altLang="zh-TW" sz="2800" b="1" i="1" dirty="0" smtClean="0"/>
              <a:t> 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TW" sz="2800" b="1" i="1" dirty="0"/>
              <a:t> </a:t>
            </a:r>
            <a:r>
              <a:rPr lang="en-US" altLang="zh-TW" sz="2800" b="1" i="1" dirty="0" smtClean="0"/>
              <a:t>              </a:t>
            </a:r>
            <a:r>
              <a:rPr lang="en-US" altLang="zh-TW" sz="2800" b="1" dirty="0" smtClean="0"/>
              <a:t>ex:</a:t>
            </a:r>
            <a:r>
              <a:rPr lang="en-US" altLang="zh-TW" sz="2800" b="1" i="1" dirty="0" smtClean="0"/>
              <a:t> </a:t>
            </a:r>
            <a:r>
              <a:rPr lang="en-US" altLang="zh-TW" sz="2800" b="1" dirty="0" smtClean="0">
                <a:solidFill>
                  <a:srgbClr val="CC3300"/>
                </a:solidFill>
              </a:rPr>
              <a:t>S</a:t>
            </a:r>
            <a:r>
              <a:rPr lang="en-US" altLang="zh-TW" sz="2800" b="1" baseline="-25000" dirty="0" smtClean="0">
                <a:solidFill>
                  <a:srgbClr val="CC3300"/>
                </a:solidFill>
              </a:rPr>
              <a:t>1</a:t>
            </a:r>
            <a:r>
              <a:rPr lang="en-US" altLang="zh-TW" sz="2800" b="1" dirty="0" smtClean="0">
                <a:solidFill>
                  <a:srgbClr val="CC3300"/>
                </a:solidFill>
              </a:rPr>
              <a:t> </a:t>
            </a:r>
            <a:r>
              <a:rPr lang="en-US" altLang="zh-TW" sz="2800" b="1" dirty="0">
                <a:solidFill>
                  <a:srgbClr val="CC3300"/>
                </a:solidFill>
                <a:sym typeface="Symbol" pitchFamily="18" charset="2"/>
              </a:rPr>
              <a:t> S</a:t>
            </a:r>
            <a:r>
              <a:rPr lang="en-US" altLang="zh-TW" sz="2800" b="1" baseline="-25000" dirty="0">
                <a:solidFill>
                  <a:srgbClr val="CC3300"/>
                </a:solidFill>
                <a:sym typeface="Symbol" pitchFamily="18" charset="2"/>
              </a:rPr>
              <a:t>2</a:t>
            </a:r>
            <a:r>
              <a:rPr lang="en-US" altLang="zh-TW" sz="2800" b="1" dirty="0">
                <a:solidFill>
                  <a:srgbClr val="CC3300"/>
                </a:solidFill>
                <a:sym typeface="Symbol" pitchFamily="18" charset="2"/>
              </a:rPr>
              <a:t>={0,6,7,8,1,4,9}</a:t>
            </a:r>
            <a:endParaRPr lang="en-US" altLang="zh-TW" sz="2800" b="1" dirty="0"/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TW" sz="2800" b="1" dirty="0">
                <a:solidFill>
                  <a:srgbClr val="FF0000"/>
                </a:solidFill>
              </a:rPr>
              <a:t>Find(i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)</a:t>
            </a:r>
            <a:r>
              <a:rPr lang="en-US" altLang="zh-TW" sz="2800" b="1" dirty="0" smtClean="0"/>
              <a:t> : </a:t>
            </a:r>
            <a:r>
              <a:rPr lang="en-US" altLang="zh-TW" sz="2800" b="1" dirty="0"/>
              <a:t>Find the set containing the element </a:t>
            </a:r>
            <a:r>
              <a:rPr lang="en-US" altLang="zh-TW" sz="2800" b="1" i="1" dirty="0"/>
              <a:t>i</a:t>
            </a:r>
            <a:r>
              <a:rPr lang="en-US" altLang="zh-TW" sz="2800" b="1" dirty="0"/>
              <a:t>.</a:t>
            </a:r>
            <a:br>
              <a:rPr lang="en-US" altLang="zh-TW" sz="2800" b="1" dirty="0"/>
            </a:br>
            <a:r>
              <a:rPr lang="en-US" altLang="zh-TW" sz="2800" b="1" dirty="0"/>
              <a:t>		 </a:t>
            </a:r>
            <a:r>
              <a:rPr lang="en-US" altLang="zh-TW" sz="2800" b="1" dirty="0" smtClean="0"/>
              <a:t>  ex: </a:t>
            </a:r>
            <a:r>
              <a:rPr lang="en-US" altLang="zh-TW" sz="2800" b="1" dirty="0" smtClean="0">
                <a:solidFill>
                  <a:srgbClr val="CC3300"/>
                </a:solidFill>
              </a:rPr>
              <a:t>Find(3) </a:t>
            </a:r>
            <a:r>
              <a:rPr lang="en-US" altLang="zh-TW" sz="2800" b="1" dirty="0">
                <a:solidFill>
                  <a:srgbClr val="CC3300"/>
                </a:solidFill>
                <a:sym typeface="Symbol" pitchFamily="18" charset="2"/>
              </a:rPr>
              <a:t> S</a:t>
            </a:r>
            <a:r>
              <a:rPr lang="en-US" altLang="zh-TW" sz="2800" b="1" baseline="-25000" dirty="0">
                <a:solidFill>
                  <a:srgbClr val="CC3300"/>
                </a:solidFill>
                <a:sym typeface="Symbol" pitchFamily="18" charset="2"/>
              </a:rPr>
              <a:t>3</a:t>
            </a:r>
            <a:r>
              <a:rPr lang="en-US" altLang="zh-TW" sz="2800" b="1" dirty="0">
                <a:solidFill>
                  <a:srgbClr val="CC3300"/>
                </a:solidFill>
                <a:sym typeface="Symbol" pitchFamily="18" charset="2"/>
              </a:rPr>
              <a:t>, </a:t>
            </a:r>
            <a:r>
              <a:rPr lang="en-US" altLang="zh-TW" sz="2800" b="1" dirty="0" smtClean="0">
                <a:solidFill>
                  <a:srgbClr val="CC3300"/>
                </a:solidFill>
                <a:sym typeface="Symbol" pitchFamily="18" charset="2"/>
              </a:rPr>
              <a:t> Find(8) </a:t>
            </a:r>
            <a:r>
              <a:rPr lang="en-US" altLang="zh-TW" sz="2800" b="1" dirty="0">
                <a:solidFill>
                  <a:srgbClr val="CC3300"/>
                </a:solidFill>
                <a:sym typeface="Symbol" pitchFamily="18" charset="2"/>
              </a:rPr>
              <a:t> S</a:t>
            </a:r>
            <a:r>
              <a:rPr lang="en-US" altLang="zh-TW" sz="2800" b="1" baseline="-25000" dirty="0">
                <a:solidFill>
                  <a:srgbClr val="CC3300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226308" name="Oval 4"/>
          <p:cNvSpPr>
            <a:spLocks noChangeArrowheads="1"/>
          </p:cNvSpPr>
          <p:nvPr/>
        </p:nvSpPr>
        <p:spPr bwMode="auto">
          <a:xfrm>
            <a:off x="2533650" y="1924199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2544763" y="1917849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0</a:t>
            </a:r>
          </a:p>
        </p:txBody>
      </p:sp>
      <p:sp>
        <p:nvSpPr>
          <p:cNvPr id="226310" name="Oval 6"/>
          <p:cNvSpPr>
            <a:spLocks noChangeArrowheads="1"/>
          </p:cNvSpPr>
          <p:nvPr/>
        </p:nvSpPr>
        <p:spPr bwMode="auto">
          <a:xfrm>
            <a:off x="1920875" y="2868761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11" name="Oval 7"/>
          <p:cNvSpPr>
            <a:spLocks noChangeArrowheads="1"/>
          </p:cNvSpPr>
          <p:nvPr/>
        </p:nvSpPr>
        <p:spPr bwMode="auto">
          <a:xfrm>
            <a:off x="3181350" y="2832249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12" name="Line 8"/>
          <p:cNvSpPr>
            <a:spLocks noChangeShapeType="1"/>
          </p:cNvSpPr>
          <p:nvPr/>
        </p:nvSpPr>
        <p:spPr bwMode="auto">
          <a:xfrm flipH="1">
            <a:off x="2111375" y="2294086"/>
            <a:ext cx="506413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13" name="Line 9"/>
          <p:cNvSpPr>
            <a:spLocks noChangeShapeType="1"/>
          </p:cNvSpPr>
          <p:nvPr/>
        </p:nvSpPr>
        <p:spPr bwMode="auto">
          <a:xfrm>
            <a:off x="2843213" y="2282974"/>
            <a:ext cx="4826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14" name="Oval 10"/>
          <p:cNvSpPr>
            <a:spLocks noChangeArrowheads="1"/>
          </p:cNvSpPr>
          <p:nvPr/>
        </p:nvSpPr>
        <p:spPr bwMode="auto">
          <a:xfrm>
            <a:off x="2570163" y="2852886"/>
            <a:ext cx="392112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15" name="Line 11"/>
          <p:cNvSpPr>
            <a:spLocks noChangeShapeType="1"/>
          </p:cNvSpPr>
          <p:nvPr/>
        </p:nvSpPr>
        <p:spPr bwMode="auto">
          <a:xfrm>
            <a:off x="2754313" y="2313136"/>
            <a:ext cx="0" cy="523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16" name="Rectangle 12"/>
          <p:cNvSpPr>
            <a:spLocks noChangeArrowheads="1"/>
          </p:cNvSpPr>
          <p:nvPr/>
        </p:nvSpPr>
        <p:spPr bwMode="auto">
          <a:xfrm>
            <a:off x="1933575" y="2838599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6</a:t>
            </a:r>
          </a:p>
        </p:txBody>
      </p:sp>
      <p:sp>
        <p:nvSpPr>
          <p:cNvPr id="226317" name="Rectangle 13"/>
          <p:cNvSpPr>
            <a:spLocks noChangeArrowheads="1"/>
          </p:cNvSpPr>
          <p:nvPr/>
        </p:nvSpPr>
        <p:spPr bwMode="auto">
          <a:xfrm>
            <a:off x="2576513" y="286717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7</a:t>
            </a:r>
          </a:p>
        </p:txBody>
      </p:sp>
      <p:sp>
        <p:nvSpPr>
          <p:cNvPr id="226318" name="Rectangle 14"/>
          <p:cNvSpPr>
            <a:spLocks noChangeArrowheads="1"/>
          </p:cNvSpPr>
          <p:nvPr/>
        </p:nvSpPr>
        <p:spPr bwMode="auto">
          <a:xfrm>
            <a:off x="3186113" y="2846536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8</a:t>
            </a:r>
          </a:p>
        </p:txBody>
      </p:sp>
      <p:sp>
        <p:nvSpPr>
          <p:cNvPr id="226319" name="Oval 15"/>
          <p:cNvSpPr>
            <a:spLocks noChangeArrowheads="1"/>
          </p:cNvSpPr>
          <p:nvPr/>
        </p:nvSpPr>
        <p:spPr bwMode="auto">
          <a:xfrm>
            <a:off x="5068888" y="1889274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20" name="Rectangle 16"/>
          <p:cNvSpPr>
            <a:spLocks noChangeArrowheads="1"/>
          </p:cNvSpPr>
          <p:nvPr/>
        </p:nvSpPr>
        <p:spPr bwMode="auto">
          <a:xfrm>
            <a:off x="5080000" y="188292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4</a:t>
            </a:r>
          </a:p>
        </p:txBody>
      </p:sp>
      <p:sp>
        <p:nvSpPr>
          <p:cNvPr id="226321" name="Oval 17"/>
          <p:cNvSpPr>
            <a:spLocks noChangeArrowheads="1"/>
          </p:cNvSpPr>
          <p:nvPr/>
        </p:nvSpPr>
        <p:spPr bwMode="auto">
          <a:xfrm>
            <a:off x="4456113" y="2833836"/>
            <a:ext cx="392112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22" name="Oval 18"/>
          <p:cNvSpPr>
            <a:spLocks noChangeArrowheads="1"/>
          </p:cNvSpPr>
          <p:nvPr/>
        </p:nvSpPr>
        <p:spPr bwMode="auto">
          <a:xfrm>
            <a:off x="5716588" y="2797324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23" name="Line 19"/>
          <p:cNvSpPr>
            <a:spLocks noChangeShapeType="1"/>
          </p:cNvSpPr>
          <p:nvPr/>
        </p:nvSpPr>
        <p:spPr bwMode="auto">
          <a:xfrm flipH="1">
            <a:off x="4646613" y="2259161"/>
            <a:ext cx="506412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24" name="Line 20"/>
          <p:cNvSpPr>
            <a:spLocks noChangeShapeType="1"/>
          </p:cNvSpPr>
          <p:nvPr/>
        </p:nvSpPr>
        <p:spPr bwMode="auto">
          <a:xfrm>
            <a:off x="5378450" y="2248049"/>
            <a:ext cx="4826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25" name="Rectangle 21"/>
          <p:cNvSpPr>
            <a:spLocks noChangeArrowheads="1"/>
          </p:cNvSpPr>
          <p:nvPr/>
        </p:nvSpPr>
        <p:spPr bwMode="auto">
          <a:xfrm>
            <a:off x="4470400" y="2846536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1</a:t>
            </a:r>
          </a:p>
        </p:txBody>
      </p:sp>
      <p:sp>
        <p:nvSpPr>
          <p:cNvPr id="226326" name="Rectangle 22"/>
          <p:cNvSpPr>
            <a:spLocks noChangeArrowheads="1"/>
          </p:cNvSpPr>
          <p:nvPr/>
        </p:nvSpPr>
        <p:spPr bwMode="auto">
          <a:xfrm>
            <a:off x="5721350" y="2811611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9</a:t>
            </a:r>
          </a:p>
        </p:txBody>
      </p:sp>
      <p:sp>
        <p:nvSpPr>
          <p:cNvPr id="226327" name="Oval 23"/>
          <p:cNvSpPr>
            <a:spLocks noChangeArrowheads="1"/>
          </p:cNvSpPr>
          <p:nvPr/>
        </p:nvSpPr>
        <p:spPr bwMode="auto">
          <a:xfrm>
            <a:off x="7602538" y="1851174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28" name="Rectangle 24"/>
          <p:cNvSpPr>
            <a:spLocks noChangeArrowheads="1"/>
          </p:cNvSpPr>
          <p:nvPr/>
        </p:nvSpPr>
        <p:spPr bwMode="auto">
          <a:xfrm>
            <a:off x="7613650" y="184482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2</a:t>
            </a:r>
          </a:p>
        </p:txBody>
      </p:sp>
      <p:sp>
        <p:nvSpPr>
          <p:cNvPr id="226329" name="Oval 25"/>
          <p:cNvSpPr>
            <a:spLocks noChangeArrowheads="1"/>
          </p:cNvSpPr>
          <p:nvPr/>
        </p:nvSpPr>
        <p:spPr bwMode="auto">
          <a:xfrm>
            <a:off x="6989763" y="2795736"/>
            <a:ext cx="392112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30" name="Oval 26"/>
          <p:cNvSpPr>
            <a:spLocks noChangeArrowheads="1"/>
          </p:cNvSpPr>
          <p:nvPr/>
        </p:nvSpPr>
        <p:spPr bwMode="auto">
          <a:xfrm>
            <a:off x="8250238" y="2759224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31" name="Line 27"/>
          <p:cNvSpPr>
            <a:spLocks noChangeShapeType="1"/>
          </p:cNvSpPr>
          <p:nvPr/>
        </p:nvSpPr>
        <p:spPr bwMode="auto">
          <a:xfrm flipH="1">
            <a:off x="7180263" y="2221061"/>
            <a:ext cx="506412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32" name="Line 28"/>
          <p:cNvSpPr>
            <a:spLocks noChangeShapeType="1"/>
          </p:cNvSpPr>
          <p:nvPr/>
        </p:nvSpPr>
        <p:spPr bwMode="auto">
          <a:xfrm>
            <a:off x="7912100" y="2209949"/>
            <a:ext cx="4826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33" name="Rectangle 29"/>
          <p:cNvSpPr>
            <a:spLocks noChangeArrowheads="1"/>
          </p:cNvSpPr>
          <p:nvPr/>
        </p:nvSpPr>
        <p:spPr bwMode="auto">
          <a:xfrm>
            <a:off x="7004050" y="2808436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3</a:t>
            </a:r>
          </a:p>
        </p:txBody>
      </p:sp>
      <p:sp>
        <p:nvSpPr>
          <p:cNvPr id="226334" name="Rectangle 30"/>
          <p:cNvSpPr>
            <a:spLocks noChangeArrowheads="1"/>
          </p:cNvSpPr>
          <p:nvPr/>
        </p:nvSpPr>
        <p:spPr bwMode="auto">
          <a:xfrm>
            <a:off x="8255000" y="2773511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5</a:t>
            </a:r>
          </a:p>
        </p:txBody>
      </p:sp>
      <p:sp>
        <p:nvSpPr>
          <p:cNvPr id="226335" name="Text Box 31"/>
          <p:cNvSpPr txBox="1">
            <a:spLocks noChangeArrowheads="1"/>
          </p:cNvSpPr>
          <p:nvPr/>
        </p:nvSpPr>
        <p:spPr bwMode="auto">
          <a:xfrm>
            <a:off x="3901702" y="3528268"/>
            <a:ext cx="15343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CC3300"/>
                </a:solidFill>
                <a:latin typeface="Times New Roman" pitchFamily="18" charset="0"/>
              </a:rPr>
              <a:t>S</a:t>
            </a:r>
            <a:r>
              <a:rPr lang="en-US" altLang="zh-TW" sz="2400" b="1" baseline="-25000" dirty="0">
                <a:solidFill>
                  <a:srgbClr val="CC3300"/>
                </a:solidFill>
                <a:latin typeface="Times New Roman" pitchFamily="18" charset="0"/>
              </a:rPr>
              <a:t>i</a:t>
            </a:r>
            <a:r>
              <a:rPr lang="en-US" altLang="zh-TW" sz="2400" b="1" dirty="0">
                <a:solidFill>
                  <a:srgbClr val="CC3300"/>
                </a:solidFill>
                <a:latin typeface="Times New Roman" pitchFamily="18" charset="0"/>
              </a:rPr>
              <a:t> </a:t>
            </a:r>
            <a:r>
              <a:rPr lang="en-US" altLang="zh-TW" sz="2400" b="1" dirty="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 </a:t>
            </a:r>
            <a:r>
              <a:rPr lang="en-US" altLang="zh-TW" sz="2400" b="1" dirty="0" err="1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TW" sz="2400" b="1" baseline="-25000" dirty="0" err="1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TW" sz="2400" b="1" dirty="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 = </a:t>
            </a:r>
            <a:endParaRPr lang="en-US" altLang="zh-TW" sz="2400" b="1" dirty="0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9128-A30E-425E-B693-369F7A01C430}" type="slidenum">
              <a:rPr lang="en-US" altLang="zh-TW" smtClean="0"/>
              <a:pPr/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549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571500" y="609600"/>
            <a:ext cx="745688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endParaRPr lang="zh-TW" altLang="zh-TW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7331" name="Oval 3"/>
          <p:cNvSpPr>
            <a:spLocks noChangeArrowheads="1"/>
          </p:cNvSpPr>
          <p:nvPr/>
        </p:nvSpPr>
        <p:spPr bwMode="auto">
          <a:xfrm>
            <a:off x="3556000" y="3349625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3587750" y="33321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4</a:t>
            </a:r>
          </a:p>
        </p:txBody>
      </p:sp>
      <p:sp>
        <p:nvSpPr>
          <p:cNvPr id="227333" name="Oval 5"/>
          <p:cNvSpPr>
            <a:spLocks noChangeArrowheads="1"/>
          </p:cNvSpPr>
          <p:nvPr/>
        </p:nvSpPr>
        <p:spPr bwMode="auto">
          <a:xfrm>
            <a:off x="2943225" y="4294188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34" name="Oval 6"/>
          <p:cNvSpPr>
            <a:spLocks noChangeArrowheads="1"/>
          </p:cNvSpPr>
          <p:nvPr/>
        </p:nvSpPr>
        <p:spPr bwMode="auto">
          <a:xfrm>
            <a:off x="4203700" y="4257675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35" name="Line 7"/>
          <p:cNvSpPr>
            <a:spLocks noChangeShapeType="1"/>
          </p:cNvSpPr>
          <p:nvPr/>
        </p:nvSpPr>
        <p:spPr bwMode="auto">
          <a:xfrm flipH="1">
            <a:off x="3133725" y="3719513"/>
            <a:ext cx="506413" cy="566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36" name="Line 8"/>
          <p:cNvSpPr>
            <a:spLocks noChangeShapeType="1"/>
          </p:cNvSpPr>
          <p:nvPr/>
        </p:nvSpPr>
        <p:spPr bwMode="auto">
          <a:xfrm>
            <a:off x="3865563" y="3708400"/>
            <a:ext cx="4826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37" name="Rectangle 9"/>
          <p:cNvSpPr>
            <a:spLocks noChangeArrowheads="1"/>
          </p:cNvSpPr>
          <p:nvPr/>
        </p:nvSpPr>
        <p:spPr bwMode="auto">
          <a:xfrm>
            <a:off x="2957513" y="43068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1</a:t>
            </a:r>
          </a:p>
        </p:txBody>
      </p:sp>
      <p:sp>
        <p:nvSpPr>
          <p:cNvPr id="227338" name="Rectangle 10"/>
          <p:cNvSpPr>
            <a:spLocks noChangeArrowheads="1"/>
          </p:cNvSpPr>
          <p:nvPr/>
        </p:nvSpPr>
        <p:spPr bwMode="auto">
          <a:xfrm>
            <a:off x="4235450" y="42211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9</a:t>
            </a:r>
          </a:p>
        </p:txBody>
      </p:sp>
      <p:sp>
        <p:nvSpPr>
          <p:cNvPr id="227339" name="Oval 11"/>
          <p:cNvSpPr>
            <a:spLocks noChangeArrowheads="1"/>
          </p:cNvSpPr>
          <p:nvPr/>
        </p:nvSpPr>
        <p:spPr bwMode="auto">
          <a:xfrm>
            <a:off x="2055813" y="2455863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40" name="Rectangle 12"/>
          <p:cNvSpPr>
            <a:spLocks noChangeArrowheads="1"/>
          </p:cNvSpPr>
          <p:nvPr/>
        </p:nvSpPr>
        <p:spPr bwMode="auto">
          <a:xfrm>
            <a:off x="2074863" y="24209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0</a:t>
            </a:r>
          </a:p>
        </p:txBody>
      </p:sp>
      <p:sp>
        <p:nvSpPr>
          <p:cNvPr id="227341" name="Oval 13"/>
          <p:cNvSpPr>
            <a:spLocks noChangeArrowheads="1"/>
          </p:cNvSpPr>
          <p:nvPr/>
        </p:nvSpPr>
        <p:spPr bwMode="auto">
          <a:xfrm>
            <a:off x="1443038" y="3400425"/>
            <a:ext cx="392112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42" name="Oval 14"/>
          <p:cNvSpPr>
            <a:spLocks noChangeArrowheads="1"/>
          </p:cNvSpPr>
          <p:nvPr/>
        </p:nvSpPr>
        <p:spPr bwMode="auto">
          <a:xfrm>
            <a:off x="2703513" y="3363913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43" name="Line 15"/>
          <p:cNvSpPr>
            <a:spLocks noChangeShapeType="1"/>
          </p:cNvSpPr>
          <p:nvPr/>
        </p:nvSpPr>
        <p:spPr bwMode="auto">
          <a:xfrm flipH="1">
            <a:off x="1633538" y="2825750"/>
            <a:ext cx="506412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44" name="Line 16"/>
          <p:cNvSpPr>
            <a:spLocks noChangeShapeType="1"/>
          </p:cNvSpPr>
          <p:nvPr/>
        </p:nvSpPr>
        <p:spPr bwMode="auto">
          <a:xfrm>
            <a:off x="2365375" y="2814638"/>
            <a:ext cx="4826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45" name="Oval 17"/>
          <p:cNvSpPr>
            <a:spLocks noChangeArrowheads="1"/>
          </p:cNvSpPr>
          <p:nvPr/>
        </p:nvSpPr>
        <p:spPr bwMode="auto">
          <a:xfrm>
            <a:off x="2092325" y="3384550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46" name="Line 18"/>
          <p:cNvSpPr>
            <a:spLocks noChangeShapeType="1"/>
          </p:cNvSpPr>
          <p:nvPr/>
        </p:nvSpPr>
        <p:spPr bwMode="auto">
          <a:xfrm>
            <a:off x="2276475" y="2844800"/>
            <a:ext cx="0" cy="523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47" name="Rectangle 19"/>
          <p:cNvSpPr>
            <a:spLocks noChangeArrowheads="1"/>
          </p:cNvSpPr>
          <p:nvPr/>
        </p:nvSpPr>
        <p:spPr bwMode="auto">
          <a:xfrm>
            <a:off x="1457325" y="33575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6</a:t>
            </a:r>
          </a:p>
        </p:txBody>
      </p:sp>
      <p:sp>
        <p:nvSpPr>
          <p:cNvPr id="227348" name="Rectangle 20"/>
          <p:cNvSpPr>
            <a:spLocks noChangeArrowheads="1"/>
          </p:cNvSpPr>
          <p:nvPr/>
        </p:nvSpPr>
        <p:spPr bwMode="auto">
          <a:xfrm>
            <a:off x="2124075" y="33575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7</a:t>
            </a:r>
          </a:p>
        </p:txBody>
      </p:sp>
      <p:sp>
        <p:nvSpPr>
          <p:cNvPr id="227349" name="Rectangle 21"/>
          <p:cNvSpPr>
            <a:spLocks noChangeArrowheads="1"/>
          </p:cNvSpPr>
          <p:nvPr/>
        </p:nvSpPr>
        <p:spPr bwMode="auto">
          <a:xfrm>
            <a:off x="2722563" y="33321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8</a:t>
            </a:r>
          </a:p>
        </p:txBody>
      </p:sp>
      <p:sp>
        <p:nvSpPr>
          <p:cNvPr id="227350" name="Line 22"/>
          <p:cNvSpPr>
            <a:spLocks noChangeShapeType="1"/>
          </p:cNvSpPr>
          <p:nvPr/>
        </p:nvSpPr>
        <p:spPr bwMode="auto">
          <a:xfrm flipH="1" flipV="1">
            <a:off x="2492375" y="2774950"/>
            <a:ext cx="1262063" cy="558800"/>
          </a:xfrm>
          <a:prstGeom prst="line">
            <a:avLst/>
          </a:prstGeom>
          <a:noFill/>
          <a:ln w="76200">
            <a:solidFill>
              <a:srgbClr val="CC3300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51" name="Oval 23"/>
          <p:cNvSpPr>
            <a:spLocks noChangeArrowheads="1"/>
          </p:cNvSpPr>
          <p:nvPr/>
        </p:nvSpPr>
        <p:spPr bwMode="auto">
          <a:xfrm>
            <a:off x="7553325" y="2322513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52" name="Rectangle 24"/>
          <p:cNvSpPr>
            <a:spLocks noChangeArrowheads="1"/>
          </p:cNvSpPr>
          <p:nvPr/>
        </p:nvSpPr>
        <p:spPr bwMode="auto">
          <a:xfrm>
            <a:off x="7596188" y="227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4</a:t>
            </a:r>
          </a:p>
        </p:txBody>
      </p:sp>
      <p:sp>
        <p:nvSpPr>
          <p:cNvPr id="227353" name="Oval 25"/>
          <p:cNvSpPr>
            <a:spLocks noChangeArrowheads="1"/>
          </p:cNvSpPr>
          <p:nvPr/>
        </p:nvSpPr>
        <p:spPr bwMode="auto">
          <a:xfrm>
            <a:off x="6940550" y="3267075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54" name="Oval 26"/>
          <p:cNvSpPr>
            <a:spLocks noChangeArrowheads="1"/>
          </p:cNvSpPr>
          <p:nvPr/>
        </p:nvSpPr>
        <p:spPr bwMode="auto">
          <a:xfrm>
            <a:off x="8201025" y="3230563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55" name="Line 27"/>
          <p:cNvSpPr>
            <a:spLocks noChangeShapeType="1"/>
          </p:cNvSpPr>
          <p:nvPr/>
        </p:nvSpPr>
        <p:spPr bwMode="auto">
          <a:xfrm flipH="1">
            <a:off x="7131050" y="2692400"/>
            <a:ext cx="506413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56" name="Line 28"/>
          <p:cNvSpPr>
            <a:spLocks noChangeShapeType="1"/>
          </p:cNvSpPr>
          <p:nvPr/>
        </p:nvSpPr>
        <p:spPr bwMode="auto">
          <a:xfrm>
            <a:off x="7862888" y="2681288"/>
            <a:ext cx="4826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57" name="Rectangle 29"/>
          <p:cNvSpPr>
            <a:spLocks noChangeArrowheads="1"/>
          </p:cNvSpPr>
          <p:nvPr/>
        </p:nvSpPr>
        <p:spPr bwMode="auto">
          <a:xfrm>
            <a:off x="6954838" y="32131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1</a:t>
            </a:r>
          </a:p>
        </p:txBody>
      </p:sp>
      <p:sp>
        <p:nvSpPr>
          <p:cNvPr id="227358" name="Rectangle 30"/>
          <p:cNvSpPr>
            <a:spLocks noChangeArrowheads="1"/>
          </p:cNvSpPr>
          <p:nvPr/>
        </p:nvSpPr>
        <p:spPr bwMode="auto">
          <a:xfrm>
            <a:off x="8243888" y="31877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9</a:t>
            </a:r>
          </a:p>
        </p:txBody>
      </p:sp>
      <p:sp>
        <p:nvSpPr>
          <p:cNvPr id="227359" name="Oval 31"/>
          <p:cNvSpPr>
            <a:spLocks noChangeArrowheads="1"/>
          </p:cNvSpPr>
          <p:nvPr/>
        </p:nvSpPr>
        <p:spPr bwMode="auto">
          <a:xfrm>
            <a:off x="6172200" y="3286125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60" name="Rectangle 32"/>
          <p:cNvSpPr>
            <a:spLocks noChangeArrowheads="1"/>
          </p:cNvSpPr>
          <p:nvPr/>
        </p:nvSpPr>
        <p:spPr bwMode="auto">
          <a:xfrm>
            <a:off x="6227763" y="32591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0</a:t>
            </a:r>
          </a:p>
        </p:txBody>
      </p:sp>
      <p:sp>
        <p:nvSpPr>
          <p:cNvPr id="227361" name="Oval 33"/>
          <p:cNvSpPr>
            <a:spLocks noChangeArrowheads="1"/>
          </p:cNvSpPr>
          <p:nvPr/>
        </p:nvSpPr>
        <p:spPr bwMode="auto">
          <a:xfrm>
            <a:off x="5559425" y="4230688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62" name="Oval 34"/>
          <p:cNvSpPr>
            <a:spLocks noChangeArrowheads="1"/>
          </p:cNvSpPr>
          <p:nvPr/>
        </p:nvSpPr>
        <p:spPr bwMode="auto">
          <a:xfrm>
            <a:off x="6819900" y="4194175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63" name="Line 35"/>
          <p:cNvSpPr>
            <a:spLocks noChangeShapeType="1"/>
          </p:cNvSpPr>
          <p:nvPr/>
        </p:nvSpPr>
        <p:spPr bwMode="auto">
          <a:xfrm flipH="1">
            <a:off x="5749925" y="3656013"/>
            <a:ext cx="506413" cy="566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64" name="Line 36"/>
          <p:cNvSpPr>
            <a:spLocks noChangeShapeType="1"/>
          </p:cNvSpPr>
          <p:nvPr/>
        </p:nvSpPr>
        <p:spPr bwMode="auto">
          <a:xfrm>
            <a:off x="6481763" y="3644900"/>
            <a:ext cx="4826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65" name="Oval 37"/>
          <p:cNvSpPr>
            <a:spLocks noChangeArrowheads="1"/>
          </p:cNvSpPr>
          <p:nvPr/>
        </p:nvSpPr>
        <p:spPr bwMode="auto">
          <a:xfrm>
            <a:off x="6208713" y="4214813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66" name="Line 38"/>
          <p:cNvSpPr>
            <a:spLocks noChangeShapeType="1"/>
          </p:cNvSpPr>
          <p:nvPr/>
        </p:nvSpPr>
        <p:spPr bwMode="auto">
          <a:xfrm>
            <a:off x="6392863" y="3675063"/>
            <a:ext cx="0" cy="523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67" name="Rectangle 39"/>
          <p:cNvSpPr>
            <a:spLocks noChangeArrowheads="1"/>
          </p:cNvSpPr>
          <p:nvPr/>
        </p:nvSpPr>
        <p:spPr bwMode="auto">
          <a:xfrm>
            <a:off x="5580063" y="41957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6</a:t>
            </a:r>
          </a:p>
        </p:txBody>
      </p:sp>
      <p:sp>
        <p:nvSpPr>
          <p:cNvPr id="227368" name="Rectangle 40"/>
          <p:cNvSpPr>
            <a:spLocks noChangeArrowheads="1"/>
          </p:cNvSpPr>
          <p:nvPr/>
        </p:nvSpPr>
        <p:spPr bwMode="auto">
          <a:xfrm>
            <a:off x="6251575" y="41957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7</a:t>
            </a:r>
          </a:p>
        </p:txBody>
      </p:sp>
      <p:sp>
        <p:nvSpPr>
          <p:cNvPr id="227369" name="Rectangle 41"/>
          <p:cNvSpPr>
            <a:spLocks noChangeArrowheads="1"/>
          </p:cNvSpPr>
          <p:nvPr/>
        </p:nvSpPr>
        <p:spPr bwMode="auto">
          <a:xfrm>
            <a:off x="6827838" y="41497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8</a:t>
            </a:r>
          </a:p>
        </p:txBody>
      </p:sp>
      <p:sp>
        <p:nvSpPr>
          <p:cNvPr id="227370" name="Line 42"/>
          <p:cNvSpPr>
            <a:spLocks noChangeShapeType="1"/>
          </p:cNvSpPr>
          <p:nvPr/>
        </p:nvSpPr>
        <p:spPr bwMode="auto">
          <a:xfrm flipV="1">
            <a:off x="6370638" y="2619375"/>
            <a:ext cx="1146175" cy="650875"/>
          </a:xfrm>
          <a:prstGeom prst="line">
            <a:avLst/>
          </a:prstGeom>
          <a:noFill/>
          <a:ln w="76200">
            <a:solidFill>
              <a:srgbClr val="CC3300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71" name="Rectangle 43"/>
          <p:cNvSpPr>
            <a:spLocks noChangeArrowheads="1"/>
          </p:cNvSpPr>
          <p:nvPr/>
        </p:nvSpPr>
        <p:spPr bwMode="auto">
          <a:xfrm>
            <a:off x="1547644" y="5229200"/>
            <a:ext cx="59039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</a:rPr>
              <a:t>Possible representation for S</a:t>
            </a:r>
            <a:r>
              <a:rPr lang="en-US" altLang="zh-TW" sz="1600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</a:rPr>
              <a:t>union</a:t>
            </a:r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</a:rPr>
              <a:t> S</a:t>
            </a:r>
            <a:r>
              <a:rPr lang="en-US" altLang="zh-TW" sz="1600" b="1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7372" name="Text Box 44"/>
          <p:cNvSpPr txBox="1">
            <a:spLocks noChangeArrowheads="1"/>
          </p:cNvSpPr>
          <p:nvPr/>
        </p:nvSpPr>
        <p:spPr bwMode="auto">
          <a:xfrm>
            <a:off x="1143122" y="1805225"/>
            <a:ext cx="53864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</a:rPr>
              <a:t>Make one of trees a </a:t>
            </a:r>
            <a:r>
              <a:rPr lang="en-US" altLang="zh-TW" sz="2400" b="1" dirty="0" err="1">
                <a:solidFill>
                  <a:srgbClr val="FF0000"/>
                </a:solidFill>
                <a:latin typeface="Times New Roman" pitchFamily="18" charset="0"/>
              </a:rPr>
              <a:t>subtree</a:t>
            </a:r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</a:rPr>
              <a:t> of the other</a:t>
            </a:r>
          </a:p>
        </p:txBody>
      </p:sp>
      <p:sp>
        <p:nvSpPr>
          <p:cNvPr id="227375" name="Rectangle 47"/>
          <p:cNvSpPr>
            <a:spLocks noGrp="1" noChangeArrowheads="1"/>
          </p:cNvSpPr>
          <p:nvPr>
            <p:ph type="title"/>
          </p:nvPr>
        </p:nvSpPr>
        <p:spPr>
          <a:xfrm>
            <a:off x="899592" y="332656"/>
            <a:ext cx="7315200" cy="838200"/>
          </a:xfrm>
        </p:spPr>
        <p:txBody>
          <a:bodyPr/>
          <a:lstStyle/>
          <a:p>
            <a:r>
              <a:rPr lang="en-US" altLang="zh-TW" dirty="0"/>
              <a:t>Set </a:t>
            </a:r>
            <a:r>
              <a:rPr lang="en-US" altLang="zh-TW" dirty="0" smtClean="0"/>
              <a:t>Representation</a:t>
            </a:r>
            <a:endParaRPr lang="en-US" altLang="zh-TW" dirty="0"/>
          </a:p>
        </p:txBody>
      </p:sp>
      <p:sp>
        <p:nvSpPr>
          <p:cNvPr id="227376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938769" y="1238250"/>
            <a:ext cx="7315200" cy="4191000"/>
          </a:xfrm>
        </p:spPr>
        <p:txBody>
          <a:bodyPr/>
          <a:lstStyle/>
          <a:p>
            <a:r>
              <a:rPr lang="en-US" altLang="zh-TW" dirty="0"/>
              <a:t>Union and Find Operations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34</a:t>
            </a:fld>
            <a:endParaRPr lang="en-US" altLang="zh-TW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1520027" y="5761856"/>
            <a:ext cx="5860285" cy="547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</a:pPr>
            <a:r>
              <a:rPr lang="en-US" altLang="zh-TW" sz="3200" b="1" dirty="0"/>
              <a:t>S</a:t>
            </a:r>
            <a:r>
              <a:rPr lang="en-US" altLang="zh-TW" sz="2000" b="1" dirty="0"/>
              <a:t>1</a:t>
            </a:r>
            <a:r>
              <a:rPr lang="en-US" altLang="zh-TW" sz="3200" b="1" dirty="0"/>
              <a:t>={0, 6, 7, 8}, S</a:t>
            </a:r>
            <a:r>
              <a:rPr lang="en-US" altLang="zh-TW" sz="2000" b="1" dirty="0"/>
              <a:t>2</a:t>
            </a:r>
            <a:r>
              <a:rPr lang="en-US" altLang="zh-TW" sz="3200" b="1" dirty="0"/>
              <a:t>={1, 4, 9</a:t>
            </a:r>
            <a:r>
              <a:rPr lang="en-US" altLang="zh-TW" sz="3200" b="1" dirty="0" smtClean="0"/>
              <a:t>}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39661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01750" y="1854349"/>
            <a:ext cx="7293769" cy="935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12" name="橢圓 311"/>
          <p:cNvSpPr/>
          <p:nvPr/>
        </p:nvSpPr>
        <p:spPr bwMode="auto">
          <a:xfrm>
            <a:off x="3739877" y="2348880"/>
            <a:ext cx="622300" cy="46196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11" name="橢圓 310"/>
          <p:cNvSpPr/>
          <p:nvPr/>
        </p:nvSpPr>
        <p:spPr bwMode="auto">
          <a:xfrm>
            <a:off x="2443733" y="2378794"/>
            <a:ext cx="622300" cy="46196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橢圓 2"/>
          <p:cNvSpPr/>
          <p:nvPr/>
        </p:nvSpPr>
        <p:spPr bwMode="auto">
          <a:xfrm>
            <a:off x="1187624" y="2357636"/>
            <a:ext cx="622300" cy="46196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1257300" y="304800"/>
            <a:ext cx="9163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endParaRPr lang="zh-TW" altLang="zh-TW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-19050" y="3645025"/>
            <a:ext cx="9163050" cy="324036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lIns="92075" tIns="46038" rIns="92075" bIns="46038"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2800" b="1" dirty="0" err="1">
                <a:latin typeface="Courier New" pitchFamily="49" charset="0"/>
              </a:rPr>
              <a:t>int</a:t>
            </a:r>
            <a:r>
              <a:rPr lang="en-US" altLang="zh-TW" sz="2800" b="1" dirty="0">
                <a:latin typeface="Courier New" pitchFamily="49" charset="0"/>
              </a:rPr>
              <a:t> find1(</a:t>
            </a:r>
            <a:r>
              <a:rPr lang="en-US" altLang="zh-TW" sz="2800" b="1" dirty="0" err="1">
                <a:latin typeface="Courier New" pitchFamily="49" charset="0"/>
              </a:rPr>
              <a:t>int</a:t>
            </a:r>
            <a:r>
              <a:rPr lang="en-US" altLang="zh-TW" sz="2800" b="1" dirty="0">
                <a:latin typeface="Courier New" pitchFamily="49" charset="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zh-TW" sz="2800" b="1" dirty="0">
                <a:latin typeface="Courier New" pitchFamily="49" charset="0"/>
              </a:rPr>
              <a:t>) 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for(; parent[i] &gt;= 0; i = parent[i]);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return i;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2800" b="1" dirty="0" smtClean="0">
                <a:latin typeface="Courier New" pitchFamily="49" charset="0"/>
              </a:rPr>
              <a:t>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endParaRPr lang="en-US" altLang="zh-TW" sz="2800" b="1" dirty="0">
              <a:latin typeface="Courier New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void union1(</a:t>
            </a:r>
            <a:r>
              <a:rPr lang="en-US" altLang="zh-TW" sz="2800" b="1" dirty="0" err="1">
                <a:latin typeface="Courier New" pitchFamily="49" charset="0"/>
              </a:rPr>
              <a:t>int</a:t>
            </a:r>
            <a:r>
              <a:rPr lang="en-US" altLang="zh-TW" sz="2800" b="1" dirty="0">
                <a:latin typeface="Courier New" pitchFamily="49" charset="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zh-TW" sz="2800" b="1" dirty="0">
                <a:latin typeface="Courier New" pitchFamily="49" charset="0"/>
              </a:rPr>
              <a:t>, </a:t>
            </a:r>
            <a:r>
              <a:rPr lang="en-US" altLang="zh-TW" sz="2800" b="1" dirty="0" err="1">
                <a:latin typeface="Courier New" pitchFamily="49" charset="0"/>
              </a:rPr>
              <a:t>int</a:t>
            </a:r>
            <a:r>
              <a:rPr lang="en-US" altLang="zh-TW" sz="2800" b="1" dirty="0">
                <a:latin typeface="Courier New" pitchFamily="49" charset="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Courier New" pitchFamily="49" charset="0"/>
              </a:rPr>
              <a:t>j</a:t>
            </a:r>
            <a:r>
              <a:rPr lang="en-US" altLang="zh-TW" sz="2800" b="1" dirty="0">
                <a:latin typeface="Courier New" pitchFamily="49" charset="0"/>
              </a:rPr>
              <a:t>) {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parent[i] = j;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2800" b="1" dirty="0" smtClean="0">
                <a:latin typeface="Courier New" pitchFamily="49" charset="0"/>
              </a:rPr>
              <a:t>}</a:t>
            </a:r>
            <a:endParaRPr lang="en-US" altLang="zh-TW" sz="2800" b="1" dirty="0">
              <a:latin typeface="Courier New" pitchFamily="49" charset="0"/>
            </a:endParaRPr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title"/>
          </p:nvPr>
        </p:nvSpPr>
        <p:spPr>
          <a:xfrm>
            <a:off x="796802" y="140911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Array Set Representation</a:t>
            </a:r>
            <a:endParaRPr lang="en-US" altLang="zh-TW" dirty="0"/>
          </a:p>
        </p:txBody>
      </p:sp>
      <p:grpSp>
        <p:nvGrpSpPr>
          <p:cNvPr id="229384" name="Group 8"/>
          <p:cNvGrpSpPr>
            <a:grpSpLocks noChangeAspect="1"/>
          </p:cNvGrpSpPr>
          <p:nvPr/>
        </p:nvGrpSpPr>
        <p:grpSpPr bwMode="auto">
          <a:xfrm>
            <a:off x="179512" y="1844824"/>
            <a:ext cx="7643813" cy="1439862"/>
            <a:chOff x="340" y="1525"/>
            <a:chExt cx="4815" cy="907"/>
          </a:xfrm>
        </p:grpSpPr>
        <p:sp>
          <p:nvSpPr>
            <p:cNvPr id="229383" name="AutoShape 7"/>
            <p:cNvSpPr>
              <a:spLocks noChangeAspect="1" noChangeArrowheads="1" noTextEdit="1"/>
            </p:cNvSpPr>
            <p:nvPr/>
          </p:nvSpPr>
          <p:spPr bwMode="auto">
            <a:xfrm>
              <a:off x="340" y="1525"/>
              <a:ext cx="4815" cy="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grpSp>
          <p:nvGrpSpPr>
            <p:cNvPr id="229585" name="Group 209"/>
            <p:cNvGrpSpPr>
              <a:grpSpLocks/>
            </p:cNvGrpSpPr>
            <p:nvPr/>
          </p:nvGrpSpPr>
          <p:grpSpPr bwMode="auto">
            <a:xfrm>
              <a:off x="404" y="1525"/>
              <a:ext cx="4614" cy="508"/>
              <a:chOff x="404" y="1525"/>
              <a:chExt cx="4614" cy="508"/>
            </a:xfrm>
          </p:grpSpPr>
          <p:sp>
            <p:nvSpPr>
              <p:cNvPr id="229385" name="Rectangle 9"/>
              <p:cNvSpPr>
                <a:spLocks noChangeArrowheads="1"/>
              </p:cNvSpPr>
              <p:nvPr/>
            </p:nvSpPr>
            <p:spPr bwMode="auto">
              <a:xfrm>
                <a:off x="661" y="1545"/>
                <a:ext cx="4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i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386" name="Rectangle 10"/>
              <p:cNvSpPr>
                <a:spLocks noChangeArrowheads="1"/>
              </p:cNvSpPr>
              <p:nvPr/>
            </p:nvSpPr>
            <p:spPr bwMode="auto">
              <a:xfrm>
                <a:off x="710" y="154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387" name="Rectangle 11"/>
              <p:cNvSpPr>
                <a:spLocks noChangeArrowheads="1"/>
              </p:cNvSpPr>
              <p:nvPr/>
            </p:nvSpPr>
            <p:spPr bwMode="auto">
              <a:xfrm>
                <a:off x="1059" y="154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00B050"/>
                    </a:solidFill>
                  </a:rPr>
                  <a:t>[0]</a:t>
                </a:r>
                <a:endParaRPr lang="en-US" altLang="zh-TW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29388" name="Rectangle 12"/>
              <p:cNvSpPr>
                <a:spLocks noChangeArrowheads="1"/>
              </p:cNvSpPr>
              <p:nvPr/>
            </p:nvSpPr>
            <p:spPr bwMode="auto">
              <a:xfrm>
                <a:off x="1267" y="154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389" name="Rectangle 13"/>
              <p:cNvSpPr>
                <a:spLocks noChangeArrowheads="1"/>
              </p:cNvSpPr>
              <p:nvPr/>
            </p:nvSpPr>
            <p:spPr bwMode="auto">
              <a:xfrm>
                <a:off x="1464" y="154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[1]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390" name="Rectangle 14"/>
              <p:cNvSpPr>
                <a:spLocks noChangeArrowheads="1"/>
              </p:cNvSpPr>
              <p:nvPr/>
            </p:nvSpPr>
            <p:spPr bwMode="auto">
              <a:xfrm>
                <a:off x="1672" y="154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391" name="Rectangle 15"/>
              <p:cNvSpPr>
                <a:spLocks noChangeArrowheads="1"/>
              </p:cNvSpPr>
              <p:nvPr/>
            </p:nvSpPr>
            <p:spPr bwMode="auto">
              <a:xfrm>
                <a:off x="1869" y="154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0000FF"/>
                    </a:solidFill>
                  </a:rPr>
                  <a:t>[2]</a:t>
                </a:r>
                <a:endParaRPr lang="en-US" altLang="zh-TW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29392" name="Rectangle 16"/>
              <p:cNvSpPr>
                <a:spLocks noChangeArrowheads="1"/>
              </p:cNvSpPr>
              <p:nvPr/>
            </p:nvSpPr>
            <p:spPr bwMode="auto">
              <a:xfrm>
                <a:off x="2077" y="154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393" name="Rectangle 17"/>
              <p:cNvSpPr>
                <a:spLocks noChangeArrowheads="1"/>
              </p:cNvSpPr>
              <p:nvPr/>
            </p:nvSpPr>
            <p:spPr bwMode="auto">
              <a:xfrm>
                <a:off x="2274" y="154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0000FF"/>
                    </a:solidFill>
                  </a:rPr>
                  <a:t>[3]</a:t>
                </a:r>
                <a:endParaRPr lang="en-US" altLang="zh-TW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29394" name="Rectangle 18"/>
              <p:cNvSpPr>
                <a:spLocks noChangeArrowheads="1"/>
              </p:cNvSpPr>
              <p:nvPr/>
            </p:nvSpPr>
            <p:spPr bwMode="auto">
              <a:xfrm>
                <a:off x="2482" y="154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395" name="Rectangle 19"/>
              <p:cNvSpPr>
                <a:spLocks noChangeArrowheads="1"/>
              </p:cNvSpPr>
              <p:nvPr/>
            </p:nvSpPr>
            <p:spPr bwMode="auto">
              <a:xfrm>
                <a:off x="2679" y="154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[4]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396" name="Rectangle 20"/>
              <p:cNvSpPr>
                <a:spLocks noChangeArrowheads="1"/>
              </p:cNvSpPr>
              <p:nvPr/>
            </p:nvSpPr>
            <p:spPr bwMode="auto">
              <a:xfrm>
                <a:off x="2887" y="154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397" name="Rectangle 21"/>
              <p:cNvSpPr>
                <a:spLocks noChangeArrowheads="1"/>
              </p:cNvSpPr>
              <p:nvPr/>
            </p:nvSpPr>
            <p:spPr bwMode="auto">
              <a:xfrm>
                <a:off x="3084" y="154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[5]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398" name="Rectangle 22"/>
              <p:cNvSpPr>
                <a:spLocks noChangeArrowheads="1"/>
              </p:cNvSpPr>
              <p:nvPr/>
            </p:nvSpPr>
            <p:spPr bwMode="auto">
              <a:xfrm>
                <a:off x="3292" y="154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399" name="Rectangle 23"/>
              <p:cNvSpPr>
                <a:spLocks noChangeArrowheads="1"/>
              </p:cNvSpPr>
              <p:nvPr/>
            </p:nvSpPr>
            <p:spPr bwMode="auto">
              <a:xfrm>
                <a:off x="3489" y="154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00B050"/>
                    </a:solidFill>
                  </a:rPr>
                  <a:t>[6]</a:t>
                </a:r>
                <a:endParaRPr lang="en-US" altLang="zh-TW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29400" name="Rectangle 24"/>
              <p:cNvSpPr>
                <a:spLocks noChangeArrowheads="1"/>
              </p:cNvSpPr>
              <p:nvPr/>
            </p:nvSpPr>
            <p:spPr bwMode="auto">
              <a:xfrm>
                <a:off x="3697" y="154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01" name="Rectangle 25"/>
              <p:cNvSpPr>
                <a:spLocks noChangeArrowheads="1"/>
              </p:cNvSpPr>
              <p:nvPr/>
            </p:nvSpPr>
            <p:spPr bwMode="auto">
              <a:xfrm>
                <a:off x="3894" y="154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00B050"/>
                    </a:solidFill>
                  </a:rPr>
                  <a:t>[7]</a:t>
                </a:r>
                <a:endParaRPr lang="en-US" altLang="zh-TW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29402" name="Rectangle 26"/>
              <p:cNvSpPr>
                <a:spLocks noChangeArrowheads="1"/>
              </p:cNvSpPr>
              <p:nvPr/>
            </p:nvSpPr>
            <p:spPr bwMode="auto">
              <a:xfrm>
                <a:off x="4102" y="154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03" name="Rectangle 27"/>
              <p:cNvSpPr>
                <a:spLocks noChangeArrowheads="1"/>
              </p:cNvSpPr>
              <p:nvPr/>
            </p:nvSpPr>
            <p:spPr bwMode="auto">
              <a:xfrm>
                <a:off x="4299" y="154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00B050"/>
                    </a:solidFill>
                  </a:rPr>
                  <a:t>[8]</a:t>
                </a:r>
                <a:endParaRPr lang="en-US" altLang="zh-TW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29404" name="Rectangle 28"/>
              <p:cNvSpPr>
                <a:spLocks noChangeArrowheads="1"/>
              </p:cNvSpPr>
              <p:nvPr/>
            </p:nvSpPr>
            <p:spPr bwMode="auto">
              <a:xfrm>
                <a:off x="4507" y="154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05" name="Rectangle 29"/>
              <p:cNvSpPr>
                <a:spLocks noChangeArrowheads="1"/>
              </p:cNvSpPr>
              <p:nvPr/>
            </p:nvSpPr>
            <p:spPr bwMode="auto">
              <a:xfrm>
                <a:off x="4704" y="154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0000FF"/>
                    </a:solidFill>
                  </a:rPr>
                  <a:t>[9]</a:t>
                </a:r>
                <a:endParaRPr lang="en-US" altLang="zh-TW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29406" name="Rectangle 30"/>
              <p:cNvSpPr>
                <a:spLocks noChangeArrowheads="1"/>
              </p:cNvSpPr>
              <p:nvPr/>
            </p:nvSpPr>
            <p:spPr bwMode="auto">
              <a:xfrm>
                <a:off x="4912" y="154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07" name="Rectangle 31"/>
              <p:cNvSpPr>
                <a:spLocks noChangeArrowheads="1"/>
              </p:cNvSpPr>
              <p:nvPr/>
            </p:nvSpPr>
            <p:spPr bwMode="auto">
              <a:xfrm>
                <a:off x="404" y="1525"/>
                <a:ext cx="13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08" name="Line 32"/>
              <p:cNvSpPr>
                <a:spLocks noChangeShapeType="1"/>
              </p:cNvSpPr>
              <p:nvPr/>
            </p:nvSpPr>
            <p:spPr bwMode="auto">
              <a:xfrm>
                <a:off x="404" y="1525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09" name="Rectangle 33"/>
              <p:cNvSpPr>
                <a:spLocks noChangeArrowheads="1"/>
              </p:cNvSpPr>
              <p:nvPr/>
            </p:nvSpPr>
            <p:spPr bwMode="auto">
              <a:xfrm>
                <a:off x="404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10" name="Line 34"/>
              <p:cNvSpPr>
                <a:spLocks noChangeShapeType="1"/>
              </p:cNvSpPr>
              <p:nvPr/>
            </p:nvSpPr>
            <p:spPr bwMode="auto">
              <a:xfrm>
                <a:off x="404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11" name="Line 35"/>
              <p:cNvSpPr>
                <a:spLocks noChangeShapeType="1"/>
              </p:cNvSpPr>
              <p:nvPr/>
            </p:nvSpPr>
            <p:spPr bwMode="auto">
              <a:xfrm>
                <a:off x="404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12" name="Rectangle 36"/>
              <p:cNvSpPr>
                <a:spLocks noChangeArrowheads="1"/>
              </p:cNvSpPr>
              <p:nvPr/>
            </p:nvSpPr>
            <p:spPr bwMode="auto">
              <a:xfrm>
                <a:off x="417" y="1525"/>
                <a:ext cx="541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13" name="Line 37"/>
              <p:cNvSpPr>
                <a:spLocks noChangeShapeType="1"/>
              </p:cNvSpPr>
              <p:nvPr/>
            </p:nvSpPr>
            <p:spPr bwMode="auto">
              <a:xfrm>
                <a:off x="417" y="1525"/>
                <a:ext cx="54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14" name="Rectangle 38"/>
              <p:cNvSpPr>
                <a:spLocks noChangeArrowheads="1"/>
              </p:cNvSpPr>
              <p:nvPr/>
            </p:nvSpPr>
            <p:spPr bwMode="auto">
              <a:xfrm>
                <a:off x="958" y="1537"/>
                <a:ext cx="7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15" name="Line 39"/>
              <p:cNvSpPr>
                <a:spLocks noChangeShapeType="1"/>
              </p:cNvSpPr>
              <p:nvPr/>
            </p:nvSpPr>
            <p:spPr bwMode="auto">
              <a:xfrm>
                <a:off x="958" y="1537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16" name="Rectangle 40"/>
              <p:cNvSpPr>
                <a:spLocks noChangeArrowheads="1"/>
              </p:cNvSpPr>
              <p:nvPr/>
            </p:nvSpPr>
            <p:spPr bwMode="auto">
              <a:xfrm>
                <a:off x="958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17" name="Line 41"/>
              <p:cNvSpPr>
                <a:spLocks noChangeShapeType="1"/>
              </p:cNvSpPr>
              <p:nvPr/>
            </p:nvSpPr>
            <p:spPr bwMode="auto">
              <a:xfrm>
                <a:off x="958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18" name="Line 42"/>
              <p:cNvSpPr>
                <a:spLocks noChangeShapeType="1"/>
              </p:cNvSpPr>
              <p:nvPr/>
            </p:nvSpPr>
            <p:spPr bwMode="auto">
              <a:xfrm>
                <a:off x="958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19" name="Rectangle 43"/>
              <p:cNvSpPr>
                <a:spLocks noChangeArrowheads="1"/>
              </p:cNvSpPr>
              <p:nvPr/>
            </p:nvSpPr>
            <p:spPr bwMode="auto">
              <a:xfrm>
                <a:off x="971" y="1525"/>
                <a:ext cx="3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20" name="Line 44"/>
              <p:cNvSpPr>
                <a:spLocks noChangeShapeType="1"/>
              </p:cNvSpPr>
              <p:nvPr/>
            </p:nvSpPr>
            <p:spPr bwMode="auto">
              <a:xfrm>
                <a:off x="971" y="1525"/>
                <a:ext cx="3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21" name="Rectangle 45"/>
              <p:cNvSpPr>
                <a:spLocks noChangeArrowheads="1"/>
              </p:cNvSpPr>
              <p:nvPr/>
            </p:nvSpPr>
            <p:spPr bwMode="auto">
              <a:xfrm>
                <a:off x="1363" y="1537"/>
                <a:ext cx="7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22" name="Line 46"/>
              <p:cNvSpPr>
                <a:spLocks noChangeShapeType="1"/>
              </p:cNvSpPr>
              <p:nvPr/>
            </p:nvSpPr>
            <p:spPr bwMode="auto">
              <a:xfrm>
                <a:off x="1363" y="1537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23" name="Rectangle 47"/>
              <p:cNvSpPr>
                <a:spLocks noChangeArrowheads="1"/>
              </p:cNvSpPr>
              <p:nvPr/>
            </p:nvSpPr>
            <p:spPr bwMode="auto">
              <a:xfrm>
                <a:off x="1363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24" name="Line 48"/>
              <p:cNvSpPr>
                <a:spLocks noChangeShapeType="1"/>
              </p:cNvSpPr>
              <p:nvPr/>
            </p:nvSpPr>
            <p:spPr bwMode="auto">
              <a:xfrm>
                <a:off x="1363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25" name="Line 49"/>
              <p:cNvSpPr>
                <a:spLocks noChangeShapeType="1"/>
              </p:cNvSpPr>
              <p:nvPr/>
            </p:nvSpPr>
            <p:spPr bwMode="auto">
              <a:xfrm>
                <a:off x="1363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26" name="Rectangle 50"/>
              <p:cNvSpPr>
                <a:spLocks noChangeArrowheads="1"/>
              </p:cNvSpPr>
              <p:nvPr/>
            </p:nvSpPr>
            <p:spPr bwMode="auto">
              <a:xfrm>
                <a:off x="1376" y="1525"/>
                <a:ext cx="3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27" name="Line 51"/>
              <p:cNvSpPr>
                <a:spLocks noChangeShapeType="1"/>
              </p:cNvSpPr>
              <p:nvPr/>
            </p:nvSpPr>
            <p:spPr bwMode="auto">
              <a:xfrm>
                <a:off x="1376" y="1525"/>
                <a:ext cx="3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28" name="Rectangle 52"/>
              <p:cNvSpPr>
                <a:spLocks noChangeArrowheads="1"/>
              </p:cNvSpPr>
              <p:nvPr/>
            </p:nvSpPr>
            <p:spPr bwMode="auto">
              <a:xfrm>
                <a:off x="1768" y="1537"/>
                <a:ext cx="7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29" name="Line 53"/>
              <p:cNvSpPr>
                <a:spLocks noChangeShapeType="1"/>
              </p:cNvSpPr>
              <p:nvPr/>
            </p:nvSpPr>
            <p:spPr bwMode="auto">
              <a:xfrm>
                <a:off x="1768" y="1537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30" name="Rectangle 54"/>
              <p:cNvSpPr>
                <a:spLocks noChangeArrowheads="1"/>
              </p:cNvSpPr>
              <p:nvPr/>
            </p:nvSpPr>
            <p:spPr bwMode="auto">
              <a:xfrm>
                <a:off x="1768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31" name="Line 55"/>
              <p:cNvSpPr>
                <a:spLocks noChangeShapeType="1"/>
              </p:cNvSpPr>
              <p:nvPr/>
            </p:nvSpPr>
            <p:spPr bwMode="auto">
              <a:xfrm>
                <a:off x="1768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32" name="Line 56"/>
              <p:cNvSpPr>
                <a:spLocks noChangeShapeType="1"/>
              </p:cNvSpPr>
              <p:nvPr/>
            </p:nvSpPr>
            <p:spPr bwMode="auto">
              <a:xfrm>
                <a:off x="1768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33" name="Rectangle 57"/>
              <p:cNvSpPr>
                <a:spLocks noChangeArrowheads="1"/>
              </p:cNvSpPr>
              <p:nvPr/>
            </p:nvSpPr>
            <p:spPr bwMode="auto">
              <a:xfrm>
                <a:off x="1781" y="1525"/>
                <a:ext cx="3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34" name="Line 58"/>
              <p:cNvSpPr>
                <a:spLocks noChangeShapeType="1"/>
              </p:cNvSpPr>
              <p:nvPr/>
            </p:nvSpPr>
            <p:spPr bwMode="auto">
              <a:xfrm>
                <a:off x="1781" y="1525"/>
                <a:ext cx="3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35" name="Rectangle 59"/>
              <p:cNvSpPr>
                <a:spLocks noChangeArrowheads="1"/>
              </p:cNvSpPr>
              <p:nvPr/>
            </p:nvSpPr>
            <p:spPr bwMode="auto">
              <a:xfrm>
                <a:off x="2173" y="1537"/>
                <a:ext cx="7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36" name="Line 60"/>
              <p:cNvSpPr>
                <a:spLocks noChangeShapeType="1"/>
              </p:cNvSpPr>
              <p:nvPr/>
            </p:nvSpPr>
            <p:spPr bwMode="auto">
              <a:xfrm>
                <a:off x="2173" y="1537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37" name="Rectangle 61"/>
              <p:cNvSpPr>
                <a:spLocks noChangeArrowheads="1"/>
              </p:cNvSpPr>
              <p:nvPr/>
            </p:nvSpPr>
            <p:spPr bwMode="auto">
              <a:xfrm>
                <a:off x="2173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38" name="Line 62"/>
              <p:cNvSpPr>
                <a:spLocks noChangeShapeType="1"/>
              </p:cNvSpPr>
              <p:nvPr/>
            </p:nvSpPr>
            <p:spPr bwMode="auto">
              <a:xfrm>
                <a:off x="2173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39" name="Line 63"/>
              <p:cNvSpPr>
                <a:spLocks noChangeShapeType="1"/>
              </p:cNvSpPr>
              <p:nvPr/>
            </p:nvSpPr>
            <p:spPr bwMode="auto">
              <a:xfrm>
                <a:off x="2173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40" name="Rectangle 64"/>
              <p:cNvSpPr>
                <a:spLocks noChangeArrowheads="1"/>
              </p:cNvSpPr>
              <p:nvPr/>
            </p:nvSpPr>
            <p:spPr bwMode="auto">
              <a:xfrm>
                <a:off x="2186" y="1525"/>
                <a:ext cx="3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41" name="Line 65"/>
              <p:cNvSpPr>
                <a:spLocks noChangeShapeType="1"/>
              </p:cNvSpPr>
              <p:nvPr/>
            </p:nvSpPr>
            <p:spPr bwMode="auto">
              <a:xfrm>
                <a:off x="2186" y="1525"/>
                <a:ext cx="3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42" name="Rectangle 66"/>
              <p:cNvSpPr>
                <a:spLocks noChangeArrowheads="1"/>
              </p:cNvSpPr>
              <p:nvPr/>
            </p:nvSpPr>
            <p:spPr bwMode="auto">
              <a:xfrm>
                <a:off x="2578" y="1537"/>
                <a:ext cx="7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43" name="Line 67"/>
              <p:cNvSpPr>
                <a:spLocks noChangeShapeType="1"/>
              </p:cNvSpPr>
              <p:nvPr/>
            </p:nvSpPr>
            <p:spPr bwMode="auto">
              <a:xfrm>
                <a:off x="2578" y="1537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44" name="Rectangle 68"/>
              <p:cNvSpPr>
                <a:spLocks noChangeArrowheads="1"/>
              </p:cNvSpPr>
              <p:nvPr/>
            </p:nvSpPr>
            <p:spPr bwMode="auto">
              <a:xfrm>
                <a:off x="2578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45" name="Line 69"/>
              <p:cNvSpPr>
                <a:spLocks noChangeShapeType="1"/>
              </p:cNvSpPr>
              <p:nvPr/>
            </p:nvSpPr>
            <p:spPr bwMode="auto">
              <a:xfrm>
                <a:off x="2578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46" name="Line 70"/>
              <p:cNvSpPr>
                <a:spLocks noChangeShapeType="1"/>
              </p:cNvSpPr>
              <p:nvPr/>
            </p:nvSpPr>
            <p:spPr bwMode="auto">
              <a:xfrm>
                <a:off x="2578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47" name="Rectangle 71"/>
              <p:cNvSpPr>
                <a:spLocks noChangeArrowheads="1"/>
              </p:cNvSpPr>
              <p:nvPr/>
            </p:nvSpPr>
            <p:spPr bwMode="auto">
              <a:xfrm>
                <a:off x="2591" y="1525"/>
                <a:ext cx="3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48" name="Line 72"/>
              <p:cNvSpPr>
                <a:spLocks noChangeShapeType="1"/>
              </p:cNvSpPr>
              <p:nvPr/>
            </p:nvSpPr>
            <p:spPr bwMode="auto">
              <a:xfrm>
                <a:off x="2591" y="1525"/>
                <a:ext cx="3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49" name="Rectangle 73"/>
              <p:cNvSpPr>
                <a:spLocks noChangeArrowheads="1"/>
              </p:cNvSpPr>
              <p:nvPr/>
            </p:nvSpPr>
            <p:spPr bwMode="auto">
              <a:xfrm>
                <a:off x="2983" y="1537"/>
                <a:ext cx="7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50" name="Line 74"/>
              <p:cNvSpPr>
                <a:spLocks noChangeShapeType="1"/>
              </p:cNvSpPr>
              <p:nvPr/>
            </p:nvSpPr>
            <p:spPr bwMode="auto">
              <a:xfrm>
                <a:off x="2983" y="1537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51" name="Rectangle 75"/>
              <p:cNvSpPr>
                <a:spLocks noChangeArrowheads="1"/>
              </p:cNvSpPr>
              <p:nvPr/>
            </p:nvSpPr>
            <p:spPr bwMode="auto">
              <a:xfrm>
                <a:off x="2983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52" name="Line 76"/>
              <p:cNvSpPr>
                <a:spLocks noChangeShapeType="1"/>
              </p:cNvSpPr>
              <p:nvPr/>
            </p:nvSpPr>
            <p:spPr bwMode="auto">
              <a:xfrm>
                <a:off x="2983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53" name="Line 77"/>
              <p:cNvSpPr>
                <a:spLocks noChangeShapeType="1"/>
              </p:cNvSpPr>
              <p:nvPr/>
            </p:nvSpPr>
            <p:spPr bwMode="auto">
              <a:xfrm>
                <a:off x="2983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54" name="Rectangle 78"/>
              <p:cNvSpPr>
                <a:spLocks noChangeArrowheads="1"/>
              </p:cNvSpPr>
              <p:nvPr/>
            </p:nvSpPr>
            <p:spPr bwMode="auto">
              <a:xfrm>
                <a:off x="2996" y="1525"/>
                <a:ext cx="3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55" name="Line 79"/>
              <p:cNvSpPr>
                <a:spLocks noChangeShapeType="1"/>
              </p:cNvSpPr>
              <p:nvPr/>
            </p:nvSpPr>
            <p:spPr bwMode="auto">
              <a:xfrm>
                <a:off x="2996" y="1525"/>
                <a:ext cx="3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56" name="Rectangle 80"/>
              <p:cNvSpPr>
                <a:spLocks noChangeArrowheads="1"/>
              </p:cNvSpPr>
              <p:nvPr/>
            </p:nvSpPr>
            <p:spPr bwMode="auto">
              <a:xfrm>
                <a:off x="3388" y="1537"/>
                <a:ext cx="7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57" name="Line 81"/>
              <p:cNvSpPr>
                <a:spLocks noChangeShapeType="1"/>
              </p:cNvSpPr>
              <p:nvPr/>
            </p:nvSpPr>
            <p:spPr bwMode="auto">
              <a:xfrm>
                <a:off x="3388" y="1537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58" name="Rectangle 82"/>
              <p:cNvSpPr>
                <a:spLocks noChangeArrowheads="1"/>
              </p:cNvSpPr>
              <p:nvPr/>
            </p:nvSpPr>
            <p:spPr bwMode="auto">
              <a:xfrm>
                <a:off x="3388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59" name="Line 83"/>
              <p:cNvSpPr>
                <a:spLocks noChangeShapeType="1"/>
              </p:cNvSpPr>
              <p:nvPr/>
            </p:nvSpPr>
            <p:spPr bwMode="auto">
              <a:xfrm>
                <a:off x="3388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60" name="Line 84"/>
              <p:cNvSpPr>
                <a:spLocks noChangeShapeType="1"/>
              </p:cNvSpPr>
              <p:nvPr/>
            </p:nvSpPr>
            <p:spPr bwMode="auto">
              <a:xfrm>
                <a:off x="3388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61" name="Rectangle 85"/>
              <p:cNvSpPr>
                <a:spLocks noChangeArrowheads="1"/>
              </p:cNvSpPr>
              <p:nvPr/>
            </p:nvSpPr>
            <p:spPr bwMode="auto">
              <a:xfrm>
                <a:off x="3401" y="1525"/>
                <a:ext cx="3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62" name="Line 86"/>
              <p:cNvSpPr>
                <a:spLocks noChangeShapeType="1"/>
              </p:cNvSpPr>
              <p:nvPr/>
            </p:nvSpPr>
            <p:spPr bwMode="auto">
              <a:xfrm>
                <a:off x="3401" y="1525"/>
                <a:ext cx="3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63" name="Rectangle 87"/>
              <p:cNvSpPr>
                <a:spLocks noChangeArrowheads="1"/>
              </p:cNvSpPr>
              <p:nvPr/>
            </p:nvSpPr>
            <p:spPr bwMode="auto">
              <a:xfrm>
                <a:off x="3793" y="1537"/>
                <a:ext cx="7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64" name="Line 88"/>
              <p:cNvSpPr>
                <a:spLocks noChangeShapeType="1"/>
              </p:cNvSpPr>
              <p:nvPr/>
            </p:nvSpPr>
            <p:spPr bwMode="auto">
              <a:xfrm>
                <a:off x="3793" y="1537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65" name="Rectangle 89"/>
              <p:cNvSpPr>
                <a:spLocks noChangeArrowheads="1"/>
              </p:cNvSpPr>
              <p:nvPr/>
            </p:nvSpPr>
            <p:spPr bwMode="auto">
              <a:xfrm>
                <a:off x="3793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66" name="Line 90"/>
              <p:cNvSpPr>
                <a:spLocks noChangeShapeType="1"/>
              </p:cNvSpPr>
              <p:nvPr/>
            </p:nvSpPr>
            <p:spPr bwMode="auto">
              <a:xfrm>
                <a:off x="3793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67" name="Line 91"/>
              <p:cNvSpPr>
                <a:spLocks noChangeShapeType="1"/>
              </p:cNvSpPr>
              <p:nvPr/>
            </p:nvSpPr>
            <p:spPr bwMode="auto">
              <a:xfrm>
                <a:off x="3793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68" name="Rectangle 92"/>
              <p:cNvSpPr>
                <a:spLocks noChangeArrowheads="1"/>
              </p:cNvSpPr>
              <p:nvPr/>
            </p:nvSpPr>
            <p:spPr bwMode="auto">
              <a:xfrm>
                <a:off x="3806" y="1525"/>
                <a:ext cx="3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69" name="Line 93"/>
              <p:cNvSpPr>
                <a:spLocks noChangeShapeType="1"/>
              </p:cNvSpPr>
              <p:nvPr/>
            </p:nvSpPr>
            <p:spPr bwMode="auto">
              <a:xfrm>
                <a:off x="3806" y="1525"/>
                <a:ext cx="3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70" name="Rectangle 94"/>
              <p:cNvSpPr>
                <a:spLocks noChangeArrowheads="1"/>
              </p:cNvSpPr>
              <p:nvPr/>
            </p:nvSpPr>
            <p:spPr bwMode="auto">
              <a:xfrm>
                <a:off x="4198" y="1537"/>
                <a:ext cx="7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71" name="Line 95"/>
              <p:cNvSpPr>
                <a:spLocks noChangeShapeType="1"/>
              </p:cNvSpPr>
              <p:nvPr/>
            </p:nvSpPr>
            <p:spPr bwMode="auto">
              <a:xfrm>
                <a:off x="4198" y="1537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72" name="Rectangle 96"/>
              <p:cNvSpPr>
                <a:spLocks noChangeArrowheads="1"/>
              </p:cNvSpPr>
              <p:nvPr/>
            </p:nvSpPr>
            <p:spPr bwMode="auto">
              <a:xfrm>
                <a:off x="4198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73" name="Line 97"/>
              <p:cNvSpPr>
                <a:spLocks noChangeShapeType="1"/>
              </p:cNvSpPr>
              <p:nvPr/>
            </p:nvSpPr>
            <p:spPr bwMode="auto">
              <a:xfrm>
                <a:off x="4198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74" name="Line 98"/>
              <p:cNvSpPr>
                <a:spLocks noChangeShapeType="1"/>
              </p:cNvSpPr>
              <p:nvPr/>
            </p:nvSpPr>
            <p:spPr bwMode="auto">
              <a:xfrm>
                <a:off x="4198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75" name="Rectangle 99"/>
              <p:cNvSpPr>
                <a:spLocks noChangeArrowheads="1"/>
              </p:cNvSpPr>
              <p:nvPr/>
            </p:nvSpPr>
            <p:spPr bwMode="auto">
              <a:xfrm>
                <a:off x="4211" y="1525"/>
                <a:ext cx="3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76" name="Line 100"/>
              <p:cNvSpPr>
                <a:spLocks noChangeShapeType="1"/>
              </p:cNvSpPr>
              <p:nvPr/>
            </p:nvSpPr>
            <p:spPr bwMode="auto">
              <a:xfrm>
                <a:off x="4211" y="1525"/>
                <a:ext cx="3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77" name="Rectangle 101"/>
              <p:cNvSpPr>
                <a:spLocks noChangeArrowheads="1"/>
              </p:cNvSpPr>
              <p:nvPr/>
            </p:nvSpPr>
            <p:spPr bwMode="auto">
              <a:xfrm>
                <a:off x="4603" y="1537"/>
                <a:ext cx="7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78" name="Line 102"/>
              <p:cNvSpPr>
                <a:spLocks noChangeShapeType="1"/>
              </p:cNvSpPr>
              <p:nvPr/>
            </p:nvSpPr>
            <p:spPr bwMode="auto">
              <a:xfrm>
                <a:off x="4603" y="1537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79" name="Rectangle 103"/>
              <p:cNvSpPr>
                <a:spLocks noChangeArrowheads="1"/>
              </p:cNvSpPr>
              <p:nvPr/>
            </p:nvSpPr>
            <p:spPr bwMode="auto">
              <a:xfrm>
                <a:off x="4603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80" name="Line 104"/>
              <p:cNvSpPr>
                <a:spLocks noChangeShapeType="1"/>
              </p:cNvSpPr>
              <p:nvPr/>
            </p:nvSpPr>
            <p:spPr bwMode="auto">
              <a:xfrm>
                <a:off x="4603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81" name="Line 105"/>
              <p:cNvSpPr>
                <a:spLocks noChangeShapeType="1"/>
              </p:cNvSpPr>
              <p:nvPr/>
            </p:nvSpPr>
            <p:spPr bwMode="auto">
              <a:xfrm>
                <a:off x="4603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82" name="Rectangle 106"/>
              <p:cNvSpPr>
                <a:spLocks noChangeArrowheads="1"/>
              </p:cNvSpPr>
              <p:nvPr/>
            </p:nvSpPr>
            <p:spPr bwMode="auto">
              <a:xfrm>
                <a:off x="4616" y="1525"/>
                <a:ext cx="389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83" name="Line 107"/>
              <p:cNvSpPr>
                <a:spLocks noChangeShapeType="1"/>
              </p:cNvSpPr>
              <p:nvPr/>
            </p:nvSpPr>
            <p:spPr bwMode="auto">
              <a:xfrm>
                <a:off x="4616" y="1525"/>
                <a:ext cx="38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84" name="Rectangle 108"/>
              <p:cNvSpPr>
                <a:spLocks noChangeArrowheads="1"/>
              </p:cNvSpPr>
              <p:nvPr/>
            </p:nvSpPr>
            <p:spPr bwMode="auto">
              <a:xfrm>
                <a:off x="5005" y="1525"/>
                <a:ext cx="13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85" name="Line 109"/>
              <p:cNvSpPr>
                <a:spLocks noChangeShapeType="1"/>
              </p:cNvSpPr>
              <p:nvPr/>
            </p:nvSpPr>
            <p:spPr bwMode="auto">
              <a:xfrm>
                <a:off x="5005" y="1525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86" name="Rectangle 110"/>
              <p:cNvSpPr>
                <a:spLocks noChangeArrowheads="1"/>
              </p:cNvSpPr>
              <p:nvPr/>
            </p:nvSpPr>
            <p:spPr bwMode="auto">
              <a:xfrm>
                <a:off x="5005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87" name="Line 111"/>
              <p:cNvSpPr>
                <a:spLocks noChangeShapeType="1"/>
              </p:cNvSpPr>
              <p:nvPr/>
            </p:nvSpPr>
            <p:spPr bwMode="auto">
              <a:xfrm>
                <a:off x="5005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88" name="Line 112"/>
              <p:cNvSpPr>
                <a:spLocks noChangeShapeType="1"/>
              </p:cNvSpPr>
              <p:nvPr/>
            </p:nvSpPr>
            <p:spPr bwMode="auto">
              <a:xfrm>
                <a:off x="5005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89" name="Rectangle 113"/>
              <p:cNvSpPr>
                <a:spLocks noChangeArrowheads="1"/>
              </p:cNvSpPr>
              <p:nvPr/>
            </p:nvSpPr>
            <p:spPr bwMode="auto">
              <a:xfrm>
                <a:off x="404" y="1538"/>
                <a:ext cx="13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90" name="Line 114"/>
              <p:cNvSpPr>
                <a:spLocks noChangeShapeType="1"/>
              </p:cNvSpPr>
              <p:nvPr/>
            </p:nvSpPr>
            <p:spPr bwMode="auto">
              <a:xfrm>
                <a:off x="404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91" name="Rectangle 115"/>
              <p:cNvSpPr>
                <a:spLocks noChangeArrowheads="1"/>
              </p:cNvSpPr>
              <p:nvPr/>
            </p:nvSpPr>
            <p:spPr bwMode="auto">
              <a:xfrm>
                <a:off x="958" y="1538"/>
                <a:ext cx="7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92" name="Line 116"/>
              <p:cNvSpPr>
                <a:spLocks noChangeShapeType="1"/>
              </p:cNvSpPr>
              <p:nvPr/>
            </p:nvSpPr>
            <p:spPr bwMode="auto">
              <a:xfrm>
                <a:off x="958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93" name="Rectangle 117"/>
              <p:cNvSpPr>
                <a:spLocks noChangeArrowheads="1"/>
              </p:cNvSpPr>
              <p:nvPr/>
            </p:nvSpPr>
            <p:spPr bwMode="auto">
              <a:xfrm>
                <a:off x="1363" y="1538"/>
                <a:ext cx="7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94" name="Line 118"/>
              <p:cNvSpPr>
                <a:spLocks noChangeShapeType="1"/>
              </p:cNvSpPr>
              <p:nvPr/>
            </p:nvSpPr>
            <p:spPr bwMode="auto">
              <a:xfrm>
                <a:off x="1363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95" name="Rectangle 119"/>
              <p:cNvSpPr>
                <a:spLocks noChangeArrowheads="1"/>
              </p:cNvSpPr>
              <p:nvPr/>
            </p:nvSpPr>
            <p:spPr bwMode="auto">
              <a:xfrm>
                <a:off x="1768" y="1538"/>
                <a:ext cx="7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96" name="Line 120"/>
              <p:cNvSpPr>
                <a:spLocks noChangeShapeType="1"/>
              </p:cNvSpPr>
              <p:nvPr/>
            </p:nvSpPr>
            <p:spPr bwMode="auto">
              <a:xfrm>
                <a:off x="1768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97" name="Rectangle 121"/>
              <p:cNvSpPr>
                <a:spLocks noChangeArrowheads="1"/>
              </p:cNvSpPr>
              <p:nvPr/>
            </p:nvSpPr>
            <p:spPr bwMode="auto">
              <a:xfrm>
                <a:off x="2173" y="1538"/>
                <a:ext cx="7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98" name="Line 122"/>
              <p:cNvSpPr>
                <a:spLocks noChangeShapeType="1"/>
              </p:cNvSpPr>
              <p:nvPr/>
            </p:nvSpPr>
            <p:spPr bwMode="auto">
              <a:xfrm>
                <a:off x="2173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99" name="Rectangle 123"/>
              <p:cNvSpPr>
                <a:spLocks noChangeArrowheads="1"/>
              </p:cNvSpPr>
              <p:nvPr/>
            </p:nvSpPr>
            <p:spPr bwMode="auto">
              <a:xfrm>
                <a:off x="2578" y="1538"/>
                <a:ext cx="7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00" name="Line 124"/>
              <p:cNvSpPr>
                <a:spLocks noChangeShapeType="1"/>
              </p:cNvSpPr>
              <p:nvPr/>
            </p:nvSpPr>
            <p:spPr bwMode="auto">
              <a:xfrm>
                <a:off x="2578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01" name="Rectangle 125"/>
              <p:cNvSpPr>
                <a:spLocks noChangeArrowheads="1"/>
              </p:cNvSpPr>
              <p:nvPr/>
            </p:nvSpPr>
            <p:spPr bwMode="auto">
              <a:xfrm>
                <a:off x="2983" y="1538"/>
                <a:ext cx="7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02" name="Line 126"/>
              <p:cNvSpPr>
                <a:spLocks noChangeShapeType="1"/>
              </p:cNvSpPr>
              <p:nvPr/>
            </p:nvSpPr>
            <p:spPr bwMode="auto">
              <a:xfrm>
                <a:off x="2983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03" name="Rectangle 127"/>
              <p:cNvSpPr>
                <a:spLocks noChangeArrowheads="1"/>
              </p:cNvSpPr>
              <p:nvPr/>
            </p:nvSpPr>
            <p:spPr bwMode="auto">
              <a:xfrm>
                <a:off x="3388" y="1538"/>
                <a:ext cx="7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04" name="Line 128"/>
              <p:cNvSpPr>
                <a:spLocks noChangeShapeType="1"/>
              </p:cNvSpPr>
              <p:nvPr/>
            </p:nvSpPr>
            <p:spPr bwMode="auto">
              <a:xfrm>
                <a:off x="3388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05" name="Rectangle 129"/>
              <p:cNvSpPr>
                <a:spLocks noChangeArrowheads="1"/>
              </p:cNvSpPr>
              <p:nvPr/>
            </p:nvSpPr>
            <p:spPr bwMode="auto">
              <a:xfrm>
                <a:off x="3793" y="1538"/>
                <a:ext cx="7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06" name="Line 130"/>
              <p:cNvSpPr>
                <a:spLocks noChangeShapeType="1"/>
              </p:cNvSpPr>
              <p:nvPr/>
            </p:nvSpPr>
            <p:spPr bwMode="auto">
              <a:xfrm>
                <a:off x="3793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07" name="Rectangle 131"/>
              <p:cNvSpPr>
                <a:spLocks noChangeArrowheads="1"/>
              </p:cNvSpPr>
              <p:nvPr/>
            </p:nvSpPr>
            <p:spPr bwMode="auto">
              <a:xfrm>
                <a:off x="4198" y="1538"/>
                <a:ext cx="7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08" name="Line 132"/>
              <p:cNvSpPr>
                <a:spLocks noChangeShapeType="1"/>
              </p:cNvSpPr>
              <p:nvPr/>
            </p:nvSpPr>
            <p:spPr bwMode="auto">
              <a:xfrm>
                <a:off x="4198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09" name="Rectangle 133"/>
              <p:cNvSpPr>
                <a:spLocks noChangeArrowheads="1"/>
              </p:cNvSpPr>
              <p:nvPr/>
            </p:nvSpPr>
            <p:spPr bwMode="auto">
              <a:xfrm>
                <a:off x="4603" y="1538"/>
                <a:ext cx="7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10" name="Line 134"/>
              <p:cNvSpPr>
                <a:spLocks noChangeShapeType="1"/>
              </p:cNvSpPr>
              <p:nvPr/>
            </p:nvSpPr>
            <p:spPr bwMode="auto">
              <a:xfrm>
                <a:off x="4603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11" name="Rectangle 135"/>
              <p:cNvSpPr>
                <a:spLocks noChangeArrowheads="1"/>
              </p:cNvSpPr>
              <p:nvPr/>
            </p:nvSpPr>
            <p:spPr bwMode="auto">
              <a:xfrm>
                <a:off x="5005" y="1538"/>
                <a:ext cx="13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12" name="Line 136"/>
              <p:cNvSpPr>
                <a:spLocks noChangeShapeType="1"/>
              </p:cNvSpPr>
              <p:nvPr/>
            </p:nvSpPr>
            <p:spPr bwMode="auto">
              <a:xfrm>
                <a:off x="5005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13" name="Rectangle 137"/>
              <p:cNvSpPr>
                <a:spLocks noChangeArrowheads="1"/>
              </p:cNvSpPr>
              <p:nvPr/>
            </p:nvSpPr>
            <p:spPr bwMode="auto">
              <a:xfrm>
                <a:off x="463" y="1839"/>
                <a:ext cx="45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parent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14" name="Rectangle 138"/>
              <p:cNvSpPr>
                <a:spLocks noChangeArrowheads="1"/>
              </p:cNvSpPr>
              <p:nvPr/>
            </p:nvSpPr>
            <p:spPr bwMode="auto">
              <a:xfrm>
                <a:off x="908" y="1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15" name="Rectangle 139"/>
              <p:cNvSpPr>
                <a:spLocks noChangeArrowheads="1"/>
              </p:cNvSpPr>
              <p:nvPr/>
            </p:nvSpPr>
            <p:spPr bwMode="auto">
              <a:xfrm>
                <a:off x="1089" y="1839"/>
                <a:ext cx="5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-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16" name="Rectangle 140"/>
              <p:cNvSpPr>
                <a:spLocks noChangeArrowheads="1"/>
              </p:cNvSpPr>
              <p:nvPr/>
            </p:nvSpPr>
            <p:spPr bwMode="auto">
              <a:xfrm>
                <a:off x="1149" y="1839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CC3300"/>
                    </a:solidFill>
                  </a:rPr>
                  <a:t>4</a:t>
                </a:r>
                <a:endParaRPr lang="en-US" altLang="zh-TW" b="1" dirty="0">
                  <a:solidFill>
                    <a:srgbClr val="CC3300"/>
                  </a:solidFill>
                </a:endParaRPr>
              </a:p>
            </p:txBody>
          </p:sp>
          <p:sp>
            <p:nvSpPr>
              <p:cNvPr id="229517" name="Rectangle 141"/>
              <p:cNvSpPr>
                <a:spLocks noChangeArrowheads="1"/>
              </p:cNvSpPr>
              <p:nvPr/>
            </p:nvSpPr>
            <p:spPr bwMode="auto">
              <a:xfrm>
                <a:off x="1238" y="1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18" name="Rectangle 142"/>
              <p:cNvSpPr>
                <a:spLocks noChangeArrowheads="1"/>
              </p:cNvSpPr>
              <p:nvPr/>
            </p:nvSpPr>
            <p:spPr bwMode="auto">
              <a:xfrm>
                <a:off x="1524" y="1839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4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19" name="Rectangle 143"/>
              <p:cNvSpPr>
                <a:spLocks noChangeArrowheads="1"/>
              </p:cNvSpPr>
              <p:nvPr/>
            </p:nvSpPr>
            <p:spPr bwMode="auto">
              <a:xfrm>
                <a:off x="1614" y="1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20" name="Rectangle 144"/>
              <p:cNvSpPr>
                <a:spLocks noChangeArrowheads="1"/>
              </p:cNvSpPr>
              <p:nvPr/>
            </p:nvSpPr>
            <p:spPr bwMode="auto">
              <a:xfrm>
                <a:off x="1899" y="1839"/>
                <a:ext cx="5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-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21" name="Rectangle 145"/>
              <p:cNvSpPr>
                <a:spLocks noChangeArrowheads="1"/>
              </p:cNvSpPr>
              <p:nvPr/>
            </p:nvSpPr>
            <p:spPr bwMode="auto">
              <a:xfrm>
                <a:off x="1959" y="1839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3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22" name="Rectangle 146"/>
              <p:cNvSpPr>
                <a:spLocks noChangeArrowheads="1"/>
              </p:cNvSpPr>
              <p:nvPr/>
            </p:nvSpPr>
            <p:spPr bwMode="auto">
              <a:xfrm>
                <a:off x="2048" y="1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23" name="Rectangle 147"/>
              <p:cNvSpPr>
                <a:spLocks noChangeArrowheads="1"/>
              </p:cNvSpPr>
              <p:nvPr/>
            </p:nvSpPr>
            <p:spPr bwMode="auto">
              <a:xfrm>
                <a:off x="2334" y="1839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2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24" name="Rectangle 148"/>
              <p:cNvSpPr>
                <a:spLocks noChangeArrowheads="1"/>
              </p:cNvSpPr>
              <p:nvPr/>
            </p:nvSpPr>
            <p:spPr bwMode="auto">
              <a:xfrm>
                <a:off x="2424" y="1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25" name="Rectangle 149"/>
              <p:cNvSpPr>
                <a:spLocks noChangeArrowheads="1"/>
              </p:cNvSpPr>
              <p:nvPr/>
            </p:nvSpPr>
            <p:spPr bwMode="auto">
              <a:xfrm>
                <a:off x="2709" y="1839"/>
                <a:ext cx="5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-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26" name="Rectangle 150"/>
              <p:cNvSpPr>
                <a:spLocks noChangeArrowheads="1"/>
              </p:cNvSpPr>
              <p:nvPr/>
            </p:nvSpPr>
            <p:spPr bwMode="auto">
              <a:xfrm>
                <a:off x="2769" y="1839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3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27" name="Rectangle 151"/>
              <p:cNvSpPr>
                <a:spLocks noChangeArrowheads="1"/>
              </p:cNvSpPr>
              <p:nvPr/>
            </p:nvSpPr>
            <p:spPr bwMode="auto">
              <a:xfrm>
                <a:off x="2858" y="1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28" name="Rectangle 152"/>
              <p:cNvSpPr>
                <a:spLocks noChangeArrowheads="1"/>
              </p:cNvSpPr>
              <p:nvPr/>
            </p:nvSpPr>
            <p:spPr bwMode="auto">
              <a:xfrm>
                <a:off x="3144" y="1839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2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29" name="Rectangle 153"/>
              <p:cNvSpPr>
                <a:spLocks noChangeArrowheads="1"/>
              </p:cNvSpPr>
              <p:nvPr/>
            </p:nvSpPr>
            <p:spPr bwMode="auto">
              <a:xfrm>
                <a:off x="3234" y="1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30" name="Rectangle 154"/>
              <p:cNvSpPr>
                <a:spLocks noChangeArrowheads="1"/>
              </p:cNvSpPr>
              <p:nvPr/>
            </p:nvSpPr>
            <p:spPr bwMode="auto">
              <a:xfrm>
                <a:off x="3549" y="1839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0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31" name="Rectangle 155"/>
              <p:cNvSpPr>
                <a:spLocks noChangeArrowheads="1"/>
              </p:cNvSpPr>
              <p:nvPr/>
            </p:nvSpPr>
            <p:spPr bwMode="auto">
              <a:xfrm>
                <a:off x="3639" y="1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32" name="Rectangle 156"/>
              <p:cNvSpPr>
                <a:spLocks noChangeArrowheads="1"/>
              </p:cNvSpPr>
              <p:nvPr/>
            </p:nvSpPr>
            <p:spPr bwMode="auto">
              <a:xfrm>
                <a:off x="3954" y="1839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0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33" name="Rectangle 157"/>
              <p:cNvSpPr>
                <a:spLocks noChangeArrowheads="1"/>
              </p:cNvSpPr>
              <p:nvPr/>
            </p:nvSpPr>
            <p:spPr bwMode="auto">
              <a:xfrm>
                <a:off x="4044" y="1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34" name="Rectangle 158"/>
              <p:cNvSpPr>
                <a:spLocks noChangeArrowheads="1"/>
              </p:cNvSpPr>
              <p:nvPr/>
            </p:nvSpPr>
            <p:spPr bwMode="auto">
              <a:xfrm>
                <a:off x="4359" y="1839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0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35" name="Rectangle 159"/>
              <p:cNvSpPr>
                <a:spLocks noChangeArrowheads="1"/>
              </p:cNvSpPr>
              <p:nvPr/>
            </p:nvSpPr>
            <p:spPr bwMode="auto">
              <a:xfrm>
                <a:off x="4449" y="1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36" name="Rectangle 160"/>
              <p:cNvSpPr>
                <a:spLocks noChangeArrowheads="1"/>
              </p:cNvSpPr>
              <p:nvPr/>
            </p:nvSpPr>
            <p:spPr bwMode="auto">
              <a:xfrm>
                <a:off x="4764" y="1839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FF0000"/>
                    </a:solidFill>
                  </a:rPr>
                  <a:t>4</a:t>
                </a:r>
                <a:endParaRPr lang="en-US" altLang="zh-TW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37" name="Rectangle 161"/>
              <p:cNvSpPr>
                <a:spLocks noChangeArrowheads="1"/>
              </p:cNvSpPr>
              <p:nvPr/>
            </p:nvSpPr>
            <p:spPr bwMode="auto">
              <a:xfrm>
                <a:off x="4854" y="1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38" name="Rectangle 162"/>
              <p:cNvSpPr>
                <a:spLocks noChangeArrowheads="1"/>
              </p:cNvSpPr>
              <p:nvPr/>
            </p:nvSpPr>
            <p:spPr bwMode="auto">
              <a:xfrm>
                <a:off x="404" y="1826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39" name="Line 163"/>
              <p:cNvSpPr>
                <a:spLocks noChangeShapeType="1"/>
              </p:cNvSpPr>
              <p:nvPr/>
            </p:nvSpPr>
            <p:spPr bwMode="auto">
              <a:xfrm>
                <a:off x="404" y="1826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40" name="Rectangle 164"/>
              <p:cNvSpPr>
                <a:spLocks noChangeArrowheads="1"/>
              </p:cNvSpPr>
              <p:nvPr/>
            </p:nvSpPr>
            <p:spPr bwMode="auto">
              <a:xfrm>
                <a:off x="417" y="1826"/>
                <a:ext cx="541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41" name="Line 165"/>
              <p:cNvSpPr>
                <a:spLocks noChangeShapeType="1"/>
              </p:cNvSpPr>
              <p:nvPr/>
            </p:nvSpPr>
            <p:spPr bwMode="auto">
              <a:xfrm>
                <a:off x="417" y="1826"/>
                <a:ext cx="54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42" name="Rectangle 166"/>
              <p:cNvSpPr>
                <a:spLocks noChangeArrowheads="1"/>
              </p:cNvSpPr>
              <p:nvPr/>
            </p:nvSpPr>
            <p:spPr bwMode="auto">
              <a:xfrm>
                <a:off x="958" y="182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43" name="Line 167"/>
              <p:cNvSpPr>
                <a:spLocks noChangeShapeType="1"/>
              </p:cNvSpPr>
              <p:nvPr/>
            </p:nvSpPr>
            <p:spPr bwMode="auto">
              <a:xfrm>
                <a:off x="958" y="1826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44" name="Line 168"/>
              <p:cNvSpPr>
                <a:spLocks noChangeShapeType="1"/>
              </p:cNvSpPr>
              <p:nvPr/>
            </p:nvSpPr>
            <p:spPr bwMode="auto">
              <a:xfrm>
                <a:off x="958" y="1826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45" name="Rectangle 169"/>
              <p:cNvSpPr>
                <a:spLocks noChangeArrowheads="1"/>
              </p:cNvSpPr>
              <p:nvPr/>
            </p:nvSpPr>
            <p:spPr bwMode="auto">
              <a:xfrm>
                <a:off x="965" y="1826"/>
                <a:ext cx="39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46" name="Line 170"/>
              <p:cNvSpPr>
                <a:spLocks noChangeShapeType="1"/>
              </p:cNvSpPr>
              <p:nvPr/>
            </p:nvSpPr>
            <p:spPr bwMode="auto">
              <a:xfrm>
                <a:off x="965" y="1826"/>
                <a:ext cx="39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47" name="Rectangle 171"/>
              <p:cNvSpPr>
                <a:spLocks noChangeArrowheads="1"/>
              </p:cNvSpPr>
              <p:nvPr/>
            </p:nvSpPr>
            <p:spPr bwMode="auto">
              <a:xfrm>
                <a:off x="1363" y="182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48" name="Line 172"/>
              <p:cNvSpPr>
                <a:spLocks noChangeShapeType="1"/>
              </p:cNvSpPr>
              <p:nvPr/>
            </p:nvSpPr>
            <p:spPr bwMode="auto">
              <a:xfrm>
                <a:off x="1363" y="1826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49" name="Line 173"/>
              <p:cNvSpPr>
                <a:spLocks noChangeShapeType="1"/>
              </p:cNvSpPr>
              <p:nvPr/>
            </p:nvSpPr>
            <p:spPr bwMode="auto">
              <a:xfrm>
                <a:off x="1363" y="1826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50" name="Rectangle 174"/>
              <p:cNvSpPr>
                <a:spLocks noChangeArrowheads="1"/>
              </p:cNvSpPr>
              <p:nvPr/>
            </p:nvSpPr>
            <p:spPr bwMode="auto">
              <a:xfrm>
                <a:off x="1370" y="1826"/>
                <a:ext cx="39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51" name="Line 175"/>
              <p:cNvSpPr>
                <a:spLocks noChangeShapeType="1"/>
              </p:cNvSpPr>
              <p:nvPr/>
            </p:nvSpPr>
            <p:spPr bwMode="auto">
              <a:xfrm>
                <a:off x="1370" y="1826"/>
                <a:ext cx="39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52" name="Rectangle 176"/>
              <p:cNvSpPr>
                <a:spLocks noChangeArrowheads="1"/>
              </p:cNvSpPr>
              <p:nvPr/>
            </p:nvSpPr>
            <p:spPr bwMode="auto">
              <a:xfrm>
                <a:off x="1768" y="182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53" name="Line 177"/>
              <p:cNvSpPr>
                <a:spLocks noChangeShapeType="1"/>
              </p:cNvSpPr>
              <p:nvPr/>
            </p:nvSpPr>
            <p:spPr bwMode="auto">
              <a:xfrm>
                <a:off x="1768" y="1826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54" name="Line 178"/>
              <p:cNvSpPr>
                <a:spLocks noChangeShapeType="1"/>
              </p:cNvSpPr>
              <p:nvPr/>
            </p:nvSpPr>
            <p:spPr bwMode="auto">
              <a:xfrm>
                <a:off x="1768" y="1826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55" name="Rectangle 179"/>
              <p:cNvSpPr>
                <a:spLocks noChangeArrowheads="1"/>
              </p:cNvSpPr>
              <p:nvPr/>
            </p:nvSpPr>
            <p:spPr bwMode="auto">
              <a:xfrm>
                <a:off x="1775" y="1826"/>
                <a:ext cx="39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56" name="Line 180"/>
              <p:cNvSpPr>
                <a:spLocks noChangeShapeType="1"/>
              </p:cNvSpPr>
              <p:nvPr/>
            </p:nvSpPr>
            <p:spPr bwMode="auto">
              <a:xfrm>
                <a:off x="1775" y="1826"/>
                <a:ext cx="39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57" name="Rectangle 181"/>
              <p:cNvSpPr>
                <a:spLocks noChangeArrowheads="1"/>
              </p:cNvSpPr>
              <p:nvPr/>
            </p:nvSpPr>
            <p:spPr bwMode="auto">
              <a:xfrm>
                <a:off x="2173" y="182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58" name="Line 182"/>
              <p:cNvSpPr>
                <a:spLocks noChangeShapeType="1"/>
              </p:cNvSpPr>
              <p:nvPr/>
            </p:nvSpPr>
            <p:spPr bwMode="auto">
              <a:xfrm>
                <a:off x="2173" y="1826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59" name="Line 183"/>
              <p:cNvSpPr>
                <a:spLocks noChangeShapeType="1"/>
              </p:cNvSpPr>
              <p:nvPr/>
            </p:nvSpPr>
            <p:spPr bwMode="auto">
              <a:xfrm>
                <a:off x="2173" y="1826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60" name="Rectangle 184"/>
              <p:cNvSpPr>
                <a:spLocks noChangeArrowheads="1"/>
              </p:cNvSpPr>
              <p:nvPr/>
            </p:nvSpPr>
            <p:spPr bwMode="auto">
              <a:xfrm>
                <a:off x="2180" y="1826"/>
                <a:ext cx="39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61" name="Line 185"/>
              <p:cNvSpPr>
                <a:spLocks noChangeShapeType="1"/>
              </p:cNvSpPr>
              <p:nvPr/>
            </p:nvSpPr>
            <p:spPr bwMode="auto">
              <a:xfrm>
                <a:off x="2180" y="1826"/>
                <a:ext cx="39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62" name="Rectangle 186"/>
              <p:cNvSpPr>
                <a:spLocks noChangeArrowheads="1"/>
              </p:cNvSpPr>
              <p:nvPr/>
            </p:nvSpPr>
            <p:spPr bwMode="auto">
              <a:xfrm>
                <a:off x="2578" y="182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63" name="Line 187"/>
              <p:cNvSpPr>
                <a:spLocks noChangeShapeType="1"/>
              </p:cNvSpPr>
              <p:nvPr/>
            </p:nvSpPr>
            <p:spPr bwMode="auto">
              <a:xfrm>
                <a:off x="2578" y="1826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64" name="Line 188"/>
              <p:cNvSpPr>
                <a:spLocks noChangeShapeType="1"/>
              </p:cNvSpPr>
              <p:nvPr/>
            </p:nvSpPr>
            <p:spPr bwMode="auto">
              <a:xfrm>
                <a:off x="2578" y="1826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65" name="Rectangle 189"/>
              <p:cNvSpPr>
                <a:spLocks noChangeArrowheads="1"/>
              </p:cNvSpPr>
              <p:nvPr/>
            </p:nvSpPr>
            <p:spPr bwMode="auto">
              <a:xfrm>
                <a:off x="2585" y="1826"/>
                <a:ext cx="39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66" name="Line 190"/>
              <p:cNvSpPr>
                <a:spLocks noChangeShapeType="1"/>
              </p:cNvSpPr>
              <p:nvPr/>
            </p:nvSpPr>
            <p:spPr bwMode="auto">
              <a:xfrm>
                <a:off x="2585" y="1826"/>
                <a:ext cx="39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67" name="Rectangle 191"/>
              <p:cNvSpPr>
                <a:spLocks noChangeArrowheads="1"/>
              </p:cNvSpPr>
              <p:nvPr/>
            </p:nvSpPr>
            <p:spPr bwMode="auto">
              <a:xfrm>
                <a:off x="2983" y="182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68" name="Line 192"/>
              <p:cNvSpPr>
                <a:spLocks noChangeShapeType="1"/>
              </p:cNvSpPr>
              <p:nvPr/>
            </p:nvSpPr>
            <p:spPr bwMode="auto">
              <a:xfrm>
                <a:off x="2983" y="1826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69" name="Line 193"/>
              <p:cNvSpPr>
                <a:spLocks noChangeShapeType="1"/>
              </p:cNvSpPr>
              <p:nvPr/>
            </p:nvSpPr>
            <p:spPr bwMode="auto">
              <a:xfrm>
                <a:off x="2983" y="1826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70" name="Rectangle 194"/>
              <p:cNvSpPr>
                <a:spLocks noChangeArrowheads="1"/>
              </p:cNvSpPr>
              <p:nvPr/>
            </p:nvSpPr>
            <p:spPr bwMode="auto">
              <a:xfrm>
                <a:off x="2990" y="1826"/>
                <a:ext cx="39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71" name="Line 195"/>
              <p:cNvSpPr>
                <a:spLocks noChangeShapeType="1"/>
              </p:cNvSpPr>
              <p:nvPr/>
            </p:nvSpPr>
            <p:spPr bwMode="auto">
              <a:xfrm>
                <a:off x="2990" y="1826"/>
                <a:ext cx="39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72" name="Rectangle 196"/>
              <p:cNvSpPr>
                <a:spLocks noChangeArrowheads="1"/>
              </p:cNvSpPr>
              <p:nvPr/>
            </p:nvSpPr>
            <p:spPr bwMode="auto">
              <a:xfrm>
                <a:off x="3388" y="182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73" name="Line 197"/>
              <p:cNvSpPr>
                <a:spLocks noChangeShapeType="1"/>
              </p:cNvSpPr>
              <p:nvPr/>
            </p:nvSpPr>
            <p:spPr bwMode="auto">
              <a:xfrm>
                <a:off x="3388" y="1826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74" name="Line 198"/>
              <p:cNvSpPr>
                <a:spLocks noChangeShapeType="1"/>
              </p:cNvSpPr>
              <p:nvPr/>
            </p:nvSpPr>
            <p:spPr bwMode="auto">
              <a:xfrm>
                <a:off x="3388" y="1826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75" name="Rectangle 199"/>
              <p:cNvSpPr>
                <a:spLocks noChangeArrowheads="1"/>
              </p:cNvSpPr>
              <p:nvPr/>
            </p:nvSpPr>
            <p:spPr bwMode="auto">
              <a:xfrm>
                <a:off x="3395" y="1826"/>
                <a:ext cx="39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76" name="Line 200"/>
              <p:cNvSpPr>
                <a:spLocks noChangeShapeType="1"/>
              </p:cNvSpPr>
              <p:nvPr/>
            </p:nvSpPr>
            <p:spPr bwMode="auto">
              <a:xfrm>
                <a:off x="3395" y="1826"/>
                <a:ext cx="39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77" name="Rectangle 201"/>
              <p:cNvSpPr>
                <a:spLocks noChangeArrowheads="1"/>
              </p:cNvSpPr>
              <p:nvPr/>
            </p:nvSpPr>
            <p:spPr bwMode="auto">
              <a:xfrm>
                <a:off x="3793" y="182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78" name="Line 202"/>
              <p:cNvSpPr>
                <a:spLocks noChangeShapeType="1"/>
              </p:cNvSpPr>
              <p:nvPr/>
            </p:nvSpPr>
            <p:spPr bwMode="auto">
              <a:xfrm>
                <a:off x="3793" y="1826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79" name="Line 203"/>
              <p:cNvSpPr>
                <a:spLocks noChangeShapeType="1"/>
              </p:cNvSpPr>
              <p:nvPr/>
            </p:nvSpPr>
            <p:spPr bwMode="auto">
              <a:xfrm>
                <a:off x="3793" y="1826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80" name="Rectangle 204"/>
              <p:cNvSpPr>
                <a:spLocks noChangeArrowheads="1"/>
              </p:cNvSpPr>
              <p:nvPr/>
            </p:nvSpPr>
            <p:spPr bwMode="auto">
              <a:xfrm>
                <a:off x="3800" y="1826"/>
                <a:ext cx="39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81" name="Line 205"/>
              <p:cNvSpPr>
                <a:spLocks noChangeShapeType="1"/>
              </p:cNvSpPr>
              <p:nvPr/>
            </p:nvSpPr>
            <p:spPr bwMode="auto">
              <a:xfrm>
                <a:off x="3800" y="1826"/>
                <a:ext cx="39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82" name="Rectangle 206"/>
              <p:cNvSpPr>
                <a:spLocks noChangeArrowheads="1"/>
              </p:cNvSpPr>
              <p:nvPr/>
            </p:nvSpPr>
            <p:spPr bwMode="auto">
              <a:xfrm>
                <a:off x="4198" y="182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83" name="Line 207"/>
              <p:cNvSpPr>
                <a:spLocks noChangeShapeType="1"/>
              </p:cNvSpPr>
              <p:nvPr/>
            </p:nvSpPr>
            <p:spPr bwMode="auto">
              <a:xfrm>
                <a:off x="4198" y="1826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84" name="Line 208"/>
              <p:cNvSpPr>
                <a:spLocks noChangeShapeType="1"/>
              </p:cNvSpPr>
              <p:nvPr/>
            </p:nvSpPr>
            <p:spPr bwMode="auto">
              <a:xfrm>
                <a:off x="4198" y="1826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29586" name="Rectangle 210"/>
            <p:cNvSpPr>
              <a:spLocks noChangeArrowheads="1"/>
            </p:cNvSpPr>
            <p:nvPr/>
          </p:nvSpPr>
          <p:spPr bwMode="auto">
            <a:xfrm>
              <a:off x="4205" y="1826"/>
              <a:ext cx="39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87" name="Line 211"/>
            <p:cNvSpPr>
              <a:spLocks noChangeShapeType="1"/>
            </p:cNvSpPr>
            <p:nvPr/>
          </p:nvSpPr>
          <p:spPr bwMode="auto">
            <a:xfrm>
              <a:off x="4205" y="1826"/>
              <a:ext cx="39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88" name="Rectangle 212"/>
            <p:cNvSpPr>
              <a:spLocks noChangeArrowheads="1"/>
            </p:cNvSpPr>
            <p:nvPr/>
          </p:nvSpPr>
          <p:spPr bwMode="auto">
            <a:xfrm>
              <a:off x="4603" y="1826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89" name="Line 213"/>
            <p:cNvSpPr>
              <a:spLocks noChangeShapeType="1"/>
            </p:cNvSpPr>
            <p:nvPr/>
          </p:nvSpPr>
          <p:spPr bwMode="auto">
            <a:xfrm>
              <a:off x="4603" y="1826"/>
              <a:ext cx="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90" name="Line 214"/>
            <p:cNvSpPr>
              <a:spLocks noChangeShapeType="1"/>
            </p:cNvSpPr>
            <p:nvPr/>
          </p:nvSpPr>
          <p:spPr bwMode="auto">
            <a:xfrm>
              <a:off x="4603" y="1826"/>
              <a:ext cx="0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91" name="Rectangle 215"/>
            <p:cNvSpPr>
              <a:spLocks noChangeArrowheads="1"/>
            </p:cNvSpPr>
            <p:nvPr/>
          </p:nvSpPr>
          <p:spPr bwMode="auto">
            <a:xfrm>
              <a:off x="4610" y="1826"/>
              <a:ext cx="39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92" name="Line 216"/>
            <p:cNvSpPr>
              <a:spLocks noChangeShapeType="1"/>
            </p:cNvSpPr>
            <p:nvPr/>
          </p:nvSpPr>
          <p:spPr bwMode="auto">
            <a:xfrm>
              <a:off x="4610" y="1826"/>
              <a:ext cx="39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93" name="Rectangle 217"/>
            <p:cNvSpPr>
              <a:spLocks noChangeArrowheads="1"/>
            </p:cNvSpPr>
            <p:nvPr/>
          </p:nvSpPr>
          <p:spPr bwMode="auto">
            <a:xfrm>
              <a:off x="5005" y="1826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94" name="Line 218"/>
            <p:cNvSpPr>
              <a:spLocks noChangeShapeType="1"/>
            </p:cNvSpPr>
            <p:nvPr/>
          </p:nvSpPr>
          <p:spPr bwMode="auto">
            <a:xfrm>
              <a:off x="5005" y="1826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95" name="Rectangle 219"/>
            <p:cNvSpPr>
              <a:spLocks noChangeArrowheads="1"/>
            </p:cNvSpPr>
            <p:nvPr/>
          </p:nvSpPr>
          <p:spPr bwMode="auto">
            <a:xfrm>
              <a:off x="404" y="1832"/>
              <a:ext cx="13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96" name="Line 220"/>
            <p:cNvSpPr>
              <a:spLocks noChangeShapeType="1"/>
            </p:cNvSpPr>
            <p:nvPr/>
          </p:nvSpPr>
          <p:spPr bwMode="auto">
            <a:xfrm>
              <a:off x="404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97" name="Rectangle 221"/>
            <p:cNvSpPr>
              <a:spLocks noChangeArrowheads="1"/>
            </p:cNvSpPr>
            <p:nvPr/>
          </p:nvSpPr>
          <p:spPr bwMode="auto">
            <a:xfrm>
              <a:off x="404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98" name="Line 222"/>
            <p:cNvSpPr>
              <a:spLocks noChangeShapeType="1"/>
            </p:cNvSpPr>
            <p:nvPr/>
          </p:nvSpPr>
          <p:spPr bwMode="auto">
            <a:xfrm>
              <a:off x="404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99" name="Line 223"/>
            <p:cNvSpPr>
              <a:spLocks noChangeShapeType="1"/>
            </p:cNvSpPr>
            <p:nvPr/>
          </p:nvSpPr>
          <p:spPr bwMode="auto">
            <a:xfrm>
              <a:off x="404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00" name="Rectangle 224"/>
            <p:cNvSpPr>
              <a:spLocks noChangeArrowheads="1"/>
            </p:cNvSpPr>
            <p:nvPr/>
          </p:nvSpPr>
          <p:spPr bwMode="auto">
            <a:xfrm>
              <a:off x="404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01" name="Line 225"/>
            <p:cNvSpPr>
              <a:spLocks noChangeShapeType="1"/>
            </p:cNvSpPr>
            <p:nvPr/>
          </p:nvSpPr>
          <p:spPr bwMode="auto">
            <a:xfrm>
              <a:off x="404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02" name="Line 226"/>
            <p:cNvSpPr>
              <a:spLocks noChangeShapeType="1"/>
            </p:cNvSpPr>
            <p:nvPr/>
          </p:nvSpPr>
          <p:spPr bwMode="auto">
            <a:xfrm>
              <a:off x="404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03" name="Rectangle 227"/>
            <p:cNvSpPr>
              <a:spLocks noChangeArrowheads="1"/>
            </p:cNvSpPr>
            <p:nvPr/>
          </p:nvSpPr>
          <p:spPr bwMode="auto">
            <a:xfrm>
              <a:off x="417" y="2120"/>
              <a:ext cx="54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04" name="Line 228"/>
            <p:cNvSpPr>
              <a:spLocks noChangeShapeType="1"/>
            </p:cNvSpPr>
            <p:nvPr/>
          </p:nvSpPr>
          <p:spPr bwMode="auto">
            <a:xfrm>
              <a:off x="417" y="2120"/>
              <a:ext cx="54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05" name="Rectangle 229"/>
            <p:cNvSpPr>
              <a:spLocks noChangeArrowheads="1"/>
            </p:cNvSpPr>
            <p:nvPr/>
          </p:nvSpPr>
          <p:spPr bwMode="auto">
            <a:xfrm>
              <a:off x="958" y="1832"/>
              <a:ext cx="7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06" name="Line 230"/>
            <p:cNvSpPr>
              <a:spLocks noChangeShapeType="1"/>
            </p:cNvSpPr>
            <p:nvPr/>
          </p:nvSpPr>
          <p:spPr bwMode="auto">
            <a:xfrm>
              <a:off x="958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07" name="Rectangle 231"/>
            <p:cNvSpPr>
              <a:spLocks noChangeArrowheads="1"/>
            </p:cNvSpPr>
            <p:nvPr/>
          </p:nvSpPr>
          <p:spPr bwMode="auto">
            <a:xfrm>
              <a:off x="958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08" name="Line 232"/>
            <p:cNvSpPr>
              <a:spLocks noChangeShapeType="1"/>
            </p:cNvSpPr>
            <p:nvPr/>
          </p:nvSpPr>
          <p:spPr bwMode="auto">
            <a:xfrm>
              <a:off x="958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09" name="Line 233"/>
            <p:cNvSpPr>
              <a:spLocks noChangeShapeType="1"/>
            </p:cNvSpPr>
            <p:nvPr/>
          </p:nvSpPr>
          <p:spPr bwMode="auto">
            <a:xfrm>
              <a:off x="958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10" name="Rectangle 234"/>
            <p:cNvSpPr>
              <a:spLocks noChangeArrowheads="1"/>
            </p:cNvSpPr>
            <p:nvPr/>
          </p:nvSpPr>
          <p:spPr bwMode="auto">
            <a:xfrm>
              <a:off x="971" y="2120"/>
              <a:ext cx="3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11" name="Line 235"/>
            <p:cNvSpPr>
              <a:spLocks noChangeShapeType="1"/>
            </p:cNvSpPr>
            <p:nvPr/>
          </p:nvSpPr>
          <p:spPr bwMode="auto">
            <a:xfrm>
              <a:off x="971" y="2120"/>
              <a:ext cx="3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12" name="Rectangle 236"/>
            <p:cNvSpPr>
              <a:spLocks noChangeArrowheads="1"/>
            </p:cNvSpPr>
            <p:nvPr/>
          </p:nvSpPr>
          <p:spPr bwMode="auto">
            <a:xfrm>
              <a:off x="1363" y="1832"/>
              <a:ext cx="7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13" name="Line 237"/>
            <p:cNvSpPr>
              <a:spLocks noChangeShapeType="1"/>
            </p:cNvSpPr>
            <p:nvPr/>
          </p:nvSpPr>
          <p:spPr bwMode="auto">
            <a:xfrm>
              <a:off x="1363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14" name="Rectangle 238"/>
            <p:cNvSpPr>
              <a:spLocks noChangeArrowheads="1"/>
            </p:cNvSpPr>
            <p:nvPr/>
          </p:nvSpPr>
          <p:spPr bwMode="auto">
            <a:xfrm>
              <a:off x="1363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15" name="Line 239"/>
            <p:cNvSpPr>
              <a:spLocks noChangeShapeType="1"/>
            </p:cNvSpPr>
            <p:nvPr/>
          </p:nvSpPr>
          <p:spPr bwMode="auto">
            <a:xfrm>
              <a:off x="1363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16" name="Line 240"/>
            <p:cNvSpPr>
              <a:spLocks noChangeShapeType="1"/>
            </p:cNvSpPr>
            <p:nvPr/>
          </p:nvSpPr>
          <p:spPr bwMode="auto">
            <a:xfrm>
              <a:off x="1363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17" name="Rectangle 241"/>
            <p:cNvSpPr>
              <a:spLocks noChangeArrowheads="1"/>
            </p:cNvSpPr>
            <p:nvPr/>
          </p:nvSpPr>
          <p:spPr bwMode="auto">
            <a:xfrm>
              <a:off x="1376" y="2120"/>
              <a:ext cx="3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18" name="Line 242"/>
            <p:cNvSpPr>
              <a:spLocks noChangeShapeType="1"/>
            </p:cNvSpPr>
            <p:nvPr/>
          </p:nvSpPr>
          <p:spPr bwMode="auto">
            <a:xfrm>
              <a:off x="1376" y="2120"/>
              <a:ext cx="3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19" name="Rectangle 243"/>
            <p:cNvSpPr>
              <a:spLocks noChangeArrowheads="1"/>
            </p:cNvSpPr>
            <p:nvPr/>
          </p:nvSpPr>
          <p:spPr bwMode="auto">
            <a:xfrm>
              <a:off x="1768" y="1832"/>
              <a:ext cx="7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20" name="Line 244"/>
            <p:cNvSpPr>
              <a:spLocks noChangeShapeType="1"/>
            </p:cNvSpPr>
            <p:nvPr/>
          </p:nvSpPr>
          <p:spPr bwMode="auto">
            <a:xfrm>
              <a:off x="1768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21" name="Rectangle 245"/>
            <p:cNvSpPr>
              <a:spLocks noChangeArrowheads="1"/>
            </p:cNvSpPr>
            <p:nvPr/>
          </p:nvSpPr>
          <p:spPr bwMode="auto">
            <a:xfrm>
              <a:off x="1768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22" name="Line 246"/>
            <p:cNvSpPr>
              <a:spLocks noChangeShapeType="1"/>
            </p:cNvSpPr>
            <p:nvPr/>
          </p:nvSpPr>
          <p:spPr bwMode="auto">
            <a:xfrm>
              <a:off x="1768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23" name="Line 247"/>
            <p:cNvSpPr>
              <a:spLocks noChangeShapeType="1"/>
            </p:cNvSpPr>
            <p:nvPr/>
          </p:nvSpPr>
          <p:spPr bwMode="auto">
            <a:xfrm>
              <a:off x="1768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24" name="Rectangle 248"/>
            <p:cNvSpPr>
              <a:spLocks noChangeArrowheads="1"/>
            </p:cNvSpPr>
            <p:nvPr/>
          </p:nvSpPr>
          <p:spPr bwMode="auto">
            <a:xfrm>
              <a:off x="1781" y="2120"/>
              <a:ext cx="3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25" name="Line 249"/>
            <p:cNvSpPr>
              <a:spLocks noChangeShapeType="1"/>
            </p:cNvSpPr>
            <p:nvPr/>
          </p:nvSpPr>
          <p:spPr bwMode="auto">
            <a:xfrm>
              <a:off x="1781" y="2120"/>
              <a:ext cx="3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26" name="Rectangle 250"/>
            <p:cNvSpPr>
              <a:spLocks noChangeArrowheads="1"/>
            </p:cNvSpPr>
            <p:nvPr/>
          </p:nvSpPr>
          <p:spPr bwMode="auto">
            <a:xfrm>
              <a:off x="2173" y="1832"/>
              <a:ext cx="7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27" name="Line 251"/>
            <p:cNvSpPr>
              <a:spLocks noChangeShapeType="1"/>
            </p:cNvSpPr>
            <p:nvPr/>
          </p:nvSpPr>
          <p:spPr bwMode="auto">
            <a:xfrm>
              <a:off x="2173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28" name="Rectangle 252"/>
            <p:cNvSpPr>
              <a:spLocks noChangeArrowheads="1"/>
            </p:cNvSpPr>
            <p:nvPr/>
          </p:nvSpPr>
          <p:spPr bwMode="auto">
            <a:xfrm>
              <a:off x="2173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29" name="Line 253"/>
            <p:cNvSpPr>
              <a:spLocks noChangeShapeType="1"/>
            </p:cNvSpPr>
            <p:nvPr/>
          </p:nvSpPr>
          <p:spPr bwMode="auto">
            <a:xfrm>
              <a:off x="2173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30" name="Line 254"/>
            <p:cNvSpPr>
              <a:spLocks noChangeShapeType="1"/>
            </p:cNvSpPr>
            <p:nvPr/>
          </p:nvSpPr>
          <p:spPr bwMode="auto">
            <a:xfrm>
              <a:off x="2173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31" name="Rectangle 255"/>
            <p:cNvSpPr>
              <a:spLocks noChangeArrowheads="1"/>
            </p:cNvSpPr>
            <p:nvPr/>
          </p:nvSpPr>
          <p:spPr bwMode="auto">
            <a:xfrm>
              <a:off x="2186" y="2120"/>
              <a:ext cx="3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32" name="Line 256"/>
            <p:cNvSpPr>
              <a:spLocks noChangeShapeType="1"/>
            </p:cNvSpPr>
            <p:nvPr/>
          </p:nvSpPr>
          <p:spPr bwMode="auto">
            <a:xfrm>
              <a:off x="2186" y="2120"/>
              <a:ext cx="3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33" name="Rectangle 257"/>
            <p:cNvSpPr>
              <a:spLocks noChangeArrowheads="1"/>
            </p:cNvSpPr>
            <p:nvPr/>
          </p:nvSpPr>
          <p:spPr bwMode="auto">
            <a:xfrm>
              <a:off x="2578" y="1832"/>
              <a:ext cx="7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34" name="Line 258"/>
            <p:cNvSpPr>
              <a:spLocks noChangeShapeType="1"/>
            </p:cNvSpPr>
            <p:nvPr/>
          </p:nvSpPr>
          <p:spPr bwMode="auto">
            <a:xfrm>
              <a:off x="2578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35" name="Rectangle 259"/>
            <p:cNvSpPr>
              <a:spLocks noChangeArrowheads="1"/>
            </p:cNvSpPr>
            <p:nvPr/>
          </p:nvSpPr>
          <p:spPr bwMode="auto">
            <a:xfrm>
              <a:off x="2578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36" name="Line 260"/>
            <p:cNvSpPr>
              <a:spLocks noChangeShapeType="1"/>
            </p:cNvSpPr>
            <p:nvPr/>
          </p:nvSpPr>
          <p:spPr bwMode="auto">
            <a:xfrm>
              <a:off x="2578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37" name="Line 261"/>
            <p:cNvSpPr>
              <a:spLocks noChangeShapeType="1"/>
            </p:cNvSpPr>
            <p:nvPr/>
          </p:nvSpPr>
          <p:spPr bwMode="auto">
            <a:xfrm>
              <a:off x="2578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38" name="Rectangle 262"/>
            <p:cNvSpPr>
              <a:spLocks noChangeArrowheads="1"/>
            </p:cNvSpPr>
            <p:nvPr/>
          </p:nvSpPr>
          <p:spPr bwMode="auto">
            <a:xfrm>
              <a:off x="2591" y="2120"/>
              <a:ext cx="3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39" name="Line 263"/>
            <p:cNvSpPr>
              <a:spLocks noChangeShapeType="1"/>
            </p:cNvSpPr>
            <p:nvPr/>
          </p:nvSpPr>
          <p:spPr bwMode="auto">
            <a:xfrm>
              <a:off x="2591" y="2120"/>
              <a:ext cx="3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40" name="Rectangle 264"/>
            <p:cNvSpPr>
              <a:spLocks noChangeArrowheads="1"/>
            </p:cNvSpPr>
            <p:nvPr/>
          </p:nvSpPr>
          <p:spPr bwMode="auto">
            <a:xfrm>
              <a:off x="2983" y="1832"/>
              <a:ext cx="7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41" name="Line 265"/>
            <p:cNvSpPr>
              <a:spLocks noChangeShapeType="1"/>
            </p:cNvSpPr>
            <p:nvPr/>
          </p:nvSpPr>
          <p:spPr bwMode="auto">
            <a:xfrm>
              <a:off x="2983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42" name="Rectangle 266"/>
            <p:cNvSpPr>
              <a:spLocks noChangeArrowheads="1"/>
            </p:cNvSpPr>
            <p:nvPr/>
          </p:nvSpPr>
          <p:spPr bwMode="auto">
            <a:xfrm>
              <a:off x="2983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43" name="Line 267"/>
            <p:cNvSpPr>
              <a:spLocks noChangeShapeType="1"/>
            </p:cNvSpPr>
            <p:nvPr/>
          </p:nvSpPr>
          <p:spPr bwMode="auto">
            <a:xfrm>
              <a:off x="2983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44" name="Line 268"/>
            <p:cNvSpPr>
              <a:spLocks noChangeShapeType="1"/>
            </p:cNvSpPr>
            <p:nvPr/>
          </p:nvSpPr>
          <p:spPr bwMode="auto">
            <a:xfrm>
              <a:off x="2983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45" name="Rectangle 269"/>
            <p:cNvSpPr>
              <a:spLocks noChangeArrowheads="1"/>
            </p:cNvSpPr>
            <p:nvPr/>
          </p:nvSpPr>
          <p:spPr bwMode="auto">
            <a:xfrm>
              <a:off x="2996" y="2120"/>
              <a:ext cx="3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46" name="Line 270"/>
            <p:cNvSpPr>
              <a:spLocks noChangeShapeType="1"/>
            </p:cNvSpPr>
            <p:nvPr/>
          </p:nvSpPr>
          <p:spPr bwMode="auto">
            <a:xfrm>
              <a:off x="2996" y="2120"/>
              <a:ext cx="3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47" name="Rectangle 271"/>
            <p:cNvSpPr>
              <a:spLocks noChangeArrowheads="1"/>
            </p:cNvSpPr>
            <p:nvPr/>
          </p:nvSpPr>
          <p:spPr bwMode="auto">
            <a:xfrm>
              <a:off x="3388" y="1832"/>
              <a:ext cx="7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48" name="Line 272"/>
            <p:cNvSpPr>
              <a:spLocks noChangeShapeType="1"/>
            </p:cNvSpPr>
            <p:nvPr/>
          </p:nvSpPr>
          <p:spPr bwMode="auto">
            <a:xfrm>
              <a:off x="3388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49" name="Rectangle 273"/>
            <p:cNvSpPr>
              <a:spLocks noChangeArrowheads="1"/>
            </p:cNvSpPr>
            <p:nvPr/>
          </p:nvSpPr>
          <p:spPr bwMode="auto">
            <a:xfrm>
              <a:off x="3388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50" name="Line 274"/>
            <p:cNvSpPr>
              <a:spLocks noChangeShapeType="1"/>
            </p:cNvSpPr>
            <p:nvPr/>
          </p:nvSpPr>
          <p:spPr bwMode="auto">
            <a:xfrm>
              <a:off x="3388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51" name="Line 275"/>
            <p:cNvSpPr>
              <a:spLocks noChangeShapeType="1"/>
            </p:cNvSpPr>
            <p:nvPr/>
          </p:nvSpPr>
          <p:spPr bwMode="auto">
            <a:xfrm>
              <a:off x="3388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52" name="Rectangle 276"/>
            <p:cNvSpPr>
              <a:spLocks noChangeArrowheads="1"/>
            </p:cNvSpPr>
            <p:nvPr/>
          </p:nvSpPr>
          <p:spPr bwMode="auto">
            <a:xfrm>
              <a:off x="3401" y="2120"/>
              <a:ext cx="3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53" name="Line 277"/>
            <p:cNvSpPr>
              <a:spLocks noChangeShapeType="1"/>
            </p:cNvSpPr>
            <p:nvPr/>
          </p:nvSpPr>
          <p:spPr bwMode="auto">
            <a:xfrm>
              <a:off x="3401" y="2120"/>
              <a:ext cx="3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54" name="Rectangle 278"/>
            <p:cNvSpPr>
              <a:spLocks noChangeArrowheads="1"/>
            </p:cNvSpPr>
            <p:nvPr/>
          </p:nvSpPr>
          <p:spPr bwMode="auto">
            <a:xfrm>
              <a:off x="3793" y="1832"/>
              <a:ext cx="7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55" name="Line 279"/>
            <p:cNvSpPr>
              <a:spLocks noChangeShapeType="1"/>
            </p:cNvSpPr>
            <p:nvPr/>
          </p:nvSpPr>
          <p:spPr bwMode="auto">
            <a:xfrm>
              <a:off x="3793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56" name="Rectangle 280"/>
            <p:cNvSpPr>
              <a:spLocks noChangeArrowheads="1"/>
            </p:cNvSpPr>
            <p:nvPr/>
          </p:nvSpPr>
          <p:spPr bwMode="auto">
            <a:xfrm>
              <a:off x="3793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57" name="Line 281"/>
            <p:cNvSpPr>
              <a:spLocks noChangeShapeType="1"/>
            </p:cNvSpPr>
            <p:nvPr/>
          </p:nvSpPr>
          <p:spPr bwMode="auto">
            <a:xfrm>
              <a:off x="3793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58" name="Line 282"/>
            <p:cNvSpPr>
              <a:spLocks noChangeShapeType="1"/>
            </p:cNvSpPr>
            <p:nvPr/>
          </p:nvSpPr>
          <p:spPr bwMode="auto">
            <a:xfrm>
              <a:off x="3793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59" name="Rectangle 283"/>
            <p:cNvSpPr>
              <a:spLocks noChangeArrowheads="1"/>
            </p:cNvSpPr>
            <p:nvPr/>
          </p:nvSpPr>
          <p:spPr bwMode="auto">
            <a:xfrm>
              <a:off x="3806" y="2120"/>
              <a:ext cx="3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60" name="Line 284"/>
            <p:cNvSpPr>
              <a:spLocks noChangeShapeType="1"/>
            </p:cNvSpPr>
            <p:nvPr/>
          </p:nvSpPr>
          <p:spPr bwMode="auto">
            <a:xfrm>
              <a:off x="3806" y="2120"/>
              <a:ext cx="3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61" name="Rectangle 285"/>
            <p:cNvSpPr>
              <a:spLocks noChangeArrowheads="1"/>
            </p:cNvSpPr>
            <p:nvPr/>
          </p:nvSpPr>
          <p:spPr bwMode="auto">
            <a:xfrm>
              <a:off x="4198" y="1832"/>
              <a:ext cx="7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62" name="Line 286"/>
            <p:cNvSpPr>
              <a:spLocks noChangeShapeType="1"/>
            </p:cNvSpPr>
            <p:nvPr/>
          </p:nvSpPr>
          <p:spPr bwMode="auto">
            <a:xfrm>
              <a:off x="4198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63" name="Rectangle 287"/>
            <p:cNvSpPr>
              <a:spLocks noChangeArrowheads="1"/>
            </p:cNvSpPr>
            <p:nvPr/>
          </p:nvSpPr>
          <p:spPr bwMode="auto">
            <a:xfrm>
              <a:off x="4198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64" name="Line 288"/>
            <p:cNvSpPr>
              <a:spLocks noChangeShapeType="1"/>
            </p:cNvSpPr>
            <p:nvPr/>
          </p:nvSpPr>
          <p:spPr bwMode="auto">
            <a:xfrm>
              <a:off x="4198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65" name="Line 289"/>
            <p:cNvSpPr>
              <a:spLocks noChangeShapeType="1"/>
            </p:cNvSpPr>
            <p:nvPr/>
          </p:nvSpPr>
          <p:spPr bwMode="auto">
            <a:xfrm>
              <a:off x="4198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66" name="Rectangle 290"/>
            <p:cNvSpPr>
              <a:spLocks noChangeArrowheads="1"/>
            </p:cNvSpPr>
            <p:nvPr/>
          </p:nvSpPr>
          <p:spPr bwMode="auto">
            <a:xfrm>
              <a:off x="4211" y="2120"/>
              <a:ext cx="3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67" name="Line 291"/>
            <p:cNvSpPr>
              <a:spLocks noChangeShapeType="1"/>
            </p:cNvSpPr>
            <p:nvPr/>
          </p:nvSpPr>
          <p:spPr bwMode="auto">
            <a:xfrm>
              <a:off x="4211" y="2120"/>
              <a:ext cx="3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68" name="Rectangle 292"/>
            <p:cNvSpPr>
              <a:spLocks noChangeArrowheads="1"/>
            </p:cNvSpPr>
            <p:nvPr/>
          </p:nvSpPr>
          <p:spPr bwMode="auto">
            <a:xfrm>
              <a:off x="4603" y="1832"/>
              <a:ext cx="7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69" name="Line 293"/>
            <p:cNvSpPr>
              <a:spLocks noChangeShapeType="1"/>
            </p:cNvSpPr>
            <p:nvPr/>
          </p:nvSpPr>
          <p:spPr bwMode="auto">
            <a:xfrm>
              <a:off x="4603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70" name="Rectangle 294"/>
            <p:cNvSpPr>
              <a:spLocks noChangeArrowheads="1"/>
            </p:cNvSpPr>
            <p:nvPr/>
          </p:nvSpPr>
          <p:spPr bwMode="auto">
            <a:xfrm>
              <a:off x="4603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71" name="Line 295"/>
            <p:cNvSpPr>
              <a:spLocks noChangeShapeType="1"/>
            </p:cNvSpPr>
            <p:nvPr/>
          </p:nvSpPr>
          <p:spPr bwMode="auto">
            <a:xfrm>
              <a:off x="4603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72" name="Line 296"/>
            <p:cNvSpPr>
              <a:spLocks noChangeShapeType="1"/>
            </p:cNvSpPr>
            <p:nvPr/>
          </p:nvSpPr>
          <p:spPr bwMode="auto">
            <a:xfrm>
              <a:off x="4603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73" name="Rectangle 297"/>
            <p:cNvSpPr>
              <a:spLocks noChangeArrowheads="1"/>
            </p:cNvSpPr>
            <p:nvPr/>
          </p:nvSpPr>
          <p:spPr bwMode="auto">
            <a:xfrm>
              <a:off x="4616" y="2120"/>
              <a:ext cx="38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74" name="Line 298"/>
            <p:cNvSpPr>
              <a:spLocks noChangeShapeType="1"/>
            </p:cNvSpPr>
            <p:nvPr/>
          </p:nvSpPr>
          <p:spPr bwMode="auto">
            <a:xfrm>
              <a:off x="4616" y="2120"/>
              <a:ext cx="38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75" name="Rectangle 299"/>
            <p:cNvSpPr>
              <a:spLocks noChangeArrowheads="1"/>
            </p:cNvSpPr>
            <p:nvPr/>
          </p:nvSpPr>
          <p:spPr bwMode="auto">
            <a:xfrm>
              <a:off x="5005" y="1832"/>
              <a:ext cx="13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76" name="Line 300"/>
            <p:cNvSpPr>
              <a:spLocks noChangeShapeType="1"/>
            </p:cNvSpPr>
            <p:nvPr/>
          </p:nvSpPr>
          <p:spPr bwMode="auto">
            <a:xfrm>
              <a:off x="5005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77" name="Rectangle 301"/>
            <p:cNvSpPr>
              <a:spLocks noChangeArrowheads="1"/>
            </p:cNvSpPr>
            <p:nvPr/>
          </p:nvSpPr>
          <p:spPr bwMode="auto">
            <a:xfrm>
              <a:off x="5005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78" name="Line 302"/>
            <p:cNvSpPr>
              <a:spLocks noChangeShapeType="1"/>
            </p:cNvSpPr>
            <p:nvPr/>
          </p:nvSpPr>
          <p:spPr bwMode="auto">
            <a:xfrm>
              <a:off x="5005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79" name="Line 303"/>
            <p:cNvSpPr>
              <a:spLocks noChangeShapeType="1"/>
            </p:cNvSpPr>
            <p:nvPr/>
          </p:nvSpPr>
          <p:spPr bwMode="auto">
            <a:xfrm>
              <a:off x="5005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80" name="Rectangle 304"/>
            <p:cNvSpPr>
              <a:spLocks noChangeArrowheads="1"/>
            </p:cNvSpPr>
            <p:nvPr/>
          </p:nvSpPr>
          <p:spPr bwMode="auto">
            <a:xfrm>
              <a:off x="5005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81" name="Line 305"/>
            <p:cNvSpPr>
              <a:spLocks noChangeShapeType="1"/>
            </p:cNvSpPr>
            <p:nvPr/>
          </p:nvSpPr>
          <p:spPr bwMode="auto">
            <a:xfrm>
              <a:off x="5005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82" name="Line 306"/>
            <p:cNvSpPr>
              <a:spLocks noChangeShapeType="1"/>
            </p:cNvSpPr>
            <p:nvPr/>
          </p:nvSpPr>
          <p:spPr bwMode="auto">
            <a:xfrm>
              <a:off x="5005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83" name="Rectangle 307"/>
            <p:cNvSpPr>
              <a:spLocks noChangeArrowheads="1"/>
            </p:cNvSpPr>
            <p:nvPr/>
          </p:nvSpPr>
          <p:spPr bwMode="auto">
            <a:xfrm>
              <a:off x="394" y="2270"/>
              <a:ext cx="2" cy="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00" b="1">
                  <a:solidFill>
                    <a:srgbClr val="FF0000"/>
                  </a:solidFill>
                </a:rPr>
                <a:t> </a:t>
              </a:r>
              <a:endParaRPr lang="en-US" altLang="zh-TW" b="1">
                <a:solidFill>
                  <a:srgbClr val="FF0000"/>
                </a:solidFill>
              </a:endParaRPr>
            </a:p>
          </p:txBody>
        </p:sp>
        <p:sp>
          <p:nvSpPr>
            <p:cNvPr id="229684" name="Rectangle 308"/>
            <p:cNvSpPr>
              <a:spLocks noChangeArrowheads="1"/>
            </p:cNvSpPr>
            <p:nvPr/>
          </p:nvSpPr>
          <p:spPr bwMode="auto">
            <a:xfrm>
              <a:off x="394" y="2316"/>
              <a:ext cx="2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200" b="1">
                  <a:solidFill>
                    <a:srgbClr val="FF0000"/>
                  </a:solidFill>
                </a:rPr>
                <a:t> </a:t>
              </a:r>
              <a:endParaRPr lang="en-US" altLang="zh-TW" b="1">
                <a:solidFill>
                  <a:srgbClr val="FF0000"/>
                </a:solidFill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35</a:t>
            </a:fld>
            <a:endParaRPr lang="en-US" altLang="zh-TW"/>
          </a:p>
        </p:txBody>
      </p:sp>
      <p:sp>
        <p:nvSpPr>
          <p:cNvPr id="309" name="Rectangle 3"/>
          <p:cNvSpPr>
            <a:spLocks noChangeArrowheads="1"/>
          </p:cNvSpPr>
          <p:nvPr/>
        </p:nvSpPr>
        <p:spPr bwMode="auto">
          <a:xfrm>
            <a:off x="431032" y="1069983"/>
            <a:ext cx="809625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</a:pPr>
            <a:r>
              <a:rPr lang="en-US" altLang="zh-TW" sz="3200" b="1" dirty="0"/>
              <a:t>S</a:t>
            </a:r>
            <a:r>
              <a:rPr lang="en-US" altLang="zh-TW" sz="2000" b="1" dirty="0"/>
              <a:t>1</a:t>
            </a:r>
            <a:r>
              <a:rPr lang="en-US" altLang="zh-TW" sz="3200" b="1" dirty="0"/>
              <a:t>={0, 6, 7, 8}, S</a:t>
            </a:r>
            <a:r>
              <a:rPr lang="en-US" altLang="zh-TW" sz="2000" b="1" dirty="0"/>
              <a:t>2</a:t>
            </a:r>
            <a:r>
              <a:rPr lang="en-US" altLang="zh-TW" sz="3200" b="1" dirty="0"/>
              <a:t>={1, 4, 9}, S</a:t>
            </a:r>
            <a:r>
              <a:rPr lang="en-US" altLang="zh-TW" sz="2000" b="1" dirty="0"/>
              <a:t>3</a:t>
            </a:r>
            <a:r>
              <a:rPr lang="en-US" altLang="zh-TW" sz="3200" b="1" dirty="0"/>
              <a:t>={2, 3, 5</a:t>
            </a:r>
            <a:r>
              <a:rPr lang="en-US" altLang="zh-TW" sz="3200" b="1" dirty="0" smtClean="0"/>
              <a:t>}</a:t>
            </a:r>
            <a:endParaRPr lang="en-US" altLang="zh-TW" sz="3200" b="1" dirty="0"/>
          </a:p>
        </p:txBody>
      </p:sp>
      <p:sp>
        <p:nvSpPr>
          <p:cNvPr id="313" name="Oval 4"/>
          <p:cNvSpPr>
            <a:spLocks noChangeArrowheads="1"/>
          </p:cNvSpPr>
          <p:nvPr/>
        </p:nvSpPr>
        <p:spPr bwMode="auto">
          <a:xfrm>
            <a:off x="8209111" y="1231630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14" name="Rectangle 5"/>
          <p:cNvSpPr>
            <a:spLocks noChangeArrowheads="1"/>
          </p:cNvSpPr>
          <p:nvPr/>
        </p:nvSpPr>
        <p:spPr bwMode="auto">
          <a:xfrm>
            <a:off x="8220224" y="1225280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0</a:t>
            </a:r>
          </a:p>
        </p:txBody>
      </p:sp>
      <p:sp>
        <p:nvSpPr>
          <p:cNvPr id="315" name="Oval 6"/>
          <p:cNvSpPr>
            <a:spLocks noChangeArrowheads="1"/>
          </p:cNvSpPr>
          <p:nvPr/>
        </p:nvSpPr>
        <p:spPr bwMode="auto">
          <a:xfrm>
            <a:off x="7596336" y="2176192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16" name="Oval 7"/>
          <p:cNvSpPr>
            <a:spLocks noChangeArrowheads="1"/>
          </p:cNvSpPr>
          <p:nvPr/>
        </p:nvSpPr>
        <p:spPr bwMode="auto">
          <a:xfrm>
            <a:off x="8856811" y="2139680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17" name="Line 8"/>
          <p:cNvSpPr>
            <a:spLocks noChangeShapeType="1"/>
          </p:cNvSpPr>
          <p:nvPr/>
        </p:nvSpPr>
        <p:spPr bwMode="auto">
          <a:xfrm flipH="1">
            <a:off x="7786836" y="1601517"/>
            <a:ext cx="506413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18" name="Line 9"/>
          <p:cNvSpPr>
            <a:spLocks noChangeShapeType="1"/>
          </p:cNvSpPr>
          <p:nvPr/>
        </p:nvSpPr>
        <p:spPr bwMode="auto">
          <a:xfrm>
            <a:off x="8518674" y="1590405"/>
            <a:ext cx="4826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19" name="Oval 10"/>
          <p:cNvSpPr>
            <a:spLocks noChangeArrowheads="1"/>
          </p:cNvSpPr>
          <p:nvPr/>
        </p:nvSpPr>
        <p:spPr bwMode="auto">
          <a:xfrm>
            <a:off x="8245624" y="2160317"/>
            <a:ext cx="392112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20" name="Line 11"/>
          <p:cNvSpPr>
            <a:spLocks noChangeShapeType="1"/>
          </p:cNvSpPr>
          <p:nvPr/>
        </p:nvSpPr>
        <p:spPr bwMode="auto">
          <a:xfrm>
            <a:off x="8429774" y="1620567"/>
            <a:ext cx="0" cy="523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21" name="Rectangle 12"/>
          <p:cNvSpPr>
            <a:spLocks noChangeArrowheads="1"/>
          </p:cNvSpPr>
          <p:nvPr/>
        </p:nvSpPr>
        <p:spPr bwMode="auto">
          <a:xfrm>
            <a:off x="7609036" y="2146030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6</a:t>
            </a:r>
          </a:p>
        </p:txBody>
      </p:sp>
      <p:sp>
        <p:nvSpPr>
          <p:cNvPr id="322" name="Rectangle 13"/>
          <p:cNvSpPr>
            <a:spLocks noChangeArrowheads="1"/>
          </p:cNvSpPr>
          <p:nvPr/>
        </p:nvSpPr>
        <p:spPr bwMode="auto">
          <a:xfrm>
            <a:off x="8251974" y="2174605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7</a:t>
            </a:r>
          </a:p>
        </p:txBody>
      </p:sp>
      <p:sp>
        <p:nvSpPr>
          <p:cNvPr id="323" name="Rectangle 14"/>
          <p:cNvSpPr>
            <a:spLocks noChangeArrowheads="1"/>
          </p:cNvSpPr>
          <p:nvPr/>
        </p:nvSpPr>
        <p:spPr bwMode="auto">
          <a:xfrm>
            <a:off x="8861574" y="2153967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8</a:t>
            </a:r>
          </a:p>
        </p:txBody>
      </p:sp>
      <p:sp>
        <p:nvSpPr>
          <p:cNvPr id="324" name="Oval 15"/>
          <p:cNvSpPr>
            <a:spLocks noChangeArrowheads="1"/>
          </p:cNvSpPr>
          <p:nvPr/>
        </p:nvSpPr>
        <p:spPr bwMode="auto">
          <a:xfrm>
            <a:off x="8209111" y="21849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25" name="Rectangle 16"/>
          <p:cNvSpPr>
            <a:spLocks noChangeArrowheads="1"/>
          </p:cNvSpPr>
          <p:nvPr/>
        </p:nvSpPr>
        <p:spPr bwMode="auto">
          <a:xfrm>
            <a:off x="8220223" y="15499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4</a:t>
            </a:r>
          </a:p>
        </p:txBody>
      </p:sp>
      <p:sp>
        <p:nvSpPr>
          <p:cNvPr id="326" name="Oval 17"/>
          <p:cNvSpPr>
            <a:spLocks noChangeArrowheads="1"/>
          </p:cNvSpPr>
          <p:nvPr/>
        </p:nvSpPr>
        <p:spPr bwMode="auto">
          <a:xfrm>
            <a:off x="7596336" y="966411"/>
            <a:ext cx="392112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27" name="Oval 18"/>
          <p:cNvSpPr>
            <a:spLocks noChangeArrowheads="1"/>
          </p:cNvSpPr>
          <p:nvPr/>
        </p:nvSpPr>
        <p:spPr bwMode="auto">
          <a:xfrm>
            <a:off x="8856811" y="929899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28" name="Line 19"/>
          <p:cNvSpPr>
            <a:spLocks noChangeShapeType="1"/>
          </p:cNvSpPr>
          <p:nvPr/>
        </p:nvSpPr>
        <p:spPr bwMode="auto">
          <a:xfrm flipH="1">
            <a:off x="7786836" y="391736"/>
            <a:ext cx="506412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29" name="Line 20"/>
          <p:cNvSpPr>
            <a:spLocks noChangeShapeType="1"/>
          </p:cNvSpPr>
          <p:nvPr/>
        </p:nvSpPr>
        <p:spPr bwMode="auto">
          <a:xfrm>
            <a:off x="8518673" y="380624"/>
            <a:ext cx="4826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30" name="Rectangle 21"/>
          <p:cNvSpPr>
            <a:spLocks noChangeArrowheads="1"/>
          </p:cNvSpPr>
          <p:nvPr/>
        </p:nvSpPr>
        <p:spPr bwMode="auto">
          <a:xfrm>
            <a:off x="7691576" y="979111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1</a:t>
            </a:r>
          </a:p>
        </p:txBody>
      </p:sp>
      <p:sp>
        <p:nvSpPr>
          <p:cNvPr id="331" name="Rectangle 22"/>
          <p:cNvSpPr>
            <a:spLocks noChangeArrowheads="1"/>
          </p:cNvSpPr>
          <p:nvPr/>
        </p:nvSpPr>
        <p:spPr bwMode="auto">
          <a:xfrm>
            <a:off x="8861573" y="944186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9</a:t>
            </a:r>
          </a:p>
        </p:txBody>
      </p:sp>
      <p:sp>
        <p:nvSpPr>
          <p:cNvPr id="332" name="Oval 23"/>
          <p:cNvSpPr>
            <a:spLocks noChangeArrowheads="1"/>
          </p:cNvSpPr>
          <p:nvPr/>
        </p:nvSpPr>
        <p:spPr bwMode="auto">
          <a:xfrm>
            <a:off x="8209111" y="2714422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33" name="Rectangle 24"/>
          <p:cNvSpPr>
            <a:spLocks noChangeArrowheads="1"/>
          </p:cNvSpPr>
          <p:nvPr/>
        </p:nvSpPr>
        <p:spPr bwMode="auto">
          <a:xfrm>
            <a:off x="8220223" y="2708072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2</a:t>
            </a:r>
          </a:p>
        </p:txBody>
      </p:sp>
      <p:sp>
        <p:nvSpPr>
          <p:cNvPr id="334" name="Oval 25"/>
          <p:cNvSpPr>
            <a:spLocks noChangeArrowheads="1"/>
          </p:cNvSpPr>
          <p:nvPr/>
        </p:nvSpPr>
        <p:spPr bwMode="auto">
          <a:xfrm>
            <a:off x="7596336" y="3658984"/>
            <a:ext cx="392112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35" name="Oval 26"/>
          <p:cNvSpPr>
            <a:spLocks noChangeArrowheads="1"/>
          </p:cNvSpPr>
          <p:nvPr/>
        </p:nvSpPr>
        <p:spPr bwMode="auto">
          <a:xfrm>
            <a:off x="8856811" y="3622472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36" name="Line 27"/>
          <p:cNvSpPr>
            <a:spLocks noChangeShapeType="1"/>
          </p:cNvSpPr>
          <p:nvPr/>
        </p:nvSpPr>
        <p:spPr bwMode="auto">
          <a:xfrm flipH="1">
            <a:off x="7786836" y="3084309"/>
            <a:ext cx="506412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37" name="Line 28"/>
          <p:cNvSpPr>
            <a:spLocks noChangeShapeType="1"/>
          </p:cNvSpPr>
          <p:nvPr/>
        </p:nvSpPr>
        <p:spPr bwMode="auto">
          <a:xfrm>
            <a:off x="8518673" y="3073197"/>
            <a:ext cx="4826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38" name="Rectangle 29"/>
          <p:cNvSpPr>
            <a:spLocks noChangeArrowheads="1"/>
          </p:cNvSpPr>
          <p:nvPr/>
        </p:nvSpPr>
        <p:spPr bwMode="auto">
          <a:xfrm>
            <a:off x="7610623" y="367168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3</a:t>
            </a:r>
          </a:p>
        </p:txBody>
      </p:sp>
      <p:sp>
        <p:nvSpPr>
          <p:cNvPr id="339" name="Rectangle 30"/>
          <p:cNvSpPr>
            <a:spLocks noChangeArrowheads="1"/>
          </p:cNvSpPr>
          <p:nvPr/>
        </p:nvSpPr>
        <p:spPr bwMode="auto">
          <a:xfrm>
            <a:off x="8861573" y="3636759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7354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27" name="Picture 3" descr="twu61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45" y="1628800"/>
            <a:ext cx="8513763" cy="516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0" y="908720"/>
            <a:ext cx="9143999" cy="113877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zh-TW" sz="2400" b="1" u="sng" dirty="0">
                <a:solidFill>
                  <a:srgbClr val="FF0000"/>
                </a:solidFill>
                <a:latin typeface="Times New Roman" pitchFamily="18" charset="0"/>
              </a:rPr>
              <a:t>weighting rule </a:t>
            </a:r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</a:rPr>
              <a:t>for union(</a:t>
            </a:r>
            <a:r>
              <a:rPr lang="en-US" altLang="zh-TW" sz="2400" dirty="0" err="1">
                <a:solidFill>
                  <a:schemeClr val="bg2"/>
                </a:solidFill>
                <a:latin typeface="Times New Roman" pitchFamily="18" charset="0"/>
              </a:rPr>
              <a:t>i,j</a:t>
            </a:r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</a:rPr>
              <a:t>): </a:t>
            </a:r>
            <a:endParaRPr lang="en-US" altLang="zh-TW" sz="2400" dirty="0" smtClean="0">
              <a:solidFill>
                <a:schemeClr val="bg2"/>
              </a:solidFill>
              <a:latin typeface="Times New Roman" pitchFamily="18" charset="0"/>
            </a:endParaRPr>
          </a:p>
          <a:p>
            <a:r>
              <a:rPr lang="en-US" altLang="zh-TW" sz="2400" dirty="0" smtClean="0">
                <a:solidFill>
                  <a:schemeClr val="bg2"/>
                </a:solidFill>
                <a:latin typeface="Times New Roman" pitchFamily="18" charset="0"/>
              </a:rPr>
              <a:t>If (no. </a:t>
            </a:r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</a:rPr>
              <a:t>of nodes in </a:t>
            </a:r>
            <a:r>
              <a:rPr lang="en-US" altLang="zh-TW" sz="2400" dirty="0" smtClean="0">
                <a:solidFill>
                  <a:schemeClr val="bg2"/>
                </a:solidFill>
                <a:latin typeface="Times New Roman" pitchFamily="18" charset="0"/>
              </a:rPr>
              <a:t>i) </a:t>
            </a:r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</a:rPr>
              <a:t>&lt; </a:t>
            </a:r>
            <a:r>
              <a:rPr lang="en-US" altLang="zh-TW" sz="2400" dirty="0" smtClean="0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TW" dirty="0" smtClean="0">
                <a:solidFill>
                  <a:schemeClr val="bg2"/>
                </a:solidFill>
              </a:rPr>
              <a:t>no. of nodes </a:t>
            </a:r>
            <a:r>
              <a:rPr lang="en-US" altLang="zh-TW" sz="2400" dirty="0" smtClean="0">
                <a:solidFill>
                  <a:schemeClr val="bg2"/>
                </a:solidFill>
                <a:latin typeface="Times New Roman" pitchFamily="18" charset="0"/>
              </a:rPr>
              <a:t>in j) then  </a:t>
            </a:r>
            <a:r>
              <a:rPr lang="en-US" altLang="zh-TW" sz="4400" b="1" dirty="0">
                <a:solidFill>
                  <a:srgbClr val="FF0000"/>
                </a:solidFill>
              </a:rPr>
              <a:t>i</a:t>
            </a:r>
            <a:r>
              <a:rPr lang="en-US" altLang="zh-TW" sz="4400" b="1" dirty="0" smtClean="0">
                <a:solidFill>
                  <a:srgbClr val="FF0000"/>
                </a:solidFill>
              </a:rPr>
              <a:t> (</a:t>
            </a:r>
            <a:r>
              <a:rPr lang="zh-TW" altLang="en-US" sz="4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少</a:t>
            </a:r>
            <a:r>
              <a:rPr lang="en-US" altLang="zh-TW" sz="4400" b="1" dirty="0" smtClean="0">
                <a:solidFill>
                  <a:srgbClr val="FF0000"/>
                </a:solidFill>
              </a:rPr>
              <a:t>) → j (</a:t>
            </a:r>
            <a:r>
              <a:rPr lang="zh-TW" altLang="en-US" sz="4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多</a:t>
            </a:r>
            <a:r>
              <a:rPr lang="en-US" altLang="zh-TW" sz="4400" b="1" dirty="0" smtClean="0">
                <a:solidFill>
                  <a:srgbClr val="FF0000"/>
                </a:solidFill>
              </a:rPr>
              <a:t>)</a:t>
            </a:r>
            <a:endParaRPr lang="en-US" altLang="zh-TW" sz="4400" b="1" dirty="0">
              <a:solidFill>
                <a:srgbClr val="FF0000"/>
              </a:solidFill>
            </a:endParaRPr>
          </a:p>
        </p:txBody>
      </p:sp>
      <p:sp>
        <p:nvSpPr>
          <p:cNvPr id="231429" name="Rectangle 5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6425" cy="1143001"/>
          </a:xfrm>
        </p:spPr>
        <p:txBody>
          <a:bodyPr/>
          <a:lstStyle/>
          <a:p>
            <a:r>
              <a:rPr lang="en-US" altLang="zh-TW" dirty="0"/>
              <a:t>Set </a:t>
            </a:r>
            <a:r>
              <a:rPr lang="en-US" altLang="zh-TW" dirty="0" smtClean="0"/>
              <a:t>Representation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36</a:t>
            </a:fld>
            <a:endParaRPr lang="en-US" altLang="zh-TW"/>
          </a:p>
        </p:txBody>
      </p:sp>
      <p:sp>
        <p:nvSpPr>
          <p:cNvPr id="3" name="橢圓 2"/>
          <p:cNvSpPr/>
          <p:nvPr/>
        </p:nvSpPr>
        <p:spPr bwMode="auto">
          <a:xfrm rot="1562210">
            <a:off x="5411384" y="2144315"/>
            <a:ext cx="755252" cy="148106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313566" y="21752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橢圓 8"/>
          <p:cNvSpPr/>
          <p:nvPr/>
        </p:nvSpPr>
        <p:spPr bwMode="auto">
          <a:xfrm rot="1562210">
            <a:off x="6102649" y="3083872"/>
            <a:ext cx="579333" cy="5462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516216" y="278931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 bwMode="auto">
          <a:xfrm rot="1562210">
            <a:off x="1324720" y="4151062"/>
            <a:ext cx="1288063" cy="148106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 rot="1562210">
            <a:off x="2502248" y="4991026"/>
            <a:ext cx="579333" cy="5462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187624" y="40770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002793" y="478533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橢圓 14"/>
          <p:cNvSpPr/>
          <p:nvPr/>
        </p:nvSpPr>
        <p:spPr bwMode="auto">
          <a:xfrm rot="1562210">
            <a:off x="4822286" y="4119276"/>
            <a:ext cx="2035653" cy="169290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 rot="1562210">
            <a:off x="7110760" y="4884763"/>
            <a:ext cx="579333" cy="5462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27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0" y="0"/>
            <a:ext cx="9163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endParaRPr lang="zh-TW" altLang="zh-TW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-19050" y="764704"/>
            <a:ext cx="9163050" cy="609329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lIns="92075" tIns="46038" rIns="92075" bIns="46038"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2400" b="1" dirty="0">
                <a:latin typeface="Courier New" pitchFamily="49" charset="0"/>
              </a:rPr>
              <a:t>void union2(</a:t>
            </a:r>
            <a:r>
              <a:rPr lang="en-US" altLang="zh-TW" sz="2400" b="1" dirty="0" err="1">
                <a:latin typeface="Courier New" pitchFamily="49" charset="0"/>
              </a:rPr>
              <a:t>int</a:t>
            </a:r>
            <a:r>
              <a:rPr lang="en-US" altLang="zh-TW" sz="2400" b="1" dirty="0">
                <a:latin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zh-TW" sz="2400" b="1" dirty="0">
                <a:latin typeface="Courier New" pitchFamily="49" charset="0"/>
              </a:rPr>
              <a:t>, </a:t>
            </a:r>
            <a:r>
              <a:rPr lang="en-US" altLang="zh-TW" sz="2400" b="1" dirty="0" err="1">
                <a:latin typeface="Courier New" pitchFamily="49" charset="0"/>
              </a:rPr>
              <a:t>int</a:t>
            </a:r>
            <a:r>
              <a:rPr lang="en-US" altLang="zh-TW" sz="2400" b="1" dirty="0">
                <a:latin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</a:rPr>
              <a:t>j</a:t>
            </a:r>
            <a:r>
              <a:rPr lang="en-US" altLang="zh-TW" sz="2400" b="1" dirty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2400" b="1" dirty="0">
                <a:latin typeface="Courier New" pitchFamily="49" charset="0"/>
              </a:rPr>
              <a:t>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2400" b="1" dirty="0">
                <a:latin typeface="Courier New" pitchFamily="49" charset="0"/>
              </a:rPr>
              <a:t>    </a:t>
            </a:r>
            <a:r>
              <a:rPr lang="en-US" altLang="zh-TW" sz="2400" b="1" dirty="0" err="1">
                <a:latin typeface="Courier New" pitchFamily="49" charset="0"/>
              </a:rPr>
              <a:t>int</a:t>
            </a:r>
            <a:r>
              <a:rPr lang="en-US" altLang="zh-TW" sz="2400" b="1" dirty="0">
                <a:latin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latin typeface="Courier New" pitchFamily="49" charset="0"/>
              </a:rPr>
              <a:t>temp = parent[i] + parent[j</a:t>
            </a: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</a:rPr>
              <a:t>]</a:t>
            </a:r>
            <a:r>
              <a:rPr lang="en-US" altLang="zh-TW" sz="2400" b="1" dirty="0" smtClean="0"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endParaRPr lang="en-US" altLang="zh-TW" sz="2400" b="1" dirty="0">
              <a:latin typeface="Courier New" pitchFamily="49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2400" b="1" dirty="0">
                <a:latin typeface="Courier New" pitchFamily="49" charset="0"/>
              </a:rPr>
              <a:t>    if (</a:t>
            </a:r>
            <a:r>
              <a:rPr lang="en-US" altLang="zh-TW" sz="2400" b="1" u="sng" dirty="0">
                <a:solidFill>
                  <a:srgbClr val="FF0000"/>
                </a:solidFill>
                <a:latin typeface="Courier New" pitchFamily="49" charset="0"/>
              </a:rPr>
              <a:t>parent[i] &gt; parent[j]</a:t>
            </a:r>
            <a:r>
              <a:rPr lang="en-US" altLang="zh-TW" sz="2400" b="1" dirty="0">
                <a:solidFill>
                  <a:schemeClr val="bg2"/>
                </a:solidFill>
                <a:latin typeface="Courier New" pitchFamily="49" charset="0"/>
              </a:rPr>
              <a:t>)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TW" sz="2400" b="1" dirty="0">
                <a:latin typeface="Courier New" pitchFamily="49" charset="0"/>
              </a:rPr>
              <a:t>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2400" b="1" dirty="0">
                <a:latin typeface="Courier New" pitchFamily="49" charset="0"/>
              </a:rPr>
              <a:t>        parent[i] = j; 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</a:rPr>
              <a:t>/*make j the new root*/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2400" b="1" dirty="0">
                <a:latin typeface="Courier New" pitchFamily="49" charset="0"/>
              </a:rPr>
              <a:t>        parent[j] = temp;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2400" b="1" dirty="0">
                <a:latin typeface="Courier New" pitchFamily="49" charset="0"/>
              </a:rPr>
              <a:t>    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2400" b="1" dirty="0">
                <a:latin typeface="Courier New" pitchFamily="49" charset="0"/>
              </a:rPr>
              <a:t>    else 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2400" b="1" dirty="0">
                <a:latin typeface="Courier New" pitchFamily="49" charset="0"/>
              </a:rPr>
              <a:t>        parent[j] = i;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</a:rPr>
              <a:t>/* make i the new root*/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2400" b="1" dirty="0">
                <a:latin typeface="Courier New" pitchFamily="49" charset="0"/>
              </a:rPr>
              <a:t>        parent[i] = temp;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2400" b="1" dirty="0">
                <a:latin typeface="Courier New" pitchFamily="49" charset="0"/>
              </a:rPr>
              <a:t>    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2400" b="1" dirty="0">
                <a:latin typeface="Courier New" pitchFamily="49" charset="0"/>
              </a:rPr>
              <a:t>}</a:t>
            </a:r>
          </a:p>
        </p:txBody>
      </p:sp>
      <p:sp>
        <p:nvSpPr>
          <p:cNvPr id="23245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00113" y="188640"/>
            <a:ext cx="7323200" cy="571500"/>
          </a:xfrm>
        </p:spPr>
        <p:txBody>
          <a:bodyPr/>
          <a:lstStyle/>
          <a:p>
            <a:pPr algn="ctr"/>
            <a:r>
              <a:rPr lang="en-US" altLang="zh-TW" dirty="0"/>
              <a:t>Modified Union Operation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442473" y="6309320"/>
            <a:ext cx="587375" cy="488950"/>
          </a:xfrm>
        </p:spPr>
        <p:txBody>
          <a:bodyPr/>
          <a:lstStyle/>
          <a:p>
            <a:fld id="{163E08E7-7627-4C97-BB7F-D9D46D096B4F}" type="slidenum">
              <a:rPr lang="en-US" altLang="zh-TW" smtClean="0"/>
              <a:pPr/>
              <a:t>37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822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-107950" y="692150"/>
            <a:ext cx="9163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endParaRPr lang="zh-TW" altLang="zh-TW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-29603" y="1052736"/>
            <a:ext cx="9173603" cy="580526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1800" b="1" dirty="0" err="1">
                <a:latin typeface="Courier New" pitchFamily="49" charset="0"/>
              </a:rPr>
              <a:t>i</a:t>
            </a:r>
            <a:r>
              <a:rPr lang="en-US" altLang="zh-TW" sz="1800" b="1" dirty="0" err="1" smtClean="0">
                <a:latin typeface="Courier New" pitchFamily="49" charset="0"/>
              </a:rPr>
              <a:t>nt</a:t>
            </a:r>
            <a:r>
              <a:rPr lang="en-US" altLang="zh-TW" sz="1800" b="1" dirty="0" smtClean="0">
                <a:latin typeface="Courier New" pitchFamily="49" charset="0"/>
              </a:rPr>
              <a:t> </a:t>
            </a:r>
            <a:r>
              <a:rPr lang="en-US" altLang="zh-TW" sz="1800" b="1" dirty="0">
                <a:latin typeface="Courier New" pitchFamily="49" charset="0"/>
              </a:rPr>
              <a:t>find2(</a:t>
            </a:r>
            <a:r>
              <a:rPr lang="en-US" altLang="zh-TW" sz="1800" b="1" dirty="0" err="1">
                <a:latin typeface="Courier New" pitchFamily="49" charset="0"/>
              </a:rPr>
              <a:t>int</a:t>
            </a:r>
            <a:r>
              <a:rPr lang="en-US" altLang="zh-TW" sz="1800" b="1" dirty="0">
                <a:latin typeface="Courier New" pitchFamily="49" charset="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zh-TW" sz="1800" b="1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1800" b="1" dirty="0" smtClean="0">
                <a:latin typeface="Courier New" pitchFamily="49" charset="0"/>
              </a:rPr>
              <a:t>{ </a:t>
            </a:r>
            <a:endParaRPr lang="en-US" altLang="zh-TW" sz="1800" b="1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    </a:t>
            </a:r>
            <a:r>
              <a:rPr lang="en-US" altLang="zh-TW" sz="1800" b="1" dirty="0" err="1">
                <a:latin typeface="Courier New" pitchFamily="49" charset="0"/>
              </a:rPr>
              <a:t>int</a:t>
            </a:r>
            <a:r>
              <a:rPr lang="en-US" altLang="zh-TW" sz="1800" b="1" dirty="0">
                <a:latin typeface="Courier New" pitchFamily="49" charset="0"/>
              </a:rPr>
              <a:t> root, trail, lead</a:t>
            </a:r>
            <a:r>
              <a:rPr lang="en-US" altLang="zh-TW" sz="1800" b="1" dirty="0" smtClean="0"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endParaRPr lang="en-US" altLang="zh-TW" sz="1800" b="1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    </a:t>
            </a:r>
            <a:r>
              <a:rPr lang="en-US" altLang="zh-TW" sz="1800" b="1" dirty="0" smtClean="0">
                <a:latin typeface="Courier New" pitchFamily="49" charset="0"/>
              </a:rPr>
              <a:t>for(root=</a:t>
            </a:r>
            <a:r>
              <a:rPr lang="en-US" altLang="zh-TW" sz="1800" b="1" dirty="0" err="1" smtClean="0">
                <a:latin typeface="Courier New" pitchFamily="49" charset="0"/>
              </a:rPr>
              <a:t>i;parent</a:t>
            </a:r>
            <a:r>
              <a:rPr lang="en-US" altLang="zh-TW" sz="1800" b="1" dirty="0" smtClean="0">
                <a:latin typeface="Courier New" pitchFamily="49" charset="0"/>
              </a:rPr>
              <a:t>[root</a:t>
            </a:r>
            <a:r>
              <a:rPr lang="en-US" altLang="zh-TW" sz="1800" b="1" dirty="0">
                <a:latin typeface="Courier New" pitchFamily="49" charset="0"/>
              </a:rPr>
              <a:t>]&gt;=</a:t>
            </a:r>
            <a:r>
              <a:rPr lang="en-US" altLang="zh-TW" sz="1800" b="1" dirty="0" smtClean="0">
                <a:latin typeface="Courier New" pitchFamily="49" charset="0"/>
              </a:rPr>
              <a:t>0;root=parent[root]);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endParaRPr lang="en-US" altLang="zh-TW" sz="1600" b="1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    for (trail=i; trail!=root; trail=lead) </a:t>
            </a:r>
            <a:endParaRPr lang="en-US" altLang="zh-TW" sz="1800" b="1" dirty="0" smtClean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 </a:t>
            </a:r>
            <a:r>
              <a:rPr lang="en-US" altLang="zh-TW" sz="1800" b="1" dirty="0" smtClean="0">
                <a:latin typeface="Courier New" pitchFamily="49" charset="0"/>
              </a:rPr>
              <a:t>   {</a:t>
            </a:r>
            <a:endParaRPr lang="en-US" altLang="zh-TW" sz="1800" b="1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        lead = parent[trail];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        parent[trail]= root;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    return root;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107504" y="5445224"/>
            <a:ext cx="3990975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If j is a node on the path from</a:t>
            </a:r>
          </a:p>
          <a:p>
            <a:pPr eaLnBrk="0" hangingPunct="0"/>
            <a:r>
              <a:rPr lang="en-US" altLang="zh-TW" sz="2400">
                <a:latin typeface="Times New Roman" pitchFamily="18" charset="0"/>
              </a:rPr>
              <a:t>i to its root then make j a child </a:t>
            </a:r>
          </a:p>
          <a:p>
            <a:pPr eaLnBrk="0" hangingPunct="0"/>
            <a:r>
              <a:rPr lang="en-US" altLang="zh-TW" sz="2400">
                <a:latin typeface="Times New Roman" pitchFamily="18" charset="0"/>
              </a:rPr>
              <a:t>of the root</a:t>
            </a: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47664" y="260648"/>
            <a:ext cx="6459289" cy="674564"/>
          </a:xfrm>
        </p:spPr>
        <p:txBody>
          <a:bodyPr/>
          <a:lstStyle/>
          <a:p>
            <a:r>
              <a:rPr lang="en-US" altLang="zh-TW" dirty="0"/>
              <a:t>Modified </a:t>
            </a:r>
            <a:r>
              <a:rPr lang="en-US" altLang="zh-TW" i="1" dirty="0"/>
              <a:t>Find</a:t>
            </a:r>
            <a:r>
              <a:rPr lang="en-US" altLang="zh-TW" dirty="0"/>
              <a:t>(</a:t>
            </a:r>
            <a:r>
              <a:rPr lang="en-US" altLang="zh-TW" i="1" dirty="0"/>
              <a:t>i</a:t>
            </a:r>
            <a:r>
              <a:rPr lang="en-US" altLang="zh-TW" dirty="0"/>
              <a:t>) Operation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38</a:t>
            </a:fld>
            <a:endParaRPr lang="en-US" altLang="zh-TW"/>
          </a:p>
        </p:txBody>
      </p:sp>
      <p:sp>
        <p:nvSpPr>
          <p:cNvPr id="9" name="Oval 2"/>
          <p:cNvSpPr>
            <a:spLocks noChangeArrowheads="1"/>
          </p:cNvSpPr>
          <p:nvPr/>
        </p:nvSpPr>
        <p:spPr bwMode="auto">
          <a:xfrm>
            <a:off x="5824959" y="3343387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869409" y="327829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0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4816896" y="4280012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859759" y="4214924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1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5848771" y="4280012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915446" y="4214924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2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7048921" y="4208574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090196" y="414189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4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5824959" y="5288074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869409" y="5207112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3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9" name="Oval 12"/>
          <p:cNvSpPr>
            <a:spLocks noChangeArrowheads="1"/>
          </p:cNvSpPr>
          <p:nvPr/>
        </p:nvSpPr>
        <p:spPr bwMode="auto">
          <a:xfrm>
            <a:off x="6667921" y="5288074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6734596" y="5222987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5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>
            <a:off x="7596609" y="5288074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7648996" y="5222987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6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7596609" y="6367574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7668046" y="6302487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7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 flipV="1">
            <a:off x="7829971" y="5745274"/>
            <a:ext cx="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 flipV="1">
            <a:off x="6896521" y="4646724"/>
            <a:ext cx="3429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 flipH="1" flipV="1">
            <a:off x="7428334" y="4646724"/>
            <a:ext cx="45720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 flipV="1">
            <a:off x="6085309" y="4699112"/>
            <a:ext cx="11112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V="1">
            <a:off x="5148684" y="3757724"/>
            <a:ext cx="7048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 flipV="1">
            <a:off x="6077371" y="3714862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 flipH="1" flipV="1">
            <a:off x="6228184" y="3695812"/>
            <a:ext cx="865187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4" name="文字方塊 3"/>
          <p:cNvSpPr txBox="1"/>
          <p:nvPr/>
        </p:nvSpPr>
        <p:spPr>
          <a:xfrm>
            <a:off x="7956376" y="60932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i==7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手繪多邊形 4"/>
          <p:cNvSpPr/>
          <p:nvPr/>
        </p:nvSpPr>
        <p:spPr>
          <a:xfrm>
            <a:off x="6202392" y="3282750"/>
            <a:ext cx="2131890" cy="2945522"/>
          </a:xfrm>
          <a:custGeom>
            <a:avLst/>
            <a:gdLst>
              <a:gd name="connsiteX0" fmla="*/ 1949570 w 2131890"/>
              <a:gd name="connsiteY0" fmla="*/ 2945522 h 2945522"/>
              <a:gd name="connsiteX1" fmla="*/ 2130725 w 2131890"/>
              <a:gd name="connsiteY1" fmla="*/ 2445190 h 2945522"/>
              <a:gd name="connsiteX2" fmla="*/ 1871933 w 2131890"/>
              <a:gd name="connsiteY2" fmla="*/ 2195024 h 2945522"/>
              <a:gd name="connsiteX3" fmla="*/ 1820174 w 2131890"/>
              <a:gd name="connsiteY3" fmla="*/ 1151227 h 2945522"/>
              <a:gd name="connsiteX4" fmla="*/ 1319842 w 2131890"/>
              <a:gd name="connsiteY4" fmla="*/ 1039084 h 2945522"/>
              <a:gd name="connsiteX5" fmla="*/ 767751 w 2131890"/>
              <a:gd name="connsiteY5" fmla="*/ 81552 h 2945522"/>
              <a:gd name="connsiteX6" fmla="*/ 0 w 2131890"/>
              <a:gd name="connsiteY6" fmla="*/ 116058 h 294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1890" h="2945522">
                <a:moveTo>
                  <a:pt x="1949570" y="2945522"/>
                </a:moveTo>
                <a:cubicBezTo>
                  <a:pt x="2046617" y="2757897"/>
                  <a:pt x="2143664" y="2570273"/>
                  <a:pt x="2130725" y="2445190"/>
                </a:cubicBezTo>
                <a:cubicBezTo>
                  <a:pt x="2117786" y="2320107"/>
                  <a:pt x="1923691" y="2410684"/>
                  <a:pt x="1871933" y="2195024"/>
                </a:cubicBezTo>
                <a:cubicBezTo>
                  <a:pt x="1820175" y="1979364"/>
                  <a:pt x="1912189" y="1343884"/>
                  <a:pt x="1820174" y="1151227"/>
                </a:cubicBezTo>
                <a:cubicBezTo>
                  <a:pt x="1728159" y="958570"/>
                  <a:pt x="1495246" y="1217363"/>
                  <a:pt x="1319842" y="1039084"/>
                </a:cubicBezTo>
                <a:cubicBezTo>
                  <a:pt x="1144438" y="860805"/>
                  <a:pt x="987725" y="235390"/>
                  <a:pt x="767751" y="81552"/>
                </a:cubicBezTo>
                <a:cubicBezTo>
                  <a:pt x="547777" y="-72286"/>
                  <a:pt x="273888" y="21886"/>
                  <a:pt x="0" y="116058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084168" y="2780928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arent[root]==-8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989498" y="5725153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root==7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989498" y="4945862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root==6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485308" y="3911066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root==4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003236" y="3140968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root==0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428212" y="6245525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trail==7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602930" y="5589240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lead==6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45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-107950" y="692150"/>
            <a:ext cx="9163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endParaRPr lang="zh-TW" altLang="zh-TW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-29603" y="1052736"/>
            <a:ext cx="9173603" cy="580526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1800" b="1" dirty="0" err="1">
                <a:latin typeface="Courier New" pitchFamily="49" charset="0"/>
              </a:rPr>
              <a:t>i</a:t>
            </a:r>
            <a:r>
              <a:rPr lang="en-US" altLang="zh-TW" sz="1800" b="1" dirty="0" err="1" smtClean="0">
                <a:latin typeface="Courier New" pitchFamily="49" charset="0"/>
              </a:rPr>
              <a:t>nt</a:t>
            </a:r>
            <a:r>
              <a:rPr lang="en-US" altLang="zh-TW" sz="1800" b="1" dirty="0" smtClean="0">
                <a:latin typeface="Courier New" pitchFamily="49" charset="0"/>
              </a:rPr>
              <a:t> </a:t>
            </a:r>
            <a:r>
              <a:rPr lang="en-US" altLang="zh-TW" sz="1800" b="1" dirty="0">
                <a:latin typeface="Courier New" pitchFamily="49" charset="0"/>
              </a:rPr>
              <a:t>find2(</a:t>
            </a:r>
            <a:r>
              <a:rPr lang="en-US" altLang="zh-TW" sz="1800" b="1" dirty="0" err="1">
                <a:latin typeface="Courier New" pitchFamily="49" charset="0"/>
              </a:rPr>
              <a:t>int</a:t>
            </a:r>
            <a:r>
              <a:rPr lang="en-US" altLang="zh-TW" sz="1800" b="1" dirty="0">
                <a:latin typeface="Courier New" pitchFamily="49" charset="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zh-TW" sz="1800" b="1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1800" b="1" dirty="0" smtClean="0">
                <a:latin typeface="Courier New" pitchFamily="49" charset="0"/>
              </a:rPr>
              <a:t>{ </a:t>
            </a:r>
            <a:endParaRPr lang="en-US" altLang="zh-TW" sz="1800" b="1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    </a:t>
            </a:r>
            <a:r>
              <a:rPr lang="en-US" altLang="zh-TW" sz="1800" b="1" dirty="0" err="1">
                <a:latin typeface="Courier New" pitchFamily="49" charset="0"/>
              </a:rPr>
              <a:t>int</a:t>
            </a:r>
            <a:r>
              <a:rPr lang="en-US" altLang="zh-TW" sz="1800" b="1" dirty="0">
                <a:latin typeface="Courier New" pitchFamily="49" charset="0"/>
              </a:rPr>
              <a:t> root, trail, lead</a:t>
            </a:r>
            <a:r>
              <a:rPr lang="en-US" altLang="zh-TW" sz="1800" b="1" dirty="0" smtClean="0"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endParaRPr lang="en-US" altLang="zh-TW" sz="1800" b="1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    </a:t>
            </a:r>
            <a:r>
              <a:rPr lang="en-US" altLang="zh-TW" sz="1800" b="1" dirty="0" smtClean="0">
                <a:latin typeface="Courier New" pitchFamily="49" charset="0"/>
              </a:rPr>
              <a:t>for(root=</a:t>
            </a:r>
            <a:r>
              <a:rPr lang="en-US" altLang="zh-TW" sz="1800" b="1" dirty="0" err="1" smtClean="0">
                <a:latin typeface="Courier New" pitchFamily="49" charset="0"/>
              </a:rPr>
              <a:t>i;parent</a:t>
            </a:r>
            <a:r>
              <a:rPr lang="en-US" altLang="zh-TW" sz="1800" b="1" dirty="0" smtClean="0">
                <a:latin typeface="Courier New" pitchFamily="49" charset="0"/>
              </a:rPr>
              <a:t>[root</a:t>
            </a:r>
            <a:r>
              <a:rPr lang="en-US" altLang="zh-TW" sz="1800" b="1" dirty="0">
                <a:latin typeface="Courier New" pitchFamily="49" charset="0"/>
              </a:rPr>
              <a:t>]&gt;=</a:t>
            </a:r>
            <a:r>
              <a:rPr lang="en-US" altLang="zh-TW" sz="1800" b="1" dirty="0" smtClean="0">
                <a:latin typeface="Courier New" pitchFamily="49" charset="0"/>
              </a:rPr>
              <a:t>0;root=parent[root]);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endParaRPr lang="en-US" altLang="zh-TW" sz="1600" b="1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    for (trail=i; trail!=root; trail=lead) </a:t>
            </a:r>
            <a:endParaRPr lang="en-US" altLang="zh-TW" sz="1800" b="1" dirty="0" smtClean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 </a:t>
            </a:r>
            <a:r>
              <a:rPr lang="en-US" altLang="zh-TW" sz="1800" b="1" dirty="0" smtClean="0">
                <a:latin typeface="Courier New" pitchFamily="49" charset="0"/>
              </a:rPr>
              <a:t>   {</a:t>
            </a:r>
            <a:endParaRPr lang="en-US" altLang="zh-TW" sz="1800" b="1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        lead = parent[trail];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        </a:t>
            </a:r>
            <a:r>
              <a:rPr lang="en-US" altLang="zh-TW" sz="1800" b="1" dirty="0">
                <a:solidFill>
                  <a:srgbClr val="FF0000"/>
                </a:solidFill>
                <a:latin typeface="Courier New" pitchFamily="49" charset="0"/>
              </a:rPr>
              <a:t>parent[trail]= root;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    return root;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107504" y="5445224"/>
            <a:ext cx="3990975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If j is a node on the path from</a:t>
            </a:r>
          </a:p>
          <a:p>
            <a:pPr eaLnBrk="0" hangingPunct="0"/>
            <a:r>
              <a:rPr lang="en-US" altLang="zh-TW" sz="2400">
                <a:latin typeface="Times New Roman" pitchFamily="18" charset="0"/>
              </a:rPr>
              <a:t>i to its root then make j a child </a:t>
            </a:r>
          </a:p>
          <a:p>
            <a:pPr eaLnBrk="0" hangingPunct="0"/>
            <a:r>
              <a:rPr lang="en-US" altLang="zh-TW" sz="2400">
                <a:latin typeface="Times New Roman" pitchFamily="18" charset="0"/>
              </a:rPr>
              <a:t>of the root</a:t>
            </a: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47664" y="260648"/>
            <a:ext cx="6459289" cy="674564"/>
          </a:xfrm>
        </p:spPr>
        <p:txBody>
          <a:bodyPr/>
          <a:lstStyle/>
          <a:p>
            <a:r>
              <a:rPr lang="en-US" altLang="zh-TW" dirty="0"/>
              <a:t>Modified </a:t>
            </a:r>
            <a:r>
              <a:rPr lang="en-US" altLang="zh-TW" i="1" dirty="0"/>
              <a:t>Find</a:t>
            </a:r>
            <a:r>
              <a:rPr lang="en-US" altLang="zh-TW" dirty="0"/>
              <a:t>(</a:t>
            </a:r>
            <a:r>
              <a:rPr lang="en-US" altLang="zh-TW" i="1" dirty="0"/>
              <a:t>i</a:t>
            </a:r>
            <a:r>
              <a:rPr lang="en-US" altLang="zh-TW" dirty="0"/>
              <a:t>) Operation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39</a:t>
            </a:fld>
            <a:endParaRPr lang="en-US" altLang="zh-TW"/>
          </a:p>
        </p:txBody>
      </p:sp>
      <p:sp>
        <p:nvSpPr>
          <p:cNvPr id="9" name="Oval 2"/>
          <p:cNvSpPr>
            <a:spLocks noChangeArrowheads="1"/>
          </p:cNvSpPr>
          <p:nvPr/>
        </p:nvSpPr>
        <p:spPr bwMode="auto">
          <a:xfrm>
            <a:off x="4931991" y="3343387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976441" y="327829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0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3923928" y="4280012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966791" y="4214924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1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4955803" y="4280012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022478" y="4214924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2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6155953" y="4208574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197228" y="414189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4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4931991" y="5288074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976441" y="5207112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3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9" name="Oval 12"/>
          <p:cNvSpPr>
            <a:spLocks noChangeArrowheads="1"/>
          </p:cNvSpPr>
          <p:nvPr/>
        </p:nvSpPr>
        <p:spPr bwMode="auto">
          <a:xfrm>
            <a:off x="5774953" y="5288074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5841628" y="5222987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5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>
            <a:off x="6617625" y="5217175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6695281" y="5176694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6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8080020" y="6302487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8170490" y="62904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 dirty="0">
                <a:latin typeface="Times New Roman" pitchFamily="18" charset="0"/>
              </a:rPr>
              <a:t>7</a:t>
            </a:r>
            <a:endParaRPr lang="en-US" altLang="zh-TW" sz="3200" b="1" dirty="0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 flipV="1">
            <a:off x="6003553" y="4646724"/>
            <a:ext cx="3429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 flipV="1">
            <a:off x="5192341" y="4699112"/>
            <a:ext cx="11112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V="1">
            <a:off x="4255716" y="3757724"/>
            <a:ext cx="7048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 flipV="1">
            <a:off x="5184403" y="3714862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 flipH="1" flipV="1">
            <a:off x="5335216" y="3695812"/>
            <a:ext cx="865187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8" name="文字方塊 37"/>
          <p:cNvSpPr txBox="1"/>
          <p:nvPr/>
        </p:nvSpPr>
        <p:spPr>
          <a:xfrm>
            <a:off x="7003236" y="3140968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root==0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409538" y="4335487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lead==4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793342" y="4878086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trail==6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手繪多邊形 2"/>
          <p:cNvSpPr/>
          <p:nvPr/>
        </p:nvSpPr>
        <p:spPr>
          <a:xfrm>
            <a:off x="5400136" y="3553602"/>
            <a:ext cx="2916280" cy="2813972"/>
          </a:xfrm>
          <a:custGeom>
            <a:avLst/>
            <a:gdLst>
              <a:gd name="connsiteX0" fmla="*/ 2294626 w 2294626"/>
              <a:gd name="connsiteY0" fmla="*/ 1786149 h 1786149"/>
              <a:gd name="connsiteX1" fmla="*/ 1199072 w 2294626"/>
              <a:gd name="connsiteY1" fmla="*/ 267900 h 1786149"/>
              <a:gd name="connsiteX2" fmla="*/ 0 w 2294626"/>
              <a:gd name="connsiteY2" fmla="*/ 9107 h 1786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626" h="1786149">
                <a:moveTo>
                  <a:pt x="2294626" y="1786149"/>
                </a:moveTo>
                <a:cubicBezTo>
                  <a:pt x="1938067" y="1175111"/>
                  <a:pt x="1581509" y="564074"/>
                  <a:pt x="1199072" y="267900"/>
                </a:cubicBezTo>
                <a:cubicBezTo>
                  <a:pt x="816635" y="-28274"/>
                  <a:pt x="408317" y="-9584"/>
                  <a:pt x="0" y="9107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手繪多邊形 5"/>
          <p:cNvSpPr/>
          <p:nvPr/>
        </p:nvSpPr>
        <p:spPr>
          <a:xfrm>
            <a:off x="5426015" y="3648974"/>
            <a:ext cx="1601280" cy="1604513"/>
          </a:xfrm>
          <a:custGeom>
            <a:avLst/>
            <a:gdLst>
              <a:gd name="connsiteX0" fmla="*/ 1518249 w 1601280"/>
              <a:gd name="connsiteY0" fmla="*/ 1604513 h 1604513"/>
              <a:gd name="connsiteX1" fmla="*/ 1431985 w 1601280"/>
              <a:gd name="connsiteY1" fmla="*/ 465826 h 1604513"/>
              <a:gd name="connsiteX2" fmla="*/ 0 w 1601280"/>
              <a:gd name="connsiteY2" fmla="*/ 0 h 16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1280" h="1604513">
                <a:moveTo>
                  <a:pt x="1518249" y="1604513"/>
                </a:moveTo>
                <a:cubicBezTo>
                  <a:pt x="1601637" y="1168879"/>
                  <a:pt x="1685026" y="733245"/>
                  <a:pt x="1431985" y="465826"/>
                </a:cubicBezTo>
                <a:cubicBezTo>
                  <a:pt x="1178944" y="198407"/>
                  <a:pt x="589472" y="9920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48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9367" y="1196752"/>
                <a:ext cx="8496944" cy="5373216"/>
              </a:xfrm>
            </p:spPr>
            <p:txBody>
              <a:bodyPr/>
              <a:lstStyle/>
              <a:p>
                <a:pPr algn="just"/>
                <a:r>
                  <a:rPr lang="en-US" altLang="zh-TW" sz="2800" dirty="0"/>
                  <a:t>There will be </a:t>
                </a:r>
                <a:r>
                  <a:rPr lang="en-US" altLang="zh-TW" sz="2800" u="sng" dirty="0">
                    <a:solidFill>
                      <a:srgbClr val="FF0000"/>
                    </a:solidFill>
                  </a:rPr>
                  <a:t>at most 5 cases in the input file</a:t>
                </a:r>
                <a:r>
                  <a:rPr lang="en-US" altLang="zh-TW" sz="2800" dirty="0"/>
                  <a:t>. </a:t>
                </a:r>
                <a:endParaRPr lang="en-US" altLang="zh-TW" sz="2800" dirty="0" smtClean="0"/>
              </a:p>
              <a:p>
                <a:pPr algn="just"/>
                <a:r>
                  <a:rPr lang="en-US" altLang="zh-TW" sz="2800" dirty="0" smtClean="0"/>
                  <a:t>The </a:t>
                </a:r>
                <a:r>
                  <a:rPr lang="en-US" altLang="zh-TW" sz="2800" dirty="0"/>
                  <a:t>first line of each case contains two integers </a:t>
                </a:r>
                <a:endParaRPr lang="en-US" altLang="zh-TW" sz="2800" dirty="0" smtClean="0"/>
              </a:p>
              <a:p>
                <a:pPr lvl="1" algn="just"/>
                <a:r>
                  <a:rPr lang="en-US" altLang="zh-TW" sz="2400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, M (2 ≤ N ≤ 50000, 1 ≤ M ≤ 100000)</a:t>
                </a:r>
                <a:r>
                  <a:rPr lang="en-US" altLang="zh-TW" sz="2400" dirty="0"/>
                  <a:t> – number of cities and roads. </a:t>
                </a:r>
                <a:endParaRPr lang="en-US" altLang="zh-TW" sz="2400" dirty="0" smtClean="0"/>
              </a:p>
              <a:p>
                <a:pPr lvl="1" algn="just"/>
                <a:r>
                  <a:rPr lang="en-US" altLang="zh-TW" sz="2400" dirty="0" smtClean="0"/>
                  <a:t>The </a:t>
                </a:r>
                <a:r>
                  <a:rPr lang="en-US" altLang="zh-TW" sz="2400" dirty="0"/>
                  <a:t>next M lines describe the roads. </a:t>
                </a:r>
                <a:endParaRPr lang="en-US" altLang="zh-TW" sz="2400" dirty="0" smtClean="0"/>
              </a:p>
              <a:p>
                <a:pPr lvl="1" algn="just"/>
                <a:r>
                  <a:rPr lang="en-US" altLang="zh-TW" sz="2400" dirty="0" smtClean="0"/>
                  <a:t>The </a:t>
                </a:r>
                <a:r>
                  <a:rPr lang="en-US" altLang="zh-TW" sz="2400" i="1" dirty="0"/>
                  <a:t>i-</a:t>
                </a:r>
                <a:r>
                  <a:rPr lang="en-US" altLang="zh-TW" sz="2400" i="1" dirty="0" err="1"/>
                  <a:t>th</a:t>
                </a:r>
                <a:r>
                  <a:rPr lang="en-US" altLang="zh-TW" sz="2400" dirty="0"/>
                  <a:t> of these lines contains three integers: </a:t>
                </a:r>
                <a:r>
                  <a:rPr lang="en-US" altLang="zh-TW" sz="2400" i="1" dirty="0"/>
                  <a:t>x</a:t>
                </a:r>
                <a:r>
                  <a:rPr lang="en-US" altLang="zh-TW" sz="2400" i="1" baseline="-25000" dirty="0"/>
                  <a:t>i</a:t>
                </a:r>
                <a:r>
                  <a:rPr lang="en-US" altLang="zh-TW" sz="2400" dirty="0"/>
                  <a:t> , </a:t>
                </a:r>
                <a:r>
                  <a:rPr lang="en-US" altLang="zh-TW" sz="2400" i="1" dirty="0" err="1"/>
                  <a:t>y</a:t>
                </a:r>
                <a:r>
                  <a:rPr lang="en-US" altLang="zh-TW" sz="2400" i="1" baseline="-25000" dirty="0" err="1"/>
                  <a:t>i</a:t>
                </a:r>
                <a:r>
                  <a:rPr lang="en-US" altLang="zh-TW" sz="2400" baseline="-25000" dirty="0"/>
                  <a:t> </a:t>
                </a:r>
                <a:r>
                  <a:rPr lang="en-US" altLang="zh-TW" sz="2400" dirty="0"/>
                  <a:t>, </a:t>
                </a:r>
                <a:r>
                  <a:rPr lang="en-US" altLang="zh-TW" sz="2400" i="1" dirty="0"/>
                  <a:t>d</a:t>
                </a:r>
                <a:r>
                  <a:rPr lang="en-US" altLang="zh-TW" sz="2400" i="1" baseline="-25000" dirty="0"/>
                  <a:t>i</a:t>
                </a:r>
                <a:r>
                  <a:rPr lang="en-US" altLang="zh-TW" sz="2400" dirty="0"/>
                  <a:t> (1 ≤ </a:t>
                </a:r>
                <a:r>
                  <a:rPr lang="en-US" altLang="zh-TW" sz="2400" i="1" dirty="0"/>
                  <a:t>x</a:t>
                </a:r>
                <a:r>
                  <a:rPr lang="en-US" altLang="zh-TW" sz="2400" i="1" baseline="-25000" dirty="0"/>
                  <a:t>i</a:t>
                </a:r>
                <a:r>
                  <a:rPr lang="en-US" altLang="zh-TW" sz="2400" dirty="0"/>
                  <a:t> , </a:t>
                </a:r>
                <a:r>
                  <a:rPr lang="en-US" altLang="zh-TW" sz="2400" i="1" dirty="0" err="1"/>
                  <a:t>y</a:t>
                </a:r>
                <a:r>
                  <a:rPr lang="en-US" altLang="zh-TW" sz="2400" i="1" baseline="-25000" dirty="0" err="1"/>
                  <a:t>i</a:t>
                </a:r>
                <a:r>
                  <a:rPr lang="en-US" altLang="zh-TW" sz="2400" dirty="0"/>
                  <a:t> ≤ N, 0 ≤ </a:t>
                </a:r>
                <a:r>
                  <a:rPr lang="en-US" altLang="zh-TW" sz="2400" i="1" dirty="0" smtClean="0"/>
                  <a:t>d</a:t>
                </a:r>
                <a:r>
                  <a:rPr lang="en-US" altLang="zh-TW" sz="2400" i="1" baseline="-25000" dirty="0" smtClean="0"/>
                  <a:t>i</a:t>
                </a:r>
                <a:r>
                  <a:rPr lang="en-US" altLang="zh-TW" sz="2400" dirty="0" smtClean="0"/>
                  <a:t> ≤ </a:t>
                </a:r>
                <a:r>
                  <a:rPr lang="en-US" altLang="zh-TW" sz="2400" dirty="0"/>
                  <a:t>109 ) – the </a:t>
                </a:r>
                <a:r>
                  <a:rPr lang="en-US" altLang="zh-TW" sz="2400" u="sng" dirty="0">
                    <a:solidFill>
                      <a:srgbClr val="FF0000"/>
                    </a:solidFill>
                  </a:rPr>
                  <a:t>numbers of the cities connected by the </a:t>
                </a:r>
                <a:r>
                  <a:rPr lang="en-US" altLang="zh-TW" sz="2400" i="1" u="sng" dirty="0">
                    <a:solidFill>
                      <a:srgbClr val="FF0000"/>
                    </a:solidFill>
                  </a:rPr>
                  <a:t>i-</a:t>
                </a:r>
                <a:r>
                  <a:rPr lang="en-US" altLang="zh-TW" sz="2400" i="1" u="sng" dirty="0" err="1">
                    <a:solidFill>
                      <a:srgbClr val="FF0000"/>
                    </a:solidFill>
                  </a:rPr>
                  <a:t>th</a:t>
                </a:r>
                <a:r>
                  <a:rPr lang="en-US" altLang="zh-TW" sz="2400" u="sng" dirty="0">
                    <a:solidFill>
                      <a:srgbClr val="FF0000"/>
                    </a:solidFill>
                  </a:rPr>
                  <a:t> road</a:t>
                </a:r>
                <a:r>
                  <a:rPr lang="en-US" altLang="zh-TW" sz="2400" dirty="0"/>
                  <a:t> and </a:t>
                </a:r>
                <a:r>
                  <a:rPr lang="en-US" altLang="zh-TW" sz="2400" u="sng" dirty="0">
                    <a:solidFill>
                      <a:srgbClr val="FF0000"/>
                    </a:solidFill>
                  </a:rPr>
                  <a:t>its dangerousness</a:t>
                </a:r>
                <a:r>
                  <a:rPr lang="en-US" altLang="zh-TW" sz="2400" dirty="0"/>
                  <a:t>. </a:t>
                </a:r>
                <a:endParaRPr lang="en-US" altLang="zh-TW" sz="2400" dirty="0" smtClean="0"/>
              </a:p>
              <a:p>
                <a:pPr algn="just"/>
                <a:r>
                  <a:rPr lang="en-US" altLang="zh-TW" sz="2400" dirty="0" smtClean="0"/>
                  <a:t>Description </a:t>
                </a:r>
                <a:r>
                  <a:rPr lang="en-US" altLang="zh-TW" sz="2400" dirty="0"/>
                  <a:t>of the roads is followed by a line containing an integer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Q (1 ≤ Q ≤ 50000)</a:t>
                </a:r>
                <a:r>
                  <a:rPr lang="en-US" altLang="zh-TW" sz="2400" dirty="0"/>
                  <a:t>, followed by Q lines, the </a:t>
                </a:r>
                <a:r>
                  <a:rPr lang="en-US" altLang="zh-TW" sz="2400" i="1" dirty="0"/>
                  <a:t>i-</a:t>
                </a:r>
                <a:r>
                  <a:rPr lang="en-US" altLang="zh-TW" sz="2400" i="1" dirty="0" err="1"/>
                  <a:t>th</a:t>
                </a:r>
                <a:r>
                  <a:rPr lang="en-US" altLang="zh-TW" sz="2400" dirty="0"/>
                  <a:t> of which contains two integers </a:t>
                </a:r>
                <a:r>
                  <a:rPr lang="en-US" altLang="zh-TW" sz="2400" i="1" dirty="0" err="1"/>
                  <a:t>s</a:t>
                </a:r>
                <a:r>
                  <a:rPr lang="en-US" altLang="zh-TW" sz="2400" i="1" baseline="-25000" dirty="0" err="1"/>
                  <a:t>i</a:t>
                </a:r>
                <a:r>
                  <a:rPr lang="en-US" altLang="zh-TW" sz="2400" dirty="0"/>
                  <a:t> and </a:t>
                </a:r>
                <a:r>
                  <a:rPr lang="en-US" altLang="zh-TW" sz="2400" i="1" dirty="0" err="1"/>
                  <a:t>t</a:t>
                </a:r>
                <a:r>
                  <a:rPr lang="en-US" altLang="zh-TW" sz="2400" i="1" baseline="-25000" dirty="0" err="1"/>
                  <a:t>i</a:t>
                </a:r>
                <a:r>
                  <a:rPr lang="en-US" altLang="zh-TW" sz="2400" dirty="0"/>
                  <a:t> (1 ≤ </a:t>
                </a:r>
                <a:r>
                  <a:rPr lang="en-US" altLang="zh-TW" sz="2400" i="1" dirty="0" err="1"/>
                  <a:t>s</a:t>
                </a:r>
                <a:r>
                  <a:rPr lang="en-US" altLang="zh-TW" sz="2400" i="1" baseline="-25000" dirty="0" err="1"/>
                  <a:t>i</a:t>
                </a:r>
                <a:r>
                  <a:rPr lang="en-US" altLang="zh-TW" sz="2400" dirty="0"/>
                  <a:t> , </a:t>
                </a:r>
                <a:r>
                  <a:rPr lang="en-US" altLang="zh-TW" sz="2400" i="1" dirty="0" err="1"/>
                  <a:t>t</a:t>
                </a:r>
                <a:r>
                  <a:rPr lang="en-US" altLang="zh-TW" sz="2400" i="1" baseline="-25000" dirty="0" err="1"/>
                  <a:t>i</a:t>
                </a:r>
                <a:r>
                  <a:rPr lang="en-US" altLang="zh-TW" sz="2400" dirty="0"/>
                  <a:t> ≤ N, </a:t>
                </a:r>
                <a:r>
                  <a:rPr lang="en-US" altLang="zh-TW" sz="2400" i="1" dirty="0" err="1"/>
                  <a:t>s</a:t>
                </a:r>
                <a:r>
                  <a:rPr lang="en-US" altLang="zh-TW" sz="2400" i="1" baseline="-25000" dirty="0" err="1"/>
                  <a:t>i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altLang="zh-TW" sz="2400" i="1" dirty="0" err="1"/>
                  <a:t>t</a:t>
                </a:r>
                <a:r>
                  <a:rPr lang="en-US" altLang="zh-TW" sz="2400" i="1" baseline="-25000" dirty="0" err="1"/>
                  <a:t>i</a:t>
                </a:r>
                <a:r>
                  <a:rPr lang="en-US" altLang="zh-TW" sz="2400" dirty="0" smtClean="0"/>
                  <a:t>).</a:t>
                </a:r>
              </a:p>
              <a:p>
                <a:pPr algn="just"/>
                <a:r>
                  <a:rPr lang="en-US" altLang="zh-TW" sz="2400" dirty="0" smtClean="0"/>
                  <a:t>Consecutive </a:t>
                </a:r>
                <a:r>
                  <a:rPr lang="en-US" altLang="zh-TW" sz="2400" dirty="0"/>
                  <a:t>input sets are </a:t>
                </a:r>
                <a:r>
                  <a:rPr lang="en-US" altLang="zh-TW" sz="2400" u="sng" dirty="0">
                    <a:solidFill>
                      <a:srgbClr val="FF0000"/>
                    </a:solidFill>
                  </a:rPr>
                  <a:t>separated by a blank line</a:t>
                </a:r>
                <a:r>
                  <a:rPr lang="en-US" altLang="zh-TW" sz="2400" dirty="0"/>
                  <a:t>. </a:t>
                </a:r>
                <a:endParaRPr lang="en-US" altLang="zh-TW" sz="24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367" y="1196752"/>
                <a:ext cx="8496944" cy="5373216"/>
              </a:xfrm>
              <a:blipFill rotWithShape="1">
                <a:blip r:embed="rId2"/>
                <a:stretch>
                  <a:fillRect t="-1134" r="-11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7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-107950" y="692150"/>
            <a:ext cx="9163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endParaRPr lang="zh-TW" altLang="zh-TW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-29603" y="1052736"/>
            <a:ext cx="9173603" cy="580526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1800" b="1" dirty="0" err="1">
                <a:latin typeface="Courier New" pitchFamily="49" charset="0"/>
              </a:rPr>
              <a:t>i</a:t>
            </a:r>
            <a:r>
              <a:rPr lang="en-US" altLang="zh-TW" sz="1800" b="1" dirty="0" err="1" smtClean="0">
                <a:latin typeface="Courier New" pitchFamily="49" charset="0"/>
              </a:rPr>
              <a:t>nt</a:t>
            </a:r>
            <a:r>
              <a:rPr lang="en-US" altLang="zh-TW" sz="1800" b="1" dirty="0" smtClean="0">
                <a:latin typeface="Courier New" pitchFamily="49" charset="0"/>
              </a:rPr>
              <a:t> </a:t>
            </a:r>
            <a:r>
              <a:rPr lang="en-US" altLang="zh-TW" sz="1800" b="1" dirty="0">
                <a:latin typeface="Courier New" pitchFamily="49" charset="0"/>
              </a:rPr>
              <a:t>find2(</a:t>
            </a:r>
            <a:r>
              <a:rPr lang="en-US" altLang="zh-TW" sz="1800" b="1" dirty="0" err="1">
                <a:latin typeface="Courier New" pitchFamily="49" charset="0"/>
              </a:rPr>
              <a:t>int</a:t>
            </a:r>
            <a:r>
              <a:rPr lang="en-US" altLang="zh-TW" sz="1800" b="1" dirty="0">
                <a:latin typeface="Courier New" pitchFamily="49" charset="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zh-TW" sz="1800" b="1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1800" b="1" dirty="0" smtClean="0">
                <a:latin typeface="Courier New" pitchFamily="49" charset="0"/>
              </a:rPr>
              <a:t>{ </a:t>
            </a:r>
            <a:endParaRPr lang="en-US" altLang="zh-TW" sz="1800" b="1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    </a:t>
            </a:r>
            <a:r>
              <a:rPr lang="en-US" altLang="zh-TW" sz="1800" b="1" dirty="0" err="1">
                <a:latin typeface="Courier New" pitchFamily="49" charset="0"/>
              </a:rPr>
              <a:t>int</a:t>
            </a:r>
            <a:r>
              <a:rPr lang="en-US" altLang="zh-TW" sz="1800" b="1" dirty="0">
                <a:latin typeface="Courier New" pitchFamily="49" charset="0"/>
              </a:rPr>
              <a:t> root, trail, lead</a:t>
            </a:r>
            <a:r>
              <a:rPr lang="en-US" altLang="zh-TW" sz="1800" b="1" dirty="0" smtClean="0"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endParaRPr lang="en-US" altLang="zh-TW" sz="1800" b="1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    </a:t>
            </a:r>
            <a:r>
              <a:rPr lang="en-US" altLang="zh-TW" sz="1800" b="1" dirty="0" smtClean="0">
                <a:latin typeface="Courier New" pitchFamily="49" charset="0"/>
              </a:rPr>
              <a:t>for(root=</a:t>
            </a:r>
            <a:r>
              <a:rPr lang="en-US" altLang="zh-TW" sz="1800" b="1" dirty="0" err="1" smtClean="0">
                <a:latin typeface="Courier New" pitchFamily="49" charset="0"/>
              </a:rPr>
              <a:t>i;parent</a:t>
            </a:r>
            <a:r>
              <a:rPr lang="en-US" altLang="zh-TW" sz="1800" b="1" dirty="0" smtClean="0">
                <a:latin typeface="Courier New" pitchFamily="49" charset="0"/>
              </a:rPr>
              <a:t>[root</a:t>
            </a:r>
            <a:r>
              <a:rPr lang="en-US" altLang="zh-TW" sz="1800" b="1" dirty="0">
                <a:latin typeface="Courier New" pitchFamily="49" charset="0"/>
              </a:rPr>
              <a:t>]&gt;=</a:t>
            </a:r>
            <a:r>
              <a:rPr lang="en-US" altLang="zh-TW" sz="1800" b="1" dirty="0" smtClean="0">
                <a:latin typeface="Courier New" pitchFamily="49" charset="0"/>
              </a:rPr>
              <a:t>0;root=parent[root]);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endParaRPr lang="en-US" altLang="zh-TW" sz="1600" b="1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    for (trail=i; trail!=root; trail=lead) </a:t>
            </a:r>
            <a:endParaRPr lang="en-US" altLang="zh-TW" sz="1800" b="1" dirty="0" smtClean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 </a:t>
            </a:r>
            <a:r>
              <a:rPr lang="en-US" altLang="zh-TW" sz="1800" b="1" dirty="0" smtClean="0">
                <a:latin typeface="Courier New" pitchFamily="49" charset="0"/>
              </a:rPr>
              <a:t>   {</a:t>
            </a:r>
            <a:endParaRPr lang="en-US" altLang="zh-TW" sz="1800" b="1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        lead = parent[trail];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        </a:t>
            </a:r>
            <a:r>
              <a:rPr lang="en-US" altLang="zh-TW" sz="1800" b="1" dirty="0">
                <a:solidFill>
                  <a:srgbClr val="FF0000"/>
                </a:solidFill>
                <a:latin typeface="Courier New" pitchFamily="49" charset="0"/>
              </a:rPr>
              <a:t>parent[trail]= root;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    return root;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107504" y="5445224"/>
            <a:ext cx="3990975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If j is a node on the path from</a:t>
            </a:r>
          </a:p>
          <a:p>
            <a:pPr eaLnBrk="0" hangingPunct="0"/>
            <a:r>
              <a:rPr lang="en-US" altLang="zh-TW" sz="2400">
                <a:latin typeface="Times New Roman" pitchFamily="18" charset="0"/>
              </a:rPr>
              <a:t>i to its root then make j a child </a:t>
            </a:r>
          </a:p>
          <a:p>
            <a:pPr eaLnBrk="0" hangingPunct="0"/>
            <a:r>
              <a:rPr lang="en-US" altLang="zh-TW" sz="2400">
                <a:latin typeface="Times New Roman" pitchFamily="18" charset="0"/>
              </a:rPr>
              <a:t>of the root</a:t>
            </a: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47664" y="260648"/>
            <a:ext cx="6459289" cy="674564"/>
          </a:xfrm>
        </p:spPr>
        <p:txBody>
          <a:bodyPr/>
          <a:lstStyle/>
          <a:p>
            <a:r>
              <a:rPr lang="en-US" altLang="zh-TW" dirty="0"/>
              <a:t>Modified </a:t>
            </a:r>
            <a:r>
              <a:rPr lang="en-US" altLang="zh-TW" i="1" dirty="0"/>
              <a:t>Find</a:t>
            </a:r>
            <a:r>
              <a:rPr lang="en-US" altLang="zh-TW" dirty="0"/>
              <a:t>(</a:t>
            </a:r>
            <a:r>
              <a:rPr lang="en-US" altLang="zh-TW" i="1" dirty="0"/>
              <a:t>i</a:t>
            </a:r>
            <a:r>
              <a:rPr lang="en-US" altLang="zh-TW" dirty="0"/>
              <a:t>) Operation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40</a:t>
            </a:fld>
            <a:endParaRPr lang="en-US" altLang="zh-TW"/>
          </a:p>
        </p:txBody>
      </p:sp>
      <p:sp>
        <p:nvSpPr>
          <p:cNvPr id="9" name="Oval 2"/>
          <p:cNvSpPr>
            <a:spLocks noChangeArrowheads="1"/>
          </p:cNvSpPr>
          <p:nvPr/>
        </p:nvSpPr>
        <p:spPr bwMode="auto">
          <a:xfrm>
            <a:off x="4931991" y="3343387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976441" y="327829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0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3923928" y="4280012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966791" y="4214924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1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4955803" y="4280012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022478" y="4214924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2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6155953" y="4208574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197228" y="414189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4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4931991" y="5288074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976441" y="5207112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3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9" name="Oval 12"/>
          <p:cNvSpPr>
            <a:spLocks noChangeArrowheads="1"/>
          </p:cNvSpPr>
          <p:nvPr/>
        </p:nvSpPr>
        <p:spPr bwMode="auto">
          <a:xfrm>
            <a:off x="5774953" y="5288074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5841628" y="5222987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5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>
            <a:off x="6617625" y="5217175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6695281" y="5176694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6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8080020" y="6302487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8170490" y="62904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 dirty="0">
                <a:latin typeface="Times New Roman" pitchFamily="18" charset="0"/>
              </a:rPr>
              <a:t>7</a:t>
            </a:r>
            <a:endParaRPr lang="en-US" altLang="zh-TW" sz="3200" b="1" dirty="0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 flipV="1">
            <a:off x="6003553" y="4646724"/>
            <a:ext cx="3429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 flipV="1">
            <a:off x="5192341" y="4699112"/>
            <a:ext cx="11112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V="1">
            <a:off x="4255716" y="3757724"/>
            <a:ext cx="7048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 flipV="1">
            <a:off x="5184403" y="3714862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 flipH="1" flipV="1">
            <a:off x="5335216" y="3695812"/>
            <a:ext cx="865187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8" name="文字方塊 37"/>
          <p:cNvSpPr txBox="1"/>
          <p:nvPr/>
        </p:nvSpPr>
        <p:spPr>
          <a:xfrm>
            <a:off x="7003236" y="3140968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root==0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214913" y="3076190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lead==0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055522" y="3861048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trail==4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手繪多邊形 2"/>
          <p:cNvSpPr/>
          <p:nvPr/>
        </p:nvSpPr>
        <p:spPr>
          <a:xfrm>
            <a:off x="5400136" y="3553602"/>
            <a:ext cx="2916280" cy="2813972"/>
          </a:xfrm>
          <a:custGeom>
            <a:avLst/>
            <a:gdLst>
              <a:gd name="connsiteX0" fmla="*/ 2294626 w 2294626"/>
              <a:gd name="connsiteY0" fmla="*/ 1786149 h 1786149"/>
              <a:gd name="connsiteX1" fmla="*/ 1199072 w 2294626"/>
              <a:gd name="connsiteY1" fmla="*/ 267900 h 1786149"/>
              <a:gd name="connsiteX2" fmla="*/ 0 w 2294626"/>
              <a:gd name="connsiteY2" fmla="*/ 9107 h 1786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626" h="1786149">
                <a:moveTo>
                  <a:pt x="2294626" y="1786149"/>
                </a:moveTo>
                <a:cubicBezTo>
                  <a:pt x="1938067" y="1175111"/>
                  <a:pt x="1581509" y="564074"/>
                  <a:pt x="1199072" y="267900"/>
                </a:cubicBezTo>
                <a:cubicBezTo>
                  <a:pt x="816635" y="-28274"/>
                  <a:pt x="408317" y="-9584"/>
                  <a:pt x="0" y="9107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手繪多邊形 5"/>
          <p:cNvSpPr/>
          <p:nvPr/>
        </p:nvSpPr>
        <p:spPr>
          <a:xfrm>
            <a:off x="5426015" y="3648974"/>
            <a:ext cx="1601280" cy="1604513"/>
          </a:xfrm>
          <a:custGeom>
            <a:avLst/>
            <a:gdLst>
              <a:gd name="connsiteX0" fmla="*/ 1518249 w 1601280"/>
              <a:gd name="connsiteY0" fmla="*/ 1604513 h 1604513"/>
              <a:gd name="connsiteX1" fmla="*/ 1431985 w 1601280"/>
              <a:gd name="connsiteY1" fmla="*/ 465826 h 1604513"/>
              <a:gd name="connsiteX2" fmla="*/ 0 w 1601280"/>
              <a:gd name="connsiteY2" fmla="*/ 0 h 16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1280" h="1604513">
                <a:moveTo>
                  <a:pt x="1518249" y="1604513"/>
                </a:moveTo>
                <a:cubicBezTo>
                  <a:pt x="1601637" y="1168879"/>
                  <a:pt x="1685026" y="733245"/>
                  <a:pt x="1431985" y="465826"/>
                </a:cubicBezTo>
                <a:cubicBezTo>
                  <a:pt x="1178944" y="198407"/>
                  <a:pt x="589472" y="9920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946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Edge Data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280920" cy="41910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_edge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from, to, weight;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_edge(){};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_edge(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u,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v,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w):from(u), to(v), 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weight(w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){};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507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Graph Data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280920" cy="54006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pair&lt;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ii;</a:t>
            </a:r>
          </a:p>
          <a:p>
            <a:pPr marL="0" indent="0">
              <a:buNone/>
            </a:pPr>
            <a:endParaRPr lang="en-US" altLang="zh-TW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Graph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num_vertex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AdjMatrix</a:t>
            </a:r>
            <a:r>
              <a:rPr lang="en-US" altLang="zh-TW" sz="1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[MAX_CITY][MAX_CITY]={{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0}};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vector&lt;ii&gt; </a:t>
            </a:r>
            <a:r>
              <a:rPr lang="en-US" altLang="zh-TW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MST[MAX_CITY];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vset</a:t>
            </a:r>
            <a:r>
              <a:rPr lang="en-US" altLang="zh-TW" sz="1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[MAX_CITY]={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0};</a:t>
            </a:r>
          </a:p>
          <a:p>
            <a:pPr marL="0" indent="0">
              <a:buNone/>
            </a:pPr>
            <a:endParaRPr lang="en-US" altLang="zh-TW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endParaRPr lang="en-US" altLang="zh-TW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Graph(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n):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num_vertex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(n){};</a:t>
            </a:r>
          </a:p>
          <a:p>
            <a:pPr marL="0" indent="0">
              <a:buNone/>
            </a:pPr>
            <a:endParaRPr lang="en-US" altLang="zh-TW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AddEdge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from,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to,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weight);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EdgeSort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(vector&lt;Edge&gt; &amp;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edge_vec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friend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FindParent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vset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friend void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SetUnion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vset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Kruskal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DFSUtil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s,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d, bool visited[],bool* found);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DFS(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s,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d);</a:t>
            </a:r>
          </a:p>
          <a:p>
            <a:pPr marL="0" indent="0">
              <a:buNone/>
            </a:pPr>
            <a:endParaRPr lang="en-US" altLang="zh-TW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zh-TW" altLang="en-US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3309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Disjoint Set-Union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439248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SetUnion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vset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altLang="zh-TW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1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TW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a_root,b_root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altLang="zh-TW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a_root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FindRoot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vset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a);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b_root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FindRoot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vset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b);</a:t>
            </a:r>
          </a:p>
          <a:p>
            <a:pPr marL="0" indent="0">
              <a:buNone/>
            </a:pPr>
            <a:endParaRPr lang="en-US" altLang="zh-TW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vset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a_root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&lt;=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vset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b_root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vset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a_root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vset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b_root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vset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b_root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a_root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vset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b_root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vset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a_root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vset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a_root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b_root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184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315200" cy="838200"/>
          </a:xfrm>
        </p:spPr>
        <p:txBody>
          <a:bodyPr/>
          <a:lstStyle/>
          <a:p>
            <a:r>
              <a:rPr lang="en-US" altLang="zh-TW" dirty="0"/>
              <a:t>Disjoint </a:t>
            </a:r>
            <a:r>
              <a:rPr lang="en-US" altLang="zh-TW" dirty="0" smtClean="0"/>
              <a:t>Set-Find Root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41910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FindRoot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vset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root;</a:t>
            </a:r>
          </a:p>
          <a:p>
            <a:pPr marL="0" indent="0">
              <a:buNone/>
            </a:pPr>
            <a:endParaRPr lang="en-US" altLang="zh-TW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(root =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vset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[root] &gt;= 0; root =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vset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[root]);</a:t>
            </a:r>
          </a:p>
          <a:p>
            <a:pPr marL="0" indent="0">
              <a:buNone/>
            </a:pPr>
            <a:endParaRPr lang="en-US" altLang="zh-TW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root)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parent =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vset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vset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root;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parent;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root;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617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315200" cy="838200"/>
          </a:xfrm>
        </p:spPr>
        <p:txBody>
          <a:bodyPr/>
          <a:lstStyle/>
          <a:p>
            <a:r>
              <a:rPr lang="en-US" altLang="zh-TW" dirty="0" err="1" smtClean="0"/>
              <a:t>EdgeSort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47260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Graph::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AddEdge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from, </a:t>
            </a:r>
            <a:r>
              <a:rPr lang="en-US" altLang="zh-TW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to, </a:t>
            </a:r>
            <a:r>
              <a:rPr lang="en-US" altLang="zh-TW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weight)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AdjMatrix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[from][to] = weight;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AdjMatrix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[to][from] = weight;</a:t>
            </a:r>
          </a:p>
          <a:p>
            <a:pPr marL="0" indent="0">
              <a:buNone/>
            </a:pPr>
            <a:r>
              <a:rPr lang="en-US" altLang="zh-TW" sz="1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WComp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(Edge e1, Edge e2)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(e1.weight &lt; e2.weight);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12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12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Graph::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EdgeSort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(vector&lt;Edge&gt; &amp;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edge_vec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zh-TW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TW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zh-TW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num_vertex</a:t>
            </a:r>
            <a:r>
              <a:rPr lang="en-US" altLang="zh-TW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altLang="zh-TW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i+1; j&lt;=</a:t>
            </a:r>
            <a:r>
              <a:rPr lang="en-US" altLang="zh-TW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num_vertex</a:t>
            </a:r>
            <a:r>
              <a:rPr lang="en-US" altLang="zh-TW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zh-TW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</a:t>
            </a:r>
            <a:r>
              <a:rPr lang="en-US" altLang="zh-TW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AdjMatrix</a:t>
            </a:r>
            <a:r>
              <a:rPr lang="en-US" altLang="zh-TW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!= 0)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TW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edge_vec.push_back</a:t>
            </a:r>
            <a:r>
              <a:rPr lang="en-US" altLang="zh-TW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(Edge(</a:t>
            </a:r>
            <a:r>
              <a:rPr lang="en-US" altLang="zh-TW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i,j,AdjMatrix</a:t>
            </a:r>
            <a:r>
              <a:rPr lang="en-US" altLang="zh-TW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][j]));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zh-TW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edge_vec.begin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edge_vec.end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WComp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zh-TW" alt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43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315200" cy="838200"/>
          </a:xfrm>
        </p:spPr>
        <p:txBody>
          <a:bodyPr/>
          <a:lstStyle/>
          <a:p>
            <a:r>
              <a:rPr lang="en-US" altLang="zh-TW" dirty="0" err="1" smtClean="0"/>
              <a:t>Kruskal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01605"/>
            <a:ext cx="9144000" cy="605639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Graph::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Kruskal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edge_count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endParaRPr lang="en-US" altLang="zh-TW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num_vertex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vset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-1;</a:t>
            </a:r>
          </a:p>
          <a:p>
            <a:pPr marL="0" indent="0">
              <a:buNone/>
            </a:pPr>
            <a:endParaRPr lang="en-US" altLang="zh-TW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 &lt;Edge&gt;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SortedEdge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EdgeSort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SortedEdge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altLang="zh-TW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SortedEdge.size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FindRoot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vset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SortedEdge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].from) !=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FindRoot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vset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SortedEdge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].to))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MST[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SortedEdge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].from].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make_pair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SortedEdge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to,SortedEdge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].weight));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MST[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SortedEdge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].to].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make_pair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SortedEdge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from,SortedEdge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].weight));</a:t>
            </a:r>
          </a:p>
          <a:p>
            <a:pPr marL="0" indent="0">
              <a:buNone/>
            </a:pPr>
            <a:endParaRPr lang="en-US" altLang="zh-TW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SetUnion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vset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SortedEdge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].from,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SortedEdge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].to);</a:t>
            </a:r>
          </a:p>
          <a:p>
            <a:pPr marL="0" indent="0">
              <a:buNone/>
            </a:pPr>
            <a:endParaRPr lang="en-US" altLang="zh-TW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edge_count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edge_count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==(num_vertex-1))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break;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6970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01605"/>
            <a:ext cx="9144000" cy="605639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Graph::DFS(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s,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 *visited = new </a:t>
            </a:r>
            <a:r>
              <a:rPr lang="en-US" altLang="zh-TW" sz="1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bool[MAX_CITY];</a:t>
            </a:r>
            <a:endParaRPr lang="en-US" altLang="zh-TW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  found=false;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weight=0;</a:t>
            </a:r>
          </a:p>
          <a:p>
            <a:pPr marL="0" indent="0">
              <a:buNone/>
            </a:pPr>
            <a:endParaRPr lang="en-US" altLang="zh-TW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TW" sz="1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MAX_CITY;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visited[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false;</a:t>
            </a:r>
          </a:p>
          <a:p>
            <a:pPr marL="0" indent="0">
              <a:buNone/>
            </a:pPr>
            <a:endParaRPr lang="en-US" altLang="zh-TW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DFSUtil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(s, d,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visited,&amp;found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1304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01605"/>
            <a:ext cx="9144000" cy="605639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Graph::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DFSUtil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s,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d, bool visited[], bool* found)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visited[s] = true;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m=0;</a:t>
            </a:r>
          </a:p>
          <a:p>
            <a:pPr marL="0" indent="0">
              <a:buNone/>
            </a:pPr>
            <a:endParaRPr lang="en-US" altLang="zh-TW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vector&lt;ii&gt;::iterator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altLang="zh-TW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MST[s].begin();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MST[s].end(); 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(!visited[(*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).first] &amp;&amp; (*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).first==d)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*found=true;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return((*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).second);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if (!visited[(*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).first])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m=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DFSUtil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((*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).first, d, visited, found);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(*found)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 ( m &gt;(*</a:t>
            </a:r>
            <a:r>
              <a:rPr lang="en-US" altLang="zh-TW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).second ? m:(*i).second) 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(!(*found))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return(0);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41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3600400"/>
          </a:xfrm>
        </p:spPr>
        <p:txBody>
          <a:bodyPr/>
          <a:lstStyle/>
          <a:p>
            <a:pPr algn="just"/>
            <a:r>
              <a:rPr lang="en-US" altLang="zh-TW" sz="2800" dirty="0"/>
              <a:t>For each case, output Q lines, the </a:t>
            </a:r>
            <a:r>
              <a:rPr lang="en-US" altLang="zh-TW" sz="2800" i="1" dirty="0"/>
              <a:t>i-</a:t>
            </a:r>
            <a:r>
              <a:rPr lang="en-US" altLang="zh-TW" sz="2800" i="1" dirty="0" err="1"/>
              <a:t>th</a:t>
            </a:r>
            <a:r>
              <a:rPr lang="en-US" altLang="zh-TW" sz="2800" dirty="0"/>
              <a:t> of which contains the </a:t>
            </a:r>
            <a:r>
              <a:rPr lang="en-US" altLang="zh-TW" sz="2800" dirty="0">
                <a:solidFill>
                  <a:srgbClr val="FF0000"/>
                </a:solidFill>
              </a:rPr>
              <a:t>minimum dangerousness</a:t>
            </a:r>
            <a:r>
              <a:rPr lang="en-US" altLang="zh-TW" sz="2800" dirty="0"/>
              <a:t> of a path between cities </a:t>
            </a:r>
            <a:r>
              <a:rPr lang="en-US" altLang="zh-TW" sz="2800" i="1" dirty="0" err="1"/>
              <a:t>s</a:t>
            </a:r>
            <a:r>
              <a:rPr lang="en-US" altLang="zh-TW" sz="2800" i="1" baseline="-25000" dirty="0" err="1"/>
              <a:t>i</a:t>
            </a:r>
            <a:r>
              <a:rPr lang="en-US" altLang="zh-TW" sz="2800" dirty="0"/>
              <a:t> and </a:t>
            </a:r>
            <a:r>
              <a:rPr lang="en-US" altLang="zh-TW" sz="2800" i="1" dirty="0" err="1"/>
              <a:t>t</a:t>
            </a:r>
            <a:r>
              <a:rPr lang="en-US" altLang="zh-TW" sz="2800" i="1" baseline="-25000" dirty="0" err="1"/>
              <a:t>i</a:t>
            </a:r>
            <a:r>
              <a:rPr lang="en-US" altLang="zh-TW" sz="2800" dirty="0"/>
              <a:t> . </a:t>
            </a:r>
            <a:endParaRPr lang="en-US" altLang="zh-TW" sz="2800" dirty="0" smtClean="0"/>
          </a:p>
          <a:p>
            <a:pPr algn="just"/>
            <a:r>
              <a:rPr lang="en-US" altLang="zh-TW" sz="2800" u="sng" dirty="0" smtClean="0">
                <a:solidFill>
                  <a:srgbClr val="FF0000"/>
                </a:solidFill>
              </a:rPr>
              <a:t>Consecutive </a:t>
            </a:r>
            <a:r>
              <a:rPr lang="en-US" altLang="zh-TW" sz="2800" u="sng" dirty="0">
                <a:solidFill>
                  <a:srgbClr val="FF0000"/>
                </a:solidFill>
              </a:rPr>
              <a:t>output blocks are separated by a blank line</a:t>
            </a:r>
            <a:r>
              <a:rPr lang="en-US" altLang="zh-TW" sz="2800" dirty="0"/>
              <a:t>. The input file will be such that there will always be at least one valid path.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37967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橢圓 93"/>
          <p:cNvSpPr/>
          <p:nvPr/>
        </p:nvSpPr>
        <p:spPr bwMode="auto">
          <a:xfrm>
            <a:off x="7158136" y="3865341"/>
            <a:ext cx="389850" cy="377755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6565" y="1149821"/>
            <a:ext cx="2389251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/>
              <a:t>Input</a:t>
            </a:r>
          </a:p>
          <a:p>
            <a:r>
              <a:rPr lang="en-US" altLang="zh-TW" sz="3200" dirty="0"/>
              <a:t>4 5 </a:t>
            </a:r>
            <a:endParaRPr lang="en-US" altLang="zh-TW" sz="3200" dirty="0" smtClean="0"/>
          </a:p>
          <a:p>
            <a:r>
              <a:rPr lang="en-US" altLang="zh-TW" sz="3200" dirty="0" smtClean="0"/>
              <a:t>1 </a:t>
            </a:r>
            <a:r>
              <a:rPr lang="en-US" altLang="zh-TW" sz="3200" dirty="0"/>
              <a:t>2 10 </a:t>
            </a:r>
            <a:endParaRPr lang="en-US" altLang="zh-TW" sz="3200" dirty="0" smtClean="0"/>
          </a:p>
          <a:p>
            <a:r>
              <a:rPr lang="en-US" altLang="zh-TW" sz="3200" dirty="0" smtClean="0"/>
              <a:t>1 </a:t>
            </a:r>
            <a:r>
              <a:rPr lang="en-US" altLang="zh-TW" sz="3200" dirty="0"/>
              <a:t>3 20 </a:t>
            </a:r>
            <a:endParaRPr lang="en-US" altLang="zh-TW" sz="3200" dirty="0" smtClean="0"/>
          </a:p>
          <a:p>
            <a:r>
              <a:rPr lang="en-US" altLang="zh-TW" sz="3200" dirty="0" smtClean="0"/>
              <a:t>1 </a:t>
            </a:r>
            <a:r>
              <a:rPr lang="en-US" altLang="zh-TW" sz="3200" dirty="0"/>
              <a:t>4 100 </a:t>
            </a:r>
            <a:endParaRPr lang="en-US" altLang="zh-TW" sz="3200" dirty="0" smtClean="0"/>
          </a:p>
          <a:p>
            <a:r>
              <a:rPr lang="en-US" altLang="zh-TW" sz="3200" dirty="0" smtClean="0"/>
              <a:t>2 </a:t>
            </a:r>
            <a:r>
              <a:rPr lang="en-US" altLang="zh-TW" sz="3200" dirty="0"/>
              <a:t>4 30 </a:t>
            </a:r>
            <a:endParaRPr lang="en-US" altLang="zh-TW" sz="3200" dirty="0" smtClean="0"/>
          </a:p>
          <a:p>
            <a:r>
              <a:rPr lang="en-US" altLang="zh-TW" sz="3200" dirty="0" smtClean="0"/>
              <a:t>3 </a:t>
            </a:r>
            <a:r>
              <a:rPr lang="en-US" altLang="zh-TW" sz="3200" dirty="0"/>
              <a:t>4 10 </a:t>
            </a:r>
            <a:endParaRPr lang="en-US" altLang="zh-TW" sz="3200" dirty="0" smtClean="0"/>
          </a:p>
          <a:p>
            <a:r>
              <a:rPr lang="en-US" altLang="zh-TW" sz="3200" dirty="0" smtClean="0"/>
              <a:t>2 </a:t>
            </a:r>
          </a:p>
          <a:p>
            <a:r>
              <a:rPr lang="en-US" altLang="zh-TW" sz="3200" dirty="0" smtClean="0"/>
              <a:t>1 </a:t>
            </a:r>
            <a:r>
              <a:rPr lang="en-US" altLang="zh-TW" sz="3200" dirty="0"/>
              <a:t>4 </a:t>
            </a:r>
            <a:endParaRPr lang="en-US" altLang="zh-TW" sz="3200" dirty="0" smtClean="0"/>
          </a:p>
          <a:p>
            <a:r>
              <a:rPr lang="en-US" altLang="zh-TW" sz="3200" dirty="0" smtClean="0"/>
              <a:t>4 </a:t>
            </a:r>
            <a:r>
              <a:rPr lang="en-US" altLang="zh-TW" sz="3200" dirty="0"/>
              <a:t>1 </a:t>
            </a:r>
            <a:endParaRPr lang="en-US" altLang="zh-TW" sz="32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3373596" y="1138411"/>
            <a:ext cx="1620957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600" b="1" dirty="0" smtClean="0"/>
              <a:t>Output</a:t>
            </a:r>
          </a:p>
          <a:p>
            <a:r>
              <a:rPr lang="en-US" altLang="zh-TW" sz="3200" dirty="0"/>
              <a:t>20 </a:t>
            </a:r>
            <a:endParaRPr lang="en-US" altLang="zh-TW" sz="3200" dirty="0" smtClean="0"/>
          </a:p>
          <a:p>
            <a:r>
              <a:rPr lang="en-US" altLang="zh-TW" sz="3200" dirty="0" smtClean="0"/>
              <a:t>20</a:t>
            </a:r>
          </a:p>
          <a:p>
            <a:endParaRPr lang="en-US" altLang="zh-TW" sz="3200" b="1" dirty="0"/>
          </a:p>
          <a:p>
            <a:endParaRPr lang="en-US" altLang="zh-TW" sz="3200" b="1" dirty="0" smtClean="0"/>
          </a:p>
          <a:p>
            <a:endParaRPr lang="en-US" altLang="zh-TW" sz="3200" b="1" dirty="0"/>
          </a:p>
          <a:p>
            <a:endParaRPr lang="en-US" altLang="zh-TW" sz="3200" b="1" dirty="0" smtClean="0"/>
          </a:p>
          <a:p>
            <a:endParaRPr lang="en-US" altLang="zh-TW" sz="3200" b="1" dirty="0"/>
          </a:p>
          <a:p>
            <a:endParaRPr lang="en-US" altLang="zh-TW" sz="3200" b="1" dirty="0" smtClean="0"/>
          </a:p>
          <a:p>
            <a:endParaRPr lang="en-US" altLang="zh-TW" sz="3200" b="1" dirty="0"/>
          </a:p>
        </p:txBody>
      </p:sp>
      <p:sp>
        <p:nvSpPr>
          <p:cNvPr id="36" name="橢圓 35"/>
          <p:cNvSpPr/>
          <p:nvPr/>
        </p:nvSpPr>
        <p:spPr bwMode="auto">
          <a:xfrm>
            <a:off x="5814841" y="1978339"/>
            <a:ext cx="432048" cy="4030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8" name="橢圓 47"/>
          <p:cNvSpPr/>
          <p:nvPr/>
        </p:nvSpPr>
        <p:spPr bwMode="auto">
          <a:xfrm>
            <a:off x="6750945" y="1978339"/>
            <a:ext cx="432048" cy="4030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0" name="橢圓 49"/>
          <p:cNvSpPr/>
          <p:nvPr/>
        </p:nvSpPr>
        <p:spPr bwMode="auto">
          <a:xfrm>
            <a:off x="7903073" y="1978339"/>
            <a:ext cx="432048" cy="4030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880824" y="19783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816928" y="19972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7969056" y="19783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30" name="橢圓 29"/>
          <p:cNvSpPr/>
          <p:nvPr/>
        </p:nvSpPr>
        <p:spPr bwMode="auto">
          <a:xfrm>
            <a:off x="5814841" y="3140054"/>
            <a:ext cx="432048" cy="4030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880824" y="31400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6296426" y="214761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10</a:t>
            </a:r>
            <a:endParaRPr lang="zh-TW" altLang="en-US" b="1" dirty="0"/>
          </a:p>
        </p:txBody>
      </p:sp>
      <p:cxnSp>
        <p:nvCxnSpPr>
          <p:cNvPr id="7" name="直線接點 6"/>
          <p:cNvCxnSpPr>
            <a:stCxn id="36" idx="6"/>
            <a:endCxn id="48" idx="2"/>
          </p:cNvCxnSpPr>
          <p:nvPr/>
        </p:nvCxnSpPr>
        <p:spPr bwMode="auto">
          <a:xfrm>
            <a:off x="6246889" y="2179854"/>
            <a:ext cx="5040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手繪多邊形 8"/>
          <p:cNvSpPr/>
          <p:nvPr/>
        </p:nvSpPr>
        <p:spPr>
          <a:xfrm>
            <a:off x="6044530" y="1358483"/>
            <a:ext cx="2095500" cy="628674"/>
          </a:xfrm>
          <a:custGeom>
            <a:avLst/>
            <a:gdLst>
              <a:gd name="connsiteX0" fmla="*/ 0 w 2095500"/>
              <a:gd name="connsiteY0" fmla="*/ 609624 h 628674"/>
              <a:gd name="connsiteX1" fmla="*/ 1247775 w 2095500"/>
              <a:gd name="connsiteY1" fmla="*/ 24 h 628674"/>
              <a:gd name="connsiteX2" fmla="*/ 2095500 w 2095500"/>
              <a:gd name="connsiteY2" fmla="*/ 628674 h 62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0" h="628674">
                <a:moveTo>
                  <a:pt x="0" y="609624"/>
                </a:moveTo>
                <a:cubicBezTo>
                  <a:pt x="449262" y="303236"/>
                  <a:pt x="898525" y="-3151"/>
                  <a:pt x="1247775" y="24"/>
                </a:cubicBezTo>
                <a:cubicBezTo>
                  <a:pt x="1597025" y="3199"/>
                  <a:pt x="1846262" y="315936"/>
                  <a:pt x="2095500" y="628674"/>
                </a:cubicBezTo>
              </a:path>
            </a:pathLst>
          </a:custGeom>
          <a:ln w="28575">
            <a:solidFill>
              <a:schemeClr val="tx1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092280" y="101992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20</a:t>
            </a:r>
            <a:endParaRPr lang="zh-TW" altLang="en-US" b="1" dirty="0"/>
          </a:p>
        </p:txBody>
      </p:sp>
      <p:cxnSp>
        <p:nvCxnSpPr>
          <p:cNvPr id="38" name="直線接點 37"/>
          <p:cNvCxnSpPr>
            <a:stCxn id="36" idx="4"/>
            <a:endCxn id="31" idx="0"/>
          </p:cNvCxnSpPr>
          <p:nvPr/>
        </p:nvCxnSpPr>
        <p:spPr bwMode="auto">
          <a:xfrm>
            <a:off x="6030865" y="2381369"/>
            <a:ext cx="0" cy="75868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文字方塊 39"/>
          <p:cNvSpPr txBox="1"/>
          <p:nvPr/>
        </p:nvSpPr>
        <p:spPr>
          <a:xfrm>
            <a:off x="5388381" y="2564701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100</a:t>
            </a:r>
            <a:endParaRPr lang="zh-TW" altLang="en-US" b="1" dirty="0"/>
          </a:p>
        </p:txBody>
      </p:sp>
      <p:cxnSp>
        <p:nvCxnSpPr>
          <p:cNvPr id="41" name="直線接點 40"/>
          <p:cNvCxnSpPr>
            <a:stCxn id="30" idx="7"/>
            <a:endCxn id="52" idx="2"/>
          </p:cNvCxnSpPr>
          <p:nvPr/>
        </p:nvCxnSpPr>
        <p:spPr bwMode="auto">
          <a:xfrm flipV="1">
            <a:off x="6183617" y="2366550"/>
            <a:ext cx="783352" cy="83252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字方塊 43"/>
          <p:cNvSpPr txBox="1"/>
          <p:nvPr/>
        </p:nvSpPr>
        <p:spPr>
          <a:xfrm>
            <a:off x="6570706" y="261353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30</a:t>
            </a:r>
            <a:endParaRPr lang="zh-TW" altLang="en-US" b="1" dirty="0"/>
          </a:p>
        </p:txBody>
      </p:sp>
      <p:sp>
        <p:nvSpPr>
          <p:cNvPr id="19" name="手繪多邊形 18"/>
          <p:cNvSpPr/>
          <p:nvPr/>
        </p:nvSpPr>
        <p:spPr>
          <a:xfrm>
            <a:off x="6263605" y="2368157"/>
            <a:ext cx="1847850" cy="1056660"/>
          </a:xfrm>
          <a:custGeom>
            <a:avLst/>
            <a:gdLst>
              <a:gd name="connsiteX0" fmla="*/ 1847850 w 1847850"/>
              <a:gd name="connsiteY0" fmla="*/ 0 h 1056660"/>
              <a:gd name="connsiteX1" fmla="*/ 1190625 w 1847850"/>
              <a:gd name="connsiteY1" fmla="*/ 933450 h 1056660"/>
              <a:gd name="connsiteX2" fmla="*/ 0 w 1847850"/>
              <a:gd name="connsiteY2" fmla="*/ 1019175 h 10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7850" h="1056660">
                <a:moveTo>
                  <a:pt x="1847850" y="0"/>
                </a:moveTo>
                <a:cubicBezTo>
                  <a:pt x="1673225" y="381794"/>
                  <a:pt x="1498600" y="763588"/>
                  <a:pt x="1190625" y="933450"/>
                </a:cubicBezTo>
                <a:cubicBezTo>
                  <a:pt x="882650" y="1103312"/>
                  <a:pt x="441325" y="1061243"/>
                  <a:pt x="0" y="1019175"/>
                </a:cubicBezTo>
              </a:path>
            </a:pathLst>
          </a:custGeom>
          <a:ln w="28575">
            <a:solidFill>
              <a:schemeClr val="tx1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482130" y="325554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10</a:t>
            </a:r>
            <a:endParaRPr lang="zh-TW" altLang="en-US" b="1" dirty="0"/>
          </a:p>
        </p:txBody>
      </p:sp>
      <p:cxnSp>
        <p:nvCxnSpPr>
          <p:cNvPr id="21" name="直線單箭頭接點 20"/>
          <p:cNvCxnSpPr/>
          <p:nvPr/>
        </p:nvCxnSpPr>
        <p:spPr bwMode="auto">
          <a:xfrm flipH="1">
            <a:off x="755576" y="1196752"/>
            <a:ext cx="288032" cy="6480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879709" y="872045"/>
            <a:ext cx="16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Numbe</a:t>
            </a:r>
            <a:r>
              <a:rPr lang="en-US" altLang="zh-TW" sz="1600" b="1" dirty="0">
                <a:solidFill>
                  <a:srgbClr val="FF0000"/>
                </a:solidFill>
              </a:rPr>
              <a:t>r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 of cities 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 bwMode="auto">
          <a:xfrm flipH="1">
            <a:off x="1196008" y="1673188"/>
            <a:ext cx="567680" cy="3240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文字方塊 58"/>
          <p:cNvSpPr txBox="1"/>
          <p:nvPr/>
        </p:nvSpPr>
        <p:spPr>
          <a:xfrm>
            <a:off x="1747507" y="1373448"/>
            <a:ext cx="1671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Numbe</a:t>
            </a:r>
            <a:r>
              <a:rPr lang="en-US" altLang="zh-TW" sz="1600" b="1" dirty="0">
                <a:solidFill>
                  <a:srgbClr val="FF0000"/>
                </a:solidFill>
              </a:rPr>
              <a:t>r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 of roads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526565" y="2295501"/>
            <a:ext cx="1381139" cy="23576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526565" y="5157192"/>
            <a:ext cx="1381139" cy="9361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64" name="直線單箭頭接點 63"/>
          <p:cNvCxnSpPr/>
          <p:nvPr/>
        </p:nvCxnSpPr>
        <p:spPr bwMode="auto">
          <a:xfrm flipH="1">
            <a:off x="845082" y="4809951"/>
            <a:ext cx="702582" cy="1620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文字方塊 64"/>
          <p:cNvSpPr txBox="1"/>
          <p:nvPr/>
        </p:nvSpPr>
        <p:spPr>
          <a:xfrm>
            <a:off x="1548830" y="4633415"/>
            <a:ext cx="1824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Numbe</a:t>
            </a:r>
            <a:r>
              <a:rPr lang="en-US" altLang="zh-TW" sz="1600" b="1" dirty="0">
                <a:solidFill>
                  <a:srgbClr val="FF0000"/>
                </a:solidFill>
              </a:rPr>
              <a:t>r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 of queries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26565" y="2295501"/>
            <a:ext cx="690569" cy="4134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66" name="直線單箭頭接點 65"/>
          <p:cNvCxnSpPr/>
          <p:nvPr/>
        </p:nvCxnSpPr>
        <p:spPr bwMode="auto">
          <a:xfrm flipH="1">
            <a:off x="933294" y="1997224"/>
            <a:ext cx="567680" cy="3240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文字方塊 66"/>
          <p:cNvSpPr txBox="1"/>
          <p:nvPr/>
        </p:nvSpPr>
        <p:spPr>
          <a:xfrm>
            <a:off x="1515691" y="1864402"/>
            <a:ext cx="160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Connect 1 and 2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930971" y="2539643"/>
            <a:ext cx="14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dangerousness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69" name="直線單箭頭接點 68"/>
          <p:cNvCxnSpPr/>
          <p:nvPr/>
        </p:nvCxnSpPr>
        <p:spPr bwMode="auto">
          <a:xfrm flipH="1" flipV="1">
            <a:off x="1653374" y="2502210"/>
            <a:ext cx="470354" cy="1076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橢圓 75"/>
          <p:cNvSpPr/>
          <p:nvPr/>
        </p:nvSpPr>
        <p:spPr bwMode="auto">
          <a:xfrm>
            <a:off x="5880697" y="4862952"/>
            <a:ext cx="432048" cy="4030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7" name="橢圓 76"/>
          <p:cNvSpPr/>
          <p:nvPr/>
        </p:nvSpPr>
        <p:spPr bwMode="auto">
          <a:xfrm>
            <a:off x="6816801" y="4862952"/>
            <a:ext cx="432048" cy="4030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8" name="橢圓 77"/>
          <p:cNvSpPr/>
          <p:nvPr/>
        </p:nvSpPr>
        <p:spPr bwMode="auto">
          <a:xfrm>
            <a:off x="7968929" y="4862952"/>
            <a:ext cx="432048" cy="4030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5946680" y="48629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6882784" y="48818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8034912" y="48629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82" name="橢圓 81"/>
          <p:cNvSpPr/>
          <p:nvPr/>
        </p:nvSpPr>
        <p:spPr bwMode="auto">
          <a:xfrm>
            <a:off x="5880697" y="6024667"/>
            <a:ext cx="432048" cy="4030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5946680" y="60246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6362282" y="503222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10</a:t>
            </a:r>
            <a:endParaRPr lang="zh-TW" altLang="en-US" b="1" dirty="0"/>
          </a:p>
        </p:txBody>
      </p:sp>
      <p:cxnSp>
        <p:nvCxnSpPr>
          <p:cNvPr id="85" name="直線接點 84"/>
          <p:cNvCxnSpPr>
            <a:stCxn id="76" idx="6"/>
            <a:endCxn id="77" idx="2"/>
          </p:cNvCxnSpPr>
          <p:nvPr/>
        </p:nvCxnSpPr>
        <p:spPr bwMode="auto">
          <a:xfrm>
            <a:off x="6312745" y="5064467"/>
            <a:ext cx="5040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手繪多邊形 85"/>
          <p:cNvSpPr/>
          <p:nvPr/>
        </p:nvSpPr>
        <p:spPr>
          <a:xfrm>
            <a:off x="6110386" y="4243096"/>
            <a:ext cx="2095500" cy="628674"/>
          </a:xfrm>
          <a:custGeom>
            <a:avLst/>
            <a:gdLst>
              <a:gd name="connsiteX0" fmla="*/ 0 w 2095500"/>
              <a:gd name="connsiteY0" fmla="*/ 609624 h 628674"/>
              <a:gd name="connsiteX1" fmla="*/ 1247775 w 2095500"/>
              <a:gd name="connsiteY1" fmla="*/ 24 h 628674"/>
              <a:gd name="connsiteX2" fmla="*/ 2095500 w 2095500"/>
              <a:gd name="connsiteY2" fmla="*/ 628674 h 62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0" h="628674">
                <a:moveTo>
                  <a:pt x="0" y="609624"/>
                </a:moveTo>
                <a:cubicBezTo>
                  <a:pt x="449262" y="303236"/>
                  <a:pt x="898525" y="-3151"/>
                  <a:pt x="1247775" y="24"/>
                </a:cubicBezTo>
                <a:cubicBezTo>
                  <a:pt x="1597025" y="3199"/>
                  <a:pt x="1846262" y="315936"/>
                  <a:pt x="2095500" y="628674"/>
                </a:cubicBezTo>
              </a:path>
            </a:pathLst>
          </a:custGeom>
          <a:ln w="28575">
            <a:solidFill>
              <a:schemeClr val="tx1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7158136" y="390454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20</a:t>
            </a:r>
            <a:endParaRPr lang="zh-TW" altLang="en-US" b="1" dirty="0"/>
          </a:p>
        </p:txBody>
      </p:sp>
      <p:cxnSp>
        <p:nvCxnSpPr>
          <p:cNvPr id="88" name="直線接點 87"/>
          <p:cNvCxnSpPr>
            <a:stCxn id="76" idx="4"/>
            <a:endCxn id="83" idx="0"/>
          </p:cNvCxnSpPr>
          <p:nvPr/>
        </p:nvCxnSpPr>
        <p:spPr bwMode="auto">
          <a:xfrm>
            <a:off x="6096721" y="5265982"/>
            <a:ext cx="0" cy="75868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文字方塊 88"/>
          <p:cNvSpPr txBox="1"/>
          <p:nvPr/>
        </p:nvSpPr>
        <p:spPr>
          <a:xfrm>
            <a:off x="5454237" y="544931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100</a:t>
            </a:r>
            <a:endParaRPr lang="zh-TW" altLang="en-US" b="1" dirty="0"/>
          </a:p>
        </p:txBody>
      </p:sp>
      <p:cxnSp>
        <p:nvCxnSpPr>
          <p:cNvPr id="90" name="直線接點 89"/>
          <p:cNvCxnSpPr>
            <a:stCxn id="82" idx="7"/>
            <a:endCxn id="80" idx="2"/>
          </p:cNvCxnSpPr>
          <p:nvPr/>
        </p:nvCxnSpPr>
        <p:spPr bwMode="auto">
          <a:xfrm flipV="1">
            <a:off x="6249473" y="5251163"/>
            <a:ext cx="783352" cy="83252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文字方塊 90"/>
          <p:cNvSpPr txBox="1"/>
          <p:nvPr/>
        </p:nvSpPr>
        <p:spPr>
          <a:xfrm>
            <a:off x="6636562" y="549814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30</a:t>
            </a:r>
            <a:endParaRPr lang="zh-TW" altLang="en-US" b="1" dirty="0"/>
          </a:p>
        </p:txBody>
      </p:sp>
      <p:sp>
        <p:nvSpPr>
          <p:cNvPr id="92" name="手繪多邊形 91"/>
          <p:cNvSpPr/>
          <p:nvPr/>
        </p:nvSpPr>
        <p:spPr>
          <a:xfrm>
            <a:off x="6329461" y="5252770"/>
            <a:ext cx="1847850" cy="1056660"/>
          </a:xfrm>
          <a:custGeom>
            <a:avLst/>
            <a:gdLst>
              <a:gd name="connsiteX0" fmla="*/ 1847850 w 1847850"/>
              <a:gd name="connsiteY0" fmla="*/ 0 h 1056660"/>
              <a:gd name="connsiteX1" fmla="*/ 1190625 w 1847850"/>
              <a:gd name="connsiteY1" fmla="*/ 933450 h 1056660"/>
              <a:gd name="connsiteX2" fmla="*/ 0 w 1847850"/>
              <a:gd name="connsiteY2" fmla="*/ 1019175 h 10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7850" h="1056660">
                <a:moveTo>
                  <a:pt x="1847850" y="0"/>
                </a:moveTo>
                <a:cubicBezTo>
                  <a:pt x="1673225" y="381794"/>
                  <a:pt x="1498600" y="763588"/>
                  <a:pt x="1190625" y="933450"/>
                </a:cubicBezTo>
                <a:cubicBezTo>
                  <a:pt x="882650" y="1103312"/>
                  <a:pt x="441325" y="1061243"/>
                  <a:pt x="0" y="1019175"/>
                </a:cubicBezTo>
              </a:path>
            </a:pathLst>
          </a:custGeom>
          <a:ln w="28575">
            <a:solidFill>
              <a:schemeClr val="tx1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7547986" y="614015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10</a:t>
            </a:r>
            <a:endParaRPr lang="zh-TW" altLang="en-US" b="1" dirty="0"/>
          </a:p>
        </p:txBody>
      </p:sp>
      <p:sp>
        <p:nvSpPr>
          <p:cNvPr id="95" name="手繪多邊形 94"/>
          <p:cNvSpPr/>
          <p:nvPr/>
        </p:nvSpPr>
        <p:spPr>
          <a:xfrm>
            <a:off x="6180906" y="4437586"/>
            <a:ext cx="1935176" cy="1772811"/>
          </a:xfrm>
          <a:custGeom>
            <a:avLst/>
            <a:gdLst>
              <a:gd name="connsiteX0" fmla="*/ 0 w 1935176"/>
              <a:gd name="connsiteY0" fmla="*/ 496461 h 1772811"/>
              <a:gd name="connsiteX1" fmla="*/ 1171575 w 1935176"/>
              <a:gd name="connsiteY1" fmla="*/ 1161 h 1772811"/>
              <a:gd name="connsiteX2" fmla="*/ 1924050 w 1935176"/>
              <a:gd name="connsiteY2" fmla="*/ 620286 h 1772811"/>
              <a:gd name="connsiteX3" fmla="*/ 1571625 w 1935176"/>
              <a:gd name="connsiteY3" fmla="*/ 1315611 h 1772811"/>
              <a:gd name="connsiteX4" fmla="*/ 895350 w 1935176"/>
              <a:gd name="connsiteY4" fmla="*/ 1696611 h 1772811"/>
              <a:gd name="connsiteX5" fmla="*/ 133350 w 1935176"/>
              <a:gd name="connsiteY5" fmla="*/ 1772811 h 1772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5176" h="1772811">
                <a:moveTo>
                  <a:pt x="0" y="496461"/>
                </a:moveTo>
                <a:cubicBezTo>
                  <a:pt x="425450" y="238492"/>
                  <a:pt x="850900" y="-19477"/>
                  <a:pt x="1171575" y="1161"/>
                </a:cubicBezTo>
                <a:cubicBezTo>
                  <a:pt x="1492250" y="21799"/>
                  <a:pt x="1857375" y="401211"/>
                  <a:pt x="1924050" y="620286"/>
                </a:cubicBezTo>
                <a:cubicBezTo>
                  <a:pt x="1990725" y="839361"/>
                  <a:pt x="1743075" y="1136224"/>
                  <a:pt x="1571625" y="1315611"/>
                </a:cubicBezTo>
                <a:cubicBezTo>
                  <a:pt x="1400175" y="1494999"/>
                  <a:pt x="1135062" y="1620411"/>
                  <a:pt x="895350" y="1696611"/>
                </a:cubicBezTo>
                <a:cubicBezTo>
                  <a:pt x="655638" y="1772811"/>
                  <a:pt x="394494" y="1772811"/>
                  <a:pt x="133350" y="1772811"/>
                </a:cubicBezTo>
              </a:path>
            </a:pathLst>
          </a:cu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6" name="手繪多邊形 95"/>
          <p:cNvSpPr/>
          <p:nvPr/>
        </p:nvSpPr>
        <p:spPr>
          <a:xfrm>
            <a:off x="6180906" y="4912958"/>
            <a:ext cx="791126" cy="1113188"/>
          </a:xfrm>
          <a:custGeom>
            <a:avLst/>
            <a:gdLst>
              <a:gd name="connsiteX0" fmla="*/ 0 w 791126"/>
              <a:gd name="connsiteY0" fmla="*/ 106814 h 1113188"/>
              <a:gd name="connsiteX1" fmla="*/ 790575 w 791126"/>
              <a:gd name="connsiteY1" fmla="*/ 78239 h 1113188"/>
              <a:gd name="connsiteX2" fmla="*/ 123825 w 791126"/>
              <a:gd name="connsiteY2" fmla="*/ 983114 h 1113188"/>
              <a:gd name="connsiteX3" fmla="*/ 57150 w 791126"/>
              <a:gd name="connsiteY3" fmla="*/ 1087889 h 111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126" h="1113188">
                <a:moveTo>
                  <a:pt x="0" y="106814"/>
                </a:moveTo>
                <a:cubicBezTo>
                  <a:pt x="384969" y="19501"/>
                  <a:pt x="769938" y="-67811"/>
                  <a:pt x="790575" y="78239"/>
                </a:cubicBezTo>
                <a:cubicBezTo>
                  <a:pt x="811213" y="224289"/>
                  <a:pt x="246063" y="814839"/>
                  <a:pt x="123825" y="983114"/>
                </a:cubicBezTo>
                <a:cubicBezTo>
                  <a:pt x="1587" y="1151389"/>
                  <a:pt x="29368" y="1119639"/>
                  <a:pt x="57150" y="1087889"/>
                </a:cubicBezTo>
              </a:path>
            </a:pathLst>
          </a:custGeom>
          <a:ln w="28575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7" name="手繪多邊形 96"/>
          <p:cNvSpPr/>
          <p:nvPr/>
        </p:nvSpPr>
        <p:spPr>
          <a:xfrm>
            <a:off x="5952306" y="5134072"/>
            <a:ext cx="28575" cy="942975"/>
          </a:xfrm>
          <a:custGeom>
            <a:avLst/>
            <a:gdLst>
              <a:gd name="connsiteX0" fmla="*/ 0 w 28575"/>
              <a:gd name="connsiteY0" fmla="*/ 0 h 942975"/>
              <a:gd name="connsiteX1" fmla="*/ 28575 w 28575"/>
              <a:gd name="connsiteY1" fmla="*/ 94297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942975">
                <a:moveTo>
                  <a:pt x="0" y="0"/>
                </a:moveTo>
                <a:lnTo>
                  <a:pt x="28575" y="942975"/>
                </a:lnTo>
              </a:path>
            </a:pathLst>
          </a:custGeom>
          <a:ln w="28575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8" name="橢圓 97"/>
          <p:cNvSpPr/>
          <p:nvPr/>
        </p:nvSpPr>
        <p:spPr bwMode="auto">
          <a:xfrm>
            <a:off x="5505533" y="5399816"/>
            <a:ext cx="389850" cy="3777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9" name="橢圓 98"/>
          <p:cNvSpPr/>
          <p:nvPr/>
        </p:nvSpPr>
        <p:spPr bwMode="auto">
          <a:xfrm>
            <a:off x="6607878" y="5498149"/>
            <a:ext cx="389850" cy="3777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42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橢圓 93"/>
          <p:cNvSpPr/>
          <p:nvPr/>
        </p:nvSpPr>
        <p:spPr bwMode="auto">
          <a:xfrm>
            <a:off x="7158136" y="3865341"/>
            <a:ext cx="389850" cy="377755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6565" y="1149821"/>
            <a:ext cx="2389251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/>
              <a:t>Input</a:t>
            </a:r>
          </a:p>
          <a:p>
            <a:r>
              <a:rPr lang="en-US" altLang="zh-TW" sz="3200" dirty="0"/>
              <a:t>4 5 </a:t>
            </a:r>
            <a:endParaRPr lang="en-US" altLang="zh-TW" sz="3200" dirty="0" smtClean="0"/>
          </a:p>
          <a:p>
            <a:r>
              <a:rPr lang="en-US" altLang="zh-TW" sz="3200" dirty="0" smtClean="0"/>
              <a:t>1 </a:t>
            </a:r>
            <a:r>
              <a:rPr lang="en-US" altLang="zh-TW" sz="3200" dirty="0"/>
              <a:t>2 10 </a:t>
            </a:r>
            <a:endParaRPr lang="en-US" altLang="zh-TW" sz="3200" dirty="0" smtClean="0"/>
          </a:p>
          <a:p>
            <a:r>
              <a:rPr lang="en-US" altLang="zh-TW" sz="3200" dirty="0" smtClean="0"/>
              <a:t>1 </a:t>
            </a:r>
            <a:r>
              <a:rPr lang="en-US" altLang="zh-TW" sz="3200" dirty="0"/>
              <a:t>3 20 </a:t>
            </a:r>
            <a:endParaRPr lang="en-US" altLang="zh-TW" sz="3200" dirty="0" smtClean="0"/>
          </a:p>
          <a:p>
            <a:r>
              <a:rPr lang="en-US" altLang="zh-TW" sz="3200" dirty="0" smtClean="0"/>
              <a:t>1 </a:t>
            </a:r>
            <a:r>
              <a:rPr lang="en-US" altLang="zh-TW" sz="3200" dirty="0"/>
              <a:t>4 100 </a:t>
            </a:r>
            <a:endParaRPr lang="en-US" altLang="zh-TW" sz="3200" dirty="0" smtClean="0"/>
          </a:p>
          <a:p>
            <a:r>
              <a:rPr lang="en-US" altLang="zh-TW" sz="3200" dirty="0" smtClean="0"/>
              <a:t>2 </a:t>
            </a:r>
            <a:r>
              <a:rPr lang="en-US" altLang="zh-TW" sz="3200" dirty="0"/>
              <a:t>4 30 </a:t>
            </a:r>
            <a:endParaRPr lang="en-US" altLang="zh-TW" sz="3200" dirty="0" smtClean="0"/>
          </a:p>
          <a:p>
            <a:r>
              <a:rPr lang="en-US" altLang="zh-TW" sz="3200" dirty="0" smtClean="0"/>
              <a:t>3 </a:t>
            </a:r>
            <a:r>
              <a:rPr lang="en-US" altLang="zh-TW" sz="3200" dirty="0"/>
              <a:t>4 10 </a:t>
            </a:r>
            <a:endParaRPr lang="en-US" altLang="zh-TW" sz="3200" dirty="0" smtClean="0"/>
          </a:p>
          <a:p>
            <a:r>
              <a:rPr lang="en-US" altLang="zh-TW" sz="3200" dirty="0" smtClean="0"/>
              <a:t>2 </a:t>
            </a:r>
          </a:p>
          <a:p>
            <a:r>
              <a:rPr lang="en-US" altLang="zh-TW" sz="3200" dirty="0" smtClean="0"/>
              <a:t>1 </a:t>
            </a:r>
            <a:r>
              <a:rPr lang="en-US" altLang="zh-TW" sz="3200" dirty="0"/>
              <a:t>4 </a:t>
            </a:r>
            <a:endParaRPr lang="en-US" altLang="zh-TW" sz="3200" dirty="0" smtClean="0"/>
          </a:p>
          <a:p>
            <a:r>
              <a:rPr lang="en-US" altLang="zh-TW" sz="3200" dirty="0" smtClean="0"/>
              <a:t>4 </a:t>
            </a:r>
            <a:r>
              <a:rPr lang="en-US" altLang="zh-TW" sz="3200" dirty="0"/>
              <a:t>1 </a:t>
            </a:r>
            <a:endParaRPr lang="en-US" altLang="zh-TW" sz="32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3373596" y="1138411"/>
            <a:ext cx="1620957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600" b="1" dirty="0" smtClean="0"/>
              <a:t>Output</a:t>
            </a:r>
          </a:p>
          <a:p>
            <a:r>
              <a:rPr lang="en-US" altLang="zh-TW" sz="3200" dirty="0"/>
              <a:t>20 </a:t>
            </a:r>
            <a:endParaRPr lang="en-US" altLang="zh-TW" sz="3200" dirty="0" smtClean="0"/>
          </a:p>
          <a:p>
            <a:r>
              <a:rPr lang="en-US" altLang="zh-TW" sz="3200" dirty="0" smtClean="0"/>
              <a:t>20</a:t>
            </a:r>
          </a:p>
          <a:p>
            <a:endParaRPr lang="en-US" altLang="zh-TW" sz="3200" b="1" dirty="0"/>
          </a:p>
          <a:p>
            <a:endParaRPr lang="en-US" altLang="zh-TW" sz="3200" b="1" dirty="0" smtClean="0"/>
          </a:p>
          <a:p>
            <a:endParaRPr lang="en-US" altLang="zh-TW" sz="3200" b="1" dirty="0"/>
          </a:p>
          <a:p>
            <a:endParaRPr lang="en-US" altLang="zh-TW" sz="3200" b="1" dirty="0" smtClean="0"/>
          </a:p>
          <a:p>
            <a:endParaRPr lang="en-US" altLang="zh-TW" sz="3200" b="1" dirty="0"/>
          </a:p>
          <a:p>
            <a:endParaRPr lang="en-US" altLang="zh-TW" sz="3200" b="1" dirty="0" smtClean="0"/>
          </a:p>
          <a:p>
            <a:endParaRPr lang="en-US" altLang="zh-TW" sz="3200" b="1" dirty="0"/>
          </a:p>
        </p:txBody>
      </p:sp>
      <p:sp>
        <p:nvSpPr>
          <p:cNvPr id="36" name="橢圓 35"/>
          <p:cNvSpPr/>
          <p:nvPr/>
        </p:nvSpPr>
        <p:spPr bwMode="auto">
          <a:xfrm>
            <a:off x="5814841" y="1978339"/>
            <a:ext cx="432048" cy="4030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8" name="橢圓 47"/>
          <p:cNvSpPr/>
          <p:nvPr/>
        </p:nvSpPr>
        <p:spPr bwMode="auto">
          <a:xfrm>
            <a:off x="6750945" y="1978339"/>
            <a:ext cx="432048" cy="4030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0" name="橢圓 49"/>
          <p:cNvSpPr/>
          <p:nvPr/>
        </p:nvSpPr>
        <p:spPr bwMode="auto">
          <a:xfrm>
            <a:off x="7903073" y="1978339"/>
            <a:ext cx="432048" cy="4030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880824" y="19783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816928" y="19972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7969056" y="19783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30" name="橢圓 29"/>
          <p:cNvSpPr/>
          <p:nvPr/>
        </p:nvSpPr>
        <p:spPr bwMode="auto">
          <a:xfrm>
            <a:off x="5814841" y="3140054"/>
            <a:ext cx="432048" cy="4030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880824" y="31400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6296426" y="214761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10</a:t>
            </a:r>
            <a:endParaRPr lang="zh-TW" altLang="en-US" b="1" dirty="0"/>
          </a:p>
        </p:txBody>
      </p:sp>
      <p:cxnSp>
        <p:nvCxnSpPr>
          <p:cNvPr id="7" name="直線接點 6"/>
          <p:cNvCxnSpPr>
            <a:stCxn id="36" idx="6"/>
            <a:endCxn id="48" idx="2"/>
          </p:cNvCxnSpPr>
          <p:nvPr/>
        </p:nvCxnSpPr>
        <p:spPr bwMode="auto">
          <a:xfrm>
            <a:off x="6246889" y="2179854"/>
            <a:ext cx="5040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手繪多邊形 8"/>
          <p:cNvSpPr/>
          <p:nvPr/>
        </p:nvSpPr>
        <p:spPr>
          <a:xfrm>
            <a:off x="6044530" y="1358483"/>
            <a:ext cx="2095500" cy="628674"/>
          </a:xfrm>
          <a:custGeom>
            <a:avLst/>
            <a:gdLst>
              <a:gd name="connsiteX0" fmla="*/ 0 w 2095500"/>
              <a:gd name="connsiteY0" fmla="*/ 609624 h 628674"/>
              <a:gd name="connsiteX1" fmla="*/ 1247775 w 2095500"/>
              <a:gd name="connsiteY1" fmla="*/ 24 h 628674"/>
              <a:gd name="connsiteX2" fmla="*/ 2095500 w 2095500"/>
              <a:gd name="connsiteY2" fmla="*/ 628674 h 62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0" h="628674">
                <a:moveTo>
                  <a:pt x="0" y="609624"/>
                </a:moveTo>
                <a:cubicBezTo>
                  <a:pt x="449262" y="303236"/>
                  <a:pt x="898525" y="-3151"/>
                  <a:pt x="1247775" y="24"/>
                </a:cubicBezTo>
                <a:cubicBezTo>
                  <a:pt x="1597025" y="3199"/>
                  <a:pt x="1846262" y="315936"/>
                  <a:pt x="2095500" y="628674"/>
                </a:cubicBezTo>
              </a:path>
            </a:pathLst>
          </a:custGeom>
          <a:ln w="28575">
            <a:solidFill>
              <a:srgbClr val="FF0000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092280" y="101992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20</a:t>
            </a:r>
            <a:endParaRPr lang="zh-TW" altLang="en-US" b="1" dirty="0"/>
          </a:p>
        </p:txBody>
      </p:sp>
      <p:cxnSp>
        <p:nvCxnSpPr>
          <p:cNvPr id="38" name="直線接點 37"/>
          <p:cNvCxnSpPr>
            <a:stCxn id="36" idx="4"/>
            <a:endCxn id="31" idx="0"/>
          </p:cNvCxnSpPr>
          <p:nvPr/>
        </p:nvCxnSpPr>
        <p:spPr bwMode="auto">
          <a:xfrm>
            <a:off x="6030865" y="2381369"/>
            <a:ext cx="0" cy="75868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文字方塊 39"/>
          <p:cNvSpPr txBox="1"/>
          <p:nvPr/>
        </p:nvSpPr>
        <p:spPr>
          <a:xfrm>
            <a:off x="5388381" y="2564701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100</a:t>
            </a:r>
            <a:endParaRPr lang="zh-TW" altLang="en-US" b="1" dirty="0"/>
          </a:p>
        </p:txBody>
      </p:sp>
      <p:cxnSp>
        <p:nvCxnSpPr>
          <p:cNvPr id="41" name="直線接點 40"/>
          <p:cNvCxnSpPr>
            <a:stCxn id="30" idx="7"/>
            <a:endCxn id="52" idx="2"/>
          </p:cNvCxnSpPr>
          <p:nvPr/>
        </p:nvCxnSpPr>
        <p:spPr bwMode="auto">
          <a:xfrm flipV="1">
            <a:off x="6183617" y="2366550"/>
            <a:ext cx="783352" cy="83252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字方塊 43"/>
          <p:cNvSpPr txBox="1"/>
          <p:nvPr/>
        </p:nvSpPr>
        <p:spPr>
          <a:xfrm>
            <a:off x="6570706" y="261353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30</a:t>
            </a:r>
            <a:endParaRPr lang="zh-TW" altLang="en-US" b="1" dirty="0"/>
          </a:p>
        </p:txBody>
      </p:sp>
      <p:sp>
        <p:nvSpPr>
          <p:cNvPr id="19" name="手繪多邊形 18"/>
          <p:cNvSpPr/>
          <p:nvPr/>
        </p:nvSpPr>
        <p:spPr>
          <a:xfrm>
            <a:off x="6263605" y="2368157"/>
            <a:ext cx="1847850" cy="1056660"/>
          </a:xfrm>
          <a:custGeom>
            <a:avLst/>
            <a:gdLst>
              <a:gd name="connsiteX0" fmla="*/ 1847850 w 1847850"/>
              <a:gd name="connsiteY0" fmla="*/ 0 h 1056660"/>
              <a:gd name="connsiteX1" fmla="*/ 1190625 w 1847850"/>
              <a:gd name="connsiteY1" fmla="*/ 933450 h 1056660"/>
              <a:gd name="connsiteX2" fmla="*/ 0 w 1847850"/>
              <a:gd name="connsiteY2" fmla="*/ 1019175 h 10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7850" h="1056660">
                <a:moveTo>
                  <a:pt x="1847850" y="0"/>
                </a:moveTo>
                <a:cubicBezTo>
                  <a:pt x="1673225" y="381794"/>
                  <a:pt x="1498600" y="763588"/>
                  <a:pt x="1190625" y="933450"/>
                </a:cubicBezTo>
                <a:cubicBezTo>
                  <a:pt x="882650" y="1103312"/>
                  <a:pt x="441325" y="1061243"/>
                  <a:pt x="0" y="1019175"/>
                </a:cubicBezTo>
              </a:path>
            </a:pathLst>
          </a:custGeom>
          <a:ln w="28575">
            <a:solidFill>
              <a:srgbClr val="FF0000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482130" y="325554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10</a:t>
            </a:r>
            <a:endParaRPr lang="zh-TW" altLang="en-US" b="1" dirty="0"/>
          </a:p>
        </p:txBody>
      </p:sp>
      <p:cxnSp>
        <p:nvCxnSpPr>
          <p:cNvPr id="21" name="直線單箭頭接點 20"/>
          <p:cNvCxnSpPr/>
          <p:nvPr/>
        </p:nvCxnSpPr>
        <p:spPr bwMode="auto">
          <a:xfrm flipH="1">
            <a:off x="755576" y="1196752"/>
            <a:ext cx="288032" cy="6480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879709" y="872045"/>
            <a:ext cx="16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Numbe</a:t>
            </a:r>
            <a:r>
              <a:rPr lang="en-US" altLang="zh-TW" sz="1600" b="1" dirty="0">
                <a:solidFill>
                  <a:srgbClr val="FF0000"/>
                </a:solidFill>
              </a:rPr>
              <a:t>r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 of cities 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 bwMode="auto">
          <a:xfrm flipH="1">
            <a:off x="1196008" y="1673188"/>
            <a:ext cx="567680" cy="3240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文字方塊 58"/>
          <p:cNvSpPr txBox="1"/>
          <p:nvPr/>
        </p:nvSpPr>
        <p:spPr>
          <a:xfrm>
            <a:off x="1747507" y="1373448"/>
            <a:ext cx="1671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Numbe</a:t>
            </a:r>
            <a:r>
              <a:rPr lang="en-US" altLang="zh-TW" sz="1600" b="1" dirty="0">
                <a:solidFill>
                  <a:srgbClr val="FF0000"/>
                </a:solidFill>
              </a:rPr>
              <a:t>r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 of roads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526565" y="2295501"/>
            <a:ext cx="1381139" cy="23576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526565" y="5157192"/>
            <a:ext cx="1381139" cy="9361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64" name="直線單箭頭接點 63"/>
          <p:cNvCxnSpPr/>
          <p:nvPr/>
        </p:nvCxnSpPr>
        <p:spPr bwMode="auto">
          <a:xfrm flipH="1">
            <a:off x="845082" y="4809951"/>
            <a:ext cx="702582" cy="1620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文字方塊 64"/>
          <p:cNvSpPr txBox="1"/>
          <p:nvPr/>
        </p:nvSpPr>
        <p:spPr>
          <a:xfrm>
            <a:off x="1548830" y="4633415"/>
            <a:ext cx="1824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Numbe</a:t>
            </a:r>
            <a:r>
              <a:rPr lang="en-US" altLang="zh-TW" sz="1600" b="1" dirty="0">
                <a:solidFill>
                  <a:srgbClr val="FF0000"/>
                </a:solidFill>
              </a:rPr>
              <a:t>r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 of queries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26565" y="2295501"/>
            <a:ext cx="690569" cy="4134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66" name="直線單箭頭接點 65"/>
          <p:cNvCxnSpPr/>
          <p:nvPr/>
        </p:nvCxnSpPr>
        <p:spPr bwMode="auto">
          <a:xfrm flipH="1">
            <a:off x="933294" y="1997224"/>
            <a:ext cx="567680" cy="3240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文字方塊 66"/>
          <p:cNvSpPr txBox="1"/>
          <p:nvPr/>
        </p:nvSpPr>
        <p:spPr>
          <a:xfrm>
            <a:off x="1515691" y="1864402"/>
            <a:ext cx="160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Connect 1 and 2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930971" y="2539643"/>
            <a:ext cx="14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dangerousness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69" name="直線單箭頭接點 68"/>
          <p:cNvCxnSpPr/>
          <p:nvPr/>
        </p:nvCxnSpPr>
        <p:spPr bwMode="auto">
          <a:xfrm flipH="1" flipV="1">
            <a:off x="1653374" y="2502210"/>
            <a:ext cx="470354" cy="1076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橢圓 75"/>
          <p:cNvSpPr/>
          <p:nvPr/>
        </p:nvSpPr>
        <p:spPr bwMode="auto">
          <a:xfrm>
            <a:off x="5880697" y="4862952"/>
            <a:ext cx="432048" cy="4030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7" name="橢圓 76"/>
          <p:cNvSpPr/>
          <p:nvPr/>
        </p:nvSpPr>
        <p:spPr bwMode="auto">
          <a:xfrm>
            <a:off x="6816801" y="4862952"/>
            <a:ext cx="432048" cy="4030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8" name="橢圓 77"/>
          <p:cNvSpPr/>
          <p:nvPr/>
        </p:nvSpPr>
        <p:spPr bwMode="auto">
          <a:xfrm>
            <a:off x="7968929" y="4862952"/>
            <a:ext cx="432048" cy="4030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5946680" y="48629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6882784" y="48818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8034912" y="48629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82" name="橢圓 81"/>
          <p:cNvSpPr/>
          <p:nvPr/>
        </p:nvSpPr>
        <p:spPr bwMode="auto">
          <a:xfrm>
            <a:off x="5880697" y="6024667"/>
            <a:ext cx="432048" cy="4030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5946680" y="60246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6362282" y="503222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10</a:t>
            </a:r>
            <a:endParaRPr lang="zh-TW" altLang="en-US" b="1" dirty="0"/>
          </a:p>
        </p:txBody>
      </p:sp>
      <p:cxnSp>
        <p:nvCxnSpPr>
          <p:cNvPr id="85" name="直線接點 84"/>
          <p:cNvCxnSpPr>
            <a:stCxn id="76" idx="6"/>
            <a:endCxn id="77" idx="2"/>
          </p:cNvCxnSpPr>
          <p:nvPr/>
        </p:nvCxnSpPr>
        <p:spPr bwMode="auto">
          <a:xfrm>
            <a:off x="6312745" y="5064467"/>
            <a:ext cx="5040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手繪多邊形 85"/>
          <p:cNvSpPr/>
          <p:nvPr/>
        </p:nvSpPr>
        <p:spPr>
          <a:xfrm>
            <a:off x="6110386" y="4243096"/>
            <a:ext cx="2095500" cy="628674"/>
          </a:xfrm>
          <a:custGeom>
            <a:avLst/>
            <a:gdLst>
              <a:gd name="connsiteX0" fmla="*/ 0 w 2095500"/>
              <a:gd name="connsiteY0" fmla="*/ 609624 h 628674"/>
              <a:gd name="connsiteX1" fmla="*/ 1247775 w 2095500"/>
              <a:gd name="connsiteY1" fmla="*/ 24 h 628674"/>
              <a:gd name="connsiteX2" fmla="*/ 2095500 w 2095500"/>
              <a:gd name="connsiteY2" fmla="*/ 628674 h 62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0" h="628674">
                <a:moveTo>
                  <a:pt x="0" y="609624"/>
                </a:moveTo>
                <a:cubicBezTo>
                  <a:pt x="449262" y="303236"/>
                  <a:pt x="898525" y="-3151"/>
                  <a:pt x="1247775" y="24"/>
                </a:cubicBezTo>
                <a:cubicBezTo>
                  <a:pt x="1597025" y="3199"/>
                  <a:pt x="1846262" y="315936"/>
                  <a:pt x="2095500" y="628674"/>
                </a:cubicBezTo>
              </a:path>
            </a:pathLst>
          </a:custGeom>
          <a:ln w="28575">
            <a:solidFill>
              <a:schemeClr val="tx1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7158136" y="390454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20</a:t>
            </a:r>
            <a:endParaRPr lang="zh-TW" altLang="en-US" b="1" dirty="0"/>
          </a:p>
        </p:txBody>
      </p:sp>
      <p:cxnSp>
        <p:nvCxnSpPr>
          <p:cNvPr id="88" name="直線接點 87"/>
          <p:cNvCxnSpPr>
            <a:stCxn id="76" idx="4"/>
            <a:endCxn id="83" idx="0"/>
          </p:cNvCxnSpPr>
          <p:nvPr/>
        </p:nvCxnSpPr>
        <p:spPr bwMode="auto">
          <a:xfrm>
            <a:off x="6096721" y="5265982"/>
            <a:ext cx="0" cy="75868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文字方塊 88"/>
          <p:cNvSpPr txBox="1"/>
          <p:nvPr/>
        </p:nvSpPr>
        <p:spPr>
          <a:xfrm>
            <a:off x="5454237" y="544931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100</a:t>
            </a:r>
            <a:endParaRPr lang="zh-TW" altLang="en-US" b="1" dirty="0"/>
          </a:p>
        </p:txBody>
      </p:sp>
      <p:cxnSp>
        <p:nvCxnSpPr>
          <p:cNvPr id="90" name="直線接點 89"/>
          <p:cNvCxnSpPr>
            <a:stCxn id="82" idx="7"/>
            <a:endCxn id="80" idx="2"/>
          </p:cNvCxnSpPr>
          <p:nvPr/>
        </p:nvCxnSpPr>
        <p:spPr bwMode="auto">
          <a:xfrm flipV="1">
            <a:off x="6249473" y="5251163"/>
            <a:ext cx="783352" cy="83252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文字方塊 90"/>
          <p:cNvSpPr txBox="1"/>
          <p:nvPr/>
        </p:nvSpPr>
        <p:spPr>
          <a:xfrm>
            <a:off x="6636562" y="549814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30</a:t>
            </a:r>
            <a:endParaRPr lang="zh-TW" altLang="en-US" b="1" dirty="0"/>
          </a:p>
        </p:txBody>
      </p:sp>
      <p:sp>
        <p:nvSpPr>
          <p:cNvPr id="92" name="手繪多邊形 91"/>
          <p:cNvSpPr/>
          <p:nvPr/>
        </p:nvSpPr>
        <p:spPr>
          <a:xfrm>
            <a:off x="6329461" y="5252770"/>
            <a:ext cx="1847850" cy="1056660"/>
          </a:xfrm>
          <a:custGeom>
            <a:avLst/>
            <a:gdLst>
              <a:gd name="connsiteX0" fmla="*/ 1847850 w 1847850"/>
              <a:gd name="connsiteY0" fmla="*/ 0 h 1056660"/>
              <a:gd name="connsiteX1" fmla="*/ 1190625 w 1847850"/>
              <a:gd name="connsiteY1" fmla="*/ 933450 h 1056660"/>
              <a:gd name="connsiteX2" fmla="*/ 0 w 1847850"/>
              <a:gd name="connsiteY2" fmla="*/ 1019175 h 10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7850" h="1056660">
                <a:moveTo>
                  <a:pt x="1847850" y="0"/>
                </a:moveTo>
                <a:cubicBezTo>
                  <a:pt x="1673225" y="381794"/>
                  <a:pt x="1498600" y="763588"/>
                  <a:pt x="1190625" y="933450"/>
                </a:cubicBezTo>
                <a:cubicBezTo>
                  <a:pt x="882650" y="1103312"/>
                  <a:pt x="441325" y="1061243"/>
                  <a:pt x="0" y="1019175"/>
                </a:cubicBezTo>
              </a:path>
            </a:pathLst>
          </a:custGeom>
          <a:ln w="28575">
            <a:solidFill>
              <a:schemeClr val="tx1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7547986" y="614015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10</a:t>
            </a:r>
            <a:endParaRPr lang="zh-TW" altLang="en-US" b="1" dirty="0"/>
          </a:p>
        </p:txBody>
      </p:sp>
      <p:sp>
        <p:nvSpPr>
          <p:cNvPr id="95" name="手繪多邊形 94"/>
          <p:cNvSpPr/>
          <p:nvPr/>
        </p:nvSpPr>
        <p:spPr>
          <a:xfrm>
            <a:off x="6180906" y="4437586"/>
            <a:ext cx="1935176" cy="1772811"/>
          </a:xfrm>
          <a:custGeom>
            <a:avLst/>
            <a:gdLst>
              <a:gd name="connsiteX0" fmla="*/ 0 w 1935176"/>
              <a:gd name="connsiteY0" fmla="*/ 496461 h 1772811"/>
              <a:gd name="connsiteX1" fmla="*/ 1171575 w 1935176"/>
              <a:gd name="connsiteY1" fmla="*/ 1161 h 1772811"/>
              <a:gd name="connsiteX2" fmla="*/ 1924050 w 1935176"/>
              <a:gd name="connsiteY2" fmla="*/ 620286 h 1772811"/>
              <a:gd name="connsiteX3" fmla="*/ 1571625 w 1935176"/>
              <a:gd name="connsiteY3" fmla="*/ 1315611 h 1772811"/>
              <a:gd name="connsiteX4" fmla="*/ 895350 w 1935176"/>
              <a:gd name="connsiteY4" fmla="*/ 1696611 h 1772811"/>
              <a:gd name="connsiteX5" fmla="*/ 133350 w 1935176"/>
              <a:gd name="connsiteY5" fmla="*/ 1772811 h 1772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5176" h="1772811">
                <a:moveTo>
                  <a:pt x="0" y="496461"/>
                </a:moveTo>
                <a:cubicBezTo>
                  <a:pt x="425450" y="238492"/>
                  <a:pt x="850900" y="-19477"/>
                  <a:pt x="1171575" y="1161"/>
                </a:cubicBezTo>
                <a:cubicBezTo>
                  <a:pt x="1492250" y="21799"/>
                  <a:pt x="1857375" y="401211"/>
                  <a:pt x="1924050" y="620286"/>
                </a:cubicBezTo>
                <a:cubicBezTo>
                  <a:pt x="1990725" y="839361"/>
                  <a:pt x="1743075" y="1136224"/>
                  <a:pt x="1571625" y="1315611"/>
                </a:cubicBezTo>
                <a:cubicBezTo>
                  <a:pt x="1400175" y="1494999"/>
                  <a:pt x="1135062" y="1620411"/>
                  <a:pt x="895350" y="1696611"/>
                </a:cubicBezTo>
                <a:cubicBezTo>
                  <a:pt x="655638" y="1772811"/>
                  <a:pt x="394494" y="1772811"/>
                  <a:pt x="133350" y="1772811"/>
                </a:cubicBezTo>
              </a:path>
            </a:pathLst>
          </a:cu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6" name="手繪多邊形 95"/>
          <p:cNvSpPr/>
          <p:nvPr/>
        </p:nvSpPr>
        <p:spPr>
          <a:xfrm>
            <a:off x="6180906" y="4912958"/>
            <a:ext cx="791126" cy="1113188"/>
          </a:xfrm>
          <a:custGeom>
            <a:avLst/>
            <a:gdLst>
              <a:gd name="connsiteX0" fmla="*/ 0 w 791126"/>
              <a:gd name="connsiteY0" fmla="*/ 106814 h 1113188"/>
              <a:gd name="connsiteX1" fmla="*/ 790575 w 791126"/>
              <a:gd name="connsiteY1" fmla="*/ 78239 h 1113188"/>
              <a:gd name="connsiteX2" fmla="*/ 123825 w 791126"/>
              <a:gd name="connsiteY2" fmla="*/ 983114 h 1113188"/>
              <a:gd name="connsiteX3" fmla="*/ 57150 w 791126"/>
              <a:gd name="connsiteY3" fmla="*/ 1087889 h 111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126" h="1113188">
                <a:moveTo>
                  <a:pt x="0" y="106814"/>
                </a:moveTo>
                <a:cubicBezTo>
                  <a:pt x="384969" y="19501"/>
                  <a:pt x="769938" y="-67811"/>
                  <a:pt x="790575" y="78239"/>
                </a:cubicBezTo>
                <a:cubicBezTo>
                  <a:pt x="811213" y="224289"/>
                  <a:pt x="246063" y="814839"/>
                  <a:pt x="123825" y="983114"/>
                </a:cubicBezTo>
                <a:cubicBezTo>
                  <a:pt x="1587" y="1151389"/>
                  <a:pt x="29368" y="1119639"/>
                  <a:pt x="57150" y="1087889"/>
                </a:cubicBezTo>
              </a:path>
            </a:pathLst>
          </a:custGeom>
          <a:ln w="28575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7" name="手繪多邊形 96"/>
          <p:cNvSpPr/>
          <p:nvPr/>
        </p:nvSpPr>
        <p:spPr>
          <a:xfrm>
            <a:off x="5952306" y="5134072"/>
            <a:ext cx="28575" cy="942975"/>
          </a:xfrm>
          <a:custGeom>
            <a:avLst/>
            <a:gdLst>
              <a:gd name="connsiteX0" fmla="*/ 0 w 28575"/>
              <a:gd name="connsiteY0" fmla="*/ 0 h 942975"/>
              <a:gd name="connsiteX1" fmla="*/ 28575 w 28575"/>
              <a:gd name="connsiteY1" fmla="*/ 94297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942975">
                <a:moveTo>
                  <a:pt x="0" y="0"/>
                </a:moveTo>
                <a:lnTo>
                  <a:pt x="28575" y="942975"/>
                </a:lnTo>
              </a:path>
            </a:pathLst>
          </a:custGeom>
          <a:ln w="28575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8" name="橢圓 97"/>
          <p:cNvSpPr/>
          <p:nvPr/>
        </p:nvSpPr>
        <p:spPr bwMode="auto">
          <a:xfrm>
            <a:off x="5505533" y="5399816"/>
            <a:ext cx="389850" cy="3777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9" name="橢圓 98"/>
          <p:cNvSpPr/>
          <p:nvPr/>
        </p:nvSpPr>
        <p:spPr bwMode="auto">
          <a:xfrm>
            <a:off x="6607878" y="5498149"/>
            <a:ext cx="389850" cy="3777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手繪多邊形 3"/>
          <p:cNvSpPr/>
          <p:nvPr/>
        </p:nvSpPr>
        <p:spPr bwMode="auto">
          <a:xfrm>
            <a:off x="6201295" y="1503187"/>
            <a:ext cx="1650364" cy="1885681"/>
          </a:xfrm>
          <a:custGeom>
            <a:avLst/>
            <a:gdLst>
              <a:gd name="connsiteX0" fmla="*/ 0 w 1650364"/>
              <a:gd name="connsiteY0" fmla="*/ 466929 h 1885681"/>
              <a:gd name="connsiteX1" fmla="*/ 1138843 w 1650364"/>
              <a:gd name="connsiteY1" fmla="*/ 9729 h 1885681"/>
              <a:gd name="connsiteX2" fmla="*/ 1645920 w 1650364"/>
              <a:gd name="connsiteY2" fmla="*/ 849315 h 1885681"/>
              <a:gd name="connsiteX3" fmla="*/ 881149 w 1650364"/>
              <a:gd name="connsiteY3" fmla="*/ 1772028 h 1885681"/>
              <a:gd name="connsiteX4" fmla="*/ 124690 w 1650364"/>
              <a:gd name="connsiteY4" fmla="*/ 1838529 h 188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0364" h="1885681">
                <a:moveTo>
                  <a:pt x="0" y="466929"/>
                </a:moveTo>
                <a:cubicBezTo>
                  <a:pt x="432261" y="206463"/>
                  <a:pt x="864523" y="-54002"/>
                  <a:pt x="1138843" y="9729"/>
                </a:cubicBezTo>
                <a:cubicBezTo>
                  <a:pt x="1413163" y="73460"/>
                  <a:pt x="1688869" y="555599"/>
                  <a:pt x="1645920" y="849315"/>
                </a:cubicBezTo>
                <a:cubicBezTo>
                  <a:pt x="1602971" y="1143031"/>
                  <a:pt x="1134687" y="1607159"/>
                  <a:pt x="881149" y="1772028"/>
                </a:cubicBezTo>
                <a:cubicBezTo>
                  <a:pt x="627611" y="1936897"/>
                  <a:pt x="376150" y="1887713"/>
                  <a:pt x="124690" y="1838529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968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150" y="549275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>
                <a:sym typeface="Symbol" pitchFamily="18" charset="2"/>
              </a:rPr>
              <a:t>Kruskal</a:t>
            </a:r>
            <a:r>
              <a:rPr lang="en-US" altLang="zh-TW" smtClean="0">
                <a:latin typeface="Arial" charset="0"/>
                <a:sym typeface="Symbol" pitchFamily="18" charset="2"/>
              </a:rPr>
              <a:t>’</a:t>
            </a:r>
            <a:r>
              <a:rPr lang="en-US" altLang="zh-TW" smtClean="0">
                <a:sym typeface="Symbol" pitchFamily="18" charset="2"/>
              </a:rPr>
              <a:t>s Algorithm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268413"/>
            <a:ext cx="7315200" cy="41910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ym typeface="Symbol" pitchFamily="18" charset="2"/>
              </a:rPr>
              <a:t>Answer: </a:t>
            </a:r>
            <a:r>
              <a:rPr lang="en-US" altLang="zh-TW" u="sng" smtClean="0">
                <a:solidFill>
                  <a:srgbClr val="0000FF"/>
                </a:solidFill>
                <a:sym typeface="Symbol" pitchFamily="18" charset="2"/>
              </a:rPr>
              <a:t>Minimum Cost=46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1600200" y="3810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/>
              <a:t>H</a:t>
            </a: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4648200" y="3810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/>
              <a:t>B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7315200" y="3810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/>
              <a:t>C</a:t>
            </a: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1600200" y="5410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/>
              <a:t>G</a:t>
            </a: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4648200" y="5410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/>
              <a:t>E</a:t>
            </a:r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7315200" y="5410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/>
              <a:t>D</a:t>
            </a:r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3124200" y="6096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/>
              <a:t>F</a:t>
            </a:r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3124200" y="3124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/>
              <a:t>A</a:t>
            </a:r>
          </a:p>
        </p:txBody>
      </p:sp>
      <p:cxnSp>
        <p:nvCxnSpPr>
          <p:cNvPr id="43020" name="AutoShape 12"/>
          <p:cNvCxnSpPr>
            <a:cxnSpLocks noChangeShapeType="1"/>
            <a:stCxn id="43019" idx="5"/>
            <a:endCxn id="43013" idx="1"/>
          </p:cNvCxnSpPr>
          <p:nvPr/>
        </p:nvCxnSpPr>
        <p:spPr bwMode="auto">
          <a:xfrm>
            <a:off x="3579813" y="35988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AutoShape 13"/>
          <p:cNvCxnSpPr>
            <a:cxnSpLocks noChangeShapeType="1"/>
            <a:stCxn id="43019" idx="3"/>
            <a:endCxn id="43012" idx="7"/>
          </p:cNvCxnSpPr>
          <p:nvPr/>
        </p:nvCxnSpPr>
        <p:spPr bwMode="auto">
          <a:xfrm flipH="1">
            <a:off x="2055813" y="35988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2" name="AutoShape 14"/>
          <p:cNvCxnSpPr>
            <a:cxnSpLocks noChangeShapeType="1"/>
            <a:stCxn id="43012" idx="6"/>
            <a:endCxn id="43013" idx="2"/>
          </p:cNvCxnSpPr>
          <p:nvPr/>
        </p:nvCxnSpPr>
        <p:spPr bwMode="auto">
          <a:xfrm>
            <a:off x="2152650" y="4076700"/>
            <a:ext cx="2476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3" name="AutoShape 15"/>
          <p:cNvCxnSpPr>
            <a:cxnSpLocks noChangeShapeType="1"/>
            <a:stCxn id="43015" idx="0"/>
            <a:endCxn id="43012" idx="4"/>
          </p:cNvCxnSpPr>
          <p:nvPr/>
        </p:nvCxnSpPr>
        <p:spPr bwMode="auto">
          <a:xfrm flipV="1">
            <a:off x="1866900" y="43624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4" name="AutoShape 16"/>
          <p:cNvCxnSpPr>
            <a:cxnSpLocks noChangeShapeType="1"/>
            <a:stCxn id="43015" idx="5"/>
            <a:endCxn id="43018" idx="1"/>
          </p:cNvCxnSpPr>
          <p:nvPr/>
        </p:nvCxnSpPr>
        <p:spPr bwMode="auto">
          <a:xfrm>
            <a:off x="2055813" y="58848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5" name="AutoShape 17"/>
          <p:cNvCxnSpPr>
            <a:cxnSpLocks noChangeShapeType="1"/>
            <a:stCxn id="43018" idx="7"/>
            <a:endCxn id="43016" idx="3"/>
          </p:cNvCxnSpPr>
          <p:nvPr/>
        </p:nvCxnSpPr>
        <p:spPr bwMode="auto">
          <a:xfrm flipV="1">
            <a:off x="3579813" y="58848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AutoShape 18"/>
          <p:cNvCxnSpPr>
            <a:cxnSpLocks noChangeShapeType="1"/>
            <a:stCxn id="43016" idx="0"/>
            <a:endCxn id="43013" idx="4"/>
          </p:cNvCxnSpPr>
          <p:nvPr/>
        </p:nvCxnSpPr>
        <p:spPr bwMode="auto">
          <a:xfrm flipV="1">
            <a:off x="4914900" y="43624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7" name="AutoShape 19"/>
          <p:cNvCxnSpPr>
            <a:cxnSpLocks noChangeShapeType="1"/>
            <a:stCxn id="43013" idx="6"/>
            <a:endCxn id="43014" idx="2"/>
          </p:cNvCxnSpPr>
          <p:nvPr/>
        </p:nvCxnSpPr>
        <p:spPr bwMode="auto">
          <a:xfrm>
            <a:off x="5200650" y="40767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8" name="AutoShape 20"/>
          <p:cNvCxnSpPr>
            <a:cxnSpLocks noChangeShapeType="1"/>
            <a:stCxn id="43016" idx="6"/>
            <a:endCxn id="43017" idx="2"/>
          </p:cNvCxnSpPr>
          <p:nvPr/>
        </p:nvCxnSpPr>
        <p:spPr bwMode="auto">
          <a:xfrm>
            <a:off x="5200650" y="56769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9" name="AutoShape 21"/>
          <p:cNvCxnSpPr>
            <a:cxnSpLocks noChangeShapeType="1"/>
            <a:stCxn id="43018" idx="0"/>
            <a:endCxn id="43012" idx="5"/>
          </p:cNvCxnSpPr>
          <p:nvPr/>
        </p:nvCxnSpPr>
        <p:spPr bwMode="auto">
          <a:xfrm rot="5400000" flipH="1">
            <a:off x="1827213" y="4513263"/>
            <a:ext cx="1792287" cy="1335087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1466850" y="45862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/>
              <a:t>14</a:t>
            </a: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2762250" y="48768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/>
              <a:t>10</a:t>
            </a:r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2438400" y="5943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/>
              <a:t>3</a:t>
            </a: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2438400" y="3352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/>
              <a:t>6</a:t>
            </a:r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4108450" y="3352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/>
              <a:t>4</a:t>
            </a:r>
          </a:p>
        </p:txBody>
      </p:sp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3200400" y="37242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/>
              <a:t>5</a:t>
            </a:r>
          </a:p>
        </p:txBody>
      </p:sp>
      <p:sp>
        <p:nvSpPr>
          <p:cNvPr id="43036" name="Text Box 28"/>
          <p:cNvSpPr txBox="1">
            <a:spLocks noChangeArrowheads="1"/>
          </p:cNvSpPr>
          <p:nvPr/>
        </p:nvSpPr>
        <p:spPr bwMode="auto">
          <a:xfrm>
            <a:off x="4946650" y="46323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/>
              <a:t>2</a:t>
            </a:r>
          </a:p>
        </p:txBody>
      </p:sp>
      <p:sp>
        <p:nvSpPr>
          <p:cNvPr id="43037" name="Text Box 29"/>
          <p:cNvSpPr txBox="1">
            <a:spLocks noChangeArrowheads="1"/>
          </p:cNvSpPr>
          <p:nvPr/>
        </p:nvSpPr>
        <p:spPr bwMode="auto">
          <a:xfrm>
            <a:off x="6089650" y="3733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/>
              <a:t>9</a:t>
            </a:r>
          </a:p>
        </p:txBody>
      </p:sp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6032500" y="531812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/>
              <a:t>15</a:t>
            </a:r>
          </a:p>
        </p:txBody>
      </p:sp>
      <p:sp>
        <p:nvSpPr>
          <p:cNvPr id="43039" name="Text Box 31"/>
          <p:cNvSpPr txBox="1">
            <a:spLocks noChangeArrowheads="1"/>
          </p:cNvSpPr>
          <p:nvPr/>
        </p:nvSpPr>
        <p:spPr bwMode="auto">
          <a:xfrm>
            <a:off x="4025900" y="5969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/>
              <a:t>8</a:t>
            </a:r>
          </a:p>
        </p:txBody>
      </p:sp>
      <p:sp>
        <p:nvSpPr>
          <p:cNvPr id="43040" name="Line 32"/>
          <p:cNvSpPr>
            <a:spLocks noChangeShapeType="1"/>
          </p:cNvSpPr>
          <p:nvPr/>
        </p:nvSpPr>
        <p:spPr bwMode="auto">
          <a:xfrm>
            <a:off x="2338388" y="1989138"/>
            <a:ext cx="0" cy="9350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41" name="Line 33"/>
          <p:cNvSpPr>
            <a:spLocks noChangeShapeType="1"/>
          </p:cNvSpPr>
          <p:nvPr/>
        </p:nvSpPr>
        <p:spPr bwMode="auto">
          <a:xfrm>
            <a:off x="2913063" y="1989138"/>
            <a:ext cx="0" cy="9350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>
            <a:off x="3492500" y="1989138"/>
            <a:ext cx="0" cy="9350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4138613" y="1989138"/>
            <a:ext cx="0" cy="9350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>
            <a:off x="4643438" y="1989138"/>
            <a:ext cx="0" cy="9350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45" name="Line 37"/>
          <p:cNvSpPr>
            <a:spLocks noChangeShapeType="1"/>
          </p:cNvSpPr>
          <p:nvPr/>
        </p:nvSpPr>
        <p:spPr bwMode="auto">
          <a:xfrm>
            <a:off x="5218113" y="1989138"/>
            <a:ext cx="0" cy="9350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46" name="Line 38"/>
          <p:cNvSpPr>
            <a:spLocks noChangeShapeType="1"/>
          </p:cNvSpPr>
          <p:nvPr/>
        </p:nvSpPr>
        <p:spPr bwMode="auto">
          <a:xfrm>
            <a:off x="5867400" y="1989138"/>
            <a:ext cx="0" cy="9350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47" name="Line 39"/>
          <p:cNvSpPr>
            <a:spLocks noChangeShapeType="1"/>
          </p:cNvSpPr>
          <p:nvPr/>
        </p:nvSpPr>
        <p:spPr bwMode="auto">
          <a:xfrm>
            <a:off x="6515100" y="1989138"/>
            <a:ext cx="0" cy="9350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48" name="Line 40"/>
          <p:cNvSpPr>
            <a:spLocks noChangeShapeType="1"/>
          </p:cNvSpPr>
          <p:nvPr/>
        </p:nvSpPr>
        <p:spPr bwMode="auto">
          <a:xfrm>
            <a:off x="7018338" y="1989138"/>
            <a:ext cx="0" cy="9350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49" name="Line 41"/>
          <p:cNvSpPr>
            <a:spLocks noChangeShapeType="1"/>
          </p:cNvSpPr>
          <p:nvPr/>
        </p:nvSpPr>
        <p:spPr bwMode="auto">
          <a:xfrm>
            <a:off x="7666038" y="1989138"/>
            <a:ext cx="0" cy="9350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50" name="Text Box 45"/>
          <p:cNvSpPr txBox="1">
            <a:spLocks noChangeArrowheads="1"/>
          </p:cNvSpPr>
          <p:nvPr/>
        </p:nvSpPr>
        <p:spPr bwMode="auto">
          <a:xfrm>
            <a:off x="1978025" y="21526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2</a:t>
            </a:r>
          </a:p>
        </p:txBody>
      </p:sp>
      <p:sp>
        <p:nvSpPr>
          <p:cNvPr id="43051" name="Text Box 46"/>
          <p:cNvSpPr txBox="1">
            <a:spLocks noChangeArrowheads="1"/>
          </p:cNvSpPr>
          <p:nvPr/>
        </p:nvSpPr>
        <p:spPr bwMode="auto">
          <a:xfrm>
            <a:off x="2624138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3</a:t>
            </a:r>
          </a:p>
        </p:txBody>
      </p:sp>
      <p:sp>
        <p:nvSpPr>
          <p:cNvPr id="43052" name="Text Box 47"/>
          <p:cNvSpPr txBox="1">
            <a:spLocks noChangeArrowheads="1"/>
          </p:cNvSpPr>
          <p:nvPr/>
        </p:nvSpPr>
        <p:spPr bwMode="auto">
          <a:xfrm>
            <a:off x="3154363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4</a:t>
            </a:r>
          </a:p>
        </p:txBody>
      </p:sp>
      <p:sp>
        <p:nvSpPr>
          <p:cNvPr id="43053" name="Text Box 48"/>
          <p:cNvSpPr txBox="1">
            <a:spLocks noChangeArrowheads="1"/>
          </p:cNvSpPr>
          <p:nvPr/>
        </p:nvSpPr>
        <p:spPr bwMode="auto">
          <a:xfrm>
            <a:off x="3849688" y="2108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5</a:t>
            </a:r>
          </a:p>
        </p:txBody>
      </p:sp>
      <p:sp>
        <p:nvSpPr>
          <p:cNvPr id="43054" name="Text Box 49"/>
          <p:cNvSpPr txBox="1">
            <a:spLocks noChangeArrowheads="1"/>
          </p:cNvSpPr>
          <p:nvPr/>
        </p:nvSpPr>
        <p:spPr bwMode="auto">
          <a:xfrm>
            <a:off x="4354513" y="2108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6</a:t>
            </a:r>
          </a:p>
        </p:txBody>
      </p:sp>
      <p:sp>
        <p:nvSpPr>
          <p:cNvPr id="43055" name="Text Box 50"/>
          <p:cNvSpPr txBox="1">
            <a:spLocks noChangeArrowheads="1"/>
          </p:cNvSpPr>
          <p:nvPr/>
        </p:nvSpPr>
        <p:spPr bwMode="auto">
          <a:xfrm>
            <a:off x="4881563" y="2108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8</a:t>
            </a:r>
          </a:p>
        </p:txBody>
      </p:sp>
      <p:sp>
        <p:nvSpPr>
          <p:cNvPr id="43056" name="Text Box 51"/>
          <p:cNvSpPr txBox="1">
            <a:spLocks noChangeArrowheads="1"/>
          </p:cNvSpPr>
          <p:nvPr/>
        </p:nvSpPr>
        <p:spPr bwMode="auto">
          <a:xfrm>
            <a:off x="5529263" y="20812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9</a:t>
            </a:r>
          </a:p>
        </p:txBody>
      </p:sp>
      <p:sp>
        <p:nvSpPr>
          <p:cNvPr id="43057" name="Text Box 52"/>
          <p:cNvSpPr txBox="1">
            <a:spLocks noChangeArrowheads="1"/>
          </p:cNvSpPr>
          <p:nvPr/>
        </p:nvSpPr>
        <p:spPr bwMode="auto">
          <a:xfrm>
            <a:off x="6024563" y="2108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10</a:t>
            </a:r>
          </a:p>
        </p:txBody>
      </p:sp>
      <p:sp>
        <p:nvSpPr>
          <p:cNvPr id="43058" name="Text Box 53"/>
          <p:cNvSpPr txBox="1">
            <a:spLocks noChangeArrowheads="1"/>
          </p:cNvSpPr>
          <p:nvPr/>
        </p:nvSpPr>
        <p:spPr bwMode="auto">
          <a:xfrm>
            <a:off x="6513513" y="2108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14</a:t>
            </a:r>
          </a:p>
        </p:txBody>
      </p:sp>
      <p:sp>
        <p:nvSpPr>
          <p:cNvPr id="43059" name="Text Box 54"/>
          <p:cNvSpPr txBox="1">
            <a:spLocks noChangeArrowheads="1"/>
          </p:cNvSpPr>
          <p:nvPr/>
        </p:nvSpPr>
        <p:spPr bwMode="auto">
          <a:xfrm>
            <a:off x="7177088" y="2133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15</a:t>
            </a:r>
          </a:p>
        </p:txBody>
      </p:sp>
      <p:sp>
        <p:nvSpPr>
          <p:cNvPr id="371767" name="Line 55"/>
          <p:cNvSpPr>
            <a:spLocks noChangeShapeType="1"/>
          </p:cNvSpPr>
          <p:nvPr/>
        </p:nvSpPr>
        <p:spPr bwMode="auto">
          <a:xfrm>
            <a:off x="2338388" y="1989138"/>
            <a:ext cx="0" cy="935037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1768" name="Line 56"/>
          <p:cNvSpPr>
            <a:spLocks noChangeShapeType="1"/>
          </p:cNvSpPr>
          <p:nvPr/>
        </p:nvSpPr>
        <p:spPr bwMode="auto">
          <a:xfrm>
            <a:off x="4932363" y="4365625"/>
            <a:ext cx="0" cy="107950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1769" name="Line 57"/>
          <p:cNvSpPr>
            <a:spLocks noChangeShapeType="1"/>
          </p:cNvSpPr>
          <p:nvPr/>
        </p:nvSpPr>
        <p:spPr bwMode="auto">
          <a:xfrm>
            <a:off x="2914650" y="1989138"/>
            <a:ext cx="0" cy="935037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1770" name="Line 58"/>
          <p:cNvSpPr>
            <a:spLocks noChangeShapeType="1"/>
          </p:cNvSpPr>
          <p:nvPr/>
        </p:nvSpPr>
        <p:spPr bwMode="auto">
          <a:xfrm>
            <a:off x="2051050" y="5876925"/>
            <a:ext cx="1152525" cy="288925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1771" name="Line 59"/>
          <p:cNvSpPr>
            <a:spLocks noChangeShapeType="1"/>
          </p:cNvSpPr>
          <p:nvPr/>
        </p:nvSpPr>
        <p:spPr bwMode="auto">
          <a:xfrm>
            <a:off x="3490913" y="1989138"/>
            <a:ext cx="0" cy="935037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1772" name="Line 60"/>
          <p:cNvSpPr>
            <a:spLocks noChangeShapeType="1"/>
          </p:cNvSpPr>
          <p:nvPr/>
        </p:nvSpPr>
        <p:spPr bwMode="auto">
          <a:xfrm>
            <a:off x="3563938" y="3573463"/>
            <a:ext cx="1152525" cy="287337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1773" name="Line 61"/>
          <p:cNvSpPr>
            <a:spLocks noChangeShapeType="1"/>
          </p:cNvSpPr>
          <p:nvPr/>
        </p:nvSpPr>
        <p:spPr bwMode="auto">
          <a:xfrm>
            <a:off x="4138613" y="1989138"/>
            <a:ext cx="0" cy="935037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1774" name="Line 62"/>
          <p:cNvSpPr>
            <a:spLocks noChangeShapeType="1"/>
          </p:cNvSpPr>
          <p:nvPr/>
        </p:nvSpPr>
        <p:spPr bwMode="auto">
          <a:xfrm>
            <a:off x="2124075" y="4076700"/>
            <a:ext cx="2519363" cy="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1775" name="Line 63"/>
          <p:cNvSpPr>
            <a:spLocks noChangeShapeType="1"/>
          </p:cNvSpPr>
          <p:nvPr/>
        </p:nvSpPr>
        <p:spPr bwMode="auto">
          <a:xfrm flipV="1">
            <a:off x="2051050" y="3573463"/>
            <a:ext cx="1152525" cy="287337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1776" name="Line 64"/>
          <p:cNvSpPr>
            <a:spLocks noChangeShapeType="1"/>
          </p:cNvSpPr>
          <p:nvPr/>
        </p:nvSpPr>
        <p:spPr bwMode="auto">
          <a:xfrm>
            <a:off x="4643438" y="1989138"/>
            <a:ext cx="0" cy="935037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1777" name="Line 65"/>
          <p:cNvSpPr>
            <a:spLocks noChangeShapeType="1"/>
          </p:cNvSpPr>
          <p:nvPr/>
        </p:nvSpPr>
        <p:spPr bwMode="auto">
          <a:xfrm>
            <a:off x="5218113" y="1989138"/>
            <a:ext cx="0" cy="935037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1778" name="Line 66"/>
          <p:cNvSpPr>
            <a:spLocks noChangeShapeType="1"/>
          </p:cNvSpPr>
          <p:nvPr/>
        </p:nvSpPr>
        <p:spPr bwMode="auto">
          <a:xfrm flipV="1">
            <a:off x="3563938" y="5876925"/>
            <a:ext cx="1152525" cy="288925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1779" name="Line 67"/>
          <p:cNvSpPr>
            <a:spLocks noChangeShapeType="1"/>
          </p:cNvSpPr>
          <p:nvPr/>
        </p:nvSpPr>
        <p:spPr bwMode="auto">
          <a:xfrm>
            <a:off x="5219700" y="4076700"/>
            <a:ext cx="2089150" cy="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1780" name="Line 68"/>
          <p:cNvSpPr>
            <a:spLocks noChangeShapeType="1"/>
          </p:cNvSpPr>
          <p:nvPr/>
        </p:nvSpPr>
        <p:spPr bwMode="auto">
          <a:xfrm>
            <a:off x="5867400" y="1989138"/>
            <a:ext cx="0" cy="935037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1781" name="Line 69"/>
          <p:cNvSpPr>
            <a:spLocks noChangeShapeType="1"/>
          </p:cNvSpPr>
          <p:nvPr/>
        </p:nvSpPr>
        <p:spPr bwMode="auto">
          <a:xfrm>
            <a:off x="6515100" y="1989138"/>
            <a:ext cx="0" cy="935037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cxnSp>
        <p:nvCxnSpPr>
          <p:cNvPr id="371783" name="AutoShape 71"/>
          <p:cNvCxnSpPr>
            <a:cxnSpLocks noChangeShapeType="1"/>
          </p:cNvCxnSpPr>
          <p:nvPr/>
        </p:nvCxnSpPr>
        <p:spPr bwMode="auto">
          <a:xfrm rot="5400000" flipH="1">
            <a:off x="1822450" y="4521200"/>
            <a:ext cx="1792288" cy="1335088"/>
          </a:xfrm>
          <a:prstGeom prst="curvedConnector3">
            <a:avLst>
              <a:gd name="adj1" fmla="val 47829"/>
            </a:avLst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1784" name="Line 72"/>
          <p:cNvSpPr>
            <a:spLocks noChangeShapeType="1"/>
          </p:cNvSpPr>
          <p:nvPr/>
        </p:nvSpPr>
        <p:spPr bwMode="auto">
          <a:xfrm>
            <a:off x="7018338" y="1989138"/>
            <a:ext cx="0" cy="935037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1785" name="Line 73"/>
          <p:cNvSpPr>
            <a:spLocks noChangeShapeType="1"/>
          </p:cNvSpPr>
          <p:nvPr/>
        </p:nvSpPr>
        <p:spPr bwMode="auto">
          <a:xfrm flipV="1">
            <a:off x="1835150" y="4292600"/>
            <a:ext cx="73025" cy="1152525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1786" name="Line 74"/>
          <p:cNvSpPr>
            <a:spLocks noChangeShapeType="1"/>
          </p:cNvSpPr>
          <p:nvPr/>
        </p:nvSpPr>
        <p:spPr bwMode="auto">
          <a:xfrm>
            <a:off x="5219700" y="5661025"/>
            <a:ext cx="2089150" cy="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1787" name="Line 75"/>
          <p:cNvSpPr>
            <a:spLocks noChangeShapeType="1"/>
          </p:cNvSpPr>
          <p:nvPr/>
        </p:nvSpPr>
        <p:spPr bwMode="auto">
          <a:xfrm>
            <a:off x="7667625" y="1989138"/>
            <a:ext cx="0" cy="935037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80" name="Text Box 76"/>
          <p:cNvSpPr txBox="1">
            <a:spLocks noChangeArrowheads="1"/>
          </p:cNvSpPr>
          <p:nvPr/>
        </p:nvSpPr>
        <p:spPr bwMode="auto">
          <a:xfrm>
            <a:off x="-36513" y="2117725"/>
            <a:ext cx="1952626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800" b="1"/>
              <a:t>Sort Edges:</a:t>
            </a:r>
          </a:p>
        </p:txBody>
      </p:sp>
    </p:spTree>
    <p:extLst>
      <p:ext uri="{BB962C8B-B14F-4D97-AF65-F5344CB8AC3E}">
        <p14:creationId xmlns:p14="http://schemas.microsoft.com/office/powerpoint/2010/main" val="199901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7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7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7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7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7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7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7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7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371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371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7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7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7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7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371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371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7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37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4" dur="500"/>
                                        <p:tgtEl>
                                          <p:spTgt spid="371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7" dur="500"/>
                                        <p:tgtEl>
                                          <p:spTgt spid="371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37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37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67" grpId="0" animBg="1"/>
      <p:bldP spid="371768" grpId="0" animBg="1"/>
      <p:bldP spid="371769" grpId="0" animBg="1"/>
      <p:bldP spid="371770" grpId="0" animBg="1"/>
      <p:bldP spid="371771" grpId="0" animBg="1"/>
      <p:bldP spid="371772" grpId="0" animBg="1"/>
      <p:bldP spid="371773" grpId="0" animBg="1"/>
      <p:bldP spid="371774" grpId="0" animBg="1"/>
      <p:bldP spid="371775" grpId="0" animBg="1"/>
      <p:bldP spid="371775" grpId="1" animBg="1"/>
      <p:bldP spid="371776" grpId="0" animBg="1"/>
      <p:bldP spid="371776" grpId="1" animBg="1"/>
      <p:bldP spid="371777" grpId="0" animBg="1"/>
      <p:bldP spid="371778" grpId="0" animBg="1"/>
      <p:bldP spid="371779" grpId="0" animBg="1"/>
      <p:bldP spid="371780" grpId="0" animBg="1"/>
      <p:bldP spid="371781" grpId="0" animBg="1"/>
      <p:bldP spid="371781" grpId="1" animBg="1"/>
      <p:bldP spid="371784" grpId="0" animBg="1"/>
      <p:bldP spid="371784" grpId="1" animBg="1"/>
      <p:bldP spid="371785" grpId="0" animBg="1"/>
      <p:bldP spid="371785" grpId="1" animBg="1"/>
      <p:bldP spid="371786" grpId="0" animBg="1"/>
      <p:bldP spid="3717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476250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Kruskal’s Algorithm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557338"/>
            <a:ext cx="8280400" cy="51260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u="sng" smtClean="0">
                <a:solidFill>
                  <a:srgbClr val="0000FF"/>
                </a:solidFill>
              </a:rPr>
              <a:t>Kruskal’s Algorithm( G(V,E)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smtClean="0">
                <a:latin typeface="Courier New" pitchFamily="49" charset="0"/>
              </a:rPr>
              <a:t>{ T← </a:t>
            </a:r>
            <a:r>
              <a:rPr lang="en-US" altLang="zh-TW" sz="2800" smtClean="0">
                <a:latin typeface="Courier New" pitchFamily="49" charset="0"/>
                <a:sym typeface="Symbol" pitchFamily="18" charset="2"/>
              </a:rPr>
              <a:t>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smtClean="0">
                <a:latin typeface="Courier New" pitchFamily="49" charset="0"/>
                <a:sym typeface="Symbol" pitchFamily="18" charset="2"/>
              </a:rPr>
              <a:t>  While |T|&lt;|V|-1 and E≠ 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smtClean="0">
                <a:latin typeface="Courier New" pitchFamily="49" charset="0"/>
                <a:sym typeface="Symbol" pitchFamily="18" charset="2"/>
              </a:rPr>
              <a:t>  { </a:t>
            </a:r>
            <a:r>
              <a:rPr lang="en-US" altLang="zh-TW" sz="2800" smtClean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ExtraxtMin (v,w) from 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smtClean="0">
                <a:latin typeface="Courier New" pitchFamily="49" charset="0"/>
                <a:sym typeface="Symbol" pitchFamily="18" charset="2"/>
              </a:rPr>
              <a:t>    If(v,w)doesn’t cause cycle in 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smtClean="0">
                <a:latin typeface="Courier New" pitchFamily="49" charset="0"/>
                <a:sym typeface="Symbol" pitchFamily="18" charset="2"/>
              </a:rPr>
              <a:t>        then add (v,w) to 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smtClean="0">
                <a:latin typeface="Courier New" pitchFamily="49" charset="0"/>
                <a:sym typeface="Symbol" pitchFamily="18" charset="2"/>
              </a:rPr>
              <a:t>        else discard (v,w)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smtClean="0">
                <a:latin typeface="Courier New" pitchFamily="49" charset="0"/>
                <a:sym typeface="Symbol" pitchFamily="18" charset="2"/>
              </a:rPr>
              <a:t>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5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6837</TotalTime>
  <Words>3709</Words>
  <Application>Microsoft Office PowerPoint</Application>
  <PresentationFormat>如螢幕大小 (4:3)</PresentationFormat>
  <Paragraphs>1082</Paragraphs>
  <Slides>48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60" baseType="lpstr">
      <vt:lpstr>Math B</vt:lpstr>
      <vt:lpstr>新細明體</vt:lpstr>
      <vt:lpstr>標楷體</vt:lpstr>
      <vt:lpstr>Arial</vt:lpstr>
      <vt:lpstr>Cambria</vt:lpstr>
      <vt:lpstr>Cambria Math</vt:lpstr>
      <vt:lpstr>Courier New</vt:lpstr>
      <vt:lpstr>Microsoft Sans Serif</vt:lpstr>
      <vt:lpstr>Symbol</vt:lpstr>
      <vt:lpstr>Times New Roman</vt:lpstr>
      <vt:lpstr>Wingdings</vt:lpstr>
      <vt:lpstr>古典-1</vt:lpstr>
      <vt:lpstr>Bond</vt:lpstr>
      <vt:lpstr>Problem Descriptions (1/2)</vt:lpstr>
      <vt:lpstr>Problem Descriptions (2/2)</vt:lpstr>
      <vt:lpstr>Input</vt:lpstr>
      <vt:lpstr>Output</vt:lpstr>
      <vt:lpstr>Sample Input / Output</vt:lpstr>
      <vt:lpstr>Sample Input / Output</vt:lpstr>
      <vt:lpstr>Kruskal’s Algorithm</vt:lpstr>
      <vt:lpstr>Kruskal’s Algorithm</vt:lpstr>
      <vt:lpstr>Disjoint-Set Union Problem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PowerPoint 簡報</vt:lpstr>
      <vt:lpstr>Set Representation</vt:lpstr>
      <vt:lpstr>Array Set Representation</vt:lpstr>
      <vt:lpstr>Set Representation</vt:lpstr>
      <vt:lpstr>PowerPoint 簡報</vt:lpstr>
      <vt:lpstr>PowerPoint 簡報</vt:lpstr>
      <vt:lpstr>PowerPoint 簡報</vt:lpstr>
      <vt:lpstr>PowerPoint 簡報</vt:lpstr>
      <vt:lpstr>Edge Data Structure</vt:lpstr>
      <vt:lpstr>Graph Data Structure</vt:lpstr>
      <vt:lpstr>Disjoint Set-Union</vt:lpstr>
      <vt:lpstr>Disjoint Set-Find Root</vt:lpstr>
      <vt:lpstr>EdgeSort</vt:lpstr>
      <vt:lpstr>Kruskal Algorithm</vt:lpstr>
      <vt:lpstr>DFS</vt:lpstr>
      <vt:lpstr>DFS</vt:lpstr>
    </vt:vector>
  </TitlesOfParts>
  <Company>ccl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2475</cp:revision>
  <dcterms:created xsi:type="dcterms:W3CDTF">2007-09-17T04:06:35Z</dcterms:created>
  <dcterms:modified xsi:type="dcterms:W3CDTF">2017-10-18T08:58:50Z</dcterms:modified>
</cp:coreProperties>
</file>