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56" r:id="rId2"/>
    <p:sldId id="257" r:id="rId3"/>
    <p:sldId id="273" r:id="rId4"/>
    <p:sldId id="274" r:id="rId5"/>
    <p:sldId id="258" r:id="rId6"/>
    <p:sldId id="259" r:id="rId7"/>
    <p:sldId id="260" r:id="rId8"/>
    <p:sldId id="277" r:id="rId9"/>
    <p:sldId id="278" r:id="rId10"/>
    <p:sldId id="280" r:id="rId11"/>
    <p:sldId id="275" r:id="rId12"/>
    <p:sldId id="276" r:id="rId13"/>
    <p:sldId id="279" r:id="rId14"/>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9900"/>
    <a:srgbClr val="00CCFF"/>
    <a:srgbClr val="00FFFF"/>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96115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err="1" smtClean="0">
                <a:latin typeface="Arial" charset="0"/>
              </a:rPr>
              <a:t>Uva</a:t>
            </a:r>
            <a:r>
              <a:rPr lang="en-US" altLang="zh-TW" dirty="0" smtClean="0">
                <a:latin typeface="Arial" charset="0"/>
              </a:rPr>
              <a:t> 11512</a:t>
            </a:r>
          </a:p>
        </p:txBody>
      </p:sp>
      <p:sp>
        <p:nvSpPr>
          <p:cNvPr id="3075" name="Rectangle 3"/>
          <p:cNvSpPr>
            <a:spLocks noGrp="1" noChangeArrowheads="1"/>
          </p:cNvSpPr>
          <p:nvPr>
            <p:ph type="subTitle" idx="1"/>
          </p:nvPr>
        </p:nvSpPr>
        <p:spPr>
          <a:xfrm>
            <a:off x="1600200" y="3581400"/>
            <a:ext cx="6172200" cy="1719808"/>
          </a:xfrm>
        </p:spPr>
        <p:txBody>
          <a:bodyPr/>
          <a:lstStyle/>
          <a:p>
            <a:pPr eaLnBrk="1" hangingPunct="1"/>
            <a:r>
              <a:rPr lang="en-US" altLang="zh-TW" dirty="0" smtClean="0">
                <a:latin typeface="Arial" charset="0"/>
              </a:rPr>
              <a:t>GATTACA</a:t>
            </a:r>
          </a:p>
          <a:p>
            <a:pPr eaLnBrk="1" hangingPunct="1"/>
            <a:r>
              <a:rPr lang="en-US" altLang="zh-TW" sz="2800"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4624"/>
            <a:ext cx="7315200" cy="838200"/>
          </a:xfrm>
        </p:spPr>
        <p:txBody>
          <a:bodyPr/>
          <a:lstStyle/>
          <a:p>
            <a:r>
              <a:rPr lang="en-US" altLang="zh-TW" dirty="0" smtClean="0"/>
              <a:t>Find Suffix Array</a:t>
            </a:r>
            <a:endParaRPr lang="zh-TW" altLang="en-US" dirty="0"/>
          </a:p>
        </p:txBody>
      </p:sp>
      <p:sp>
        <p:nvSpPr>
          <p:cNvPr id="3" name="內容版面配置區 2"/>
          <p:cNvSpPr>
            <a:spLocks noGrp="1"/>
          </p:cNvSpPr>
          <p:nvPr>
            <p:ph idx="1"/>
          </p:nvPr>
        </p:nvSpPr>
        <p:spPr>
          <a:xfrm>
            <a:off x="539552" y="836712"/>
            <a:ext cx="8323312" cy="5904656"/>
          </a:xfrm>
          <a:solidFill>
            <a:schemeClr val="bg1"/>
          </a:solidFill>
        </p:spPr>
        <p:txBody>
          <a:bodyPr/>
          <a:lstStyle/>
          <a:p>
            <a:pPr marL="0" indent="0">
              <a:buNone/>
            </a:pPr>
            <a:r>
              <a:rPr lang="en-US" altLang="zh-TW" sz="1600" dirty="0" smtClean="0">
                <a:latin typeface="Verdana" pitchFamily="34" charset="0"/>
                <a:ea typeface="Verdana" pitchFamily="34" charset="0"/>
                <a:cs typeface="Verdana" pitchFamily="34" charset="0"/>
              </a:rPr>
              <a:t>#include &lt;algorithm&gt;</a:t>
            </a:r>
          </a:p>
          <a:p>
            <a:pPr marL="0" indent="0">
              <a:buNone/>
            </a:pPr>
            <a:r>
              <a:rPr lang="en-US" altLang="zh-TW" sz="1600" dirty="0" smtClean="0">
                <a:latin typeface="Verdana" pitchFamily="34" charset="0"/>
                <a:ea typeface="Verdana" pitchFamily="34" charset="0"/>
                <a:cs typeface="Verdana" pitchFamily="34" charset="0"/>
              </a:rPr>
              <a:t>#include &lt;</a:t>
            </a:r>
            <a:r>
              <a:rPr lang="en-US" altLang="zh-TW" sz="1600" dirty="0" err="1" smtClean="0">
                <a:latin typeface="Verdana" pitchFamily="34" charset="0"/>
                <a:ea typeface="Verdana" pitchFamily="34" charset="0"/>
                <a:cs typeface="Verdana" pitchFamily="34" charset="0"/>
              </a:rPr>
              <a:t>cstdio</a:t>
            </a:r>
            <a:r>
              <a:rPr lang="en-US" altLang="zh-TW" sz="1600" dirty="0" smtClean="0">
                <a:latin typeface="Verdana" pitchFamily="34" charset="0"/>
                <a:ea typeface="Verdana" pitchFamily="34" charset="0"/>
                <a:cs typeface="Verdana" pitchFamily="34" charset="0"/>
              </a:rPr>
              <a:t>&gt;</a:t>
            </a:r>
          </a:p>
          <a:p>
            <a:pPr marL="0" indent="0">
              <a:buNone/>
            </a:pPr>
            <a:r>
              <a:rPr lang="en-US" altLang="zh-TW" sz="1600" dirty="0" smtClean="0">
                <a:latin typeface="Verdana" pitchFamily="34" charset="0"/>
                <a:ea typeface="Verdana" pitchFamily="34" charset="0"/>
                <a:cs typeface="Verdana" pitchFamily="34" charset="0"/>
              </a:rPr>
              <a:t>#include &lt;</a:t>
            </a:r>
            <a:r>
              <a:rPr lang="en-US" altLang="zh-TW" sz="1600" dirty="0" err="1" smtClean="0">
                <a:latin typeface="Verdana" pitchFamily="34" charset="0"/>
                <a:ea typeface="Verdana" pitchFamily="34" charset="0"/>
                <a:cs typeface="Verdana" pitchFamily="34" charset="0"/>
              </a:rPr>
              <a:t>cstring</a:t>
            </a:r>
            <a:r>
              <a:rPr lang="en-US" altLang="zh-TW" sz="1600" dirty="0" smtClean="0">
                <a:latin typeface="Verdana" pitchFamily="34" charset="0"/>
                <a:ea typeface="Verdana" pitchFamily="34" charset="0"/>
                <a:cs typeface="Verdana" pitchFamily="34" charset="0"/>
              </a:rPr>
              <a:t>&gt;</a:t>
            </a:r>
          </a:p>
          <a:p>
            <a:pPr marL="0" indent="0">
              <a:buNone/>
            </a:pPr>
            <a:r>
              <a:rPr lang="en-US" altLang="zh-TW" sz="1600" dirty="0" smtClean="0">
                <a:latin typeface="Verdana" pitchFamily="34" charset="0"/>
                <a:ea typeface="Verdana" pitchFamily="34" charset="0"/>
                <a:cs typeface="Verdana" pitchFamily="34" charset="0"/>
              </a:rPr>
              <a:t>Using namespace </a:t>
            </a:r>
            <a:r>
              <a:rPr lang="en-US" altLang="zh-TW" sz="1600" dirty="0" err="1" smtClean="0">
                <a:latin typeface="Verdana" pitchFamily="34" charset="0"/>
                <a:ea typeface="Verdana" pitchFamily="34" charset="0"/>
                <a:cs typeface="Verdana" pitchFamily="34" charset="0"/>
              </a:rPr>
              <a:t>std</a:t>
            </a:r>
            <a:r>
              <a:rPr lang="en-US" altLang="zh-TW" sz="1600" dirty="0" smtClean="0">
                <a:latin typeface="Verdana" pitchFamily="34" charset="0"/>
                <a:ea typeface="Verdana" pitchFamily="34" charset="0"/>
                <a:cs typeface="Verdana" pitchFamily="34" charset="0"/>
              </a:rPr>
              <a:t>;</a:t>
            </a:r>
          </a:p>
          <a:p>
            <a:pPr marL="0" indent="0">
              <a:buNone/>
            </a:pPr>
            <a:endParaRPr lang="en-US" altLang="zh-TW" sz="1800" dirty="0" smtClean="0">
              <a:latin typeface="Verdana" pitchFamily="34" charset="0"/>
              <a:ea typeface="Verdana" pitchFamily="34" charset="0"/>
              <a:cs typeface="Verdana" pitchFamily="34" charset="0"/>
            </a:endParaRPr>
          </a:p>
          <a:p>
            <a:pPr marL="0" indent="0">
              <a:buNone/>
            </a:pPr>
            <a:r>
              <a:rPr lang="en-US" altLang="zh-TW" sz="1800" dirty="0" smtClean="0">
                <a:latin typeface="Verdana" pitchFamily="34" charset="0"/>
                <a:ea typeface="Verdana" pitchFamily="34" charset="0"/>
                <a:cs typeface="Verdana" pitchFamily="34" charset="0"/>
              </a:rPr>
              <a:t>#define MAX_N 1010</a:t>
            </a:r>
          </a:p>
          <a:p>
            <a:pPr marL="0" indent="0">
              <a:buNone/>
            </a:pPr>
            <a:r>
              <a:rPr lang="en-US" altLang="zh-TW" sz="1800" dirty="0" smtClean="0">
                <a:latin typeface="Verdana" pitchFamily="34" charset="0"/>
                <a:ea typeface="Verdana" pitchFamily="34" charset="0"/>
                <a:cs typeface="Verdana" pitchFamily="34" charset="0"/>
              </a:rPr>
              <a:t>Char T[MAX_N];</a:t>
            </a:r>
          </a:p>
          <a:p>
            <a:pPr marL="0" indent="0">
              <a:buNone/>
            </a:pPr>
            <a:r>
              <a:rPr lang="en-US" altLang="zh-TW" sz="1800" dirty="0" err="1">
                <a:latin typeface="Verdana" pitchFamily="34" charset="0"/>
                <a:ea typeface="Verdana" pitchFamily="34" charset="0"/>
                <a:cs typeface="Verdana" pitchFamily="34" charset="0"/>
              </a:rPr>
              <a:t>i</a:t>
            </a:r>
            <a:r>
              <a:rPr lang="en-US" altLang="zh-TW" sz="1800" dirty="0" err="1" smtClean="0">
                <a:latin typeface="Verdana" pitchFamily="34" charset="0"/>
                <a:ea typeface="Verdana" pitchFamily="34" charset="0"/>
                <a:cs typeface="Verdana" pitchFamily="34" charset="0"/>
              </a:rPr>
              <a:t>nt</a:t>
            </a:r>
            <a:r>
              <a:rPr lang="en-US" altLang="zh-TW" sz="1800" dirty="0" smtClean="0">
                <a:latin typeface="Verdana" pitchFamily="34" charset="0"/>
                <a:ea typeface="Verdana" pitchFamily="34" charset="0"/>
                <a:cs typeface="Verdana" pitchFamily="34" charset="0"/>
              </a:rPr>
              <a:t>    SA[MAX_N], </a:t>
            </a:r>
            <a:r>
              <a:rPr lang="en-US" altLang="zh-TW" sz="1800" dirty="0" err="1" smtClean="0">
                <a:latin typeface="Verdana" pitchFamily="34" charset="0"/>
                <a:ea typeface="Verdana" pitchFamily="34" charset="0"/>
                <a:cs typeface="Verdana" pitchFamily="34" charset="0"/>
              </a:rPr>
              <a:t>i</a:t>
            </a:r>
            <a:r>
              <a:rPr lang="en-US" altLang="zh-TW" sz="1800" dirty="0" smtClean="0">
                <a:latin typeface="Verdana" pitchFamily="34" charset="0"/>
                <a:ea typeface="Verdana" pitchFamily="34" charset="0"/>
                <a:cs typeface="Verdana" pitchFamily="34" charset="0"/>
              </a:rPr>
              <a:t> , n;</a:t>
            </a:r>
          </a:p>
          <a:p>
            <a:pPr marL="0" indent="0">
              <a:buNone/>
            </a:pPr>
            <a:endParaRPr lang="en-US" altLang="zh-TW" sz="1800" dirty="0">
              <a:latin typeface="Verdana" pitchFamily="34" charset="0"/>
              <a:ea typeface="Verdana" pitchFamily="34" charset="0"/>
              <a:cs typeface="Verdana" pitchFamily="34" charset="0"/>
            </a:endParaRPr>
          </a:p>
          <a:p>
            <a:pPr marL="0" indent="0">
              <a:buNone/>
            </a:pPr>
            <a:r>
              <a:rPr lang="en-US" altLang="zh-TW" sz="1800" dirty="0" err="1">
                <a:latin typeface="Verdana" pitchFamily="34" charset="0"/>
                <a:ea typeface="Verdana" pitchFamily="34" charset="0"/>
                <a:cs typeface="Verdana" pitchFamily="34" charset="0"/>
              </a:rPr>
              <a:t>b</a:t>
            </a:r>
            <a:r>
              <a:rPr lang="en-US" altLang="zh-TW" sz="1800" dirty="0" err="1" smtClean="0">
                <a:latin typeface="Verdana" pitchFamily="34" charset="0"/>
                <a:ea typeface="Verdana" pitchFamily="34" charset="0"/>
                <a:cs typeface="Verdana" pitchFamily="34" charset="0"/>
              </a:rPr>
              <a:t>ool</a:t>
            </a:r>
            <a:r>
              <a:rPr lang="en-US" altLang="zh-TW" sz="1800" dirty="0" smtClean="0">
                <a:latin typeface="Verdana" pitchFamily="34" charset="0"/>
                <a:ea typeface="Verdana" pitchFamily="34" charset="0"/>
                <a:cs typeface="Verdana" pitchFamily="34" charset="0"/>
              </a:rPr>
              <a:t> </a:t>
            </a:r>
            <a:r>
              <a:rPr lang="en-US" altLang="zh-TW" sz="1800" dirty="0" err="1" smtClean="0">
                <a:latin typeface="Verdana" pitchFamily="34" charset="0"/>
                <a:ea typeface="Verdana" pitchFamily="34" charset="0"/>
                <a:cs typeface="Verdana" pitchFamily="34" charset="0"/>
              </a:rPr>
              <a:t>cmp</a:t>
            </a:r>
            <a:r>
              <a:rPr lang="en-US" altLang="zh-TW" sz="1800" dirty="0" smtClean="0">
                <a:latin typeface="Verdana" pitchFamily="34" charset="0"/>
                <a:ea typeface="Verdana" pitchFamily="34" charset="0"/>
                <a:cs typeface="Verdana" pitchFamily="34" charset="0"/>
              </a:rPr>
              <a:t>(</a:t>
            </a:r>
            <a:r>
              <a:rPr lang="en-US" altLang="zh-TW" sz="1800" dirty="0" err="1" smtClean="0">
                <a:latin typeface="Verdana" pitchFamily="34" charset="0"/>
                <a:ea typeface="Verdana" pitchFamily="34" charset="0"/>
                <a:cs typeface="Verdana" pitchFamily="34" charset="0"/>
              </a:rPr>
              <a:t>int</a:t>
            </a:r>
            <a:r>
              <a:rPr lang="en-US" altLang="zh-TW" sz="1800" dirty="0" smtClean="0">
                <a:latin typeface="Verdana" pitchFamily="34" charset="0"/>
                <a:ea typeface="Verdana" pitchFamily="34" charset="0"/>
                <a:cs typeface="Verdana" pitchFamily="34" charset="0"/>
              </a:rPr>
              <a:t> a, </a:t>
            </a:r>
            <a:r>
              <a:rPr lang="en-US" altLang="zh-TW" sz="1800" dirty="0" err="1" smtClean="0">
                <a:latin typeface="Verdana" pitchFamily="34" charset="0"/>
                <a:ea typeface="Verdana" pitchFamily="34" charset="0"/>
                <a:cs typeface="Verdana" pitchFamily="34" charset="0"/>
              </a:rPr>
              <a:t>int</a:t>
            </a:r>
            <a:r>
              <a:rPr lang="en-US" altLang="zh-TW" sz="1800" dirty="0" smtClean="0">
                <a:latin typeface="Verdana" pitchFamily="34" charset="0"/>
                <a:ea typeface="Verdana" pitchFamily="34" charset="0"/>
                <a:cs typeface="Verdana" pitchFamily="34" charset="0"/>
              </a:rPr>
              <a:t> b) { return ) return </a:t>
            </a:r>
            <a:r>
              <a:rPr lang="en-US" altLang="zh-TW" sz="1800" dirty="0" err="1" smtClean="0">
                <a:latin typeface="Verdana" pitchFamily="34" charset="0"/>
                <a:ea typeface="Verdana" pitchFamily="34" charset="0"/>
                <a:cs typeface="Verdana" pitchFamily="34" charset="0"/>
              </a:rPr>
              <a:t>strcmp</a:t>
            </a:r>
            <a:r>
              <a:rPr lang="en-US" altLang="zh-TW" sz="1800" dirty="0" smtClean="0">
                <a:latin typeface="Verdana" pitchFamily="34" charset="0"/>
                <a:ea typeface="Verdana" pitchFamily="34" charset="0"/>
                <a:cs typeface="Verdana" pitchFamily="34" charset="0"/>
              </a:rPr>
              <a:t>(</a:t>
            </a:r>
            <a:r>
              <a:rPr lang="en-US" altLang="zh-TW" sz="1800" dirty="0" err="1" smtClean="0">
                <a:latin typeface="Verdana" pitchFamily="34" charset="0"/>
                <a:ea typeface="Verdana" pitchFamily="34" charset="0"/>
                <a:cs typeface="Verdana" pitchFamily="34" charset="0"/>
              </a:rPr>
              <a:t>T+a</a:t>
            </a:r>
            <a:r>
              <a:rPr lang="en-US" altLang="zh-TW" sz="1800" dirty="0" smtClean="0">
                <a:latin typeface="Verdana" pitchFamily="34" charset="0"/>
                <a:ea typeface="Verdana" pitchFamily="34" charset="0"/>
                <a:cs typeface="Verdana" pitchFamily="34" charset="0"/>
              </a:rPr>
              <a:t>, </a:t>
            </a:r>
            <a:r>
              <a:rPr lang="en-US" altLang="zh-TW" sz="1800" dirty="0" err="1" smtClean="0">
                <a:latin typeface="Verdana" pitchFamily="34" charset="0"/>
                <a:ea typeface="Verdana" pitchFamily="34" charset="0"/>
                <a:cs typeface="Verdana" pitchFamily="34" charset="0"/>
              </a:rPr>
              <a:t>T+b</a:t>
            </a:r>
            <a:r>
              <a:rPr lang="en-US" altLang="zh-TW" sz="1800" dirty="0" smtClean="0">
                <a:latin typeface="Verdana" pitchFamily="34" charset="0"/>
                <a:ea typeface="Verdana" pitchFamily="34" charset="0"/>
                <a:cs typeface="Verdana" pitchFamily="34" charset="0"/>
              </a:rPr>
              <a:t>) &lt;0; </a:t>
            </a:r>
            <a:r>
              <a:rPr lang="en-US" altLang="zh-TW" sz="1800" dirty="0" smtClean="0"/>
              <a:t>}</a:t>
            </a:r>
          </a:p>
          <a:p>
            <a:pPr marL="0" indent="0">
              <a:buNone/>
            </a:pPr>
            <a:endParaRPr lang="en-US" altLang="zh-TW" sz="1800" dirty="0">
              <a:latin typeface="Verdana" pitchFamily="34" charset="0"/>
              <a:ea typeface="Verdana" pitchFamily="34" charset="0"/>
              <a:cs typeface="Verdana" pitchFamily="34" charset="0"/>
            </a:endParaRPr>
          </a:p>
          <a:p>
            <a:pPr marL="0" indent="0">
              <a:buNone/>
            </a:pPr>
            <a:r>
              <a:rPr lang="en-US" altLang="zh-TW" sz="1800" dirty="0" err="1">
                <a:latin typeface="Verdana" pitchFamily="34" charset="0"/>
                <a:ea typeface="Verdana" pitchFamily="34" charset="0"/>
                <a:cs typeface="Verdana" pitchFamily="34" charset="0"/>
              </a:rPr>
              <a:t>i</a:t>
            </a:r>
            <a:r>
              <a:rPr lang="en-US" altLang="zh-TW" sz="1800" dirty="0" err="1" smtClean="0">
                <a:latin typeface="Verdana" pitchFamily="34" charset="0"/>
                <a:ea typeface="Verdana" pitchFamily="34" charset="0"/>
                <a:cs typeface="Verdana" pitchFamily="34" charset="0"/>
              </a:rPr>
              <a:t>nt</a:t>
            </a:r>
            <a:r>
              <a:rPr lang="en-US" altLang="zh-TW" sz="1800" dirty="0" smtClean="0">
                <a:latin typeface="Verdana" pitchFamily="34" charset="0"/>
                <a:ea typeface="Verdana" pitchFamily="34" charset="0"/>
                <a:cs typeface="Verdana" pitchFamily="34" charset="0"/>
              </a:rPr>
              <a:t> main( )</a:t>
            </a:r>
          </a:p>
          <a:p>
            <a:pPr marL="0" indent="0">
              <a:buNone/>
            </a:pPr>
            <a:r>
              <a:rPr lang="en-US" altLang="zh-TW" sz="1800" dirty="0" smtClean="0">
                <a:latin typeface="Verdana" pitchFamily="34" charset="0"/>
                <a:ea typeface="Verdana" pitchFamily="34" charset="0"/>
                <a:cs typeface="Verdana" pitchFamily="34" charset="0"/>
              </a:rPr>
              <a:t>{</a:t>
            </a:r>
          </a:p>
          <a:p>
            <a:pPr marL="0" indent="0">
              <a:buNone/>
            </a:pPr>
            <a:r>
              <a:rPr lang="en-US" altLang="zh-TW" sz="1800" dirty="0">
                <a:latin typeface="Verdana" pitchFamily="34" charset="0"/>
                <a:ea typeface="Verdana" pitchFamily="34" charset="0"/>
                <a:cs typeface="Verdana" pitchFamily="34" charset="0"/>
              </a:rPr>
              <a:t> </a:t>
            </a:r>
            <a:r>
              <a:rPr lang="en-US" altLang="zh-TW" sz="1800" dirty="0" smtClean="0">
                <a:latin typeface="Verdana" pitchFamily="34" charset="0"/>
                <a:ea typeface="Verdana" pitchFamily="34" charset="0"/>
                <a:cs typeface="Verdana" pitchFamily="34" charset="0"/>
              </a:rPr>
              <a:t>    n=(</a:t>
            </a:r>
            <a:r>
              <a:rPr lang="en-US" altLang="zh-TW" sz="1800" dirty="0" err="1" smtClean="0">
                <a:latin typeface="Verdana" pitchFamily="34" charset="0"/>
                <a:ea typeface="Verdana" pitchFamily="34" charset="0"/>
                <a:cs typeface="Verdana" pitchFamily="34" charset="0"/>
              </a:rPr>
              <a:t>int</a:t>
            </a:r>
            <a:r>
              <a:rPr lang="en-US" altLang="zh-TW" sz="1800" dirty="0" smtClean="0">
                <a:latin typeface="Verdana" pitchFamily="34" charset="0"/>
                <a:ea typeface="Verdana" pitchFamily="34" charset="0"/>
                <a:cs typeface="Verdana" pitchFamily="34" charset="0"/>
              </a:rPr>
              <a:t> ) </a:t>
            </a:r>
            <a:r>
              <a:rPr lang="en-US" altLang="zh-TW" sz="1800" dirty="0" err="1" smtClean="0">
                <a:latin typeface="Verdana" pitchFamily="34" charset="0"/>
                <a:ea typeface="Verdana" pitchFamily="34" charset="0"/>
                <a:cs typeface="Verdana" pitchFamily="34" charset="0"/>
              </a:rPr>
              <a:t>strlen</a:t>
            </a:r>
            <a:r>
              <a:rPr lang="en-US" altLang="zh-TW" sz="1800" dirty="0" smtClean="0">
                <a:latin typeface="Verdana" pitchFamily="34" charset="0"/>
                <a:ea typeface="Verdana" pitchFamily="34" charset="0"/>
                <a:cs typeface="Verdana" pitchFamily="34" charset="0"/>
              </a:rPr>
              <a:t> (get(T));</a:t>
            </a:r>
          </a:p>
          <a:p>
            <a:pPr marL="0" indent="0">
              <a:buNone/>
            </a:pPr>
            <a:r>
              <a:rPr lang="en-US" altLang="zh-TW" sz="1800" dirty="0">
                <a:latin typeface="Verdana" pitchFamily="34" charset="0"/>
                <a:ea typeface="Verdana" pitchFamily="34" charset="0"/>
                <a:cs typeface="Verdana" pitchFamily="34" charset="0"/>
              </a:rPr>
              <a:t> </a:t>
            </a:r>
            <a:r>
              <a:rPr lang="en-US" altLang="zh-TW" sz="1800" dirty="0" smtClean="0">
                <a:latin typeface="Verdana" pitchFamily="34" charset="0"/>
                <a:ea typeface="Verdana" pitchFamily="34" charset="0"/>
                <a:cs typeface="Verdana" pitchFamily="34" charset="0"/>
              </a:rPr>
              <a:t>    for (</a:t>
            </a:r>
            <a:r>
              <a:rPr lang="en-US" altLang="zh-TW" sz="1800" dirty="0" err="1" smtClean="0">
                <a:latin typeface="Verdana" pitchFamily="34" charset="0"/>
                <a:ea typeface="Verdana" pitchFamily="34" charset="0"/>
                <a:cs typeface="Verdana" pitchFamily="34" charset="0"/>
              </a:rPr>
              <a:t>int</a:t>
            </a:r>
            <a:r>
              <a:rPr lang="en-US" altLang="zh-TW" sz="1800" dirty="0" smtClean="0">
                <a:latin typeface="Verdana" pitchFamily="34" charset="0"/>
                <a:ea typeface="Verdana" pitchFamily="34" charset="0"/>
                <a:cs typeface="Verdana" pitchFamily="34" charset="0"/>
              </a:rPr>
              <a:t> </a:t>
            </a:r>
            <a:r>
              <a:rPr lang="en-US" altLang="zh-TW" sz="1800" dirty="0" err="1" smtClean="0">
                <a:latin typeface="Verdana" pitchFamily="34" charset="0"/>
                <a:ea typeface="Verdana" pitchFamily="34" charset="0"/>
                <a:cs typeface="Verdana" pitchFamily="34" charset="0"/>
              </a:rPr>
              <a:t>i</a:t>
            </a:r>
            <a:r>
              <a:rPr lang="en-US" altLang="zh-TW" sz="1800" dirty="0" smtClean="0">
                <a:latin typeface="Verdana" pitchFamily="34" charset="0"/>
                <a:ea typeface="Verdana" pitchFamily="34" charset="0"/>
                <a:cs typeface="Verdana" pitchFamily="34" charset="0"/>
              </a:rPr>
              <a:t>=0; </a:t>
            </a:r>
            <a:r>
              <a:rPr lang="en-US" altLang="zh-TW" sz="1800" dirty="0" err="1" smtClean="0">
                <a:latin typeface="Verdana" pitchFamily="34" charset="0"/>
                <a:ea typeface="Verdana" pitchFamily="34" charset="0"/>
                <a:cs typeface="Verdana" pitchFamily="34" charset="0"/>
              </a:rPr>
              <a:t>i</a:t>
            </a:r>
            <a:r>
              <a:rPr lang="en-US" altLang="zh-TW" sz="1800" dirty="0" smtClean="0">
                <a:latin typeface="Verdana" pitchFamily="34" charset="0"/>
                <a:ea typeface="Verdana" pitchFamily="34" charset="0"/>
                <a:cs typeface="Verdana" pitchFamily="34" charset="0"/>
              </a:rPr>
              <a:t> &lt;n; </a:t>
            </a:r>
            <a:r>
              <a:rPr lang="en-US" altLang="zh-TW" sz="1800" dirty="0" err="1" smtClean="0">
                <a:latin typeface="Verdana" pitchFamily="34" charset="0"/>
                <a:ea typeface="Verdana" pitchFamily="34" charset="0"/>
                <a:cs typeface="Verdana" pitchFamily="34" charset="0"/>
              </a:rPr>
              <a:t>i</a:t>
            </a:r>
            <a:r>
              <a:rPr lang="en-US" altLang="zh-TW" sz="1800" dirty="0" smtClean="0">
                <a:latin typeface="Verdana" pitchFamily="34" charset="0"/>
                <a:ea typeface="Verdana" pitchFamily="34" charset="0"/>
                <a:cs typeface="Verdana" pitchFamily="34" charset="0"/>
              </a:rPr>
              <a:t>++) SA[</a:t>
            </a:r>
            <a:r>
              <a:rPr lang="en-US" altLang="zh-TW" sz="1800" dirty="0" err="1" smtClean="0">
                <a:latin typeface="Verdana" pitchFamily="34" charset="0"/>
                <a:ea typeface="Verdana" pitchFamily="34" charset="0"/>
                <a:cs typeface="Verdana" pitchFamily="34" charset="0"/>
              </a:rPr>
              <a:t>i</a:t>
            </a:r>
            <a:r>
              <a:rPr lang="en-US" altLang="zh-TW" sz="1800" dirty="0" smtClean="0">
                <a:latin typeface="Verdana" pitchFamily="34" charset="0"/>
                <a:ea typeface="Verdana" pitchFamily="34" charset="0"/>
                <a:cs typeface="Verdana" pitchFamily="34" charset="0"/>
              </a:rPr>
              <a:t>]=</a:t>
            </a:r>
            <a:r>
              <a:rPr lang="en-US" altLang="zh-TW" sz="1800" dirty="0" err="1" smtClean="0">
                <a:latin typeface="Verdana" pitchFamily="34" charset="0"/>
                <a:ea typeface="Verdana" pitchFamily="34" charset="0"/>
                <a:cs typeface="Verdana" pitchFamily="34" charset="0"/>
              </a:rPr>
              <a:t>i</a:t>
            </a:r>
            <a:r>
              <a:rPr lang="en-US" altLang="zh-TW" sz="1800" dirty="0" smtClean="0">
                <a:latin typeface="Verdana" pitchFamily="34" charset="0"/>
                <a:ea typeface="Verdana" pitchFamily="34" charset="0"/>
                <a:cs typeface="Verdana" pitchFamily="34" charset="0"/>
              </a:rPr>
              <a:t>;</a:t>
            </a:r>
          </a:p>
          <a:p>
            <a:pPr marL="0" indent="0">
              <a:buNone/>
            </a:pPr>
            <a:endParaRPr lang="en-US" altLang="zh-TW" sz="1800" dirty="0">
              <a:latin typeface="Verdana" pitchFamily="34" charset="0"/>
              <a:ea typeface="Verdana" pitchFamily="34" charset="0"/>
              <a:cs typeface="Verdana" pitchFamily="34" charset="0"/>
            </a:endParaRPr>
          </a:p>
          <a:p>
            <a:pPr marL="0" indent="0">
              <a:buNone/>
            </a:pPr>
            <a:r>
              <a:rPr lang="en-US" altLang="zh-TW" sz="1800" dirty="0" smtClean="0">
                <a:latin typeface="Verdana" pitchFamily="34" charset="0"/>
                <a:ea typeface="Verdana" pitchFamily="34" charset="0"/>
                <a:cs typeface="Verdana" pitchFamily="34" charset="0"/>
              </a:rPr>
              <a:t>     sort(SA, </a:t>
            </a:r>
            <a:r>
              <a:rPr lang="en-US" altLang="zh-TW" sz="1800" dirty="0" err="1" smtClean="0">
                <a:latin typeface="Verdana" pitchFamily="34" charset="0"/>
                <a:ea typeface="Verdana" pitchFamily="34" charset="0"/>
                <a:cs typeface="Verdana" pitchFamily="34" charset="0"/>
              </a:rPr>
              <a:t>SA+n</a:t>
            </a:r>
            <a:r>
              <a:rPr lang="en-US" altLang="zh-TW" sz="1800" dirty="0" smtClean="0">
                <a:latin typeface="Verdana" pitchFamily="34" charset="0"/>
                <a:ea typeface="Verdana" pitchFamily="34" charset="0"/>
                <a:cs typeface="Verdana" pitchFamily="34" charset="0"/>
              </a:rPr>
              <a:t>, </a:t>
            </a:r>
            <a:r>
              <a:rPr lang="en-US" altLang="zh-TW" sz="1800" dirty="0" err="1" smtClean="0">
                <a:latin typeface="Verdana" pitchFamily="34" charset="0"/>
                <a:ea typeface="Verdana" pitchFamily="34" charset="0"/>
                <a:cs typeface="Verdana" pitchFamily="34" charset="0"/>
              </a:rPr>
              <a:t>cmp</a:t>
            </a:r>
            <a:r>
              <a:rPr lang="en-US" altLang="zh-TW" sz="1800" dirty="0" smtClean="0">
                <a:latin typeface="Verdana" pitchFamily="34" charset="0"/>
                <a:ea typeface="Verdana" pitchFamily="34" charset="0"/>
                <a:cs typeface="Verdana" pitchFamily="34" charset="0"/>
              </a:rPr>
              <a:t>);</a:t>
            </a:r>
          </a:p>
          <a:p>
            <a:pPr marL="0" indent="0">
              <a:buNone/>
            </a:pPr>
            <a:r>
              <a:rPr lang="en-US" altLang="zh-TW" sz="1800" dirty="0">
                <a:latin typeface="Verdana" pitchFamily="34" charset="0"/>
                <a:ea typeface="Verdana" pitchFamily="34" charset="0"/>
                <a:cs typeface="Verdana" pitchFamily="34" charset="0"/>
              </a:rPr>
              <a:t> </a:t>
            </a:r>
            <a:r>
              <a:rPr lang="en-US" altLang="zh-TW" sz="1800" dirty="0" smtClean="0">
                <a:latin typeface="Verdana" pitchFamily="34" charset="0"/>
                <a:ea typeface="Verdana" pitchFamily="34" charset="0"/>
                <a:cs typeface="Verdana" pitchFamily="34" charset="0"/>
              </a:rPr>
              <a:t>}</a:t>
            </a:r>
          </a:p>
          <a:p>
            <a:pPr marL="0" indent="0">
              <a:buNone/>
            </a:pPr>
            <a:endParaRPr lang="en-US" altLang="zh-TW" sz="1800" dirty="0" smtClean="0">
              <a:latin typeface="Verdana" pitchFamily="34" charset="0"/>
              <a:ea typeface="Verdana" pitchFamily="34" charset="0"/>
              <a:cs typeface="Verdana" pitchFamily="34" charset="0"/>
            </a:endParaRPr>
          </a:p>
        </p:txBody>
      </p:sp>
      <p:sp>
        <p:nvSpPr>
          <p:cNvPr id="4" name="文字方塊 3"/>
          <p:cNvSpPr txBox="1"/>
          <p:nvPr/>
        </p:nvSpPr>
        <p:spPr>
          <a:xfrm>
            <a:off x="6949725" y="1484784"/>
            <a:ext cx="1467068" cy="461665"/>
          </a:xfrm>
          <a:prstGeom prst="rect">
            <a:avLst/>
          </a:prstGeom>
          <a:noFill/>
        </p:spPr>
        <p:txBody>
          <a:bodyPr wrap="none" rtlCol="0">
            <a:spAutoFit/>
          </a:bodyPr>
          <a:lstStyle/>
          <a:p>
            <a:r>
              <a:rPr lang="en-US" altLang="zh-TW" b="1" dirty="0" smtClean="0">
                <a:solidFill>
                  <a:srgbClr val="FF0000"/>
                </a:solidFill>
              </a:rPr>
              <a:t>O(n</a:t>
            </a:r>
            <a:r>
              <a:rPr lang="en-US" altLang="zh-TW" b="1" baseline="30000" dirty="0" smtClean="0">
                <a:solidFill>
                  <a:srgbClr val="FF0000"/>
                </a:solidFill>
              </a:rPr>
              <a:t>2</a:t>
            </a:r>
            <a:r>
              <a:rPr lang="en-US" altLang="zh-TW" b="1" dirty="0" smtClean="0">
                <a:solidFill>
                  <a:srgbClr val="FF0000"/>
                </a:solidFill>
              </a:rPr>
              <a:t>logn)</a:t>
            </a:r>
            <a:endParaRPr lang="zh-TW" altLang="en-US" b="1" dirty="0">
              <a:solidFill>
                <a:srgbClr val="FF0000"/>
              </a:solidFill>
            </a:endParaRPr>
          </a:p>
        </p:txBody>
      </p:sp>
    </p:spTree>
    <p:extLst>
      <p:ext uri="{BB962C8B-B14F-4D97-AF65-F5344CB8AC3E}">
        <p14:creationId xmlns:p14="http://schemas.microsoft.com/office/powerpoint/2010/main" val="5658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260648"/>
            <a:ext cx="7315200" cy="838200"/>
          </a:xfrm>
        </p:spPr>
        <p:txBody>
          <a:bodyPr/>
          <a:lstStyle/>
          <a:p>
            <a:r>
              <a:rPr lang="en-US" altLang="zh-TW" dirty="0" smtClean="0"/>
              <a:t>Longest Common Prefix (LCP)</a:t>
            </a:r>
            <a:br>
              <a:rPr lang="en-US" altLang="zh-TW" dirty="0" smtClean="0"/>
            </a:br>
            <a:r>
              <a:rPr lang="en-US" altLang="zh-TW" dirty="0">
                <a:solidFill>
                  <a:srgbClr val="0000CC"/>
                </a:solidFill>
              </a:rPr>
              <a:t>GATTACA</a:t>
            </a:r>
            <a:endParaRPr lang="zh-TW" altLang="en-US" dirty="0">
              <a:solidFill>
                <a:srgbClr val="0000CC"/>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244898923"/>
              </p:ext>
            </p:extLst>
          </p:nvPr>
        </p:nvGraphicFramePr>
        <p:xfrm>
          <a:off x="2483988" y="2420888"/>
          <a:ext cx="4449902" cy="3235960"/>
        </p:xfrm>
        <a:graphic>
          <a:graphicData uri="http://schemas.openxmlformats.org/drawingml/2006/table">
            <a:tbl>
              <a:tblPr firstRow="1" bandRow="1">
                <a:tableStyleId>{5C22544A-7EE6-4342-B048-85BDC9FD1C3A}</a:tableStyleId>
              </a:tblPr>
              <a:tblGrid>
                <a:gridCol w="208280"/>
                <a:gridCol w="1332000"/>
                <a:gridCol w="504000"/>
                <a:gridCol w="1505622"/>
                <a:gridCol w="900000"/>
              </a:tblGrid>
              <a:tr h="370840">
                <a:tc>
                  <a:txBody>
                    <a:bodyPr/>
                    <a:lstStyle/>
                    <a:p>
                      <a:pPr algn="ctr"/>
                      <a:r>
                        <a:rPr lang="en-US" altLang="zh-TW" b="1" dirty="0" smtClean="0">
                          <a:solidFill>
                            <a:schemeClr val="bg2"/>
                          </a:solidFill>
                        </a:rPr>
                        <a:t>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Suffix</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Lexicographical Order</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LCP</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GATTACA</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6</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A</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rgbClr val="FF0000"/>
                          </a:solidFill>
                        </a:rPr>
                        <a:t>0</a:t>
                      </a:r>
                      <a:endParaRPr lang="zh-TW"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ATTACA</a:t>
                      </a:r>
                      <a:r>
                        <a:rPr lang="en-US" altLang="zh-TW" sz="1800" dirty="0" smtClean="0"/>
                        <a:t> </a:t>
                      </a:r>
                      <a:r>
                        <a:rPr lang="en-US" altLang="zh-TW" sz="1800" b="0" dirty="0" smtClean="0">
                          <a:solidFill>
                            <a:schemeClr val="bg2"/>
                          </a:solidFill>
                        </a:rPr>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4</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A</a:t>
                      </a:r>
                      <a:r>
                        <a:rPr lang="en-US" altLang="zh-TW" b="0" dirty="0" smtClean="0">
                          <a:solidFill>
                            <a:schemeClr val="bg2"/>
                          </a:solidFill>
                        </a:rPr>
                        <a:t>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1</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TTACA</a:t>
                      </a:r>
                      <a:r>
                        <a:rPr lang="en-US" altLang="zh-TW" sz="1800" dirty="0" smtClean="0"/>
                        <a:t> </a:t>
                      </a:r>
                      <a:r>
                        <a:rPr lang="en-US" altLang="zh-TW" sz="1800" dirty="0" smtClean="0">
                          <a:solidFill>
                            <a:schemeClr val="bg2"/>
                          </a:solidFill>
                        </a:rPr>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A</a:t>
                      </a:r>
                      <a:r>
                        <a:rPr lang="en-US" altLang="zh-TW" b="0" dirty="0" smtClean="0">
                          <a:solidFill>
                            <a:schemeClr val="bg2"/>
                          </a:solidFill>
                        </a:rPr>
                        <a:t>TTACA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1</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TACA</a:t>
                      </a:r>
                      <a:r>
                        <a:rPr lang="en-US" altLang="zh-TW" sz="1800" dirty="0" smtClean="0"/>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5</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0</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4</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ACA</a:t>
                      </a:r>
                      <a:r>
                        <a:rPr lang="en-US" altLang="zh-TW" sz="1800" dirty="0" smtClean="0"/>
                        <a:t> </a:t>
                      </a:r>
                      <a:r>
                        <a:rPr lang="en-US" altLang="zh-TW" sz="1800" dirty="0" smtClean="0">
                          <a:solidFill>
                            <a:schemeClr val="bg2"/>
                          </a:solidFill>
                        </a:rPr>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bg2"/>
                          </a:solidFill>
                        </a:rPr>
                        <a:t>GATTACA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0</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5</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CA</a:t>
                      </a:r>
                      <a:r>
                        <a:rPr lang="en-US" altLang="zh-TW" sz="1800" dirty="0" smtClean="0"/>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b="0" dirty="0" smtClean="0">
                          <a:solidFill>
                            <a:schemeClr val="bg2"/>
                          </a:solidFill>
                        </a:rPr>
                        <a:t>TACA</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rgbClr val="FF0000"/>
                          </a:solidFill>
                        </a:rPr>
                        <a:t>0</a:t>
                      </a:r>
                      <a:endParaRPr lang="zh-TW"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6</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a:t>
                      </a:r>
                      <a:r>
                        <a:rPr lang="en-US" altLang="zh-TW" sz="1800" dirty="0" smtClean="0"/>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TTACA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1</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手繪多邊形 5"/>
          <p:cNvSpPr/>
          <p:nvPr/>
        </p:nvSpPr>
        <p:spPr>
          <a:xfrm>
            <a:off x="6866852" y="3179414"/>
            <a:ext cx="431828" cy="393602"/>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手繪多邊形 6"/>
          <p:cNvSpPr/>
          <p:nvPr/>
        </p:nvSpPr>
        <p:spPr>
          <a:xfrm>
            <a:off x="6866852" y="3645024"/>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手繪多邊形 7"/>
          <p:cNvSpPr/>
          <p:nvPr/>
        </p:nvSpPr>
        <p:spPr>
          <a:xfrm>
            <a:off x="6876476" y="4077072"/>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手繪多邊形 8"/>
          <p:cNvSpPr/>
          <p:nvPr/>
        </p:nvSpPr>
        <p:spPr>
          <a:xfrm>
            <a:off x="6876476" y="4492217"/>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手繪多邊形 9"/>
          <p:cNvSpPr/>
          <p:nvPr/>
        </p:nvSpPr>
        <p:spPr>
          <a:xfrm>
            <a:off x="6876476" y="4869160"/>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手繪多邊形 10"/>
          <p:cNvSpPr/>
          <p:nvPr/>
        </p:nvSpPr>
        <p:spPr>
          <a:xfrm>
            <a:off x="6876476" y="5284305"/>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3" name="直線單箭頭接點 12"/>
          <p:cNvCxnSpPr/>
          <p:nvPr/>
        </p:nvCxnSpPr>
        <p:spPr bwMode="auto">
          <a:xfrm flipV="1">
            <a:off x="7668344" y="3179414"/>
            <a:ext cx="0" cy="2481834"/>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bwMode="auto">
          <a:xfrm>
            <a:off x="6228184" y="3068960"/>
            <a:ext cx="504056" cy="1080120"/>
          </a:xfrm>
          <a:prstGeom prst="rect">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文字方塊 16"/>
          <p:cNvSpPr txBox="1"/>
          <p:nvPr/>
        </p:nvSpPr>
        <p:spPr>
          <a:xfrm>
            <a:off x="7452320" y="1556792"/>
            <a:ext cx="1039644" cy="707886"/>
          </a:xfrm>
          <a:prstGeom prst="rect">
            <a:avLst/>
          </a:prstGeom>
          <a:noFill/>
        </p:spPr>
        <p:txBody>
          <a:bodyPr wrap="none" rtlCol="0">
            <a:spAutoFit/>
          </a:bodyPr>
          <a:lstStyle/>
          <a:p>
            <a:r>
              <a:rPr lang="en-US" altLang="zh-TW" sz="4000" b="1" dirty="0">
                <a:solidFill>
                  <a:srgbClr val="FF0000"/>
                </a:solidFill>
              </a:rPr>
              <a:t>A 3 </a:t>
            </a:r>
          </a:p>
        </p:txBody>
      </p:sp>
    </p:spTree>
    <p:extLst>
      <p:ext uri="{BB962C8B-B14F-4D97-AF65-F5344CB8AC3E}">
        <p14:creationId xmlns:p14="http://schemas.microsoft.com/office/powerpoint/2010/main" val="217213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404664"/>
            <a:ext cx="7315200" cy="838200"/>
          </a:xfrm>
        </p:spPr>
        <p:txBody>
          <a:bodyPr/>
          <a:lstStyle/>
          <a:p>
            <a:r>
              <a:rPr lang="en-US" altLang="zh-TW" dirty="0"/>
              <a:t>Longest Common Prefix (LCP</a:t>
            </a:r>
            <a:r>
              <a:rPr lang="en-US" altLang="zh-TW" dirty="0" smtClean="0"/>
              <a:t>)</a:t>
            </a:r>
            <a:br>
              <a:rPr lang="en-US" altLang="zh-TW" dirty="0" smtClean="0"/>
            </a:br>
            <a:r>
              <a:rPr lang="en-US" altLang="zh-TW" dirty="0" smtClean="0">
                <a:solidFill>
                  <a:srgbClr val="0000CC"/>
                </a:solidFill>
              </a:rPr>
              <a:t>GAGAGAG</a:t>
            </a:r>
            <a:r>
              <a:rPr lang="en-US" altLang="zh-TW" dirty="0"/>
              <a:t/>
            </a:r>
            <a:br>
              <a:rPr lang="en-US" altLang="zh-TW" dirty="0"/>
            </a:b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85331523"/>
              </p:ext>
            </p:extLst>
          </p:nvPr>
        </p:nvGraphicFramePr>
        <p:xfrm>
          <a:off x="2267744" y="2492896"/>
          <a:ext cx="4852280" cy="3235960"/>
        </p:xfrm>
        <a:graphic>
          <a:graphicData uri="http://schemas.openxmlformats.org/drawingml/2006/table">
            <a:tbl>
              <a:tblPr firstRow="1" bandRow="1">
                <a:tableStyleId>{5C22544A-7EE6-4342-B048-85BDC9FD1C3A}</a:tableStyleId>
              </a:tblPr>
              <a:tblGrid>
                <a:gridCol w="208280"/>
                <a:gridCol w="1368000"/>
                <a:gridCol w="540000"/>
                <a:gridCol w="1764000"/>
                <a:gridCol w="972000"/>
              </a:tblGrid>
              <a:tr h="370840">
                <a:tc>
                  <a:txBody>
                    <a:bodyPr/>
                    <a:lstStyle/>
                    <a:p>
                      <a:pPr algn="ctr"/>
                      <a:r>
                        <a:rPr lang="en-US" altLang="zh-TW" b="1" dirty="0" smtClean="0">
                          <a:solidFill>
                            <a:schemeClr val="bg2"/>
                          </a:solidFill>
                        </a:rPr>
                        <a:t>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Suffix</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Lexicographical Order</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LCP</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0" dirty="0" smtClean="0">
                          <a:solidFill>
                            <a:schemeClr val="bg2"/>
                          </a:solidFill>
                        </a:rPr>
                        <a:t>GAGAGAG</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5</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b="0" dirty="0" smtClean="0">
                          <a:solidFill>
                            <a:schemeClr val="bg2"/>
                          </a:solidFill>
                        </a:rPr>
                        <a:t>AG</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rgbClr val="FF0000"/>
                          </a:solidFill>
                        </a:rPr>
                        <a:t>0</a:t>
                      </a:r>
                      <a:endParaRPr lang="zh-TW"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0" dirty="0" smtClean="0">
                          <a:solidFill>
                            <a:schemeClr val="bg2"/>
                          </a:solidFill>
                        </a:rPr>
                        <a:t>AGAGAG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bg2"/>
                          </a:solidFill>
                        </a:rPr>
                        <a:t>AGAG</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2</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GAGAG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bg2"/>
                          </a:solidFill>
                        </a:rPr>
                        <a:t>AGAGAG</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4</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AGAG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6</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G</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0</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4</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GAG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4</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bg2"/>
                          </a:solidFill>
                        </a:rPr>
                        <a:t>GAG</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1</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5</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AG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rgbClr val="FF0000"/>
                          </a:solidFill>
                        </a:rPr>
                        <a:t>GAGAG</a:t>
                      </a:r>
                      <a:endParaRPr lang="zh-TW"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rgbClr val="FF0000"/>
                          </a:solidFill>
                        </a:rPr>
                        <a:t>3</a:t>
                      </a:r>
                      <a:endParaRPr lang="zh-TW"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6</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b="0" dirty="0" smtClean="0">
                          <a:solidFill>
                            <a:schemeClr val="bg2"/>
                          </a:solidFill>
                        </a:rPr>
                        <a:t>G</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rgbClr val="FF0000"/>
                          </a:solidFill>
                        </a:rPr>
                        <a:t>GAGAG</a:t>
                      </a:r>
                      <a:r>
                        <a:rPr lang="en-US" altLang="zh-TW" sz="1800" b="0" dirty="0" smtClean="0">
                          <a:solidFill>
                            <a:schemeClr val="bg2"/>
                          </a:solidFill>
                        </a:rPr>
                        <a:t>AG</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5</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手繪多邊形 3"/>
          <p:cNvSpPr/>
          <p:nvPr/>
        </p:nvSpPr>
        <p:spPr>
          <a:xfrm>
            <a:off x="7082876" y="3179414"/>
            <a:ext cx="431828" cy="393602"/>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手繪多邊形 4"/>
          <p:cNvSpPr/>
          <p:nvPr/>
        </p:nvSpPr>
        <p:spPr>
          <a:xfrm>
            <a:off x="7082876" y="3645024"/>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手繪多邊形 5"/>
          <p:cNvSpPr/>
          <p:nvPr/>
        </p:nvSpPr>
        <p:spPr>
          <a:xfrm>
            <a:off x="7092500" y="4077072"/>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手繪多邊形 6"/>
          <p:cNvSpPr/>
          <p:nvPr/>
        </p:nvSpPr>
        <p:spPr>
          <a:xfrm>
            <a:off x="7092500" y="4492217"/>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手繪多邊形 7"/>
          <p:cNvSpPr/>
          <p:nvPr/>
        </p:nvSpPr>
        <p:spPr>
          <a:xfrm>
            <a:off x="7092500" y="4869160"/>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手繪多邊形 8"/>
          <p:cNvSpPr/>
          <p:nvPr/>
        </p:nvSpPr>
        <p:spPr>
          <a:xfrm>
            <a:off x="7092500" y="5284305"/>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 name="直線單箭頭接點 9"/>
          <p:cNvCxnSpPr/>
          <p:nvPr/>
        </p:nvCxnSpPr>
        <p:spPr bwMode="auto">
          <a:xfrm flipV="1">
            <a:off x="7884368" y="3251300"/>
            <a:ext cx="0" cy="2481834"/>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bwMode="auto">
          <a:xfrm>
            <a:off x="6372200" y="5013176"/>
            <a:ext cx="504056" cy="719958"/>
          </a:xfrm>
          <a:prstGeom prst="rect">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文字方塊 11"/>
          <p:cNvSpPr txBox="1"/>
          <p:nvPr/>
        </p:nvSpPr>
        <p:spPr>
          <a:xfrm>
            <a:off x="6508342" y="1202849"/>
            <a:ext cx="2635658" cy="707886"/>
          </a:xfrm>
          <a:prstGeom prst="rect">
            <a:avLst/>
          </a:prstGeom>
          <a:noFill/>
        </p:spPr>
        <p:txBody>
          <a:bodyPr wrap="none" rtlCol="0">
            <a:spAutoFit/>
          </a:bodyPr>
          <a:lstStyle/>
          <a:p>
            <a:r>
              <a:rPr lang="en-US" altLang="zh-TW" sz="4000" b="1" dirty="0" smtClean="0">
                <a:solidFill>
                  <a:srgbClr val="FF0000"/>
                </a:solidFill>
              </a:rPr>
              <a:t>GAGAG 2 </a:t>
            </a:r>
            <a:endParaRPr lang="en-US" altLang="zh-TW" sz="4000" b="1" dirty="0">
              <a:solidFill>
                <a:srgbClr val="FF0000"/>
              </a:solidFill>
            </a:endParaRPr>
          </a:p>
        </p:txBody>
      </p:sp>
    </p:spTree>
    <p:extLst>
      <p:ext uri="{BB962C8B-B14F-4D97-AF65-F5344CB8AC3E}">
        <p14:creationId xmlns:p14="http://schemas.microsoft.com/office/powerpoint/2010/main" val="338227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404664"/>
            <a:ext cx="7315200" cy="838200"/>
          </a:xfrm>
        </p:spPr>
        <p:txBody>
          <a:bodyPr/>
          <a:lstStyle/>
          <a:p>
            <a:r>
              <a:rPr lang="en-US" altLang="zh-TW" dirty="0"/>
              <a:t>Longest Common Prefix (LCP</a:t>
            </a:r>
            <a:r>
              <a:rPr lang="en-US" altLang="zh-TW" dirty="0" smtClean="0"/>
              <a:t>)</a:t>
            </a:r>
            <a:br>
              <a:rPr lang="en-US" altLang="zh-TW" dirty="0" smtClean="0"/>
            </a:br>
            <a:r>
              <a:rPr lang="en-US" altLang="zh-TW" dirty="0" smtClean="0">
                <a:solidFill>
                  <a:srgbClr val="0000CC"/>
                </a:solidFill>
              </a:rPr>
              <a:t>TGAC</a:t>
            </a:r>
            <a:r>
              <a:rPr lang="en-US" altLang="zh-TW" dirty="0"/>
              <a:t/>
            </a:r>
            <a:br>
              <a:rPr lang="en-US" altLang="zh-TW" dirty="0"/>
            </a:b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611518214"/>
              </p:ext>
            </p:extLst>
          </p:nvPr>
        </p:nvGraphicFramePr>
        <p:xfrm>
          <a:off x="2267744" y="2492896"/>
          <a:ext cx="4852280" cy="2123440"/>
        </p:xfrm>
        <a:graphic>
          <a:graphicData uri="http://schemas.openxmlformats.org/drawingml/2006/table">
            <a:tbl>
              <a:tblPr firstRow="1" bandRow="1">
                <a:tableStyleId>{5C22544A-7EE6-4342-B048-85BDC9FD1C3A}</a:tableStyleId>
              </a:tblPr>
              <a:tblGrid>
                <a:gridCol w="208280"/>
                <a:gridCol w="1368000"/>
                <a:gridCol w="540000"/>
                <a:gridCol w="1764000"/>
                <a:gridCol w="972000"/>
              </a:tblGrid>
              <a:tr h="370840">
                <a:tc>
                  <a:txBody>
                    <a:bodyPr/>
                    <a:lstStyle/>
                    <a:p>
                      <a:pPr algn="ctr"/>
                      <a:r>
                        <a:rPr lang="en-US" altLang="zh-TW" b="1" dirty="0" smtClean="0">
                          <a:solidFill>
                            <a:schemeClr val="bg2"/>
                          </a:solidFill>
                        </a:rPr>
                        <a:t>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Suffix</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Lexicographical Order</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LCP</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0" dirty="0" smtClean="0">
                          <a:solidFill>
                            <a:schemeClr val="bg2"/>
                          </a:solidFill>
                        </a:rPr>
                        <a:t>TGAC</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b="0" dirty="0" smtClean="0">
                          <a:solidFill>
                            <a:schemeClr val="bg2"/>
                          </a:solidFill>
                        </a:rPr>
                        <a:t>AC</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rgbClr val="FF0000"/>
                          </a:solidFill>
                        </a:rPr>
                        <a:t>0</a:t>
                      </a:r>
                      <a:endParaRPr lang="zh-TW" alt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0" dirty="0" smtClean="0">
                          <a:solidFill>
                            <a:schemeClr val="bg2"/>
                          </a:solidFill>
                        </a:rPr>
                        <a:t>GAC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bg2"/>
                          </a:solidFill>
                        </a:rPr>
                        <a:t>C</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0</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AC</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bg2"/>
                          </a:solidFill>
                        </a:rPr>
                        <a:t>GAC</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0</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C</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TGAC</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0" dirty="0" smtClean="0">
                          <a:solidFill>
                            <a:srgbClr val="FF0000"/>
                          </a:solidFill>
                        </a:rPr>
                        <a:t>0</a:t>
                      </a:r>
                      <a:endParaRPr lang="zh-TW" altLang="en-US" b="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手繪多邊形 3"/>
          <p:cNvSpPr/>
          <p:nvPr/>
        </p:nvSpPr>
        <p:spPr>
          <a:xfrm>
            <a:off x="7082876" y="3179414"/>
            <a:ext cx="431828" cy="393602"/>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手繪多邊形 4"/>
          <p:cNvSpPr/>
          <p:nvPr/>
        </p:nvSpPr>
        <p:spPr>
          <a:xfrm>
            <a:off x="7082876" y="3645024"/>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手繪多邊形 5"/>
          <p:cNvSpPr/>
          <p:nvPr/>
        </p:nvSpPr>
        <p:spPr>
          <a:xfrm>
            <a:off x="7092500" y="4077072"/>
            <a:ext cx="431828" cy="376943"/>
          </a:xfrm>
          <a:custGeom>
            <a:avLst/>
            <a:gdLst>
              <a:gd name="connsiteX0" fmla="*/ 0 w 431828"/>
              <a:gd name="connsiteY0" fmla="*/ 440266 h 482630"/>
              <a:gd name="connsiteX1" fmla="*/ 431800 w 431828"/>
              <a:gd name="connsiteY1" fmla="*/ 440266 h 482630"/>
              <a:gd name="connsiteX2" fmla="*/ 16933 w 431828"/>
              <a:gd name="connsiteY2" fmla="*/ 0 h 482630"/>
            </a:gdLst>
            <a:ahLst/>
            <a:cxnLst>
              <a:cxn ang="0">
                <a:pos x="connsiteX0" y="connsiteY0"/>
              </a:cxn>
              <a:cxn ang="0">
                <a:pos x="connsiteX1" y="connsiteY1"/>
              </a:cxn>
              <a:cxn ang="0">
                <a:pos x="connsiteX2" y="connsiteY2"/>
              </a:cxn>
            </a:cxnLst>
            <a:rect l="l" t="t" r="r" b="b"/>
            <a:pathLst>
              <a:path w="431828" h="482630">
                <a:moveTo>
                  <a:pt x="0" y="440266"/>
                </a:moveTo>
                <a:cubicBezTo>
                  <a:pt x="214489" y="476955"/>
                  <a:pt x="428978" y="513644"/>
                  <a:pt x="431800" y="440266"/>
                </a:cubicBezTo>
                <a:cubicBezTo>
                  <a:pt x="434622" y="366888"/>
                  <a:pt x="225777" y="183444"/>
                  <a:pt x="16933" y="0"/>
                </a:cubicBezTo>
              </a:path>
            </a:pathLst>
          </a:custGeom>
          <a:ln w="38100">
            <a:solidFill>
              <a:srgbClr val="FF0000"/>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 name="直線單箭頭接點 9"/>
          <p:cNvCxnSpPr/>
          <p:nvPr/>
        </p:nvCxnSpPr>
        <p:spPr bwMode="auto">
          <a:xfrm flipV="1">
            <a:off x="7884368" y="3251300"/>
            <a:ext cx="0" cy="1329828"/>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字方塊 11"/>
          <p:cNvSpPr txBox="1"/>
          <p:nvPr/>
        </p:nvSpPr>
        <p:spPr>
          <a:xfrm>
            <a:off x="4087567" y="5301208"/>
            <a:ext cx="4981172" cy="707886"/>
          </a:xfrm>
          <a:prstGeom prst="rect">
            <a:avLst/>
          </a:prstGeom>
          <a:noFill/>
        </p:spPr>
        <p:txBody>
          <a:bodyPr wrap="none" rtlCol="0">
            <a:spAutoFit/>
          </a:bodyPr>
          <a:lstStyle/>
          <a:p>
            <a:pPr marL="0" indent="0" algn="just">
              <a:buNone/>
            </a:pPr>
            <a:r>
              <a:rPr lang="en-US" altLang="zh-TW" sz="4000" b="1" dirty="0">
                <a:solidFill>
                  <a:srgbClr val="FF0000"/>
                </a:solidFill>
              </a:rPr>
              <a:t>No repetitions found! </a:t>
            </a:r>
          </a:p>
        </p:txBody>
      </p:sp>
    </p:spTree>
    <p:extLst>
      <p:ext uri="{BB962C8B-B14F-4D97-AF65-F5344CB8AC3E}">
        <p14:creationId xmlns:p14="http://schemas.microsoft.com/office/powerpoint/2010/main" val="333112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(1/3)</a:t>
            </a:r>
            <a:endParaRPr lang="zh-TW" altLang="en-US" dirty="0"/>
          </a:p>
        </p:txBody>
      </p:sp>
      <p:sp>
        <p:nvSpPr>
          <p:cNvPr id="3" name="內容版面配置區 2"/>
          <p:cNvSpPr>
            <a:spLocks noGrp="1"/>
          </p:cNvSpPr>
          <p:nvPr>
            <p:ph idx="1"/>
          </p:nvPr>
        </p:nvSpPr>
        <p:spPr>
          <a:xfrm>
            <a:off x="755576" y="1124744"/>
            <a:ext cx="7747248" cy="4968552"/>
          </a:xfrm>
        </p:spPr>
        <p:txBody>
          <a:bodyPr/>
          <a:lstStyle/>
          <a:p>
            <a:pPr algn="just"/>
            <a:r>
              <a:rPr lang="en-US" altLang="zh-TW" sz="2400" dirty="0"/>
              <a:t>The Institute of Bioinformatics and Medicine (IBM) of your country has been studying the DNA sequences of several organisms, including the human one. Before analyzing the DNA of an organism, the investigators must extract the DNA from the cells of the organism and decode it with a process called </a:t>
            </a:r>
            <a:r>
              <a:rPr lang="en-US" altLang="zh-TW" sz="2400" u="sng" dirty="0">
                <a:solidFill>
                  <a:srgbClr val="FF0000"/>
                </a:solidFill>
              </a:rPr>
              <a:t>“sequencing</a:t>
            </a:r>
            <a:r>
              <a:rPr lang="en-US" altLang="zh-TW" sz="2400" u="sng" dirty="0" smtClean="0">
                <a:solidFill>
                  <a:srgbClr val="FF0000"/>
                </a:solidFill>
              </a:rPr>
              <a:t>”</a:t>
            </a:r>
            <a:r>
              <a:rPr lang="en-US" altLang="zh-TW" sz="2400" dirty="0" smtClean="0"/>
              <a:t>.</a:t>
            </a:r>
          </a:p>
          <a:p>
            <a:pPr algn="just"/>
            <a:r>
              <a:rPr lang="en-US" altLang="zh-TW" sz="2400" dirty="0"/>
              <a:t>A technique used to decode a DNA sequence is the “shotgun sequencing”. This technique is a method applied to </a:t>
            </a:r>
            <a:r>
              <a:rPr lang="en-US" altLang="zh-TW" sz="2400" u="sng" dirty="0">
                <a:solidFill>
                  <a:srgbClr val="FF0000"/>
                </a:solidFill>
              </a:rPr>
              <a:t>decode long DNA strands</a:t>
            </a:r>
            <a:r>
              <a:rPr lang="en-US" altLang="zh-TW" sz="2400" dirty="0"/>
              <a:t> </a:t>
            </a:r>
            <a:r>
              <a:rPr lang="en-US" altLang="zh-TW" sz="2400" u="sng" dirty="0">
                <a:solidFill>
                  <a:srgbClr val="FF0000"/>
                </a:solidFill>
              </a:rPr>
              <a:t>by cutting randomly many copies of the same strand</a:t>
            </a:r>
            <a:r>
              <a:rPr lang="en-US" altLang="zh-TW" sz="2400" dirty="0"/>
              <a:t> </a:t>
            </a:r>
            <a:r>
              <a:rPr lang="en-US" altLang="zh-TW" sz="2400" u="sng" dirty="0">
                <a:solidFill>
                  <a:srgbClr val="FF0000"/>
                </a:solidFill>
              </a:rPr>
              <a:t>to generate </a:t>
            </a:r>
            <a:r>
              <a:rPr lang="en-US" altLang="zh-TW" sz="2400" u="sng" dirty="0">
                <a:solidFill>
                  <a:srgbClr val="0000CC"/>
                </a:solidFill>
              </a:rPr>
              <a:t>smaller fragments</a:t>
            </a:r>
            <a:r>
              <a:rPr lang="en-US" altLang="zh-TW" sz="2400" dirty="0"/>
              <a:t>, which are sequenced reading the DNA bases (A, C, G and T) </a:t>
            </a:r>
            <a:r>
              <a:rPr lang="en-US" altLang="zh-TW" sz="2400" dirty="0">
                <a:solidFill>
                  <a:srgbClr val="FF0000"/>
                </a:solidFill>
              </a:rPr>
              <a:t>with a special machine</a:t>
            </a:r>
            <a:r>
              <a:rPr lang="en-US" altLang="zh-TW" sz="2400" dirty="0"/>
              <a:t>, and re-assembled together using a special algorithm to build the entire sequence.</a:t>
            </a:r>
            <a:endParaRPr lang="zh-TW" altLang="en-US" sz="2400" dirty="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(2/3)</a:t>
            </a:r>
            <a:endParaRPr lang="zh-TW" altLang="en-US" dirty="0"/>
          </a:p>
        </p:txBody>
      </p:sp>
      <p:sp>
        <p:nvSpPr>
          <p:cNvPr id="3" name="內容版面配置區 2"/>
          <p:cNvSpPr>
            <a:spLocks noGrp="1"/>
          </p:cNvSpPr>
          <p:nvPr>
            <p:ph idx="1"/>
          </p:nvPr>
        </p:nvSpPr>
        <p:spPr>
          <a:xfrm>
            <a:off x="971600" y="1124744"/>
            <a:ext cx="7531224" cy="4968552"/>
          </a:xfrm>
        </p:spPr>
        <p:txBody>
          <a:bodyPr/>
          <a:lstStyle/>
          <a:p>
            <a:pPr algn="just"/>
            <a:r>
              <a:rPr lang="en-US" altLang="zh-TW" sz="2400" dirty="0"/>
              <a:t>Normally, a DNA strand has many segments </a:t>
            </a:r>
            <a:r>
              <a:rPr lang="en-US" altLang="zh-TW" sz="2400" u="sng" dirty="0">
                <a:solidFill>
                  <a:srgbClr val="FF0000"/>
                </a:solidFill>
              </a:rPr>
              <a:t>that repeat two or more times</a:t>
            </a:r>
            <a:r>
              <a:rPr lang="en-US" altLang="zh-TW" sz="2400" dirty="0"/>
              <a:t> over the sequence (these segments are called “repetitions</a:t>
            </a:r>
            <a:r>
              <a:rPr lang="en-US" altLang="zh-TW" sz="2400"/>
              <a:t>”). </a:t>
            </a:r>
            <a:endParaRPr lang="en-US" altLang="zh-TW" sz="2400" smtClean="0"/>
          </a:p>
          <a:p>
            <a:pPr algn="just"/>
            <a:r>
              <a:rPr lang="en-US" altLang="zh-TW" sz="2400" smtClean="0"/>
              <a:t>The </a:t>
            </a:r>
            <a:r>
              <a:rPr lang="en-US" altLang="zh-TW" sz="2400" dirty="0"/>
              <a:t>repetitions are not completely identified by the shotgun method because the re-assembling process is not able to </a:t>
            </a:r>
            <a:r>
              <a:rPr lang="en-US" altLang="zh-TW" sz="2400" u="sng" dirty="0">
                <a:solidFill>
                  <a:srgbClr val="FF0000"/>
                </a:solidFill>
              </a:rPr>
              <a:t>differentiate two identical fragments that are substrings of two distinct repetitions</a:t>
            </a:r>
            <a:r>
              <a:rPr lang="en-US" altLang="zh-TW" sz="2400" dirty="0" smtClean="0"/>
              <a:t>.</a:t>
            </a:r>
          </a:p>
          <a:p>
            <a:pPr algn="just"/>
            <a:r>
              <a:rPr lang="en-US" altLang="zh-TW" sz="2400" dirty="0"/>
              <a:t>The scientists of the institute decoded successfully the DNA sequences of numerous </a:t>
            </a:r>
            <a:r>
              <a:rPr lang="en-US" altLang="zh-TW" sz="2400" dirty="0" err="1" smtClean="0"/>
              <a:t>bacterias</a:t>
            </a:r>
            <a:r>
              <a:rPr lang="en-US" altLang="zh-TW" sz="2400" dirty="0" smtClean="0"/>
              <a:t>(</a:t>
            </a:r>
            <a:r>
              <a:rPr lang="zh-TW" altLang="en-US" sz="2400" dirty="0" smtClean="0"/>
              <a:t>菌</a:t>
            </a:r>
            <a:r>
              <a:rPr lang="en-US" altLang="zh-TW" sz="2400" dirty="0" smtClean="0"/>
              <a:t>) </a:t>
            </a:r>
            <a:r>
              <a:rPr lang="en-US" altLang="zh-TW" sz="2400" dirty="0"/>
              <a:t>from the same family, with other method of sequencing (much more expensive than the shotgun process) that avoids the problem of repetitions. </a:t>
            </a:r>
            <a:endParaRPr lang="zh-TW" altLang="en-US" sz="2400" dirty="0"/>
          </a:p>
        </p:txBody>
      </p:sp>
    </p:spTree>
    <p:extLst>
      <p:ext uri="{BB962C8B-B14F-4D97-AF65-F5344CB8AC3E}">
        <p14:creationId xmlns:p14="http://schemas.microsoft.com/office/powerpoint/2010/main" val="1820843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(3/3)</a:t>
            </a:r>
            <a:endParaRPr lang="zh-TW" altLang="en-US" dirty="0"/>
          </a:p>
        </p:txBody>
      </p:sp>
      <p:sp>
        <p:nvSpPr>
          <p:cNvPr id="3" name="內容版面配置區 2"/>
          <p:cNvSpPr>
            <a:spLocks noGrp="1"/>
          </p:cNvSpPr>
          <p:nvPr>
            <p:ph idx="1"/>
          </p:nvPr>
        </p:nvSpPr>
        <p:spPr>
          <a:xfrm>
            <a:off x="971600" y="1124744"/>
            <a:ext cx="7531224" cy="4968552"/>
          </a:xfrm>
        </p:spPr>
        <p:txBody>
          <a:bodyPr/>
          <a:lstStyle/>
          <a:p>
            <a:pPr algn="just"/>
            <a:r>
              <a:rPr lang="en-US" altLang="zh-TW" sz="2400" dirty="0"/>
              <a:t>The biologists wonder if it was a waste of money the application of the other method because they believe there is not any large repeated fragment in the DNA of the </a:t>
            </a:r>
            <a:r>
              <a:rPr lang="en-US" altLang="zh-TW" sz="2400" dirty="0" err="1"/>
              <a:t>bacterias</a:t>
            </a:r>
            <a:r>
              <a:rPr lang="en-US" altLang="zh-TW" sz="2400" dirty="0"/>
              <a:t> of the family studied. </a:t>
            </a:r>
            <a:endParaRPr lang="en-US" altLang="zh-TW" sz="2400" dirty="0" smtClean="0"/>
          </a:p>
          <a:p>
            <a:pPr algn="just"/>
            <a:r>
              <a:rPr lang="en-US" altLang="zh-TW" sz="2400" dirty="0" smtClean="0"/>
              <a:t>The </a:t>
            </a:r>
            <a:r>
              <a:rPr lang="en-US" altLang="zh-TW" sz="2400" dirty="0"/>
              <a:t>biologists contacted you to write a program that, given a DNA strand, finds the </a:t>
            </a:r>
            <a:r>
              <a:rPr lang="en-US" altLang="zh-TW" sz="2400" u="sng" dirty="0">
                <a:solidFill>
                  <a:srgbClr val="FF0000"/>
                </a:solidFill>
              </a:rPr>
              <a:t>largest substring</a:t>
            </a:r>
            <a:r>
              <a:rPr lang="en-US" altLang="zh-TW" sz="2400" dirty="0"/>
              <a:t> that is repeated two or more times in the sequence.</a:t>
            </a:r>
            <a:endParaRPr lang="zh-TW" altLang="en-US" sz="2400" dirty="0"/>
          </a:p>
        </p:txBody>
      </p:sp>
    </p:spTree>
    <p:extLst>
      <p:ext uri="{BB962C8B-B14F-4D97-AF65-F5344CB8AC3E}">
        <p14:creationId xmlns:p14="http://schemas.microsoft.com/office/powerpoint/2010/main" val="1479387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1187624" y="1124744"/>
            <a:ext cx="7315200" cy="4191000"/>
          </a:xfrm>
        </p:spPr>
        <p:txBody>
          <a:bodyPr/>
          <a:lstStyle/>
          <a:p>
            <a:pPr algn="just"/>
            <a:r>
              <a:rPr lang="en-US" altLang="zh-TW" sz="2400" dirty="0"/>
              <a:t>The first line of the input contains an integer T specifying the </a:t>
            </a:r>
            <a:r>
              <a:rPr lang="en-US" altLang="zh-TW" sz="2400" u="sng" dirty="0">
                <a:solidFill>
                  <a:srgbClr val="FF0000"/>
                </a:solidFill>
              </a:rPr>
              <a:t>number of test cases</a:t>
            </a:r>
            <a:r>
              <a:rPr lang="en-US" altLang="zh-TW" sz="2400" dirty="0"/>
              <a:t> (1 ≤ T ≤ 100</a:t>
            </a:r>
            <a:r>
              <a:rPr lang="en-US" altLang="zh-TW" sz="2400" dirty="0" smtClean="0"/>
              <a:t>).</a:t>
            </a:r>
          </a:p>
          <a:p>
            <a:pPr algn="just"/>
            <a:r>
              <a:rPr lang="en-US" altLang="zh-TW" sz="2400" dirty="0" smtClean="0"/>
              <a:t>Each </a:t>
            </a:r>
            <a:r>
              <a:rPr lang="en-US" altLang="zh-TW" sz="2400" dirty="0"/>
              <a:t>test case consists of a single line of text that represents a DNA sequence S of length n (1 ≤ n ≤ 1000). </a:t>
            </a:r>
            <a:endParaRPr lang="en-US" altLang="zh-TW" sz="2400" dirty="0" smtClean="0"/>
          </a:p>
          <a:p>
            <a:pPr algn="just"/>
            <a:r>
              <a:rPr lang="en-US" altLang="zh-TW" sz="2400" dirty="0" smtClean="0"/>
              <a:t>You </a:t>
            </a:r>
            <a:r>
              <a:rPr lang="en-US" altLang="zh-TW" sz="2400" dirty="0"/>
              <a:t>can suppose that each sequence S only contains the letters ‘A’, ‘C’, ‘G’ and ‘T’.</a:t>
            </a:r>
            <a:endParaRPr lang="zh-TW" altLang="en-US" sz="1600" dirty="0"/>
          </a:p>
        </p:txBody>
      </p:sp>
    </p:spTree>
    <p:extLst>
      <p:ext uri="{BB962C8B-B14F-4D97-AF65-F5344CB8AC3E}">
        <p14:creationId xmlns:p14="http://schemas.microsoft.com/office/powerpoint/2010/main" val="732142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187624" y="1124744"/>
            <a:ext cx="7315200" cy="4896544"/>
          </a:xfrm>
        </p:spPr>
        <p:txBody>
          <a:bodyPr/>
          <a:lstStyle/>
          <a:p>
            <a:pPr algn="just"/>
            <a:r>
              <a:rPr lang="en-US" altLang="zh-TW" sz="2400" dirty="0"/>
              <a:t>For each sequence in the input, print a single line specifying the </a:t>
            </a:r>
            <a:r>
              <a:rPr lang="en-US" altLang="zh-TW" sz="2400" u="sng" dirty="0">
                <a:solidFill>
                  <a:srgbClr val="FF0000"/>
                </a:solidFill>
              </a:rPr>
              <a:t>largest substring</a:t>
            </a:r>
            <a:r>
              <a:rPr lang="en-US" altLang="zh-TW" sz="2400" dirty="0"/>
              <a:t> of S that appears two or more times repeated in S, followed by a space, and the </a:t>
            </a:r>
            <a:r>
              <a:rPr lang="en-US" altLang="zh-TW" sz="2400" u="sng" dirty="0">
                <a:solidFill>
                  <a:srgbClr val="FF0000"/>
                </a:solidFill>
              </a:rPr>
              <a:t>number of </a:t>
            </a:r>
            <a:r>
              <a:rPr lang="en-US" altLang="zh-TW" sz="2400" u="sng" dirty="0" err="1">
                <a:solidFill>
                  <a:srgbClr val="FF0000"/>
                </a:solidFill>
              </a:rPr>
              <a:t>ocurrences</a:t>
            </a:r>
            <a:r>
              <a:rPr lang="en-US" altLang="zh-TW" sz="2400" dirty="0"/>
              <a:t> of the substring in S. </a:t>
            </a:r>
            <a:endParaRPr lang="en-US" altLang="zh-TW" sz="2400" dirty="0" smtClean="0"/>
          </a:p>
          <a:p>
            <a:pPr algn="just"/>
            <a:r>
              <a:rPr lang="en-US" altLang="zh-TW" sz="2400" dirty="0" smtClean="0"/>
              <a:t>If </a:t>
            </a:r>
            <a:r>
              <a:rPr lang="en-US" altLang="zh-TW" sz="2400" dirty="0"/>
              <a:t>there are two or more substrings of maximal length that are repeated, you must choose the least according to the </a:t>
            </a:r>
            <a:r>
              <a:rPr lang="en-US" altLang="zh-TW" sz="2400" u="sng" dirty="0">
                <a:solidFill>
                  <a:srgbClr val="FF0000"/>
                </a:solidFill>
              </a:rPr>
              <a:t>lexicographic order</a:t>
            </a:r>
            <a:r>
              <a:rPr lang="en-US" altLang="zh-TW" sz="2400" dirty="0"/>
              <a:t>. </a:t>
            </a:r>
            <a:endParaRPr lang="en-US" altLang="zh-TW" sz="2400" dirty="0" smtClean="0"/>
          </a:p>
          <a:p>
            <a:pPr algn="just"/>
            <a:r>
              <a:rPr lang="en-US" altLang="zh-TW" sz="2400" dirty="0" smtClean="0"/>
              <a:t>If </a:t>
            </a:r>
            <a:r>
              <a:rPr lang="en-US" altLang="zh-TW" sz="2400" dirty="0"/>
              <a:t>there is no repetition in S, print ‘</a:t>
            </a:r>
            <a:r>
              <a:rPr lang="en-US" altLang="zh-TW" sz="2400" u="sng" dirty="0">
                <a:solidFill>
                  <a:srgbClr val="FF0000"/>
                </a:solidFill>
              </a:rPr>
              <a:t>No repetitions found!</a:t>
            </a:r>
            <a:r>
              <a:rPr lang="en-US" altLang="zh-TW" sz="2400" dirty="0"/>
              <a:t>’.</a:t>
            </a:r>
            <a:endParaRPr lang="zh-TW" altLang="en-US" sz="20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Sample Input / Output</a:t>
            </a:r>
            <a:endParaRPr lang="zh-TW" altLang="en-US" dirty="0"/>
          </a:p>
        </p:txBody>
      </p:sp>
      <p:sp>
        <p:nvSpPr>
          <p:cNvPr id="3" name="內容版面配置區 2"/>
          <p:cNvSpPr>
            <a:spLocks noGrp="1"/>
          </p:cNvSpPr>
          <p:nvPr>
            <p:ph idx="1"/>
          </p:nvPr>
        </p:nvSpPr>
        <p:spPr>
          <a:xfrm>
            <a:off x="649453" y="1534840"/>
            <a:ext cx="3384376" cy="5039296"/>
          </a:xfrm>
          <a:solidFill>
            <a:schemeClr val="bg1"/>
          </a:solidFill>
          <a:ln>
            <a:solidFill>
              <a:schemeClr val="bg2"/>
            </a:solidFill>
          </a:ln>
        </p:spPr>
        <p:txBody>
          <a:bodyPr/>
          <a:lstStyle/>
          <a:p>
            <a:pPr marL="0" indent="0" algn="just">
              <a:buNone/>
            </a:pPr>
            <a:r>
              <a:rPr lang="en-US" altLang="zh-TW" sz="2400" dirty="0"/>
              <a:t>6 </a:t>
            </a:r>
            <a:endParaRPr lang="en-US" altLang="zh-TW" sz="2400" dirty="0" smtClean="0"/>
          </a:p>
          <a:p>
            <a:pPr marL="0" indent="0" algn="just">
              <a:buNone/>
            </a:pPr>
            <a:r>
              <a:rPr lang="en-US" altLang="zh-TW" sz="2400" dirty="0" smtClean="0">
                <a:solidFill>
                  <a:schemeClr val="bg2"/>
                </a:solidFill>
              </a:rPr>
              <a:t>GATTACA</a:t>
            </a:r>
            <a:r>
              <a:rPr lang="en-US" altLang="zh-TW" sz="2400" dirty="0" smtClean="0"/>
              <a:t> </a:t>
            </a:r>
            <a:r>
              <a:rPr lang="en-US" altLang="zh-TW" sz="2400" dirty="0">
                <a:solidFill>
                  <a:schemeClr val="bg2"/>
                </a:solidFill>
              </a:rPr>
              <a:t>GAGAGAG </a:t>
            </a:r>
            <a:r>
              <a:rPr lang="en-US" altLang="zh-TW" sz="2400" dirty="0"/>
              <a:t>GATTACAGATTACA </a:t>
            </a:r>
            <a:r>
              <a:rPr lang="en-US" altLang="zh-TW" sz="2400" dirty="0" smtClean="0"/>
              <a:t>TGAC</a:t>
            </a:r>
          </a:p>
          <a:p>
            <a:pPr marL="0" indent="0" algn="just">
              <a:buNone/>
            </a:pPr>
            <a:r>
              <a:rPr lang="en-US" altLang="zh-TW" sz="2400" dirty="0" smtClean="0"/>
              <a:t>TGTAC</a:t>
            </a:r>
          </a:p>
          <a:p>
            <a:pPr marL="0" indent="0">
              <a:buNone/>
            </a:pPr>
            <a:r>
              <a:rPr lang="en-US" altLang="zh-TW" sz="2400" dirty="0" smtClean="0"/>
              <a:t>TTGGAACC</a:t>
            </a:r>
            <a:r>
              <a:rPr lang="en-US" altLang="zh-TW" sz="2400" dirty="0"/>
              <a:t/>
            </a:r>
            <a:br>
              <a:rPr lang="en-US" altLang="zh-TW" sz="2400" dirty="0"/>
            </a:br>
            <a:endParaRPr lang="zh-TW" altLang="en-US" sz="2000" dirty="0"/>
          </a:p>
        </p:txBody>
      </p:sp>
      <p:sp>
        <p:nvSpPr>
          <p:cNvPr id="10" name="文字方塊 9"/>
          <p:cNvSpPr txBox="1"/>
          <p:nvPr/>
        </p:nvSpPr>
        <p:spPr>
          <a:xfrm>
            <a:off x="1907704" y="1514401"/>
            <a:ext cx="2838469" cy="461665"/>
          </a:xfrm>
          <a:prstGeom prst="rect">
            <a:avLst/>
          </a:prstGeom>
          <a:noFill/>
        </p:spPr>
        <p:txBody>
          <a:bodyPr wrap="none" rtlCol="0">
            <a:spAutoFit/>
          </a:bodyPr>
          <a:lstStyle/>
          <a:p>
            <a:r>
              <a:rPr lang="en-US" altLang="zh-TW" b="1" dirty="0" smtClean="0">
                <a:solidFill>
                  <a:srgbClr val="FF0000"/>
                </a:solidFill>
              </a:rPr>
              <a:t>number of test cases</a:t>
            </a:r>
            <a:endParaRPr lang="zh-TW" altLang="en-US" b="1" dirty="0">
              <a:solidFill>
                <a:srgbClr val="FF0000"/>
              </a:solidFill>
            </a:endParaRPr>
          </a:p>
        </p:txBody>
      </p:sp>
      <p:cxnSp>
        <p:nvCxnSpPr>
          <p:cNvPr id="7" name="直線單箭頭接點 6"/>
          <p:cNvCxnSpPr>
            <a:stCxn id="10" idx="1"/>
          </p:cNvCxnSpPr>
          <p:nvPr/>
        </p:nvCxnSpPr>
        <p:spPr bwMode="auto">
          <a:xfrm flipH="1" flipV="1">
            <a:off x="1043608" y="1745233"/>
            <a:ext cx="864096" cy="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內容版面配置區 2"/>
          <p:cNvSpPr txBox="1">
            <a:spLocks/>
          </p:cNvSpPr>
          <p:nvPr/>
        </p:nvSpPr>
        <p:spPr bwMode="auto">
          <a:xfrm>
            <a:off x="5292080" y="1556792"/>
            <a:ext cx="3384376" cy="5039296"/>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a:t>A 3 </a:t>
            </a:r>
            <a:endParaRPr lang="en-US" altLang="zh-TW" sz="2400" dirty="0" smtClean="0"/>
          </a:p>
          <a:p>
            <a:pPr marL="0" indent="0" algn="just">
              <a:buNone/>
            </a:pPr>
            <a:r>
              <a:rPr lang="en-US" altLang="zh-TW" sz="2400" dirty="0" smtClean="0"/>
              <a:t>GAGAG </a:t>
            </a:r>
            <a:r>
              <a:rPr lang="en-US" altLang="zh-TW" sz="2400" dirty="0"/>
              <a:t>2 </a:t>
            </a:r>
            <a:endParaRPr lang="en-US" altLang="zh-TW" sz="2400" dirty="0" smtClean="0"/>
          </a:p>
          <a:p>
            <a:pPr marL="0" indent="0" algn="just">
              <a:buNone/>
            </a:pPr>
            <a:r>
              <a:rPr lang="en-US" altLang="zh-TW" sz="2400" dirty="0" smtClean="0"/>
              <a:t>GATTACA </a:t>
            </a:r>
            <a:r>
              <a:rPr lang="en-US" altLang="zh-TW" sz="2400" dirty="0"/>
              <a:t>2 </a:t>
            </a:r>
            <a:endParaRPr lang="en-US" altLang="zh-TW" sz="2400" dirty="0" smtClean="0"/>
          </a:p>
          <a:p>
            <a:pPr marL="0" indent="0" algn="just">
              <a:buNone/>
            </a:pPr>
            <a:r>
              <a:rPr lang="en-US" altLang="zh-TW" sz="2400" dirty="0" smtClean="0"/>
              <a:t>No </a:t>
            </a:r>
            <a:r>
              <a:rPr lang="en-US" altLang="zh-TW" sz="2400" dirty="0"/>
              <a:t>repetitions found! </a:t>
            </a:r>
            <a:endParaRPr lang="en-US" altLang="zh-TW" sz="2400" dirty="0" smtClean="0"/>
          </a:p>
          <a:p>
            <a:pPr marL="0" indent="0">
              <a:buNone/>
            </a:pPr>
            <a:r>
              <a:rPr lang="en-US" altLang="zh-TW" sz="2400" dirty="0" smtClean="0"/>
              <a:t>T </a:t>
            </a:r>
            <a:r>
              <a:rPr lang="en-US" altLang="zh-TW" sz="2400" dirty="0"/>
              <a:t>2 </a:t>
            </a:r>
            <a:endParaRPr lang="en-US" altLang="zh-TW" sz="2400" dirty="0" smtClean="0"/>
          </a:p>
          <a:p>
            <a:pPr marL="0" indent="0">
              <a:buNone/>
            </a:pPr>
            <a:r>
              <a:rPr lang="en-US" altLang="zh-TW" sz="2400" dirty="0" smtClean="0"/>
              <a:t>A </a:t>
            </a:r>
            <a:r>
              <a:rPr lang="en-US" altLang="zh-TW" sz="2400" dirty="0"/>
              <a:t>2</a:t>
            </a:r>
            <a:r>
              <a:rPr lang="en-US" altLang="zh-TW" sz="2400" dirty="0" smtClean="0"/>
              <a:t/>
            </a:r>
            <a:br>
              <a:rPr lang="en-US" altLang="zh-TW" sz="2400" dirty="0" smtClean="0"/>
            </a:br>
            <a:endParaRPr lang="zh-TW" altLang="en-US" sz="2000" dirty="0"/>
          </a:p>
        </p:txBody>
      </p:sp>
      <p:cxnSp>
        <p:nvCxnSpPr>
          <p:cNvPr id="14" name="直線接點 13"/>
          <p:cNvCxnSpPr/>
          <p:nvPr/>
        </p:nvCxnSpPr>
        <p:spPr bwMode="auto">
          <a:xfrm>
            <a:off x="755576" y="2708920"/>
            <a:ext cx="115212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1187624" y="2780928"/>
            <a:ext cx="12241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907976" y="2348880"/>
            <a:ext cx="3156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1533854" y="2360960"/>
            <a:ext cx="3156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965902" y="2335560"/>
            <a:ext cx="3156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719572" y="3068960"/>
            <a:ext cx="148454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2303748" y="3068960"/>
            <a:ext cx="14761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689478" y="3861048"/>
            <a:ext cx="354130"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1121526" y="3869763"/>
            <a:ext cx="354130"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1619672" y="4293096"/>
            <a:ext cx="25202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1907704" y="4297867"/>
            <a:ext cx="21602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83568" y="4293096"/>
            <a:ext cx="25202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971600" y="4297867"/>
            <a:ext cx="21602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5446" y="908720"/>
            <a:ext cx="7315200" cy="838200"/>
          </a:xfrm>
        </p:spPr>
        <p:txBody>
          <a:bodyPr/>
          <a:lstStyle/>
          <a:p>
            <a:r>
              <a:rPr lang="en-US" altLang="zh-TW" dirty="0" smtClean="0"/>
              <a:t>Suffix</a:t>
            </a:r>
            <a:endParaRPr lang="zh-TW" altLang="en-US" dirty="0"/>
          </a:p>
        </p:txBody>
      </p:sp>
      <p:sp>
        <p:nvSpPr>
          <p:cNvPr id="3" name="內容版面配置區 2"/>
          <p:cNvSpPr>
            <a:spLocks noGrp="1"/>
          </p:cNvSpPr>
          <p:nvPr>
            <p:ph idx="1"/>
          </p:nvPr>
        </p:nvSpPr>
        <p:spPr>
          <a:xfrm>
            <a:off x="3464024" y="2190328"/>
            <a:ext cx="2260104" cy="4191000"/>
          </a:xfrm>
        </p:spPr>
        <p:txBody>
          <a:bodyPr/>
          <a:lstStyle/>
          <a:p>
            <a:pPr marL="0" indent="0">
              <a:buNone/>
            </a:pPr>
            <a:r>
              <a:rPr lang="en-US" altLang="zh-TW" dirty="0" smtClean="0">
                <a:solidFill>
                  <a:schemeClr val="bg2"/>
                </a:solidFill>
              </a:rPr>
              <a:t>GATTACA</a:t>
            </a:r>
          </a:p>
          <a:p>
            <a:pPr marL="0" indent="0">
              <a:buNone/>
            </a:pPr>
            <a:endParaRPr lang="en-US" altLang="zh-TW" dirty="0">
              <a:solidFill>
                <a:schemeClr val="bg2"/>
              </a:solidFill>
            </a:endParaRPr>
          </a:p>
          <a:p>
            <a:pPr marL="0" indent="0">
              <a:buNone/>
            </a:pPr>
            <a:endParaRPr lang="zh-TW" altLang="en-US" dirty="0"/>
          </a:p>
        </p:txBody>
      </p:sp>
      <p:cxnSp>
        <p:nvCxnSpPr>
          <p:cNvPr id="5" name="直線接點 4"/>
          <p:cNvCxnSpPr/>
          <p:nvPr/>
        </p:nvCxnSpPr>
        <p:spPr bwMode="auto">
          <a:xfrm>
            <a:off x="5292080" y="2866441"/>
            <a:ext cx="32600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4970016" y="3226481"/>
            <a:ext cx="64807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4706805" y="3586521"/>
            <a:ext cx="911283"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a:off x="4490781" y="3946561"/>
            <a:ext cx="1127307"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a:off x="4164029" y="4306601"/>
            <a:ext cx="1454059"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3948005" y="4738649"/>
            <a:ext cx="1670083"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3515957" y="5098689"/>
            <a:ext cx="2102131"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5698454" y="2633045"/>
            <a:ext cx="338554" cy="2677656"/>
          </a:xfrm>
          <a:prstGeom prst="rect">
            <a:avLst/>
          </a:prstGeom>
          <a:noFill/>
          <a:ln w="12700">
            <a:solidFill>
              <a:schemeClr val="tx1"/>
            </a:solidFill>
          </a:ln>
        </p:spPr>
        <p:txBody>
          <a:bodyPr wrap="none" rtlCol="0">
            <a:spAutoFit/>
          </a:bodyPr>
          <a:lstStyle/>
          <a:p>
            <a:r>
              <a:rPr lang="en-US" altLang="zh-TW" b="1" dirty="0" smtClean="0"/>
              <a:t>6</a:t>
            </a:r>
          </a:p>
          <a:p>
            <a:r>
              <a:rPr lang="en-US" altLang="zh-TW" b="1" dirty="0" smtClean="0"/>
              <a:t>5</a:t>
            </a:r>
          </a:p>
          <a:p>
            <a:r>
              <a:rPr lang="en-US" altLang="zh-TW" b="1" dirty="0" smtClean="0"/>
              <a:t>4</a:t>
            </a:r>
          </a:p>
          <a:p>
            <a:r>
              <a:rPr lang="en-US" altLang="zh-TW" b="1" dirty="0" smtClean="0"/>
              <a:t>3</a:t>
            </a:r>
          </a:p>
          <a:p>
            <a:r>
              <a:rPr lang="en-US" altLang="zh-TW" b="1" dirty="0" smtClean="0"/>
              <a:t>2</a:t>
            </a:r>
          </a:p>
          <a:p>
            <a:r>
              <a:rPr lang="en-US" altLang="zh-TW" b="1" dirty="0" smtClean="0"/>
              <a:t>1</a:t>
            </a:r>
          </a:p>
          <a:p>
            <a:r>
              <a:rPr lang="en-US" altLang="zh-TW" b="1" dirty="0"/>
              <a:t>0</a:t>
            </a:r>
            <a:endParaRPr lang="zh-TW" altLang="en-US" b="1" dirty="0"/>
          </a:p>
        </p:txBody>
      </p:sp>
      <p:cxnSp>
        <p:nvCxnSpPr>
          <p:cNvPr id="19" name="直線接點 18"/>
          <p:cNvCxnSpPr/>
          <p:nvPr/>
        </p:nvCxnSpPr>
        <p:spPr bwMode="auto">
          <a:xfrm>
            <a:off x="5292080" y="2362385"/>
            <a:ext cx="0" cy="45068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970016" y="2378301"/>
            <a:ext cx="0" cy="84818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4681984" y="2415761"/>
            <a:ext cx="24821" cy="117076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4393952" y="2407705"/>
            <a:ext cx="0" cy="1538856"/>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4146517" y="2415761"/>
            <a:ext cx="17512" cy="189084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3889896" y="2415761"/>
            <a:ext cx="0" cy="2322888"/>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a:off x="3515378" y="2415761"/>
            <a:ext cx="0" cy="2682928"/>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字方塊 35"/>
          <p:cNvSpPr txBox="1"/>
          <p:nvPr/>
        </p:nvSpPr>
        <p:spPr>
          <a:xfrm>
            <a:off x="3515378" y="1858863"/>
            <a:ext cx="2108269" cy="461665"/>
          </a:xfrm>
          <a:prstGeom prst="rect">
            <a:avLst/>
          </a:prstGeom>
          <a:noFill/>
          <a:ln w="12700">
            <a:solidFill>
              <a:schemeClr val="tx1"/>
            </a:solidFill>
          </a:ln>
        </p:spPr>
        <p:txBody>
          <a:bodyPr wrap="none" rtlCol="0">
            <a:spAutoFit/>
          </a:bodyPr>
          <a:lstStyle/>
          <a:p>
            <a:r>
              <a:rPr lang="en-US" altLang="zh-TW" b="1" dirty="0" smtClean="0"/>
              <a:t>0  1  2  3 4  5  6</a:t>
            </a:r>
            <a:endParaRPr lang="zh-TW" altLang="en-US" b="1" dirty="0"/>
          </a:p>
        </p:txBody>
      </p:sp>
      <p:cxnSp>
        <p:nvCxnSpPr>
          <p:cNvPr id="38" name="直線單箭頭接點 37"/>
          <p:cNvCxnSpPr/>
          <p:nvPr/>
        </p:nvCxnSpPr>
        <p:spPr bwMode="auto">
          <a:xfrm flipH="1">
            <a:off x="6156176" y="2204864"/>
            <a:ext cx="252028" cy="382861"/>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字方塊 39"/>
          <p:cNvSpPr txBox="1"/>
          <p:nvPr/>
        </p:nvSpPr>
        <p:spPr>
          <a:xfrm>
            <a:off x="6257226" y="1373867"/>
            <a:ext cx="2876108" cy="830997"/>
          </a:xfrm>
          <a:prstGeom prst="rect">
            <a:avLst/>
          </a:prstGeom>
          <a:noFill/>
        </p:spPr>
        <p:txBody>
          <a:bodyPr wrap="none" rtlCol="0">
            <a:spAutoFit/>
          </a:bodyPr>
          <a:lstStyle/>
          <a:p>
            <a:r>
              <a:rPr lang="en-US" altLang="zh-TW" b="1" dirty="0" smtClean="0"/>
              <a:t>Suffix Position </a:t>
            </a:r>
          </a:p>
          <a:p>
            <a:r>
              <a:rPr lang="en-US" altLang="zh-TW" b="1" dirty="0" smtClean="0"/>
              <a:t>of the original string</a:t>
            </a:r>
            <a:endParaRPr lang="zh-TW" altLang="en-US" b="1" dirty="0"/>
          </a:p>
        </p:txBody>
      </p:sp>
    </p:spTree>
    <p:extLst>
      <p:ext uri="{BB962C8B-B14F-4D97-AF65-F5344CB8AC3E}">
        <p14:creationId xmlns:p14="http://schemas.microsoft.com/office/powerpoint/2010/main" val="64361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5446" y="908720"/>
            <a:ext cx="7315200" cy="838200"/>
          </a:xfrm>
        </p:spPr>
        <p:txBody>
          <a:bodyPr/>
          <a:lstStyle/>
          <a:p>
            <a:r>
              <a:rPr lang="en-US" altLang="zh-TW" dirty="0" smtClean="0"/>
              <a:t>Suffix Array</a:t>
            </a:r>
            <a:endParaRPr lang="zh-TW" altLang="en-US" dirty="0"/>
          </a:p>
        </p:txBody>
      </p:sp>
      <p:sp>
        <p:nvSpPr>
          <p:cNvPr id="3" name="內容版面配置區 2"/>
          <p:cNvSpPr>
            <a:spLocks noGrp="1"/>
          </p:cNvSpPr>
          <p:nvPr>
            <p:ph idx="1"/>
          </p:nvPr>
        </p:nvSpPr>
        <p:spPr>
          <a:xfrm>
            <a:off x="975543" y="2838400"/>
            <a:ext cx="2260104" cy="4191000"/>
          </a:xfrm>
        </p:spPr>
        <p:txBody>
          <a:bodyPr/>
          <a:lstStyle/>
          <a:p>
            <a:pPr marL="0" indent="0">
              <a:buNone/>
            </a:pPr>
            <a:r>
              <a:rPr lang="en-US" altLang="zh-TW" dirty="0" smtClean="0">
                <a:solidFill>
                  <a:schemeClr val="bg2"/>
                </a:solidFill>
              </a:rPr>
              <a:t>GATTACA</a:t>
            </a:r>
          </a:p>
          <a:p>
            <a:pPr marL="0" indent="0">
              <a:buNone/>
            </a:pPr>
            <a:endParaRPr lang="en-US" altLang="zh-TW" dirty="0">
              <a:solidFill>
                <a:schemeClr val="bg2"/>
              </a:solidFill>
            </a:endParaRPr>
          </a:p>
          <a:p>
            <a:pPr marL="0" indent="0">
              <a:buNone/>
            </a:pPr>
            <a:endParaRPr lang="zh-TW" altLang="en-US" dirty="0"/>
          </a:p>
        </p:txBody>
      </p:sp>
      <p:cxnSp>
        <p:nvCxnSpPr>
          <p:cNvPr id="5" name="直線接點 4"/>
          <p:cNvCxnSpPr/>
          <p:nvPr/>
        </p:nvCxnSpPr>
        <p:spPr bwMode="auto">
          <a:xfrm>
            <a:off x="2820310" y="3505020"/>
            <a:ext cx="32600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2498246" y="3865060"/>
            <a:ext cx="64807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2235035" y="4225100"/>
            <a:ext cx="911283"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a:off x="2019011" y="4585140"/>
            <a:ext cx="1127307"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a:off x="1692259" y="4945180"/>
            <a:ext cx="1454059"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1476235" y="5377228"/>
            <a:ext cx="1670083"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1044187" y="5737268"/>
            <a:ext cx="2102131"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3226684" y="3271624"/>
            <a:ext cx="338554" cy="2677656"/>
          </a:xfrm>
          <a:prstGeom prst="rect">
            <a:avLst/>
          </a:prstGeom>
          <a:noFill/>
          <a:ln w="12700">
            <a:solidFill>
              <a:schemeClr val="tx1"/>
            </a:solidFill>
          </a:ln>
        </p:spPr>
        <p:txBody>
          <a:bodyPr wrap="none" rtlCol="0">
            <a:spAutoFit/>
          </a:bodyPr>
          <a:lstStyle/>
          <a:p>
            <a:r>
              <a:rPr lang="en-US" altLang="zh-TW" b="1" dirty="0" smtClean="0"/>
              <a:t>6</a:t>
            </a:r>
          </a:p>
          <a:p>
            <a:r>
              <a:rPr lang="en-US" altLang="zh-TW" b="1" dirty="0" smtClean="0"/>
              <a:t>5</a:t>
            </a:r>
          </a:p>
          <a:p>
            <a:r>
              <a:rPr lang="en-US" altLang="zh-TW" b="1" dirty="0" smtClean="0"/>
              <a:t>4</a:t>
            </a:r>
          </a:p>
          <a:p>
            <a:r>
              <a:rPr lang="en-US" altLang="zh-TW" b="1" dirty="0" smtClean="0"/>
              <a:t>3</a:t>
            </a:r>
          </a:p>
          <a:p>
            <a:r>
              <a:rPr lang="en-US" altLang="zh-TW" b="1" dirty="0" smtClean="0"/>
              <a:t>2</a:t>
            </a:r>
          </a:p>
          <a:p>
            <a:r>
              <a:rPr lang="en-US" altLang="zh-TW" b="1" dirty="0" smtClean="0"/>
              <a:t>1</a:t>
            </a:r>
          </a:p>
          <a:p>
            <a:r>
              <a:rPr lang="en-US" altLang="zh-TW" b="1" dirty="0"/>
              <a:t>0</a:t>
            </a:r>
            <a:endParaRPr lang="zh-TW" altLang="en-US" b="1" dirty="0"/>
          </a:p>
        </p:txBody>
      </p:sp>
      <p:cxnSp>
        <p:nvCxnSpPr>
          <p:cNvPr id="19" name="直線接點 18"/>
          <p:cNvCxnSpPr/>
          <p:nvPr/>
        </p:nvCxnSpPr>
        <p:spPr bwMode="auto">
          <a:xfrm>
            <a:off x="2820310" y="3000964"/>
            <a:ext cx="0" cy="45068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2498246" y="3016880"/>
            <a:ext cx="0" cy="84818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2210214" y="3054340"/>
            <a:ext cx="24821" cy="117076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1922182" y="3046284"/>
            <a:ext cx="0" cy="1538856"/>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1674747" y="3054340"/>
            <a:ext cx="17512" cy="1890840"/>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1418126" y="3054340"/>
            <a:ext cx="0" cy="2322888"/>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a:off x="1043608" y="3054340"/>
            <a:ext cx="0" cy="2682928"/>
          </a:xfrm>
          <a:prstGeom prst="line">
            <a:avLst/>
          </a:prstGeom>
          <a:solidFill>
            <a:schemeClr val="accent1"/>
          </a:solidFill>
          <a:ln w="3810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字方塊 35"/>
          <p:cNvSpPr txBox="1"/>
          <p:nvPr/>
        </p:nvSpPr>
        <p:spPr>
          <a:xfrm>
            <a:off x="1043608" y="2497442"/>
            <a:ext cx="2108269" cy="461665"/>
          </a:xfrm>
          <a:prstGeom prst="rect">
            <a:avLst/>
          </a:prstGeom>
          <a:noFill/>
          <a:ln w="12700">
            <a:solidFill>
              <a:schemeClr val="tx1"/>
            </a:solidFill>
          </a:ln>
        </p:spPr>
        <p:txBody>
          <a:bodyPr wrap="none" rtlCol="0">
            <a:spAutoFit/>
          </a:bodyPr>
          <a:lstStyle/>
          <a:p>
            <a:r>
              <a:rPr lang="en-US" altLang="zh-TW" b="1" dirty="0" smtClean="0"/>
              <a:t>0  1  2  3 4  5  6</a:t>
            </a:r>
            <a:endParaRPr lang="zh-TW" altLang="en-US" b="1" dirty="0"/>
          </a:p>
        </p:txBody>
      </p:sp>
      <p:graphicFrame>
        <p:nvGraphicFramePr>
          <p:cNvPr id="22" name="表格 21"/>
          <p:cNvGraphicFramePr>
            <a:graphicFrameLocks noGrp="1"/>
          </p:cNvGraphicFramePr>
          <p:nvPr>
            <p:extLst>
              <p:ext uri="{D42A27DB-BD31-4B8C-83A1-F6EECF244321}">
                <p14:modId xmlns:p14="http://schemas.microsoft.com/office/powerpoint/2010/main" val="2768170476"/>
              </p:ext>
            </p:extLst>
          </p:nvPr>
        </p:nvGraphicFramePr>
        <p:xfrm>
          <a:off x="4067944" y="2497442"/>
          <a:ext cx="4248472" cy="3235960"/>
        </p:xfrm>
        <a:graphic>
          <a:graphicData uri="http://schemas.openxmlformats.org/drawingml/2006/table">
            <a:tbl>
              <a:tblPr firstRow="1" bandRow="1">
                <a:tableStyleId>{5C22544A-7EE6-4342-B048-85BDC9FD1C3A}</a:tableStyleId>
              </a:tblPr>
              <a:tblGrid>
                <a:gridCol w="208280"/>
                <a:gridCol w="1368000"/>
                <a:gridCol w="511952"/>
                <a:gridCol w="2160240"/>
              </a:tblGrid>
              <a:tr h="370840">
                <a:tc>
                  <a:txBody>
                    <a:bodyPr/>
                    <a:lstStyle/>
                    <a:p>
                      <a:pPr algn="ctr"/>
                      <a:r>
                        <a:rPr lang="en-US" altLang="zh-TW" b="1" dirty="0" smtClean="0">
                          <a:solidFill>
                            <a:schemeClr val="bg2"/>
                          </a:solidFill>
                        </a:rPr>
                        <a:t>i</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Suffix</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S[i]</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Lexicographical Order</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0</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GATTACA</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6</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1</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ATTACA</a:t>
                      </a:r>
                      <a:r>
                        <a:rPr lang="en-US" altLang="zh-TW" sz="1800" dirty="0" smtClean="0"/>
                        <a:t> </a:t>
                      </a:r>
                      <a:r>
                        <a:rPr lang="en-US" altLang="zh-TW" sz="1800" b="0" dirty="0" smtClean="0">
                          <a:solidFill>
                            <a:schemeClr val="bg2"/>
                          </a:solidFill>
                        </a:rPr>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4</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2</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TTACA</a:t>
                      </a:r>
                      <a:r>
                        <a:rPr lang="en-US" altLang="zh-TW" sz="1800" dirty="0" smtClean="0"/>
                        <a:t> </a:t>
                      </a:r>
                      <a:r>
                        <a:rPr lang="en-US" altLang="zh-TW" sz="1800" dirty="0" smtClean="0">
                          <a:solidFill>
                            <a:schemeClr val="bg2"/>
                          </a:solidFill>
                        </a:rPr>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1</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ATTACA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3</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TACA</a:t>
                      </a:r>
                      <a:r>
                        <a:rPr lang="en-US" altLang="zh-TW" sz="1800" dirty="0" smtClean="0"/>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5</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4</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ACA</a:t>
                      </a:r>
                      <a:r>
                        <a:rPr lang="en-US" altLang="zh-TW" sz="1800" dirty="0" smtClean="0"/>
                        <a:t> </a:t>
                      </a:r>
                      <a:r>
                        <a:rPr lang="en-US" altLang="zh-TW" sz="1800" dirty="0" smtClean="0">
                          <a:solidFill>
                            <a:schemeClr val="bg2"/>
                          </a:solidFill>
                        </a:rPr>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0</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bg2"/>
                          </a:solidFill>
                        </a:rPr>
                        <a:t>GATTACA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5</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CA</a:t>
                      </a:r>
                      <a:r>
                        <a:rPr lang="en-US" altLang="zh-TW" sz="1800" dirty="0" smtClean="0"/>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3</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b="0" dirty="0" smtClean="0">
                          <a:solidFill>
                            <a:schemeClr val="bg2"/>
                          </a:solidFill>
                        </a:rPr>
                        <a:t>TACA</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0" dirty="0" smtClean="0">
                          <a:solidFill>
                            <a:schemeClr val="bg2"/>
                          </a:solidFill>
                        </a:rPr>
                        <a:t>6</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dirty="0" smtClean="0">
                          <a:solidFill>
                            <a:schemeClr val="bg2"/>
                          </a:solidFill>
                        </a:rPr>
                        <a:t>A</a:t>
                      </a:r>
                      <a:r>
                        <a:rPr lang="en-US" altLang="zh-TW" sz="1800" dirty="0" smtClean="0"/>
                        <a:t> </a:t>
                      </a:r>
                      <a:endParaRPr lang="zh-TW" altLang="en-US" b="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rgbClr val="FF0000"/>
                          </a:solidFill>
                        </a:rPr>
                        <a:t>2</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solidFill>
                            <a:schemeClr val="bg2"/>
                          </a:solidFill>
                        </a:rPr>
                        <a:t>TTACA</a:t>
                      </a:r>
                      <a:endParaRPr lang="zh-TW" altLang="en-US" b="0" dirty="0"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矩形 3"/>
          <p:cNvSpPr/>
          <p:nvPr/>
        </p:nvSpPr>
        <p:spPr bwMode="auto">
          <a:xfrm>
            <a:off x="5580112" y="2420888"/>
            <a:ext cx="2808312" cy="3384376"/>
          </a:xfrm>
          <a:prstGeom prst="rect">
            <a:avLst/>
          </a:prstGeom>
          <a:noFill/>
          <a:ln w="762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810201856"/>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1579</TotalTime>
  <Words>809</Words>
  <Application>Microsoft Office PowerPoint</Application>
  <PresentationFormat>如螢幕大小 (4:3)</PresentationFormat>
  <Paragraphs>219</Paragraphs>
  <Slides>13</Slides>
  <Notes>1</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古典-1</vt:lpstr>
      <vt:lpstr>Uva 11512</vt:lpstr>
      <vt:lpstr>Problem Description (1/3)</vt:lpstr>
      <vt:lpstr>Problem Description (2/3)</vt:lpstr>
      <vt:lpstr>Problem Description (3/3)</vt:lpstr>
      <vt:lpstr>Input</vt:lpstr>
      <vt:lpstr>Output</vt:lpstr>
      <vt:lpstr>Sample Input / Output</vt:lpstr>
      <vt:lpstr>Suffix</vt:lpstr>
      <vt:lpstr>Suffix Array</vt:lpstr>
      <vt:lpstr>Find Suffix Array</vt:lpstr>
      <vt:lpstr>Longest Common Prefix (LCP) GATTACA</vt:lpstr>
      <vt:lpstr>Longest Common Prefix (LCP) GAGAGAG </vt:lpstr>
      <vt:lpstr>Longest Common Prefix (LCP) TGAC </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723</cp:revision>
  <dcterms:created xsi:type="dcterms:W3CDTF">2007-09-17T04:06:35Z</dcterms:created>
  <dcterms:modified xsi:type="dcterms:W3CDTF">2019-10-22T18:58:14Z</dcterms:modified>
</cp:coreProperties>
</file>