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7" r:id="rId4"/>
    <p:sldId id="259" r:id="rId5"/>
    <p:sldId id="396" r:id="rId6"/>
    <p:sldId id="411" r:id="rId7"/>
    <p:sldId id="412" r:id="rId8"/>
    <p:sldId id="397" r:id="rId9"/>
    <p:sldId id="405" r:id="rId10"/>
    <p:sldId id="406" r:id="rId11"/>
    <p:sldId id="407" r:id="rId12"/>
    <p:sldId id="399" r:id="rId13"/>
    <p:sldId id="398" r:id="rId14"/>
    <p:sldId id="413" r:id="rId15"/>
    <p:sldId id="400" r:id="rId16"/>
    <p:sldId id="408" r:id="rId17"/>
    <p:sldId id="409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2607" autoAdjust="0"/>
  </p:normalViewPr>
  <p:slideViewPr>
    <p:cSldViewPr snapToGrid="0" showGuides="1">
      <p:cViewPr>
        <p:scale>
          <a:sx n="60" d="100"/>
          <a:sy n="60" d="100"/>
        </p:scale>
        <p:origin x="894" y="102"/>
      </p:cViewPr>
      <p:guideLst/>
    </p:cSldViewPr>
  </p:slideViewPr>
  <p:outlineViewPr>
    <p:cViewPr>
      <p:scale>
        <a:sx n="33" d="100"/>
        <a:sy n="33" d="100"/>
      </p:scale>
      <p:origin x="0" y="-10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3" d="100"/>
        <a:sy n="5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FB1D0-9C42-439F-8872-A2F4D606AA53}" type="datetimeFigureOut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A75B9-FD04-47C6-B442-5BF3EA4E7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6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A75B9-FD04-47C6-B442-5BF3EA4E7C4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67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A75B9-FD04-47C6-B442-5BF3EA4E7C4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129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A75B9-FD04-47C6-B442-5BF3EA4E7C4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01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A5C8-65A8-4AA6-8418-63F1F329460E}" type="datetime1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10555 Dead Fraction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00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6B9C-D71C-40C8-92D6-34B8ABBCDE29}" type="datetime1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10555 Dead Fraction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15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CA33-0E23-4253-8681-59DB42D95F21}" type="datetime1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10555 Dead Fraction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23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CD6D-8C40-4D60-9EF5-76B359212F25}" type="datetime1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10555 Dead Fraction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47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608B-65F1-48AE-8D61-5CEE782F8139}" type="datetime1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10555 Dead Fraction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80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C617-971C-4F9C-A88C-DC27F712DACF}" type="datetime1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10555 Dead Fraction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98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3FFF-FCD1-4CEE-B6F5-EE27ED01A491}" type="datetime1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10555 Dead Fraction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4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AAFF-3ACA-4423-8FE3-65AD570B7CE8}" type="datetime1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10555 Dead Fraction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82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AD39-16CD-4ABB-95D8-1AD71CEBAF97}" type="datetime1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10555 Dead Fraction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99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4422-5C1C-4EEE-AF3B-DA983CED5CBF}" type="datetime1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10555 Dead Fraction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38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BE50-737C-4245-8CC7-9A0E0C5854D3}" type="datetime1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10555 Dead Fraction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07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20D57-700E-4EA5-B420-EA8709E08F96}" type="datetime1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 10555 Dead Fraction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69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1.png"/><Relationship Id="rId7" Type="http://schemas.openxmlformats.org/officeDocument/2006/relationships/image" Target="../media/image6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410.png"/><Relationship Id="rId4" Type="http://schemas.openxmlformats.org/officeDocument/2006/relationships/image" Target="../media/image311.png"/><Relationship Id="rId9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6.png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10555 Dead Fraction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61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695C85B-777F-4BBE-A7DB-DF82FC36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D843DB-F711-40EE-A117-291AB8CE967A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2019/12/4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078A2A-5DF6-4BBC-BACA-2D3A8BB4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10555 Dead Fraction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097858-51B4-46A0-B5B2-96E0A26C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719536-E03D-4698-8213-C85FD62AFE6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89CC966-030E-4A2F-9B83-26C2194AC676}"/>
                  </a:ext>
                </a:extLst>
              </p:cNvPr>
              <p:cNvSpPr/>
              <p:nvPr/>
            </p:nvSpPr>
            <p:spPr>
              <a:xfrm>
                <a:off x="2053193" y="573853"/>
                <a:ext cx="1113895" cy="585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0.</m:t>
                      </m:r>
                      <m:acc>
                        <m:accPr>
                          <m:chr m:val="̅"/>
                          <m:ctrlPr>
                            <a:rPr kumimoji="0" lang="zh-TW" alt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TW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20</m:t>
                          </m:r>
                        </m:e>
                      </m:acc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89CC966-030E-4A2F-9B83-26C2194AC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193" y="573853"/>
                <a:ext cx="1113895" cy="5859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2186CAB-A672-4D6B-8F81-DD245A426A89}"/>
                  </a:ext>
                </a:extLst>
              </p:cNvPr>
              <p:cNvSpPr/>
              <p:nvPr/>
            </p:nvSpPr>
            <p:spPr>
              <a:xfrm>
                <a:off x="4441372" y="448465"/>
                <a:ext cx="1976438" cy="839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3200" b="0" i="0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0.0</m:t>
                    </m:r>
                    <m:r>
                      <a:rPr kumimoji="0" lang="en-US" altLang="zh-TW" sz="32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f>
                      <m:fPr>
                        <m:ctrlPr>
                          <a:rPr kumimoji="0" lang="zh-TW" altLang="zh-TW" sz="32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TW" sz="32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</m:t>
                        </m:r>
                        <m:acc>
                          <m:accPr>
                            <m:chr m:val="̅"/>
                            <m:ctrlPr>
                              <a:rPr kumimoji="0" lang="zh-TW" altLang="zh-TW" sz="32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zh-TW" sz="32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20</m:t>
                            </m:r>
                          </m:e>
                        </m:acc>
                      </m:num>
                      <m:den>
                        <m:r>
                          <a:rPr kumimoji="0" lang="en-US" altLang="zh-TW" sz="32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kumimoji="0" lang="en-US" altLang="zh-TW" sz="32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endParaRPr kumimoji="0" lang="zh-TW" altLang="zh-TW" sz="32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2186CAB-A672-4D6B-8F81-DD245A426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2" y="448465"/>
                <a:ext cx="1976438" cy="8396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CA09C46A-2484-43FD-A8B1-A0B87602FADC}"/>
              </a:ext>
            </a:extLst>
          </p:cNvPr>
          <p:cNvSpPr txBox="1"/>
          <p:nvPr/>
        </p:nvSpPr>
        <p:spPr>
          <a:xfrm>
            <a:off x="3893747" y="585010"/>
            <a:ext cx="4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8207991-EF5C-48C2-8B1F-6A6139586ABC}"/>
                  </a:ext>
                </a:extLst>
              </p:cNvPr>
              <p:cNvSpPr/>
              <p:nvPr/>
            </p:nvSpPr>
            <p:spPr>
              <a:xfrm>
                <a:off x="4452259" y="1389104"/>
                <a:ext cx="3017429" cy="1017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TW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TW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zh-TW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n-US" altLang="zh-TW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kumimoji="0" lang="zh-TW" alt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zh-TW" alt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TW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20</m:t>
                          </m:r>
                        </m:num>
                        <m:den>
                          <m:r>
                            <a:rPr kumimoji="0" lang="zh-TW" altLang="en-US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99</m:t>
                          </m:r>
                        </m:den>
                      </m:f>
                      <m:r>
                        <a:rPr kumimoji="0" lang="zh-TW" alt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f>
                        <m:fPr>
                          <m:ctrlPr>
                            <a:rPr kumimoji="0" lang="zh-TW" alt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TW" altLang="en-US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0" lang="zh-TW" alt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n-US" altLang="zh-TW" sz="32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8207991-EF5C-48C2-8B1F-6A6139586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259" y="1389104"/>
                <a:ext cx="3017429" cy="10175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1F9D29DD-6303-40C0-9B73-64BD0A0E0E46}"/>
              </a:ext>
            </a:extLst>
          </p:cNvPr>
          <p:cNvSpPr txBox="1"/>
          <p:nvPr/>
        </p:nvSpPr>
        <p:spPr>
          <a:xfrm>
            <a:off x="3904634" y="1610478"/>
            <a:ext cx="4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91A7175-2D53-49DD-A9B6-7D1077D83AAD}"/>
                  </a:ext>
                </a:extLst>
              </p:cNvPr>
              <p:cNvSpPr/>
              <p:nvPr/>
            </p:nvSpPr>
            <p:spPr>
              <a:xfrm>
                <a:off x="4570869" y="2548863"/>
                <a:ext cx="2835263" cy="1057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zh-TW" alt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TW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  <m:r>
                            <a:rPr kumimoji="0" lang="zh-TW" altLang="en-US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×99+</m:t>
                          </m:r>
                          <m:r>
                            <a:rPr kumimoji="0" lang="en-US" altLang="zh-TW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20</m:t>
                          </m:r>
                        </m:num>
                        <m:den>
                          <m:r>
                            <a:rPr kumimoji="0" lang="zh-TW" altLang="en-US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99×</m:t>
                          </m:r>
                          <m:sSup>
                            <m:sSupPr>
                              <m:ctrlPr>
                                <a:rPr kumimoji="0" lang="zh-TW" alt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n-US" altLang="zh-TW" sz="32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91A7175-2D53-49DD-A9B6-7D1077D83A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69" y="2548863"/>
                <a:ext cx="2835263" cy="10575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9922C4-005E-4BC8-A70A-4927C17C9973}"/>
              </a:ext>
            </a:extLst>
          </p:cNvPr>
          <p:cNvSpPr txBox="1"/>
          <p:nvPr/>
        </p:nvSpPr>
        <p:spPr>
          <a:xfrm>
            <a:off x="3893747" y="2770237"/>
            <a:ext cx="4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CA55AFC-7A9F-4329-B422-F4F7BD0DEFDA}"/>
                  </a:ext>
                </a:extLst>
              </p:cNvPr>
              <p:cNvSpPr/>
              <p:nvPr/>
            </p:nvSpPr>
            <p:spPr>
              <a:xfrm>
                <a:off x="4570869" y="3683034"/>
                <a:ext cx="3946875" cy="1110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zh-TW" altLang="zh-TW" sz="32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TW" sz="32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kumimoji="0" lang="en-US" altLang="zh-TW" sz="32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×(</m:t>
                          </m:r>
                          <m:sSup>
                            <m:sSupPr>
                              <m:ctrlPr>
                                <a:rPr kumimoji="0" lang="zh-TW" altLang="zh-TW" sz="32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32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n-US" altLang="zh-TW" sz="32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TW" sz="32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−1)+</m:t>
                          </m:r>
                          <m:r>
                            <a:rPr kumimoji="0" lang="en-US" altLang="zh-TW" sz="32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num>
                        <m:den>
                          <m:r>
                            <a:rPr kumimoji="0" lang="en-US" altLang="zh-TW" sz="32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99×</m:t>
                          </m:r>
                          <m:sSup>
                            <m:sSupPr>
                              <m:ctrlPr>
                                <a:rPr kumimoji="0" lang="zh-TW" altLang="zh-TW" sz="32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32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n-US" altLang="zh-TW" sz="32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zh-TW" altLang="zh-TW" sz="32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CA55AFC-7A9F-4329-B422-F4F7BD0DEF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69" y="3683034"/>
                <a:ext cx="3946875" cy="11104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id="{84D9A615-DB29-44AB-8E33-AEF334D54317}"/>
              </a:ext>
            </a:extLst>
          </p:cNvPr>
          <p:cNvSpPr txBox="1"/>
          <p:nvPr/>
        </p:nvSpPr>
        <p:spPr>
          <a:xfrm>
            <a:off x="3909748" y="4051664"/>
            <a:ext cx="4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94EB55C-CA37-4119-B057-54D86F071491}"/>
                  </a:ext>
                </a:extLst>
              </p:cNvPr>
              <p:cNvSpPr/>
              <p:nvPr/>
            </p:nvSpPr>
            <p:spPr>
              <a:xfrm>
                <a:off x="4570869" y="4931116"/>
                <a:ext cx="1854034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zh-TW" alt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TW" altLang="en-US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TW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  <m:r>
                            <a:rPr kumimoji="0" lang="zh-TW" altLang="en-US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TW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num>
                        <m:den>
                          <m:r>
                            <a:rPr kumimoji="0" lang="zh-TW" altLang="en-US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99</m:t>
                          </m:r>
                          <m:r>
                            <a:rPr kumimoji="0" lang="zh-TW" altLang="en-US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sSup>
                            <m:sSupPr>
                              <m:ctrlPr>
                                <a:rPr kumimoji="0" lang="zh-TW" alt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n-US" altLang="zh-TW" sz="32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94EB55C-CA37-4119-B057-54D86F071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69" y="4931116"/>
                <a:ext cx="1854034" cy="101752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CC146B-0DA6-4757-8178-F3958B12A030}"/>
              </a:ext>
            </a:extLst>
          </p:cNvPr>
          <p:cNvSpPr txBox="1"/>
          <p:nvPr/>
        </p:nvSpPr>
        <p:spPr>
          <a:xfrm>
            <a:off x="3948176" y="5152490"/>
            <a:ext cx="4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AD084E7-E9E7-414A-9907-1404129DCF1B}"/>
              </a:ext>
            </a:extLst>
          </p:cNvPr>
          <p:cNvSpPr txBox="1"/>
          <p:nvPr/>
        </p:nvSpPr>
        <p:spPr>
          <a:xfrm>
            <a:off x="696686" y="4344051"/>
            <a:ext cx="22206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全部位數的數字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0631A7B-71FE-4559-B70C-17BA92A8E0A2}"/>
              </a:ext>
            </a:extLst>
          </p:cNvPr>
          <p:cNvSpPr txBox="1"/>
          <p:nvPr/>
        </p:nvSpPr>
        <p:spPr>
          <a:xfrm>
            <a:off x="7990113" y="4636439"/>
            <a:ext cx="2743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非循環的數字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1FEC4EB-71F8-497E-8022-6D6609400B36}"/>
              </a:ext>
            </a:extLst>
          </p:cNvPr>
          <p:cNvSpPr txBox="1"/>
          <p:nvPr/>
        </p:nvSpPr>
        <p:spPr>
          <a:xfrm>
            <a:off x="406393" y="5921715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9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的個數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循環的位數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21923E5-C6A1-47BF-873C-6A1C3F48FA9A}"/>
              </a:ext>
            </a:extLst>
          </p:cNvPr>
          <p:cNvSpPr txBox="1"/>
          <p:nvPr/>
        </p:nvSpPr>
        <p:spPr>
          <a:xfrm>
            <a:off x="7691450" y="5840299"/>
            <a:ext cx="2743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非循環的位數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3CA8DAB-4A77-466A-9188-899EF5A881DB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280491" y="5737265"/>
            <a:ext cx="1410959" cy="3954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B136D12-2D16-47FB-8CF3-C83153E600C0}"/>
              </a:ext>
            </a:extLst>
          </p:cNvPr>
          <p:cNvCxnSpPr>
            <a:cxnSpLocks/>
          </p:cNvCxnSpPr>
          <p:nvPr/>
        </p:nvCxnSpPr>
        <p:spPr>
          <a:xfrm>
            <a:off x="2917372" y="4754781"/>
            <a:ext cx="1709622" cy="348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95127BA-31B4-410E-8E3C-BF6A029803CD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203366" y="4928827"/>
            <a:ext cx="1786747" cy="200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A64BF61-5D1B-4723-A18F-BEDEABECD962}"/>
              </a:ext>
            </a:extLst>
          </p:cNvPr>
          <p:cNvCxnSpPr>
            <a:cxnSpLocks/>
          </p:cNvCxnSpPr>
          <p:nvPr/>
        </p:nvCxnSpPr>
        <p:spPr>
          <a:xfrm flipV="1">
            <a:off x="4165890" y="5966085"/>
            <a:ext cx="526031" cy="271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65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695C85B-777F-4BBE-A7DB-DF82FC36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D843DB-F711-40EE-A117-291AB8CE967A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2019/12/4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078A2A-5DF6-4BBC-BACA-2D3A8BB4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10555 Dead Fraction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097858-51B4-46A0-B5B2-96E0A26C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719536-E03D-4698-8213-C85FD62AFE6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89CC966-030E-4A2F-9B83-26C2194AC676}"/>
                  </a:ext>
                </a:extLst>
              </p:cNvPr>
              <p:cNvSpPr/>
              <p:nvPr/>
            </p:nvSpPr>
            <p:spPr>
              <a:xfrm>
                <a:off x="2053193" y="573853"/>
                <a:ext cx="1045478" cy="585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0.</m:t>
                      </m:r>
                      <m:r>
                        <a:rPr kumimoji="0" lang="en-US" altLang="zh-TW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  <m:acc>
                        <m:accPr>
                          <m:chr m:val="̅"/>
                          <m:ctrlPr>
                            <a:rPr kumimoji="0" lang="zh-TW" alt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TW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89CC966-030E-4A2F-9B83-26C2194AC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193" y="573853"/>
                <a:ext cx="1045478" cy="5859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2186CAB-A672-4D6B-8F81-DD245A426A89}"/>
                  </a:ext>
                </a:extLst>
              </p:cNvPr>
              <p:cNvSpPr/>
              <p:nvPr/>
            </p:nvSpPr>
            <p:spPr>
              <a:xfrm>
                <a:off x="4441372" y="448465"/>
                <a:ext cx="1803314" cy="839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3200" b="0" i="0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0.2</m:t>
                    </m:r>
                    <m:r>
                      <a:rPr kumimoji="0" lang="en-US" altLang="zh-TW" sz="32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f>
                      <m:fPr>
                        <m:ctrlPr>
                          <a:rPr kumimoji="0" lang="zh-TW" altLang="zh-TW" sz="32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TW" sz="32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</m:t>
                        </m:r>
                        <m:acc>
                          <m:accPr>
                            <m:chr m:val="̅"/>
                            <m:ctrlPr>
                              <a:rPr kumimoji="0" lang="zh-TW" altLang="zh-TW" sz="32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zh-TW" sz="32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acc>
                      </m:num>
                      <m:den>
                        <m:r>
                          <a:rPr kumimoji="0" lang="en-US" altLang="zh-TW" sz="32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kumimoji="0" lang="en-US" altLang="zh-TW" sz="32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kumimoji="0" lang="en-US" altLang="zh-TW" sz="32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endParaRPr kumimoji="0" lang="zh-TW" altLang="zh-TW" sz="32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2186CAB-A672-4D6B-8F81-DD245A426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2" y="448465"/>
                <a:ext cx="1803314" cy="8396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CA09C46A-2484-43FD-A8B1-A0B87602FADC}"/>
              </a:ext>
            </a:extLst>
          </p:cNvPr>
          <p:cNvSpPr txBox="1"/>
          <p:nvPr/>
        </p:nvSpPr>
        <p:spPr>
          <a:xfrm>
            <a:off x="3893747" y="585010"/>
            <a:ext cx="4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8207991-EF5C-48C2-8B1F-6A6139586ABC}"/>
                  </a:ext>
                </a:extLst>
              </p:cNvPr>
              <p:cNvSpPr/>
              <p:nvPr/>
            </p:nvSpPr>
            <p:spPr>
              <a:xfrm>
                <a:off x="4452259" y="1389104"/>
                <a:ext cx="3017429" cy="1047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TW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TW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zh-TW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n-US" altLang="zh-TW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kumimoji="0" lang="zh-TW" alt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zh-TW" alt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TW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num>
                        <m:den>
                          <m:r>
                            <a:rPr kumimoji="0" lang="zh-TW" altLang="en-US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9</m:t>
                          </m:r>
                        </m:den>
                      </m:f>
                      <m:r>
                        <a:rPr kumimoji="0" lang="zh-TW" alt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f>
                        <m:fPr>
                          <m:ctrlPr>
                            <a:rPr kumimoji="0" lang="zh-TW" alt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TW" altLang="en-US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0" lang="zh-TW" alt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n-US" altLang="zh-TW" sz="32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8207991-EF5C-48C2-8B1F-6A6139586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259" y="1389104"/>
                <a:ext cx="3017429" cy="10475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1F9D29DD-6303-40C0-9B73-64BD0A0E0E46}"/>
              </a:ext>
            </a:extLst>
          </p:cNvPr>
          <p:cNvSpPr txBox="1"/>
          <p:nvPr/>
        </p:nvSpPr>
        <p:spPr>
          <a:xfrm>
            <a:off x="3904634" y="1610478"/>
            <a:ext cx="4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91A7175-2D53-49DD-A9B6-7D1077D83AAD}"/>
                  </a:ext>
                </a:extLst>
              </p:cNvPr>
              <p:cNvSpPr/>
              <p:nvPr/>
            </p:nvSpPr>
            <p:spPr>
              <a:xfrm>
                <a:off x="4570869" y="2548863"/>
                <a:ext cx="2835263" cy="1057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zh-TW" alt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TW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zh-TW" altLang="en-US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×9+</m:t>
                          </m:r>
                          <m:r>
                            <a:rPr kumimoji="0" lang="en-US" altLang="zh-TW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num>
                        <m:den>
                          <m:r>
                            <a:rPr kumimoji="0" lang="zh-TW" altLang="en-US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9×</m:t>
                          </m:r>
                          <m:sSup>
                            <m:sSupPr>
                              <m:ctrlPr>
                                <a:rPr kumimoji="0" lang="zh-TW" alt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n-US" altLang="zh-TW" sz="32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91A7175-2D53-49DD-A9B6-7D1077D83A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69" y="2548863"/>
                <a:ext cx="2835263" cy="10575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9922C4-005E-4BC8-A70A-4927C17C9973}"/>
              </a:ext>
            </a:extLst>
          </p:cNvPr>
          <p:cNvSpPr txBox="1"/>
          <p:nvPr/>
        </p:nvSpPr>
        <p:spPr>
          <a:xfrm>
            <a:off x="3893747" y="2770237"/>
            <a:ext cx="4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CA55AFC-7A9F-4329-B422-F4F7BD0DEFDA}"/>
                  </a:ext>
                </a:extLst>
              </p:cNvPr>
              <p:cNvSpPr/>
              <p:nvPr/>
            </p:nvSpPr>
            <p:spPr>
              <a:xfrm>
                <a:off x="4570869" y="3683034"/>
                <a:ext cx="3946875" cy="1079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zh-TW" altLang="zh-TW" sz="32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TW" sz="32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kumimoji="0" lang="en-US" altLang="zh-TW" sz="32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×(</m:t>
                          </m:r>
                          <m:sSup>
                            <m:sSupPr>
                              <m:ctrlPr>
                                <a:rPr kumimoji="0" lang="zh-TW" altLang="zh-TW" sz="32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32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n-US" altLang="zh-TW" sz="32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kumimoji="0" lang="en-US" altLang="zh-TW" sz="32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−1)+</m:t>
                          </m:r>
                          <m:r>
                            <a:rPr kumimoji="0" lang="en-US" altLang="zh-TW" sz="32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a:rPr kumimoji="0" lang="en-US" altLang="zh-TW" sz="32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9×</m:t>
                          </m:r>
                          <m:sSup>
                            <m:sSupPr>
                              <m:ctrlPr>
                                <a:rPr kumimoji="0" lang="zh-TW" altLang="zh-TW" sz="32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TW" sz="3200" b="0" i="1" u="none" strike="noStrike" kern="1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n-US" altLang="zh-TW" sz="32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zh-TW" altLang="zh-TW" sz="32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CA55AFC-7A9F-4329-B422-F4F7BD0DEF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69" y="3683034"/>
                <a:ext cx="3946875" cy="1079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id="{84D9A615-DB29-44AB-8E33-AEF334D54317}"/>
              </a:ext>
            </a:extLst>
          </p:cNvPr>
          <p:cNvSpPr txBox="1"/>
          <p:nvPr/>
        </p:nvSpPr>
        <p:spPr>
          <a:xfrm>
            <a:off x="3909748" y="4051664"/>
            <a:ext cx="4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94EB55C-CA37-4119-B057-54D86F071491}"/>
                  </a:ext>
                </a:extLst>
              </p:cNvPr>
              <p:cNvSpPr/>
              <p:nvPr/>
            </p:nvSpPr>
            <p:spPr>
              <a:xfrm>
                <a:off x="4570869" y="4931116"/>
                <a:ext cx="1617622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zh-TW" alt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TW" altLang="en-US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TW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  <m:r>
                            <a:rPr kumimoji="0" lang="zh-TW" altLang="en-US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TW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a:rPr kumimoji="0" lang="zh-TW" altLang="en-US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9</m:t>
                          </m:r>
                          <m:r>
                            <a:rPr kumimoji="0" lang="zh-TW" altLang="en-US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sSup>
                            <m:sSupPr>
                              <m:ctrlPr>
                                <a:rPr kumimoji="0" lang="zh-TW" alt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n-US" altLang="zh-TW" sz="32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94EB55C-CA37-4119-B057-54D86F071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69" y="4931116"/>
                <a:ext cx="1617622" cy="101752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CC146B-0DA6-4757-8178-F3958B12A030}"/>
              </a:ext>
            </a:extLst>
          </p:cNvPr>
          <p:cNvSpPr txBox="1"/>
          <p:nvPr/>
        </p:nvSpPr>
        <p:spPr>
          <a:xfrm>
            <a:off x="3948176" y="5152490"/>
            <a:ext cx="4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AD084E7-E9E7-414A-9907-1404129DCF1B}"/>
              </a:ext>
            </a:extLst>
          </p:cNvPr>
          <p:cNvSpPr txBox="1"/>
          <p:nvPr/>
        </p:nvSpPr>
        <p:spPr>
          <a:xfrm>
            <a:off x="696686" y="4344051"/>
            <a:ext cx="22206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全部位數的數字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0631A7B-71FE-4559-B70C-17BA92A8E0A2}"/>
              </a:ext>
            </a:extLst>
          </p:cNvPr>
          <p:cNvSpPr txBox="1"/>
          <p:nvPr/>
        </p:nvSpPr>
        <p:spPr>
          <a:xfrm>
            <a:off x="7990113" y="4636439"/>
            <a:ext cx="2743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非循環的數字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1FEC4EB-71F8-497E-8022-6D6609400B36}"/>
              </a:ext>
            </a:extLst>
          </p:cNvPr>
          <p:cNvSpPr txBox="1"/>
          <p:nvPr/>
        </p:nvSpPr>
        <p:spPr>
          <a:xfrm>
            <a:off x="406393" y="5921715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9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的個數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循環的位數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21923E5-C6A1-47BF-873C-6A1C3F48FA9A}"/>
              </a:ext>
            </a:extLst>
          </p:cNvPr>
          <p:cNvSpPr txBox="1"/>
          <p:nvPr/>
        </p:nvSpPr>
        <p:spPr>
          <a:xfrm>
            <a:off x="7691450" y="5840299"/>
            <a:ext cx="2743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非循環的位數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3CA8DAB-4A77-466A-9188-899EF5A881DB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096000" y="5737265"/>
            <a:ext cx="1595450" cy="3954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B136D12-2D16-47FB-8CF3-C83153E600C0}"/>
              </a:ext>
            </a:extLst>
          </p:cNvPr>
          <p:cNvCxnSpPr>
            <a:cxnSpLocks/>
          </p:cNvCxnSpPr>
          <p:nvPr/>
        </p:nvCxnSpPr>
        <p:spPr>
          <a:xfrm>
            <a:off x="2917372" y="4754781"/>
            <a:ext cx="1709622" cy="348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95127BA-31B4-410E-8E3C-BF6A029803CD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096000" y="4928827"/>
            <a:ext cx="1894113" cy="174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A64BF61-5D1B-4723-A18F-BEDEABECD962}"/>
              </a:ext>
            </a:extLst>
          </p:cNvPr>
          <p:cNvCxnSpPr>
            <a:cxnSpLocks/>
          </p:cNvCxnSpPr>
          <p:nvPr/>
        </p:nvCxnSpPr>
        <p:spPr>
          <a:xfrm flipV="1">
            <a:off x="4165890" y="5921715"/>
            <a:ext cx="461104" cy="3159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4F5F1FAC-9EBA-43B7-9C63-8D979BBD208F}"/>
                  </a:ext>
                </a:extLst>
              </p:cNvPr>
              <p:cNvSpPr txBox="1"/>
              <p:nvPr/>
            </p:nvSpPr>
            <p:spPr>
              <a:xfrm>
                <a:off x="6793340" y="4979906"/>
                <a:ext cx="990601" cy="925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4F5F1FAC-9EBA-43B7-9C63-8D979BBD2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340" y="4979906"/>
                <a:ext cx="990601" cy="9251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1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695C85B-777F-4BBE-A7DB-DF82FC36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024D-2AB3-4B38-8531-4F2A621EAAA8}" type="datetime1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078A2A-5DF6-4BBC-BACA-2D3A8BB4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10555 Dead Fraction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097858-51B4-46A0-B5B2-96E0A26C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636055" y="315240"/>
                <a:ext cx="5549463" cy="10542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 dirty="0">
                              <a:solidFill>
                                <a:srgbClr val="0070C0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m:t>全部位數的數字 </m:t>
                          </m:r>
                          <m:r>
                            <a:rPr lang="zh-TW" alt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zh-TW" altLang="en-US" sz="2800" dirty="0">
                              <a:solidFill>
                                <a:srgbClr val="0070C0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m:t>非循環的數字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TW" altLang="en-US" sz="2800" dirty="0">
                              <a:solidFill>
                                <a:srgbClr val="0070C0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m:t>循環的位數</m:t>
                          </m:r>
                          <m:r>
                            <a:rPr lang="zh-TW" alt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個</m:t>
                          </m:r>
                          <m:r>
                            <a:rPr lang="en-US" altLang="zh-TW" sz="28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9</m:t>
                          </m:r>
                          <m:r>
                            <a:rPr lang="zh-TW" altLang="en-US" sz="2800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zh-TW" altLang="en-US" sz="2800" dirty="0">
                                  <a:solidFill>
                                    <a:srgbClr val="0070C0"/>
                                  </a:solidFill>
                                  <a:latin typeface="標楷體" panose="03000509000000000000" pitchFamily="65" charset="-120"/>
                                  <a:ea typeface="標楷體" panose="03000509000000000000" pitchFamily="65" charset="-120"/>
                                </a:rPr>
                                <m:t>非循環的位數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55" y="315240"/>
                <a:ext cx="5549463" cy="10542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154097" y="506155"/>
            <a:ext cx="118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公式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616442" y="316968"/>
                <a:ext cx="1124607" cy="954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m:t>分子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TW" altLang="en-US" sz="28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m:t>分母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442" y="316968"/>
                <a:ext cx="1124607" cy="9545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7185519" y="548196"/>
            <a:ext cx="451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=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89CC966-030E-4A2F-9B83-26C2194AC676}"/>
                  </a:ext>
                </a:extLst>
              </p:cNvPr>
              <p:cNvSpPr/>
              <p:nvPr/>
            </p:nvSpPr>
            <p:spPr>
              <a:xfrm>
                <a:off x="387856" y="4074989"/>
                <a:ext cx="1728358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>
                          <a:latin typeface="Cambria Math" panose="02040503050406030204" pitchFamily="18" charset="0"/>
                        </a:rPr>
                        <m:t>0.123</m:t>
                      </m:r>
                      <m:acc>
                        <m:accPr>
                          <m:chr m:val="̅"/>
                          <m:ctrlPr>
                            <a:rPr lang="zh-TW" alt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</m:ac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89CC966-030E-4A2F-9B83-26C2194AC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56" y="4074989"/>
                <a:ext cx="1728358" cy="5959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94EB55C-CA37-4119-B057-54D86F071491}"/>
                  </a:ext>
                </a:extLst>
              </p:cNvPr>
              <p:cNvSpPr/>
              <p:nvPr/>
            </p:nvSpPr>
            <p:spPr>
              <a:xfrm>
                <a:off x="2778645" y="3852124"/>
                <a:ext cx="2587183" cy="10275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3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12345</m:t>
                          </m:r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32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123</m:t>
                          </m:r>
                        </m:num>
                        <m:den>
                          <m:r>
                            <a:rPr lang="zh-TW" altLang="en-US" sz="32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99</m:t>
                          </m:r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32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zh-TW" altLang="en-US" sz="320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94EB55C-CA37-4119-B057-54D86F071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645" y="3852124"/>
                <a:ext cx="2587183" cy="10275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id="{C2CC146B-0DA6-4757-8178-F3958B12A030}"/>
              </a:ext>
            </a:extLst>
          </p:cNvPr>
          <p:cNvSpPr txBox="1"/>
          <p:nvPr/>
        </p:nvSpPr>
        <p:spPr>
          <a:xfrm>
            <a:off x="2155952" y="4073498"/>
            <a:ext cx="4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=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89CC966-030E-4A2F-9B83-26C2194AC676}"/>
                  </a:ext>
                </a:extLst>
              </p:cNvPr>
              <p:cNvSpPr/>
              <p:nvPr/>
            </p:nvSpPr>
            <p:spPr>
              <a:xfrm>
                <a:off x="443849" y="5401885"/>
                <a:ext cx="1728357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smtClean="0">
                          <a:latin typeface="Cambria Math" panose="02040503050406030204" pitchFamily="18" charset="0"/>
                        </a:rPr>
                        <m:t>0.12</m:t>
                      </m:r>
                      <m:acc>
                        <m:accPr>
                          <m:chr m:val="̅"/>
                          <m:ctrlPr>
                            <a:rPr lang="zh-TW" alt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</m:ac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89CC966-030E-4A2F-9B83-26C2194AC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49" y="5401885"/>
                <a:ext cx="1728357" cy="5959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94EB55C-CA37-4119-B057-54D86F071491}"/>
                  </a:ext>
                </a:extLst>
              </p:cNvPr>
              <p:cNvSpPr/>
              <p:nvPr/>
            </p:nvSpPr>
            <p:spPr>
              <a:xfrm>
                <a:off x="2851797" y="5132284"/>
                <a:ext cx="2359556" cy="1057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3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12345</m:t>
                          </m:r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32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zh-TW" altLang="en-US" sz="32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99</m:t>
                          </m:r>
                          <m:r>
                            <a:rPr lang="en-US" altLang="zh-TW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32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TW" sz="32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94EB55C-CA37-4119-B057-54D86F071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797" y="5132284"/>
                <a:ext cx="2359556" cy="10575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C2CC146B-0DA6-4757-8178-F3958B12A030}"/>
              </a:ext>
            </a:extLst>
          </p:cNvPr>
          <p:cNvSpPr txBox="1"/>
          <p:nvPr/>
        </p:nvSpPr>
        <p:spPr>
          <a:xfrm>
            <a:off x="2235200" y="5359754"/>
            <a:ext cx="4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=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89CC966-030E-4A2F-9B83-26C2194AC676}"/>
                  </a:ext>
                </a:extLst>
              </p:cNvPr>
              <p:cNvSpPr/>
              <p:nvPr/>
            </p:nvSpPr>
            <p:spPr>
              <a:xfrm>
                <a:off x="6442313" y="4158301"/>
                <a:ext cx="1113895" cy="585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0.</m:t>
                      </m:r>
                      <m:acc>
                        <m:accPr>
                          <m:chr m:val="̅"/>
                          <m:ctrlPr>
                            <a:rPr kumimoji="0" lang="zh-TW" alt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TW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20</m:t>
                          </m:r>
                        </m:e>
                      </m:acc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89CC966-030E-4A2F-9B83-26C2194AC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313" y="4158301"/>
                <a:ext cx="1113895" cy="5859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94EB55C-CA37-4119-B057-54D86F071491}"/>
                  </a:ext>
                </a:extLst>
              </p:cNvPr>
              <p:cNvSpPr/>
              <p:nvPr/>
            </p:nvSpPr>
            <p:spPr>
              <a:xfrm>
                <a:off x="8210181" y="3870412"/>
                <a:ext cx="1854034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zh-TW" alt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TW" altLang="en-US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TW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  <m:r>
                            <a:rPr kumimoji="0" lang="zh-TW" altLang="en-US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TW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num>
                        <m:den>
                          <m:r>
                            <a:rPr kumimoji="0" lang="zh-TW" altLang="en-US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99</m:t>
                          </m:r>
                          <m:r>
                            <a:rPr kumimoji="0" lang="zh-TW" altLang="en-US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sSup>
                            <m:sSupPr>
                              <m:ctrlPr>
                                <a:rPr kumimoji="0" lang="zh-TW" alt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n-US" altLang="zh-TW" sz="32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94EB55C-CA37-4119-B057-54D86F071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181" y="3870412"/>
                <a:ext cx="1854034" cy="101752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C2CC146B-0DA6-4757-8178-F3958B12A030}"/>
              </a:ext>
            </a:extLst>
          </p:cNvPr>
          <p:cNvSpPr txBox="1"/>
          <p:nvPr/>
        </p:nvSpPr>
        <p:spPr>
          <a:xfrm>
            <a:off x="7636256" y="4122266"/>
            <a:ext cx="4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=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89CC966-030E-4A2F-9B83-26C2194AC676}"/>
                  </a:ext>
                </a:extLst>
              </p:cNvPr>
              <p:cNvSpPr/>
              <p:nvPr/>
            </p:nvSpPr>
            <p:spPr>
              <a:xfrm>
                <a:off x="6460601" y="5401885"/>
                <a:ext cx="1045478" cy="585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0.</m:t>
                      </m:r>
                      <m:r>
                        <a:rPr kumimoji="0" lang="en-US" altLang="zh-TW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  <m:acc>
                        <m:accPr>
                          <m:chr m:val="̅"/>
                          <m:ctrlPr>
                            <a:rPr kumimoji="0" lang="zh-TW" alt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TW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89CC966-030E-4A2F-9B83-26C2194AC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601" y="5401885"/>
                <a:ext cx="1045478" cy="58593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94EB55C-CA37-4119-B057-54D86F071491}"/>
                  </a:ext>
                </a:extLst>
              </p:cNvPr>
              <p:cNvSpPr/>
              <p:nvPr/>
            </p:nvSpPr>
            <p:spPr>
              <a:xfrm>
                <a:off x="8283333" y="5205436"/>
                <a:ext cx="1617622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zh-TW" alt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TW" altLang="en-US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TW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  <m:r>
                            <a:rPr kumimoji="0" lang="zh-TW" altLang="en-US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TW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a:rPr kumimoji="0" lang="zh-TW" altLang="en-US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9</m:t>
                          </m:r>
                          <m:r>
                            <a:rPr kumimoji="0" lang="zh-TW" altLang="en-US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sSup>
                            <m:sSupPr>
                              <m:ctrlPr>
                                <a:rPr kumimoji="0" lang="zh-TW" alt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n-US" altLang="zh-TW" sz="32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94EB55C-CA37-4119-B057-54D86F071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333" y="5205436"/>
                <a:ext cx="1617622" cy="101752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C2CC146B-0DA6-4757-8178-F3958B12A030}"/>
              </a:ext>
            </a:extLst>
          </p:cNvPr>
          <p:cNvSpPr txBox="1"/>
          <p:nvPr/>
        </p:nvSpPr>
        <p:spPr>
          <a:xfrm>
            <a:off x="7678928" y="5353658"/>
            <a:ext cx="4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=</a:t>
            </a:r>
            <a:endParaRPr lang="zh-TW" altLang="en-US" sz="32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2CC146B-0DA6-4757-8178-F3958B12A030}"/>
              </a:ext>
            </a:extLst>
          </p:cNvPr>
          <p:cNvSpPr txBox="1"/>
          <p:nvPr/>
        </p:nvSpPr>
        <p:spPr>
          <a:xfrm>
            <a:off x="9910064" y="5371946"/>
            <a:ext cx="4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=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4F5F1FAC-9EBA-43B7-9C63-8D979BBD208F}"/>
                  </a:ext>
                </a:extLst>
              </p:cNvPr>
              <p:cNvSpPr txBox="1"/>
              <p:nvPr/>
            </p:nvSpPr>
            <p:spPr>
              <a:xfrm>
                <a:off x="10524743" y="5235938"/>
                <a:ext cx="990601" cy="925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F1FAC-9EBA-43B7-9C63-8D979BBD2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4743" y="5235938"/>
                <a:ext cx="990601" cy="92519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89CC966-030E-4A2F-9B83-26C2194AC676}"/>
                  </a:ext>
                </a:extLst>
              </p:cNvPr>
              <p:cNvSpPr/>
              <p:nvPr/>
            </p:nvSpPr>
            <p:spPr>
              <a:xfrm>
                <a:off x="1472944" y="1813373"/>
                <a:ext cx="3367717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abcdefg</m:t>
                      </m:r>
                      <m:acc>
                        <m:accPr>
                          <m:chr m:val="̅"/>
                          <m:ctrlPr>
                            <a:rPr lang="zh-TW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hijklmn</m:t>
                          </m:r>
                        </m:e>
                      </m:ac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89CC966-030E-4A2F-9B83-26C2194AC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44" y="1813373"/>
                <a:ext cx="3367717" cy="5959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>
            <a:extLst>
              <a:ext uri="{FF2B5EF4-FFF2-40B4-BE49-F238E27FC236}">
                <a16:creationId xmlns:a16="http://schemas.microsoft.com/office/drawing/2014/main" id="{0AD084E7-E9E7-414A-9907-1404129DCF1B}"/>
              </a:ext>
            </a:extLst>
          </p:cNvPr>
          <p:cNvSpPr txBox="1"/>
          <p:nvPr/>
        </p:nvSpPr>
        <p:spPr>
          <a:xfrm>
            <a:off x="458942" y="2496963"/>
            <a:ext cx="647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全部位數的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數字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標楷體" panose="03000509000000000000" pitchFamily="65" charset="-120"/>
                <a:cs typeface="+mn-cs"/>
              </a:rPr>
              <a:t>abcdefghijklmn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0631A7B-71FE-4559-B70C-17BA92A8E0A2}"/>
              </a:ext>
            </a:extLst>
          </p:cNvPr>
          <p:cNvSpPr txBox="1"/>
          <p:nvPr/>
        </p:nvSpPr>
        <p:spPr>
          <a:xfrm>
            <a:off x="6965985" y="2551607"/>
            <a:ext cx="4659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非循環的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數字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 </a:t>
            </a: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標楷體" panose="03000509000000000000" pitchFamily="65" charset="-120"/>
                <a:cs typeface="+mn-cs"/>
              </a:rPr>
              <a:t>abcdefg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21923E5-C6A1-47BF-873C-6A1C3F48FA9A}"/>
              </a:ext>
            </a:extLst>
          </p:cNvPr>
          <p:cNvSpPr txBox="1"/>
          <p:nvPr/>
        </p:nvSpPr>
        <p:spPr>
          <a:xfrm>
            <a:off x="6978218" y="3060523"/>
            <a:ext cx="3464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非循環的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位數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 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標楷體" panose="03000509000000000000" pitchFamily="65" charset="-120"/>
                <a:cs typeface="+mn-cs"/>
              </a:rPr>
              <a:t>7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標楷體" panose="03000509000000000000" pitchFamily="65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93776" y="3054097"/>
                <a:ext cx="5047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3200" dirty="0" smtClean="0">
                          <a:solidFill>
                            <a:srgbClr val="0070C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m:t>循環的位數</m:t>
                      </m:r>
                      <m:r>
                        <a:rPr lang="zh-TW" altLang="en-US" sz="32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個</m:t>
                      </m:r>
                      <m:r>
                        <a:rPr lang="en-US" altLang="zh-TW" sz="320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9</m:t>
                      </m:r>
                      <m:r>
                        <a:rPr lang="en-US" altLang="zh-TW" sz="32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:    9999999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" y="3054097"/>
                <a:ext cx="5047488" cy="58477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219456" y="1773936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5373114" y="1621512"/>
                <a:ext cx="1124607" cy="954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m:t>分子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TW" altLang="en-US" sz="28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m:t>分母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114" y="1621512"/>
                <a:ext cx="1124607" cy="9545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4942191" y="1852740"/>
            <a:ext cx="451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=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8053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695C85B-777F-4BBE-A7DB-DF82FC36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4058-5B13-4F95-9E57-9ACFCAF49DDB}" type="datetime1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078A2A-5DF6-4BBC-BACA-2D3A8BB4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10555 Dead Fraction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097858-51B4-46A0-B5B2-96E0A26C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295728" y="1186775"/>
            <a:ext cx="6314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轉為分數型式需要計算下列</a:t>
            </a:r>
            <a:r>
              <a:rPr lang="en-US" altLang="zh-TW" sz="3200" dirty="0" smtClean="0">
                <a:ea typeface="標楷體" panose="03000509000000000000" pitchFamily="65" charset="-120"/>
              </a:rPr>
              <a:t>4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個值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AD084E7-E9E7-414A-9907-1404129DCF1B}"/>
              </a:ext>
            </a:extLst>
          </p:cNvPr>
          <p:cNvSpPr txBox="1"/>
          <p:nvPr/>
        </p:nvSpPr>
        <p:spPr>
          <a:xfrm>
            <a:off x="2424113" y="2124819"/>
            <a:ext cx="3531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全部位數的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數字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標楷體" panose="03000509000000000000" pitchFamily="65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424113" y="2803398"/>
                <a:ext cx="29011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sz="3200" dirty="0" smtClean="0">
                        <a:solidFill>
                          <a:srgbClr val="0070C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m:t>循環的位數</m:t>
                    </m:r>
                    <m:r>
                      <a:rPr lang="zh-TW" altLang="en-US" sz="3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個</m:t>
                    </m:r>
                    <m:r>
                      <a:rPr lang="en-US" altLang="zh-TW" sz="3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9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113" y="2803398"/>
                <a:ext cx="2901177" cy="584775"/>
              </a:xfrm>
              <a:prstGeom prst="rect">
                <a:avLst/>
              </a:prstGeom>
              <a:blipFill rotWithShape="0">
                <a:blip r:embed="rId2"/>
                <a:stretch>
                  <a:fillRect r="-100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60631A7B-71FE-4559-B70C-17BA92A8E0A2}"/>
              </a:ext>
            </a:extLst>
          </p:cNvPr>
          <p:cNvSpPr txBox="1"/>
          <p:nvPr/>
        </p:nvSpPr>
        <p:spPr>
          <a:xfrm>
            <a:off x="2428373" y="3517905"/>
            <a:ext cx="3286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非循環的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數字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1923E5-C6A1-47BF-873C-6A1C3F48FA9A}"/>
              </a:ext>
            </a:extLst>
          </p:cNvPr>
          <p:cNvSpPr txBox="1"/>
          <p:nvPr/>
        </p:nvSpPr>
        <p:spPr>
          <a:xfrm>
            <a:off x="2424113" y="4196484"/>
            <a:ext cx="3362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非循環的</a:t>
            </a: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位數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7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AD39-16CD-4ABB-95D8-1AD71CEBAF97}" type="datetime1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10555 Dead Fraction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22093" y="2880738"/>
            <a:ext cx="255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解題演算法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309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695C85B-777F-4BBE-A7DB-DF82FC36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5915-ADA1-447D-919D-1629799C5A6B}" type="datetime1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078A2A-5DF6-4BBC-BACA-2D3A8BB4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10555 Dead Fraction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097858-51B4-46A0-B5B2-96E0A26C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25139"/>
              </p:ext>
            </p:extLst>
          </p:nvPr>
        </p:nvGraphicFramePr>
        <p:xfrm>
          <a:off x="1854200" y="896002"/>
          <a:ext cx="8128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.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c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d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e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.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.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.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9CC966-030E-4A2F-9B83-26C2194AC676}"/>
                  </a:ext>
                </a:extLst>
              </p:cNvPr>
              <p:cNvSpPr/>
              <p:nvPr/>
            </p:nvSpPr>
            <p:spPr>
              <a:xfrm>
                <a:off x="2637420" y="0"/>
                <a:ext cx="169257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abcde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89CC966-030E-4A2F-9B83-26C2194AC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420" y="0"/>
                <a:ext cx="1692578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537855" y="0"/>
            <a:ext cx="1099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79882" y="1098980"/>
            <a:ext cx="1439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String t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663907" y="2133303"/>
            <a:ext cx="514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處理字元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abcde</a:t>
            </a:r>
            <a:r>
              <a:rPr lang="en-US" altLang="zh-TW" sz="3200" dirty="0" smtClean="0"/>
              <a:t> (t[2]..t[6])</a:t>
            </a:r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08031" y="2150792"/>
            <a:ext cx="2920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處理區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間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2..6</a:t>
            </a:r>
            <a:r>
              <a:rPr lang="zh-TW" altLang="en-US" sz="3200" dirty="0" smtClean="0"/>
              <a:t> 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89CC966-030E-4A2F-9B83-26C2194AC676}"/>
                  </a:ext>
                </a:extLst>
              </p:cNvPr>
              <p:cNvSpPr/>
              <p:nvPr/>
            </p:nvSpPr>
            <p:spPr>
              <a:xfrm>
                <a:off x="935937" y="3220433"/>
                <a:ext cx="169257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abcd</m:t>
                      </m:r>
                      <m:acc>
                        <m:accPr>
                          <m:chr m:val="̅"/>
                          <m:ctrlPr>
                            <a:rPr lang="zh-TW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</m:ac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89CC966-030E-4A2F-9B83-26C2194AC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37" y="3220433"/>
                <a:ext cx="169257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89CC966-030E-4A2F-9B83-26C2194AC676}"/>
                  </a:ext>
                </a:extLst>
              </p:cNvPr>
              <p:cNvSpPr/>
              <p:nvPr/>
            </p:nvSpPr>
            <p:spPr>
              <a:xfrm>
                <a:off x="935937" y="3854683"/>
                <a:ext cx="1692578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abc</m:t>
                      </m:r>
                      <m:acc>
                        <m:accPr>
                          <m:chr m:val="̅"/>
                          <m:ctrlPr>
                            <a:rPr lang="zh-TW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de</m:t>
                          </m:r>
                        </m:e>
                      </m:ac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89CC966-030E-4A2F-9B83-26C2194AC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37" y="3854683"/>
                <a:ext cx="1692578" cy="5959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89CC966-030E-4A2F-9B83-26C2194AC676}"/>
                  </a:ext>
                </a:extLst>
              </p:cNvPr>
              <p:cNvSpPr/>
              <p:nvPr/>
            </p:nvSpPr>
            <p:spPr>
              <a:xfrm>
                <a:off x="935937" y="4450615"/>
                <a:ext cx="1692578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ab</m:t>
                      </m:r>
                      <m:acc>
                        <m:accPr>
                          <m:chr m:val="̅"/>
                          <m:ctrlPr>
                            <a:rPr lang="zh-TW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cde</m:t>
                          </m:r>
                        </m:e>
                      </m:ac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89CC966-030E-4A2F-9B83-26C2194AC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37" y="4450615"/>
                <a:ext cx="1692578" cy="5959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89CC966-030E-4A2F-9B83-26C2194AC676}"/>
                  </a:ext>
                </a:extLst>
              </p:cNvPr>
              <p:cNvSpPr/>
              <p:nvPr/>
            </p:nvSpPr>
            <p:spPr>
              <a:xfrm>
                <a:off x="935937" y="5084865"/>
                <a:ext cx="1692579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acc>
                        <m:accPr>
                          <m:chr m:val="̅"/>
                          <m:ctrlPr>
                            <a:rPr lang="zh-TW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bcde</m:t>
                          </m:r>
                        </m:e>
                      </m:ac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89CC966-030E-4A2F-9B83-26C2194AC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37" y="5084865"/>
                <a:ext cx="1692579" cy="5959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89CC966-030E-4A2F-9B83-26C2194AC676}"/>
                  </a:ext>
                </a:extLst>
              </p:cNvPr>
              <p:cNvSpPr/>
              <p:nvPr/>
            </p:nvSpPr>
            <p:spPr>
              <a:xfrm>
                <a:off x="935937" y="5757434"/>
                <a:ext cx="1692578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smtClean="0">
                          <a:latin typeface="Cambria Math" panose="02040503050406030204" pitchFamily="18" charset="0"/>
                        </a:rPr>
                        <m:t>0.</m:t>
                      </m:r>
                      <m:acc>
                        <m:accPr>
                          <m:chr m:val="̅"/>
                          <m:ctrlPr>
                            <a:rPr lang="zh-TW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abcde</m:t>
                          </m:r>
                        </m:e>
                      </m:ac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89CC966-030E-4A2F-9B83-26C2194AC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37" y="5757434"/>
                <a:ext cx="1692578" cy="5959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3255386" y="3219739"/>
            <a:ext cx="2920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循環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區間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</a:t>
            </a:r>
            <a:r>
              <a:rPr lang="en-US" altLang="zh-TW" sz="3200" dirty="0"/>
              <a:t>6</a:t>
            </a:r>
            <a:r>
              <a:rPr lang="en-US" altLang="zh-TW" sz="3200" dirty="0" smtClean="0"/>
              <a:t>..6</a:t>
            </a:r>
            <a:r>
              <a:rPr lang="zh-TW" altLang="en-US" sz="3200" dirty="0" smtClean="0"/>
              <a:t> </a:t>
            </a:r>
            <a:endParaRPr lang="zh-TW" altLang="en-US" sz="3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255386" y="3881805"/>
            <a:ext cx="2920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循環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區間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5..6</a:t>
            </a:r>
            <a:r>
              <a:rPr lang="zh-TW" altLang="en-US" sz="3200" dirty="0" smtClean="0"/>
              <a:t> </a:t>
            </a:r>
            <a:endParaRPr lang="zh-TW" altLang="en-US" sz="3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255386" y="4466421"/>
            <a:ext cx="2920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循環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區間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4..6</a:t>
            </a:r>
            <a:r>
              <a:rPr lang="zh-TW" altLang="en-US" sz="3200" dirty="0" smtClean="0"/>
              <a:t> </a:t>
            </a:r>
            <a:endParaRPr lang="zh-TW" altLang="en-US" sz="3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255386" y="5081018"/>
            <a:ext cx="2920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循環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區間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3..6</a:t>
            </a:r>
            <a:r>
              <a:rPr lang="zh-TW" altLang="en-US" sz="3200" dirty="0" smtClean="0"/>
              <a:t> </a:t>
            </a:r>
            <a:endParaRPr lang="zh-TW" altLang="en-US" sz="3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255386" y="5710605"/>
            <a:ext cx="2920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循環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區間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2..6</a:t>
            </a:r>
            <a:r>
              <a:rPr lang="zh-TW" altLang="en-US" sz="3200" dirty="0" smtClean="0"/>
              <a:t> </a:t>
            </a:r>
            <a:endParaRPr lang="zh-TW" altLang="en-US" sz="32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082170" y="3395952"/>
            <a:ext cx="4517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計算公式之分子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分母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114649" y="4132968"/>
            <a:ext cx="4074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計算分子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分母之</a:t>
            </a:r>
            <a:r>
              <a:rPr lang="en-US" altLang="zh-TW" sz="3200" dirty="0" err="1" smtClean="0">
                <a:ea typeface="標楷體" panose="03000509000000000000" pitchFamily="65" charset="-120"/>
              </a:rPr>
              <a:t>gcd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132137" y="4899966"/>
            <a:ext cx="4074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化簡分數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分子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分母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179606" y="5607002"/>
            <a:ext cx="4074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保留最小分母之分數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cxnSp>
        <p:nvCxnSpPr>
          <p:cNvPr id="27" name="直線單箭頭接點 26"/>
          <p:cNvCxnSpPr>
            <a:stCxn id="12" idx="3"/>
            <a:endCxn id="17" idx="1"/>
          </p:cNvCxnSpPr>
          <p:nvPr/>
        </p:nvCxnSpPr>
        <p:spPr>
          <a:xfrm flipV="1">
            <a:off x="2628515" y="3512127"/>
            <a:ext cx="626871" cy="6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大括弧 33"/>
          <p:cNvSpPr/>
          <p:nvPr/>
        </p:nvSpPr>
        <p:spPr>
          <a:xfrm>
            <a:off x="5987890" y="3377216"/>
            <a:ext cx="329783" cy="2731957"/>
          </a:xfrm>
          <a:prstGeom prst="rightBrace">
            <a:avLst>
              <a:gd name="adj1" fmla="val 42948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/>
          <p:nvPr/>
        </p:nvCxnSpPr>
        <p:spPr>
          <a:xfrm>
            <a:off x="8836756" y="3920020"/>
            <a:ext cx="0" cy="3316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8827792" y="4646161"/>
            <a:ext cx="0" cy="3316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8827792" y="5435055"/>
            <a:ext cx="0" cy="3316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stCxn id="34" idx="1"/>
          </p:cNvCxnSpPr>
          <p:nvPr/>
        </p:nvCxnSpPr>
        <p:spPr>
          <a:xfrm rot="10800000" flipH="1">
            <a:off x="6317672" y="3409033"/>
            <a:ext cx="2501153" cy="1334162"/>
          </a:xfrm>
          <a:prstGeom prst="bentConnector5">
            <a:avLst>
              <a:gd name="adj1" fmla="val 17383"/>
              <a:gd name="adj2" fmla="val 119519"/>
              <a:gd name="adj3" fmla="val 10010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2628515" y="4215133"/>
            <a:ext cx="626871" cy="6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2628515" y="4770655"/>
            <a:ext cx="626871" cy="6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V="1">
            <a:off x="2628515" y="5395004"/>
            <a:ext cx="626871" cy="6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V="1">
            <a:off x="2628515" y="6058681"/>
            <a:ext cx="626871" cy="6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152400" y="0"/>
            <a:ext cx="1099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005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AD39-16CD-4ABB-95D8-1AD71CEBAF97}" type="datetime1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10555 Dead Fraction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16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689546" y="104931"/>
                <a:ext cx="11325670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#include&lt;</a:t>
                </a:r>
                <a:r>
                  <a:rPr lang="en-US" altLang="zh-TW" sz="2000" dirty="0" err="1"/>
                  <a:t>iostream</a:t>
                </a:r>
                <a:r>
                  <a:rPr lang="en-US" altLang="zh-TW" sz="2000" dirty="0"/>
                  <a:t>&gt;</a:t>
                </a:r>
              </a:p>
              <a:p>
                <a:r>
                  <a:rPr lang="en-US" altLang="zh-TW" sz="2000" dirty="0"/>
                  <a:t>#include&lt;string&gt;</a:t>
                </a:r>
              </a:p>
              <a:p>
                <a:r>
                  <a:rPr lang="en-US" altLang="zh-TW" sz="2000" dirty="0"/>
                  <a:t>using namespace </a:t>
                </a:r>
                <a:r>
                  <a:rPr lang="en-US" altLang="zh-TW" sz="2000" dirty="0" err="1"/>
                  <a:t>std</a:t>
                </a:r>
                <a:r>
                  <a:rPr lang="en-US" altLang="zh-TW" sz="2000" dirty="0"/>
                  <a:t>;</a:t>
                </a:r>
              </a:p>
              <a:p>
                <a:r>
                  <a:rPr lang="en-US" altLang="zh-TW" sz="2000" dirty="0"/>
                  <a:t>#define INF 0x3fffffff</a:t>
                </a:r>
              </a:p>
              <a:p>
                <a:endParaRPr lang="en-US" altLang="zh-TW" sz="2000" dirty="0"/>
              </a:p>
              <a:p>
                <a:r>
                  <a:rPr lang="en-US" altLang="zh-TW" sz="2000" dirty="0" err="1">
                    <a:solidFill>
                      <a:srgbClr val="FF0000"/>
                    </a:solidFill>
                  </a:rPr>
                  <a:t>int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000" dirty="0" err="1">
                    <a:solidFill>
                      <a:srgbClr val="FF0000"/>
                    </a:solidFill>
                  </a:rPr>
                  <a:t>gcd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TW" sz="2000" dirty="0" err="1">
                    <a:solidFill>
                      <a:srgbClr val="FF0000"/>
                    </a:solidFill>
                  </a:rPr>
                  <a:t>int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 a, </a:t>
                </a:r>
                <a:r>
                  <a:rPr lang="en-US" altLang="zh-TW" sz="2000" dirty="0" err="1">
                    <a:solidFill>
                      <a:srgbClr val="FF0000"/>
                    </a:solidFill>
                  </a:rPr>
                  <a:t>int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 b) </a:t>
                </a:r>
                <a:r>
                  <a:rPr lang="en-US" altLang="zh-TW" sz="2000" dirty="0" smtClean="0"/>
                  <a:t>{         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//  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找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a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b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的最大公約數</a:t>
                </a:r>
                <a:r>
                  <a:rPr lang="en-US" altLang="zh-TW" sz="2000" dirty="0" err="1" smtClean="0">
                    <a:solidFill>
                      <a:srgbClr val="0070C0"/>
                    </a:solidFill>
                  </a:rPr>
                  <a:t>gcd</a:t>
                </a:r>
                <a:endParaRPr lang="en-US" altLang="zh-TW" sz="2000" dirty="0">
                  <a:solidFill>
                    <a:srgbClr val="0070C0"/>
                  </a:solidFill>
                </a:endParaRPr>
              </a:p>
              <a:p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return </a:t>
                </a:r>
                <a:r>
                  <a:rPr lang="en-US" altLang="zh-TW" sz="2000" dirty="0"/>
                  <a:t>b == 0 ? a : </a:t>
                </a:r>
                <a:r>
                  <a:rPr lang="en-US" altLang="zh-TW" sz="2000" dirty="0" err="1"/>
                  <a:t>gcd</a:t>
                </a:r>
                <a:r>
                  <a:rPr lang="en-US" altLang="zh-TW" sz="2000" dirty="0"/>
                  <a:t>(b, </a:t>
                </a:r>
                <a:r>
                  <a:rPr lang="en-US" altLang="zh-TW" sz="2000" dirty="0" err="1"/>
                  <a:t>a%b</a:t>
                </a:r>
                <a:r>
                  <a:rPr lang="en-US" altLang="zh-TW" sz="2000" dirty="0" smtClean="0"/>
                  <a:t>);    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// 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輾轉相除法</a:t>
                </a:r>
                <a:endParaRPr lang="en-US" altLang="zh-TW" sz="2000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sz="2000" dirty="0"/>
                  <a:t>}</a:t>
                </a:r>
              </a:p>
              <a:p>
                <a:r>
                  <a:rPr lang="en-US" altLang="zh-TW" sz="2000" dirty="0"/>
                  <a:t>string t;</a:t>
                </a:r>
              </a:p>
              <a:p>
                <a:r>
                  <a:rPr lang="en-US" altLang="zh-TW" sz="2000" dirty="0" err="1">
                    <a:solidFill>
                      <a:srgbClr val="FF0000"/>
                    </a:solidFill>
                  </a:rPr>
                  <a:t>int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000" dirty="0" err="1">
                    <a:solidFill>
                      <a:srgbClr val="FF0000"/>
                    </a:solidFill>
                  </a:rPr>
                  <a:t>fenzi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TW" sz="2000" dirty="0" err="1">
                    <a:solidFill>
                      <a:srgbClr val="FF0000"/>
                    </a:solidFill>
                  </a:rPr>
                  <a:t>int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 a, </a:t>
                </a:r>
                <a:r>
                  <a:rPr lang="en-US" altLang="zh-TW" sz="2000" dirty="0" err="1">
                    <a:solidFill>
                      <a:srgbClr val="FF0000"/>
                    </a:solidFill>
                  </a:rPr>
                  <a:t>int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 b) </a:t>
                </a:r>
                <a:r>
                  <a:rPr lang="en-US" altLang="zh-TW" sz="2000" dirty="0" smtClean="0"/>
                  <a:t>{  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// 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計算公式分子</a:t>
                </a:r>
                <a:r>
                  <a:rPr lang="en-US" altLang="zh-TW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將輸入的字串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t(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一</a:t>
                </a:r>
                <a:r>
                  <a:rPr lang="zh-TW" altLang="en-US" sz="20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維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陣列</a:t>
                </a:r>
                <a:r>
                  <a:rPr lang="en-US" altLang="zh-TW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中的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t[a]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至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t[b]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當成循環數字 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a&lt;=b</a:t>
                </a:r>
                <a:endParaRPr lang="zh-TW" altLang="en-US" sz="2000" dirty="0">
                  <a:solidFill>
                    <a:srgbClr val="0070C0"/>
                  </a:solidFill>
                </a:endParaRPr>
              </a:p>
              <a:p>
                <a:r>
                  <a:rPr lang="zh-TW" altLang="en-US" sz="2000" dirty="0"/>
                  <a:t> </a:t>
                </a:r>
                <a:r>
                  <a:rPr lang="zh-TW" altLang="en-US" sz="2000" dirty="0" smtClean="0"/>
                  <a:t>      </a:t>
                </a:r>
                <a:r>
                  <a:rPr lang="en-US" altLang="zh-TW" sz="2000" dirty="0" err="1" smtClean="0"/>
                  <a:t>int</a:t>
                </a:r>
                <a:r>
                  <a:rPr lang="en-US" altLang="zh-TW" sz="2000" dirty="0" smtClean="0"/>
                  <a:t> </a:t>
                </a:r>
                <a:r>
                  <a:rPr lang="en-US" altLang="zh-TW" sz="2000" dirty="0" err="1"/>
                  <a:t>ans</a:t>
                </a:r>
                <a:r>
                  <a:rPr lang="en-US" altLang="zh-TW" sz="2000" dirty="0"/>
                  <a:t> = 0; </a:t>
                </a:r>
                <a:r>
                  <a:rPr lang="en-US" altLang="zh-TW" sz="2000" dirty="0" err="1"/>
                  <a:t>int</a:t>
                </a:r>
                <a:r>
                  <a:rPr lang="en-US" altLang="zh-TW" sz="2000" dirty="0"/>
                  <a:t> ans1 = 0;</a:t>
                </a:r>
              </a:p>
              <a:p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 for </a:t>
                </a:r>
                <a:r>
                  <a:rPr lang="en-US" altLang="zh-TW" sz="2000" dirty="0"/>
                  <a:t>(</a:t>
                </a:r>
                <a:r>
                  <a:rPr lang="en-US" altLang="zh-TW" sz="2000" dirty="0" err="1"/>
                  <a:t>int</a:t>
                </a:r>
                <a:r>
                  <a:rPr lang="en-US" altLang="zh-TW" sz="2000" dirty="0"/>
                  <a:t> i = 2; i &lt; a; i++) </a:t>
                </a:r>
                <a:r>
                  <a:rPr lang="en-US" altLang="zh-TW" sz="2000" dirty="0" smtClean="0"/>
                  <a:t>{</a:t>
                </a:r>
                <a:r>
                  <a:rPr lang="zh-TW" altLang="en-US" sz="2000" dirty="0" smtClean="0"/>
                  <a:t>     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// 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計算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sz="2000" dirty="0">
                        <a:solidFill>
                          <a:srgbClr val="0070C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m:t>非循環的數字</m:t>
                    </m:r>
                  </m:oMath>
                </a14:m>
                <a:endParaRPr lang="en-US" altLang="zh-TW" sz="2000" dirty="0"/>
              </a:p>
              <a:p>
                <a:r>
                  <a:rPr lang="en-US" altLang="zh-TW" sz="2000" dirty="0" smtClean="0"/>
                  <a:t>           </a:t>
                </a:r>
                <a:r>
                  <a:rPr lang="en-US" altLang="zh-TW" sz="2000" dirty="0" err="1" smtClean="0"/>
                  <a:t>ans</a:t>
                </a:r>
                <a:r>
                  <a:rPr lang="en-US" altLang="zh-TW" sz="2000" dirty="0" smtClean="0"/>
                  <a:t> = </a:t>
                </a:r>
                <a:r>
                  <a:rPr lang="en-US" altLang="zh-TW" sz="2000" dirty="0" err="1" smtClean="0"/>
                  <a:t>ans</a:t>
                </a:r>
                <a:r>
                  <a:rPr lang="en-US" altLang="zh-TW" sz="2000" dirty="0" smtClean="0"/>
                  <a:t> * 10 + (t[</a:t>
                </a:r>
                <a:r>
                  <a:rPr lang="en-US" altLang="zh-TW" sz="2000" dirty="0" err="1" smtClean="0"/>
                  <a:t>i</a:t>
                </a:r>
                <a:r>
                  <a:rPr lang="en-US" altLang="zh-TW" sz="2000" dirty="0" smtClean="0"/>
                  <a:t>] - '0');</a:t>
                </a:r>
              </a:p>
              <a:p>
                <a:r>
                  <a:rPr lang="en-US" altLang="zh-TW" sz="2000" dirty="0" smtClean="0"/>
                  <a:t>       </a:t>
                </a:r>
                <a:r>
                  <a:rPr lang="en-US" altLang="zh-TW" sz="2000" dirty="0" smtClean="0"/>
                  <a:t>}</a:t>
                </a:r>
                <a:endParaRPr lang="en-US" altLang="zh-TW" sz="2000" dirty="0"/>
              </a:p>
              <a:p>
                <a:r>
                  <a:rPr lang="en-US" altLang="zh-TW" sz="2000" dirty="0" smtClean="0"/>
                  <a:t> </a:t>
                </a:r>
                <a:r>
                  <a:rPr lang="en-US" altLang="zh-TW" sz="2000" dirty="0" smtClean="0"/>
                  <a:t>      ans1 </a:t>
                </a:r>
                <a:r>
                  <a:rPr lang="en-US" altLang="zh-TW" sz="2000" dirty="0"/>
                  <a:t>= </a:t>
                </a:r>
                <a:r>
                  <a:rPr lang="en-US" altLang="zh-TW" sz="2000" dirty="0" err="1"/>
                  <a:t>ans</a:t>
                </a:r>
                <a:r>
                  <a:rPr lang="en-US" altLang="zh-TW" sz="2000" dirty="0" smtClean="0"/>
                  <a:t>;</a:t>
                </a:r>
                <a:r>
                  <a:rPr lang="zh-TW" altLang="en-US" sz="2000" dirty="0" smtClean="0"/>
                  <a:t>                          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// ans1: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sz="2000" dirty="0">
                        <a:solidFill>
                          <a:srgbClr val="0070C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m:t>非循環的數字</m:t>
                    </m:r>
                  </m:oMath>
                </a14:m>
                <a:endParaRPr lang="en-US" altLang="zh-TW" sz="2000" dirty="0"/>
              </a:p>
              <a:p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 for </a:t>
                </a:r>
                <a:r>
                  <a:rPr lang="en-US" altLang="zh-TW" sz="2000" dirty="0"/>
                  <a:t>(</a:t>
                </a:r>
                <a:r>
                  <a:rPr lang="en-US" altLang="zh-TW" sz="2000" dirty="0" err="1"/>
                  <a:t>int</a:t>
                </a:r>
                <a:r>
                  <a:rPr lang="en-US" altLang="zh-TW" sz="2000" dirty="0"/>
                  <a:t> j = a; j &lt;= b; </a:t>
                </a:r>
                <a:r>
                  <a:rPr lang="en-US" altLang="zh-TW" sz="2000" dirty="0" err="1"/>
                  <a:t>j++</a:t>
                </a:r>
                <a:r>
                  <a:rPr lang="en-US" altLang="zh-TW" sz="2000" dirty="0"/>
                  <a:t>) </a:t>
                </a:r>
                <a:r>
                  <a:rPr lang="en-US" altLang="zh-TW" sz="2000" dirty="0" smtClean="0"/>
                  <a:t>{  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//</a:t>
                </a:r>
                <a:r>
                  <a:rPr lang="en-US" altLang="zh-TW" sz="2000" dirty="0" smtClean="0"/>
                  <a:t> 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計算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sz="2000" dirty="0">
                        <a:solidFill>
                          <a:srgbClr val="0070C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m:t>全部位數的數字 </m:t>
                    </m:r>
                  </m:oMath>
                </a14:m>
                <a:endParaRPr lang="en-US" altLang="zh-TW" sz="2000" dirty="0" smtClean="0"/>
              </a:p>
              <a:p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     </a:t>
                </a:r>
                <a:r>
                  <a:rPr lang="en-US" altLang="zh-TW" sz="2000" dirty="0" err="1" smtClean="0"/>
                  <a:t>ans</a:t>
                </a:r>
                <a:r>
                  <a:rPr lang="en-US" altLang="zh-TW" sz="2000" dirty="0" smtClean="0"/>
                  <a:t> </a:t>
                </a:r>
                <a:r>
                  <a:rPr lang="en-US" altLang="zh-TW" sz="2000" dirty="0"/>
                  <a:t>= </a:t>
                </a:r>
                <a:r>
                  <a:rPr lang="en-US" altLang="zh-TW" sz="2000" dirty="0" err="1"/>
                  <a:t>ans</a:t>
                </a:r>
                <a:r>
                  <a:rPr lang="en-US" altLang="zh-TW" sz="2000" dirty="0"/>
                  <a:t> * 10 + (t[j] - </a:t>
                </a:r>
                <a:r>
                  <a:rPr lang="en-US" altLang="zh-TW" sz="2000" dirty="0" smtClean="0"/>
                  <a:t>'0');  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// </a:t>
                </a:r>
                <a:r>
                  <a:rPr lang="en-US" altLang="zh-TW" sz="2000" dirty="0" err="1" smtClean="0">
                    <a:solidFill>
                      <a:srgbClr val="0070C0"/>
                    </a:solidFill>
                  </a:rPr>
                  <a:t>ans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sz="2000" dirty="0">
                        <a:solidFill>
                          <a:srgbClr val="0070C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m:t>全部位數的數字 </m:t>
                    </m:r>
                  </m:oMath>
                </a14:m>
                <a:endParaRPr lang="en-US" altLang="zh-TW" sz="2000" dirty="0"/>
              </a:p>
              <a:p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  }</a:t>
                </a:r>
                <a:endParaRPr lang="en-US" altLang="zh-TW" sz="2000" dirty="0"/>
              </a:p>
              <a:p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  return </a:t>
                </a:r>
                <a:r>
                  <a:rPr lang="en-US" altLang="zh-TW" sz="2000" dirty="0" err="1"/>
                  <a:t>ans</a:t>
                </a:r>
                <a:r>
                  <a:rPr lang="en-US" altLang="zh-TW" sz="2000" dirty="0"/>
                  <a:t> - ans1</a:t>
                </a:r>
                <a:r>
                  <a:rPr lang="en-US" altLang="zh-TW" sz="2000" dirty="0" smtClean="0"/>
                  <a:t>;  </a:t>
                </a:r>
                <a:r>
                  <a:rPr lang="zh-TW" altLang="en-US" sz="2000" dirty="0" smtClean="0"/>
                  <a:t>           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// 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傳回公式分子</a:t>
                </a:r>
                <a:r>
                  <a:rPr lang="en-US" altLang="zh-TW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sz="2000" dirty="0">
                        <a:solidFill>
                          <a:srgbClr val="0070C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m:t>全部位數的數字 </m:t>
                    </m:r>
                    <m:r>
                      <a:rPr lang="zh-TW" altLang="en-US" sz="20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zh-TW" altLang="en-US" sz="2000" dirty="0">
                        <a:solidFill>
                          <a:srgbClr val="0070C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m:t>非循環的數字</m:t>
                    </m:r>
                  </m:oMath>
                </a14:m>
                <a:endParaRPr lang="en-US" altLang="zh-TW" sz="2000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sz="2000" dirty="0"/>
                  <a:t>}</a:t>
                </a:r>
                <a:endParaRPr lang="zh-TW" altLang="en-US" sz="20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6" y="104931"/>
                <a:ext cx="11325670" cy="6247864"/>
              </a:xfrm>
              <a:prstGeom prst="rect">
                <a:avLst/>
              </a:prstGeom>
              <a:blipFill>
                <a:blip r:embed="rId2"/>
                <a:stretch>
                  <a:fillRect l="-538" t="-488" b="-7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AE344CC1-A528-4113-BCA3-EF98FDBABEC4}"/>
              </a:ext>
            </a:extLst>
          </p:cNvPr>
          <p:cNvSpPr txBox="1"/>
          <p:nvPr/>
        </p:nvSpPr>
        <p:spPr>
          <a:xfrm>
            <a:off x="9536409" y="350818"/>
            <a:ext cx="2248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UVa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10555 </a:t>
            </a:r>
            <a:r>
              <a:rPr lang="en-US" altLang="zh-TW" sz="2800" dirty="0"/>
              <a:t>Code (</a:t>
            </a:r>
            <a:r>
              <a:rPr lang="en-US" altLang="zh-TW" sz="2800" dirty="0" smtClean="0"/>
              <a:t>1/2)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996457" y="1891510"/>
                <a:ext cx="4012919" cy="674544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1600" dirty="0">
                              <a:solidFill>
                                <a:srgbClr val="0070C0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m:t>全部位數的數字 </m:t>
                          </m:r>
                          <m:r>
                            <a:rPr lang="zh-TW" alt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zh-TW" altLang="en-US" sz="1600" dirty="0">
                              <a:solidFill>
                                <a:srgbClr val="0070C0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m:t>非循環的數字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TW" altLang="en-US" sz="1600" dirty="0">
                              <a:solidFill>
                                <a:srgbClr val="0070C0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m:t>循環的位數</m:t>
                          </m:r>
                          <m:r>
                            <a:rPr lang="zh-TW" altLang="en-US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個</m:t>
                          </m:r>
                          <m:r>
                            <a:rPr lang="en-US" altLang="zh-TW" sz="16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9</m:t>
                          </m:r>
                          <m:r>
                            <a:rPr lang="zh-TW" altLang="en-US" sz="1600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16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zh-TW" altLang="en-US" sz="1600" dirty="0">
                                  <a:solidFill>
                                    <a:srgbClr val="0070C0"/>
                                  </a:solidFill>
                                  <a:latin typeface="標楷體" panose="03000509000000000000" pitchFamily="65" charset="-120"/>
                                  <a:ea typeface="標楷體" panose="03000509000000000000" pitchFamily="65" charset="-120"/>
                                </a:rPr>
                                <m:t>非循環的位數</m:t>
                              </m:r>
                            </m:sup>
                          </m:sSup>
                        </m:den>
                      </m:f>
                      <m:r>
                        <a:rPr lang="en-US" altLang="zh-TW" sz="1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0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m:t>分子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TW" altLang="en-US" sz="20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m:t>分母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457" y="1891510"/>
                <a:ext cx="4012919" cy="6745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244243"/>
              </p:ext>
            </p:extLst>
          </p:nvPr>
        </p:nvGraphicFramePr>
        <p:xfrm>
          <a:off x="8153400" y="3666944"/>
          <a:ext cx="307337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6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0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0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0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90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.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.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.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.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9344810" y="3255357"/>
            <a:ext cx="249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a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982200" y="3255357"/>
            <a:ext cx="335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b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3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AD39-16CD-4ABB-95D8-1AD71CEBAF97}" type="datetime1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10555 Dead Fraction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0" y="356788"/>
                <a:ext cx="11332564" cy="6622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err="1">
                    <a:solidFill>
                      <a:srgbClr val="FF0000"/>
                    </a:solidFill>
                  </a:rPr>
                  <a:t>int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 main() </a:t>
                </a:r>
                <a:r>
                  <a:rPr lang="en-US" altLang="zh-TW" sz="2000" dirty="0"/>
                  <a:t>{</a:t>
                </a:r>
              </a:p>
              <a:p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while </a:t>
                </a:r>
                <a:r>
                  <a:rPr lang="en-US" altLang="zh-TW" sz="2000" dirty="0"/>
                  <a:t>(</a:t>
                </a:r>
                <a:r>
                  <a:rPr lang="en-US" altLang="zh-TW" sz="2000" dirty="0" err="1"/>
                  <a:t>cin</a:t>
                </a:r>
                <a:r>
                  <a:rPr lang="en-US" altLang="zh-TW" sz="2000" dirty="0"/>
                  <a:t> &gt;&gt; t) {</a:t>
                </a:r>
              </a:p>
              <a:p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 </a:t>
                </a:r>
                <a:r>
                  <a:rPr lang="en-US" altLang="zh-TW" sz="2000" dirty="0" err="1" smtClean="0"/>
                  <a:t>int</a:t>
                </a:r>
                <a:r>
                  <a:rPr lang="en-US" altLang="zh-TW" sz="2000" dirty="0" smtClean="0"/>
                  <a:t> </a:t>
                </a:r>
                <a:r>
                  <a:rPr lang="en-US" altLang="zh-TW" sz="2000" dirty="0" err="1"/>
                  <a:t>ans_fenzi</a:t>
                </a:r>
                <a:r>
                  <a:rPr lang="en-US" altLang="zh-TW" sz="2000" dirty="0"/>
                  <a:t> = INF, </a:t>
                </a:r>
                <a:r>
                  <a:rPr lang="en-US" altLang="zh-TW" sz="2000" dirty="0" err="1"/>
                  <a:t>ans_fenmu</a:t>
                </a:r>
                <a:r>
                  <a:rPr lang="en-US" altLang="zh-TW" sz="2000" dirty="0"/>
                  <a:t> = INF</a:t>
                </a:r>
                <a:r>
                  <a:rPr lang="en-US" altLang="zh-TW" sz="2000" dirty="0" smtClean="0"/>
                  <a:t>;  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// </a:t>
                </a:r>
                <a:r>
                  <a:rPr lang="en-US" altLang="zh-TW" sz="2000" dirty="0" err="1" smtClean="0">
                    <a:solidFill>
                      <a:srgbClr val="0070C0"/>
                    </a:solidFill>
                  </a:rPr>
                  <a:t>ans_fenzi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: 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分子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,</a:t>
                </a:r>
                <a:r>
                  <a:rPr lang="en-US" altLang="zh-TW" sz="2000" dirty="0" err="1" smtClean="0">
                    <a:solidFill>
                      <a:srgbClr val="0070C0"/>
                    </a:solidFill>
                  </a:rPr>
                  <a:t>ans_fenmu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: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分母</a:t>
                </a:r>
                <a:endParaRPr lang="en-US" altLang="zh-TW" sz="2000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 if </a:t>
                </a:r>
                <a:r>
                  <a:rPr lang="en-US" altLang="zh-TW" sz="2000" dirty="0"/>
                  <a:t>(t == </a:t>
                </a:r>
                <a:r>
                  <a:rPr lang="en-US" altLang="zh-TW" sz="2000" dirty="0" smtClean="0"/>
                  <a:t>“0”) 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break;</a:t>
                </a:r>
                <a:endParaRPr lang="en-US" altLang="zh-TW" sz="2000" dirty="0"/>
              </a:p>
              <a:p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 </a:t>
                </a:r>
                <a:r>
                  <a:rPr lang="en-US" altLang="zh-TW" sz="2000" dirty="0" err="1" smtClean="0"/>
                  <a:t>int</a:t>
                </a:r>
                <a:r>
                  <a:rPr lang="en-US" altLang="zh-TW" sz="2000" dirty="0" smtClean="0"/>
                  <a:t> </a:t>
                </a:r>
                <a:r>
                  <a:rPr lang="en-US" altLang="zh-TW" sz="2000" dirty="0" err="1"/>
                  <a:t>len</a:t>
                </a:r>
                <a:r>
                  <a:rPr lang="en-US" altLang="zh-TW" sz="2000" dirty="0"/>
                  <a:t> = </a:t>
                </a:r>
                <a:r>
                  <a:rPr lang="en-US" altLang="zh-TW" sz="2000" dirty="0" err="1"/>
                  <a:t>t.size</a:t>
                </a:r>
                <a:r>
                  <a:rPr lang="en-US" altLang="zh-TW" sz="2000" dirty="0"/>
                  <a:t>() - 3</a:t>
                </a:r>
                <a:r>
                  <a:rPr lang="en-US" altLang="zh-TW" sz="2000" dirty="0" smtClean="0"/>
                  <a:t>;                    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//</a:t>
                </a:r>
                <a:r>
                  <a:rPr lang="zh-TW" altLang="en-US" sz="20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去掉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字串</a:t>
                </a:r>
                <a:r>
                  <a:rPr lang="en-US" altLang="zh-TW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t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後面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3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個字元</a:t>
                </a:r>
                <a:r>
                  <a:rPr lang="zh-TW" altLang="en-US" sz="2000" dirty="0" smtClean="0">
                    <a:solidFill>
                      <a:srgbClr val="0070C0"/>
                    </a:solidFill>
                  </a:rPr>
                  <a:t>“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...”</a:t>
                </a:r>
                <a:endParaRPr lang="en-US" altLang="zh-TW" sz="2000" dirty="0">
                  <a:solidFill>
                    <a:srgbClr val="0070C0"/>
                  </a:solidFill>
                </a:endParaRPr>
              </a:p>
              <a:p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 for </a:t>
                </a:r>
                <a:r>
                  <a:rPr lang="en-US" altLang="zh-TW" sz="2000" dirty="0"/>
                  <a:t>(</a:t>
                </a:r>
                <a:r>
                  <a:rPr lang="en-US" altLang="zh-TW" sz="2000" dirty="0" err="1"/>
                  <a:t>int</a:t>
                </a:r>
                <a:r>
                  <a:rPr lang="en-US" altLang="zh-TW" sz="2000" dirty="0"/>
                  <a:t> i = </a:t>
                </a:r>
                <a:r>
                  <a:rPr lang="en-US" altLang="zh-TW" sz="2000" dirty="0" err="1"/>
                  <a:t>len</a:t>
                </a:r>
                <a:r>
                  <a:rPr lang="en-US" altLang="zh-TW" sz="2000" dirty="0"/>
                  <a:t> - 1; i &gt;= 2; i--) </a:t>
                </a:r>
                <a:r>
                  <a:rPr lang="en-US" altLang="zh-TW" sz="2000" dirty="0" smtClean="0"/>
                  <a:t>{   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// i</a:t>
                </a:r>
                <a:r>
                  <a:rPr lang="zh-TW" altLang="en-US" sz="20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要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大於等</a:t>
                </a:r>
                <a:r>
                  <a:rPr lang="zh-TW" altLang="en-US" sz="20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於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是因為要跳過字串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t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字首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”0.”</a:t>
                </a:r>
                <a:endParaRPr lang="en-US" altLang="zh-TW" sz="2000" dirty="0">
                  <a:solidFill>
                    <a:srgbClr val="0070C0"/>
                  </a:solidFill>
                </a:endParaRPr>
              </a:p>
              <a:p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     </a:t>
                </a:r>
                <a:r>
                  <a:rPr lang="en-US" altLang="zh-TW" sz="2000" dirty="0" err="1" smtClean="0"/>
                  <a:t>int</a:t>
                </a:r>
                <a:r>
                  <a:rPr lang="en-US" altLang="zh-TW" sz="2000" dirty="0" smtClean="0"/>
                  <a:t> </a:t>
                </a:r>
                <a:r>
                  <a:rPr lang="en-US" altLang="zh-TW" sz="2000" dirty="0"/>
                  <a:t>aa = </a:t>
                </a:r>
                <a:r>
                  <a:rPr lang="en-US" altLang="zh-TW" sz="2000" dirty="0" err="1">
                    <a:solidFill>
                      <a:srgbClr val="FF0000"/>
                    </a:solidFill>
                  </a:rPr>
                  <a:t>fenzi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(i, </a:t>
                </a:r>
                <a:r>
                  <a:rPr lang="en-US" altLang="zh-TW" sz="2000" dirty="0" err="1">
                    <a:solidFill>
                      <a:srgbClr val="FF0000"/>
                    </a:solidFill>
                  </a:rPr>
                  <a:t>len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 - 1</a:t>
                </a:r>
                <a:r>
                  <a:rPr lang="en-US" altLang="zh-TW" sz="2000" dirty="0" smtClean="0">
                    <a:solidFill>
                      <a:srgbClr val="FF0000"/>
                    </a:solidFill>
                  </a:rPr>
                  <a:t>);</a:t>
                </a:r>
                <a:r>
                  <a:rPr lang="zh-TW" altLang="en-US" sz="2000" dirty="0" smtClean="0">
                    <a:solidFill>
                      <a:srgbClr val="FF0000"/>
                    </a:solidFill>
                  </a:rPr>
                  <a:t>         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//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循環從第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i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至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len-1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位置</a:t>
                </a:r>
                <a:r>
                  <a:rPr lang="en-US" altLang="zh-TW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計算分子</a:t>
                </a:r>
                <a:r>
                  <a:rPr lang="en-US" altLang="zh-TW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en-US" altLang="zh-TW" sz="2000" dirty="0" smtClean="0">
                    <a:solidFill>
                      <a:srgbClr val="0070C0"/>
                    </a:solidFill>
                    <a:ea typeface="標楷體" panose="03000509000000000000" pitchFamily="65" charset="-120"/>
                  </a:rPr>
                  <a:t>aa</a:t>
                </a:r>
              </a:p>
              <a:p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     </a:t>
                </a:r>
                <a:r>
                  <a:rPr lang="en-US" altLang="zh-TW" sz="2000" dirty="0" err="1" smtClean="0"/>
                  <a:t>int</a:t>
                </a:r>
                <a:r>
                  <a:rPr lang="en-US" altLang="zh-TW" sz="2000" dirty="0" smtClean="0"/>
                  <a:t> bb = 0;                                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// 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以下計算分母</a:t>
                </a:r>
                <a:r>
                  <a:rPr lang="en-US" altLang="zh-TW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en-US" altLang="zh-TW" sz="2000" dirty="0" smtClean="0">
                    <a:solidFill>
                      <a:srgbClr val="0070C0"/>
                    </a:solidFill>
                    <a:ea typeface="標楷體" panose="03000509000000000000" pitchFamily="65" charset="-120"/>
                  </a:rPr>
                  <a:t>bb</a:t>
                </a:r>
              </a:p>
              <a:p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     for </a:t>
                </a:r>
                <a:r>
                  <a:rPr lang="en-US" altLang="zh-TW" sz="2000" dirty="0"/>
                  <a:t>(</a:t>
                </a:r>
                <a:r>
                  <a:rPr lang="en-US" altLang="zh-TW" sz="2000" dirty="0" err="1"/>
                  <a:t>int</a:t>
                </a:r>
                <a:r>
                  <a:rPr lang="en-US" altLang="zh-TW" sz="2000" dirty="0"/>
                  <a:t> j = i; j &lt;= </a:t>
                </a:r>
                <a:r>
                  <a:rPr lang="en-US" altLang="zh-TW" sz="2000" dirty="0" err="1"/>
                  <a:t>len</a:t>
                </a:r>
                <a:r>
                  <a:rPr lang="en-US" altLang="zh-TW" sz="2000" dirty="0"/>
                  <a:t> - 1; </a:t>
                </a:r>
                <a:r>
                  <a:rPr lang="en-US" altLang="zh-TW" sz="2000" dirty="0" err="1"/>
                  <a:t>j++</a:t>
                </a:r>
                <a:r>
                  <a:rPr lang="en-US" altLang="zh-TW" sz="2000" dirty="0"/>
                  <a:t>) </a:t>
                </a:r>
                <a:r>
                  <a:rPr lang="en-US" altLang="zh-TW" sz="2000" dirty="0" smtClean="0"/>
                  <a:t>{ bb </a:t>
                </a:r>
                <a:r>
                  <a:rPr lang="en-US" altLang="zh-TW" sz="2000" dirty="0"/>
                  <a:t>= bb * 10 + </a:t>
                </a:r>
                <a:r>
                  <a:rPr lang="en-US" altLang="zh-TW" sz="2000" dirty="0" smtClean="0"/>
                  <a:t>9; }  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// 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計算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sz="2000" dirty="0">
                        <a:solidFill>
                          <a:srgbClr val="0070C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m:t>循環的位數</m:t>
                    </m:r>
                    <m:r>
                      <a:rPr lang="zh-TW" alt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個</m:t>
                    </m:r>
                    <m:r>
                      <a:rPr lang="en-US" altLang="zh-TW" sz="2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9</m:t>
                    </m:r>
                  </m:oMath>
                </a14:m>
                <a:endParaRPr lang="en-US" altLang="zh-TW" sz="2000" dirty="0" smtClean="0"/>
              </a:p>
              <a:p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     for </a:t>
                </a:r>
                <a:r>
                  <a:rPr lang="en-US" altLang="zh-TW" sz="2000" dirty="0"/>
                  <a:t>(</a:t>
                </a:r>
                <a:r>
                  <a:rPr lang="en-US" altLang="zh-TW" sz="2000" dirty="0" err="1"/>
                  <a:t>int</a:t>
                </a:r>
                <a:r>
                  <a:rPr lang="en-US" altLang="zh-TW" sz="2000" dirty="0"/>
                  <a:t> j = 2; j &lt; i; </a:t>
                </a:r>
                <a:r>
                  <a:rPr lang="en-US" altLang="zh-TW" sz="2000" dirty="0" err="1"/>
                  <a:t>j++</a:t>
                </a:r>
                <a:r>
                  <a:rPr lang="en-US" altLang="zh-TW" sz="2000" dirty="0"/>
                  <a:t>) </a:t>
                </a:r>
                <a:r>
                  <a:rPr lang="en-US" altLang="zh-TW" sz="2000" dirty="0" smtClean="0"/>
                  <a:t>{ bb </a:t>
                </a:r>
                <a:r>
                  <a:rPr lang="en-US" altLang="zh-TW" sz="2000" dirty="0"/>
                  <a:t>*= 10</a:t>
                </a:r>
                <a:r>
                  <a:rPr lang="en-US" altLang="zh-TW" sz="2000" dirty="0" smtClean="0"/>
                  <a:t>; }</a:t>
                </a:r>
                <a:r>
                  <a:rPr lang="zh-TW" altLang="en-US" sz="2000" dirty="0" smtClean="0"/>
                  <a:t>   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//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sz="2000" dirty="0">
                        <a:solidFill>
                          <a:srgbClr val="0070C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m:t>循環的位數</m:t>
                    </m:r>
                    <m:r>
                      <a:rPr lang="zh-TW" alt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個</m:t>
                    </m:r>
                    <m:r>
                      <a:rPr lang="en-US" altLang="zh-TW" sz="2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9</m:t>
                    </m:r>
                    <m:r>
                      <a:rPr lang="zh-TW" altLang="en-US" sz="200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TW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0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zh-TW" altLang="en-US" sz="2000" dirty="0">
                            <a:solidFill>
                              <a:srgbClr val="0070C0"/>
                            </a:solidFill>
                            <a:latin typeface="標楷體" panose="03000509000000000000" pitchFamily="65" charset="-120"/>
                            <a:ea typeface="標楷體" panose="03000509000000000000" pitchFamily="65" charset="-120"/>
                          </a:rPr>
                          <m:t>非循環的位數</m:t>
                        </m:r>
                      </m:sup>
                    </m:sSup>
                  </m:oMath>
                </a14:m>
                <a:endParaRPr lang="en-US" altLang="zh-TW" sz="2000" dirty="0"/>
              </a:p>
              <a:p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     </a:t>
                </a:r>
                <a:r>
                  <a:rPr lang="en-US" altLang="zh-TW" sz="2000" dirty="0" err="1" smtClean="0"/>
                  <a:t>int</a:t>
                </a:r>
                <a:r>
                  <a:rPr lang="en-US" altLang="zh-TW" sz="2000" dirty="0" smtClean="0"/>
                  <a:t> </a:t>
                </a:r>
                <a:r>
                  <a:rPr lang="en-US" altLang="zh-TW" sz="2000" dirty="0" err="1"/>
                  <a:t>tmp</a:t>
                </a:r>
                <a:r>
                  <a:rPr lang="en-US" altLang="zh-TW" sz="2000" dirty="0"/>
                  <a:t> = </a:t>
                </a:r>
                <a:r>
                  <a:rPr lang="en-US" altLang="zh-TW" sz="2000" dirty="0" err="1">
                    <a:solidFill>
                      <a:srgbClr val="FF0000"/>
                    </a:solidFill>
                  </a:rPr>
                  <a:t>gcd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(aa, </a:t>
                </a:r>
                <a:r>
                  <a:rPr lang="en-US" altLang="zh-TW" sz="2000" dirty="0" smtClean="0">
                    <a:solidFill>
                      <a:srgbClr val="FF0000"/>
                    </a:solidFill>
                  </a:rPr>
                  <a:t>bb);    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// 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找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aa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bb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之最大公約數</a:t>
                </a:r>
                <a:endParaRPr lang="en-US" altLang="zh-TW" sz="2000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sz="2000" dirty="0" smtClean="0"/>
                  <a:t>           aa = aa / </a:t>
                </a:r>
                <a:r>
                  <a:rPr lang="en-US" altLang="zh-TW" sz="2000" dirty="0" err="1" smtClean="0"/>
                  <a:t>tmp</a:t>
                </a:r>
                <a:r>
                  <a:rPr lang="en-US" altLang="zh-TW" sz="2000" dirty="0" smtClean="0"/>
                  <a:t>;                 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//</a:t>
                </a:r>
                <a:r>
                  <a:rPr lang="en-US" altLang="zh-TW" sz="2000" dirty="0" smtClean="0"/>
                  <a:t> 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化簡分數</a:t>
                </a:r>
                <a:r>
                  <a:rPr lang="en-US" altLang="zh-TW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分子</a:t>
                </a:r>
                <a:r>
                  <a:rPr lang="en-US" altLang="zh-TW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</a:p>
              <a:p>
                <a:r>
                  <a:rPr lang="en-US" altLang="zh-TW" sz="2000" dirty="0" smtClean="0"/>
                  <a:t>           bb </a:t>
                </a:r>
                <a:r>
                  <a:rPr lang="en-US" altLang="zh-TW" sz="2000" dirty="0"/>
                  <a:t>= bb / </a:t>
                </a:r>
                <a:r>
                  <a:rPr lang="en-US" altLang="zh-TW" sz="2000" dirty="0" err="1"/>
                  <a:t>tmp</a:t>
                </a:r>
                <a:r>
                  <a:rPr lang="en-US" altLang="zh-TW" sz="2000" dirty="0" smtClean="0"/>
                  <a:t>;</a:t>
                </a:r>
                <a:r>
                  <a:rPr lang="zh-TW" altLang="en-US" sz="2000" dirty="0" smtClean="0"/>
                  <a:t>                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//</a:t>
                </a:r>
                <a:r>
                  <a:rPr lang="en-US" altLang="zh-TW" sz="2000" dirty="0" smtClean="0"/>
                  <a:t> </a:t>
                </a:r>
                <a:r>
                  <a:rPr lang="zh-TW" altLang="en-US" sz="20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化簡分數</a:t>
                </a:r>
                <a:r>
                  <a:rPr lang="en-US" altLang="zh-TW" sz="20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分母</a:t>
                </a:r>
                <a:r>
                  <a:rPr lang="en-US" altLang="zh-TW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en-US" altLang="zh-TW" sz="2000" dirty="0"/>
              </a:p>
              <a:p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     if </a:t>
                </a:r>
                <a:r>
                  <a:rPr lang="en-US" altLang="zh-TW" sz="2000" dirty="0"/>
                  <a:t>(bb &lt; </a:t>
                </a:r>
                <a:r>
                  <a:rPr lang="en-US" altLang="zh-TW" sz="2000" dirty="0" err="1"/>
                  <a:t>ans_fenmu</a:t>
                </a:r>
                <a:r>
                  <a:rPr lang="en-US" altLang="zh-TW" sz="2000" dirty="0"/>
                  <a:t>) </a:t>
                </a:r>
                <a:r>
                  <a:rPr lang="en-US" altLang="zh-TW" sz="2000" dirty="0" smtClean="0"/>
                  <a:t>{</a:t>
                </a:r>
                <a:r>
                  <a:rPr lang="zh-TW" altLang="en-US" sz="2000" dirty="0" smtClean="0"/>
                  <a:t>    </a:t>
                </a:r>
                <a:r>
                  <a:rPr lang="en-US" altLang="zh-TW" sz="2000" dirty="0" smtClean="0">
                    <a:solidFill>
                      <a:srgbClr val="0070C0"/>
                    </a:solidFill>
                  </a:rPr>
                  <a:t>// 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留下分母最小者分數</a:t>
                </a:r>
                <a:r>
                  <a:rPr lang="en-US" altLang="zh-TW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分子</a:t>
                </a:r>
                <a:r>
                  <a:rPr lang="en-US" altLang="zh-TW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分母</a:t>
                </a:r>
                <a:r>
                  <a:rPr lang="en-US" altLang="zh-TW" sz="20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en-US" altLang="zh-TW" sz="2000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sz="2000" dirty="0"/>
                  <a:t>	</a:t>
                </a:r>
                <a:r>
                  <a:rPr lang="en-US" altLang="zh-TW" sz="2000" dirty="0" err="1" smtClean="0"/>
                  <a:t>ans_fenzi</a:t>
                </a:r>
                <a:r>
                  <a:rPr lang="en-US" altLang="zh-TW" sz="2000" dirty="0" smtClean="0"/>
                  <a:t> </a:t>
                </a:r>
                <a:r>
                  <a:rPr lang="en-US" altLang="zh-TW" sz="2000" dirty="0"/>
                  <a:t>= aa;</a:t>
                </a:r>
              </a:p>
              <a:p>
                <a:r>
                  <a:rPr lang="en-US" altLang="zh-TW" sz="2000" dirty="0"/>
                  <a:t>	</a:t>
                </a:r>
                <a:r>
                  <a:rPr lang="en-US" altLang="zh-TW" sz="2000" dirty="0" err="1" smtClean="0"/>
                  <a:t>ans_fenmu</a:t>
                </a:r>
                <a:r>
                  <a:rPr lang="en-US" altLang="zh-TW" sz="2000" dirty="0" smtClean="0"/>
                  <a:t> </a:t>
                </a:r>
                <a:r>
                  <a:rPr lang="en-US" altLang="zh-TW" sz="2000" dirty="0"/>
                  <a:t>= bb;</a:t>
                </a:r>
              </a:p>
              <a:p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      }</a:t>
                </a:r>
                <a:endParaRPr lang="en-US" altLang="zh-TW" sz="2000" dirty="0"/>
              </a:p>
              <a:p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 }</a:t>
                </a:r>
                <a:endParaRPr lang="en-US" altLang="zh-TW" sz="2000" dirty="0"/>
              </a:p>
              <a:p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     </a:t>
                </a:r>
                <a:r>
                  <a:rPr lang="en-US" altLang="zh-TW" sz="2000" dirty="0" err="1" smtClean="0"/>
                  <a:t>cout</a:t>
                </a:r>
                <a:r>
                  <a:rPr lang="en-US" altLang="zh-TW" sz="2000" dirty="0" smtClean="0"/>
                  <a:t> </a:t>
                </a:r>
                <a:r>
                  <a:rPr lang="en-US" altLang="zh-TW" sz="2000" dirty="0"/>
                  <a:t>&lt;&lt; </a:t>
                </a:r>
                <a:r>
                  <a:rPr lang="en-US" altLang="zh-TW" sz="2000" dirty="0" err="1"/>
                  <a:t>ans_fenzi</a:t>
                </a:r>
                <a:r>
                  <a:rPr lang="en-US" altLang="zh-TW" sz="2000" dirty="0"/>
                  <a:t> &lt;&lt; "/" &lt;&lt; </a:t>
                </a:r>
                <a:r>
                  <a:rPr lang="en-US" altLang="zh-TW" sz="2000" dirty="0" err="1"/>
                  <a:t>ans_fenmu</a:t>
                </a:r>
                <a:r>
                  <a:rPr lang="en-US" altLang="zh-TW" sz="2000" dirty="0"/>
                  <a:t> &lt;&lt; </a:t>
                </a:r>
                <a:r>
                  <a:rPr lang="en-US" altLang="zh-TW" sz="2000" dirty="0" err="1"/>
                  <a:t>endl</a:t>
                </a:r>
                <a:r>
                  <a:rPr lang="en-US" altLang="zh-TW" sz="2000" dirty="0"/>
                  <a:t>;</a:t>
                </a:r>
              </a:p>
              <a:p>
                <a:r>
                  <a:rPr lang="en-US" altLang="zh-TW" sz="2000" dirty="0" smtClean="0"/>
                  <a:t>  }</a:t>
                </a:r>
                <a:endParaRPr lang="en-US" altLang="zh-TW" sz="2000" dirty="0"/>
              </a:p>
              <a:p>
                <a:r>
                  <a:rPr lang="en-US" altLang="zh-TW" sz="2000" dirty="0"/>
                  <a:t>}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6788"/>
                <a:ext cx="11332564" cy="6622710"/>
              </a:xfrm>
              <a:prstGeom prst="rect">
                <a:avLst/>
              </a:prstGeom>
              <a:blipFill rotWithShape="0">
                <a:blip r:embed="rId2"/>
                <a:stretch>
                  <a:fillRect l="-538" t="-552" b="-7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AE344CC1-A528-4113-BCA3-EF98FDBABEC4}"/>
              </a:ext>
            </a:extLst>
          </p:cNvPr>
          <p:cNvSpPr txBox="1"/>
          <p:nvPr/>
        </p:nvSpPr>
        <p:spPr>
          <a:xfrm>
            <a:off x="9536409" y="350818"/>
            <a:ext cx="2248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UVa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10555 </a:t>
            </a:r>
            <a:r>
              <a:rPr lang="en-US" altLang="zh-TW" sz="2800" dirty="0"/>
              <a:t>Code (</a:t>
            </a:r>
            <a:r>
              <a:rPr lang="en-US" altLang="zh-TW" sz="2800" dirty="0" smtClean="0"/>
              <a:t>1/2)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729178" y="4042753"/>
                <a:ext cx="4012919" cy="674544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1600" dirty="0">
                              <a:solidFill>
                                <a:srgbClr val="0070C0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m:t>全部位數的數字 </m:t>
                          </m:r>
                          <m:r>
                            <a:rPr lang="zh-TW" alt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zh-TW" altLang="en-US" sz="1600" dirty="0">
                              <a:solidFill>
                                <a:srgbClr val="0070C0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m:t>非循環的數字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TW" altLang="en-US" sz="1600" dirty="0">
                              <a:solidFill>
                                <a:srgbClr val="0070C0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m:t>循環的位數</m:t>
                          </m:r>
                          <m:r>
                            <a:rPr lang="zh-TW" altLang="en-US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個</m:t>
                          </m:r>
                          <m:r>
                            <a:rPr lang="en-US" altLang="zh-TW" sz="16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9</m:t>
                          </m:r>
                          <m:r>
                            <a:rPr lang="zh-TW" altLang="en-US" sz="1600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16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zh-TW" altLang="en-US" sz="1600" dirty="0">
                                  <a:solidFill>
                                    <a:srgbClr val="0070C0"/>
                                  </a:solidFill>
                                  <a:latin typeface="標楷體" panose="03000509000000000000" pitchFamily="65" charset="-120"/>
                                  <a:ea typeface="標楷體" panose="03000509000000000000" pitchFamily="65" charset="-120"/>
                                </a:rPr>
                                <m:t>非循環的位數</m:t>
                              </m:r>
                            </m:sup>
                          </m:sSup>
                        </m:den>
                      </m:f>
                      <m:r>
                        <a:rPr lang="en-US" altLang="zh-TW" sz="1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0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m:t>分子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TW" altLang="en-US" sz="20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m:t>分母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178" y="4042753"/>
                <a:ext cx="4012919" cy="6745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496026"/>
              </p:ext>
            </p:extLst>
          </p:nvPr>
        </p:nvGraphicFramePr>
        <p:xfrm>
          <a:off x="8715618" y="1987302"/>
          <a:ext cx="292018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0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0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0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90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0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.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.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.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.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9930748" y="1549719"/>
            <a:ext cx="24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462261" y="1549719"/>
            <a:ext cx="32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6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577584" y="2779782"/>
            <a:ext cx="1306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(2 ≤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</a:rPr>
              <a:t> ≤ 6)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9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3289" y="-19487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10555 Dead Fraction (Time Limit: 3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13CF-F95F-4D76-991C-F01B068061C0}" type="datetime1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10555 Dead Fraction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643023" y="1444296"/>
            <a:ext cx="81402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給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定一小數</a:t>
            </a:r>
            <a:r>
              <a:rPr lang="en-US" altLang="zh-TW" sz="2800" dirty="0" smtClean="0">
                <a:solidFill>
                  <a:srgbClr val="FF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0.abcde...</a:t>
            </a:r>
            <a:r>
              <a:rPr lang="en-US" altLang="zh-TW" sz="28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28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尾端有循環數字</a:t>
            </a:r>
            <a:r>
              <a:rPr lang="en-US" altLang="zh-TW" sz="28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8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但</a:t>
            </a:r>
            <a:r>
              <a:rPr lang="zh-TW" altLang="en-US" sz="2800" dirty="0" smtClean="0">
                <a:solidFill>
                  <a:srgbClr val="0070C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循環的位數未知</a:t>
            </a:r>
            <a:r>
              <a:rPr lang="en-US" altLang="zh-TW" sz="28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28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此小數可以表示成分數型式</a:t>
            </a:r>
            <a:r>
              <a:rPr lang="en-US" altLang="zh-TW" sz="28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28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請輸出其可能表示分數</a:t>
            </a:r>
            <a:r>
              <a:rPr lang="en-US" altLang="zh-TW" sz="28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最簡分數型式</a:t>
            </a:r>
            <a:r>
              <a:rPr lang="en-US" altLang="zh-TW" sz="28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8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中分母最小的分數</a:t>
            </a:r>
            <a:r>
              <a:rPr lang="en-US" altLang="zh-TW" sz="28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7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9217" y="442694"/>
            <a:ext cx="290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527456" y="442694"/>
            <a:ext cx="323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8393" y="1106422"/>
            <a:ext cx="3040861" cy="18158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0.2...</a:t>
            </a:r>
          </a:p>
          <a:p>
            <a:r>
              <a:rPr lang="en-US" altLang="zh-TW" sz="2800" dirty="0"/>
              <a:t>0.20...</a:t>
            </a:r>
          </a:p>
          <a:p>
            <a:r>
              <a:rPr lang="en-US" altLang="zh-TW" sz="2800" dirty="0"/>
              <a:t>0.474612399...</a:t>
            </a:r>
          </a:p>
          <a:p>
            <a:r>
              <a:rPr lang="en-US" altLang="zh-TW" sz="2800" dirty="0"/>
              <a:t>0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607655" y="1107604"/>
            <a:ext cx="3428974" cy="13849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2/9</a:t>
            </a:r>
          </a:p>
          <a:p>
            <a:r>
              <a:rPr lang="en-US" altLang="zh-TW" sz="2800" dirty="0"/>
              <a:t>1/5</a:t>
            </a:r>
          </a:p>
          <a:p>
            <a:r>
              <a:rPr lang="en-US" altLang="zh-TW" sz="2800" dirty="0"/>
              <a:t>1186531/2500000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DA89-8ADD-4C59-B3F0-88C57F34C7A0}" type="datetime1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80545" y="6492875"/>
            <a:ext cx="4114800" cy="365125"/>
          </a:xfrm>
        </p:spPr>
        <p:txBody>
          <a:bodyPr/>
          <a:lstStyle/>
          <a:p>
            <a:r>
              <a:rPr lang="en-US" altLang="zh-TW"/>
              <a:t>UVa 10555 Dead Fraction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4043363" y="940937"/>
            <a:ext cx="170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</a:t>
            </a:r>
            <a:r>
              <a:rPr lang="zh-TW" altLang="en-US" sz="2400" dirty="0"/>
              <a:t> </a:t>
            </a:r>
            <a:r>
              <a:rPr lang="en-US" altLang="zh-TW" sz="2400" dirty="0"/>
              <a:t>#1</a:t>
            </a:r>
            <a:endParaRPr lang="zh-TW" altLang="en-US" sz="2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F20CF6F-81C2-494E-834D-AC6860F28F83}"/>
              </a:ext>
            </a:extLst>
          </p:cNvPr>
          <p:cNvSpPr txBox="1"/>
          <p:nvPr/>
        </p:nvSpPr>
        <p:spPr>
          <a:xfrm>
            <a:off x="8273119" y="5179076"/>
            <a:ext cx="2163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分母最小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者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1C1A679-EAA4-42FE-99F2-197AA58B77F1}"/>
              </a:ext>
            </a:extLst>
          </p:cNvPr>
          <p:cNvCxnSpPr>
            <a:cxnSpLocks/>
          </p:cNvCxnSpPr>
          <p:nvPr/>
        </p:nvCxnSpPr>
        <p:spPr>
          <a:xfrm flipV="1">
            <a:off x="1107377" y="1336431"/>
            <a:ext cx="5457546" cy="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4043363" y="1423909"/>
            <a:ext cx="174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</a:t>
            </a:r>
            <a:r>
              <a:rPr lang="zh-TW" altLang="en-US" sz="2400" dirty="0"/>
              <a:t> </a:t>
            </a:r>
            <a:r>
              <a:rPr lang="en-US" altLang="zh-TW" sz="2400" dirty="0"/>
              <a:t>#2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4043363" y="1844675"/>
            <a:ext cx="174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</a:t>
            </a:r>
            <a:r>
              <a:rPr lang="zh-TW" altLang="en-US" sz="2400" dirty="0"/>
              <a:t> </a:t>
            </a:r>
            <a:r>
              <a:rPr lang="en-US" altLang="zh-TW" sz="2400" dirty="0"/>
              <a:t>#3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1338875" y="3429000"/>
            <a:ext cx="2413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#1</a:t>
            </a:r>
            <a:endParaRPr lang="zh-TW" altLang="en-US" sz="32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5149136" y="3444766"/>
            <a:ext cx="2225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#2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89CC966-030E-4A2F-9B83-26C2194AC676}"/>
                  </a:ext>
                </a:extLst>
              </p:cNvPr>
              <p:cNvSpPr/>
              <p:nvPr/>
            </p:nvSpPr>
            <p:spPr>
              <a:xfrm>
                <a:off x="1423034" y="4394626"/>
                <a:ext cx="886268" cy="585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0.</m:t>
                      </m:r>
                      <m:acc>
                        <m:accPr>
                          <m:chr m:val="̅"/>
                          <m:ctrlPr>
                            <a:rPr kumimoji="0" lang="zh-TW" alt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TW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e>
                      </m:acc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89CC966-030E-4A2F-9B83-26C2194AC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034" y="4394626"/>
                <a:ext cx="886268" cy="5859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4F5F1FAC-9EBA-43B7-9C63-8D979BBD208F}"/>
                  </a:ext>
                </a:extLst>
              </p:cNvPr>
              <p:cNvSpPr txBox="1"/>
              <p:nvPr/>
            </p:nvSpPr>
            <p:spPr>
              <a:xfrm>
                <a:off x="2832368" y="4224418"/>
                <a:ext cx="560833" cy="925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F1FAC-9EBA-43B7-9C63-8D979BBD2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368" y="4224418"/>
                <a:ext cx="560833" cy="9251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字方塊 41">
            <a:extLst>
              <a:ext uri="{FF2B5EF4-FFF2-40B4-BE49-F238E27FC236}">
                <a16:creationId xmlns:a16="http://schemas.microsoft.com/office/drawing/2014/main" id="{C2CC146B-0DA6-4757-8178-F3958B12A030}"/>
              </a:ext>
            </a:extLst>
          </p:cNvPr>
          <p:cNvSpPr txBox="1"/>
          <p:nvPr/>
        </p:nvSpPr>
        <p:spPr>
          <a:xfrm>
            <a:off x="2309302" y="4394626"/>
            <a:ext cx="4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=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89CC966-030E-4A2F-9B83-26C2194AC676}"/>
                  </a:ext>
                </a:extLst>
              </p:cNvPr>
              <p:cNvSpPr/>
              <p:nvPr/>
            </p:nvSpPr>
            <p:spPr>
              <a:xfrm>
                <a:off x="5196838" y="4457230"/>
                <a:ext cx="1113895" cy="585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0.</m:t>
                      </m:r>
                      <m:acc>
                        <m:accPr>
                          <m:chr m:val="̅"/>
                          <m:ctrlPr>
                            <a:rPr kumimoji="0" lang="zh-TW" alt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TW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20</m:t>
                          </m:r>
                        </m:e>
                      </m:acc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89CC966-030E-4A2F-9B83-26C2194AC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838" y="4457230"/>
                <a:ext cx="1113895" cy="5859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94EB55C-CA37-4119-B057-54D86F071491}"/>
                  </a:ext>
                </a:extLst>
              </p:cNvPr>
              <p:cNvSpPr/>
              <p:nvPr/>
            </p:nvSpPr>
            <p:spPr>
              <a:xfrm>
                <a:off x="6964706" y="4169341"/>
                <a:ext cx="732893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zh-TW" alt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TW" altLang="en-US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TW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num>
                        <m:den>
                          <m:r>
                            <a:rPr kumimoji="0" lang="zh-TW" altLang="en-US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99</m:t>
                          </m:r>
                        </m:den>
                      </m:f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94EB55C-CA37-4119-B057-54D86F071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706" y="4169341"/>
                <a:ext cx="732893" cy="10175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字方塊 45">
            <a:extLst>
              <a:ext uri="{FF2B5EF4-FFF2-40B4-BE49-F238E27FC236}">
                <a16:creationId xmlns:a16="http://schemas.microsoft.com/office/drawing/2014/main" id="{C2CC146B-0DA6-4757-8178-F3958B12A030}"/>
              </a:ext>
            </a:extLst>
          </p:cNvPr>
          <p:cNvSpPr txBox="1"/>
          <p:nvPr/>
        </p:nvSpPr>
        <p:spPr>
          <a:xfrm>
            <a:off x="6390781" y="4421195"/>
            <a:ext cx="4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=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E89CC966-030E-4A2F-9B83-26C2194AC676}"/>
                  </a:ext>
                </a:extLst>
              </p:cNvPr>
              <p:cNvSpPr/>
              <p:nvPr/>
            </p:nvSpPr>
            <p:spPr>
              <a:xfrm>
                <a:off x="5199360" y="5637752"/>
                <a:ext cx="1045478" cy="585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0.</m:t>
                      </m:r>
                      <m:r>
                        <a:rPr kumimoji="0" lang="en-US" altLang="zh-TW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  <m:acc>
                        <m:accPr>
                          <m:chr m:val="̅"/>
                          <m:ctrlPr>
                            <a:rPr kumimoji="0" lang="zh-TW" alt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TW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89CC966-030E-4A2F-9B83-26C2194AC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360" y="5637752"/>
                <a:ext cx="1045478" cy="5859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>
            <a:extLst>
              <a:ext uri="{FF2B5EF4-FFF2-40B4-BE49-F238E27FC236}">
                <a16:creationId xmlns:a16="http://schemas.microsoft.com/office/drawing/2014/main" id="{C2CC146B-0DA6-4757-8178-F3958B12A030}"/>
              </a:ext>
            </a:extLst>
          </p:cNvPr>
          <p:cNvSpPr txBox="1"/>
          <p:nvPr/>
        </p:nvSpPr>
        <p:spPr>
          <a:xfrm>
            <a:off x="6417687" y="5589525"/>
            <a:ext cx="4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=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4F5F1FAC-9EBA-43B7-9C63-8D979BBD208F}"/>
                  </a:ext>
                </a:extLst>
              </p:cNvPr>
              <p:cNvSpPr txBox="1"/>
              <p:nvPr/>
            </p:nvSpPr>
            <p:spPr>
              <a:xfrm>
                <a:off x="7040565" y="5408742"/>
                <a:ext cx="621478" cy="925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F1FAC-9EBA-43B7-9C63-8D979BBD2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565" y="5408742"/>
                <a:ext cx="621478" cy="92519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大括弧 5"/>
          <p:cNvSpPr/>
          <p:nvPr/>
        </p:nvSpPr>
        <p:spPr>
          <a:xfrm>
            <a:off x="7740870" y="4638689"/>
            <a:ext cx="331075" cy="1529255"/>
          </a:xfrm>
          <a:prstGeom prst="rightBrace">
            <a:avLst>
              <a:gd name="adj1" fmla="val 56481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4F5F1FAC-9EBA-43B7-9C63-8D979BBD208F}"/>
                  </a:ext>
                </a:extLst>
              </p:cNvPr>
              <p:cNvSpPr txBox="1"/>
              <p:nvPr/>
            </p:nvSpPr>
            <p:spPr>
              <a:xfrm>
                <a:off x="10283006" y="4946287"/>
                <a:ext cx="621478" cy="925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F5F1FAC-9EBA-43B7-9C63-8D979BBD2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006" y="4946287"/>
                <a:ext cx="621478" cy="92519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字方塊 54">
            <a:extLst>
              <a:ext uri="{FF2B5EF4-FFF2-40B4-BE49-F238E27FC236}">
                <a16:creationId xmlns:a16="http://schemas.microsoft.com/office/drawing/2014/main" id="{1F20CF6F-81C2-494E-834D-AC6860F28F83}"/>
              </a:ext>
            </a:extLst>
          </p:cNvPr>
          <p:cNvSpPr txBox="1"/>
          <p:nvPr/>
        </p:nvSpPr>
        <p:spPr>
          <a:xfrm>
            <a:off x="6553551" y="2484049"/>
            <a:ext cx="3603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分數型式分母最小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者</a:t>
            </a: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61C1A679-EAA4-42FE-99F2-197AA58B77F1}"/>
              </a:ext>
            </a:extLst>
          </p:cNvPr>
          <p:cNvCxnSpPr>
            <a:cxnSpLocks/>
          </p:cNvCxnSpPr>
          <p:nvPr/>
        </p:nvCxnSpPr>
        <p:spPr>
          <a:xfrm>
            <a:off x="1466193" y="1844675"/>
            <a:ext cx="513411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1C1A679-EAA4-42FE-99F2-197AA58B77F1}"/>
              </a:ext>
            </a:extLst>
          </p:cNvPr>
          <p:cNvCxnSpPr>
            <a:cxnSpLocks/>
          </p:cNvCxnSpPr>
          <p:nvPr/>
        </p:nvCxnSpPr>
        <p:spPr>
          <a:xfrm>
            <a:off x="2664236" y="2205038"/>
            <a:ext cx="3931678" cy="190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0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9903" y="254833"/>
            <a:ext cx="223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86FF-05F9-43EE-9E95-B1B5C4C30B4D}" type="datetime1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10555 Dead Fraction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89CC966-030E-4A2F-9B83-26C2194AC676}"/>
                  </a:ext>
                </a:extLst>
              </p:cNvPr>
              <p:cNvSpPr/>
              <p:nvPr/>
            </p:nvSpPr>
            <p:spPr>
              <a:xfrm>
                <a:off x="2235647" y="2394000"/>
                <a:ext cx="169257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abcd</m:t>
                      </m:r>
                      <m:acc>
                        <m:accPr>
                          <m:chr m:val="̅"/>
                          <m:ctrlPr>
                            <a:rPr lang="zh-TW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</m:ac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89CC966-030E-4A2F-9B83-26C2194AC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647" y="2394000"/>
                <a:ext cx="1692578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89CC966-030E-4A2F-9B83-26C2194AC676}"/>
                  </a:ext>
                </a:extLst>
              </p:cNvPr>
              <p:cNvSpPr/>
              <p:nvPr/>
            </p:nvSpPr>
            <p:spPr>
              <a:xfrm>
                <a:off x="2450448" y="973916"/>
                <a:ext cx="207037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abcde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89CC966-030E-4A2F-9B83-26C2194AC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448" y="973916"/>
                <a:ext cx="2070375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893196" y="973916"/>
            <a:ext cx="179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89CC966-030E-4A2F-9B83-26C2194AC676}"/>
                  </a:ext>
                </a:extLst>
              </p:cNvPr>
              <p:cNvSpPr/>
              <p:nvPr/>
            </p:nvSpPr>
            <p:spPr>
              <a:xfrm>
                <a:off x="2235647" y="3028250"/>
                <a:ext cx="1692578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abc</m:t>
                      </m:r>
                      <m:acc>
                        <m:accPr>
                          <m:chr m:val="̅"/>
                          <m:ctrlPr>
                            <a:rPr lang="zh-TW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de</m:t>
                          </m:r>
                        </m:e>
                      </m:ac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89CC966-030E-4A2F-9B83-26C2194AC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647" y="3028250"/>
                <a:ext cx="1692578" cy="5959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89CC966-030E-4A2F-9B83-26C2194AC676}"/>
                  </a:ext>
                </a:extLst>
              </p:cNvPr>
              <p:cNvSpPr/>
              <p:nvPr/>
            </p:nvSpPr>
            <p:spPr>
              <a:xfrm>
                <a:off x="2235647" y="3624182"/>
                <a:ext cx="1692578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ab</m:t>
                      </m:r>
                      <m:acc>
                        <m:accPr>
                          <m:chr m:val="̅"/>
                          <m:ctrlPr>
                            <a:rPr lang="zh-TW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cde</m:t>
                          </m:r>
                        </m:e>
                      </m:ac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89CC966-030E-4A2F-9B83-26C2194AC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647" y="3624182"/>
                <a:ext cx="1692578" cy="5959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89CC966-030E-4A2F-9B83-26C2194AC676}"/>
                  </a:ext>
                </a:extLst>
              </p:cNvPr>
              <p:cNvSpPr/>
              <p:nvPr/>
            </p:nvSpPr>
            <p:spPr>
              <a:xfrm>
                <a:off x="2235647" y="4258432"/>
                <a:ext cx="1692579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a</m:t>
                      </m:r>
                      <m:acc>
                        <m:accPr>
                          <m:chr m:val="̅"/>
                          <m:ctrlPr>
                            <a:rPr lang="zh-TW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bcde</m:t>
                          </m:r>
                        </m:e>
                      </m:ac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89CC966-030E-4A2F-9B83-26C2194AC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647" y="4258432"/>
                <a:ext cx="1692579" cy="5959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89CC966-030E-4A2F-9B83-26C2194AC676}"/>
                  </a:ext>
                </a:extLst>
              </p:cNvPr>
              <p:cNvSpPr/>
              <p:nvPr/>
            </p:nvSpPr>
            <p:spPr>
              <a:xfrm>
                <a:off x="2235647" y="4931001"/>
                <a:ext cx="1692578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smtClean="0">
                          <a:latin typeface="Cambria Math" panose="02040503050406030204" pitchFamily="18" charset="0"/>
                        </a:rPr>
                        <m:t>0.</m:t>
                      </m:r>
                      <m:acc>
                        <m:accPr>
                          <m:chr m:val="̅"/>
                          <m:ctrlPr>
                            <a:rPr lang="zh-TW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abcde</m:t>
                          </m:r>
                        </m:e>
                      </m:ac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89CC966-030E-4A2F-9B83-26C2194AC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647" y="4931001"/>
                <a:ext cx="1692578" cy="5959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893195" y="1711836"/>
            <a:ext cx="9191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分別計算下列每個小數的分數型式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最簡分數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05648" y="5635526"/>
            <a:ext cx="7634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然後找分母最小者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將其分數型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式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53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6" grpId="0"/>
      <p:bldP spid="17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695C85B-777F-4BBE-A7DB-DF82FC36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FC7E-0BFE-4E71-9F8A-FC997FB4F0F0}" type="datetime1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078A2A-5DF6-4BBC-BACA-2D3A8BB4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10555 Dead Fraction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097858-51B4-46A0-B5B2-96E0A26C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205386" y="2339201"/>
            <a:ext cx="5828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如何從循環小數轉為分數表示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769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AD39-16CD-4ABB-95D8-1AD71CEBAF97}" type="datetime1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10555 Dead Fraction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89CC966-030E-4A2F-9B83-26C2194AC676}"/>
                  </a:ext>
                </a:extLst>
              </p:cNvPr>
              <p:cNvSpPr/>
              <p:nvPr/>
            </p:nvSpPr>
            <p:spPr>
              <a:xfrm>
                <a:off x="4302617" y="2073469"/>
                <a:ext cx="886268" cy="585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0.</m:t>
                      </m:r>
                      <m:acc>
                        <m:accPr>
                          <m:chr m:val="̅"/>
                          <m:ctrlPr>
                            <a:rPr kumimoji="0" lang="zh-TW" alt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TW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e>
                      </m:acc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89CC966-030E-4A2F-9B83-26C2194AC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617" y="2073469"/>
                <a:ext cx="886268" cy="5859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F5F1FAC-9EBA-43B7-9C63-8D979BBD208F}"/>
                  </a:ext>
                </a:extLst>
              </p:cNvPr>
              <p:cNvSpPr txBox="1"/>
              <p:nvPr/>
            </p:nvSpPr>
            <p:spPr>
              <a:xfrm>
                <a:off x="5711951" y="1903261"/>
                <a:ext cx="560833" cy="925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F5F1FAC-9EBA-43B7-9C63-8D979BBD2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951" y="1903261"/>
                <a:ext cx="560833" cy="92519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>
            <a:extLst>
              <a:ext uri="{FF2B5EF4-FFF2-40B4-BE49-F238E27FC236}">
                <a16:creationId xmlns:a16="http://schemas.microsoft.com/office/drawing/2014/main" id="{C2CC146B-0DA6-4757-8178-F3958B12A030}"/>
              </a:ext>
            </a:extLst>
          </p:cNvPr>
          <p:cNvSpPr txBox="1"/>
          <p:nvPr/>
        </p:nvSpPr>
        <p:spPr>
          <a:xfrm>
            <a:off x="5188885" y="2073469"/>
            <a:ext cx="4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=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F5F1FAC-9EBA-43B7-9C63-8D979BBD208F}"/>
                  </a:ext>
                </a:extLst>
              </p:cNvPr>
              <p:cNvSpPr txBox="1"/>
              <p:nvPr/>
            </p:nvSpPr>
            <p:spPr>
              <a:xfrm>
                <a:off x="5657032" y="3189517"/>
                <a:ext cx="560833" cy="925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F5F1FAC-9EBA-43B7-9C63-8D979BBD2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032" y="3189517"/>
                <a:ext cx="560833" cy="9251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C2CC146B-0DA6-4757-8178-F3958B12A030}"/>
              </a:ext>
            </a:extLst>
          </p:cNvPr>
          <p:cNvSpPr txBox="1"/>
          <p:nvPr/>
        </p:nvSpPr>
        <p:spPr>
          <a:xfrm>
            <a:off x="5133966" y="3359725"/>
            <a:ext cx="4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=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89CC966-030E-4A2F-9B83-26C2194AC676}"/>
                  </a:ext>
                </a:extLst>
              </p:cNvPr>
              <p:cNvSpPr/>
              <p:nvPr/>
            </p:nvSpPr>
            <p:spPr>
              <a:xfrm>
                <a:off x="4302617" y="3380968"/>
                <a:ext cx="886268" cy="585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0.</m:t>
                      </m:r>
                      <m:acc>
                        <m:accPr>
                          <m:chr m:val="̅"/>
                          <m:ctrlPr>
                            <a:rPr kumimoji="0" lang="zh-TW" alt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TW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e>
                      </m:acc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89CC966-030E-4A2F-9B83-26C2194AC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617" y="3380968"/>
                <a:ext cx="886268" cy="5859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F5F1FAC-9EBA-43B7-9C63-8D979BBD208F}"/>
                  </a:ext>
                </a:extLst>
              </p:cNvPr>
              <p:cNvSpPr txBox="1"/>
              <p:nvPr/>
            </p:nvSpPr>
            <p:spPr>
              <a:xfrm>
                <a:off x="6686012" y="3189517"/>
                <a:ext cx="560833" cy="925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F5F1FAC-9EBA-43B7-9C63-8D979BBD2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012" y="3189517"/>
                <a:ext cx="560833" cy="92519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C2CC146B-0DA6-4757-8178-F3958B12A030}"/>
              </a:ext>
            </a:extLst>
          </p:cNvPr>
          <p:cNvSpPr txBox="1"/>
          <p:nvPr/>
        </p:nvSpPr>
        <p:spPr>
          <a:xfrm>
            <a:off x="6162946" y="3359725"/>
            <a:ext cx="4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=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89CC966-030E-4A2F-9B83-26C2194AC676}"/>
                  </a:ext>
                </a:extLst>
              </p:cNvPr>
              <p:cNvSpPr/>
              <p:nvPr/>
            </p:nvSpPr>
            <p:spPr>
              <a:xfrm>
                <a:off x="4256842" y="4672840"/>
                <a:ext cx="1113895" cy="585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0.</m:t>
                      </m:r>
                      <m:acc>
                        <m:accPr>
                          <m:chr m:val="̅"/>
                          <m:ctrlPr>
                            <a:rPr kumimoji="0" lang="zh-TW" alt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TW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11</m:t>
                          </m:r>
                        </m:e>
                      </m:acc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89CC966-030E-4A2F-9B83-26C2194AC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842" y="4672840"/>
                <a:ext cx="1113895" cy="5859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F5F1FAC-9EBA-43B7-9C63-8D979BBD208F}"/>
                  </a:ext>
                </a:extLst>
              </p:cNvPr>
              <p:cNvSpPr txBox="1"/>
              <p:nvPr/>
            </p:nvSpPr>
            <p:spPr>
              <a:xfrm>
                <a:off x="5666176" y="4502632"/>
                <a:ext cx="560833" cy="925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99</m:t>
                          </m:r>
                        </m:den>
                      </m:f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F5F1FAC-9EBA-43B7-9C63-8D979BBD2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176" y="4502632"/>
                <a:ext cx="560833" cy="92519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C2CC146B-0DA6-4757-8178-F3958B12A030}"/>
              </a:ext>
            </a:extLst>
          </p:cNvPr>
          <p:cNvSpPr txBox="1"/>
          <p:nvPr/>
        </p:nvSpPr>
        <p:spPr>
          <a:xfrm>
            <a:off x="5143110" y="4672840"/>
            <a:ext cx="4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=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F5F1FAC-9EBA-43B7-9C63-8D979BBD208F}"/>
                  </a:ext>
                </a:extLst>
              </p:cNvPr>
              <p:cNvSpPr txBox="1"/>
              <p:nvPr/>
            </p:nvSpPr>
            <p:spPr>
              <a:xfrm>
                <a:off x="6876287" y="4502632"/>
                <a:ext cx="560833" cy="925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F5F1FAC-9EBA-43B7-9C63-8D979BBD2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87" y="4502632"/>
                <a:ext cx="560833" cy="92519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>
            <a:extLst>
              <a:ext uri="{FF2B5EF4-FFF2-40B4-BE49-F238E27FC236}">
                <a16:creationId xmlns:a16="http://schemas.microsoft.com/office/drawing/2014/main" id="{C2CC146B-0DA6-4757-8178-F3958B12A030}"/>
              </a:ext>
            </a:extLst>
          </p:cNvPr>
          <p:cNvSpPr txBox="1"/>
          <p:nvPr/>
        </p:nvSpPr>
        <p:spPr>
          <a:xfrm>
            <a:off x="6353221" y="4672840"/>
            <a:ext cx="4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=</a:t>
            </a:r>
            <a:endParaRPr lang="zh-TW" altLang="en-US" sz="3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811779" y="367765"/>
            <a:ext cx="5800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我們知道小數以後就循環的數轉為分數型式如下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8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AD39-16CD-4ABB-95D8-1AD71CEBAF97}" type="datetime1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10555 Dead Fraction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533159" y="2352208"/>
            <a:ext cx="9125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但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小數以後只有部分循環的數如何轉為分數型式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971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695C85B-777F-4BBE-A7DB-DF82FC36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43DB-F711-40EE-A117-291AB8CE967A}" type="datetime1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078A2A-5DF6-4BBC-BACA-2D3A8BB4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10555 Dead Fraction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097858-51B4-46A0-B5B2-96E0A26C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89CC966-030E-4A2F-9B83-26C2194AC676}"/>
                  </a:ext>
                </a:extLst>
              </p:cNvPr>
              <p:cNvSpPr/>
              <p:nvPr/>
            </p:nvSpPr>
            <p:spPr>
              <a:xfrm>
                <a:off x="2053193" y="573853"/>
                <a:ext cx="1728358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>
                          <a:latin typeface="Cambria Math" panose="02040503050406030204" pitchFamily="18" charset="0"/>
                        </a:rPr>
                        <m:t>0.123</m:t>
                      </m:r>
                      <m:acc>
                        <m:accPr>
                          <m:chr m:val="̅"/>
                          <m:ctrlPr>
                            <a:rPr lang="zh-TW" alt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</m:ac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89CC966-030E-4A2F-9B83-26C2194AC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193" y="573853"/>
                <a:ext cx="1728358" cy="5959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2186CAB-A672-4D6B-8F81-DD245A426A89}"/>
                  </a:ext>
                </a:extLst>
              </p:cNvPr>
              <p:cNvSpPr/>
              <p:nvPr/>
            </p:nvSpPr>
            <p:spPr>
              <a:xfrm>
                <a:off x="4441372" y="448465"/>
                <a:ext cx="2543902" cy="8467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TW" sz="32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0.123+ </m:t>
                    </m:r>
                    <m:f>
                      <m:fPr>
                        <m:ctrlPr>
                          <a:rPr lang="zh-TW" altLang="zh-TW" sz="3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3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</m:t>
                        </m:r>
                        <m:acc>
                          <m:accPr>
                            <m:chr m:val="̅"/>
                            <m:ctrlPr>
                              <a:rPr lang="zh-TW" altLang="zh-TW" sz="3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45</m:t>
                            </m:r>
                          </m:e>
                        </m:acc>
                      </m:num>
                      <m:den>
                        <m:r>
                          <a:rPr lang="en-US" altLang="zh-TW" sz="3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1000</m:t>
                        </m:r>
                      </m:den>
                    </m:f>
                  </m:oMath>
                </a14:m>
                <a:r>
                  <a:rPr lang="en-US" altLang="zh-TW" sz="32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zh-TW" altLang="zh-TW" sz="32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2186CAB-A672-4D6B-8F81-DD245A426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2" y="448465"/>
                <a:ext cx="2543902" cy="8467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CA09C46A-2484-43FD-A8B1-A0B87602FADC}"/>
              </a:ext>
            </a:extLst>
          </p:cNvPr>
          <p:cNvSpPr txBox="1"/>
          <p:nvPr/>
        </p:nvSpPr>
        <p:spPr>
          <a:xfrm>
            <a:off x="3893747" y="585010"/>
            <a:ext cx="4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=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8207991-EF5C-48C2-8B1F-6A6139586ABC}"/>
                  </a:ext>
                </a:extLst>
              </p:cNvPr>
              <p:cNvSpPr/>
              <p:nvPr/>
            </p:nvSpPr>
            <p:spPr>
              <a:xfrm>
                <a:off x="4452259" y="1389104"/>
                <a:ext cx="3017429" cy="10275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3200">
                              <a:latin typeface="Cambria Math" panose="02040503050406030204" pitchFamily="18" charset="0"/>
                            </a:rPr>
                            <m:t>123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32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zh-TW" altLang="en-US" sz="3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zh-TW" altLang="en-US" sz="32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45</m:t>
                          </m:r>
                        </m:num>
                        <m:den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99</m:t>
                          </m:r>
                        </m:den>
                      </m:f>
                      <m:r>
                        <a:rPr lang="zh-TW" altLang="en-US" sz="32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32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zh-TW" altLang="en-US" sz="3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8207991-EF5C-48C2-8B1F-6A6139586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259" y="1389104"/>
                <a:ext cx="3017429" cy="10275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1F9D29DD-6303-40C0-9B73-64BD0A0E0E46}"/>
              </a:ext>
            </a:extLst>
          </p:cNvPr>
          <p:cNvSpPr txBox="1"/>
          <p:nvPr/>
        </p:nvSpPr>
        <p:spPr>
          <a:xfrm>
            <a:off x="3904634" y="1610478"/>
            <a:ext cx="4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=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91A7175-2D53-49DD-A9B6-7D1077D83AAD}"/>
                  </a:ext>
                </a:extLst>
              </p:cNvPr>
              <p:cNvSpPr/>
              <p:nvPr/>
            </p:nvSpPr>
            <p:spPr>
              <a:xfrm>
                <a:off x="4570869" y="2548863"/>
                <a:ext cx="2835263" cy="10275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3200">
                              <a:latin typeface="Cambria Math" panose="02040503050406030204" pitchFamily="18" charset="0"/>
                            </a:rPr>
                            <m:t>123</m:t>
                          </m:r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×99+45</m:t>
                          </m:r>
                        </m:num>
                        <m:den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99×</m:t>
                          </m:r>
                          <m:sSup>
                            <m:sSupPr>
                              <m:ctrlP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32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zh-TW" altLang="en-US" sz="3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91A7175-2D53-49DD-A9B6-7D1077D83A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69" y="2548863"/>
                <a:ext cx="2835263" cy="10275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9922C4-005E-4BC8-A70A-4927C17C9973}"/>
              </a:ext>
            </a:extLst>
          </p:cNvPr>
          <p:cNvSpPr txBox="1"/>
          <p:nvPr/>
        </p:nvSpPr>
        <p:spPr>
          <a:xfrm>
            <a:off x="3893747" y="2770237"/>
            <a:ext cx="4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=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CA55AFC-7A9F-4329-B422-F4F7BD0DEFDA}"/>
                  </a:ext>
                </a:extLst>
              </p:cNvPr>
              <p:cNvSpPr/>
              <p:nvPr/>
            </p:nvSpPr>
            <p:spPr>
              <a:xfrm>
                <a:off x="4570869" y="3683034"/>
                <a:ext cx="3946875" cy="1080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3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123×(</m:t>
                          </m:r>
                          <m:sSup>
                            <m:sSupPr>
                              <m:ctrlPr>
                                <a:rPr lang="zh-TW" altLang="zh-TW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TW" sz="3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3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−1)+45</m:t>
                          </m:r>
                        </m:num>
                        <m:den>
                          <m:r>
                            <a:rPr lang="en-US" altLang="zh-TW" sz="3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99×</m:t>
                          </m:r>
                          <m:sSup>
                            <m:sSupPr>
                              <m:ctrlPr>
                                <a:rPr lang="zh-TW" altLang="zh-TW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TW" sz="3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zh-TW" sz="32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CA55AFC-7A9F-4329-B422-F4F7BD0DEF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69" y="3683034"/>
                <a:ext cx="3946875" cy="10804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id="{84D9A615-DB29-44AB-8E33-AEF334D54317}"/>
              </a:ext>
            </a:extLst>
          </p:cNvPr>
          <p:cNvSpPr txBox="1"/>
          <p:nvPr/>
        </p:nvSpPr>
        <p:spPr>
          <a:xfrm>
            <a:off x="3909748" y="4051664"/>
            <a:ext cx="4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=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94EB55C-CA37-4119-B057-54D86F071491}"/>
                  </a:ext>
                </a:extLst>
              </p:cNvPr>
              <p:cNvSpPr/>
              <p:nvPr/>
            </p:nvSpPr>
            <p:spPr>
              <a:xfrm>
                <a:off x="4570869" y="4931116"/>
                <a:ext cx="2587183" cy="10275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3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12345</m:t>
                          </m:r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32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123</m:t>
                          </m:r>
                        </m:num>
                        <m:den>
                          <m:r>
                            <a:rPr lang="zh-TW" altLang="en-US" sz="32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99</m:t>
                          </m:r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32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zh-TW" altLang="en-US" sz="320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94EB55C-CA37-4119-B057-54D86F071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69" y="4931116"/>
                <a:ext cx="2587183" cy="102752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CC146B-0DA6-4757-8178-F3958B12A030}"/>
              </a:ext>
            </a:extLst>
          </p:cNvPr>
          <p:cNvSpPr txBox="1"/>
          <p:nvPr/>
        </p:nvSpPr>
        <p:spPr>
          <a:xfrm>
            <a:off x="3948176" y="5152490"/>
            <a:ext cx="4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=</a:t>
            </a:r>
            <a:endParaRPr lang="zh-TW" altLang="en-US" sz="32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AD084E7-E9E7-414A-9907-1404129DCF1B}"/>
              </a:ext>
            </a:extLst>
          </p:cNvPr>
          <p:cNvSpPr txBox="1"/>
          <p:nvPr/>
        </p:nvSpPr>
        <p:spPr>
          <a:xfrm>
            <a:off x="696686" y="4344051"/>
            <a:ext cx="22206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全部位數的數字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0631A7B-71FE-4559-B70C-17BA92A8E0A2}"/>
              </a:ext>
            </a:extLst>
          </p:cNvPr>
          <p:cNvSpPr txBox="1"/>
          <p:nvPr/>
        </p:nvSpPr>
        <p:spPr>
          <a:xfrm>
            <a:off x="7990113" y="4636439"/>
            <a:ext cx="2743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非循環的數字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1FEC4EB-71F8-497E-8022-6D6609400B36}"/>
              </a:ext>
            </a:extLst>
          </p:cNvPr>
          <p:cNvSpPr txBox="1"/>
          <p:nvPr/>
        </p:nvSpPr>
        <p:spPr>
          <a:xfrm>
            <a:off x="406393" y="5921715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ea typeface="標楷體" panose="03000509000000000000" pitchFamily="65" charset="-120"/>
              </a:rPr>
              <a:t>9</a:t>
            </a:r>
            <a:r>
              <a:rPr lang="zh-TW" altLang="en-US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的個數</a:t>
            </a:r>
            <a:r>
              <a:rPr lang="en-US" altLang="zh-TW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循環的位數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21923E5-C6A1-47BF-873C-6A1C3F48FA9A}"/>
              </a:ext>
            </a:extLst>
          </p:cNvPr>
          <p:cNvSpPr txBox="1"/>
          <p:nvPr/>
        </p:nvSpPr>
        <p:spPr>
          <a:xfrm>
            <a:off x="7691450" y="5840299"/>
            <a:ext cx="2743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非循環的位數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3CA8DAB-4A77-466A-9188-899EF5A881DB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6629400" y="5737265"/>
            <a:ext cx="1062050" cy="3954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B136D12-2D16-47FB-8CF3-C83153E600C0}"/>
              </a:ext>
            </a:extLst>
          </p:cNvPr>
          <p:cNvCxnSpPr>
            <a:cxnSpLocks/>
          </p:cNvCxnSpPr>
          <p:nvPr/>
        </p:nvCxnSpPr>
        <p:spPr>
          <a:xfrm>
            <a:off x="2917372" y="4754781"/>
            <a:ext cx="1709622" cy="348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95127BA-31B4-410E-8E3C-BF6A029803CD}"/>
              </a:ext>
            </a:extLst>
          </p:cNvPr>
          <p:cNvCxnSpPr>
            <a:stCxn id="17" idx="1"/>
          </p:cNvCxnSpPr>
          <p:nvPr/>
        </p:nvCxnSpPr>
        <p:spPr>
          <a:xfrm flipH="1">
            <a:off x="6985274" y="4928827"/>
            <a:ext cx="1004839" cy="174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A64BF61-5D1B-4723-A18F-BEDEABECD962}"/>
              </a:ext>
            </a:extLst>
          </p:cNvPr>
          <p:cNvCxnSpPr>
            <a:cxnSpLocks/>
          </p:cNvCxnSpPr>
          <p:nvPr/>
        </p:nvCxnSpPr>
        <p:spPr>
          <a:xfrm flipV="1">
            <a:off x="4165890" y="5921715"/>
            <a:ext cx="888701" cy="3159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56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695C85B-777F-4BBE-A7DB-DF82FC36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43DB-F711-40EE-A117-291AB8CE967A}" type="datetime1">
              <a:rPr lang="zh-TW" altLang="en-US" smtClean="0"/>
              <a:t>2019/12/4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078A2A-5DF6-4BBC-BACA-2D3A8BB4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10555 Dead Fraction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097858-51B4-46A0-B5B2-96E0A26C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89CC966-030E-4A2F-9B83-26C2194AC676}"/>
                  </a:ext>
                </a:extLst>
              </p:cNvPr>
              <p:cNvSpPr/>
              <p:nvPr/>
            </p:nvSpPr>
            <p:spPr>
              <a:xfrm>
                <a:off x="2053193" y="573853"/>
                <a:ext cx="1728357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smtClean="0">
                          <a:latin typeface="Cambria Math" panose="02040503050406030204" pitchFamily="18" charset="0"/>
                        </a:rPr>
                        <m:t>0.12</m:t>
                      </m:r>
                      <m:acc>
                        <m:accPr>
                          <m:chr m:val="̅"/>
                          <m:ctrlPr>
                            <a:rPr lang="zh-TW" alt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</m:ac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89CC966-030E-4A2F-9B83-26C2194AC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193" y="573853"/>
                <a:ext cx="1728357" cy="5959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2186CAB-A672-4D6B-8F81-DD245A426A89}"/>
                  </a:ext>
                </a:extLst>
              </p:cNvPr>
              <p:cNvSpPr/>
              <p:nvPr/>
            </p:nvSpPr>
            <p:spPr>
              <a:xfrm>
                <a:off x="4441372" y="448465"/>
                <a:ext cx="2377189" cy="8467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TW" sz="320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0.12+ </m:t>
                    </m:r>
                    <m:f>
                      <m:fPr>
                        <m:ctrlPr>
                          <a:rPr lang="zh-TW" altLang="zh-TW" sz="3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3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</m:t>
                        </m:r>
                        <m:acc>
                          <m:accPr>
                            <m:chr m:val="̅"/>
                            <m:ctrlPr>
                              <a:rPr lang="zh-TW" altLang="zh-TW" sz="3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2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altLang="zh-TW" sz="3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45</m:t>
                            </m:r>
                          </m:e>
                        </m:acc>
                      </m:num>
                      <m:den>
                        <m:r>
                          <a:rPr lang="en-US" altLang="zh-TW" sz="3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en-US" altLang="zh-TW" sz="32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TW" sz="32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zh-TW" altLang="zh-TW" sz="32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2186CAB-A672-4D6B-8F81-DD245A426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72" y="448465"/>
                <a:ext cx="2377189" cy="8467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CA09C46A-2484-43FD-A8B1-A0B87602FADC}"/>
              </a:ext>
            </a:extLst>
          </p:cNvPr>
          <p:cNvSpPr txBox="1"/>
          <p:nvPr/>
        </p:nvSpPr>
        <p:spPr>
          <a:xfrm>
            <a:off x="3893747" y="585010"/>
            <a:ext cx="4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=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8207991-EF5C-48C2-8B1F-6A6139586ABC}"/>
                  </a:ext>
                </a:extLst>
              </p:cNvPr>
              <p:cNvSpPr/>
              <p:nvPr/>
            </p:nvSpPr>
            <p:spPr>
              <a:xfrm>
                <a:off x="4452259" y="1389104"/>
                <a:ext cx="3239191" cy="1057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320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32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TW" sz="32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TW" altLang="en-US" sz="32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45</m:t>
                          </m:r>
                        </m:num>
                        <m:den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99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zh-TW" altLang="en-US" sz="32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32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TW" sz="32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8207991-EF5C-48C2-8B1F-6A6139586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259" y="1389104"/>
                <a:ext cx="3239191" cy="10575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1F9D29DD-6303-40C0-9B73-64BD0A0E0E46}"/>
              </a:ext>
            </a:extLst>
          </p:cNvPr>
          <p:cNvSpPr txBox="1"/>
          <p:nvPr/>
        </p:nvSpPr>
        <p:spPr>
          <a:xfrm>
            <a:off x="3904634" y="1610478"/>
            <a:ext cx="4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=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91A7175-2D53-49DD-A9B6-7D1077D83AAD}"/>
                  </a:ext>
                </a:extLst>
              </p:cNvPr>
              <p:cNvSpPr/>
              <p:nvPr/>
            </p:nvSpPr>
            <p:spPr>
              <a:xfrm>
                <a:off x="4570869" y="2548863"/>
                <a:ext cx="2835263" cy="1057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320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×99</m:t>
                          </m:r>
                          <m: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45</m:t>
                          </m:r>
                        </m:num>
                        <m:den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99</m:t>
                          </m:r>
                          <m: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32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TW" sz="32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91A7175-2D53-49DD-A9B6-7D1077D83A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69" y="2548863"/>
                <a:ext cx="2835263" cy="1057534"/>
              </a:xfrm>
              <a:prstGeom prst="rect">
                <a:avLst/>
              </a:prstGeom>
              <a:blipFill rotWithShape="0">
                <a:blip r:embed="rId5"/>
                <a:stretch>
                  <a:fillRect r="-4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9922C4-005E-4BC8-A70A-4927C17C9973}"/>
              </a:ext>
            </a:extLst>
          </p:cNvPr>
          <p:cNvSpPr txBox="1"/>
          <p:nvPr/>
        </p:nvSpPr>
        <p:spPr>
          <a:xfrm>
            <a:off x="3893747" y="2770237"/>
            <a:ext cx="4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=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CA55AFC-7A9F-4329-B422-F4F7BD0DEFDA}"/>
                  </a:ext>
                </a:extLst>
              </p:cNvPr>
              <p:cNvSpPr/>
              <p:nvPr/>
            </p:nvSpPr>
            <p:spPr>
              <a:xfrm>
                <a:off x="4570869" y="3683034"/>
                <a:ext cx="3946875" cy="1110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32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12×(</m:t>
                          </m:r>
                          <m:sSup>
                            <m:sSupPr>
                              <m:ctrlPr>
                                <a:rPr lang="zh-TW" altLang="zh-TW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TW" sz="32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TW" sz="3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−1)+</m:t>
                          </m:r>
                          <m:r>
                            <a:rPr lang="en-US" altLang="zh-TW" sz="3200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TW" sz="3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45</m:t>
                          </m:r>
                        </m:num>
                        <m:den>
                          <m:r>
                            <a:rPr lang="en-US" altLang="zh-TW" sz="3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99</m:t>
                          </m:r>
                          <m:r>
                            <a:rPr lang="en-US" altLang="zh-TW" sz="3200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  <m:r>
                            <a:rPr lang="en-US" altLang="zh-TW" sz="3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TW" altLang="zh-TW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TW" sz="32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zh-TW" sz="32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CA55AFC-7A9F-4329-B422-F4F7BD0DEF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69" y="3683034"/>
                <a:ext cx="3946875" cy="11104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id="{84D9A615-DB29-44AB-8E33-AEF334D54317}"/>
              </a:ext>
            </a:extLst>
          </p:cNvPr>
          <p:cNvSpPr txBox="1"/>
          <p:nvPr/>
        </p:nvSpPr>
        <p:spPr>
          <a:xfrm>
            <a:off x="3909748" y="4051664"/>
            <a:ext cx="4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=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94EB55C-CA37-4119-B057-54D86F071491}"/>
                  </a:ext>
                </a:extLst>
              </p:cNvPr>
              <p:cNvSpPr/>
              <p:nvPr/>
            </p:nvSpPr>
            <p:spPr>
              <a:xfrm>
                <a:off x="4570869" y="4931116"/>
                <a:ext cx="2359556" cy="1057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3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12345</m:t>
                          </m:r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32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zh-TW" altLang="en-US" sz="32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99</m:t>
                          </m:r>
                          <m:r>
                            <a:rPr lang="en-US" altLang="zh-TW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32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TW" sz="32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94EB55C-CA37-4119-B057-54D86F071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69" y="4931116"/>
                <a:ext cx="2359556" cy="10575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CC146B-0DA6-4757-8178-F3958B12A030}"/>
              </a:ext>
            </a:extLst>
          </p:cNvPr>
          <p:cNvSpPr txBox="1"/>
          <p:nvPr/>
        </p:nvSpPr>
        <p:spPr>
          <a:xfrm>
            <a:off x="3948176" y="5152490"/>
            <a:ext cx="43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=</a:t>
            </a:r>
            <a:endParaRPr lang="zh-TW" altLang="en-US" sz="32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AD084E7-E9E7-414A-9907-1404129DCF1B}"/>
              </a:ext>
            </a:extLst>
          </p:cNvPr>
          <p:cNvSpPr txBox="1"/>
          <p:nvPr/>
        </p:nvSpPr>
        <p:spPr>
          <a:xfrm>
            <a:off x="696686" y="4344051"/>
            <a:ext cx="22206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全部位數的數字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0631A7B-71FE-4559-B70C-17BA92A8E0A2}"/>
              </a:ext>
            </a:extLst>
          </p:cNvPr>
          <p:cNvSpPr txBox="1"/>
          <p:nvPr/>
        </p:nvSpPr>
        <p:spPr>
          <a:xfrm>
            <a:off x="7990113" y="4636439"/>
            <a:ext cx="2743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非循環的數字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1FEC4EB-71F8-497E-8022-6D6609400B36}"/>
              </a:ext>
            </a:extLst>
          </p:cNvPr>
          <p:cNvSpPr txBox="1"/>
          <p:nvPr/>
        </p:nvSpPr>
        <p:spPr>
          <a:xfrm>
            <a:off x="406393" y="5921715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ea typeface="標楷體" panose="03000509000000000000" pitchFamily="65" charset="-120"/>
              </a:rPr>
              <a:t>9</a:t>
            </a:r>
            <a:r>
              <a:rPr lang="zh-TW" altLang="en-US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的個數</a:t>
            </a:r>
            <a:r>
              <a:rPr lang="en-US" altLang="zh-TW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循環的位數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21923E5-C6A1-47BF-873C-6A1C3F48FA9A}"/>
              </a:ext>
            </a:extLst>
          </p:cNvPr>
          <p:cNvSpPr txBox="1"/>
          <p:nvPr/>
        </p:nvSpPr>
        <p:spPr>
          <a:xfrm>
            <a:off x="7691450" y="5840299"/>
            <a:ext cx="2743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非循環的位數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3CA8DAB-4A77-466A-9188-899EF5A881DB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6629400" y="5737265"/>
            <a:ext cx="1062050" cy="3954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B136D12-2D16-47FB-8CF3-C83153E600C0}"/>
              </a:ext>
            </a:extLst>
          </p:cNvPr>
          <p:cNvCxnSpPr>
            <a:cxnSpLocks/>
          </p:cNvCxnSpPr>
          <p:nvPr/>
        </p:nvCxnSpPr>
        <p:spPr>
          <a:xfrm>
            <a:off x="2917372" y="4754781"/>
            <a:ext cx="1709622" cy="348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95127BA-31B4-410E-8E3C-BF6A029803CD}"/>
              </a:ext>
            </a:extLst>
          </p:cNvPr>
          <p:cNvCxnSpPr>
            <a:stCxn id="17" idx="1"/>
          </p:cNvCxnSpPr>
          <p:nvPr/>
        </p:nvCxnSpPr>
        <p:spPr>
          <a:xfrm flipH="1">
            <a:off x="6985274" y="4928827"/>
            <a:ext cx="1004839" cy="174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A64BF61-5D1B-4723-A18F-BEDEABECD962}"/>
              </a:ext>
            </a:extLst>
          </p:cNvPr>
          <p:cNvCxnSpPr>
            <a:cxnSpLocks/>
          </p:cNvCxnSpPr>
          <p:nvPr/>
        </p:nvCxnSpPr>
        <p:spPr>
          <a:xfrm flipV="1">
            <a:off x="4165890" y="5981075"/>
            <a:ext cx="735894" cy="2566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63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3295</TotalTime>
  <Words>1445</Words>
  <Application>Microsoft Office PowerPoint</Application>
  <PresentationFormat>寬螢幕</PresentationFormat>
  <Paragraphs>329</Paragraphs>
  <Slides>17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UVa 10555 Dead Fraction</vt:lpstr>
      <vt:lpstr>UVa 10555 Dead Fraction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1611 Crane (起重機)</dc:title>
  <dc:creator>鄭進和</dc:creator>
  <cp:lastModifiedBy>User</cp:lastModifiedBy>
  <cp:revision>815</cp:revision>
  <dcterms:created xsi:type="dcterms:W3CDTF">2019-09-24T16:06:08Z</dcterms:created>
  <dcterms:modified xsi:type="dcterms:W3CDTF">2019-12-04T07:25:49Z</dcterms:modified>
</cp:coreProperties>
</file>