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59" r:id="rId5"/>
    <p:sldId id="375" r:id="rId6"/>
    <p:sldId id="395" r:id="rId7"/>
    <p:sldId id="376" r:id="rId8"/>
    <p:sldId id="385" r:id="rId9"/>
    <p:sldId id="386" r:id="rId10"/>
    <p:sldId id="387" r:id="rId11"/>
    <p:sldId id="388" r:id="rId12"/>
    <p:sldId id="378" r:id="rId13"/>
    <p:sldId id="389" r:id="rId14"/>
    <p:sldId id="390" r:id="rId15"/>
    <p:sldId id="391" r:id="rId16"/>
    <p:sldId id="392" r:id="rId17"/>
    <p:sldId id="393" r:id="rId18"/>
    <p:sldId id="379" r:id="rId19"/>
    <p:sldId id="394" r:id="rId20"/>
    <p:sldId id="361" r:id="rId21"/>
    <p:sldId id="370" r:id="rId22"/>
    <p:sldId id="37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73" autoAdjust="0"/>
  </p:normalViewPr>
  <p:slideViewPr>
    <p:cSldViewPr snapToGrid="0" showGuides="1">
      <p:cViewPr varScale="1">
        <p:scale>
          <a:sx n="84" d="100"/>
          <a:sy n="84" d="100"/>
        </p:scale>
        <p:origin x="629" y="77"/>
      </p:cViewPr>
      <p:guideLst/>
    </p:cSldViewPr>
  </p:slideViewPr>
  <p:outlineViewPr>
    <p:cViewPr>
      <p:scale>
        <a:sx n="33" d="100"/>
        <a:sy n="33" d="100"/>
      </p:scale>
      <p:origin x="0" y="-240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B1D0-9C42-439F-8872-A2F4D606AA53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75B9-FD04-47C6-B442-5BF3EA4E7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67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2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1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B6E-7401-4690-A4AD-C45BE40A119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FE49-891B-471A-96D2-163B4776BE26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19A1-0A57-4297-8F17-3E74352C6C3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7CED-4C2F-42CD-BCB0-1F8B97CED320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47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E96A-D635-41BC-A3DA-F515D95D4E09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0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176-A459-4A1C-8891-982596F48EE4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9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04F6-D08B-4FA7-9E2B-57CCE8A83446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D2EA-81D5-41DF-A86F-092B8DB94314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2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2BE1-DCEE-4717-9FFA-4C8CDED3EAE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8382-73C3-4B72-AA0E-6A070178DF06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3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872C-2952-46D6-92A9-51F092AD2F5B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0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B833F-D7F6-4FB5-B86D-65245E7EDF00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9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10930 A-Sequence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61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2BE1-DCEE-4717-9FFA-4C8CDED3EAE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1583" y="95566"/>
            <a:ext cx="222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#4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0654" y="638141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2   3   </a:t>
            </a:r>
            <a:r>
              <a:rPr lang="en-US" altLang="zh-TW" sz="3200" dirty="0" smtClean="0">
                <a:solidFill>
                  <a:srgbClr val="FF0000"/>
                </a:solidFill>
              </a:rPr>
              <a:t>6</a:t>
            </a:r>
            <a:r>
              <a:rPr lang="en-US" altLang="zh-TW" sz="3200" dirty="0" smtClean="0"/>
              <a:t>   10   11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20798" y="504250"/>
            <a:ext cx="408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 =2+3+6+10+11=32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14325"/>
              </p:ext>
            </p:extLst>
          </p:nvPr>
        </p:nvGraphicFramePr>
        <p:xfrm>
          <a:off x="568960" y="1365842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27645"/>
              </p:ext>
            </p:extLst>
          </p:nvPr>
        </p:nvGraphicFramePr>
        <p:xfrm>
          <a:off x="562864" y="2359490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14558" y="3424013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2   3   6   </a:t>
            </a:r>
            <a:r>
              <a:rPr lang="en-US" altLang="zh-TW" sz="3200" dirty="0" smtClean="0">
                <a:solidFill>
                  <a:srgbClr val="FF0000"/>
                </a:solidFill>
              </a:rPr>
              <a:t>10</a:t>
            </a:r>
            <a:r>
              <a:rPr lang="en-US" altLang="zh-TW" sz="3200" dirty="0" smtClean="0"/>
              <a:t>   11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82107"/>
              </p:ext>
            </p:extLst>
          </p:nvPr>
        </p:nvGraphicFramePr>
        <p:xfrm>
          <a:off x="599440" y="4139522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01259"/>
              </p:ext>
            </p:extLst>
          </p:nvPr>
        </p:nvGraphicFramePr>
        <p:xfrm>
          <a:off x="593344" y="5133170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橢圓 13"/>
          <p:cNvSpPr/>
          <p:nvPr/>
        </p:nvSpPr>
        <p:spPr>
          <a:xfrm>
            <a:off x="2071410" y="3590226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14" idx="5"/>
          </p:cNvCxnSpPr>
          <p:nvPr/>
        </p:nvCxnSpPr>
        <p:spPr>
          <a:xfrm>
            <a:off x="2394546" y="3859179"/>
            <a:ext cx="2932366" cy="4363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467439" y="1659989"/>
            <a:ext cx="4944936" cy="24605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743588" y="3469808"/>
            <a:ext cx="109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dirty="0" smtClean="0"/>
              <a:t>+10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1144303" y="1391036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246470" y="4184934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932356" y="1661918"/>
            <a:ext cx="4944936" cy="24605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368646" y="3263391"/>
            <a:ext cx="8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r>
              <a:rPr lang="en-US" altLang="zh-TW" sz="2400" dirty="0" smtClean="0"/>
              <a:t>+10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1609220" y="1392965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711387" y="4186863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2985651" y="1650343"/>
            <a:ext cx="4944936" cy="24605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562742" y="3437011"/>
            <a:ext cx="8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5+10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2662515" y="1381390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764682" y="4175288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3483363" y="1650344"/>
            <a:ext cx="4944936" cy="24605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812808" y="3529610"/>
            <a:ext cx="8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r>
              <a:rPr lang="en-US" altLang="zh-TW" sz="2400" dirty="0" smtClean="0"/>
              <a:t>+10</a:t>
            </a:r>
            <a:endParaRPr lang="zh-TW" altLang="en-US" sz="2400" dirty="0"/>
          </a:p>
        </p:txBody>
      </p:sp>
      <p:sp>
        <p:nvSpPr>
          <p:cNvPr id="31" name="橢圓 30"/>
          <p:cNvSpPr/>
          <p:nvPr/>
        </p:nvSpPr>
        <p:spPr>
          <a:xfrm>
            <a:off x="3160227" y="1381391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8262394" y="4175289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>
            <a:stCxn id="35" idx="4"/>
            <a:endCxn id="36" idx="0"/>
          </p:cNvCxnSpPr>
          <p:nvPr/>
        </p:nvCxnSpPr>
        <p:spPr>
          <a:xfrm flipH="1">
            <a:off x="1333252" y="1731212"/>
            <a:ext cx="3034836" cy="3439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2245386" y="3112920"/>
            <a:ext cx="8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</a:t>
            </a:r>
            <a:r>
              <a:rPr lang="en-US" altLang="zh-TW" sz="2400" dirty="0" smtClean="0"/>
              <a:t>+10</a:t>
            </a:r>
            <a:endParaRPr lang="zh-TW" altLang="en-US" sz="2400" dirty="0"/>
          </a:p>
        </p:txBody>
      </p:sp>
      <p:sp>
        <p:nvSpPr>
          <p:cNvPr id="35" name="橢圓 34"/>
          <p:cNvSpPr/>
          <p:nvPr/>
        </p:nvSpPr>
        <p:spPr>
          <a:xfrm>
            <a:off x="4178799" y="1416114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1143963" y="5170711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41" idx="4"/>
            <a:endCxn id="42" idx="0"/>
          </p:cNvCxnSpPr>
          <p:nvPr/>
        </p:nvCxnSpPr>
        <p:spPr>
          <a:xfrm flipH="1">
            <a:off x="1856042" y="1721567"/>
            <a:ext cx="3034836" cy="3439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057544" y="3114849"/>
            <a:ext cx="8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9+10</a:t>
            </a:r>
            <a:endParaRPr lang="zh-TW" altLang="en-US" sz="2400" dirty="0"/>
          </a:p>
        </p:txBody>
      </p:sp>
      <p:sp>
        <p:nvSpPr>
          <p:cNvPr id="41" name="橢圓 40"/>
          <p:cNvSpPr/>
          <p:nvPr/>
        </p:nvSpPr>
        <p:spPr>
          <a:xfrm>
            <a:off x="4701589" y="1406469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1666753" y="5161066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stCxn id="45" idx="4"/>
            <a:endCxn id="46" idx="0"/>
          </p:cNvCxnSpPr>
          <p:nvPr/>
        </p:nvCxnSpPr>
        <p:spPr>
          <a:xfrm flipH="1">
            <a:off x="2871876" y="1744715"/>
            <a:ext cx="3034836" cy="3439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714562" y="3357916"/>
            <a:ext cx="99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11+10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5717423" y="1429617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2682587" y="5184214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1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7" grpId="0"/>
      <p:bldP spid="19" grpId="0" animBg="1"/>
      <p:bldP spid="20" grpId="0" animBg="1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40" grpId="0"/>
      <p:bldP spid="41" grpId="0" animBg="1"/>
      <p:bldP spid="42" grpId="0" animBg="1"/>
      <p:bldP spid="44" grpId="0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2BE1-DCEE-4717-9FFA-4C8CDED3EAE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1583" y="95566"/>
            <a:ext cx="222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#4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0654" y="638141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2   3   6   </a:t>
            </a:r>
            <a:r>
              <a:rPr lang="en-US" altLang="zh-TW" sz="3200" dirty="0" smtClean="0">
                <a:solidFill>
                  <a:srgbClr val="FF0000"/>
                </a:solidFill>
              </a:rPr>
              <a:t>10</a:t>
            </a:r>
            <a:r>
              <a:rPr lang="en-US" altLang="zh-TW" sz="3200" dirty="0" smtClean="0"/>
              <a:t>   11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20798" y="504250"/>
            <a:ext cx="408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 =2+3+6+10+11=32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09396"/>
              </p:ext>
            </p:extLst>
          </p:nvPr>
        </p:nvGraphicFramePr>
        <p:xfrm>
          <a:off x="568960" y="1365842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99843"/>
              </p:ext>
            </p:extLst>
          </p:nvPr>
        </p:nvGraphicFramePr>
        <p:xfrm>
          <a:off x="562864" y="2359490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14558" y="3424013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2   3   6   10   </a:t>
            </a:r>
            <a:r>
              <a:rPr lang="en-US" altLang="zh-TW" sz="3200" dirty="0" smtClean="0">
                <a:solidFill>
                  <a:srgbClr val="FF0000"/>
                </a:solidFill>
              </a:rPr>
              <a:t>11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5074"/>
              </p:ext>
            </p:extLst>
          </p:nvPr>
        </p:nvGraphicFramePr>
        <p:xfrm>
          <a:off x="599440" y="4139522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99244"/>
              </p:ext>
            </p:extLst>
          </p:nvPr>
        </p:nvGraphicFramePr>
        <p:xfrm>
          <a:off x="593344" y="5133170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681472" y="4120896"/>
            <a:ext cx="499872" cy="780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542152" y="3402140"/>
            <a:ext cx="294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Not an A-sequence</a:t>
            </a:r>
            <a:endParaRPr lang="zh-TW" altLang="en-US" sz="2800" dirty="0"/>
          </a:p>
        </p:txBody>
      </p:sp>
      <p:cxnSp>
        <p:nvCxnSpPr>
          <p:cNvPr id="16" name="直線單箭頭接點 15"/>
          <p:cNvCxnSpPr>
            <a:endCxn id="14" idx="1"/>
          </p:cNvCxnSpPr>
          <p:nvPr/>
        </p:nvCxnSpPr>
        <p:spPr>
          <a:xfrm flipV="1">
            <a:off x="5949696" y="3663750"/>
            <a:ext cx="592456" cy="432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708283" y="3415645"/>
            <a:ext cx="206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C00000"/>
                </a:solidFill>
              </a:rPr>
              <a:t>11</a:t>
            </a:r>
            <a:r>
              <a:rPr lang="zh-TW" altLang="en-US" sz="28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已經存在</a:t>
            </a:r>
            <a:endParaRPr lang="zh-TW" altLang="en-US" sz="28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023413" y="3889094"/>
            <a:ext cx="671331" cy="1851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4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2BE1-DCEE-4717-9FFA-4C8CDED3EAE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60723" y="6323099"/>
            <a:ext cx="2743200" cy="365125"/>
          </a:xfrm>
        </p:spPr>
        <p:txBody>
          <a:bodyPr/>
          <a:lstStyle/>
          <a:p>
            <a:fld id="{84719536-E03D-4698-8213-C85FD62AFE65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705003" y="2211185"/>
            <a:ext cx="2310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另外的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0509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2BE1-DCEE-4717-9FFA-4C8CDED3EAE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1583" y="95566"/>
            <a:ext cx="222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#5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0654" y="638141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2   3   6   10   14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20798" y="504250"/>
            <a:ext cx="408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 =2+3+6+10+14=35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5372"/>
              </p:ext>
            </p:extLst>
          </p:nvPr>
        </p:nvGraphicFramePr>
        <p:xfrm>
          <a:off x="568960" y="1365842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61922"/>
              </p:ext>
            </p:extLst>
          </p:nvPr>
        </p:nvGraphicFramePr>
        <p:xfrm>
          <a:off x="562864" y="2359490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14558" y="3424013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2</a:t>
            </a:r>
            <a:r>
              <a:rPr lang="en-US" altLang="zh-TW" sz="3200" dirty="0" smtClean="0"/>
              <a:t>   3   6   10   11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6489"/>
              </p:ext>
            </p:extLst>
          </p:nvPr>
        </p:nvGraphicFramePr>
        <p:xfrm>
          <a:off x="599440" y="4102946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47295"/>
              </p:ext>
            </p:extLst>
          </p:nvPr>
        </p:nvGraphicFramePr>
        <p:xfrm>
          <a:off x="593344" y="5096594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橢圓 12"/>
          <p:cNvSpPr/>
          <p:nvPr/>
        </p:nvSpPr>
        <p:spPr>
          <a:xfrm>
            <a:off x="7813327" y="2402972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695757" y="2316853"/>
            <a:ext cx="78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Sum</a:t>
            </a:r>
            <a:endParaRPr lang="zh-TW" altLang="en-US" sz="2400" dirty="0"/>
          </a:p>
        </p:txBody>
      </p:sp>
      <p:cxnSp>
        <p:nvCxnSpPr>
          <p:cNvPr id="17" name="直線單箭頭接點 16"/>
          <p:cNvCxnSpPr>
            <a:stCxn id="16" idx="1"/>
          </p:cNvCxnSpPr>
          <p:nvPr/>
        </p:nvCxnSpPr>
        <p:spPr>
          <a:xfrm flipH="1">
            <a:off x="8201235" y="2547686"/>
            <a:ext cx="494522" cy="117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2BE1-DCEE-4717-9FFA-4C8CDED3EAE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1583" y="95566"/>
            <a:ext cx="222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#5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0654" y="638141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2</a:t>
            </a:r>
            <a:r>
              <a:rPr lang="en-US" altLang="zh-TW" sz="3200" dirty="0" smtClean="0"/>
              <a:t>   3   6   10   14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20798" y="504250"/>
            <a:ext cx="408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 =2+3+6+10+14=35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10281"/>
              </p:ext>
            </p:extLst>
          </p:nvPr>
        </p:nvGraphicFramePr>
        <p:xfrm>
          <a:off x="568960" y="1365842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61922"/>
              </p:ext>
            </p:extLst>
          </p:nvPr>
        </p:nvGraphicFramePr>
        <p:xfrm>
          <a:off x="562864" y="2359490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14558" y="3424013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</a:t>
            </a:r>
            <a:r>
              <a:rPr lang="en-US" altLang="zh-TW" sz="3200" dirty="0" smtClean="0">
                <a:solidFill>
                  <a:srgbClr val="FF0000"/>
                </a:solidFill>
              </a:rPr>
              <a:t>3</a:t>
            </a:r>
            <a:r>
              <a:rPr lang="en-US" altLang="zh-TW" sz="3200" dirty="0" smtClean="0"/>
              <a:t>   6   10   14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169235"/>
              </p:ext>
            </p:extLst>
          </p:nvPr>
        </p:nvGraphicFramePr>
        <p:xfrm>
          <a:off x="599440" y="4102946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47295"/>
              </p:ext>
            </p:extLst>
          </p:nvPr>
        </p:nvGraphicFramePr>
        <p:xfrm>
          <a:off x="593344" y="5096594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5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2BE1-DCEE-4717-9FFA-4C8CDED3EAE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1583" y="95566"/>
            <a:ext cx="222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#5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0654" y="638141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</a:t>
            </a:r>
            <a:r>
              <a:rPr lang="en-US" altLang="zh-TW" sz="3200" dirty="0" smtClean="0">
                <a:solidFill>
                  <a:srgbClr val="FF0000"/>
                </a:solidFill>
              </a:rPr>
              <a:t>3</a:t>
            </a:r>
            <a:r>
              <a:rPr lang="en-US" altLang="zh-TW" sz="3200" dirty="0" smtClean="0"/>
              <a:t>   6   10   14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20798" y="504250"/>
            <a:ext cx="408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 =2+3+6+10+14=35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7456"/>
              </p:ext>
            </p:extLst>
          </p:nvPr>
        </p:nvGraphicFramePr>
        <p:xfrm>
          <a:off x="568960" y="1365842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61922"/>
              </p:ext>
            </p:extLst>
          </p:nvPr>
        </p:nvGraphicFramePr>
        <p:xfrm>
          <a:off x="562864" y="2359490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14558" y="3424013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2   3   </a:t>
            </a:r>
            <a:r>
              <a:rPr lang="en-US" altLang="zh-TW" sz="3200" dirty="0" smtClean="0">
                <a:solidFill>
                  <a:srgbClr val="FF0000"/>
                </a:solidFill>
              </a:rPr>
              <a:t>6</a:t>
            </a:r>
            <a:r>
              <a:rPr lang="en-US" altLang="zh-TW" sz="3200" dirty="0" smtClean="0"/>
              <a:t>   10   14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054915"/>
              </p:ext>
            </p:extLst>
          </p:nvPr>
        </p:nvGraphicFramePr>
        <p:xfrm>
          <a:off x="599440" y="4102946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47295"/>
              </p:ext>
            </p:extLst>
          </p:nvPr>
        </p:nvGraphicFramePr>
        <p:xfrm>
          <a:off x="593344" y="5096594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3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2BE1-DCEE-4717-9FFA-4C8CDED3EAE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1583" y="95566"/>
            <a:ext cx="222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#5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0654" y="638141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2   3   </a:t>
            </a:r>
            <a:r>
              <a:rPr lang="en-US" altLang="zh-TW" sz="3200" dirty="0" smtClean="0">
                <a:solidFill>
                  <a:srgbClr val="FF0000"/>
                </a:solidFill>
              </a:rPr>
              <a:t>6</a:t>
            </a:r>
            <a:r>
              <a:rPr lang="en-US" altLang="zh-TW" sz="3200" dirty="0" smtClean="0"/>
              <a:t>   10   14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20798" y="504250"/>
            <a:ext cx="408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 =2+3+6+10+14=35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589247"/>
              </p:ext>
            </p:extLst>
          </p:nvPr>
        </p:nvGraphicFramePr>
        <p:xfrm>
          <a:off x="568960" y="1365842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61922"/>
              </p:ext>
            </p:extLst>
          </p:nvPr>
        </p:nvGraphicFramePr>
        <p:xfrm>
          <a:off x="562864" y="2359490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14558" y="3424013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2   3   6   </a:t>
            </a:r>
            <a:r>
              <a:rPr lang="en-US" altLang="zh-TW" sz="3200" dirty="0" smtClean="0">
                <a:solidFill>
                  <a:srgbClr val="FF0000"/>
                </a:solidFill>
              </a:rPr>
              <a:t>10</a:t>
            </a:r>
            <a:r>
              <a:rPr lang="en-US" altLang="zh-TW" sz="3200" dirty="0" smtClean="0"/>
              <a:t>   14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94829"/>
              </p:ext>
            </p:extLst>
          </p:nvPr>
        </p:nvGraphicFramePr>
        <p:xfrm>
          <a:off x="599440" y="4102946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94945"/>
              </p:ext>
            </p:extLst>
          </p:nvPr>
        </p:nvGraphicFramePr>
        <p:xfrm>
          <a:off x="593344" y="5096594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4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2BE1-DCEE-4717-9FFA-4C8CDED3EAE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1583" y="95566"/>
            <a:ext cx="222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#5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0654" y="638141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2   3   6   </a:t>
            </a:r>
            <a:r>
              <a:rPr lang="en-US" altLang="zh-TW" sz="3200" dirty="0" smtClean="0">
                <a:solidFill>
                  <a:srgbClr val="FF0000"/>
                </a:solidFill>
              </a:rPr>
              <a:t>10</a:t>
            </a:r>
            <a:r>
              <a:rPr lang="en-US" altLang="zh-TW" sz="3200" dirty="0" smtClean="0"/>
              <a:t>   14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20798" y="504250"/>
            <a:ext cx="408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 =2+3+6+10+14=35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09598"/>
              </p:ext>
            </p:extLst>
          </p:nvPr>
        </p:nvGraphicFramePr>
        <p:xfrm>
          <a:off x="568960" y="1365842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0888"/>
              </p:ext>
            </p:extLst>
          </p:nvPr>
        </p:nvGraphicFramePr>
        <p:xfrm>
          <a:off x="562864" y="2359490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14558" y="3424013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2   3   6   10   </a:t>
            </a:r>
            <a:r>
              <a:rPr lang="en-US" altLang="zh-TW" sz="3200" dirty="0" smtClean="0">
                <a:solidFill>
                  <a:srgbClr val="FF0000"/>
                </a:solidFill>
              </a:rPr>
              <a:t>14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37958"/>
              </p:ext>
            </p:extLst>
          </p:nvPr>
        </p:nvGraphicFramePr>
        <p:xfrm>
          <a:off x="599440" y="4102946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39413"/>
              </p:ext>
            </p:extLst>
          </p:nvPr>
        </p:nvGraphicFramePr>
        <p:xfrm>
          <a:off x="593344" y="5096594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9763212" y="3358452"/>
            <a:ext cx="2565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an A-sequence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499554" y="3447070"/>
            <a:ext cx="5492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填表完畢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沒有出現重複序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列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8880404" y="3518182"/>
            <a:ext cx="857956" cy="38382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6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2BE1-DCEE-4717-9FFA-4C8CDED3EAE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087368" y="2783840"/>
            <a:ext cx="348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填表順序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由右往左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58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2BE1-DCEE-4717-9FFA-4C8CDED3EAE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1583" y="95566"/>
            <a:ext cx="222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#5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0654" y="638141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2   3   6   </a:t>
            </a:r>
            <a:r>
              <a:rPr lang="en-US" altLang="zh-TW" sz="3200" dirty="0" smtClean="0">
                <a:solidFill>
                  <a:srgbClr val="FF0000"/>
                </a:solidFill>
              </a:rPr>
              <a:t>10</a:t>
            </a:r>
            <a:r>
              <a:rPr lang="en-US" altLang="zh-TW" sz="3200" dirty="0" smtClean="0"/>
              <a:t>   14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20798" y="504250"/>
            <a:ext cx="408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 =2+3+6+10+14=35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68960" y="1365842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62864" y="2359490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14558" y="3424013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2   3   6   10   </a:t>
            </a:r>
            <a:r>
              <a:rPr lang="en-US" altLang="zh-TW" sz="3200" dirty="0" smtClean="0">
                <a:solidFill>
                  <a:srgbClr val="FF0000"/>
                </a:solidFill>
              </a:rPr>
              <a:t>14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78333"/>
              </p:ext>
            </p:extLst>
          </p:nvPr>
        </p:nvGraphicFramePr>
        <p:xfrm>
          <a:off x="599440" y="4102946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06516"/>
              </p:ext>
            </p:extLst>
          </p:nvPr>
        </p:nvGraphicFramePr>
        <p:xfrm>
          <a:off x="593344" y="5096594"/>
          <a:ext cx="812800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3750185" y="3475292"/>
            <a:ext cx="2565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an A-sequence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900416" y="5474208"/>
            <a:ext cx="35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79920" y="5480304"/>
            <a:ext cx="35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41008" y="5492496"/>
            <a:ext cx="35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638800" y="5480304"/>
            <a:ext cx="35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75504" y="5477077"/>
            <a:ext cx="35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297680" y="5480304"/>
            <a:ext cx="35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46576" y="5480304"/>
            <a:ext cx="35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374315" y="5498233"/>
            <a:ext cx="35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889504" y="5462016"/>
            <a:ext cx="35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462784" y="5474208"/>
            <a:ext cx="35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00595" y="5485142"/>
            <a:ext cx="35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33856" y="5486400"/>
            <a:ext cx="35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891451" y="4483429"/>
            <a:ext cx="35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44594" y="4489166"/>
            <a:ext cx="35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872651" y="91440"/>
            <a:ext cx="2479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填表順序例子</a:t>
            </a:r>
            <a:endParaRPr lang="zh-TW" altLang="en-US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862095" y="5109596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8744525" y="5023477"/>
            <a:ext cx="78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Sum</a:t>
            </a:r>
            <a:endParaRPr lang="zh-TW" altLang="en-US" sz="2400" dirty="0"/>
          </a:p>
        </p:txBody>
      </p:sp>
      <p:cxnSp>
        <p:nvCxnSpPr>
          <p:cNvPr id="32" name="直線單箭頭接點 31"/>
          <p:cNvCxnSpPr>
            <a:stCxn id="31" idx="1"/>
          </p:cNvCxnSpPr>
          <p:nvPr/>
        </p:nvCxnSpPr>
        <p:spPr>
          <a:xfrm flipH="1">
            <a:off x="8250003" y="5254310"/>
            <a:ext cx="494522" cy="117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7825519" y="2390780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8707949" y="2304661"/>
            <a:ext cx="78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Sum</a:t>
            </a:r>
            <a:endParaRPr lang="zh-TW" altLang="en-US" sz="2400" dirty="0"/>
          </a:p>
        </p:txBody>
      </p:sp>
      <p:cxnSp>
        <p:nvCxnSpPr>
          <p:cNvPr id="35" name="直線單箭頭接點 34"/>
          <p:cNvCxnSpPr>
            <a:stCxn id="34" idx="1"/>
          </p:cNvCxnSpPr>
          <p:nvPr/>
        </p:nvCxnSpPr>
        <p:spPr>
          <a:xfrm flipH="1">
            <a:off x="8213427" y="2535494"/>
            <a:ext cx="494522" cy="117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6508783" y="4134236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7269292" y="3548245"/>
            <a:ext cx="1789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填表到此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6742176" y="3815654"/>
            <a:ext cx="502733" cy="3052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8518972" y="5992741"/>
            <a:ext cx="3209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從最右</a:t>
            </a:r>
            <a:r>
              <a:rPr lang="en-US" altLang="zh-TW" sz="2400" dirty="0" smtClean="0">
                <a:ea typeface="標楷體" panose="03000509000000000000" pitchFamily="65" charset="-120"/>
              </a:rPr>
              <a:t>Sum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處開始填表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 flipV="1">
            <a:off x="8168640" y="5805488"/>
            <a:ext cx="423485" cy="4424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829868" y="4103141"/>
            <a:ext cx="452998" cy="780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029181" y="5116675"/>
            <a:ext cx="452998" cy="780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9037468" y="3968318"/>
            <a:ext cx="227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由右至左填表為防止</a:t>
            </a:r>
            <a:r>
              <a:rPr lang="en-US" altLang="zh-TW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en-US" altLang="zh-TW" dirty="0" smtClean="0">
                <a:solidFill>
                  <a:srgbClr val="C00000"/>
                </a:solidFill>
              </a:rPr>
              <a:t>17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填至</a:t>
            </a:r>
            <a:r>
              <a:rPr lang="en-US" altLang="zh-TW" dirty="0" smtClean="0">
                <a:solidFill>
                  <a:srgbClr val="C00000"/>
                </a:solidFill>
              </a:rPr>
              <a:t>31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(=17+14)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8291743" y="4353628"/>
            <a:ext cx="790113" cy="200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6498455" y="4554245"/>
            <a:ext cx="2601157" cy="914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2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6" grpId="0" animBg="1"/>
      <p:bldP spid="37" grpId="0"/>
      <p:bldP spid="42" grpId="0" animBg="1"/>
      <p:bldP spid="43" grpId="0" animBg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3289" y="-1948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10930 A-Sequence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C6C9-861F-4CE7-9DD5-03D1495789D2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88049" y="1089025"/>
            <a:ext cx="10188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給定一序列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序列中每個數字都不一樣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而且大於等於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如果這序列是</a:t>
            </a:r>
            <a:r>
              <a:rPr lang="en-US" altLang="zh-TW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A-sequence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它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滿足下列</a:t>
            </a:r>
            <a:r>
              <a:rPr lang="en-US" altLang="zh-TW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條件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78364" y="2323465"/>
            <a:ext cx="10635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遞增序列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pPr marL="514350" indent="-514350">
              <a:buAutoNum type="arabicPeriod"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存在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任一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個數等於序列中其他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個或多個數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字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的加總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03289" y="3695065"/>
            <a:ext cx="1018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請判斷輸入的序列是否為</a:t>
            </a:r>
            <a:r>
              <a:rPr lang="en-US" altLang="zh-TW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A-sequence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1F20CF6F-81C2-494E-834D-AC6860F28F83}"/>
              </a:ext>
            </a:extLst>
          </p:cNvPr>
          <p:cNvSpPr txBox="1"/>
          <p:nvPr/>
        </p:nvSpPr>
        <p:spPr>
          <a:xfrm>
            <a:off x="688049" y="4470347"/>
            <a:ext cx="519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≤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序列長度</a:t>
            </a:r>
            <a:r>
              <a:rPr lang="zh-TW" altLang="en-US" sz="2400" dirty="0" smtClean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≤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30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dirty="0" smtClean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≤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中數字</a:t>
            </a:r>
            <a:r>
              <a:rPr lang="zh-TW" altLang="en-US" sz="2400" dirty="0" smtClean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≤</a:t>
            </a:r>
            <a:r>
              <a:rPr lang="en-US" altLang="zh-TW" sz="2400" dirty="0" smtClean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1000</a:t>
            </a:r>
            <a:r>
              <a:rPr lang="en-US" altLang="zh-TW" sz="2400" dirty="0" smtClean="0"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7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704D1668-6481-468E-84F4-04D461AC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4B1C-0DDF-4AB2-923B-8AA91396D0EF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193C4FF1-03C6-49CB-88A2-0E947C0B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F93634CA-ABCA-4F56-A664-9FA96155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AE344CC1-A528-4113-BCA3-EF98FDBABEC4}"/>
              </a:ext>
            </a:extLst>
          </p:cNvPr>
          <p:cNvSpPr txBox="1"/>
          <p:nvPr/>
        </p:nvSpPr>
        <p:spPr>
          <a:xfrm>
            <a:off x="9536409" y="350818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10930 </a:t>
            </a:r>
            <a:r>
              <a:rPr lang="en-US" altLang="zh-TW" sz="2800" dirty="0"/>
              <a:t>Code (1/3)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43000" y="166255"/>
            <a:ext cx="883227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</a:t>
            </a:r>
            <a:r>
              <a:rPr lang="en-US" altLang="zh-TW" sz="2400" dirty="0"/>
              <a:t>include &lt;</a:t>
            </a:r>
            <a:r>
              <a:rPr lang="en-US" altLang="zh-TW" sz="2400" dirty="0" err="1"/>
              <a:t>cstring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cstdio</a:t>
            </a:r>
            <a:r>
              <a:rPr lang="en-US" altLang="zh-TW" sz="2400" dirty="0"/>
              <a:t>&gt;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int</a:t>
            </a:r>
            <a:r>
              <a:rPr lang="en-US" altLang="zh-TW" sz="2400" dirty="0"/>
              <a:t> number[33</a:t>
            </a:r>
            <a:r>
              <a:rPr lang="en-US" altLang="zh-TW" sz="2400" dirty="0" smtClean="0"/>
              <a:t>];</a:t>
            </a:r>
            <a:r>
              <a:rPr lang="zh-TW" altLang="en-US" sz="2400" dirty="0" smtClean="0"/>
              <a:t>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儲存序列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err="1"/>
              <a:t>int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[900009</a:t>
            </a:r>
            <a:r>
              <a:rPr lang="en-US" altLang="zh-TW" sz="2400" dirty="0" smtClean="0"/>
              <a:t>];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dp</a:t>
            </a:r>
            <a:r>
              <a:rPr lang="en-US" altLang="zh-TW" sz="2400" dirty="0" smtClean="0">
                <a:solidFill>
                  <a:srgbClr val="0070C0"/>
                </a:solidFill>
              </a:rPr>
              <a:t>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表格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/>
          </a:p>
          <a:p>
            <a:r>
              <a:rPr lang="en-US" altLang="zh-TW" sz="2400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main()</a:t>
            </a:r>
          </a:p>
          <a:p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D, cases = 1;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("10930.in", "r", </a:t>
            </a:r>
            <a:r>
              <a:rPr lang="en-US" altLang="zh-TW" sz="2400" dirty="0" err="1"/>
              <a:t>stdin</a:t>
            </a:r>
            <a:r>
              <a:rPr lang="en-US" altLang="zh-TW" sz="2400" dirty="0"/>
              <a:t>);</a:t>
            </a:r>
          </a:p>
          <a:p>
            <a:r>
              <a:rPr lang="en-US" altLang="zh-TW" sz="2400" dirty="0"/>
              <a:t>   </a:t>
            </a:r>
            <a:r>
              <a:rPr lang="en-US" altLang="zh-TW" sz="2400" dirty="0" smtClean="0"/>
              <a:t>          </a:t>
            </a:r>
            <a:r>
              <a:rPr lang="en-US" altLang="zh-TW" sz="2400" dirty="0" err="1"/>
              <a:t>freopen</a:t>
            </a:r>
            <a:r>
              <a:rPr lang="en-US" altLang="zh-TW" sz="2400" dirty="0"/>
              <a:t>("10930.out","w",stdout);</a:t>
            </a:r>
          </a:p>
          <a:p>
            <a:r>
              <a:rPr lang="en-US" altLang="zh-TW" sz="2400" dirty="0"/>
              <a:t>	while (~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d",&amp;D</a:t>
            </a:r>
            <a:r>
              <a:rPr lang="en-US" altLang="zh-TW" sz="2400" dirty="0"/>
              <a:t>)) {</a:t>
            </a:r>
          </a:p>
          <a:p>
            <a:r>
              <a:rPr lang="en-US" altLang="zh-TW" sz="2400" dirty="0"/>
              <a:t>		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sum = 0;</a:t>
            </a:r>
          </a:p>
          <a:p>
            <a:r>
              <a:rPr lang="en-US" altLang="zh-TW" sz="2400" dirty="0"/>
              <a:t>		for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 = 0; i &lt; D; ++ i) {</a:t>
            </a:r>
          </a:p>
          <a:p>
            <a:r>
              <a:rPr lang="en-US" altLang="zh-TW" sz="2400" dirty="0"/>
              <a:t>			</a:t>
            </a:r>
            <a:r>
              <a:rPr lang="en-US" altLang="zh-TW" sz="2400" dirty="0" err="1"/>
              <a:t>scanf</a:t>
            </a:r>
            <a:r>
              <a:rPr lang="en-US" altLang="zh-TW" sz="2400" dirty="0"/>
              <a:t>("%</a:t>
            </a:r>
            <a:r>
              <a:rPr lang="en-US" altLang="zh-TW" sz="2400" dirty="0" err="1"/>
              <a:t>d",&amp;number</a:t>
            </a:r>
            <a:r>
              <a:rPr lang="en-US" altLang="zh-TW" sz="2400" dirty="0"/>
              <a:t>[i]);</a:t>
            </a:r>
          </a:p>
          <a:p>
            <a:r>
              <a:rPr lang="en-US" altLang="zh-TW" sz="2400" dirty="0"/>
              <a:t>			sum += number[i</a:t>
            </a:r>
            <a:r>
              <a:rPr lang="en-US" altLang="zh-TW" sz="2400" dirty="0" smtClean="0"/>
              <a:t>];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// sum: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序列數字加</a:t>
            </a:r>
            <a:r>
              <a:rPr lang="zh-TW" altLang="en-US" sz="2400" dirty="0" smtClean="0">
                <a:solidFill>
                  <a:srgbClr val="0070C0"/>
                </a:solidFill>
              </a:rPr>
              <a:t>總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2413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99424180-6F39-4A88-BF5A-C3E07A39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4EE4CFA-804F-499F-8BA8-31E8CB38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1BEAF9FF-D626-4A51-9D0F-731764ED7257}"/>
              </a:ext>
            </a:extLst>
          </p:cNvPr>
          <p:cNvSpPr txBox="1"/>
          <p:nvPr/>
        </p:nvSpPr>
        <p:spPr>
          <a:xfrm>
            <a:off x="9536409" y="350818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10930 </a:t>
            </a:r>
            <a:r>
              <a:rPr lang="en-US" altLang="zh-TW" sz="2800" dirty="0"/>
              <a:t>Code (2/3)</a:t>
            </a:r>
            <a:endParaRPr lang="zh-TW" altLang="en-US" sz="2800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661E-DF3A-4D05-8139-E6C423E6202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-1746779" y="913828"/>
            <a:ext cx="140759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		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flag = 1;</a:t>
            </a:r>
          </a:p>
          <a:p>
            <a:r>
              <a:rPr lang="en-US" altLang="zh-TW" sz="2400" dirty="0"/>
              <a:t>		for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 = 1; i &lt; D; ++ i</a:t>
            </a:r>
            <a:r>
              <a:rPr lang="en-US" altLang="zh-TW" sz="2400" dirty="0" smtClean="0"/>
              <a:t>)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檢查序列是否遞增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若是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en-US" altLang="zh-TW" sz="2400" dirty="0" smtClean="0">
                <a:solidFill>
                  <a:srgbClr val="0070C0"/>
                </a:solidFill>
              </a:rPr>
              <a:t>flag=1,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若不是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en-US" altLang="zh-TW" sz="2400" dirty="0" smtClean="0">
                <a:solidFill>
                  <a:srgbClr val="0070C0"/>
                </a:solidFill>
              </a:rPr>
              <a:t>flag=0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			if (number[i] &lt;= number[i-1]) </a:t>
            </a:r>
            <a:r>
              <a:rPr lang="en-US" altLang="zh-TW" sz="2400" dirty="0" smtClean="0"/>
              <a:t>{ flag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0; break; }</a:t>
            </a:r>
            <a:endParaRPr lang="en-US" altLang="zh-TW" sz="2400" dirty="0"/>
          </a:p>
          <a:p>
            <a:r>
              <a:rPr lang="en-US" altLang="zh-TW" sz="2400" dirty="0"/>
              <a:t>		if (flag) </a:t>
            </a:r>
            <a:r>
              <a:rPr lang="en-US" altLang="zh-TW" sz="2400" dirty="0" smtClean="0"/>
              <a:t>{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遞增序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列</a:t>
            </a:r>
            <a:endParaRPr lang="en-US" altLang="zh-TW" sz="2400" dirty="0"/>
          </a:p>
          <a:p>
            <a:r>
              <a:rPr lang="en-US" altLang="zh-TW" sz="2400" dirty="0"/>
              <a:t>			</a:t>
            </a:r>
            <a:r>
              <a:rPr lang="en-US" altLang="zh-TW" sz="2400" dirty="0" err="1"/>
              <a:t>memset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, 0, </a:t>
            </a:r>
            <a:r>
              <a:rPr lang="en-US" altLang="zh-TW" sz="2400" dirty="0" err="1"/>
              <a:t>sizeof</a:t>
            </a:r>
            <a:r>
              <a:rPr lang="en-US" altLang="zh-TW" sz="2400" dirty="0"/>
              <a:t>(</a:t>
            </a:r>
            <a:r>
              <a:rPr lang="en-US" altLang="zh-TW" sz="2400" dirty="0" err="1"/>
              <a:t>dp</a:t>
            </a:r>
            <a:r>
              <a:rPr lang="en-US" altLang="zh-TW" sz="2400" dirty="0" smtClean="0"/>
              <a:t>));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起始化表格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dp</a:t>
            </a:r>
            <a:endParaRPr lang="en-US" altLang="zh-TW" sz="2400" dirty="0">
              <a:solidFill>
                <a:srgbClr val="0070C0"/>
              </a:solidFill>
            </a:endParaRPr>
          </a:p>
          <a:p>
            <a:r>
              <a:rPr lang="en-US" altLang="zh-TW" sz="2400" dirty="0"/>
              <a:t>			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[0] = 1;</a:t>
            </a:r>
          </a:p>
          <a:p>
            <a:r>
              <a:rPr lang="en-US" altLang="zh-TW" sz="2400" dirty="0" smtClean="0"/>
              <a:t>			for 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i = 0; i &lt; D; ++ i) {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序列數字</a:t>
            </a:r>
            <a:r>
              <a:rPr lang="en-US" altLang="zh-TW" sz="2400" dirty="0" smtClean="0">
                <a:solidFill>
                  <a:srgbClr val="0070C0"/>
                </a:solidFill>
              </a:rPr>
              <a:t>number[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dirty="0" smtClean="0">
                <a:solidFill>
                  <a:srgbClr val="0070C0"/>
                </a:solidFill>
              </a:rPr>
              <a:t>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一個一個處理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				if (</a:t>
            </a:r>
            <a:r>
              <a:rPr lang="en-US" altLang="zh-TW" sz="2400" dirty="0" err="1"/>
              <a:t>dp</a:t>
            </a:r>
            <a:r>
              <a:rPr lang="en-US" altLang="zh-TW" sz="2400" dirty="0"/>
              <a:t>[number[i]]) </a:t>
            </a:r>
            <a:r>
              <a:rPr lang="en-US" altLang="zh-TW" sz="2400" dirty="0" smtClean="0"/>
              <a:t>{ flag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0; break; }</a:t>
            </a:r>
            <a:r>
              <a:rPr lang="zh-TW" altLang="en-US" sz="2400" dirty="0" smtClean="0"/>
              <a:t>  </a:t>
            </a:r>
            <a:endParaRPr lang="en-US" altLang="zh-TW" sz="2400" dirty="0" smtClean="0"/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                                                                                        </a:t>
            </a:r>
            <a:r>
              <a:rPr lang="en-US" altLang="zh-TW" sz="2400" dirty="0">
                <a:solidFill>
                  <a:srgbClr val="0070C0"/>
                </a:solidFill>
              </a:rPr>
              <a:t>// number[i]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已經存在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en-US" altLang="zh-TW" sz="2400" dirty="0">
                <a:solidFill>
                  <a:srgbClr val="0070C0"/>
                </a:solidFill>
              </a:rPr>
              <a:t>flag=0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sz="2400" dirty="0">
                <a:solidFill>
                  <a:srgbClr val="0070C0"/>
                </a:solidFill>
              </a:rPr>
              <a:t>not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an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A-sequence</a:t>
            </a:r>
            <a:endParaRPr lang="en-US" altLang="zh-TW" sz="2400" dirty="0" smtClean="0"/>
          </a:p>
          <a:p>
            <a:r>
              <a:rPr lang="en-US" altLang="zh-TW" sz="2400" dirty="0" smtClean="0"/>
              <a:t>				if (flag)</a:t>
            </a:r>
          </a:p>
          <a:p>
            <a:r>
              <a:rPr lang="en-US" altLang="zh-TW" sz="2400" dirty="0"/>
              <a:t>				</a:t>
            </a:r>
            <a:r>
              <a:rPr lang="en-US" altLang="zh-TW" sz="2400" dirty="0" smtClean="0"/>
              <a:t>    for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j = sum; j &gt;= number[i]; -- j</a:t>
            </a:r>
            <a:r>
              <a:rPr lang="en-US" altLang="zh-TW" sz="2400" dirty="0" smtClean="0"/>
              <a:t>)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填表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由最右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sum</a:t>
            </a:r>
            <a:r>
              <a:rPr lang="zh-TW" altLang="en-US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位置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處往左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填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					</a:t>
            </a:r>
            <a:r>
              <a:rPr lang="en-US" altLang="zh-TW" sz="2400" dirty="0" smtClean="0"/>
              <a:t>if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dp</a:t>
            </a:r>
            <a:r>
              <a:rPr lang="en-US" altLang="zh-TW" sz="2400" dirty="0">
                <a:solidFill>
                  <a:srgbClr val="FF0000"/>
                </a:solidFill>
              </a:rPr>
              <a:t>[j-number[i</a:t>
            </a:r>
            <a:r>
              <a:rPr lang="en-US" altLang="zh-TW" sz="2400" dirty="0" smtClean="0">
                <a:solidFill>
                  <a:srgbClr val="FF0000"/>
                </a:solidFill>
              </a:rPr>
              <a:t>]]) </a:t>
            </a:r>
            <a:r>
              <a:rPr lang="en-US" altLang="zh-TW" sz="2400" dirty="0" err="1" smtClean="0"/>
              <a:t>dp</a:t>
            </a:r>
            <a:r>
              <a:rPr lang="en-US" altLang="zh-TW" sz="2400" dirty="0" smtClean="0"/>
              <a:t>[j</a:t>
            </a:r>
            <a:r>
              <a:rPr lang="en-US" altLang="zh-TW" sz="2400" dirty="0"/>
              <a:t>] = 1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j-number[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</a:t>
            </a:r>
            <a:r>
              <a:rPr lang="en-US" altLang="zh-TW" sz="2400" dirty="0" smtClean="0">
                <a:solidFill>
                  <a:srgbClr val="0070C0"/>
                </a:solidFill>
              </a:rPr>
              <a:t>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存在</a:t>
            </a:r>
            <a:r>
              <a:rPr lang="en-US" altLang="zh-TW" sz="2400" dirty="0" smtClean="0">
                <a:solidFill>
                  <a:srgbClr val="0070C0"/>
                </a:solidFill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</a:t>
            </a:r>
            <a:r>
              <a:rPr lang="en-US" altLang="zh-TW" sz="2400" dirty="0" smtClean="0">
                <a:solidFill>
                  <a:srgbClr val="0070C0"/>
                </a:solidFill>
              </a:rPr>
              <a:t>j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存在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			}</a:t>
            </a:r>
          </a:p>
          <a:p>
            <a:r>
              <a:rPr lang="en-US" altLang="zh-TW" sz="2400" dirty="0" smtClean="0"/>
              <a:t>		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77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B31ABC39-62A6-480E-BC83-5FE3B247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CC77-AD97-4D93-9EB2-6580265CB4BF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53D70E6B-9AE2-4612-ACC5-CE2F8F5A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4A38CA6A-DCA2-4BC2-85F2-97986D7A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FE4823AC-2431-4F39-977F-8DE1BFB26113}"/>
              </a:ext>
            </a:extLst>
          </p:cNvPr>
          <p:cNvSpPr txBox="1"/>
          <p:nvPr/>
        </p:nvSpPr>
        <p:spPr>
          <a:xfrm>
            <a:off x="9536409" y="350818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10930 </a:t>
            </a:r>
            <a:r>
              <a:rPr lang="en-US" altLang="zh-TW" sz="2800" dirty="0"/>
              <a:t>Code (3/3)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52968" y="1089025"/>
            <a:ext cx="78804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		</a:t>
            </a:r>
            <a:r>
              <a:rPr lang="en-US" altLang="zh-TW" sz="2400" dirty="0" err="1"/>
              <a:t>printf</a:t>
            </a:r>
            <a:r>
              <a:rPr lang="en-US" altLang="zh-TW" sz="2400" dirty="0" smtClean="0"/>
              <a:t>(“Case </a:t>
            </a:r>
            <a:r>
              <a:rPr lang="en-US" altLang="zh-TW" sz="2400" dirty="0"/>
              <a:t>#%</a:t>
            </a:r>
            <a:r>
              <a:rPr lang="en-US" altLang="zh-TW" sz="2400" dirty="0" err="1"/>
              <a:t>d</a:t>
            </a:r>
            <a:r>
              <a:rPr lang="en-US" altLang="zh-TW" sz="2400" dirty="0" err="1" smtClean="0"/>
              <a:t>:”,</a:t>
            </a:r>
            <a:r>
              <a:rPr lang="en-US" altLang="zh-TW" sz="2400" dirty="0" err="1"/>
              <a:t>cases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++);</a:t>
            </a:r>
            <a:r>
              <a:rPr lang="zh-TW" altLang="en-US" sz="2400" dirty="0" smtClean="0"/>
              <a:t>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		for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i = 0; i &lt; D; ++ i)</a:t>
            </a:r>
          </a:p>
          <a:p>
            <a:r>
              <a:rPr lang="en-US" altLang="zh-TW" sz="2400" dirty="0"/>
              <a:t>			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 %</a:t>
            </a:r>
            <a:r>
              <a:rPr lang="en-US" altLang="zh-TW" sz="2400" dirty="0" err="1"/>
              <a:t>d",number</a:t>
            </a:r>
            <a:r>
              <a:rPr lang="en-US" altLang="zh-TW" sz="2400" dirty="0"/>
              <a:t>[i]);</a:t>
            </a:r>
          </a:p>
          <a:p>
            <a:r>
              <a:rPr lang="en-US" altLang="zh-TW" sz="2400" dirty="0"/>
              <a:t>		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("\</a:t>
            </a:r>
            <a:r>
              <a:rPr lang="en-US" altLang="zh-TW" sz="2400" dirty="0" err="1"/>
              <a:t>nThis</a:t>
            </a:r>
            <a:r>
              <a:rPr lang="en-US" altLang="zh-TW" sz="2400" dirty="0"/>
              <a:t> is ");</a:t>
            </a:r>
          </a:p>
          <a:p>
            <a:r>
              <a:rPr lang="en-US" altLang="zh-TW" sz="2400" dirty="0"/>
              <a:t>		if (!flag)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("not ");</a:t>
            </a:r>
          </a:p>
          <a:p>
            <a:r>
              <a:rPr lang="en-US" altLang="zh-TW" sz="2400" dirty="0"/>
              <a:t>		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("an A-sequence.\n");</a:t>
            </a:r>
          </a:p>
          <a:p>
            <a:r>
              <a:rPr lang="en-US" altLang="zh-TW" sz="2400" dirty="0"/>
              <a:t>	}</a:t>
            </a:r>
          </a:p>
          <a:p>
            <a:r>
              <a:rPr lang="en-US" altLang="zh-TW" sz="2400" dirty="0"/>
              <a:t>    return 0;</a:t>
            </a:r>
          </a:p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59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9217" y="442694"/>
            <a:ext cx="290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527456" y="442694"/>
            <a:ext cx="323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8393" y="1106422"/>
            <a:ext cx="4630129" cy="1200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2 1 2</a:t>
            </a:r>
          </a:p>
          <a:p>
            <a:r>
              <a:rPr lang="en-US" altLang="zh-TW" sz="2400" dirty="0"/>
              <a:t>3 1 2 3</a:t>
            </a:r>
          </a:p>
          <a:p>
            <a:r>
              <a:rPr lang="en-US" altLang="zh-TW" sz="2400" dirty="0"/>
              <a:t>10 1 3 16 19 25 70 100 243 245 306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607655" y="1107604"/>
            <a:ext cx="5326437" cy="23083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Case #1: 1 2</a:t>
            </a:r>
          </a:p>
          <a:p>
            <a:r>
              <a:rPr lang="en-US" altLang="zh-TW" sz="2400" dirty="0"/>
              <a:t>This is an A-sequence.</a:t>
            </a:r>
          </a:p>
          <a:p>
            <a:r>
              <a:rPr lang="en-US" altLang="zh-TW" sz="2400" dirty="0"/>
              <a:t>Case #2: 1 2 3</a:t>
            </a:r>
          </a:p>
          <a:p>
            <a:r>
              <a:rPr lang="en-US" altLang="zh-TW" sz="2400" dirty="0"/>
              <a:t>This is not an A-sequence.</a:t>
            </a:r>
          </a:p>
          <a:p>
            <a:r>
              <a:rPr lang="en-US" altLang="zh-TW" sz="2400" dirty="0"/>
              <a:t>Case #3: 1 3 16 19 25 70 100 243 245 306</a:t>
            </a:r>
          </a:p>
          <a:p>
            <a:r>
              <a:rPr lang="en-US" altLang="zh-TW" sz="2400" dirty="0"/>
              <a:t>This is not an A-sequence.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1C8F-C724-4E95-9DA1-34D7958E42B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80545" y="6492875"/>
            <a:ext cx="4114800" cy="365125"/>
          </a:xfrm>
        </p:spPr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845036" y="993049"/>
            <a:ext cx="170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</a:t>
            </a:r>
            <a:r>
              <a:rPr lang="zh-TW" altLang="en-US" sz="2400" dirty="0"/>
              <a:t> </a:t>
            </a:r>
            <a:r>
              <a:rPr lang="en-US" altLang="zh-TW" sz="2400" dirty="0"/>
              <a:t>#1</a:t>
            </a:r>
            <a:endParaRPr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1F20CF6F-81C2-494E-834D-AC6860F28F83}"/>
              </a:ext>
            </a:extLst>
          </p:cNvPr>
          <p:cNvSpPr txBox="1"/>
          <p:nvPr/>
        </p:nvSpPr>
        <p:spPr>
          <a:xfrm>
            <a:off x="1201391" y="997588"/>
            <a:ext cx="1893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序列長度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序列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="" xmlns:a16="http://schemas.microsoft.com/office/drawing/2014/main" id="{61C1A679-EAA4-42FE-99F2-197AA58B77F1}"/>
              </a:ext>
            </a:extLst>
          </p:cNvPr>
          <p:cNvCxnSpPr>
            <a:cxnSpLocks/>
          </p:cNvCxnSpPr>
          <p:nvPr/>
        </p:nvCxnSpPr>
        <p:spPr>
          <a:xfrm flipV="1">
            <a:off x="1107377" y="1336431"/>
            <a:ext cx="5457546" cy="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843059" y="1325055"/>
            <a:ext cx="174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#2</a:t>
            </a:r>
            <a:endParaRPr lang="zh-TW" altLang="en-US" sz="2400" dirty="0"/>
          </a:p>
        </p:txBody>
      </p:sp>
      <p:cxnSp>
        <p:nvCxnSpPr>
          <p:cNvPr id="16" name="肘形接點 15"/>
          <p:cNvCxnSpPr/>
          <p:nvPr/>
        </p:nvCxnSpPr>
        <p:spPr>
          <a:xfrm>
            <a:off x="1312985" y="1688123"/>
            <a:ext cx="5216769" cy="339969"/>
          </a:xfrm>
          <a:prstGeom prst="bentConnector3">
            <a:avLst>
              <a:gd name="adj1" fmla="val 922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/>
          <p:nvPr/>
        </p:nvCxnSpPr>
        <p:spPr>
          <a:xfrm>
            <a:off x="4724400" y="2051538"/>
            <a:ext cx="1875692" cy="738555"/>
          </a:xfrm>
          <a:prstGeom prst="bentConnector3">
            <a:avLst>
              <a:gd name="adj1" fmla="val 6187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866505" y="1993270"/>
            <a:ext cx="174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#3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08710" y="2737458"/>
            <a:ext cx="2700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#2</a:t>
            </a:r>
            <a:endParaRPr lang="zh-TW" altLang="en-US" sz="3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74406" y="3393603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1   2   </a:t>
            </a:r>
            <a:r>
              <a:rPr lang="en-US" altLang="zh-TW" sz="3200" dirty="0" smtClean="0">
                <a:solidFill>
                  <a:srgbClr val="FF0000"/>
                </a:solidFill>
              </a:rPr>
              <a:t>3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弧形 28"/>
          <p:cNvSpPr/>
          <p:nvPr/>
        </p:nvSpPr>
        <p:spPr>
          <a:xfrm rot="8424286">
            <a:off x="563088" y="3260466"/>
            <a:ext cx="810949" cy="662733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18138" y="3787540"/>
            <a:ext cx="25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60" name="弧形 59"/>
          <p:cNvSpPr/>
          <p:nvPr/>
        </p:nvSpPr>
        <p:spPr>
          <a:xfrm rot="7900020">
            <a:off x="829181" y="3471943"/>
            <a:ext cx="810949" cy="753143"/>
          </a:xfrm>
          <a:prstGeom prst="arc">
            <a:avLst>
              <a:gd name="adj1" fmla="val 13684246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>
            <a:stCxn id="60" idx="0"/>
          </p:cNvCxnSpPr>
          <p:nvPr/>
        </p:nvCxnSpPr>
        <p:spPr>
          <a:xfrm flipH="1" flipV="1">
            <a:off x="1619335" y="3803154"/>
            <a:ext cx="4007" cy="4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158518" y="3823107"/>
            <a:ext cx="25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48" name="向右箭號 47"/>
          <p:cNvSpPr/>
          <p:nvPr/>
        </p:nvSpPr>
        <p:spPr>
          <a:xfrm>
            <a:off x="1911122" y="3547388"/>
            <a:ext cx="457200" cy="2909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2434824" y="3406072"/>
            <a:ext cx="294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Not an A-sequence</a:t>
            </a:r>
            <a:endParaRPr lang="zh-TW" altLang="en-US" sz="28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482543" y="4472494"/>
            <a:ext cx="222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#3</a:t>
            </a:r>
            <a:endParaRPr lang="zh-TW" altLang="en-US" sz="32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569422" y="5044440"/>
            <a:ext cx="6878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1  3  16  19  25  70  100  243  245  </a:t>
            </a:r>
            <a:r>
              <a:rPr lang="en-US" altLang="zh-TW" sz="3200" dirty="0" smtClean="0">
                <a:solidFill>
                  <a:srgbClr val="FF0000"/>
                </a:solidFill>
              </a:rPr>
              <a:t>306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67" name="弧形 66"/>
          <p:cNvSpPr/>
          <p:nvPr/>
        </p:nvSpPr>
        <p:spPr>
          <a:xfrm rot="8424286">
            <a:off x="1555878" y="4952866"/>
            <a:ext cx="810949" cy="662733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弧形 67"/>
          <p:cNvSpPr/>
          <p:nvPr/>
        </p:nvSpPr>
        <p:spPr>
          <a:xfrm rot="8424286">
            <a:off x="2190417" y="4947324"/>
            <a:ext cx="810949" cy="662733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rot="7968674">
            <a:off x="612105" y="4587480"/>
            <a:ext cx="1123794" cy="111792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弧形 69"/>
          <p:cNvSpPr/>
          <p:nvPr/>
        </p:nvSpPr>
        <p:spPr>
          <a:xfrm rot="6939517">
            <a:off x="1840502" y="1001276"/>
            <a:ext cx="4712220" cy="5209950"/>
          </a:xfrm>
          <a:prstGeom prst="arc">
            <a:avLst>
              <a:gd name="adj1" fmla="val 17590094"/>
              <a:gd name="adj2" fmla="val 54389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1005033" y="5516395"/>
            <a:ext cx="25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711107" y="5526183"/>
            <a:ext cx="25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2392013" y="5510804"/>
            <a:ext cx="25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195646" y="5586304"/>
            <a:ext cx="25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792619" y="5770804"/>
            <a:ext cx="25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77" name="弧形 76"/>
          <p:cNvSpPr/>
          <p:nvPr/>
        </p:nvSpPr>
        <p:spPr>
          <a:xfrm rot="7900020">
            <a:off x="5170266" y="4951263"/>
            <a:ext cx="1257582" cy="1265312"/>
          </a:xfrm>
          <a:prstGeom prst="arc">
            <a:avLst>
              <a:gd name="adj1" fmla="val 13684246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/>
          <p:cNvCxnSpPr>
            <a:stCxn id="77" idx="0"/>
          </p:cNvCxnSpPr>
          <p:nvPr/>
        </p:nvCxnSpPr>
        <p:spPr>
          <a:xfrm flipV="1">
            <a:off x="6429971" y="5541818"/>
            <a:ext cx="7774" cy="3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向右箭號 78"/>
          <p:cNvSpPr/>
          <p:nvPr/>
        </p:nvSpPr>
        <p:spPr>
          <a:xfrm>
            <a:off x="7225458" y="5189376"/>
            <a:ext cx="457200" cy="2909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7749160" y="5048060"/>
            <a:ext cx="2942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Not an A-sequence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60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9903" y="254833"/>
            <a:ext cx="22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AB9D-4F4A-4E2D-AA0C-FDC5B6CB5EB7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7CB172E0-15BE-4867-BE56-181F1FEDE9BA}"/>
              </a:ext>
            </a:extLst>
          </p:cNvPr>
          <p:cNvSpPr txBox="1"/>
          <p:nvPr/>
        </p:nvSpPr>
        <p:spPr>
          <a:xfrm>
            <a:off x="188901" y="1070077"/>
            <a:ext cx="5162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Dynamic Programming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7CB172E0-15BE-4867-BE56-181F1FEDE9BA}"/>
              </a:ext>
            </a:extLst>
          </p:cNvPr>
          <p:cNvSpPr txBox="1"/>
          <p:nvPr/>
        </p:nvSpPr>
        <p:spPr>
          <a:xfrm>
            <a:off x="683577" y="2706503"/>
            <a:ext cx="1063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1.</a:t>
            </a:r>
            <a:r>
              <a:rPr lang="zh-TW" altLang="en-US" sz="3200" dirty="0" smtClean="0">
                <a:ea typeface="標楷體" panose="03000509000000000000" pitchFamily="65" charset="-120"/>
              </a:rPr>
              <a:t>首先檢查輸入的序列</a:t>
            </a:r>
            <a:r>
              <a:rPr lang="zh-TW" altLang="en-US" sz="32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是否遞增</a:t>
            </a:r>
            <a:r>
              <a:rPr lang="en-US" altLang="zh-TW" sz="3200" dirty="0" smtClean="0">
                <a:ea typeface="標楷體" panose="03000509000000000000" pitchFamily="65" charset="-120"/>
              </a:rPr>
              <a:t>? </a:t>
            </a:r>
            <a:r>
              <a:rPr lang="zh-TW" altLang="en-US" sz="3200" dirty="0" smtClean="0">
                <a:ea typeface="標楷體" panose="03000509000000000000" pitchFamily="65" charset="-120"/>
              </a:rPr>
              <a:t>若不是</a:t>
            </a:r>
            <a:r>
              <a:rPr lang="en-US" altLang="zh-TW" sz="3200" dirty="0" smtClean="0"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ea typeface="標楷體" panose="03000509000000000000" pitchFamily="65" charset="-120"/>
              </a:rPr>
              <a:t>則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不是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A-sequence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89548" y="3342806"/>
            <a:ext cx="11639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2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填表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依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序列數字由小到大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處理填表工作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可能加總的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lang="en-US" altLang="zh-TW" sz="3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全部登記起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61066" y="4447081"/>
            <a:ext cx="112601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3.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填表過程中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若發現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已有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序列數字存在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則輸出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Not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an</a:t>
            </a:r>
            <a:r>
              <a:rPr lang="zh-TW" altLang="en-US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A-sequence </a:t>
            </a:r>
            <a:r>
              <a:rPr lang="en-US" altLang="zh-TW" sz="3200" dirty="0" smtClean="0">
                <a:ea typeface="標楷體" panose="03000509000000000000" pitchFamily="65" charset="-120"/>
              </a:rPr>
              <a:t>; </a:t>
            </a:r>
            <a:r>
              <a:rPr lang="zh-TW" altLang="en-US" sz="3200" dirty="0" smtClean="0">
                <a:ea typeface="標楷體" panose="03000509000000000000" pitchFamily="65" charset="-120"/>
              </a:rPr>
              <a:t>不然</a:t>
            </a:r>
            <a:r>
              <a:rPr lang="en-US" altLang="zh-TW" sz="3200" dirty="0" smtClean="0"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ea typeface="標楷體" panose="03000509000000000000" pitchFamily="65" charset="-120"/>
              </a:rPr>
              <a:t> 就是</a:t>
            </a:r>
            <a:r>
              <a:rPr lang="en-US" altLang="zh-TW" sz="32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A-sequence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9882" y="2113613"/>
            <a:ext cx="1618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53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  <p:bldP spid="6" grpId="0"/>
      <p:bldP spid="1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3088-5C8B-4414-A6E9-B4CF7A276F76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7CB172E0-15BE-4867-BE56-181F1FEDE9BA}"/>
              </a:ext>
            </a:extLst>
          </p:cNvPr>
          <p:cNvSpPr txBox="1"/>
          <p:nvPr/>
        </p:nvSpPr>
        <p:spPr>
          <a:xfrm>
            <a:off x="3784786" y="1295902"/>
            <a:ext cx="2559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基本想法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82368" y="1975104"/>
            <a:ext cx="6984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依序列數字由小到大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處理填表工作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可能加總的數字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全部登記起來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998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2BE1-DCEE-4717-9FFA-4C8CDED3EAE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7CB172E0-15BE-4867-BE56-181F1FEDE9BA}"/>
              </a:ext>
            </a:extLst>
          </p:cNvPr>
          <p:cNvSpPr txBox="1"/>
          <p:nvPr/>
        </p:nvSpPr>
        <p:spPr>
          <a:xfrm>
            <a:off x="4576911" y="1868611"/>
            <a:ext cx="2559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Examples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2BE1-DCEE-4717-9FFA-4C8CDED3EAE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1583" y="95566"/>
            <a:ext cx="222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#4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0654" y="638141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2   3   6   10   11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20798" y="504250"/>
            <a:ext cx="408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 =2+3+6+10+11=32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69553"/>
              </p:ext>
            </p:extLst>
          </p:nvPr>
        </p:nvGraphicFramePr>
        <p:xfrm>
          <a:off x="568960" y="1365842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27645"/>
              </p:ext>
            </p:extLst>
          </p:nvPr>
        </p:nvGraphicFramePr>
        <p:xfrm>
          <a:off x="562864" y="2359490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14558" y="3424013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2</a:t>
            </a:r>
            <a:r>
              <a:rPr lang="en-US" altLang="zh-TW" sz="3200" dirty="0" smtClean="0"/>
              <a:t>   3   6   10   11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83522"/>
              </p:ext>
            </p:extLst>
          </p:nvPr>
        </p:nvGraphicFramePr>
        <p:xfrm>
          <a:off x="599440" y="4139522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44113"/>
              </p:ext>
            </p:extLst>
          </p:nvPr>
        </p:nvGraphicFramePr>
        <p:xfrm>
          <a:off x="593344" y="5133170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橢圓 9"/>
          <p:cNvSpPr/>
          <p:nvPr/>
        </p:nvSpPr>
        <p:spPr>
          <a:xfrm>
            <a:off x="8252239" y="2390780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9134669" y="2304661"/>
            <a:ext cx="78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Sum</a:t>
            </a:r>
            <a:endParaRPr lang="zh-TW" altLang="en-US" sz="2400" dirty="0"/>
          </a:p>
        </p:txBody>
      </p:sp>
      <p:cxnSp>
        <p:nvCxnSpPr>
          <p:cNvPr id="16" name="直線單箭頭接點 15"/>
          <p:cNvCxnSpPr>
            <a:stCxn id="14" idx="1"/>
          </p:cNvCxnSpPr>
          <p:nvPr/>
        </p:nvCxnSpPr>
        <p:spPr>
          <a:xfrm flipH="1">
            <a:off x="8640147" y="2535494"/>
            <a:ext cx="494522" cy="117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2BE1-DCEE-4717-9FFA-4C8CDED3EAE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1583" y="95566"/>
            <a:ext cx="222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#4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0654" y="638141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2</a:t>
            </a:r>
            <a:r>
              <a:rPr lang="en-US" altLang="zh-TW" sz="3200" dirty="0" smtClean="0"/>
              <a:t>   3   6   10   11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20798" y="504250"/>
            <a:ext cx="408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 =2+3+6+10+11=32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90699"/>
              </p:ext>
            </p:extLst>
          </p:nvPr>
        </p:nvGraphicFramePr>
        <p:xfrm>
          <a:off x="568960" y="1365842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27645"/>
              </p:ext>
            </p:extLst>
          </p:nvPr>
        </p:nvGraphicFramePr>
        <p:xfrm>
          <a:off x="562864" y="2359490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14558" y="3424013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</a:t>
            </a:r>
            <a:r>
              <a:rPr lang="en-US" altLang="zh-TW" sz="3200" dirty="0" smtClean="0">
                <a:solidFill>
                  <a:srgbClr val="FF0000"/>
                </a:solidFill>
              </a:rPr>
              <a:t>3</a:t>
            </a:r>
            <a:r>
              <a:rPr lang="en-US" altLang="zh-TW" sz="3200" dirty="0" smtClean="0"/>
              <a:t>   6   10   11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796343"/>
              </p:ext>
            </p:extLst>
          </p:nvPr>
        </p:nvGraphicFramePr>
        <p:xfrm>
          <a:off x="599440" y="4139522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44113"/>
              </p:ext>
            </p:extLst>
          </p:nvPr>
        </p:nvGraphicFramePr>
        <p:xfrm>
          <a:off x="593344" y="5133170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橢圓 13"/>
          <p:cNvSpPr/>
          <p:nvPr/>
        </p:nvSpPr>
        <p:spPr>
          <a:xfrm>
            <a:off x="1144303" y="1391036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668303" y="4183004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985807" y="3561212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4" idx="5"/>
            <a:endCxn id="15" idx="0"/>
          </p:cNvCxnSpPr>
          <p:nvPr/>
        </p:nvCxnSpPr>
        <p:spPr>
          <a:xfrm>
            <a:off x="1467439" y="1659989"/>
            <a:ext cx="1390153" cy="25230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243328" y="3060192"/>
            <a:ext cx="8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2+3</a:t>
            </a:r>
            <a:endParaRPr lang="zh-TW" altLang="en-US" sz="2400" dirty="0"/>
          </a:p>
        </p:txBody>
      </p:sp>
      <p:cxnSp>
        <p:nvCxnSpPr>
          <p:cNvPr id="20" name="直線單箭頭接點 19"/>
          <p:cNvCxnSpPr>
            <a:stCxn id="16" idx="5"/>
          </p:cNvCxnSpPr>
          <p:nvPr/>
        </p:nvCxnSpPr>
        <p:spPr>
          <a:xfrm>
            <a:off x="1308943" y="3830165"/>
            <a:ext cx="580817" cy="3029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  <p:bldP spid="16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2BE1-DCEE-4717-9FFA-4C8CDED3EAEA}" type="datetime1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10930 A-Sequence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1583" y="95566"/>
            <a:ext cx="222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#4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0654" y="638141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</a:t>
            </a:r>
            <a:r>
              <a:rPr lang="en-US" altLang="zh-TW" sz="3200" dirty="0" smtClean="0">
                <a:solidFill>
                  <a:srgbClr val="FF0000"/>
                </a:solidFill>
              </a:rPr>
              <a:t>3</a:t>
            </a:r>
            <a:r>
              <a:rPr lang="en-US" altLang="zh-TW" sz="3200" dirty="0" smtClean="0"/>
              <a:t>   6   10   11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20798" y="504250"/>
            <a:ext cx="4081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Sum =2+3+6+10+11=32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43840"/>
              </p:ext>
            </p:extLst>
          </p:nvPr>
        </p:nvGraphicFramePr>
        <p:xfrm>
          <a:off x="568960" y="1365842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27645"/>
              </p:ext>
            </p:extLst>
          </p:nvPr>
        </p:nvGraphicFramePr>
        <p:xfrm>
          <a:off x="562864" y="2359490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14558" y="3424013"/>
            <a:ext cx="2929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2   3   </a:t>
            </a:r>
            <a:r>
              <a:rPr lang="en-US" altLang="zh-TW" sz="3200" dirty="0" smtClean="0">
                <a:solidFill>
                  <a:srgbClr val="FF0000"/>
                </a:solidFill>
              </a:rPr>
              <a:t>6</a:t>
            </a:r>
            <a:r>
              <a:rPr lang="en-US" altLang="zh-TW" sz="3200" dirty="0" smtClean="0"/>
              <a:t>   10   11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15890"/>
              </p:ext>
            </p:extLst>
          </p:nvPr>
        </p:nvGraphicFramePr>
        <p:xfrm>
          <a:off x="599440" y="4139522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44113"/>
              </p:ext>
            </p:extLst>
          </p:nvPr>
        </p:nvGraphicFramePr>
        <p:xfrm>
          <a:off x="593344" y="5133170"/>
          <a:ext cx="8128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32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橢圓 13"/>
          <p:cNvSpPr/>
          <p:nvPr/>
        </p:nvSpPr>
        <p:spPr>
          <a:xfrm>
            <a:off x="1144303" y="1391036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212623" y="4183004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5"/>
            <a:endCxn id="15" idx="0"/>
          </p:cNvCxnSpPr>
          <p:nvPr/>
        </p:nvCxnSpPr>
        <p:spPr>
          <a:xfrm>
            <a:off x="1467439" y="1659989"/>
            <a:ext cx="2934473" cy="25230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741168" y="3110992"/>
            <a:ext cx="8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2+6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1642143" y="1411356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4710463" y="4162684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8" idx="5"/>
            <a:endCxn id="19" idx="0"/>
          </p:cNvCxnSpPr>
          <p:nvPr/>
        </p:nvCxnSpPr>
        <p:spPr>
          <a:xfrm>
            <a:off x="1965279" y="1680309"/>
            <a:ext cx="2934473" cy="24823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950208" y="3100832"/>
            <a:ext cx="67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3+6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2649103" y="1401196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717423" y="4203324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23" idx="5"/>
            <a:endCxn id="24" idx="0"/>
          </p:cNvCxnSpPr>
          <p:nvPr/>
        </p:nvCxnSpPr>
        <p:spPr>
          <a:xfrm>
            <a:off x="2972239" y="1670149"/>
            <a:ext cx="2934473" cy="25331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957168" y="3100832"/>
            <a:ext cx="8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5+6</a:t>
            </a:r>
            <a:endParaRPr lang="zh-TW" altLang="en-US" sz="2400" dirty="0"/>
          </a:p>
        </p:txBody>
      </p:sp>
      <p:sp>
        <p:nvSpPr>
          <p:cNvPr id="28" name="橢圓 27"/>
          <p:cNvSpPr/>
          <p:nvPr/>
        </p:nvSpPr>
        <p:spPr>
          <a:xfrm>
            <a:off x="1497251" y="3568961"/>
            <a:ext cx="378577" cy="315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>
            <a:stCxn id="28" idx="5"/>
          </p:cNvCxnSpPr>
          <p:nvPr/>
        </p:nvCxnSpPr>
        <p:spPr>
          <a:xfrm>
            <a:off x="1820387" y="3837914"/>
            <a:ext cx="1573742" cy="2846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08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  <p:bldP spid="17" grpId="0"/>
      <p:bldP spid="18" grpId="0" animBg="1"/>
      <p:bldP spid="19" grpId="0" animBg="1"/>
      <p:bldP spid="21" grpId="0"/>
      <p:bldP spid="23" grpId="0" animBg="1"/>
      <p:bldP spid="24" grpId="0" animBg="1"/>
      <p:bldP spid="26" grpId="0"/>
      <p:bldP spid="2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1650</Words>
  <Application>Microsoft Office PowerPoint</Application>
  <PresentationFormat>寬螢幕</PresentationFormat>
  <Paragraphs>1157</Paragraphs>
  <Slides>22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UVa 10930 A-Sequence</vt:lpstr>
      <vt:lpstr>UVa 10930 A-Sequence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1611 Crane (起重機)</dc:title>
  <dc:creator>鄭進和</dc:creator>
  <cp:lastModifiedBy>chcheng</cp:lastModifiedBy>
  <cp:revision>714</cp:revision>
  <dcterms:created xsi:type="dcterms:W3CDTF">2019-09-24T16:06:08Z</dcterms:created>
  <dcterms:modified xsi:type="dcterms:W3CDTF">2019-11-27T08:44:15Z</dcterms:modified>
</cp:coreProperties>
</file>