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67" r:id="rId5"/>
    <p:sldId id="259" r:id="rId6"/>
    <p:sldId id="413" r:id="rId7"/>
    <p:sldId id="416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1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2607" autoAdjust="0"/>
  </p:normalViewPr>
  <p:slideViewPr>
    <p:cSldViewPr snapToGrid="0" showGuides="1">
      <p:cViewPr varScale="1">
        <p:scale>
          <a:sx n="50" d="100"/>
          <a:sy n="50" d="100"/>
        </p:scale>
        <p:origin x="799" y="27"/>
      </p:cViewPr>
      <p:guideLst/>
    </p:cSldViewPr>
  </p:slideViewPr>
  <p:outlineViewPr>
    <p:cViewPr>
      <p:scale>
        <a:sx n="33" d="100"/>
        <a:sy n="33" d="100"/>
      </p:scale>
      <p:origin x="0" y="-10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B1D0-9C42-439F-8872-A2F4D606AA53}" type="datetimeFigureOut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75B9-FD04-47C6-B442-5BF3EA4E7C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6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67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2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A75B9-FD04-47C6-B442-5BF3EA4E7C4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1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CDE5-5675-4502-BDA3-D18EC3D53C7A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00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1B70-B80E-4A84-9A51-FE98EF269F51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1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3E4F6-844A-4D3F-A625-5FD2C9679C99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A5C8-65A8-4AA6-8418-63F1F329460E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D6D-8C40-4D60-9EF5-76B359212F25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2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608B-65F1-48AE-8D61-5CEE782F8139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176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CC617-971C-4F9C-A88C-DC27F712DACF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0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3FFF-FCD1-4CEE-B6F5-EE27ED01A491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97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AAFF-3ACA-4423-8FE3-65AD570B7CE8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7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AD39-16CD-4ABB-95D8-1AD71CEBAF97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131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4422-5C1C-4EEE-AF3B-DA983CED5CBF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0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8137-37EB-44C7-8A16-ED18EFBA9A45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79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BE50-737C-4245-8CC7-9A0E0C5854D3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204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6B9C-D71C-40C8-92D6-34B8ABBCDE29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85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CA33-0E23-4253-8681-59DB42D95F21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E196-5A33-4CC9-ADC4-AC7757320F06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4002-DABF-443B-81F3-4543BFBEC67C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9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AD89C-FC13-4231-99ED-6CF88046E605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2F8E-157B-48D4-B617-67AF45112B6D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9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830-1842-467C-B550-726BB8F24002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3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5498-755B-4F18-9F60-1B196EF8508B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07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F06D-E036-4112-A5C8-785E046335EC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9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0D57-700E-4EA5-B420-EA8709E08F96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10555 Dead Fraction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19536-E03D-4698-8213-C85FD62AFE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7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11057 Exact Sum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10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83236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3661223" y="588554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7630886" y="595334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3595909" y="229326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7522027" y="236107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4974772" y="63855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4368800" y="3744072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7010400" y="375366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4303486" y="3384844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6901541" y="3394440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3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9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1A3760-262A-4D9C-9D6D-3C0AC87671F8}"/>
              </a:ext>
            </a:extLst>
          </p:cNvPr>
          <p:cNvSpPr txBox="1"/>
          <p:nvPr/>
        </p:nvSpPr>
        <p:spPr>
          <a:xfrm>
            <a:off x="5463711" y="3221769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4E910D8-4765-4BE0-8ACF-AF23E0526CCC}"/>
              </a:ext>
            </a:extLst>
          </p:cNvPr>
          <p:cNvSpPr txBox="1"/>
          <p:nvPr/>
        </p:nvSpPr>
        <p:spPr>
          <a:xfrm>
            <a:off x="6543219" y="3200833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562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598826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4312558" y="588553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7010400" y="58786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4247244" y="229325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6901541" y="228634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4974772" y="63855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445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15 </a:t>
            </a:r>
            <a:r>
              <a:rPr lang="en-US" altLang="zh-TW" sz="2800" b="1" dirty="0">
                <a:solidFill>
                  <a:srgbClr val="FF0000"/>
                </a:solidFill>
              </a:rPr>
              <a:t>&gt;</a:t>
            </a:r>
            <a:r>
              <a:rPr lang="en-US" altLang="zh-TW" sz="2800" dirty="0"/>
              <a:t>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4368800" y="3744072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6379029" y="3744070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4303486" y="3384844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6270170" y="3384843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3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9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326DCA-8AAE-419A-BF9A-F39805F73AFC}"/>
              </a:ext>
            </a:extLst>
          </p:cNvPr>
          <p:cNvSpPr txBox="1"/>
          <p:nvPr/>
        </p:nvSpPr>
        <p:spPr>
          <a:xfrm>
            <a:off x="5475516" y="2417441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3A15351-68FA-4C95-A69E-C53658EA4F3A}"/>
              </a:ext>
            </a:extLst>
          </p:cNvPr>
          <p:cNvSpPr txBox="1"/>
          <p:nvPr/>
        </p:nvSpPr>
        <p:spPr>
          <a:xfrm>
            <a:off x="6555024" y="2396505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10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76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7314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4312558" y="588553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6270172" y="588553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4247244" y="229325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6161313" y="229326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7315196" y="0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445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5049155" y="3735350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5651500" y="3730662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4983841" y="3376122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5542641" y="3371435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4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7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C672D0F-F815-44D4-A0B3-B41A06CC888B}"/>
              </a:ext>
            </a:extLst>
          </p:cNvPr>
          <p:cNvSpPr txBox="1"/>
          <p:nvPr/>
        </p:nvSpPr>
        <p:spPr>
          <a:xfrm>
            <a:off x="5475516" y="2417441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D6B878F-407D-40D4-8780-459E25B8982B}"/>
              </a:ext>
            </a:extLst>
          </p:cNvPr>
          <p:cNvSpPr txBox="1"/>
          <p:nvPr/>
        </p:nvSpPr>
        <p:spPr>
          <a:xfrm>
            <a:off x="6555024" y="2396505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052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22228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4963891" y="575146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5651500" y="60299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4898577" y="215918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5542641" y="243770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7315196" y="0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4987474" y="2250432"/>
            <a:ext cx="445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12 </a:t>
            </a:r>
            <a:r>
              <a:rPr lang="en-US" altLang="zh-TW" sz="2800" b="1" dirty="0">
                <a:solidFill>
                  <a:srgbClr val="FF0000"/>
                </a:solidFill>
              </a:rPr>
              <a:t>&lt;</a:t>
            </a:r>
            <a:r>
              <a:rPr lang="en-US" altLang="zh-TW" sz="2800" dirty="0"/>
              <a:t>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5617034" y="303657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5651500" y="3730662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5551720" y="2677343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5542641" y="3371435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4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7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CD6E131-1070-4680-819B-12B4C0FFAAA6}"/>
              </a:ext>
            </a:extLst>
          </p:cNvPr>
          <p:cNvSpPr txBox="1"/>
          <p:nvPr/>
        </p:nvSpPr>
        <p:spPr>
          <a:xfrm>
            <a:off x="5542641" y="2014013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20A6FE-4B0B-42D6-9FE5-1A813430C074}"/>
              </a:ext>
            </a:extLst>
          </p:cNvPr>
          <p:cNvSpPr txBox="1"/>
          <p:nvPr/>
        </p:nvSpPr>
        <p:spPr>
          <a:xfrm>
            <a:off x="6622149" y="1993077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7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333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39971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5651498" y="-67214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5651500" y="60299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5542639" y="-152650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5542641" y="243770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7315196" y="0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45AC71F-036E-4AFA-A3DF-ECF034598ACD}"/>
                  </a:ext>
                </a:extLst>
              </p:cNvPr>
              <p:cNvSpPr txBox="1"/>
              <p:nvPr/>
            </p:nvSpPr>
            <p:spPr>
              <a:xfrm>
                <a:off x="5021943" y="2802768"/>
                <a:ext cx="2195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low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altLang="zh-TW" sz="2800" dirty="0"/>
                  <a:t>  high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45AC71F-036E-4AFA-A3DF-ECF034598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943" y="2802768"/>
                <a:ext cx="2195278" cy="523220"/>
              </a:xfrm>
              <a:prstGeom prst="rect">
                <a:avLst/>
              </a:prstGeom>
              <a:blipFill>
                <a:blip r:embed="rId2"/>
                <a:stretch>
                  <a:fillRect l="-5833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4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7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D5F07F-0019-444D-9428-806BD2E2B267}"/>
              </a:ext>
            </a:extLst>
          </p:cNvPr>
          <p:cNvSpPr txBox="1"/>
          <p:nvPr/>
        </p:nvSpPr>
        <p:spPr>
          <a:xfrm>
            <a:off x="2842985" y="4250981"/>
            <a:ext cx="489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Output: a[pi], a[</a:t>
            </a:r>
            <a:r>
              <a:rPr lang="en-US" altLang="zh-TW" sz="3200" dirty="0" err="1">
                <a:solidFill>
                  <a:srgbClr val="FF0000"/>
                </a:solidFill>
              </a:rPr>
              <a:t>pj</a:t>
            </a:r>
            <a:r>
              <a:rPr lang="en-US" altLang="zh-TW" sz="3200" dirty="0">
                <a:solidFill>
                  <a:srgbClr val="FF0000"/>
                </a:solidFill>
              </a:rPr>
              <a:t>]   (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3200" dirty="0">
                <a:solidFill>
                  <a:srgbClr val="FF0000"/>
                </a:solidFill>
              </a:rPr>
              <a:t>5, 9)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AC1BA5-8895-42EE-9B86-A299529F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7F5AE-10F4-41F2-996A-EA01F31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6CD67A-A3CA-4CCB-AF4E-EF2A4395AC14}"/>
              </a:ext>
            </a:extLst>
          </p:cNvPr>
          <p:cNvSpPr txBox="1"/>
          <p:nvPr/>
        </p:nvSpPr>
        <p:spPr>
          <a:xfrm>
            <a:off x="729343" y="-18832"/>
            <a:ext cx="94161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 &lt;iostream&gt;</a:t>
            </a:r>
          </a:p>
          <a:p>
            <a:r>
              <a:rPr lang="en-US" altLang="zh-TW" dirty="0"/>
              <a:t>#include &lt;algorithm&gt;</a:t>
            </a:r>
          </a:p>
          <a:p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using namespace std;</a:t>
            </a:r>
          </a:p>
          <a:p>
            <a:r>
              <a:rPr lang="en-US" altLang="zh-TW" dirty="0"/>
              <a:t>const int N = 10000;</a:t>
            </a:r>
          </a:p>
          <a:p>
            <a:r>
              <a:rPr lang="en-US" altLang="zh-TW" dirty="0"/>
              <a:t>int a[N];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int n, m;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("11057.in", "r", stdin);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("11057.out", "w", </a:t>
            </a:r>
            <a:r>
              <a:rPr lang="en-US" altLang="zh-TW" dirty="0" err="1"/>
              <a:t>stdout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while(~</a:t>
            </a:r>
            <a:r>
              <a:rPr lang="en-US" altLang="zh-TW" dirty="0" err="1"/>
              <a:t>scanf</a:t>
            </a:r>
            <a:r>
              <a:rPr lang="en-US" altLang="zh-TW" dirty="0"/>
              <a:t>("%d", &amp;n)) {</a:t>
            </a:r>
          </a:p>
          <a:p>
            <a:r>
              <a:rPr lang="en-US" altLang="zh-TW" dirty="0"/>
              <a:t>        for(int </a:t>
            </a:r>
            <a:r>
              <a:rPr lang="en-US" altLang="zh-TW" dirty="0" err="1"/>
              <a:t>i</a:t>
            </a:r>
            <a:r>
              <a:rPr lang="en-US" altLang="zh-TW" dirty="0"/>
              <a:t>=0; </a:t>
            </a:r>
            <a:r>
              <a:rPr lang="en-US" altLang="zh-TW" dirty="0" err="1"/>
              <a:t>i</a:t>
            </a:r>
            <a:r>
              <a:rPr lang="en-US" altLang="zh-TW" dirty="0"/>
              <a:t>&lt;n; </a:t>
            </a:r>
            <a:r>
              <a:rPr lang="en-US" altLang="zh-TW" dirty="0" err="1"/>
              <a:t>i</a:t>
            </a:r>
            <a:r>
              <a:rPr lang="en-US" altLang="zh-TW" dirty="0"/>
              <a:t>++)   </a:t>
            </a:r>
            <a:r>
              <a:rPr lang="en-US" altLang="zh-TW" dirty="0" err="1"/>
              <a:t>scanf</a:t>
            </a:r>
            <a:r>
              <a:rPr lang="en-US" altLang="zh-TW" dirty="0"/>
              <a:t>("%d", &amp;a[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scanf</a:t>
            </a:r>
            <a:r>
              <a:rPr lang="en-US" altLang="zh-TW" dirty="0"/>
              <a:t>("%d", &amp;m);</a:t>
            </a:r>
          </a:p>
          <a:p>
            <a:r>
              <a:rPr lang="en-US" altLang="zh-TW" dirty="0"/>
              <a:t>        sort(a, </a:t>
            </a:r>
            <a:r>
              <a:rPr lang="en-US" altLang="zh-TW" dirty="0" err="1"/>
              <a:t>a+n</a:t>
            </a:r>
            <a:r>
              <a:rPr lang="en-US" altLang="zh-TW" dirty="0"/>
              <a:t>);                      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sorting,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由小到大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int low=0, high=n-1, pi, </a:t>
            </a:r>
            <a:r>
              <a:rPr lang="en-US" altLang="zh-TW" dirty="0" err="1">
                <a:solidFill>
                  <a:srgbClr val="0070C0"/>
                </a:solidFill>
              </a:rPr>
              <a:t>pj</a:t>
            </a:r>
            <a:r>
              <a:rPr lang="en-US" altLang="zh-TW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TW" dirty="0"/>
              <a:t>        </a:t>
            </a:r>
            <a:r>
              <a:rPr lang="en-US" altLang="zh-TW" dirty="0">
                <a:solidFill>
                  <a:srgbClr val="0070C0"/>
                </a:solidFill>
              </a:rPr>
              <a:t>while(low &lt; high) {                                    // sorted list: linear scan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if(a[low] + a[high] &lt; m)  low++;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else if(a[low] + a[high] == m) {  pi = low++;   </a:t>
            </a:r>
            <a:r>
              <a:rPr lang="en-US" altLang="zh-TW" dirty="0" err="1">
                <a:solidFill>
                  <a:srgbClr val="0070C0"/>
                </a:solidFill>
              </a:rPr>
              <a:t>pj</a:t>
            </a:r>
            <a:r>
              <a:rPr lang="en-US" altLang="zh-TW" dirty="0">
                <a:solidFill>
                  <a:srgbClr val="0070C0"/>
                </a:solidFill>
              </a:rPr>
              <a:t> = high--; }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                  else  high--;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}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("Peter should buy books whose prices are %d and %d.\n\n", a[pi], a[</a:t>
            </a:r>
            <a:r>
              <a:rPr lang="en-US" altLang="zh-TW" dirty="0" err="1"/>
              <a:t>pj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2AEA08-395D-4328-9D94-18C98931914B}"/>
              </a:ext>
            </a:extLst>
          </p:cNvPr>
          <p:cNvSpPr txBox="1"/>
          <p:nvPr/>
        </p:nvSpPr>
        <p:spPr>
          <a:xfrm>
            <a:off x="9536409" y="350818"/>
            <a:ext cx="224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UVa</a:t>
            </a:r>
            <a:r>
              <a:rPr lang="en-US" altLang="zh-TW" sz="2800" dirty="0"/>
              <a:t> 11057 Code (1/1)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45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630" y="3026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11057 Exact Sum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1300-E265-40D3-A71C-C5C21CB5EB47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83971" y="1511531"/>
            <a:ext cx="104349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Peter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父母給他金錢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他就拿這錢去書店買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書店裡有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每本書價錢會給定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),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元剛好買完沒剩錢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Peter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可能有多種選擇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如果這種情況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  <a:cs typeface="Times New Roman" panose="02020603050405020304" pitchFamily="18" charset="0"/>
              </a:rPr>
              <a:t>Peter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決定買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兩本書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金額差距最小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請寫程式幫</a:t>
            </a:r>
            <a:r>
              <a:rPr lang="en-US" altLang="zh-TW" sz="3200" dirty="0">
                <a:ea typeface="標楷體" panose="03000509000000000000" pitchFamily="65" charset="-120"/>
              </a:rPr>
              <a:t>Peter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決定那買</a:t>
            </a:r>
            <a:r>
              <a:rPr lang="en-US" altLang="zh-TW" sz="3200" dirty="0"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本書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7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9419" y="1047812"/>
            <a:ext cx="290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577658" y="1047812"/>
            <a:ext cx="32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08596" y="1711540"/>
            <a:ext cx="2405842" cy="31085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</a:p>
          <a:p>
            <a:r>
              <a:rPr lang="en-US" altLang="zh-TW" sz="2800" dirty="0"/>
              <a:t>40 40</a:t>
            </a:r>
          </a:p>
          <a:p>
            <a:r>
              <a:rPr lang="en-US" altLang="zh-TW" sz="2800" dirty="0"/>
              <a:t>80</a:t>
            </a:r>
          </a:p>
          <a:p>
            <a:endParaRPr lang="en-US" altLang="zh-TW" sz="2800" dirty="0"/>
          </a:p>
          <a:p>
            <a:r>
              <a:rPr lang="en-US" altLang="zh-TW" sz="2800" dirty="0"/>
              <a:t>5</a:t>
            </a:r>
          </a:p>
          <a:p>
            <a:r>
              <a:rPr lang="en-US" altLang="zh-TW" sz="2800" dirty="0"/>
              <a:t>10 2 6 8 4</a:t>
            </a:r>
          </a:p>
          <a:p>
            <a:r>
              <a:rPr lang="en-US" altLang="zh-TW" sz="2800" dirty="0"/>
              <a:t>10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20419" y="1716677"/>
            <a:ext cx="7749853" cy="1815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Peter should buy books whose prices are 40 and 40.</a:t>
            </a:r>
          </a:p>
          <a:p>
            <a:endParaRPr lang="en-US" altLang="zh-TW" sz="2800" dirty="0"/>
          </a:p>
          <a:p>
            <a:r>
              <a:rPr lang="en-US" altLang="zh-TW" sz="2800" dirty="0"/>
              <a:t>Peter should buy books whose prices are 4 and 6.</a:t>
            </a:r>
          </a:p>
          <a:p>
            <a:endParaRPr lang="en-US" altLang="zh-TW" sz="280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1E6D-F5DE-4BAA-9012-6730B4A2FF0B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80545" y="6492875"/>
            <a:ext cx="4114800" cy="365125"/>
          </a:xfrm>
        </p:spPr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2456" y="1446258"/>
            <a:ext cx="170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#1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202832" y="3703249"/>
            <a:ext cx="1745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</a:t>
            </a:r>
            <a:r>
              <a:rPr lang="zh-TW" altLang="en-US" sz="2400" dirty="0"/>
              <a:t> </a:t>
            </a:r>
            <a:r>
              <a:rPr lang="en-US" altLang="zh-TW" sz="2400" dirty="0"/>
              <a:t>#2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AD33058-375A-4BA5-8E08-F6EA2F04F9E3}"/>
              </a:ext>
            </a:extLst>
          </p:cNvPr>
          <p:cNvSpPr txBox="1"/>
          <p:nvPr/>
        </p:nvSpPr>
        <p:spPr>
          <a:xfrm>
            <a:off x="1511517" y="1746974"/>
            <a:ext cx="193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 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書本數目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B4C0D35-C34A-4A2E-8933-233CCF131432}"/>
              </a:ext>
            </a:extLst>
          </p:cNvPr>
          <p:cNvSpPr txBox="1"/>
          <p:nvPr/>
        </p:nvSpPr>
        <p:spPr>
          <a:xfrm>
            <a:off x="1492979" y="2208639"/>
            <a:ext cx="240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本書的價錢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9B91615-426D-4C61-A744-4A59F8F7E07C}"/>
              </a:ext>
            </a:extLst>
          </p:cNvPr>
          <p:cNvSpPr txBox="1"/>
          <p:nvPr/>
        </p:nvSpPr>
        <p:spPr>
          <a:xfrm>
            <a:off x="1467414" y="2670304"/>
            <a:ext cx="252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買</a:t>
            </a:r>
            <a:r>
              <a:rPr lang="en-US" altLang="zh-TW" sz="2400" dirty="0"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本書的錢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2798CA-2E12-4548-B489-1739786537D5}"/>
              </a:ext>
            </a:extLst>
          </p:cNvPr>
          <p:cNvSpPr/>
          <p:nvPr/>
        </p:nvSpPr>
        <p:spPr>
          <a:xfrm>
            <a:off x="371150" y="1804133"/>
            <a:ext cx="996223" cy="132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E29A8B3-8FDC-44A1-B294-57E01079FAF7}"/>
              </a:ext>
            </a:extLst>
          </p:cNvPr>
          <p:cNvCxnSpPr/>
          <p:nvPr/>
        </p:nvCxnSpPr>
        <p:spPr>
          <a:xfrm flipV="1">
            <a:off x="1367373" y="1919190"/>
            <a:ext cx="2953046" cy="289449"/>
          </a:xfrm>
          <a:prstGeom prst="bentConnector3">
            <a:avLst>
              <a:gd name="adj1" fmla="val 676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79F1F4C-6B6A-463E-895F-E921EE4E0C66}"/>
              </a:ext>
            </a:extLst>
          </p:cNvPr>
          <p:cNvSpPr/>
          <p:nvPr/>
        </p:nvSpPr>
        <p:spPr>
          <a:xfrm>
            <a:off x="390290" y="3475485"/>
            <a:ext cx="1440267" cy="1266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CF512A5-99B7-40EE-9E9A-E6E37291E4F2}"/>
              </a:ext>
            </a:extLst>
          </p:cNvPr>
          <p:cNvCxnSpPr>
            <a:stCxn id="38" idx="3"/>
          </p:cNvCxnSpPr>
          <p:nvPr/>
        </p:nvCxnSpPr>
        <p:spPr>
          <a:xfrm flipV="1">
            <a:off x="1830557" y="2845701"/>
            <a:ext cx="2489862" cy="1263070"/>
          </a:xfrm>
          <a:prstGeom prst="bentConnector3">
            <a:avLst>
              <a:gd name="adj1" fmla="val 796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BD05B91-9329-4E0B-BACD-1CE0EA9C2C3E}"/>
              </a:ext>
            </a:extLst>
          </p:cNvPr>
          <p:cNvSpPr txBox="1"/>
          <p:nvPr/>
        </p:nvSpPr>
        <p:spPr>
          <a:xfrm>
            <a:off x="4613440" y="3609888"/>
            <a:ext cx="7163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用金錢</a:t>
            </a:r>
            <a:r>
              <a:rPr lang="en-US" altLang="zh-TW" sz="2800" dirty="0"/>
              <a:t>M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去買</a:t>
            </a:r>
            <a:r>
              <a:rPr lang="en-US" altLang="zh-TW" sz="2800" dirty="0">
                <a:ea typeface="標楷體" panose="03000509000000000000" pitchFamily="65" charset="-120"/>
              </a:rPr>
              <a:t>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本書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若有多組解則輸出兩本書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金額差距最小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的價錢</a:t>
            </a:r>
            <a:endParaRPr lang="zh-TW" altLang="en-US" sz="28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6EEC50B-C34A-471E-8406-0023163474CD}"/>
              </a:ext>
            </a:extLst>
          </p:cNvPr>
          <p:cNvSpPr txBox="1"/>
          <p:nvPr/>
        </p:nvSpPr>
        <p:spPr>
          <a:xfrm>
            <a:off x="295942" y="3034978"/>
            <a:ext cx="1463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空一行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05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77950" y="1679609"/>
            <a:ext cx="191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786FF-05F9-43EE-9E95-B1B5C4C30B4D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2019/12/9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10555 Dead Fraction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19536-E03D-4698-8213-C85FD62AFE6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421243" y="2398692"/>
            <a:ext cx="2690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sorting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421243" y="3136612"/>
            <a:ext cx="4875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Sorted List : linear scan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2E5E99-41FD-4DCA-A6BC-5C90F483F898}"/>
              </a:ext>
            </a:extLst>
          </p:cNvPr>
          <p:cNvSpPr txBox="1"/>
          <p:nvPr/>
        </p:nvSpPr>
        <p:spPr>
          <a:xfrm>
            <a:off x="3421242" y="4008561"/>
            <a:ext cx="5803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標楷體" panose="03000509000000000000" pitchFamily="65" charset="-120"/>
                <a:cs typeface="+mn-cs"/>
              </a:rPr>
              <a:t>Time Complexity: O(n log n)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3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CCD10-357D-4B13-B8D9-87539C726DBC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22093" y="2880738"/>
            <a:ext cx="255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解題演算法</a:t>
            </a:r>
          </a:p>
        </p:txBody>
      </p:sp>
    </p:spTree>
    <p:extLst>
      <p:ext uri="{BB962C8B-B14F-4D97-AF65-F5344CB8AC3E}">
        <p14:creationId xmlns:p14="http://schemas.microsoft.com/office/powerpoint/2010/main" val="42530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04A071-AF60-46EC-9CEB-3BB40F80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21C4C4-7151-49AF-8EA6-1402700C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2BE71A-75C9-48E1-B61C-C432960C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C027AD-97B0-4AFF-B6CC-C5DF8938E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53563"/>
              </p:ext>
            </p:extLst>
          </p:nvPr>
        </p:nvGraphicFramePr>
        <p:xfrm>
          <a:off x="1302659" y="1368211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0F1BC96-458D-465F-AC33-000202366AD3}"/>
              </a:ext>
            </a:extLst>
          </p:cNvPr>
          <p:cNvSpPr txBox="1"/>
          <p:nvPr/>
        </p:nvSpPr>
        <p:spPr>
          <a:xfrm>
            <a:off x="2667000" y="259636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9E1720D-6CE7-468D-9F8B-C5E1080B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99098"/>
              </p:ext>
            </p:extLst>
          </p:nvPr>
        </p:nvGraphicFramePr>
        <p:xfrm>
          <a:off x="1302658" y="3577716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1A2BC4-FE19-449F-A054-B55C51056E9B}"/>
              </a:ext>
            </a:extLst>
          </p:cNvPr>
          <p:cNvSpPr txBox="1"/>
          <p:nvPr/>
        </p:nvSpPr>
        <p:spPr>
          <a:xfrm>
            <a:off x="424542" y="136525"/>
            <a:ext cx="216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Example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A2305D-E686-4EA8-A8B4-8AA1065D5F26}"/>
              </a:ext>
            </a:extLst>
          </p:cNvPr>
          <p:cNvSpPr txBox="1"/>
          <p:nvPr/>
        </p:nvSpPr>
        <p:spPr>
          <a:xfrm>
            <a:off x="5201557" y="2757064"/>
            <a:ext cx="153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Sorting</a:t>
            </a:r>
            <a:endParaRPr lang="zh-TW" altLang="en-US" sz="28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C07B8B9-BDAD-4453-933A-75C00C043D3E}"/>
              </a:ext>
            </a:extLst>
          </p:cNvPr>
          <p:cNvCxnSpPr/>
          <p:nvPr/>
        </p:nvCxnSpPr>
        <p:spPr>
          <a:xfrm>
            <a:off x="4974772" y="2553958"/>
            <a:ext cx="0" cy="903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410D58-0954-4EA3-B99D-D8911A05C78D}"/>
              </a:ext>
            </a:extLst>
          </p:cNvPr>
          <p:cNvSpPr txBox="1"/>
          <p:nvPr/>
        </p:nvSpPr>
        <p:spPr>
          <a:xfrm>
            <a:off x="656771" y="1368211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0E8D89-46BD-419B-A9FB-7648B4213AFE}"/>
              </a:ext>
            </a:extLst>
          </p:cNvPr>
          <p:cNvSpPr txBox="1"/>
          <p:nvPr/>
        </p:nvSpPr>
        <p:spPr>
          <a:xfrm>
            <a:off x="656771" y="3577716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78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51591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1618344" y="587828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9655628" y="58782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1553030" y="228600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9546769" y="228600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4038600" y="137231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21494"/>
              </p:ext>
            </p:extLst>
          </p:nvPr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2278744" y="3743345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8987967" y="371500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2213430" y="3384117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8879108" y="3355774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A576439-ADD8-476D-A342-66CDE108E891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0</a:t>
            </a:r>
            <a:endParaRPr lang="zh-TW" altLang="en-US" sz="3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DE5C3E5-83F0-4D21-8D3F-C9A3EE9FFECE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12</a:t>
            </a:r>
            <a:endParaRPr lang="zh-TW" altLang="en-US" sz="3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45B938-5DDC-474D-AD13-CF88038FAA2D}"/>
              </a:ext>
            </a:extLst>
          </p:cNvPr>
          <p:cNvSpPr txBox="1"/>
          <p:nvPr/>
        </p:nvSpPr>
        <p:spPr>
          <a:xfrm>
            <a:off x="5463711" y="3221769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2D867C-FEDB-4E3B-AD01-7C3A77D6C908}"/>
              </a:ext>
            </a:extLst>
          </p:cNvPr>
          <p:cNvSpPr txBox="1"/>
          <p:nvPr/>
        </p:nvSpPr>
        <p:spPr>
          <a:xfrm>
            <a:off x="6543219" y="3200833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80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154788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2278744" y="58782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8987967" y="58782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2213430" y="228599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8879108" y="228600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4038600" y="137231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2997201" y="3734477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8284029" y="3755570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2931887" y="3375249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8175170" y="3396343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1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11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A25032-E5E9-4A32-B76F-132EF928BCB3}"/>
              </a:ext>
            </a:extLst>
          </p:cNvPr>
          <p:cNvSpPr txBox="1"/>
          <p:nvPr/>
        </p:nvSpPr>
        <p:spPr>
          <a:xfrm>
            <a:off x="5463711" y="3221769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5714749-9845-4894-A890-7E40790ACC23}"/>
              </a:ext>
            </a:extLst>
          </p:cNvPr>
          <p:cNvSpPr txBox="1"/>
          <p:nvPr/>
        </p:nvSpPr>
        <p:spPr>
          <a:xfrm>
            <a:off x="6543219" y="3200833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45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B36EC8-7BF4-4C12-BA93-CD8620C1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3001-A861-4E99-8AD7-5F11FD9700B0}" type="datetime1">
              <a:rPr lang="zh-TW" altLang="en-US" smtClean="0"/>
              <a:t>2019/12/9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517CA-DF9A-43A3-8A62-9C47EF4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11057 Exact Sum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E6EBC8-BAB6-4824-933F-8853290C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19536-E03D-4698-8213-C85FD62AFE65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FA876D-2C2F-4163-A40C-191277F0A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6241"/>
              </p:ext>
            </p:extLst>
          </p:nvPr>
        </p:nvGraphicFramePr>
        <p:xfrm>
          <a:off x="1618344" y="1074002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266F1BC-6DED-433C-B6F8-C7087C07ED4E}"/>
              </a:ext>
            </a:extLst>
          </p:cNvPr>
          <p:cNvSpPr txBox="1"/>
          <p:nvPr/>
        </p:nvSpPr>
        <p:spPr>
          <a:xfrm>
            <a:off x="2997201" y="578960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9710D-3172-4C5E-8018-C5EDE1619C0D}"/>
              </a:ext>
            </a:extLst>
          </p:cNvPr>
          <p:cNvSpPr txBox="1"/>
          <p:nvPr/>
        </p:nvSpPr>
        <p:spPr>
          <a:xfrm>
            <a:off x="8284029" y="578959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3BF1F1-D87F-4D21-80BB-B7D16B733255}"/>
              </a:ext>
            </a:extLst>
          </p:cNvPr>
          <p:cNvSpPr txBox="1"/>
          <p:nvPr/>
        </p:nvSpPr>
        <p:spPr>
          <a:xfrm>
            <a:off x="2931887" y="219732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34EB5-67B7-4CFC-8600-90C61C2C7F08}"/>
              </a:ext>
            </a:extLst>
          </p:cNvPr>
          <p:cNvSpPr txBox="1"/>
          <p:nvPr/>
        </p:nvSpPr>
        <p:spPr>
          <a:xfrm>
            <a:off x="8175170" y="219732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DAE9E2-F13E-49CE-AACE-815C6494645E}"/>
              </a:ext>
            </a:extLst>
          </p:cNvPr>
          <p:cNvSpPr txBox="1"/>
          <p:nvPr/>
        </p:nvSpPr>
        <p:spPr>
          <a:xfrm>
            <a:off x="838200" y="1074002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265D144-D0C5-4C85-A0F0-C028E1A70991}"/>
              </a:ext>
            </a:extLst>
          </p:cNvPr>
          <p:cNvSpPr txBox="1"/>
          <p:nvPr/>
        </p:nvSpPr>
        <p:spPr>
          <a:xfrm>
            <a:off x="4038600" y="137231"/>
            <a:ext cx="216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N=13,  M=14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5AC71F-036E-4AFA-A3DF-ECF034598ACD}"/>
              </a:ext>
            </a:extLst>
          </p:cNvPr>
          <p:cNvSpPr txBox="1"/>
          <p:nvPr/>
        </p:nvSpPr>
        <p:spPr>
          <a:xfrm>
            <a:off x="5021943" y="2779648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a[low]+a[high] = M (=14)</a:t>
            </a:r>
            <a:endParaRPr lang="zh-TW" altLang="en-US" sz="28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226A5B0-3DD4-4732-B6A3-6645A553EA8F}"/>
              </a:ext>
            </a:extLst>
          </p:cNvPr>
          <p:cNvGraphicFramePr>
            <a:graphicFrameLocks noGrp="1"/>
          </p:cNvGraphicFramePr>
          <p:nvPr/>
        </p:nvGraphicFramePr>
        <p:xfrm>
          <a:off x="1618343" y="4229519"/>
          <a:ext cx="8679541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657">
                  <a:extLst>
                    <a:ext uri="{9D8B030D-6E8A-4147-A177-3AD203B41FA5}">
                      <a16:colId xmlns:a16="http://schemas.microsoft.com/office/drawing/2014/main" val="2467666673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59422650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07715745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54681785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289562014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5589121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7369546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070434712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45954314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360633128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1045369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2304921096"/>
                    </a:ext>
                  </a:extLst>
                </a:gridCol>
                <a:gridCol w="667657">
                  <a:extLst>
                    <a:ext uri="{9D8B030D-6E8A-4147-A177-3AD203B41FA5}">
                      <a16:colId xmlns:a16="http://schemas.microsoft.com/office/drawing/2014/main" val="4254974804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6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8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4317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7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9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10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2141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60C64F-AB59-4DBD-968B-B917B83C89BD}"/>
              </a:ext>
            </a:extLst>
          </p:cNvPr>
          <p:cNvSpPr txBox="1"/>
          <p:nvPr/>
        </p:nvSpPr>
        <p:spPr>
          <a:xfrm>
            <a:off x="3675740" y="374407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ADBD1AC-1A0E-4A7E-B0C1-6971AE93A9FA}"/>
              </a:ext>
            </a:extLst>
          </p:cNvPr>
          <p:cNvSpPr txBox="1"/>
          <p:nvPr/>
        </p:nvSpPr>
        <p:spPr>
          <a:xfrm>
            <a:off x="7630886" y="3744071"/>
            <a:ext cx="65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▽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818F1D-3091-4E5C-98EE-365D4A224E54}"/>
              </a:ext>
            </a:extLst>
          </p:cNvPr>
          <p:cNvSpPr txBox="1"/>
          <p:nvPr/>
        </p:nvSpPr>
        <p:spPr>
          <a:xfrm>
            <a:off x="3610426" y="3384843"/>
            <a:ext cx="71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low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80B3D8-6628-4087-A949-D3137C26F61A}"/>
              </a:ext>
            </a:extLst>
          </p:cNvPr>
          <p:cNvSpPr txBox="1"/>
          <p:nvPr/>
        </p:nvSpPr>
        <p:spPr>
          <a:xfrm>
            <a:off x="7522027" y="3384844"/>
            <a:ext cx="87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high</a:t>
            </a:r>
            <a:endParaRPr lang="zh-TW" altLang="en-US" sz="28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B11CF1-A039-4C5E-9E4E-A4C7C39AF0BB}"/>
              </a:ext>
            </a:extLst>
          </p:cNvPr>
          <p:cNvSpPr txBox="1"/>
          <p:nvPr/>
        </p:nvSpPr>
        <p:spPr>
          <a:xfrm>
            <a:off x="838199" y="4229519"/>
            <a:ext cx="362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1C8DEC2-5BE0-436A-9C0E-DACC0F11FEF0}"/>
              </a:ext>
            </a:extLst>
          </p:cNvPr>
          <p:cNvCxnSpPr>
            <a:cxnSpLocks/>
          </p:cNvCxnSpPr>
          <p:nvPr/>
        </p:nvCxnSpPr>
        <p:spPr>
          <a:xfrm>
            <a:off x="4974772" y="2264229"/>
            <a:ext cx="0" cy="174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54ED35-7696-4DF1-B1B6-8972AC48B8D3}"/>
              </a:ext>
            </a:extLst>
          </p:cNvPr>
          <p:cNvSpPr txBox="1"/>
          <p:nvPr/>
        </p:nvSpPr>
        <p:spPr>
          <a:xfrm>
            <a:off x="10573657" y="4156579"/>
            <a:ext cx="117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Pi : 2</a:t>
            </a:r>
            <a:endParaRPr lang="zh-TW" altLang="en-US" sz="3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442D7C-C8B6-45DE-BEFF-8E3CA9E25821}"/>
              </a:ext>
            </a:extLst>
          </p:cNvPr>
          <p:cNvSpPr txBox="1"/>
          <p:nvPr/>
        </p:nvSpPr>
        <p:spPr>
          <a:xfrm>
            <a:off x="10573657" y="4671689"/>
            <a:ext cx="138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Pj</a:t>
            </a:r>
            <a:r>
              <a:rPr lang="en-US" altLang="zh-TW" sz="3200" dirty="0"/>
              <a:t> : 10</a:t>
            </a:r>
            <a:endParaRPr lang="zh-TW" altLang="en-US" sz="3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8833357-8EC5-4DC8-911B-C3ABA69BA573}"/>
              </a:ext>
            </a:extLst>
          </p:cNvPr>
          <p:cNvSpPr txBox="1"/>
          <p:nvPr/>
        </p:nvSpPr>
        <p:spPr>
          <a:xfrm>
            <a:off x="5463711" y="3221769"/>
            <a:ext cx="43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5B0DE4-483A-4FF9-AF4A-701A8A881033}"/>
              </a:ext>
            </a:extLst>
          </p:cNvPr>
          <p:cNvSpPr txBox="1"/>
          <p:nvPr/>
        </p:nvSpPr>
        <p:spPr>
          <a:xfrm>
            <a:off x="6543219" y="3200833"/>
            <a:ext cx="58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925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1295</Words>
  <Application>Microsoft Office PowerPoint</Application>
  <PresentationFormat>寬螢幕</PresentationFormat>
  <Paragraphs>666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11057 Exact Sum</vt:lpstr>
      <vt:lpstr> UVa 11057 Exact Sum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1611 Crane (起重機)</dc:title>
  <dc:creator>鄭進和</dc:creator>
  <cp:lastModifiedBy>chcheng</cp:lastModifiedBy>
  <cp:revision>854</cp:revision>
  <dcterms:created xsi:type="dcterms:W3CDTF">2019-09-24T16:06:08Z</dcterms:created>
  <dcterms:modified xsi:type="dcterms:W3CDTF">2019-12-09T10:00:56Z</dcterms:modified>
</cp:coreProperties>
</file>