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4" r:id="rId3"/>
    <p:sldMasterId id="2147483688" r:id="rId4"/>
    <p:sldMasterId id="2147483700" r:id="rId5"/>
  </p:sldMasterIdLst>
  <p:notesMasterIdLst>
    <p:notesMasterId r:id="rId44"/>
  </p:notesMasterIdLst>
  <p:sldIdLst>
    <p:sldId id="296" r:id="rId6"/>
    <p:sldId id="297" r:id="rId7"/>
    <p:sldId id="300" r:id="rId8"/>
    <p:sldId id="298" r:id="rId9"/>
    <p:sldId id="299" r:id="rId10"/>
    <p:sldId id="301" r:id="rId11"/>
    <p:sldId id="302" r:id="rId12"/>
    <p:sldId id="268" r:id="rId13"/>
    <p:sldId id="261" r:id="rId14"/>
    <p:sldId id="310" r:id="rId15"/>
    <p:sldId id="311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7" r:id="rId25"/>
    <p:sldId id="288" r:id="rId26"/>
    <p:sldId id="312" r:id="rId27"/>
    <p:sldId id="262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93" r:id="rId37"/>
    <p:sldId id="303" r:id="rId38"/>
    <p:sldId id="304" r:id="rId39"/>
    <p:sldId id="305" r:id="rId40"/>
    <p:sldId id="307" r:id="rId41"/>
    <p:sldId id="308" r:id="rId42"/>
    <p:sldId id="309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2607" autoAdjust="0"/>
  </p:normalViewPr>
  <p:slideViewPr>
    <p:cSldViewPr snapToGrid="0">
      <p:cViewPr varScale="1">
        <p:scale>
          <a:sx n="82" d="100"/>
          <a:sy n="82" d="100"/>
        </p:scale>
        <p:origin x="653" y="72"/>
      </p:cViewPr>
      <p:guideLst/>
    </p:cSldViewPr>
  </p:slideViewPr>
  <p:outlineViewPr>
    <p:cViewPr>
      <p:scale>
        <a:sx n="33" d="100"/>
        <a:sy n="33" d="100"/>
      </p:scale>
      <p:origin x="0" y="-246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7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8C3C8-F2FD-4C6A-B368-F1C70CC27902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D3516-3334-4DA4-93A5-7675A95CF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506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A75B9-FD04-47C6-B442-5BF3EA4E7C4F}" type="slidenum">
              <a:rPr lang="zh-TW" altLang="en-US" smtClean="0">
                <a:solidFill>
                  <a:prstClr val="black"/>
                </a:solidFill>
              </a:rPr>
              <a:pPr/>
              <a:t>1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3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A75B9-FD04-47C6-B442-5BF3EA4E7C4F}" type="slidenum">
              <a:rPr lang="zh-TW" altLang="en-US" smtClean="0">
                <a:solidFill>
                  <a:prstClr val="black"/>
                </a:solidFill>
              </a:rPr>
              <a:pPr/>
              <a:t>2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114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A75B9-FD04-47C6-B442-5BF3EA4E7C4F}" type="slidenum">
              <a:rPr lang="zh-TW" altLang="en-US" smtClean="0">
                <a:solidFill>
                  <a:prstClr val="black"/>
                </a:solidFill>
              </a:rPr>
              <a:pPr/>
              <a:t>4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040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D3516-3334-4DA4-93A5-7675A95CFF0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382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D3516-3334-4DA4-93A5-7675A95CFF0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2014/3/19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Convex Hull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81DA-7228-428E-A9A3-C12F9E8AF6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50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2014/3/19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Convex Hull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81DA-7228-428E-A9A3-C12F9E8AF6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32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2014/3/19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Convex Hull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81DA-7228-428E-A9A3-C12F9E8AF6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312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103/3/12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8C1-D1AE-49D2-9EFD-A783316C405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983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103/3/12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8C1-D1AE-49D2-9EFD-A783316C405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688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103/3/12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8C1-D1AE-49D2-9EFD-A783316C405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659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103/3/12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8C1-D1AE-49D2-9EFD-A783316C405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115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103/3/12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8C1-D1AE-49D2-9EFD-A783316C405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38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103/3/12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8C1-D1AE-49D2-9EFD-A783316C405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6405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103/3/12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8C1-D1AE-49D2-9EFD-A783316C405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488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103/3/12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8C1-D1AE-49D2-9EFD-A783316C405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75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2014/3/19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Convex Hull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81DA-7228-428E-A9A3-C12F9E8AF6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578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103/3/12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8C1-D1AE-49D2-9EFD-A783316C405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865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103/3/12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8C1-D1AE-49D2-9EFD-A783316C405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866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103/3/12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8C1-D1AE-49D2-9EFD-A783316C405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837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0552" y="103188"/>
            <a:ext cx="10991849" cy="1314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4561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510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197600" y="3903663"/>
            <a:ext cx="5384800" cy="21526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103/3/12</a:t>
            </a: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7845A1AE-935F-45E3-9920-F882D8FD4C8B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1608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0552" y="103188"/>
            <a:ext cx="10991849" cy="1314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4561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4561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103/3/12</a:t>
            </a: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0A6AE0D6-7B75-4FB5-9513-97F2FC2B74C2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185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103/3/12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8C1-D1AE-49D2-9EFD-A783316C405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3763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103/3/12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8C1-D1AE-49D2-9EFD-A783316C405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0332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103/3/12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8C1-D1AE-49D2-9EFD-A783316C405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3240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103/3/12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8C1-D1AE-49D2-9EFD-A783316C405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1102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103/3/12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8C1-D1AE-49D2-9EFD-A783316C405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40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2014/3/19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Convex Hull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81DA-7228-428E-A9A3-C12F9E8AF6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0024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103/3/12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8C1-D1AE-49D2-9EFD-A783316C405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2224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103/3/12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8C1-D1AE-49D2-9EFD-A783316C405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1764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103/3/12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8C1-D1AE-49D2-9EFD-A783316C405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246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103/3/12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8C1-D1AE-49D2-9EFD-A783316C405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7245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103/3/12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8C1-D1AE-49D2-9EFD-A783316C405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1189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103/3/12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8C1-D1AE-49D2-9EFD-A783316C405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5969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0552" y="103188"/>
            <a:ext cx="10991849" cy="1314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4561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510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197600" y="3903663"/>
            <a:ext cx="5384800" cy="21526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103/3/12</a:t>
            </a: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7845A1AE-935F-45E3-9920-F882D8FD4C8B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6664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CDE5-5675-4502-BDA3-D18EC3D53C7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UVa 11057 Exact Sum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688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8137-37EB-44C7-8A16-ED18EFBA9A4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UVa 11057 Exact Sum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6993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E196-5A33-4CC9-ADC4-AC7757320F0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UVa 11057 Exact Sum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01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2014/3/19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Convex Hull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81DA-7228-428E-A9A3-C12F9E8AF6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882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4002-DABF-443B-81F3-4543BFBEC67C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UVa 11057 Exact Sum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8146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D89C-FC13-4231-99ED-6CF88046E60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UVa 11057 Exact Sum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4422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2F8E-157B-48D4-B617-67AF45112B6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UVa 11057 Exact Sum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5646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3001-A861-4E99-8AD7-5F11FD9700B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UVa 11057 Exact Sum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758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B830-1842-467C-B550-726BB8F2400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UVa 11057 Exact Sum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8133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5498-755B-4F18-9F60-1B196EF8508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UVa 11057 Exact Sum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7706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1B70-B80E-4A84-9A51-FE98EF269F5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UVa 11057 Exact Sum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5787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E4F6-844A-4D3F-A625-5FD2C9679C9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UVa 11057 Exact Sum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2313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A5C8-65A8-4AA6-8418-63F1F329460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UVa 10555 Dead Fraction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1552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CD6D-8C40-4D60-9EF5-76B359212F2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UVa 10555 Dead Fraction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71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2014/3/19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Convex Hull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81DA-7228-428E-A9A3-C12F9E8AF6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986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608B-65F1-48AE-8D61-5CEE782F813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UVa 10555 Dead Fraction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31132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C617-971C-4F9C-A88C-DC27F712DAC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UVa 10555 Dead Fraction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51796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3FFF-FCD1-4CEE-B6F5-EE27ED01A49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UVa 10555 Dead Fraction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7599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AAFF-3ACA-4423-8FE3-65AD570B7CE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UVa 10555 Dead Fraction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2285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AD39-16CD-4ABB-95D8-1AD71CEBAF9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UVa 10555 Dead Fraction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3369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4422-5C1C-4EEE-AF3B-DA983CED5CB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UVa 10555 Dead Fraction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24919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BE50-737C-4245-8CC7-9A0E0C5854D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UVa 10555 Dead Fraction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08601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6B9C-D71C-40C8-92D6-34B8ABBCDE2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UVa 10555 Dead Fraction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69377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CA33-0E23-4253-8681-59DB42D95F2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UVa 10555 Dead Fraction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0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2014/3/19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Convex Hull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81DA-7228-428E-A9A3-C12F9E8AF6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53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2014/3/19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Convex Hull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81DA-7228-428E-A9A3-C12F9E8AF6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8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2014/3/19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Convex Hull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81DA-7228-428E-A9A3-C12F9E8AF6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98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2014/3/19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Convex Hull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81DA-7228-428E-A9A3-C12F9E8AF6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35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2014/3/19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Convex Hull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881DA-7228-428E-A9A3-C12F9E8AF6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67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103/3/12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668C1-D1AE-49D2-9EFD-A783316C405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34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103/3/12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668C1-D1AE-49D2-9EFD-A783316C405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03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0F06D-E036-4112-A5C8-785E046335EC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UVa 11057 Exact Sum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19536-E03D-4698-8213-C85FD62AFE6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44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20D57-700E-4EA5-B420-EA8709E08F9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UVa 10555 Dead Fraction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19536-E03D-4698-8213-C85FD62AFE6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21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0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0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9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4.png"/><Relationship Id="rId3" Type="http://schemas.openxmlformats.org/officeDocument/2006/relationships/image" Target="../media/image30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2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9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8.png"/><Relationship Id="rId3" Type="http://schemas.openxmlformats.org/officeDocument/2006/relationships/image" Target="../media/image30.png"/><Relationship Id="rId7" Type="http://schemas.openxmlformats.org/officeDocument/2006/relationships/image" Target="../media/image36.png"/><Relationship Id="rId12" Type="http://schemas.openxmlformats.org/officeDocument/2006/relationships/image" Target="../media/image4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7.png"/><Relationship Id="rId5" Type="http://schemas.openxmlformats.org/officeDocument/2006/relationships/image" Target="../media/image34.png"/><Relationship Id="rId10" Type="http://schemas.openxmlformats.org/officeDocument/2006/relationships/image" Target="../media/image46.png"/><Relationship Id="rId4" Type="http://schemas.openxmlformats.org/officeDocument/2006/relationships/image" Target="../media/image39.png"/><Relationship Id="rId9" Type="http://schemas.openxmlformats.org/officeDocument/2006/relationships/image" Target="../media/image38.png"/><Relationship Id="rId1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53.png"/><Relationship Id="rId3" Type="http://schemas.openxmlformats.org/officeDocument/2006/relationships/image" Target="../media/image30.png"/><Relationship Id="rId7" Type="http://schemas.openxmlformats.org/officeDocument/2006/relationships/image" Target="../media/image36.png"/><Relationship Id="rId12" Type="http://schemas.openxmlformats.org/officeDocument/2006/relationships/image" Target="../media/image5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51.png"/><Relationship Id="rId5" Type="http://schemas.openxmlformats.org/officeDocument/2006/relationships/image" Target="../media/image34.png"/><Relationship Id="rId10" Type="http://schemas.openxmlformats.org/officeDocument/2006/relationships/image" Target="../media/image49.png"/><Relationship Id="rId4" Type="http://schemas.openxmlformats.org/officeDocument/2006/relationships/image" Target="../media/image39.png"/><Relationship Id="rId9" Type="http://schemas.openxmlformats.org/officeDocument/2006/relationships/image" Target="../media/image38.png"/><Relationship Id="rId1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57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55.png"/><Relationship Id="rId5" Type="http://schemas.openxmlformats.org/officeDocument/2006/relationships/image" Target="../media/image39.png"/><Relationship Id="rId15" Type="http://schemas.openxmlformats.org/officeDocument/2006/relationships/image" Target="../media/image59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37.png"/><Relationship Id="rId1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65.png"/><Relationship Id="rId3" Type="http://schemas.openxmlformats.org/officeDocument/2006/relationships/image" Target="../media/image30.png"/><Relationship Id="rId7" Type="http://schemas.openxmlformats.org/officeDocument/2006/relationships/image" Target="../media/image36.png"/><Relationship Id="rId12" Type="http://schemas.openxmlformats.org/officeDocument/2006/relationships/image" Target="../media/image6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63.png"/><Relationship Id="rId5" Type="http://schemas.openxmlformats.org/officeDocument/2006/relationships/image" Target="../media/image34.png"/><Relationship Id="rId10" Type="http://schemas.openxmlformats.org/officeDocument/2006/relationships/image" Target="../media/image62.png"/><Relationship Id="rId4" Type="http://schemas.openxmlformats.org/officeDocument/2006/relationships/image" Target="../media/image39.png"/><Relationship Id="rId9" Type="http://schemas.openxmlformats.org/officeDocument/2006/relationships/image" Target="../media/image38.png"/><Relationship Id="rId14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65.png"/><Relationship Id="rId3" Type="http://schemas.openxmlformats.org/officeDocument/2006/relationships/image" Target="../media/image30.png"/><Relationship Id="rId7" Type="http://schemas.openxmlformats.org/officeDocument/2006/relationships/image" Target="../media/image36.png"/><Relationship Id="rId12" Type="http://schemas.openxmlformats.org/officeDocument/2006/relationships/image" Target="../media/image6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68.png"/><Relationship Id="rId5" Type="http://schemas.openxmlformats.org/officeDocument/2006/relationships/image" Target="../media/image34.png"/><Relationship Id="rId10" Type="http://schemas.openxmlformats.org/officeDocument/2006/relationships/image" Target="../media/image67.png"/><Relationship Id="rId4" Type="http://schemas.openxmlformats.org/officeDocument/2006/relationships/image" Target="../media/image39.png"/><Relationship Id="rId9" Type="http://schemas.openxmlformats.org/officeDocument/2006/relationships/image" Target="../media/image38.png"/><Relationship Id="rId1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65.png"/><Relationship Id="rId3" Type="http://schemas.openxmlformats.org/officeDocument/2006/relationships/image" Target="../media/image30.png"/><Relationship Id="rId7" Type="http://schemas.openxmlformats.org/officeDocument/2006/relationships/image" Target="../media/image36.png"/><Relationship Id="rId17" Type="http://schemas.openxmlformats.org/officeDocument/2006/relationships/image" Target="../media/image73.png"/><Relationship Id="rId2" Type="http://schemas.openxmlformats.org/officeDocument/2006/relationships/image" Target="../media/image31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5" Type="http://schemas.openxmlformats.org/officeDocument/2006/relationships/image" Target="../media/image71.png"/><Relationship Id="rId4" Type="http://schemas.openxmlformats.org/officeDocument/2006/relationships/image" Target="../media/image39.png"/><Relationship Id="rId9" Type="http://schemas.openxmlformats.org/officeDocument/2006/relationships/image" Target="../media/image38.png"/><Relationship Id="rId1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77.png"/><Relationship Id="rId3" Type="http://schemas.openxmlformats.org/officeDocument/2006/relationships/image" Target="../media/image30.png"/><Relationship Id="rId7" Type="http://schemas.openxmlformats.org/officeDocument/2006/relationships/image" Target="../media/image36.png"/><Relationship Id="rId12" Type="http://schemas.openxmlformats.org/officeDocument/2006/relationships/image" Target="../media/image7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75.png"/><Relationship Id="rId5" Type="http://schemas.openxmlformats.org/officeDocument/2006/relationships/image" Target="../media/image34.png"/><Relationship Id="rId10" Type="http://schemas.openxmlformats.org/officeDocument/2006/relationships/image" Target="../media/image74.png"/><Relationship Id="rId4" Type="http://schemas.openxmlformats.org/officeDocument/2006/relationships/image" Target="../media/image39.png"/><Relationship Id="rId9" Type="http://schemas.openxmlformats.org/officeDocument/2006/relationships/image" Target="../media/image38.png"/><Relationship Id="rId14" Type="http://schemas.openxmlformats.org/officeDocument/2006/relationships/image" Target="../media/image7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83.png"/><Relationship Id="rId3" Type="http://schemas.openxmlformats.org/officeDocument/2006/relationships/image" Target="../media/image30.png"/><Relationship Id="rId7" Type="http://schemas.openxmlformats.org/officeDocument/2006/relationships/image" Target="../media/image36.png"/><Relationship Id="rId12" Type="http://schemas.openxmlformats.org/officeDocument/2006/relationships/image" Target="../media/image8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81.png"/><Relationship Id="rId5" Type="http://schemas.openxmlformats.org/officeDocument/2006/relationships/image" Target="../media/image34.png"/><Relationship Id="rId10" Type="http://schemas.openxmlformats.org/officeDocument/2006/relationships/image" Target="../media/image79.png"/><Relationship Id="rId4" Type="http://schemas.openxmlformats.org/officeDocument/2006/relationships/image" Target="../media/image39.png"/><Relationship Id="rId9" Type="http://schemas.openxmlformats.org/officeDocument/2006/relationships/image" Target="../media/image38.png"/><Relationship Id="rId14" Type="http://schemas.openxmlformats.org/officeDocument/2006/relationships/image" Target="../media/image8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0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0.png"/><Relationship Id="rId9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0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0.png"/><Relationship Id="rId9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0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0.png"/><Relationship Id="rId9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0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0.png"/><Relationship Id="rId9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0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0.png"/><Relationship Id="rId9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0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0.png"/><Relationship Id="rId9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0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0.png"/><Relationship Id="rId9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0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9.png"/><Relationship Id="rId9" Type="http://schemas.openxmlformats.org/officeDocument/2006/relationships/image" Target="../media/image3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0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0.png"/><Relationship Id="rId9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0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0.png"/><Relationship Id="rId9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550.png"/><Relationship Id="rId4" Type="http://schemas.openxmlformats.org/officeDocument/2006/relationships/image" Target="../media/image5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10.png"/><Relationship Id="rId7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10" Type="http://schemas.openxmlformats.org/officeDocument/2006/relationships/image" Target="../media/image50.png"/><Relationship Id="rId4" Type="http://schemas.openxmlformats.org/officeDocument/2006/relationships/image" Target="../media/image61.png"/><Relationship Id="rId9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11096 Nails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509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橢圓 25"/>
          <p:cNvSpPr/>
          <p:nvPr/>
        </p:nvSpPr>
        <p:spPr>
          <a:xfrm>
            <a:off x="6641892" y="3332089"/>
            <a:ext cx="254833" cy="25483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2014/3/19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Convex Hull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81DA-7228-428E-A9A3-C12F9E8AF6D8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64444" y="1083734"/>
            <a:ext cx="11063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在做</a:t>
            </a:r>
            <a:r>
              <a:rPr lang="en-US" altLang="zh-TW" sz="2400" dirty="0" smtClean="0"/>
              <a:t>Graham’s scan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要找一點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最左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最右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最上或最下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作為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極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座標的原點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5511383" y="5411449"/>
            <a:ext cx="254833" cy="25483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9081540" y="4379626"/>
            <a:ext cx="254833" cy="25483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8293307" y="3992380"/>
            <a:ext cx="254833" cy="254833"/>
          </a:xfrm>
          <a:prstGeom prst="ellipse">
            <a:avLst/>
          </a:prstGeom>
          <a:solidFill>
            <a:srgbClr val="00B0F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7898567" y="2658173"/>
            <a:ext cx="254833" cy="254833"/>
          </a:xfrm>
          <a:prstGeom prst="ellipse">
            <a:avLst/>
          </a:prstGeom>
          <a:solidFill>
            <a:srgbClr val="00B0F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713513" y="4278765"/>
            <a:ext cx="254833" cy="254833"/>
          </a:xfrm>
          <a:prstGeom prst="ellipse">
            <a:avLst/>
          </a:prstGeom>
          <a:solidFill>
            <a:srgbClr val="00B0F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3843181" y="2339513"/>
            <a:ext cx="254833" cy="254833"/>
          </a:xfrm>
          <a:prstGeom prst="ellipse">
            <a:avLst/>
          </a:prstGeom>
          <a:solidFill>
            <a:srgbClr val="00B0F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467132" y="4826832"/>
            <a:ext cx="254833" cy="254833"/>
          </a:xfrm>
          <a:prstGeom prst="ellipse">
            <a:avLst/>
          </a:prstGeom>
          <a:solidFill>
            <a:srgbClr val="00B0F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097889" y="4586988"/>
                <a:ext cx="6496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889" y="4586988"/>
                <a:ext cx="649652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778379" y="2633992"/>
                <a:ext cx="6526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379" y="2633992"/>
                <a:ext cx="652698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582381" y="4355430"/>
                <a:ext cx="4733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381" y="4355430"/>
                <a:ext cx="47336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484182" y="3485762"/>
                <a:ext cx="8102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182" y="3485762"/>
                <a:ext cx="810248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559412" y="2929797"/>
                <a:ext cx="653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12" y="2929797"/>
                <a:ext cx="653402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7827830" y="3951852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830" y="3951852"/>
                <a:ext cx="495925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9081540" y="4518363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540" y="4518363"/>
                <a:ext cx="495925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312763" y="5538865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763" y="5538865"/>
                <a:ext cx="495925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5407378" y="5339644"/>
            <a:ext cx="462844" cy="361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8980311" y="4329289"/>
            <a:ext cx="462844" cy="361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3730978" y="2274711"/>
            <a:ext cx="462844" cy="361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2353734" y="4769555"/>
            <a:ext cx="462844" cy="361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0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2014/3/19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Convex Hull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81DA-7228-428E-A9A3-C12F9E8AF6D8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82374" y="402416"/>
            <a:ext cx="11063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最下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面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  <a:r>
              <a:rPr lang="en-US" altLang="zh-TW" sz="2400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en-US" altLang="zh-TW" sz="2400" i="1" baseline="-25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作為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極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座標的原點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將其它點依極角大小由小至大排序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5511383" y="5411449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9081540" y="4379626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293307" y="3992380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898567" y="2658173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6641892" y="3332089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755630" y="2445406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203492" y="3864963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2467132" y="4826832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>
            <a:stCxn id="6" idx="6"/>
            <a:endCxn id="7" idx="3"/>
          </p:cNvCxnSpPr>
          <p:nvPr/>
        </p:nvCxnSpPr>
        <p:spPr>
          <a:xfrm flipV="1">
            <a:off x="5766216" y="4597140"/>
            <a:ext cx="3352643" cy="941726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7" idx="2"/>
            <a:endCxn id="8" idx="5"/>
          </p:cNvCxnSpPr>
          <p:nvPr/>
        </p:nvCxnSpPr>
        <p:spPr>
          <a:xfrm flipH="1" flipV="1">
            <a:off x="8510821" y="4209894"/>
            <a:ext cx="570719" cy="29714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8" idx="0"/>
            <a:endCxn id="9" idx="4"/>
          </p:cNvCxnSpPr>
          <p:nvPr/>
        </p:nvCxnSpPr>
        <p:spPr>
          <a:xfrm flipH="1" flipV="1">
            <a:off x="8025984" y="2913006"/>
            <a:ext cx="394740" cy="10793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9" idx="2"/>
            <a:endCxn id="10" idx="7"/>
          </p:cNvCxnSpPr>
          <p:nvPr/>
        </p:nvCxnSpPr>
        <p:spPr>
          <a:xfrm flipH="1">
            <a:off x="6859406" y="2785590"/>
            <a:ext cx="1039161" cy="58381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10" idx="1"/>
            <a:endCxn id="11" idx="5"/>
          </p:cNvCxnSpPr>
          <p:nvPr/>
        </p:nvCxnSpPr>
        <p:spPr>
          <a:xfrm flipH="1" flipV="1">
            <a:off x="4973144" y="2662920"/>
            <a:ext cx="1706067" cy="7064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1" idx="4"/>
            <a:endCxn id="12" idx="7"/>
          </p:cNvCxnSpPr>
          <p:nvPr/>
        </p:nvCxnSpPr>
        <p:spPr>
          <a:xfrm flipH="1">
            <a:off x="4421006" y="2700239"/>
            <a:ext cx="462041" cy="120204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2" idx="3"/>
            <a:endCxn id="13" idx="6"/>
          </p:cNvCxnSpPr>
          <p:nvPr/>
        </p:nvCxnSpPr>
        <p:spPr>
          <a:xfrm flipH="1">
            <a:off x="2721965" y="4082477"/>
            <a:ext cx="1518846" cy="8717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13" idx="5"/>
            <a:endCxn id="6" idx="2"/>
          </p:cNvCxnSpPr>
          <p:nvPr/>
        </p:nvCxnSpPr>
        <p:spPr>
          <a:xfrm>
            <a:off x="2684646" y="5044346"/>
            <a:ext cx="2826737" cy="4945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097889" y="4586988"/>
                <a:ext cx="6496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889" y="4586988"/>
                <a:ext cx="649652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4376346" y="3864727"/>
                <a:ext cx="6526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346" y="3864727"/>
                <a:ext cx="652698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818901" y="2676107"/>
                <a:ext cx="4733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901" y="2676107"/>
                <a:ext cx="47336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6484182" y="3485762"/>
                <a:ext cx="8102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182" y="3485762"/>
                <a:ext cx="810248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7559412" y="2929797"/>
                <a:ext cx="653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12" y="2929797"/>
                <a:ext cx="653402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7827830" y="3951852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830" y="3951852"/>
                <a:ext cx="495925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9081540" y="4518363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540" y="4518363"/>
                <a:ext cx="495925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312763" y="5538865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763" y="5538865"/>
                <a:ext cx="495925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5407378" y="5339644"/>
            <a:ext cx="462844" cy="361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3459049" y="991430"/>
            <a:ext cx="3714044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極角比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則</a:t>
            </a:r>
            <a:r>
              <a:rPr lang="en-US" altLang="zh-TW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2400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,p</a:t>
            </a:r>
            <a:r>
              <a:rPr lang="en-US" altLang="zh-TW" sz="2400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,p</a:t>
            </a:r>
            <a:r>
              <a:rPr lang="en-US" altLang="zh-TW" sz="2400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形成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逆時針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,p</a:t>
            </a:r>
            <a:r>
              <a:rPr lang="en-US" altLang="zh-TW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,p</a:t>
            </a:r>
            <a:r>
              <a:rPr lang="en-US" altLang="zh-TW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形成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順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時針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151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2014/3/19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98014" y="6263096"/>
            <a:ext cx="4114800" cy="365125"/>
          </a:xfrm>
        </p:spPr>
        <p:txBody>
          <a:bodyPr/>
          <a:lstStyle/>
          <a:p>
            <a:r>
              <a:rPr lang="en-US" altLang="zh-TW" smtClean="0"/>
              <a:t>Convex Hull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81DA-7228-428E-A9A3-C12F9E8AF6D8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223603" y="0"/>
            <a:ext cx="6260579" cy="1325563"/>
          </a:xfrm>
        </p:spPr>
        <p:txBody>
          <a:bodyPr/>
          <a:lstStyle/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11096 Nails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23603" y="994024"/>
            <a:ext cx="4953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Example 1  (Graham’s Scan)</a:t>
            </a:r>
            <a:endParaRPr lang="zh-TW" altLang="en-US" sz="3200" dirty="0"/>
          </a:p>
        </p:txBody>
      </p:sp>
      <p:sp>
        <p:nvSpPr>
          <p:cNvPr id="9" name="橢圓 8"/>
          <p:cNvSpPr/>
          <p:nvPr/>
        </p:nvSpPr>
        <p:spPr>
          <a:xfrm>
            <a:off x="5511383" y="5411449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9081540" y="4379626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293307" y="3992380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898567" y="2658173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634473" y="3288618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713513" y="4278765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843181" y="2339513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467132" y="4826832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>
            <a:stCxn id="9" idx="6"/>
            <a:endCxn id="10" idx="3"/>
          </p:cNvCxnSpPr>
          <p:nvPr/>
        </p:nvCxnSpPr>
        <p:spPr>
          <a:xfrm flipV="1">
            <a:off x="5766216" y="4597140"/>
            <a:ext cx="3352643" cy="941726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0" idx="2"/>
            <a:endCxn id="11" idx="5"/>
          </p:cNvCxnSpPr>
          <p:nvPr/>
        </p:nvCxnSpPr>
        <p:spPr>
          <a:xfrm flipH="1" flipV="1">
            <a:off x="8510821" y="4209894"/>
            <a:ext cx="570719" cy="29714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1" idx="0"/>
            <a:endCxn id="12" idx="4"/>
          </p:cNvCxnSpPr>
          <p:nvPr/>
        </p:nvCxnSpPr>
        <p:spPr>
          <a:xfrm flipH="1" flipV="1">
            <a:off x="8025984" y="2913006"/>
            <a:ext cx="394740" cy="10793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2" idx="2"/>
            <a:endCxn id="13" idx="7"/>
          </p:cNvCxnSpPr>
          <p:nvPr/>
        </p:nvCxnSpPr>
        <p:spPr>
          <a:xfrm flipH="1">
            <a:off x="6851987" y="2785590"/>
            <a:ext cx="1046580" cy="54034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endCxn id="14" idx="7"/>
          </p:cNvCxnSpPr>
          <p:nvPr/>
        </p:nvCxnSpPr>
        <p:spPr>
          <a:xfrm flipH="1">
            <a:off x="5931027" y="3508632"/>
            <a:ext cx="703447" cy="80745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4" idx="1"/>
            <a:endCxn id="15" idx="5"/>
          </p:cNvCxnSpPr>
          <p:nvPr/>
        </p:nvCxnSpPr>
        <p:spPr>
          <a:xfrm flipH="1" flipV="1">
            <a:off x="4060695" y="2557027"/>
            <a:ext cx="1690137" cy="175905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5" idx="3"/>
            <a:endCxn id="16" idx="6"/>
          </p:cNvCxnSpPr>
          <p:nvPr/>
        </p:nvCxnSpPr>
        <p:spPr>
          <a:xfrm flipH="1">
            <a:off x="2721965" y="2557027"/>
            <a:ext cx="1158535" cy="239722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6" idx="5"/>
            <a:endCxn id="9" idx="2"/>
          </p:cNvCxnSpPr>
          <p:nvPr/>
        </p:nvCxnSpPr>
        <p:spPr>
          <a:xfrm>
            <a:off x="2684646" y="5044346"/>
            <a:ext cx="2826737" cy="4945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3097889" y="4586988"/>
                <a:ext cx="6496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889" y="4586988"/>
                <a:ext cx="649652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3778379" y="2633992"/>
                <a:ext cx="6526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379" y="2633992"/>
                <a:ext cx="652698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5582381" y="4355430"/>
                <a:ext cx="4733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381" y="4355430"/>
                <a:ext cx="47336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6484182" y="3485762"/>
                <a:ext cx="8102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182" y="3485762"/>
                <a:ext cx="810248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559412" y="2929797"/>
                <a:ext cx="653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12" y="2929797"/>
                <a:ext cx="653402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7827830" y="3951852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830" y="3951852"/>
                <a:ext cx="495925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9081540" y="4518363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540" y="4518363"/>
                <a:ext cx="495925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5312763" y="5538865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763" y="5538865"/>
                <a:ext cx="495925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5407378" y="5339644"/>
            <a:ext cx="462844" cy="361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733241"/>
              </p:ext>
            </p:extLst>
          </p:nvPr>
        </p:nvGraphicFramePr>
        <p:xfrm>
          <a:off x="7237834" y="135088"/>
          <a:ext cx="467926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</a:tblGrid>
              <a:tr h="3531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531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6370632" y="50013"/>
            <a:ext cx="8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point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019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2014/3/19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98014" y="6263096"/>
            <a:ext cx="4114800" cy="365125"/>
          </a:xfrm>
        </p:spPr>
        <p:txBody>
          <a:bodyPr/>
          <a:lstStyle/>
          <a:p>
            <a:r>
              <a:rPr lang="en-US" altLang="zh-TW" smtClean="0"/>
              <a:t>Convex Hull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81DA-7228-428E-A9A3-C12F9E8AF6D8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223603" y="0"/>
            <a:ext cx="6281933" cy="1325563"/>
          </a:xfrm>
        </p:spPr>
        <p:txBody>
          <a:bodyPr/>
          <a:lstStyle/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11096 Nails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5511383" y="5411449"/>
            <a:ext cx="254833" cy="2548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9081540" y="4379626"/>
            <a:ext cx="254833" cy="2548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293307" y="3992380"/>
            <a:ext cx="254833" cy="254833"/>
          </a:xfrm>
          <a:prstGeom prst="ellips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898567" y="2658173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634473" y="3288618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713513" y="4278765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843181" y="2339513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467132" y="4826832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>
            <a:stCxn id="9" idx="6"/>
            <a:endCxn id="10" idx="3"/>
          </p:cNvCxnSpPr>
          <p:nvPr/>
        </p:nvCxnSpPr>
        <p:spPr>
          <a:xfrm flipV="1">
            <a:off x="5766216" y="4597140"/>
            <a:ext cx="3352643" cy="941726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0" idx="2"/>
            <a:endCxn id="11" idx="5"/>
          </p:cNvCxnSpPr>
          <p:nvPr/>
        </p:nvCxnSpPr>
        <p:spPr>
          <a:xfrm flipH="1" flipV="1">
            <a:off x="8510821" y="4209894"/>
            <a:ext cx="570719" cy="29714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1" idx="0"/>
            <a:endCxn id="12" idx="4"/>
          </p:cNvCxnSpPr>
          <p:nvPr/>
        </p:nvCxnSpPr>
        <p:spPr>
          <a:xfrm flipH="1" flipV="1">
            <a:off x="8025984" y="2913006"/>
            <a:ext cx="394740" cy="10793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2" idx="2"/>
            <a:endCxn id="13" idx="7"/>
          </p:cNvCxnSpPr>
          <p:nvPr/>
        </p:nvCxnSpPr>
        <p:spPr>
          <a:xfrm flipH="1">
            <a:off x="6851987" y="2785590"/>
            <a:ext cx="1046580" cy="5403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endCxn id="14" idx="7"/>
          </p:cNvCxnSpPr>
          <p:nvPr/>
        </p:nvCxnSpPr>
        <p:spPr>
          <a:xfrm flipH="1">
            <a:off x="5931027" y="3508632"/>
            <a:ext cx="703447" cy="8074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4" idx="1"/>
            <a:endCxn id="15" idx="5"/>
          </p:cNvCxnSpPr>
          <p:nvPr/>
        </p:nvCxnSpPr>
        <p:spPr>
          <a:xfrm flipH="1" flipV="1">
            <a:off x="4060695" y="2557027"/>
            <a:ext cx="1690137" cy="175905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5" idx="3"/>
            <a:endCxn id="16" idx="6"/>
          </p:cNvCxnSpPr>
          <p:nvPr/>
        </p:nvCxnSpPr>
        <p:spPr>
          <a:xfrm flipH="1">
            <a:off x="2721965" y="2557027"/>
            <a:ext cx="1158535" cy="239722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6" idx="5"/>
            <a:endCxn id="9" idx="2"/>
          </p:cNvCxnSpPr>
          <p:nvPr/>
        </p:nvCxnSpPr>
        <p:spPr>
          <a:xfrm>
            <a:off x="2684646" y="5044346"/>
            <a:ext cx="2826737" cy="4945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3097889" y="4586988"/>
                <a:ext cx="6496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889" y="4586988"/>
                <a:ext cx="649652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3778379" y="2633992"/>
                <a:ext cx="6526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379" y="2633992"/>
                <a:ext cx="652698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5582381" y="4355430"/>
                <a:ext cx="4733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381" y="4355430"/>
                <a:ext cx="47336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6484182" y="3485762"/>
                <a:ext cx="8102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182" y="3485762"/>
                <a:ext cx="810248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559412" y="2929797"/>
                <a:ext cx="653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12" y="2929797"/>
                <a:ext cx="653402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7827830" y="3951852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830" y="3951852"/>
                <a:ext cx="495925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9081540" y="4518363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540" y="4518363"/>
                <a:ext cx="495925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5312763" y="5538865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763" y="5538865"/>
                <a:ext cx="495925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9606844" y="4504266"/>
            <a:ext cx="1061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</a:t>
            </a:r>
            <a:r>
              <a:rPr lang="en-US" altLang="zh-TW" sz="2800" dirty="0" smtClean="0">
                <a:solidFill>
                  <a:srgbClr val="FF0000"/>
                </a:solidFill>
              </a:rPr>
              <a:t>op=1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44" name="直線接點 43"/>
          <p:cNvCxnSpPr/>
          <p:nvPr/>
        </p:nvCxnSpPr>
        <p:spPr>
          <a:xfrm flipH="1">
            <a:off x="6806831" y="2830746"/>
            <a:ext cx="1046580" cy="54034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flipH="1">
            <a:off x="5885871" y="3553788"/>
            <a:ext cx="703447" cy="80745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407378" y="5339644"/>
            <a:ext cx="462844" cy="361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831608"/>
              </p:ext>
            </p:extLst>
          </p:nvPr>
        </p:nvGraphicFramePr>
        <p:xfrm>
          <a:off x="7237834" y="135088"/>
          <a:ext cx="467926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</a:tblGrid>
              <a:tr h="3531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531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文字方塊 47"/>
          <p:cNvSpPr txBox="1"/>
          <p:nvPr/>
        </p:nvSpPr>
        <p:spPr>
          <a:xfrm>
            <a:off x="6370632" y="50013"/>
            <a:ext cx="8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point</a:t>
            </a:r>
            <a:endParaRPr lang="zh-TW" altLang="en-US" sz="2400" dirty="0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781071"/>
              </p:ext>
            </p:extLst>
          </p:nvPr>
        </p:nvGraphicFramePr>
        <p:xfrm>
          <a:off x="7237834" y="1716445"/>
          <a:ext cx="467926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</a:tblGrid>
              <a:tr h="3531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531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文字方塊 49"/>
          <p:cNvSpPr txBox="1"/>
          <p:nvPr/>
        </p:nvSpPr>
        <p:spPr>
          <a:xfrm>
            <a:off x="6370632" y="1631370"/>
            <a:ext cx="8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point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7772046" y="955146"/>
            <a:ext cx="607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top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8425894" y="962371"/>
            <a:ext cx="322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i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959248" y="975306"/>
            <a:ext cx="96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</a:t>
            </a:r>
            <a:r>
              <a:rPr lang="en-US" altLang="zh-TW" sz="2400" dirty="0" smtClean="0"/>
              <a:t>op-1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7664499" y="1277194"/>
            <a:ext cx="84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支點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8873412" y="1206138"/>
            <a:ext cx="4560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9429664" y="992605"/>
            <a:ext cx="84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8280817" y="2588516"/>
            <a:ext cx="607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top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8423507" y="2876225"/>
            <a:ext cx="322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i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7873298" y="802758"/>
                <a:ext cx="29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298" y="802758"/>
                <a:ext cx="294323" cy="369332"/>
              </a:xfrm>
              <a:prstGeom prst="rect">
                <a:avLst/>
              </a:prstGeom>
              <a:blipFill rotWithShape="0">
                <a:blip r:embed="rId1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7361992" y="786671"/>
                <a:ext cx="29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992" y="786671"/>
                <a:ext cx="294323" cy="369332"/>
              </a:xfrm>
              <a:prstGeom prst="rect">
                <a:avLst/>
              </a:prstGeom>
              <a:blipFill rotWithShape="0">
                <a:blip r:embed="rId11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8395089" y="783398"/>
                <a:ext cx="29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089" y="783398"/>
                <a:ext cx="294323" cy="369332"/>
              </a:xfrm>
              <a:prstGeom prst="rect">
                <a:avLst/>
              </a:prstGeom>
              <a:blipFill rotWithShape="0">
                <a:blip r:embed="rId13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字方塊 61"/>
          <p:cNvSpPr txBox="1"/>
          <p:nvPr/>
        </p:nvSpPr>
        <p:spPr>
          <a:xfrm>
            <a:off x="223603" y="994024"/>
            <a:ext cx="4953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Example 1  (Graham’s Scan)</a:t>
            </a:r>
            <a:endParaRPr lang="zh-TW" altLang="en-US" sz="32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10718785" y="994024"/>
            <a:ext cx="125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加入</a:t>
            </a:r>
            <a:r>
              <a:rPr lang="en-US" altLang="zh-TW" dirty="0" smtClean="0">
                <a:ea typeface="標楷體" panose="03000509000000000000" pitchFamily="65" charset="-120"/>
              </a:rPr>
              <a:t>p2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8379153" y="2398039"/>
                <a:ext cx="29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153" y="2398039"/>
                <a:ext cx="294323" cy="369332"/>
              </a:xfrm>
              <a:prstGeom prst="rect">
                <a:avLst/>
              </a:prstGeom>
              <a:blipFill rotWithShape="0">
                <a:blip r:embed="rId1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字方塊 58"/>
          <p:cNvSpPr txBox="1"/>
          <p:nvPr/>
        </p:nvSpPr>
        <p:spPr>
          <a:xfrm>
            <a:off x="8613422" y="3680177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top=2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61" name="直線接點 60"/>
          <p:cNvCxnSpPr/>
          <p:nvPr/>
        </p:nvCxnSpPr>
        <p:spPr>
          <a:xfrm flipH="1" flipV="1">
            <a:off x="8530738" y="4220010"/>
            <a:ext cx="570719" cy="297149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/>
          <p:cNvSpPr/>
          <p:nvPr/>
        </p:nvSpPr>
        <p:spPr>
          <a:xfrm>
            <a:off x="8289872" y="3998877"/>
            <a:ext cx="254833" cy="254833"/>
          </a:xfrm>
          <a:prstGeom prst="ellipse">
            <a:avLst/>
          </a:prstGeom>
          <a:solidFill>
            <a:srgbClr val="FF000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69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  <p:bldP spid="50" grpId="0"/>
      <p:bldP spid="55" grpId="0"/>
      <p:bldP spid="56" grpId="0"/>
      <p:bldP spid="57" grpId="0"/>
      <p:bldP spid="63" grpId="0"/>
      <p:bldP spid="64" grpId="0"/>
      <p:bldP spid="59" grpId="0"/>
      <p:bldP spid="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2014/3/19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98014" y="6263096"/>
            <a:ext cx="4114800" cy="365125"/>
          </a:xfrm>
        </p:spPr>
        <p:txBody>
          <a:bodyPr/>
          <a:lstStyle/>
          <a:p>
            <a:r>
              <a:rPr lang="en-US" altLang="zh-TW" smtClean="0"/>
              <a:t>Convex Hull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81DA-7228-428E-A9A3-C12F9E8AF6D8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223603" y="0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11096 Nails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5511383" y="5411449"/>
            <a:ext cx="254833" cy="2548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9081540" y="4379626"/>
            <a:ext cx="254833" cy="2548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293307" y="3992380"/>
            <a:ext cx="254833" cy="254833"/>
          </a:xfrm>
          <a:prstGeom prst="ellipse">
            <a:avLst/>
          </a:prstGeom>
          <a:solidFill>
            <a:srgbClr val="FF000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898567" y="2658173"/>
            <a:ext cx="254833" cy="254833"/>
          </a:xfrm>
          <a:prstGeom prst="ellips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634473" y="3288618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713513" y="4278765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843181" y="2339513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467132" y="4826832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>
            <a:stCxn id="9" idx="6"/>
            <a:endCxn id="10" idx="3"/>
          </p:cNvCxnSpPr>
          <p:nvPr/>
        </p:nvCxnSpPr>
        <p:spPr>
          <a:xfrm flipV="1">
            <a:off x="5766216" y="4597140"/>
            <a:ext cx="3352643" cy="941726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0" idx="2"/>
            <a:endCxn id="11" idx="5"/>
          </p:cNvCxnSpPr>
          <p:nvPr/>
        </p:nvCxnSpPr>
        <p:spPr>
          <a:xfrm flipH="1" flipV="1">
            <a:off x="8510821" y="4209894"/>
            <a:ext cx="570719" cy="297149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1" idx="0"/>
            <a:endCxn id="12" idx="4"/>
          </p:cNvCxnSpPr>
          <p:nvPr/>
        </p:nvCxnSpPr>
        <p:spPr>
          <a:xfrm flipH="1" flipV="1">
            <a:off x="8025984" y="2913006"/>
            <a:ext cx="394740" cy="10793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2" idx="2"/>
            <a:endCxn id="13" idx="7"/>
          </p:cNvCxnSpPr>
          <p:nvPr/>
        </p:nvCxnSpPr>
        <p:spPr>
          <a:xfrm flipH="1">
            <a:off x="6851987" y="2785590"/>
            <a:ext cx="1046580" cy="54034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endCxn id="14" idx="7"/>
          </p:cNvCxnSpPr>
          <p:nvPr/>
        </p:nvCxnSpPr>
        <p:spPr>
          <a:xfrm flipH="1">
            <a:off x="5931027" y="3508632"/>
            <a:ext cx="703447" cy="80745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4" idx="1"/>
            <a:endCxn id="15" idx="5"/>
          </p:cNvCxnSpPr>
          <p:nvPr/>
        </p:nvCxnSpPr>
        <p:spPr>
          <a:xfrm flipH="1" flipV="1">
            <a:off x="4060695" y="2557027"/>
            <a:ext cx="1690137" cy="175905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5" idx="3"/>
            <a:endCxn id="16" idx="6"/>
          </p:cNvCxnSpPr>
          <p:nvPr/>
        </p:nvCxnSpPr>
        <p:spPr>
          <a:xfrm flipH="1">
            <a:off x="2721965" y="2557027"/>
            <a:ext cx="1158535" cy="239722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6" idx="5"/>
            <a:endCxn id="9" idx="2"/>
          </p:cNvCxnSpPr>
          <p:nvPr/>
        </p:nvCxnSpPr>
        <p:spPr>
          <a:xfrm>
            <a:off x="2684646" y="5044346"/>
            <a:ext cx="2826737" cy="4945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3097889" y="4586988"/>
                <a:ext cx="6496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889" y="4586988"/>
                <a:ext cx="649652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3778379" y="2633992"/>
                <a:ext cx="6526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379" y="2633992"/>
                <a:ext cx="652698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5582381" y="4355430"/>
                <a:ext cx="4733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381" y="4355430"/>
                <a:ext cx="47336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6484182" y="3485762"/>
                <a:ext cx="8102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182" y="3485762"/>
                <a:ext cx="810248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559412" y="2929797"/>
                <a:ext cx="653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12" y="2929797"/>
                <a:ext cx="653402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7827830" y="3951852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830" y="3951852"/>
                <a:ext cx="495925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9081540" y="4518363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540" y="4518363"/>
                <a:ext cx="495925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5312763" y="5538865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763" y="5538865"/>
                <a:ext cx="495925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/>
          <p:cNvSpPr txBox="1"/>
          <p:nvPr/>
        </p:nvSpPr>
        <p:spPr>
          <a:xfrm>
            <a:off x="8613422" y="3680177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top=2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07378" y="5339644"/>
            <a:ext cx="462844" cy="361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036336"/>
              </p:ext>
            </p:extLst>
          </p:nvPr>
        </p:nvGraphicFramePr>
        <p:xfrm>
          <a:off x="7237834" y="135088"/>
          <a:ext cx="467926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</a:tblGrid>
              <a:tr h="3531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531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6370632" y="50013"/>
            <a:ext cx="8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point</a:t>
            </a:r>
            <a:endParaRPr lang="zh-TW" altLang="en-US" sz="2400" dirty="0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686062"/>
              </p:ext>
            </p:extLst>
          </p:nvPr>
        </p:nvGraphicFramePr>
        <p:xfrm>
          <a:off x="7237834" y="1716445"/>
          <a:ext cx="467926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</a:tblGrid>
              <a:tr h="3531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531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p3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文字方塊 44"/>
          <p:cNvSpPr txBox="1"/>
          <p:nvPr/>
        </p:nvSpPr>
        <p:spPr>
          <a:xfrm>
            <a:off x="6370632" y="1631370"/>
            <a:ext cx="8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point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8259941" y="954756"/>
            <a:ext cx="607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top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8913789" y="961981"/>
            <a:ext cx="322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i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7447143" y="974916"/>
            <a:ext cx="96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</a:t>
            </a:r>
            <a:r>
              <a:rPr lang="en-US" altLang="zh-TW" sz="2400" dirty="0" smtClean="0"/>
              <a:t>op-1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8152394" y="1276804"/>
            <a:ext cx="84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支點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>
            <a:off x="9361307" y="1205748"/>
            <a:ext cx="4560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9917559" y="992215"/>
            <a:ext cx="84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右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8258379" y="2553489"/>
            <a:ext cx="607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top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8954566" y="2579831"/>
            <a:ext cx="322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i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8361193" y="802368"/>
                <a:ext cx="29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193" y="802368"/>
                <a:ext cx="294323" cy="369332"/>
              </a:xfrm>
              <a:prstGeom prst="rect">
                <a:avLst/>
              </a:prstGeom>
              <a:blipFill rotWithShape="0">
                <a:blip r:embed="rId1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7849887" y="786281"/>
                <a:ext cx="29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887" y="786281"/>
                <a:ext cx="294323" cy="369332"/>
              </a:xfrm>
              <a:prstGeom prst="rect">
                <a:avLst/>
              </a:prstGeom>
              <a:blipFill rotWithShape="0">
                <a:blip r:embed="rId11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8414963" y="2357045"/>
                <a:ext cx="29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963" y="2357045"/>
                <a:ext cx="294323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61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8882984" y="783008"/>
                <a:ext cx="29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984" y="783008"/>
                <a:ext cx="294323" cy="369332"/>
              </a:xfrm>
              <a:prstGeom prst="rect">
                <a:avLst/>
              </a:prstGeom>
              <a:blipFill rotWithShape="0">
                <a:blip r:embed="rId13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8948805" y="2357045"/>
                <a:ext cx="29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8805" y="2357045"/>
                <a:ext cx="294323" cy="369332"/>
              </a:xfrm>
              <a:prstGeom prst="rect">
                <a:avLst/>
              </a:prstGeom>
              <a:blipFill rotWithShape="0">
                <a:blip r:embed="rId1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字方塊 58"/>
          <p:cNvSpPr txBox="1"/>
          <p:nvPr/>
        </p:nvSpPr>
        <p:spPr>
          <a:xfrm>
            <a:off x="223603" y="994024"/>
            <a:ext cx="4953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Example 1  (Graham’s Scan)</a:t>
            </a:r>
            <a:endParaRPr lang="zh-TW" altLang="en-US" sz="32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10718785" y="994024"/>
            <a:ext cx="1254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smtClean="0">
                <a:ea typeface="標楷體" panose="03000509000000000000" pitchFamily="65" charset="-120"/>
              </a:rPr>
              <a:t>p2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點剔除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加入</a:t>
            </a:r>
            <a:r>
              <a:rPr lang="en-US" altLang="zh-TW" dirty="0" smtClean="0">
                <a:ea typeface="標楷體" panose="03000509000000000000" pitchFamily="65" charset="-120"/>
              </a:rPr>
              <a:t>p3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6906561" y="2387271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top=2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2" name="橢圓 61"/>
          <p:cNvSpPr/>
          <p:nvPr/>
        </p:nvSpPr>
        <p:spPr>
          <a:xfrm>
            <a:off x="7900397" y="2646990"/>
            <a:ext cx="254833" cy="254833"/>
          </a:xfrm>
          <a:prstGeom prst="ellipse">
            <a:avLst/>
          </a:prstGeom>
          <a:solidFill>
            <a:srgbClr val="FF000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接點 62"/>
          <p:cNvCxnSpPr/>
          <p:nvPr/>
        </p:nvCxnSpPr>
        <p:spPr>
          <a:xfrm>
            <a:off x="8116081" y="2875687"/>
            <a:ext cx="1092876" cy="15039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橢圓 63"/>
          <p:cNvSpPr/>
          <p:nvPr/>
        </p:nvSpPr>
        <p:spPr>
          <a:xfrm>
            <a:off x="8286304" y="3994103"/>
            <a:ext cx="254833" cy="254833"/>
          </a:xfrm>
          <a:prstGeom prst="ellipse">
            <a:avLst/>
          </a:prstGeom>
          <a:solidFill>
            <a:srgbClr val="00B0F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接點 64"/>
          <p:cNvCxnSpPr/>
          <p:nvPr/>
        </p:nvCxnSpPr>
        <p:spPr>
          <a:xfrm flipH="1" flipV="1">
            <a:off x="8480294" y="4184999"/>
            <a:ext cx="570719" cy="297149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64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1" grpId="0"/>
      <p:bldP spid="45" grpId="0"/>
      <p:bldP spid="51" grpId="0"/>
      <p:bldP spid="52" grpId="0"/>
      <p:bldP spid="53" grpId="0"/>
      <p:bldP spid="56" grpId="0"/>
      <p:bldP spid="58" grpId="0"/>
      <p:bldP spid="60" grpId="0"/>
      <p:bldP spid="61" grpId="0"/>
      <p:bldP spid="62" grpId="0" animBg="1"/>
      <p:bldP spid="6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2014/3/19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98014" y="6263096"/>
            <a:ext cx="4114800" cy="365125"/>
          </a:xfrm>
        </p:spPr>
        <p:txBody>
          <a:bodyPr/>
          <a:lstStyle/>
          <a:p>
            <a:r>
              <a:rPr lang="en-US" altLang="zh-TW" smtClean="0"/>
              <a:t>Convex Hull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81DA-7228-428E-A9A3-C12F9E8AF6D8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223603" y="0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11096 Nails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5511383" y="5411449"/>
            <a:ext cx="254833" cy="2548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9081540" y="4379626"/>
            <a:ext cx="254833" cy="2548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293307" y="3992380"/>
            <a:ext cx="254833" cy="254833"/>
          </a:xfrm>
          <a:prstGeom prst="ellipse">
            <a:avLst/>
          </a:prstGeom>
          <a:solidFill>
            <a:srgbClr val="00B0F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898567" y="2658173"/>
            <a:ext cx="254833" cy="254833"/>
          </a:xfrm>
          <a:prstGeom prst="ellipse">
            <a:avLst/>
          </a:prstGeom>
          <a:solidFill>
            <a:srgbClr val="FF000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634473" y="3288618"/>
            <a:ext cx="254833" cy="254833"/>
          </a:xfrm>
          <a:prstGeom prst="ellips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713513" y="4278765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843181" y="2339513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467132" y="4826832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>
            <a:stCxn id="9" idx="6"/>
            <a:endCxn id="10" idx="3"/>
          </p:cNvCxnSpPr>
          <p:nvPr/>
        </p:nvCxnSpPr>
        <p:spPr>
          <a:xfrm flipV="1">
            <a:off x="5766216" y="4597140"/>
            <a:ext cx="3352643" cy="941726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0" idx="2"/>
            <a:endCxn id="11" idx="5"/>
          </p:cNvCxnSpPr>
          <p:nvPr/>
        </p:nvCxnSpPr>
        <p:spPr>
          <a:xfrm flipH="1" flipV="1">
            <a:off x="8510821" y="4209894"/>
            <a:ext cx="570719" cy="297149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1" idx="0"/>
            <a:endCxn id="12" idx="4"/>
          </p:cNvCxnSpPr>
          <p:nvPr/>
        </p:nvCxnSpPr>
        <p:spPr>
          <a:xfrm flipH="1" flipV="1">
            <a:off x="8025984" y="2913006"/>
            <a:ext cx="394740" cy="10793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2" idx="2"/>
            <a:endCxn id="13" idx="7"/>
          </p:cNvCxnSpPr>
          <p:nvPr/>
        </p:nvCxnSpPr>
        <p:spPr>
          <a:xfrm flipH="1">
            <a:off x="6851987" y="2785590"/>
            <a:ext cx="1046580" cy="54034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endCxn id="14" idx="7"/>
          </p:cNvCxnSpPr>
          <p:nvPr/>
        </p:nvCxnSpPr>
        <p:spPr>
          <a:xfrm flipH="1">
            <a:off x="5931027" y="3508632"/>
            <a:ext cx="703447" cy="80745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4" idx="1"/>
            <a:endCxn id="15" idx="5"/>
          </p:cNvCxnSpPr>
          <p:nvPr/>
        </p:nvCxnSpPr>
        <p:spPr>
          <a:xfrm flipH="1" flipV="1">
            <a:off x="4060695" y="2557027"/>
            <a:ext cx="1690137" cy="175905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5" idx="3"/>
            <a:endCxn id="16" idx="6"/>
          </p:cNvCxnSpPr>
          <p:nvPr/>
        </p:nvCxnSpPr>
        <p:spPr>
          <a:xfrm flipH="1">
            <a:off x="2721965" y="2557027"/>
            <a:ext cx="1158535" cy="239722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6" idx="5"/>
            <a:endCxn id="9" idx="2"/>
          </p:cNvCxnSpPr>
          <p:nvPr/>
        </p:nvCxnSpPr>
        <p:spPr>
          <a:xfrm>
            <a:off x="2684646" y="5044346"/>
            <a:ext cx="2826737" cy="4945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3097889" y="4586988"/>
                <a:ext cx="6496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889" y="4586988"/>
                <a:ext cx="649652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3778379" y="2633992"/>
                <a:ext cx="6526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379" y="2633992"/>
                <a:ext cx="652698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5582381" y="4355430"/>
                <a:ext cx="4733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381" y="4355430"/>
                <a:ext cx="47336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6484182" y="3485762"/>
                <a:ext cx="8102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182" y="3485762"/>
                <a:ext cx="810248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559412" y="2929797"/>
                <a:ext cx="653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12" y="2929797"/>
                <a:ext cx="653402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7827830" y="3951852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830" y="3951852"/>
                <a:ext cx="495925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9081540" y="4518363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540" y="4518363"/>
                <a:ext cx="495925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5312763" y="5538865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763" y="5538865"/>
                <a:ext cx="495925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接點 2"/>
          <p:cNvCxnSpPr>
            <a:stCxn id="12" idx="5"/>
            <a:endCxn id="10" idx="0"/>
          </p:cNvCxnSpPr>
          <p:nvPr/>
        </p:nvCxnSpPr>
        <p:spPr>
          <a:xfrm>
            <a:off x="8116081" y="2875687"/>
            <a:ext cx="1092876" cy="15039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6906561" y="2387271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top=2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407378" y="5339644"/>
            <a:ext cx="462844" cy="361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328896"/>
              </p:ext>
            </p:extLst>
          </p:nvPr>
        </p:nvGraphicFramePr>
        <p:xfrm>
          <a:off x="7237834" y="135088"/>
          <a:ext cx="467926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</a:tblGrid>
              <a:tr h="3531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531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p3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文字方塊 44"/>
          <p:cNvSpPr txBox="1"/>
          <p:nvPr/>
        </p:nvSpPr>
        <p:spPr>
          <a:xfrm>
            <a:off x="6370632" y="50013"/>
            <a:ext cx="8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point</a:t>
            </a:r>
            <a:endParaRPr lang="zh-TW" altLang="en-US" sz="2400" dirty="0"/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376966"/>
              </p:ext>
            </p:extLst>
          </p:nvPr>
        </p:nvGraphicFramePr>
        <p:xfrm>
          <a:off x="7237834" y="1716445"/>
          <a:ext cx="467926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</a:tblGrid>
              <a:tr h="3531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531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p4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文字方塊 46"/>
          <p:cNvSpPr txBox="1"/>
          <p:nvPr/>
        </p:nvSpPr>
        <p:spPr>
          <a:xfrm>
            <a:off x="6370632" y="1631370"/>
            <a:ext cx="8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point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8314901" y="997353"/>
            <a:ext cx="607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top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9360536" y="975594"/>
            <a:ext cx="322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i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7581562" y="988528"/>
            <a:ext cx="96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</a:t>
            </a:r>
            <a:r>
              <a:rPr lang="en-US" altLang="zh-TW" sz="2400" dirty="0" smtClean="0"/>
              <a:t>op-1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8167796" y="1317274"/>
            <a:ext cx="84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支點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>
            <a:off x="9808054" y="1219361"/>
            <a:ext cx="4560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10364306" y="1005828"/>
            <a:ext cx="84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8769188" y="2579247"/>
            <a:ext cx="607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top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9462998" y="2594098"/>
            <a:ext cx="322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i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7851190" y="803862"/>
                <a:ext cx="29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190" y="803862"/>
                <a:ext cx="294323" cy="369332"/>
              </a:xfrm>
              <a:prstGeom prst="rect">
                <a:avLst/>
              </a:prstGeom>
              <a:blipFill rotWithShape="0">
                <a:blip r:embed="rId1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8363659" y="775978"/>
                <a:ext cx="29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659" y="775978"/>
                <a:ext cx="294323" cy="369332"/>
              </a:xfrm>
              <a:prstGeom prst="rect">
                <a:avLst/>
              </a:prstGeom>
              <a:blipFill rotWithShape="0">
                <a:blip r:embed="rId11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8951137" y="2372361"/>
                <a:ext cx="29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137" y="2372361"/>
                <a:ext cx="294323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61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9329731" y="796621"/>
                <a:ext cx="29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731" y="796621"/>
                <a:ext cx="294323" cy="369332"/>
              </a:xfrm>
              <a:prstGeom prst="rect">
                <a:avLst/>
              </a:prstGeom>
              <a:blipFill rotWithShape="0">
                <a:blip r:embed="rId13"/>
                <a:stretch>
                  <a:fillRect r="-61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9445463" y="2359049"/>
                <a:ext cx="29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63" y="2359049"/>
                <a:ext cx="294323" cy="369332"/>
              </a:xfrm>
              <a:prstGeom prst="rect">
                <a:avLst/>
              </a:prstGeom>
              <a:blipFill rotWithShape="0">
                <a:blip r:embed="rId14"/>
                <a:stretch>
                  <a:fillRect r="-61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字方塊 60"/>
          <p:cNvSpPr txBox="1"/>
          <p:nvPr/>
        </p:nvSpPr>
        <p:spPr>
          <a:xfrm>
            <a:off x="223603" y="994024"/>
            <a:ext cx="4953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Example 1  (Graham’s Scan)</a:t>
            </a:r>
            <a:endParaRPr lang="zh-TW" altLang="en-US" sz="32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0845120" y="1253241"/>
            <a:ext cx="125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加入</a:t>
            </a:r>
            <a:r>
              <a:rPr lang="en-US" altLang="zh-TW" dirty="0" smtClean="0">
                <a:ea typeface="標楷體" panose="03000509000000000000" pitchFamily="65" charset="-120"/>
              </a:rPr>
              <a:t>p4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5983111" y="273191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top=3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64" name="直線接點 63"/>
          <p:cNvCxnSpPr/>
          <p:nvPr/>
        </p:nvCxnSpPr>
        <p:spPr>
          <a:xfrm flipH="1">
            <a:off x="6877123" y="2782288"/>
            <a:ext cx="1046580" cy="540347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/>
          <p:cNvSpPr/>
          <p:nvPr/>
        </p:nvSpPr>
        <p:spPr>
          <a:xfrm>
            <a:off x="6626585" y="3291181"/>
            <a:ext cx="254833" cy="254833"/>
          </a:xfrm>
          <a:prstGeom prst="ellipse">
            <a:avLst/>
          </a:prstGeom>
          <a:solidFill>
            <a:srgbClr val="FF000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2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3" grpId="0"/>
      <p:bldP spid="47" grpId="0"/>
      <p:bldP spid="53" grpId="0"/>
      <p:bldP spid="54" grpId="0"/>
      <p:bldP spid="55" grpId="0"/>
      <p:bldP spid="58" grpId="0"/>
      <p:bldP spid="60" grpId="0"/>
      <p:bldP spid="62" grpId="0"/>
      <p:bldP spid="63" grpId="0"/>
      <p:bldP spid="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2014/3/19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98014" y="6263096"/>
            <a:ext cx="4114800" cy="365125"/>
          </a:xfrm>
        </p:spPr>
        <p:txBody>
          <a:bodyPr/>
          <a:lstStyle/>
          <a:p>
            <a:r>
              <a:rPr lang="en-US" altLang="zh-TW" smtClean="0"/>
              <a:t>Convex Hull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81DA-7228-428E-A9A3-C12F9E8AF6D8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223603" y="0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11096 Nails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5511383" y="5411449"/>
            <a:ext cx="254833" cy="2548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9081540" y="4379626"/>
            <a:ext cx="254833" cy="2548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293307" y="3992380"/>
            <a:ext cx="254833" cy="254833"/>
          </a:xfrm>
          <a:prstGeom prst="ellipse">
            <a:avLst/>
          </a:prstGeom>
          <a:solidFill>
            <a:srgbClr val="00B0F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898567" y="2658173"/>
            <a:ext cx="254833" cy="254833"/>
          </a:xfrm>
          <a:prstGeom prst="ellipse">
            <a:avLst/>
          </a:prstGeom>
          <a:solidFill>
            <a:srgbClr val="FF000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634473" y="3288618"/>
            <a:ext cx="254833" cy="254833"/>
          </a:xfrm>
          <a:prstGeom prst="ellipse">
            <a:avLst/>
          </a:prstGeom>
          <a:solidFill>
            <a:srgbClr val="FF000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713513" y="4278765"/>
            <a:ext cx="254833" cy="254833"/>
          </a:xfrm>
          <a:prstGeom prst="ellips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843181" y="2339513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467132" y="4826832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>
            <a:stCxn id="9" idx="6"/>
            <a:endCxn id="10" idx="3"/>
          </p:cNvCxnSpPr>
          <p:nvPr/>
        </p:nvCxnSpPr>
        <p:spPr>
          <a:xfrm flipV="1">
            <a:off x="5766216" y="4597140"/>
            <a:ext cx="3352643" cy="941726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0" idx="2"/>
            <a:endCxn id="11" idx="5"/>
          </p:cNvCxnSpPr>
          <p:nvPr/>
        </p:nvCxnSpPr>
        <p:spPr>
          <a:xfrm flipH="1" flipV="1">
            <a:off x="8510821" y="4209894"/>
            <a:ext cx="570719" cy="297149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1" idx="0"/>
            <a:endCxn id="12" idx="4"/>
          </p:cNvCxnSpPr>
          <p:nvPr/>
        </p:nvCxnSpPr>
        <p:spPr>
          <a:xfrm flipH="1" flipV="1">
            <a:off x="8025984" y="2913006"/>
            <a:ext cx="394740" cy="10793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2" idx="2"/>
            <a:endCxn id="13" idx="7"/>
          </p:cNvCxnSpPr>
          <p:nvPr/>
        </p:nvCxnSpPr>
        <p:spPr>
          <a:xfrm flipH="1">
            <a:off x="6851987" y="2785590"/>
            <a:ext cx="1046580" cy="540347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endCxn id="14" idx="7"/>
          </p:cNvCxnSpPr>
          <p:nvPr/>
        </p:nvCxnSpPr>
        <p:spPr>
          <a:xfrm flipH="1">
            <a:off x="5931027" y="3508632"/>
            <a:ext cx="703447" cy="80745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4" idx="1"/>
            <a:endCxn id="15" idx="5"/>
          </p:cNvCxnSpPr>
          <p:nvPr/>
        </p:nvCxnSpPr>
        <p:spPr>
          <a:xfrm flipH="1" flipV="1">
            <a:off x="4060695" y="2557027"/>
            <a:ext cx="1690137" cy="175905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5" idx="3"/>
            <a:endCxn id="16" idx="6"/>
          </p:cNvCxnSpPr>
          <p:nvPr/>
        </p:nvCxnSpPr>
        <p:spPr>
          <a:xfrm flipH="1">
            <a:off x="2721965" y="2557027"/>
            <a:ext cx="1158535" cy="239722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6" idx="5"/>
            <a:endCxn id="9" idx="2"/>
          </p:cNvCxnSpPr>
          <p:nvPr/>
        </p:nvCxnSpPr>
        <p:spPr>
          <a:xfrm>
            <a:off x="2684646" y="5044346"/>
            <a:ext cx="2826737" cy="4945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3097889" y="4586988"/>
                <a:ext cx="6496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889" y="4586988"/>
                <a:ext cx="649652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3778379" y="2633992"/>
                <a:ext cx="6526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379" y="2633992"/>
                <a:ext cx="652698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5582381" y="4355430"/>
                <a:ext cx="4733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381" y="4355430"/>
                <a:ext cx="473366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6484182" y="3485762"/>
                <a:ext cx="8102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182" y="3485762"/>
                <a:ext cx="810248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559412" y="2929797"/>
                <a:ext cx="653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12" y="2929797"/>
                <a:ext cx="653402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7827830" y="3951852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830" y="3951852"/>
                <a:ext cx="495925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9081540" y="4518363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540" y="4518363"/>
                <a:ext cx="495925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5312763" y="5538865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763" y="5538865"/>
                <a:ext cx="495925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接點 2"/>
          <p:cNvCxnSpPr>
            <a:stCxn id="12" idx="5"/>
            <a:endCxn id="10" idx="0"/>
          </p:cNvCxnSpPr>
          <p:nvPr/>
        </p:nvCxnSpPr>
        <p:spPr>
          <a:xfrm>
            <a:off x="8116081" y="2875687"/>
            <a:ext cx="1092876" cy="15039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5983111" y="273191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top=3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7378" y="5339644"/>
            <a:ext cx="462844" cy="361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492179"/>
              </p:ext>
            </p:extLst>
          </p:nvPr>
        </p:nvGraphicFramePr>
        <p:xfrm>
          <a:off x="7237834" y="135088"/>
          <a:ext cx="467926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</a:tblGrid>
              <a:tr h="3531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531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p4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文字方塊 43"/>
          <p:cNvSpPr txBox="1"/>
          <p:nvPr/>
        </p:nvSpPr>
        <p:spPr>
          <a:xfrm>
            <a:off x="6370632" y="50013"/>
            <a:ext cx="8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point</a:t>
            </a:r>
            <a:endParaRPr lang="zh-TW" altLang="en-US" sz="2400" dirty="0"/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620083"/>
              </p:ext>
            </p:extLst>
          </p:nvPr>
        </p:nvGraphicFramePr>
        <p:xfrm>
          <a:off x="7237834" y="1716445"/>
          <a:ext cx="467926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</a:tblGrid>
              <a:tr h="3531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531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p5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文字方塊 45"/>
          <p:cNvSpPr txBox="1"/>
          <p:nvPr/>
        </p:nvSpPr>
        <p:spPr>
          <a:xfrm>
            <a:off x="6370632" y="1631370"/>
            <a:ext cx="8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point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8849420" y="1035801"/>
            <a:ext cx="607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top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9895055" y="1014042"/>
            <a:ext cx="322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i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8116081" y="1026976"/>
            <a:ext cx="96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</a:t>
            </a:r>
            <a:r>
              <a:rPr lang="en-US" altLang="zh-TW" sz="2400" dirty="0" smtClean="0"/>
              <a:t>op-1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8702315" y="1355722"/>
            <a:ext cx="84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支點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>
            <a:off x="10342573" y="1257809"/>
            <a:ext cx="4560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10898825" y="1044276"/>
            <a:ext cx="84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9237160" y="2605026"/>
            <a:ext cx="607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top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9930970" y="2619877"/>
            <a:ext cx="322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i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8385709" y="842310"/>
                <a:ext cx="29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709" y="842310"/>
                <a:ext cx="294323" cy="369332"/>
              </a:xfrm>
              <a:prstGeom prst="rect">
                <a:avLst/>
              </a:prstGeom>
              <a:blipFill rotWithShape="0">
                <a:blip r:embed="rId11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8898178" y="814426"/>
                <a:ext cx="29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8178" y="814426"/>
                <a:ext cx="294323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9419109" y="2398140"/>
                <a:ext cx="29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109" y="2398140"/>
                <a:ext cx="294323" cy="369332"/>
              </a:xfrm>
              <a:prstGeom prst="rect">
                <a:avLst/>
              </a:prstGeom>
              <a:blipFill rotWithShape="0">
                <a:blip r:embed="rId13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9864250" y="835069"/>
                <a:ext cx="29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250" y="835069"/>
                <a:ext cx="294323" cy="369332"/>
              </a:xfrm>
              <a:prstGeom prst="rect">
                <a:avLst/>
              </a:prstGeom>
              <a:blipFill rotWithShape="0">
                <a:blip r:embed="rId14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9913435" y="2384828"/>
                <a:ext cx="29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435" y="2384828"/>
                <a:ext cx="294323" cy="369332"/>
              </a:xfrm>
              <a:prstGeom prst="rect">
                <a:avLst/>
              </a:prstGeom>
              <a:blipFill rotWithShape="0">
                <a:blip r:embed="rId15"/>
                <a:stretch>
                  <a:fillRect r="-61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字方塊 59"/>
          <p:cNvSpPr txBox="1"/>
          <p:nvPr/>
        </p:nvSpPr>
        <p:spPr>
          <a:xfrm>
            <a:off x="223603" y="994024"/>
            <a:ext cx="4953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Example 1  (Graham’s Scan)</a:t>
            </a:r>
            <a:endParaRPr lang="zh-TW" altLang="en-US" sz="32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0898825" y="1343592"/>
            <a:ext cx="125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加入</a:t>
            </a:r>
            <a:r>
              <a:rPr lang="en-US" altLang="zh-TW" dirty="0" smtClean="0">
                <a:ea typeface="標楷體" panose="03000509000000000000" pitchFamily="65" charset="-120"/>
              </a:rPr>
              <a:t>p5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5102577" y="3725332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top=4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63" name="直線接點 62"/>
          <p:cNvCxnSpPr/>
          <p:nvPr/>
        </p:nvCxnSpPr>
        <p:spPr>
          <a:xfrm flipH="1">
            <a:off x="5945128" y="3483409"/>
            <a:ext cx="703447" cy="807452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橢圓 63"/>
          <p:cNvSpPr/>
          <p:nvPr/>
        </p:nvSpPr>
        <p:spPr>
          <a:xfrm>
            <a:off x="5711366" y="4274822"/>
            <a:ext cx="254833" cy="254833"/>
          </a:xfrm>
          <a:prstGeom prst="ellipse">
            <a:avLst/>
          </a:prstGeom>
          <a:solidFill>
            <a:srgbClr val="FF000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54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3" grpId="0"/>
      <p:bldP spid="46" grpId="0"/>
      <p:bldP spid="52" grpId="0"/>
      <p:bldP spid="53" grpId="0"/>
      <p:bldP spid="54" grpId="0"/>
      <p:bldP spid="57" grpId="0"/>
      <p:bldP spid="59" grpId="0"/>
      <p:bldP spid="61" grpId="0"/>
      <p:bldP spid="62" grpId="0"/>
      <p:bldP spid="6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2014/3/19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98014" y="6263096"/>
            <a:ext cx="4114800" cy="365125"/>
          </a:xfrm>
        </p:spPr>
        <p:txBody>
          <a:bodyPr/>
          <a:lstStyle/>
          <a:p>
            <a:r>
              <a:rPr lang="en-US" altLang="zh-TW" smtClean="0"/>
              <a:t>Convex Hull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81DA-7228-428E-A9A3-C12F9E8AF6D8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223603" y="0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11096 Nails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5511383" y="5411449"/>
            <a:ext cx="254833" cy="2548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9081540" y="4379626"/>
            <a:ext cx="254833" cy="2548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293307" y="3992380"/>
            <a:ext cx="254833" cy="254833"/>
          </a:xfrm>
          <a:prstGeom prst="ellipse">
            <a:avLst/>
          </a:prstGeom>
          <a:solidFill>
            <a:srgbClr val="00B0F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898567" y="2658173"/>
            <a:ext cx="254833" cy="254833"/>
          </a:xfrm>
          <a:prstGeom prst="ellipse">
            <a:avLst/>
          </a:prstGeom>
          <a:solidFill>
            <a:srgbClr val="FF000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634473" y="3288618"/>
            <a:ext cx="254833" cy="254833"/>
          </a:xfrm>
          <a:prstGeom prst="ellipse">
            <a:avLst/>
          </a:prstGeom>
          <a:solidFill>
            <a:srgbClr val="FF000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713513" y="4278765"/>
            <a:ext cx="254833" cy="254833"/>
          </a:xfrm>
          <a:prstGeom prst="ellipse">
            <a:avLst/>
          </a:prstGeom>
          <a:solidFill>
            <a:srgbClr val="FF000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843181" y="2339513"/>
            <a:ext cx="254833" cy="254833"/>
          </a:xfrm>
          <a:prstGeom prst="ellips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467132" y="4826832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>
            <a:stCxn id="9" idx="6"/>
            <a:endCxn id="10" idx="3"/>
          </p:cNvCxnSpPr>
          <p:nvPr/>
        </p:nvCxnSpPr>
        <p:spPr>
          <a:xfrm flipV="1">
            <a:off x="5766216" y="4597140"/>
            <a:ext cx="3352643" cy="941726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0" idx="2"/>
            <a:endCxn id="11" idx="5"/>
          </p:cNvCxnSpPr>
          <p:nvPr/>
        </p:nvCxnSpPr>
        <p:spPr>
          <a:xfrm flipH="1" flipV="1">
            <a:off x="8510821" y="4209894"/>
            <a:ext cx="570719" cy="297149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1" idx="0"/>
            <a:endCxn id="12" idx="4"/>
          </p:cNvCxnSpPr>
          <p:nvPr/>
        </p:nvCxnSpPr>
        <p:spPr>
          <a:xfrm flipH="1" flipV="1">
            <a:off x="8025984" y="2913006"/>
            <a:ext cx="394740" cy="10793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2" idx="2"/>
            <a:endCxn id="13" idx="7"/>
          </p:cNvCxnSpPr>
          <p:nvPr/>
        </p:nvCxnSpPr>
        <p:spPr>
          <a:xfrm flipH="1">
            <a:off x="6851987" y="2785590"/>
            <a:ext cx="1046580" cy="540347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endCxn id="14" idx="7"/>
          </p:cNvCxnSpPr>
          <p:nvPr/>
        </p:nvCxnSpPr>
        <p:spPr>
          <a:xfrm flipH="1">
            <a:off x="5931027" y="3508632"/>
            <a:ext cx="703447" cy="807452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4" idx="1"/>
            <a:endCxn id="15" idx="5"/>
          </p:cNvCxnSpPr>
          <p:nvPr/>
        </p:nvCxnSpPr>
        <p:spPr>
          <a:xfrm flipH="1" flipV="1">
            <a:off x="4060695" y="2557027"/>
            <a:ext cx="1690137" cy="175905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5" idx="3"/>
            <a:endCxn id="16" idx="6"/>
          </p:cNvCxnSpPr>
          <p:nvPr/>
        </p:nvCxnSpPr>
        <p:spPr>
          <a:xfrm flipH="1">
            <a:off x="2721965" y="2557027"/>
            <a:ext cx="1158535" cy="239722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6" idx="5"/>
            <a:endCxn id="9" idx="2"/>
          </p:cNvCxnSpPr>
          <p:nvPr/>
        </p:nvCxnSpPr>
        <p:spPr>
          <a:xfrm>
            <a:off x="2684646" y="5044346"/>
            <a:ext cx="2826737" cy="4945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3097889" y="4586988"/>
                <a:ext cx="6496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889" y="4586988"/>
                <a:ext cx="649652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3778379" y="2633992"/>
                <a:ext cx="6526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379" y="2633992"/>
                <a:ext cx="652698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5582381" y="4355430"/>
                <a:ext cx="4733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381" y="4355430"/>
                <a:ext cx="47336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6484182" y="3485762"/>
                <a:ext cx="8102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182" y="3485762"/>
                <a:ext cx="810248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559412" y="2929797"/>
                <a:ext cx="653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12" y="2929797"/>
                <a:ext cx="653402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7827830" y="3951852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830" y="3951852"/>
                <a:ext cx="495925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9081540" y="4518363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540" y="4518363"/>
                <a:ext cx="495925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5312763" y="5538865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763" y="5538865"/>
                <a:ext cx="495925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接點 2"/>
          <p:cNvCxnSpPr>
            <a:stCxn id="12" idx="5"/>
            <a:endCxn id="10" idx="0"/>
          </p:cNvCxnSpPr>
          <p:nvPr/>
        </p:nvCxnSpPr>
        <p:spPr>
          <a:xfrm>
            <a:off x="8116081" y="2875687"/>
            <a:ext cx="1092876" cy="15039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5102577" y="3725332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top=4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7378" y="5339644"/>
            <a:ext cx="462844" cy="361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79614"/>
              </p:ext>
            </p:extLst>
          </p:nvPr>
        </p:nvGraphicFramePr>
        <p:xfrm>
          <a:off x="7237834" y="135088"/>
          <a:ext cx="467926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</a:tblGrid>
              <a:tr h="3531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531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p5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文字方塊 43"/>
          <p:cNvSpPr txBox="1"/>
          <p:nvPr/>
        </p:nvSpPr>
        <p:spPr>
          <a:xfrm>
            <a:off x="6370632" y="50013"/>
            <a:ext cx="8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point</a:t>
            </a:r>
            <a:endParaRPr lang="zh-TW" altLang="en-US" sz="2400" dirty="0"/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716500"/>
              </p:ext>
            </p:extLst>
          </p:nvPr>
        </p:nvGraphicFramePr>
        <p:xfrm>
          <a:off x="7237834" y="1716445"/>
          <a:ext cx="467926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</a:tblGrid>
              <a:tr h="3531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531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文字方塊 45"/>
          <p:cNvSpPr txBox="1"/>
          <p:nvPr/>
        </p:nvSpPr>
        <p:spPr>
          <a:xfrm>
            <a:off x="6370632" y="1631370"/>
            <a:ext cx="8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point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9400054" y="1023735"/>
            <a:ext cx="607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top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10445689" y="1001976"/>
            <a:ext cx="322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i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8666715" y="1014910"/>
            <a:ext cx="96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</a:t>
            </a:r>
            <a:r>
              <a:rPr lang="en-US" altLang="zh-TW" sz="2400" dirty="0" smtClean="0"/>
              <a:t>op-1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9252949" y="1343656"/>
            <a:ext cx="84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支點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>
            <a:off x="10893207" y="1245743"/>
            <a:ext cx="4560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11449459" y="1032210"/>
            <a:ext cx="84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右轉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8734892" y="2604834"/>
            <a:ext cx="607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top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0484384" y="2629449"/>
            <a:ext cx="322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i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8936343" y="830244"/>
                <a:ext cx="29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343" y="830244"/>
                <a:ext cx="294323" cy="369332"/>
              </a:xfrm>
              <a:prstGeom prst="rect">
                <a:avLst/>
              </a:prstGeom>
              <a:blipFill rotWithShape="0">
                <a:blip r:embed="rId1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9448812" y="802360"/>
                <a:ext cx="29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12" y="802360"/>
                <a:ext cx="294323" cy="369332"/>
              </a:xfrm>
              <a:prstGeom prst="rect">
                <a:avLst/>
              </a:prstGeom>
              <a:blipFill rotWithShape="0">
                <a:blip r:embed="rId11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8916841" y="2397948"/>
                <a:ext cx="29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841" y="2397948"/>
                <a:ext cx="294323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10414884" y="823003"/>
                <a:ext cx="29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4884" y="823003"/>
                <a:ext cx="294323" cy="369332"/>
              </a:xfrm>
              <a:prstGeom prst="rect">
                <a:avLst/>
              </a:prstGeom>
              <a:blipFill rotWithShape="0">
                <a:blip r:embed="rId13"/>
                <a:stretch>
                  <a:fillRect r="-61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10466849" y="2394400"/>
                <a:ext cx="29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6849" y="2394400"/>
                <a:ext cx="294323" cy="369332"/>
              </a:xfrm>
              <a:prstGeom prst="rect">
                <a:avLst/>
              </a:prstGeom>
              <a:blipFill rotWithShape="0">
                <a:blip r:embed="rId14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字方塊 59"/>
          <p:cNvSpPr txBox="1"/>
          <p:nvPr/>
        </p:nvSpPr>
        <p:spPr>
          <a:xfrm>
            <a:off x="223603" y="994024"/>
            <a:ext cx="4953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Example 1  (Graham’s Scan)</a:t>
            </a:r>
            <a:endParaRPr lang="zh-TW" altLang="en-US" sz="32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0937157" y="1336338"/>
            <a:ext cx="125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smtClean="0">
                <a:ea typeface="標楷體" panose="03000509000000000000" pitchFamily="65" charset="-120"/>
              </a:rPr>
              <a:t>p5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點剔除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5673632" y="2890702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top=3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63" name="直線接點 62"/>
          <p:cNvCxnSpPr/>
          <p:nvPr/>
        </p:nvCxnSpPr>
        <p:spPr>
          <a:xfrm flipH="1">
            <a:off x="5945392" y="3502930"/>
            <a:ext cx="703447" cy="80745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/>
          <p:cNvSpPr/>
          <p:nvPr/>
        </p:nvSpPr>
        <p:spPr>
          <a:xfrm>
            <a:off x="5706641" y="4272249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79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3" grpId="0"/>
      <p:bldP spid="46" grpId="0"/>
      <p:bldP spid="52" grpId="0"/>
      <p:bldP spid="53" grpId="0"/>
      <p:bldP spid="54" grpId="0"/>
      <p:bldP spid="57" grpId="0"/>
      <p:bldP spid="59" grpId="0"/>
      <p:bldP spid="61" grpId="0"/>
      <p:bldP spid="62" grpId="0"/>
      <p:bldP spid="6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2014/3/19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98014" y="6263096"/>
            <a:ext cx="4114800" cy="365125"/>
          </a:xfrm>
        </p:spPr>
        <p:txBody>
          <a:bodyPr/>
          <a:lstStyle/>
          <a:p>
            <a:r>
              <a:rPr lang="en-US" altLang="zh-TW" smtClean="0"/>
              <a:t>Convex Hull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513509" y="6356350"/>
            <a:ext cx="2743200" cy="365125"/>
          </a:xfrm>
        </p:spPr>
        <p:txBody>
          <a:bodyPr/>
          <a:lstStyle/>
          <a:p>
            <a:fld id="{E61881DA-7228-428E-A9A3-C12F9E8AF6D8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223603" y="0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11096 Nails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5511383" y="5411449"/>
            <a:ext cx="254833" cy="2548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9081540" y="4379626"/>
            <a:ext cx="254833" cy="2548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293307" y="3992380"/>
            <a:ext cx="254833" cy="254833"/>
          </a:xfrm>
          <a:prstGeom prst="ellipse">
            <a:avLst/>
          </a:prstGeom>
          <a:solidFill>
            <a:srgbClr val="00B0F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898567" y="2658173"/>
            <a:ext cx="254833" cy="254833"/>
          </a:xfrm>
          <a:prstGeom prst="ellipse">
            <a:avLst/>
          </a:prstGeom>
          <a:solidFill>
            <a:srgbClr val="FF000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634473" y="3288618"/>
            <a:ext cx="254833" cy="254833"/>
          </a:xfrm>
          <a:prstGeom prst="ellipse">
            <a:avLst/>
          </a:prstGeom>
          <a:solidFill>
            <a:srgbClr val="FF000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713513" y="4278765"/>
            <a:ext cx="254833" cy="254833"/>
          </a:xfrm>
          <a:prstGeom prst="ellipse">
            <a:avLst/>
          </a:prstGeom>
          <a:solidFill>
            <a:srgbClr val="00B0F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843181" y="2339513"/>
            <a:ext cx="254833" cy="254833"/>
          </a:xfrm>
          <a:prstGeom prst="ellips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467132" y="4826832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>
            <a:stCxn id="9" idx="6"/>
            <a:endCxn id="10" idx="3"/>
          </p:cNvCxnSpPr>
          <p:nvPr/>
        </p:nvCxnSpPr>
        <p:spPr>
          <a:xfrm flipV="1">
            <a:off x="5766216" y="4597140"/>
            <a:ext cx="3352643" cy="941726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0" idx="2"/>
            <a:endCxn id="11" idx="5"/>
          </p:cNvCxnSpPr>
          <p:nvPr/>
        </p:nvCxnSpPr>
        <p:spPr>
          <a:xfrm flipH="1" flipV="1">
            <a:off x="8510821" y="4209894"/>
            <a:ext cx="570719" cy="297149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1" idx="0"/>
            <a:endCxn id="12" idx="4"/>
          </p:cNvCxnSpPr>
          <p:nvPr/>
        </p:nvCxnSpPr>
        <p:spPr>
          <a:xfrm flipH="1" flipV="1">
            <a:off x="8025984" y="2913006"/>
            <a:ext cx="394740" cy="10793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2" idx="2"/>
            <a:endCxn id="13" idx="7"/>
          </p:cNvCxnSpPr>
          <p:nvPr/>
        </p:nvCxnSpPr>
        <p:spPr>
          <a:xfrm flipH="1">
            <a:off x="6851987" y="2785590"/>
            <a:ext cx="1046580" cy="540347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>
            <a:off x="5931027" y="3508632"/>
            <a:ext cx="703447" cy="807452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4" idx="1"/>
            <a:endCxn id="15" idx="5"/>
          </p:cNvCxnSpPr>
          <p:nvPr/>
        </p:nvCxnSpPr>
        <p:spPr>
          <a:xfrm flipH="1" flipV="1">
            <a:off x="4060695" y="2557027"/>
            <a:ext cx="1690137" cy="175905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5" idx="3"/>
            <a:endCxn id="16" idx="6"/>
          </p:cNvCxnSpPr>
          <p:nvPr/>
        </p:nvCxnSpPr>
        <p:spPr>
          <a:xfrm flipH="1">
            <a:off x="2721965" y="2557027"/>
            <a:ext cx="1158535" cy="239722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6" idx="5"/>
            <a:endCxn id="9" idx="2"/>
          </p:cNvCxnSpPr>
          <p:nvPr/>
        </p:nvCxnSpPr>
        <p:spPr>
          <a:xfrm>
            <a:off x="2684646" y="5044346"/>
            <a:ext cx="2826737" cy="4945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3097889" y="4586988"/>
                <a:ext cx="6496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889" y="4586988"/>
                <a:ext cx="649652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3778379" y="2633992"/>
                <a:ext cx="6526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379" y="2633992"/>
                <a:ext cx="652698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5582381" y="4355430"/>
                <a:ext cx="4733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381" y="4355430"/>
                <a:ext cx="47336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6484182" y="3485762"/>
                <a:ext cx="8102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182" y="3485762"/>
                <a:ext cx="810248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559412" y="2929797"/>
                <a:ext cx="653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12" y="2929797"/>
                <a:ext cx="653402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7827830" y="3951852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830" y="3951852"/>
                <a:ext cx="495925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9081540" y="4518363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540" y="4518363"/>
                <a:ext cx="495925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5312763" y="5538865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763" y="5538865"/>
                <a:ext cx="495925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接點 2"/>
          <p:cNvCxnSpPr>
            <a:stCxn id="12" idx="5"/>
            <a:endCxn id="10" idx="0"/>
          </p:cNvCxnSpPr>
          <p:nvPr/>
        </p:nvCxnSpPr>
        <p:spPr>
          <a:xfrm>
            <a:off x="8116081" y="2875687"/>
            <a:ext cx="1092876" cy="15039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15" idx="6"/>
            <a:endCxn id="13" idx="2"/>
          </p:cNvCxnSpPr>
          <p:nvPr/>
        </p:nvCxnSpPr>
        <p:spPr>
          <a:xfrm>
            <a:off x="4098014" y="2466930"/>
            <a:ext cx="2536459" cy="9491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6107288" y="2765777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top=3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7378" y="5339644"/>
            <a:ext cx="462844" cy="361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62051"/>
              </p:ext>
            </p:extLst>
          </p:nvPr>
        </p:nvGraphicFramePr>
        <p:xfrm>
          <a:off x="7237834" y="135088"/>
          <a:ext cx="467926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</a:tblGrid>
              <a:tr h="3531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531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文字方塊 43"/>
          <p:cNvSpPr txBox="1"/>
          <p:nvPr/>
        </p:nvSpPr>
        <p:spPr>
          <a:xfrm>
            <a:off x="6370632" y="50013"/>
            <a:ext cx="8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point</a:t>
            </a:r>
            <a:endParaRPr lang="zh-TW" altLang="en-US" sz="2400" dirty="0"/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059187"/>
              </p:ext>
            </p:extLst>
          </p:nvPr>
        </p:nvGraphicFramePr>
        <p:xfrm>
          <a:off x="7237834" y="1716445"/>
          <a:ext cx="467926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</a:tblGrid>
              <a:tr h="3531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531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文字方塊 45"/>
          <p:cNvSpPr txBox="1"/>
          <p:nvPr/>
        </p:nvSpPr>
        <p:spPr>
          <a:xfrm>
            <a:off x="6370632" y="1631370"/>
            <a:ext cx="8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point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8843420" y="1009332"/>
            <a:ext cx="607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top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10445689" y="1001976"/>
            <a:ext cx="322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i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8110081" y="1000507"/>
            <a:ext cx="96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</a:t>
            </a:r>
            <a:r>
              <a:rPr lang="en-US" altLang="zh-TW" sz="2400" dirty="0" smtClean="0"/>
              <a:t>op-1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8696315" y="1329253"/>
            <a:ext cx="84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支點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>
            <a:off x="10893207" y="1245743"/>
            <a:ext cx="4560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11449459" y="1032210"/>
            <a:ext cx="84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右轉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8191238" y="2594346"/>
            <a:ext cx="607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top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0484384" y="2629449"/>
            <a:ext cx="322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i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8379709" y="815841"/>
                <a:ext cx="29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709" y="815841"/>
                <a:ext cx="294323" cy="369332"/>
              </a:xfrm>
              <a:prstGeom prst="rect">
                <a:avLst/>
              </a:prstGeom>
              <a:blipFill rotWithShape="0">
                <a:blip r:embed="rId1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8891943" y="787046"/>
                <a:ext cx="29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943" y="787046"/>
                <a:ext cx="294323" cy="369332"/>
              </a:xfrm>
              <a:prstGeom prst="rect">
                <a:avLst/>
              </a:prstGeom>
              <a:blipFill rotWithShape="0">
                <a:blip r:embed="rId11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8373187" y="2387460"/>
                <a:ext cx="29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187" y="2387460"/>
                <a:ext cx="294323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10414884" y="823003"/>
                <a:ext cx="29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4884" y="823003"/>
                <a:ext cx="294323" cy="369332"/>
              </a:xfrm>
              <a:prstGeom prst="rect">
                <a:avLst/>
              </a:prstGeom>
              <a:blipFill rotWithShape="0">
                <a:blip r:embed="rId13"/>
                <a:stretch>
                  <a:fillRect r="-61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10466849" y="2394400"/>
                <a:ext cx="29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6849" y="2394400"/>
                <a:ext cx="294323" cy="369332"/>
              </a:xfrm>
              <a:prstGeom prst="rect">
                <a:avLst/>
              </a:prstGeom>
              <a:blipFill rotWithShape="0">
                <a:blip r:embed="rId14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字方塊 59"/>
          <p:cNvSpPr txBox="1"/>
          <p:nvPr/>
        </p:nvSpPr>
        <p:spPr>
          <a:xfrm>
            <a:off x="223603" y="994024"/>
            <a:ext cx="4953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Example 1  (Graham’s Scan)</a:t>
            </a:r>
            <a:endParaRPr lang="zh-TW" altLang="en-US" sz="32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0937157" y="1336338"/>
            <a:ext cx="125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smtClean="0">
                <a:ea typeface="標楷體" panose="03000509000000000000" pitchFamily="65" charset="-120"/>
              </a:rPr>
              <a:t>p4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點剔除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6851987" y="2398344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top=2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63" name="直線接點 62"/>
          <p:cNvCxnSpPr/>
          <p:nvPr/>
        </p:nvCxnSpPr>
        <p:spPr>
          <a:xfrm flipH="1">
            <a:off x="6836211" y="2789958"/>
            <a:ext cx="1046580" cy="54034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橢圓 63"/>
          <p:cNvSpPr/>
          <p:nvPr/>
        </p:nvSpPr>
        <p:spPr>
          <a:xfrm>
            <a:off x="6636931" y="3283900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60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3" grpId="0"/>
      <p:bldP spid="46" grpId="0"/>
      <p:bldP spid="52" grpId="0"/>
      <p:bldP spid="53" grpId="0"/>
      <p:bldP spid="54" grpId="0"/>
      <p:bldP spid="57" grpId="0"/>
      <p:bldP spid="59" grpId="0"/>
      <p:bldP spid="61" grpId="0"/>
      <p:bldP spid="62" grpId="0"/>
      <p:bldP spid="6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2014/3/19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98014" y="6263096"/>
            <a:ext cx="4114800" cy="365125"/>
          </a:xfrm>
        </p:spPr>
        <p:txBody>
          <a:bodyPr/>
          <a:lstStyle/>
          <a:p>
            <a:r>
              <a:rPr lang="en-US" altLang="zh-TW" smtClean="0"/>
              <a:t>Convex Hull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513509" y="6356350"/>
            <a:ext cx="2743200" cy="365125"/>
          </a:xfrm>
        </p:spPr>
        <p:txBody>
          <a:bodyPr/>
          <a:lstStyle/>
          <a:p>
            <a:fld id="{E61881DA-7228-428E-A9A3-C12F9E8AF6D8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223603" y="0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11096 Nails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5511383" y="5411449"/>
            <a:ext cx="254833" cy="2548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9081540" y="4379626"/>
            <a:ext cx="254833" cy="2548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293307" y="3992380"/>
            <a:ext cx="254833" cy="254833"/>
          </a:xfrm>
          <a:prstGeom prst="ellipse">
            <a:avLst/>
          </a:prstGeom>
          <a:solidFill>
            <a:srgbClr val="00B0F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898567" y="2658173"/>
            <a:ext cx="254833" cy="254833"/>
          </a:xfrm>
          <a:prstGeom prst="ellipse">
            <a:avLst/>
          </a:prstGeom>
          <a:solidFill>
            <a:srgbClr val="FF000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634473" y="3288618"/>
            <a:ext cx="254833" cy="254833"/>
          </a:xfrm>
          <a:prstGeom prst="ellipse">
            <a:avLst/>
          </a:prstGeom>
          <a:solidFill>
            <a:srgbClr val="00B0F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713513" y="4278765"/>
            <a:ext cx="254833" cy="254833"/>
          </a:xfrm>
          <a:prstGeom prst="ellipse">
            <a:avLst/>
          </a:prstGeom>
          <a:solidFill>
            <a:srgbClr val="00B0F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843181" y="2339513"/>
            <a:ext cx="254833" cy="254833"/>
          </a:xfrm>
          <a:prstGeom prst="ellips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467132" y="4826832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>
            <a:stCxn id="9" idx="6"/>
            <a:endCxn id="10" idx="3"/>
          </p:cNvCxnSpPr>
          <p:nvPr/>
        </p:nvCxnSpPr>
        <p:spPr>
          <a:xfrm flipV="1">
            <a:off x="5766216" y="4597140"/>
            <a:ext cx="3352643" cy="941726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0" idx="2"/>
            <a:endCxn id="11" idx="5"/>
          </p:cNvCxnSpPr>
          <p:nvPr/>
        </p:nvCxnSpPr>
        <p:spPr>
          <a:xfrm flipH="1" flipV="1">
            <a:off x="8510821" y="4209894"/>
            <a:ext cx="570719" cy="297149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1" idx="0"/>
            <a:endCxn id="12" idx="4"/>
          </p:cNvCxnSpPr>
          <p:nvPr/>
        </p:nvCxnSpPr>
        <p:spPr>
          <a:xfrm flipH="1" flipV="1">
            <a:off x="8025984" y="2913006"/>
            <a:ext cx="394740" cy="10793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2" idx="2"/>
            <a:endCxn id="13" idx="7"/>
          </p:cNvCxnSpPr>
          <p:nvPr/>
        </p:nvCxnSpPr>
        <p:spPr>
          <a:xfrm flipH="1">
            <a:off x="6851987" y="2785590"/>
            <a:ext cx="1046580" cy="540347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>
            <a:off x="5931027" y="3508632"/>
            <a:ext cx="703447" cy="807452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4" idx="1"/>
            <a:endCxn id="15" idx="5"/>
          </p:cNvCxnSpPr>
          <p:nvPr/>
        </p:nvCxnSpPr>
        <p:spPr>
          <a:xfrm flipH="1" flipV="1">
            <a:off x="4060695" y="2557027"/>
            <a:ext cx="1690137" cy="175905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5" idx="3"/>
            <a:endCxn id="16" idx="6"/>
          </p:cNvCxnSpPr>
          <p:nvPr/>
        </p:nvCxnSpPr>
        <p:spPr>
          <a:xfrm flipH="1">
            <a:off x="2721965" y="2557027"/>
            <a:ext cx="1158535" cy="239722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6" idx="5"/>
            <a:endCxn id="9" idx="2"/>
          </p:cNvCxnSpPr>
          <p:nvPr/>
        </p:nvCxnSpPr>
        <p:spPr>
          <a:xfrm>
            <a:off x="2684646" y="5044346"/>
            <a:ext cx="2826737" cy="4945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3097889" y="4586988"/>
                <a:ext cx="6496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889" y="4586988"/>
                <a:ext cx="649652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3778379" y="2633992"/>
                <a:ext cx="6526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379" y="2633992"/>
                <a:ext cx="652698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5582381" y="4355430"/>
                <a:ext cx="4733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381" y="4355430"/>
                <a:ext cx="47336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6484182" y="3485762"/>
                <a:ext cx="8102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182" y="3485762"/>
                <a:ext cx="810248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559412" y="2929797"/>
                <a:ext cx="653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12" y="2929797"/>
                <a:ext cx="653402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7827830" y="3951852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830" y="3951852"/>
                <a:ext cx="495925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9081540" y="4518363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540" y="4518363"/>
                <a:ext cx="495925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5312763" y="5538865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763" y="5538865"/>
                <a:ext cx="495925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接點 2"/>
          <p:cNvCxnSpPr>
            <a:stCxn id="12" idx="5"/>
            <a:endCxn id="10" idx="0"/>
          </p:cNvCxnSpPr>
          <p:nvPr/>
        </p:nvCxnSpPr>
        <p:spPr>
          <a:xfrm>
            <a:off x="8116081" y="2875687"/>
            <a:ext cx="1092876" cy="15039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5" idx="6"/>
            <a:endCxn id="12" idx="2"/>
          </p:cNvCxnSpPr>
          <p:nvPr/>
        </p:nvCxnSpPr>
        <p:spPr>
          <a:xfrm>
            <a:off x="4098014" y="2466930"/>
            <a:ext cx="3800553" cy="3186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6886185" y="2341407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top=2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7378" y="5339644"/>
            <a:ext cx="462844" cy="361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6634473" y="3288618"/>
            <a:ext cx="254833" cy="254833"/>
          </a:xfrm>
          <a:prstGeom prst="ellipse">
            <a:avLst/>
          </a:prstGeom>
          <a:solidFill>
            <a:srgbClr val="00B0F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接點 43"/>
          <p:cNvCxnSpPr>
            <a:endCxn id="35" idx="7"/>
          </p:cNvCxnSpPr>
          <p:nvPr/>
        </p:nvCxnSpPr>
        <p:spPr>
          <a:xfrm flipH="1">
            <a:off x="6851987" y="2785590"/>
            <a:ext cx="1046580" cy="540347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726201"/>
              </p:ext>
            </p:extLst>
          </p:nvPr>
        </p:nvGraphicFramePr>
        <p:xfrm>
          <a:off x="7237834" y="135088"/>
          <a:ext cx="467926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</a:tblGrid>
              <a:tr h="3531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531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文字方塊 45"/>
          <p:cNvSpPr txBox="1"/>
          <p:nvPr/>
        </p:nvSpPr>
        <p:spPr>
          <a:xfrm>
            <a:off x="6370632" y="50013"/>
            <a:ext cx="8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point</a:t>
            </a:r>
            <a:endParaRPr lang="zh-TW" altLang="en-US" sz="2400" dirty="0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178165"/>
              </p:ext>
            </p:extLst>
          </p:nvPr>
        </p:nvGraphicFramePr>
        <p:xfrm>
          <a:off x="7237834" y="1716445"/>
          <a:ext cx="467926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</a:tblGrid>
              <a:tr h="3531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531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p6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文字方塊 47"/>
          <p:cNvSpPr txBox="1"/>
          <p:nvPr/>
        </p:nvSpPr>
        <p:spPr>
          <a:xfrm>
            <a:off x="6370632" y="1631370"/>
            <a:ext cx="8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point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10445689" y="1001976"/>
            <a:ext cx="322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i</a:t>
            </a:r>
            <a:endParaRPr lang="zh-TW" altLang="en-US" sz="2400" dirty="0"/>
          </a:p>
        </p:txBody>
      </p:sp>
      <p:cxnSp>
        <p:nvCxnSpPr>
          <p:cNvPr id="53" name="直線單箭頭接點 52"/>
          <p:cNvCxnSpPr/>
          <p:nvPr/>
        </p:nvCxnSpPr>
        <p:spPr>
          <a:xfrm>
            <a:off x="10893207" y="1245743"/>
            <a:ext cx="4560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11449459" y="1032210"/>
            <a:ext cx="84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10484384" y="2629449"/>
            <a:ext cx="322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i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10414884" y="823003"/>
                <a:ext cx="29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4884" y="823003"/>
                <a:ext cx="294323" cy="369332"/>
              </a:xfrm>
              <a:prstGeom prst="rect">
                <a:avLst/>
              </a:prstGeom>
              <a:blipFill rotWithShape="0">
                <a:blip r:embed="rId13"/>
                <a:stretch>
                  <a:fillRect r="-61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10466849" y="2394400"/>
                <a:ext cx="29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6849" y="2394400"/>
                <a:ext cx="294323" cy="369332"/>
              </a:xfrm>
              <a:prstGeom prst="rect">
                <a:avLst/>
              </a:prstGeom>
              <a:blipFill rotWithShape="0">
                <a:blip r:embed="rId14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字方塊 61"/>
          <p:cNvSpPr txBox="1"/>
          <p:nvPr/>
        </p:nvSpPr>
        <p:spPr>
          <a:xfrm>
            <a:off x="223603" y="994024"/>
            <a:ext cx="4953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Example 1  (Graham’s Scan)</a:t>
            </a:r>
            <a:endParaRPr lang="zh-TW" altLang="en-US" sz="32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10898825" y="1343592"/>
            <a:ext cx="125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加入</a:t>
            </a:r>
            <a:r>
              <a:rPr lang="en-US" altLang="zh-TW" dirty="0" smtClean="0">
                <a:ea typeface="標楷體" panose="03000509000000000000" pitchFamily="65" charset="-120"/>
              </a:rPr>
              <a:t>p6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3097889" y="1873982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top=3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65" name="直線接點 64"/>
          <p:cNvCxnSpPr/>
          <p:nvPr/>
        </p:nvCxnSpPr>
        <p:spPr>
          <a:xfrm>
            <a:off x="4113521" y="2470835"/>
            <a:ext cx="3800553" cy="31866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8721467" y="2594346"/>
            <a:ext cx="607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top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8903416" y="2387460"/>
                <a:ext cx="29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416" y="2387460"/>
                <a:ext cx="294323" cy="369332"/>
              </a:xfrm>
              <a:prstGeom prst="rect">
                <a:avLst/>
              </a:prstGeom>
              <a:blipFill rotWithShape="0">
                <a:blip r:embed="rId15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文字方塊 67"/>
          <p:cNvSpPr txBox="1"/>
          <p:nvPr/>
        </p:nvSpPr>
        <p:spPr>
          <a:xfrm>
            <a:off x="8300505" y="1008227"/>
            <a:ext cx="607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top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7567166" y="999402"/>
            <a:ext cx="96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</a:t>
            </a:r>
            <a:r>
              <a:rPr lang="en-US" altLang="zh-TW" sz="2400" dirty="0" smtClean="0"/>
              <a:t>op-1</a:t>
            </a:r>
            <a:endParaRPr lang="zh-TW" altLang="en-US" sz="24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8153400" y="1328148"/>
            <a:ext cx="84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支點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7836794" y="814736"/>
                <a:ext cx="29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794" y="814736"/>
                <a:ext cx="294323" cy="369332"/>
              </a:xfrm>
              <a:prstGeom prst="rect">
                <a:avLst/>
              </a:prstGeom>
              <a:blipFill rotWithShape="0">
                <a:blip r:embed="rId16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8349028" y="785941"/>
                <a:ext cx="29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028" y="785941"/>
                <a:ext cx="294323" cy="369332"/>
              </a:xfrm>
              <a:prstGeom prst="rect">
                <a:avLst/>
              </a:prstGeom>
              <a:blipFill rotWithShape="0">
                <a:blip r:embed="rId17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橢圓 72"/>
          <p:cNvSpPr/>
          <p:nvPr/>
        </p:nvSpPr>
        <p:spPr>
          <a:xfrm>
            <a:off x="3843181" y="2362306"/>
            <a:ext cx="254833" cy="254833"/>
          </a:xfrm>
          <a:prstGeom prst="ellipse">
            <a:avLst/>
          </a:prstGeom>
          <a:solidFill>
            <a:srgbClr val="FF000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24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3" grpId="0"/>
      <p:bldP spid="48" grpId="0"/>
      <p:bldP spid="54" grpId="0"/>
      <p:bldP spid="56" grpId="0"/>
      <p:bldP spid="61" grpId="0"/>
      <p:bldP spid="63" grpId="0"/>
      <p:bldP spid="64" grpId="0"/>
      <p:bldP spid="66" grpId="0"/>
      <p:bldP spid="67" grpId="0"/>
      <p:bldP spid="7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3630" y="30266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11096 Nails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(Time Limit: 3 seconds)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1300-E265-40D3-A71C-C5C21CB5EB4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UVa 11057 Exact Sum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09477" y="1744613"/>
            <a:ext cx="104349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牆壁上有一些釘子</a:t>
            </a:r>
            <a:r>
              <a:rPr lang="en-US" altLang="zh-TW" sz="3200" dirty="0" smtClean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200" dirty="0" smtClean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lang="en-US" altLang="zh-TW" sz="3200" dirty="0" smtClean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3200" dirty="0" smtClean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維點座標表示</a:t>
            </a:r>
            <a:r>
              <a:rPr lang="en-US" altLang="zh-TW" sz="3200" dirty="0" smtClean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),</a:t>
            </a:r>
            <a:r>
              <a:rPr lang="zh-TW" altLang="en-US" sz="3200" dirty="0" smtClean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有一工人想拿一條</a:t>
            </a:r>
            <a:r>
              <a:rPr lang="zh-TW" altLang="en-US" sz="3200" dirty="0" smtClean="0">
                <a:solidFill>
                  <a:srgbClr val="FF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橡皮筋</a:t>
            </a:r>
            <a:r>
              <a:rPr lang="en-US" altLang="zh-TW" sz="3200" dirty="0" smtClean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200" dirty="0" smtClean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具原始長度</a:t>
            </a:r>
            <a:r>
              <a:rPr lang="en-US" altLang="zh-TW" sz="3200" dirty="0" smtClean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3200" dirty="0" smtClean="0">
                <a:solidFill>
                  <a:srgbClr val="FF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把這些釘子框起來</a:t>
            </a:r>
            <a:r>
              <a:rPr lang="en-US" altLang="zh-TW" sz="3200" dirty="0" smtClean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3200" dirty="0" smtClean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請問需要多</a:t>
            </a:r>
            <a:r>
              <a:rPr lang="zh-TW" altLang="en-US" sz="3200" dirty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長的</a:t>
            </a:r>
            <a:r>
              <a:rPr lang="zh-TW" altLang="en-US" sz="3200" dirty="0" smtClean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橡皮筋長度</a:t>
            </a:r>
            <a:r>
              <a:rPr lang="en-US" altLang="zh-TW" sz="3200" dirty="0" smtClean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3200" dirty="0" smtClean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如果橡皮筋原始長度夠長</a:t>
            </a:r>
            <a:r>
              <a:rPr lang="en-US" altLang="zh-TW" sz="3200" dirty="0" smtClean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3200" dirty="0" smtClean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輸出</a:t>
            </a:r>
            <a:r>
              <a:rPr lang="zh-TW" altLang="en-US" sz="3200" dirty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橡皮筋原始</a:t>
            </a:r>
            <a:r>
              <a:rPr lang="zh-TW" altLang="en-US" sz="3200" dirty="0" smtClean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長度</a:t>
            </a:r>
            <a:r>
              <a:rPr lang="en-US" altLang="zh-TW" sz="3200" dirty="0" smtClean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  <a:r>
              <a:rPr lang="zh-TW" altLang="en-US" sz="3200" dirty="0" smtClean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不然</a:t>
            </a:r>
            <a:r>
              <a:rPr lang="en-US" altLang="zh-TW" sz="3200" dirty="0" smtClean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3200" dirty="0" smtClean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輸出真正需求的長度</a:t>
            </a:r>
            <a:r>
              <a:rPr lang="en-US" altLang="zh-TW" sz="3200" dirty="0" smtClean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530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2014/3/19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98014" y="6263096"/>
            <a:ext cx="4114800" cy="365125"/>
          </a:xfrm>
        </p:spPr>
        <p:txBody>
          <a:bodyPr/>
          <a:lstStyle/>
          <a:p>
            <a:r>
              <a:rPr lang="en-US" altLang="zh-TW" smtClean="0"/>
              <a:t>Convex Hull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513509" y="6356350"/>
            <a:ext cx="2743200" cy="365125"/>
          </a:xfrm>
        </p:spPr>
        <p:txBody>
          <a:bodyPr/>
          <a:lstStyle/>
          <a:p>
            <a:fld id="{E61881DA-7228-428E-A9A3-C12F9E8AF6D8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223603" y="0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11096 Nails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5511383" y="5411449"/>
            <a:ext cx="254833" cy="2548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9081540" y="4379626"/>
            <a:ext cx="254833" cy="2548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293307" y="3992380"/>
            <a:ext cx="254833" cy="254833"/>
          </a:xfrm>
          <a:prstGeom prst="ellipse">
            <a:avLst/>
          </a:prstGeom>
          <a:solidFill>
            <a:srgbClr val="00B0F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898567" y="2658173"/>
            <a:ext cx="254833" cy="254833"/>
          </a:xfrm>
          <a:prstGeom prst="ellipse">
            <a:avLst/>
          </a:prstGeom>
          <a:solidFill>
            <a:srgbClr val="FF000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634473" y="3288618"/>
            <a:ext cx="254833" cy="254833"/>
          </a:xfrm>
          <a:prstGeom prst="ellipse">
            <a:avLst/>
          </a:prstGeom>
          <a:solidFill>
            <a:srgbClr val="00B0F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713513" y="4278765"/>
            <a:ext cx="254833" cy="254833"/>
          </a:xfrm>
          <a:prstGeom prst="ellipse">
            <a:avLst/>
          </a:prstGeom>
          <a:solidFill>
            <a:srgbClr val="00B0F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843181" y="2339513"/>
            <a:ext cx="254833" cy="254833"/>
          </a:xfrm>
          <a:prstGeom prst="ellipse">
            <a:avLst/>
          </a:prstGeom>
          <a:solidFill>
            <a:srgbClr val="FF000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467132" y="4826832"/>
            <a:ext cx="254833" cy="254833"/>
          </a:xfrm>
          <a:prstGeom prst="ellipse">
            <a:avLst/>
          </a:prstGeom>
          <a:solidFill>
            <a:srgbClr val="FF000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>
            <a:stCxn id="9" idx="6"/>
            <a:endCxn id="10" idx="3"/>
          </p:cNvCxnSpPr>
          <p:nvPr/>
        </p:nvCxnSpPr>
        <p:spPr>
          <a:xfrm flipV="1">
            <a:off x="5766216" y="4597140"/>
            <a:ext cx="3352643" cy="941726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0" idx="2"/>
            <a:endCxn id="11" idx="5"/>
          </p:cNvCxnSpPr>
          <p:nvPr/>
        </p:nvCxnSpPr>
        <p:spPr>
          <a:xfrm flipH="1" flipV="1">
            <a:off x="8510821" y="4209894"/>
            <a:ext cx="570719" cy="297149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1" idx="0"/>
            <a:endCxn id="12" idx="4"/>
          </p:cNvCxnSpPr>
          <p:nvPr/>
        </p:nvCxnSpPr>
        <p:spPr>
          <a:xfrm flipH="1" flipV="1">
            <a:off x="8025984" y="2913006"/>
            <a:ext cx="394740" cy="10793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2" idx="2"/>
            <a:endCxn id="13" idx="7"/>
          </p:cNvCxnSpPr>
          <p:nvPr/>
        </p:nvCxnSpPr>
        <p:spPr>
          <a:xfrm flipH="1">
            <a:off x="6851987" y="2785590"/>
            <a:ext cx="1046580" cy="540347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>
            <a:off x="5931027" y="3508632"/>
            <a:ext cx="703447" cy="807452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4" idx="1"/>
            <a:endCxn id="15" idx="5"/>
          </p:cNvCxnSpPr>
          <p:nvPr/>
        </p:nvCxnSpPr>
        <p:spPr>
          <a:xfrm flipH="1" flipV="1">
            <a:off x="4060695" y="2557027"/>
            <a:ext cx="1690137" cy="175905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5" idx="3"/>
            <a:endCxn id="16" idx="6"/>
          </p:cNvCxnSpPr>
          <p:nvPr/>
        </p:nvCxnSpPr>
        <p:spPr>
          <a:xfrm flipH="1">
            <a:off x="2721965" y="2557027"/>
            <a:ext cx="1158535" cy="2397222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6" idx="5"/>
            <a:endCxn id="9" idx="2"/>
          </p:cNvCxnSpPr>
          <p:nvPr/>
        </p:nvCxnSpPr>
        <p:spPr>
          <a:xfrm>
            <a:off x="2684646" y="5044346"/>
            <a:ext cx="2826737" cy="4945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3097889" y="4586988"/>
                <a:ext cx="6496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889" y="4586988"/>
                <a:ext cx="649652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3778379" y="2633992"/>
                <a:ext cx="6526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379" y="2633992"/>
                <a:ext cx="652698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5582381" y="4355430"/>
                <a:ext cx="4733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381" y="4355430"/>
                <a:ext cx="47336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6484182" y="3485762"/>
                <a:ext cx="8102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182" y="3485762"/>
                <a:ext cx="810248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559412" y="2929797"/>
                <a:ext cx="653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12" y="2929797"/>
                <a:ext cx="653402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7827830" y="3951852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830" y="3951852"/>
                <a:ext cx="495925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9081540" y="4518363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540" y="4518363"/>
                <a:ext cx="495925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5312763" y="5538865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763" y="5538865"/>
                <a:ext cx="495925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接點 2"/>
          <p:cNvCxnSpPr>
            <a:stCxn id="12" idx="5"/>
            <a:endCxn id="10" idx="0"/>
          </p:cNvCxnSpPr>
          <p:nvPr/>
        </p:nvCxnSpPr>
        <p:spPr>
          <a:xfrm>
            <a:off x="8116081" y="2875687"/>
            <a:ext cx="1092876" cy="15039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5" idx="6"/>
            <a:endCxn id="12" idx="2"/>
          </p:cNvCxnSpPr>
          <p:nvPr/>
        </p:nvCxnSpPr>
        <p:spPr>
          <a:xfrm>
            <a:off x="4098014" y="2466930"/>
            <a:ext cx="3800553" cy="3186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1490133" y="4538132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top=4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7378" y="5339644"/>
            <a:ext cx="462844" cy="361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131649"/>
              </p:ext>
            </p:extLst>
          </p:nvPr>
        </p:nvGraphicFramePr>
        <p:xfrm>
          <a:off x="7237834" y="135088"/>
          <a:ext cx="467926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</a:tblGrid>
              <a:tr h="3531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531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p6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文字方塊 43"/>
          <p:cNvSpPr txBox="1"/>
          <p:nvPr/>
        </p:nvSpPr>
        <p:spPr>
          <a:xfrm>
            <a:off x="6370632" y="50013"/>
            <a:ext cx="8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point</a:t>
            </a:r>
            <a:endParaRPr lang="zh-TW" altLang="en-US" sz="2400" dirty="0"/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16130"/>
              </p:ext>
            </p:extLst>
          </p:nvPr>
        </p:nvGraphicFramePr>
        <p:xfrm>
          <a:off x="7237834" y="1716445"/>
          <a:ext cx="467926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</a:tblGrid>
              <a:tr h="3531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531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p7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文字方塊 45"/>
          <p:cNvSpPr txBox="1"/>
          <p:nvPr/>
        </p:nvSpPr>
        <p:spPr>
          <a:xfrm>
            <a:off x="6370632" y="1631370"/>
            <a:ext cx="8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point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8817745" y="1020256"/>
            <a:ext cx="607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top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10962929" y="1014005"/>
            <a:ext cx="322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i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8084406" y="1011431"/>
            <a:ext cx="96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</a:t>
            </a:r>
            <a:r>
              <a:rPr lang="en-US" altLang="zh-TW" sz="2400" dirty="0" smtClean="0"/>
              <a:t>op-1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8670640" y="1340177"/>
            <a:ext cx="84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支點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>
            <a:off x="11410447" y="1257772"/>
            <a:ext cx="4560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11352416" y="884972"/>
            <a:ext cx="84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9203118" y="2629449"/>
            <a:ext cx="607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top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0971108" y="2629449"/>
            <a:ext cx="322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i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8354034" y="826765"/>
                <a:ext cx="29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034" y="826765"/>
                <a:ext cx="294323" cy="369332"/>
              </a:xfrm>
              <a:prstGeom prst="rect">
                <a:avLst/>
              </a:prstGeom>
              <a:blipFill rotWithShape="0">
                <a:blip r:embed="rId10"/>
                <a:stretch>
                  <a:fillRect r="-61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8866268" y="797970"/>
                <a:ext cx="29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268" y="797970"/>
                <a:ext cx="294323" cy="369332"/>
              </a:xfrm>
              <a:prstGeom prst="rect">
                <a:avLst/>
              </a:prstGeom>
              <a:blipFill rotWithShape="0">
                <a:blip r:embed="rId11"/>
                <a:stretch>
                  <a:fillRect r="-61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9385067" y="2422563"/>
                <a:ext cx="29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067" y="2422563"/>
                <a:ext cx="294323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10932124" y="835032"/>
                <a:ext cx="29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2124" y="835032"/>
                <a:ext cx="294323" cy="369332"/>
              </a:xfrm>
              <a:prstGeom prst="rect">
                <a:avLst/>
              </a:prstGeom>
              <a:blipFill rotWithShape="0">
                <a:blip r:embed="rId13"/>
                <a:stretch>
                  <a:fillRect r="-61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10953573" y="2394400"/>
                <a:ext cx="29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573" y="2394400"/>
                <a:ext cx="294323" cy="369332"/>
              </a:xfrm>
              <a:prstGeom prst="rect">
                <a:avLst/>
              </a:prstGeom>
              <a:blipFill rotWithShape="0">
                <a:blip r:embed="rId1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字方塊 59"/>
          <p:cNvSpPr txBox="1"/>
          <p:nvPr/>
        </p:nvSpPr>
        <p:spPr>
          <a:xfrm>
            <a:off x="223603" y="994024"/>
            <a:ext cx="4953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Example 1  (Graham’s Scan)</a:t>
            </a:r>
            <a:endParaRPr lang="zh-TW" altLang="en-US" sz="32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0898825" y="1343592"/>
            <a:ext cx="125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加入</a:t>
            </a:r>
            <a:r>
              <a:rPr lang="en-US" altLang="zh-TW" dirty="0" smtClean="0">
                <a:ea typeface="標楷體" panose="03000509000000000000" pitchFamily="65" charset="-120"/>
              </a:rPr>
              <a:t>p7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3097889" y="1873982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top=3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63" name="直線接點 62"/>
          <p:cNvCxnSpPr/>
          <p:nvPr/>
        </p:nvCxnSpPr>
        <p:spPr>
          <a:xfrm flipH="1">
            <a:off x="2735707" y="2542983"/>
            <a:ext cx="1158535" cy="2397222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49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6" grpId="0"/>
      <p:bldP spid="52" grpId="0"/>
      <p:bldP spid="53" grpId="0"/>
      <p:bldP spid="54" grpId="0"/>
      <p:bldP spid="57" grpId="0"/>
      <p:bldP spid="59" grpId="0"/>
      <p:bldP spid="61" grpId="0"/>
      <p:bldP spid="6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2014/3/19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98014" y="6263096"/>
            <a:ext cx="4114800" cy="365125"/>
          </a:xfrm>
        </p:spPr>
        <p:txBody>
          <a:bodyPr/>
          <a:lstStyle/>
          <a:p>
            <a:r>
              <a:rPr lang="en-US" altLang="zh-TW" smtClean="0"/>
              <a:t>Convex Hull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513509" y="6356350"/>
            <a:ext cx="2743200" cy="365125"/>
          </a:xfrm>
        </p:spPr>
        <p:txBody>
          <a:bodyPr/>
          <a:lstStyle/>
          <a:p>
            <a:fld id="{E61881DA-7228-428E-A9A3-C12F9E8AF6D8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223603" y="0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11096 Nails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5511383" y="5411449"/>
            <a:ext cx="254833" cy="2548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9081540" y="4379626"/>
            <a:ext cx="254833" cy="2548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293307" y="3992380"/>
            <a:ext cx="254833" cy="254833"/>
          </a:xfrm>
          <a:prstGeom prst="ellipse">
            <a:avLst/>
          </a:prstGeom>
          <a:solidFill>
            <a:srgbClr val="00B0F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898567" y="2658173"/>
            <a:ext cx="254833" cy="254833"/>
          </a:xfrm>
          <a:prstGeom prst="ellipse">
            <a:avLst/>
          </a:prstGeom>
          <a:solidFill>
            <a:srgbClr val="FF000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634473" y="3288618"/>
            <a:ext cx="254833" cy="254833"/>
          </a:xfrm>
          <a:prstGeom prst="ellipse">
            <a:avLst/>
          </a:prstGeom>
          <a:solidFill>
            <a:srgbClr val="00B0F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713513" y="4278765"/>
            <a:ext cx="254833" cy="254833"/>
          </a:xfrm>
          <a:prstGeom prst="ellipse">
            <a:avLst/>
          </a:prstGeom>
          <a:solidFill>
            <a:srgbClr val="00B0F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843181" y="2339513"/>
            <a:ext cx="254833" cy="254833"/>
          </a:xfrm>
          <a:prstGeom prst="ellipse">
            <a:avLst/>
          </a:prstGeom>
          <a:solidFill>
            <a:srgbClr val="FF000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467132" y="4826832"/>
            <a:ext cx="254833" cy="254833"/>
          </a:xfrm>
          <a:prstGeom prst="ellipse">
            <a:avLst/>
          </a:prstGeom>
          <a:solidFill>
            <a:srgbClr val="FF000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>
            <a:stCxn id="9" idx="6"/>
            <a:endCxn id="10" idx="3"/>
          </p:cNvCxnSpPr>
          <p:nvPr/>
        </p:nvCxnSpPr>
        <p:spPr>
          <a:xfrm flipV="1">
            <a:off x="5766216" y="4597140"/>
            <a:ext cx="3352643" cy="941726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0" idx="2"/>
            <a:endCxn id="11" idx="5"/>
          </p:cNvCxnSpPr>
          <p:nvPr/>
        </p:nvCxnSpPr>
        <p:spPr>
          <a:xfrm flipH="1" flipV="1">
            <a:off x="8510821" y="4209894"/>
            <a:ext cx="570719" cy="297149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1" idx="0"/>
            <a:endCxn id="12" idx="4"/>
          </p:cNvCxnSpPr>
          <p:nvPr/>
        </p:nvCxnSpPr>
        <p:spPr>
          <a:xfrm flipH="1" flipV="1">
            <a:off x="8025984" y="2913006"/>
            <a:ext cx="394740" cy="10793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2" idx="2"/>
            <a:endCxn id="13" idx="7"/>
          </p:cNvCxnSpPr>
          <p:nvPr/>
        </p:nvCxnSpPr>
        <p:spPr>
          <a:xfrm flipH="1">
            <a:off x="6851987" y="2785590"/>
            <a:ext cx="1046580" cy="540347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>
            <a:off x="5931027" y="3508632"/>
            <a:ext cx="703447" cy="807452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4" idx="1"/>
            <a:endCxn id="15" idx="5"/>
          </p:cNvCxnSpPr>
          <p:nvPr/>
        </p:nvCxnSpPr>
        <p:spPr>
          <a:xfrm flipH="1" flipV="1">
            <a:off x="4060695" y="2557027"/>
            <a:ext cx="1690137" cy="175905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5" idx="3"/>
            <a:endCxn id="16" idx="6"/>
          </p:cNvCxnSpPr>
          <p:nvPr/>
        </p:nvCxnSpPr>
        <p:spPr>
          <a:xfrm flipH="1">
            <a:off x="2721965" y="2557027"/>
            <a:ext cx="1158535" cy="2397222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6" idx="5"/>
            <a:endCxn id="9" idx="2"/>
          </p:cNvCxnSpPr>
          <p:nvPr/>
        </p:nvCxnSpPr>
        <p:spPr>
          <a:xfrm>
            <a:off x="2684646" y="5044346"/>
            <a:ext cx="2826737" cy="49452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3097889" y="4586988"/>
                <a:ext cx="6496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889" y="4586988"/>
                <a:ext cx="649652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3778379" y="2633992"/>
                <a:ext cx="6526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379" y="2633992"/>
                <a:ext cx="652698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5582381" y="4355430"/>
                <a:ext cx="4733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381" y="4355430"/>
                <a:ext cx="47336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6484182" y="3485762"/>
                <a:ext cx="8102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182" y="3485762"/>
                <a:ext cx="810248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559412" y="2929797"/>
                <a:ext cx="653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12" y="2929797"/>
                <a:ext cx="653402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7827830" y="3951852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830" y="3951852"/>
                <a:ext cx="495925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9081540" y="4518363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540" y="4518363"/>
                <a:ext cx="495925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5312763" y="5538865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763" y="5538865"/>
                <a:ext cx="495925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接點 2"/>
          <p:cNvCxnSpPr>
            <a:stCxn id="12" idx="5"/>
            <a:endCxn id="10" idx="0"/>
          </p:cNvCxnSpPr>
          <p:nvPr/>
        </p:nvCxnSpPr>
        <p:spPr>
          <a:xfrm>
            <a:off x="8116081" y="2875687"/>
            <a:ext cx="1092876" cy="15039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5" idx="6"/>
            <a:endCxn id="12" idx="2"/>
          </p:cNvCxnSpPr>
          <p:nvPr/>
        </p:nvCxnSpPr>
        <p:spPr>
          <a:xfrm>
            <a:off x="4098014" y="2466930"/>
            <a:ext cx="3800553" cy="3186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4368799" y="5486399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top=5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07378" y="5339644"/>
            <a:ext cx="462844" cy="361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038359"/>
              </p:ext>
            </p:extLst>
          </p:nvPr>
        </p:nvGraphicFramePr>
        <p:xfrm>
          <a:off x="7237834" y="135088"/>
          <a:ext cx="467926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</a:tblGrid>
              <a:tr h="3531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531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p7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文字方塊 43"/>
          <p:cNvSpPr txBox="1"/>
          <p:nvPr/>
        </p:nvSpPr>
        <p:spPr>
          <a:xfrm>
            <a:off x="6370632" y="50013"/>
            <a:ext cx="8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point</a:t>
            </a:r>
            <a:endParaRPr lang="zh-TW" altLang="en-US" sz="2400" dirty="0"/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620626"/>
              </p:ext>
            </p:extLst>
          </p:nvPr>
        </p:nvGraphicFramePr>
        <p:xfrm>
          <a:off x="7237834" y="1716445"/>
          <a:ext cx="467926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  <a:gridCol w="519918"/>
              </a:tblGrid>
              <a:tr h="3531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531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p0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文字方塊 45"/>
          <p:cNvSpPr txBox="1"/>
          <p:nvPr/>
        </p:nvSpPr>
        <p:spPr>
          <a:xfrm>
            <a:off x="6370632" y="1631370"/>
            <a:ext cx="8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point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9336373" y="1014005"/>
            <a:ext cx="607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top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11527609" y="995641"/>
            <a:ext cx="322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i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8603034" y="1005180"/>
            <a:ext cx="96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</a:t>
            </a:r>
            <a:r>
              <a:rPr lang="en-US" altLang="zh-TW" sz="2400" dirty="0" smtClean="0"/>
              <a:t>op-1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9189268" y="1333926"/>
            <a:ext cx="84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支點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9774869" y="2619840"/>
            <a:ext cx="607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top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11542859" y="2619840"/>
            <a:ext cx="322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i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8872662" y="820514"/>
                <a:ext cx="29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662" y="820514"/>
                <a:ext cx="294323" cy="369332"/>
              </a:xfrm>
              <a:prstGeom prst="rect">
                <a:avLst/>
              </a:prstGeom>
              <a:blipFill rotWithShape="0">
                <a:blip r:embed="rId10"/>
                <a:stretch>
                  <a:fillRect r="-61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9384896" y="791719"/>
                <a:ext cx="29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896" y="791719"/>
                <a:ext cx="294323" cy="369332"/>
              </a:xfrm>
              <a:prstGeom prst="rect">
                <a:avLst/>
              </a:prstGeom>
              <a:blipFill rotWithShape="0">
                <a:blip r:embed="rId11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9956818" y="2412954"/>
                <a:ext cx="29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818" y="2412954"/>
                <a:ext cx="294323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61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11496804" y="816668"/>
                <a:ext cx="29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6804" y="816668"/>
                <a:ext cx="294323" cy="369332"/>
              </a:xfrm>
              <a:prstGeom prst="rect">
                <a:avLst/>
              </a:prstGeom>
              <a:blipFill rotWithShape="0">
                <a:blip r:embed="rId13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11525324" y="2384791"/>
                <a:ext cx="29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324" y="2384791"/>
                <a:ext cx="294323" cy="369332"/>
              </a:xfrm>
              <a:prstGeom prst="rect">
                <a:avLst/>
              </a:prstGeom>
              <a:blipFill rotWithShape="0">
                <a:blip r:embed="rId1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字方塊 60"/>
          <p:cNvSpPr txBox="1"/>
          <p:nvPr/>
        </p:nvSpPr>
        <p:spPr>
          <a:xfrm>
            <a:off x="223603" y="994024"/>
            <a:ext cx="4953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Example 1  (Graham’s Scan)</a:t>
            </a:r>
            <a:endParaRPr lang="zh-TW" altLang="en-US" sz="32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10898825" y="1343592"/>
            <a:ext cx="125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加入</a:t>
            </a:r>
            <a:r>
              <a:rPr lang="en-US" altLang="zh-TW" dirty="0" smtClean="0">
                <a:ea typeface="標楷體" panose="03000509000000000000" pitchFamily="65" charset="-120"/>
              </a:rPr>
              <a:t>p0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490133" y="4538132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top=4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62" name="直線接點 61"/>
          <p:cNvCxnSpPr/>
          <p:nvPr/>
        </p:nvCxnSpPr>
        <p:spPr>
          <a:xfrm>
            <a:off x="2709333" y="5039285"/>
            <a:ext cx="2826737" cy="49452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72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6" grpId="0"/>
      <p:bldP spid="54" grpId="0"/>
      <p:bldP spid="55" grpId="0"/>
      <p:bldP spid="58" grpId="0"/>
      <p:bldP spid="60" grpId="0"/>
      <p:bldP spid="52" grpId="0"/>
      <p:bldP spid="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2014/3/19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Convex Hull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81DA-7228-428E-A9A3-C12F9E8AF6D8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611331" y="2254814"/>
            <a:ext cx="2694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另外一個例子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445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2014/3/19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98014" y="6263096"/>
            <a:ext cx="4114800" cy="365125"/>
          </a:xfrm>
        </p:spPr>
        <p:txBody>
          <a:bodyPr/>
          <a:lstStyle/>
          <a:p>
            <a:r>
              <a:rPr lang="en-US" altLang="zh-TW" smtClean="0"/>
              <a:t>Convex Hull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81DA-7228-428E-A9A3-C12F9E8AF6D8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223603" y="0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11096 Nails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23603" y="994024"/>
            <a:ext cx="4805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Example 2 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3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Graham’s Scan)</a:t>
            </a:r>
            <a:endParaRPr lang="zh-TW" altLang="en-US" sz="3200" dirty="0"/>
          </a:p>
        </p:txBody>
      </p:sp>
      <p:sp>
        <p:nvSpPr>
          <p:cNvPr id="9" name="橢圓 8"/>
          <p:cNvSpPr/>
          <p:nvPr/>
        </p:nvSpPr>
        <p:spPr>
          <a:xfrm>
            <a:off x="5511383" y="5411449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9081540" y="4379626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293307" y="3992380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898567" y="2658173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641892" y="3332089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755630" y="2445406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203492" y="3864963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467132" y="4826832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>
            <a:stCxn id="9" idx="6"/>
            <a:endCxn id="10" idx="3"/>
          </p:cNvCxnSpPr>
          <p:nvPr/>
        </p:nvCxnSpPr>
        <p:spPr>
          <a:xfrm flipV="1">
            <a:off x="5766216" y="4597140"/>
            <a:ext cx="3352643" cy="94172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0" idx="2"/>
            <a:endCxn id="11" idx="5"/>
          </p:cNvCxnSpPr>
          <p:nvPr/>
        </p:nvCxnSpPr>
        <p:spPr>
          <a:xfrm flipH="1" flipV="1">
            <a:off x="8510821" y="4209894"/>
            <a:ext cx="570719" cy="29714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1" idx="0"/>
            <a:endCxn id="12" idx="4"/>
          </p:cNvCxnSpPr>
          <p:nvPr/>
        </p:nvCxnSpPr>
        <p:spPr>
          <a:xfrm flipH="1" flipV="1">
            <a:off x="8025984" y="2913006"/>
            <a:ext cx="394740" cy="10793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2" idx="2"/>
            <a:endCxn id="13" idx="7"/>
          </p:cNvCxnSpPr>
          <p:nvPr/>
        </p:nvCxnSpPr>
        <p:spPr>
          <a:xfrm flipH="1">
            <a:off x="6859406" y="2785590"/>
            <a:ext cx="1039161" cy="58381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3" idx="1"/>
            <a:endCxn id="14" idx="5"/>
          </p:cNvCxnSpPr>
          <p:nvPr/>
        </p:nvCxnSpPr>
        <p:spPr>
          <a:xfrm flipH="1" flipV="1">
            <a:off x="4973144" y="2662920"/>
            <a:ext cx="1706067" cy="7064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4" idx="4"/>
            <a:endCxn id="15" idx="7"/>
          </p:cNvCxnSpPr>
          <p:nvPr/>
        </p:nvCxnSpPr>
        <p:spPr>
          <a:xfrm flipH="1">
            <a:off x="4421006" y="2700239"/>
            <a:ext cx="462041" cy="120204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5" idx="3"/>
            <a:endCxn id="16" idx="6"/>
          </p:cNvCxnSpPr>
          <p:nvPr/>
        </p:nvCxnSpPr>
        <p:spPr>
          <a:xfrm flipH="1">
            <a:off x="2721965" y="4082477"/>
            <a:ext cx="1518846" cy="8717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6" idx="5"/>
            <a:endCxn id="9" idx="2"/>
          </p:cNvCxnSpPr>
          <p:nvPr/>
        </p:nvCxnSpPr>
        <p:spPr>
          <a:xfrm>
            <a:off x="2684646" y="5044346"/>
            <a:ext cx="2826737" cy="4945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3097889" y="4586988"/>
                <a:ext cx="6496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889" y="4586988"/>
                <a:ext cx="649652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4376346" y="3864727"/>
                <a:ext cx="6526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346" y="3864727"/>
                <a:ext cx="652698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4818901" y="2676107"/>
                <a:ext cx="4733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901" y="2676107"/>
                <a:ext cx="47336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6484182" y="3485762"/>
                <a:ext cx="8102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182" y="3485762"/>
                <a:ext cx="810248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559412" y="2929797"/>
                <a:ext cx="653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12" y="2929797"/>
                <a:ext cx="653402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7827830" y="3951852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830" y="3951852"/>
                <a:ext cx="495925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9081540" y="4518363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540" y="4518363"/>
                <a:ext cx="495925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5312763" y="5538865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763" y="5538865"/>
                <a:ext cx="495925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接點 30"/>
          <p:cNvCxnSpPr/>
          <p:nvPr/>
        </p:nvCxnSpPr>
        <p:spPr>
          <a:xfrm flipV="1">
            <a:off x="5721060" y="4597140"/>
            <a:ext cx="3352643" cy="941726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407378" y="5339644"/>
            <a:ext cx="462844" cy="361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60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2014/3/19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98014" y="6263096"/>
            <a:ext cx="4114800" cy="365125"/>
          </a:xfrm>
        </p:spPr>
        <p:txBody>
          <a:bodyPr/>
          <a:lstStyle/>
          <a:p>
            <a:r>
              <a:rPr lang="en-US" altLang="zh-TW" smtClean="0"/>
              <a:t>Convex Hull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81DA-7228-428E-A9A3-C12F9E8AF6D8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223603" y="0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11096 Nails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5511383" y="5411449"/>
            <a:ext cx="254833" cy="2548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9081540" y="4379626"/>
            <a:ext cx="254833" cy="2548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293307" y="3992380"/>
            <a:ext cx="254833" cy="254833"/>
          </a:xfrm>
          <a:prstGeom prst="ellipse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898567" y="2658173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641892" y="3332089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755630" y="2445406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203492" y="3864963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467132" y="4826832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/>
          <p:nvPr/>
        </p:nvCxnSpPr>
        <p:spPr>
          <a:xfrm flipV="1">
            <a:off x="5766216" y="4586988"/>
            <a:ext cx="3315324" cy="951877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0" idx="2"/>
            <a:endCxn id="11" idx="5"/>
          </p:cNvCxnSpPr>
          <p:nvPr/>
        </p:nvCxnSpPr>
        <p:spPr>
          <a:xfrm flipH="1" flipV="1">
            <a:off x="8510821" y="4209894"/>
            <a:ext cx="570719" cy="29714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1" idx="0"/>
            <a:endCxn id="12" idx="4"/>
          </p:cNvCxnSpPr>
          <p:nvPr/>
        </p:nvCxnSpPr>
        <p:spPr>
          <a:xfrm flipH="1" flipV="1">
            <a:off x="8025984" y="2913006"/>
            <a:ext cx="394740" cy="10793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2" idx="2"/>
            <a:endCxn id="13" idx="7"/>
          </p:cNvCxnSpPr>
          <p:nvPr/>
        </p:nvCxnSpPr>
        <p:spPr>
          <a:xfrm flipH="1">
            <a:off x="6859406" y="2785590"/>
            <a:ext cx="1039161" cy="58381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3" idx="1"/>
            <a:endCxn id="14" idx="5"/>
          </p:cNvCxnSpPr>
          <p:nvPr/>
        </p:nvCxnSpPr>
        <p:spPr>
          <a:xfrm flipH="1" flipV="1">
            <a:off x="4973144" y="2662920"/>
            <a:ext cx="1706067" cy="7064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4" idx="4"/>
            <a:endCxn id="15" idx="7"/>
          </p:cNvCxnSpPr>
          <p:nvPr/>
        </p:nvCxnSpPr>
        <p:spPr>
          <a:xfrm flipH="1">
            <a:off x="4421006" y="2700239"/>
            <a:ext cx="462041" cy="120204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5" idx="3"/>
            <a:endCxn id="16" idx="6"/>
          </p:cNvCxnSpPr>
          <p:nvPr/>
        </p:nvCxnSpPr>
        <p:spPr>
          <a:xfrm flipH="1">
            <a:off x="2721965" y="4082477"/>
            <a:ext cx="1518846" cy="8717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6" idx="5"/>
            <a:endCxn id="9" idx="2"/>
          </p:cNvCxnSpPr>
          <p:nvPr/>
        </p:nvCxnSpPr>
        <p:spPr>
          <a:xfrm>
            <a:off x="2684646" y="5044346"/>
            <a:ext cx="2826737" cy="4945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3097889" y="4586988"/>
                <a:ext cx="6496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889" y="4586988"/>
                <a:ext cx="649652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4376346" y="3864727"/>
                <a:ext cx="6526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346" y="3864727"/>
                <a:ext cx="652698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4818901" y="2676107"/>
                <a:ext cx="4733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901" y="2676107"/>
                <a:ext cx="47336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6484182" y="3485762"/>
                <a:ext cx="8102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182" y="3485762"/>
                <a:ext cx="810248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559412" y="2929797"/>
                <a:ext cx="653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12" y="2929797"/>
                <a:ext cx="653402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7827830" y="3951852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830" y="3951852"/>
                <a:ext cx="495925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9081540" y="4518363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540" y="4518363"/>
                <a:ext cx="495925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5312763" y="5538865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763" y="5538865"/>
                <a:ext cx="495925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/>
          <p:cNvSpPr txBox="1"/>
          <p:nvPr/>
        </p:nvSpPr>
        <p:spPr>
          <a:xfrm>
            <a:off x="9403644" y="4267199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top=1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3" name="直線接點 32"/>
          <p:cNvCxnSpPr/>
          <p:nvPr/>
        </p:nvCxnSpPr>
        <p:spPr>
          <a:xfrm flipV="1">
            <a:off x="5732349" y="4586988"/>
            <a:ext cx="3315324" cy="951877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407378" y="5339644"/>
            <a:ext cx="462844" cy="361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223603" y="994024"/>
            <a:ext cx="4805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Example 2 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3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Graham’s Scan)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6099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2014/3/19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98014" y="6263096"/>
            <a:ext cx="4114800" cy="365125"/>
          </a:xfrm>
        </p:spPr>
        <p:txBody>
          <a:bodyPr/>
          <a:lstStyle/>
          <a:p>
            <a:r>
              <a:rPr lang="en-US" altLang="zh-TW" smtClean="0"/>
              <a:t>Convex Hull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81DA-7228-428E-A9A3-C12F9E8AF6D8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223603" y="0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11096 Nails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5511383" y="5411449"/>
            <a:ext cx="254833" cy="2548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9081540" y="4379626"/>
            <a:ext cx="254833" cy="2548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293307" y="3992380"/>
            <a:ext cx="254833" cy="254833"/>
          </a:xfrm>
          <a:prstGeom prst="ellipse">
            <a:avLst/>
          </a:prstGeom>
          <a:solidFill>
            <a:srgbClr val="FF0000"/>
          </a:solidFill>
          <a:ln w="317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898567" y="2658173"/>
            <a:ext cx="254833" cy="254833"/>
          </a:xfrm>
          <a:prstGeom prst="ellips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641892" y="3332089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755630" y="2445406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203492" y="3864963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467132" y="4826832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/>
          <p:nvPr/>
        </p:nvCxnSpPr>
        <p:spPr>
          <a:xfrm flipV="1">
            <a:off x="5766216" y="4586988"/>
            <a:ext cx="3315324" cy="951877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0" idx="2"/>
            <a:endCxn id="11" idx="5"/>
          </p:cNvCxnSpPr>
          <p:nvPr/>
        </p:nvCxnSpPr>
        <p:spPr>
          <a:xfrm flipH="1" flipV="1">
            <a:off x="8510821" y="4209894"/>
            <a:ext cx="570719" cy="297149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1" idx="0"/>
            <a:endCxn id="12" idx="4"/>
          </p:cNvCxnSpPr>
          <p:nvPr/>
        </p:nvCxnSpPr>
        <p:spPr>
          <a:xfrm flipH="1" flipV="1">
            <a:off x="8025984" y="2913006"/>
            <a:ext cx="394740" cy="10793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2" idx="2"/>
            <a:endCxn id="13" idx="7"/>
          </p:cNvCxnSpPr>
          <p:nvPr/>
        </p:nvCxnSpPr>
        <p:spPr>
          <a:xfrm flipH="1">
            <a:off x="6859406" y="2785590"/>
            <a:ext cx="1039161" cy="58381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3" idx="1"/>
            <a:endCxn id="14" idx="5"/>
          </p:cNvCxnSpPr>
          <p:nvPr/>
        </p:nvCxnSpPr>
        <p:spPr>
          <a:xfrm flipH="1" flipV="1">
            <a:off x="4973144" y="2662920"/>
            <a:ext cx="1706067" cy="7064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4" idx="4"/>
            <a:endCxn id="15" idx="7"/>
          </p:cNvCxnSpPr>
          <p:nvPr/>
        </p:nvCxnSpPr>
        <p:spPr>
          <a:xfrm flipH="1">
            <a:off x="4421006" y="2700239"/>
            <a:ext cx="462041" cy="120204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5" idx="3"/>
            <a:endCxn id="16" idx="6"/>
          </p:cNvCxnSpPr>
          <p:nvPr/>
        </p:nvCxnSpPr>
        <p:spPr>
          <a:xfrm flipH="1">
            <a:off x="2721965" y="4082477"/>
            <a:ext cx="1518846" cy="8717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6" idx="5"/>
            <a:endCxn id="9" idx="2"/>
          </p:cNvCxnSpPr>
          <p:nvPr/>
        </p:nvCxnSpPr>
        <p:spPr>
          <a:xfrm>
            <a:off x="2684646" y="5044346"/>
            <a:ext cx="2826737" cy="4945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3097889" y="4586988"/>
                <a:ext cx="6496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889" y="4586988"/>
                <a:ext cx="649652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4376346" y="3864727"/>
                <a:ext cx="6526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346" y="3864727"/>
                <a:ext cx="652698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4818901" y="2676107"/>
                <a:ext cx="4733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901" y="2676107"/>
                <a:ext cx="47336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6484182" y="3485762"/>
                <a:ext cx="8102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182" y="3485762"/>
                <a:ext cx="810248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559412" y="2929797"/>
                <a:ext cx="653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12" y="2929797"/>
                <a:ext cx="653402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7827830" y="3951852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830" y="3951852"/>
                <a:ext cx="495925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9081540" y="4518363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540" y="4518363"/>
                <a:ext cx="495925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5312763" y="5538865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763" y="5538865"/>
                <a:ext cx="495925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/>
          <p:cNvSpPr txBox="1"/>
          <p:nvPr/>
        </p:nvSpPr>
        <p:spPr>
          <a:xfrm>
            <a:off x="8500533" y="3691466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top=2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07378" y="5339644"/>
            <a:ext cx="462844" cy="361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223603" y="994024"/>
            <a:ext cx="4805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Example 2 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3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Graham’s Scan)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8742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2014/3/19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98014" y="6263096"/>
            <a:ext cx="4114800" cy="365125"/>
          </a:xfrm>
        </p:spPr>
        <p:txBody>
          <a:bodyPr/>
          <a:lstStyle/>
          <a:p>
            <a:r>
              <a:rPr lang="en-US" altLang="zh-TW" smtClean="0"/>
              <a:t>Convex Hull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81DA-7228-428E-A9A3-C12F9E8AF6D8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223603" y="0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11096 Nails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5511383" y="5411449"/>
            <a:ext cx="254833" cy="2548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9081540" y="4379626"/>
            <a:ext cx="254833" cy="2548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293307" y="3992380"/>
            <a:ext cx="254833" cy="254833"/>
          </a:xfrm>
          <a:prstGeom prst="ellipse">
            <a:avLst/>
          </a:prstGeom>
          <a:solidFill>
            <a:srgbClr val="00B0F0"/>
          </a:solidFill>
          <a:ln w="317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898567" y="2658173"/>
            <a:ext cx="254833" cy="254833"/>
          </a:xfrm>
          <a:prstGeom prst="ellipse">
            <a:avLst/>
          </a:prstGeom>
          <a:solidFill>
            <a:srgbClr val="FF0000"/>
          </a:solidFill>
          <a:ln w="254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641892" y="3332089"/>
            <a:ext cx="254833" cy="254833"/>
          </a:xfrm>
          <a:prstGeom prst="ellips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755630" y="2445406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203492" y="3864963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467132" y="4826832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/>
          <p:nvPr/>
        </p:nvCxnSpPr>
        <p:spPr>
          <a:xfrm flipV="1">
            <a:off x="5766216" y="4586988"/>
            <a:ext cx="3315324" cy="951877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0" idx="2"/>
            <a:endCxn id="11" idx="5"/>
          </p:cNvCxnSpPr>
          <p:nvPr/>
        </p:nvCxnSpPr>
        <p:spPr>
          <a:xfrm flipH="1" flipV="1">
            <a:off x="8510821" y="4209894"/>
            <a:ext cx="570719" cy="297149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1" idx="0"/>
            <a:endCxn id="12" idx="4"/>
          </p:cNvCxnSpPr>
          <p:nvPr/>
        </p:nvCxnSpPr>
        <p:spPr>
          <a:xfrm flipH="1" flipV="1">
            <a:off x="8025984" y="2913006"/>
            <a:ext cx="394740" cy="10793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2" idx="2"/>
            <a:endCxn id="13" idx="7"/>
          </p:cNvCxnSpPr>
          <p:nvPr/>
        </p:nvCxnSpPr>
        <p:spPr>
          <a:xfrm flipH="1">
            <a:off x="6859406" y="2785590"/>
            <a:ext cx="1039161" cy="58381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3" idx="1"/>
            <a:endCxn id="14" idx="5"/>
          </p:cNvCxnSpPr>
          <p:nvPr/>
        </p:nvCxnSpPr>
        <p:spPr>
          <a:xfrm flipH="1" flipV="1">
            <a:off x="4973144" y="2662920"/>
            <a:ext cx="1706067" cy="7064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4" idx="4"/>
            <a:endCxn id="15" idx="7"/>
          </p:cNvCxnSpPr>
          <p:nvPr/>
        </p:nvCxnSpPr>
        <p:spPr>
          <a:xfrm flipH="1">
            <a:off x="4421006" y="2700239"/>
            <a:ext cx="462041" cy="120204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5" idx="3"/>
            <a:endCxn id="16" idx="6"/>
          </p:cNvCxnSpPr>
          <p:nvPr/>
        </p:nvCxnSpPr>
        <p:spPr>
          <a:xfrm flipH="1">
            <a:off x="2721965" y="4082477"/>
            <a:ext cx="1518846" cy="8717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6" idx="5"/>
            <a:endCxn id="9" idx="2"/>
          </p:cNvCxnSpPr>
          <p:nvPr/>
        </p:nvCxnSpPr>
        <p:spPr>
          <a:xfrm>
            <a:off x="2684646" y="5044346"/>
            <a:ext cx="2826737" cy="4945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3097889" y="4586988"/>
                <a:ext cx="6496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889" y="4586988"/>
                <a:ext cx="649652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4376346" y="3864727"/>
                <a:ext cx="6526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346" y="3864727"/>
                <a:ext cx="652698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4818901" y="2676107"/>
                <a:ext cx="4733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901" y="2676107"/>
                <a:ext cx="47336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6484182" y="3485762"/>
                <a:ext cx="8102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182" y="3485762"/>
                <a:ext cx="810248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559412" y="2929797"/>
                <a:ext cx="653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12" y="2929797"/>
                <a:ext cx="653402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7827830" y="3951852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830" y="3951852"/>
                <a:ext cx="495925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9081540" y="4518363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540" y="4518363"/>
                <a:ext cx="495925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5312763" y="5538865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763" y="5538865"/>
                <a:ext cx="495925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8195733" y="2393243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top=2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9386711" y="4205109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top=1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5" name="直線接點 34"/>
          <p:cNvCxnSpPr/>
          <p:nvPr/>
        </p:nvCxnSpPr>
        <p:spPr>
          <a:xfrm flipV="1">
            <a:off x="5732349" y="4586988"/>
            <a:ext cx="3315324" cy="951877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8116081" y="2875687"/>
            <a:ext cx="1092876" cy="15039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407378" y="5339644"/>
            <a:ext cx="462844" cy="361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223603" y="994024"/>
            <a:ext cx="4805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Example 2 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3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Graham’s Scan)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2553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2014/3/19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98014" y="6263096"/>
            <a:ext cx="4114800" cy="365125"/>
          </a:xfrm>
        </p:spPr>
        <p:txBody>
          <a:bodyPr/>
          <a:lstStyle/>
          <a:p>
            <a:r>
              <a:rPr lang="en-US" altLang="zh-TW" smtClean="0"/>
              <a:t>Convex Hull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81DA-7228-428E-A9A3-C12F9E8AF6D8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223603" y="0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11096 Nails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5511383" y="5411449"/>
            <a:ext cx="254833" cy="2548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9081540" y="4379626"/>
            <a:ext cx="254833" cy="2548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293307" y="3992380"/>
            <a:ext cx="254833" cy="254833"/>
          </a:xfrm>
          <a:prstGeom prst="ellipse">
            <a:avLst/>
          </a:prstGeom>
          <a:solidFill>
            <a:srgbClr val="00B0F0"/>
          </a:solidFill>
          <a:ln w="317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898567" y="2658173"/>
            <a:ext cx="254833" cy="254833"/>
          </a:xfrm>
          <a:prstGeom prst="ellipse">
            <a:avLst/>
          </a:prstGeom>
          <a:solidFill>
            <a:srgbClr val="FF0000"/>
          </a:solidFill>
          <a:ln w="254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641892" y="3332089"/>
            <a:ext cx="254833" cy="254833"/>
          </a:xfrm>
          <a:prstGeom prst="ellipse">
            <a:avLst/>
          </a:prstGeom>
          <a:solidFill>
            <a:srgbClr val="FF0000"/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755630" y="2445406"/>
            <a:ext cx="254833" cy="254833"/>
          </a:xfrm>
          <a:prstGeom prst="ellipse">
            <a:avLst/>
          </a:prstGeom>
          <a:solidFill>
            <a:srgbClr val="00B0F0"/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203492" y="3864963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467132" y="4826832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/>
          <p:nvPr/>
        </p:nvCxnSpPr>
        <p:spPr>
          <a:xfrm flipV="1">
            <a:off x="5766216" y="4586988"/>
            <a:ext cx="3315324" cy="951877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0" idx="2"/>
            <a:endCxn id="11" idx="5"/>
          </p:cNvCxnSpPr>
          <p:nvPr/>
        </p:nvCxnSpPr>
        <p:spPr>
          <a:xfrm flipH="1" flipV="1">
            <a:off x="8510821" y="4209894"/>
            <a:ext cx="570719" cy="297149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1" idx="0"/>
            <a:endCxn id="12" idx="4"/>
          </p:cNvCxnSpPr>
          <p:nvPr/>
        </p:nvCxnSpPr>
        <p:spPr>
          <a:xfrm flipH="1" flipV="1">
            <a:off x="8025984" y="2913006"/>
            <a:ext cx="394740" cy="10793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2" idx="2"/>
            <a:endCxn id="13" idx="7"/>
          </p:cNvCxnSpPr>
          <p:nvPr/>
        </p:nvCxnSpPr>
        <p:spPr>
          <a:xfrm flipH="1">
            <a:off x="6859406" y="2785590"/>
            <a:ext cx="1039161" cy="583818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3" idx="1"/>
            <a:endCxn id="14" idx="5"/>
          </p:cNvCxnSpPr>
          <p:nvPr/>
        </p:nvCxnSpPr>
        <p:spPr>
          <a:xfrm flipH="1" flipV="1">
            <a:off x="4973144" y="2662920"/>
            <a:ext cx="1706067" cy="7064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4" idx="4"/>
            <a:endCxn id="15" idx="7"/>
          </p:cNvCxnSpPr>
          <p:nvPr/>
        </p:nvCxnSpPr>
        <p:spPr>
          <a:xfrm flipH="1">
            <a:off x="4421006" y="2700239"/>
            <a:ext cx="462041" cy="120204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5" idx="3"/>
            <a:endCxn id="16" idx="6"/>
          </p:cNvCxnSpPr>
          <p:nvPr/>
        </p:nvCxnSpPr>
        <p:spPr>
          <a:xfrm flipH="1">
            <a:off x="2721965" y="4082477"/>
            <a:ext cx="1518846" cy="8717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6" idx="5"/>
            <a:endCxn id="9" idx="2"/>
          </p:cNvCxnSpPr>
          <p:nvPr/>
        </p:nvCxnSpPr>
        <p:spPr>
          <a:xfrm>
            <a:off x="2684646" y="5044346"/>
            <a:ext cx="2826737" cy="4945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3097889" y="4586988"/>
                <a:ext cx="6496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889" y="4586988"/>
                <a:ext cx="649652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4376346" y="3864727"/>
                <a:ext cx="6526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346" y="3864727"/>
                <a:ext cx="652698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4818901" y="2676107"/>
                <a:ext cx="4733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901" y="2676107"/>
                <a:ext cx="47336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6484182" y="3485762"/>
                <a:ext cx="8102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182" y="3485762"/>
                <a:ext cx="810248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559412" y="2929797"/>
                <a:ext cx="653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12" y="2929797"/>
                <a:ext cx="653402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7827830" y="3951852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830" y="3951852"/>
                <a:ext cx="495925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9081540" y="4518363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540" y="4518363"/>
                <a:ext cx="495925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5312763" y="5538865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763" y="5538865"/>
                <a:ext cx="495925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接點 2"/>
          <p:cNvCxnSpPr>
            <a:stCxn id="12" idx="5"/>
            <a:endCxn id="10" idx="0"/>
          </p:cNvCxnSpPr>
          <p:nvPr/>
        </p:nvCxnSpPr>
        <p:spPr>
          <a:xfrm>
            <a:off x="8116081" y="2875687"/>
            <a:ext cx="1092876" cy="15039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6208889" y="2754488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top=3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7378" y="5339644"/>
            <a:ext cx="462844" cy="361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223603" y="994024"/>
            <a:ext cx="4805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Example 2 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3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Graham’s Scan)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4417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2014/3/19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98014" y="6263096"/>
            <a:ext cx="4114800" cy="365125"/>
          </a:xfrm>
        </p:spPr>
        <p:txBody>
          <a:bodyPr/>
          <a:lstStyle/>
          <a:p>
            <a:r>
              <a:rPr lang="en-US" altLang="zh-TW" smtClean="0"/>
              <a:t>Convex Hull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81DA-7228-428E-A9A3-C12F9E8AF6D8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223603" y="0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11096 Nails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5511383" y="5411449"/>
            <a:ext cx="254833" cy="2548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9081540" y="4379626"/>
            <a:ext cx="254833" cy="2548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293307" y="3992380"/>
            <a:ext cx="254833" cy="254833"/>
          </a:xfrm>
          <a:prstGeom prst="ellipse">
            <a:avLst/>
          </a:prstGeom>
          <a:solidFill>
            <a:srgbClr val="00B0F0"/>
          </a:solidFill>
          <a:ln w="317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898567" y="2658173"/>
            <a:ext cx="254833" cy="254833"/>
          </a:xfrm>
          <a:prstGeom prst="ellipse">
            <a:avLst/>
          </a:prstGeom>
          <a:solidFill>
            <a:srgbClr val="FF0000"/>
          </a:solidFill>
          <a:ln w="254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641892" y="3332089"/>
            <a:ext cx="254833" cy="254833"/>
          </a:xfrm>
          <a:prstGeom prst="ellipse">
            <a:avLst/>
          </a:prstGeom>
          <a:solidFill>
            <a:srgbClr val="00B0F0"/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755630" y="2445406"/>
            <a:ext cx="254833" cy="254833"/>
          </a:xfrm>
          <a:prstGeom prst="ellipse">
            <a:avLst/>
          </a:prstGeom>
          <a:solidFill>
            <a:srgbClr val="FF000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203492" y="3864963"/>
            <a:ext cx="254833" cy="254833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467132" y="4826832"/>
            <a:ext cx="254833" cy="254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/>
          <p:nvPr/>
        </p:nvCxnSpPr>
        <p:spPr>
          <a:xfrm flipV="1">
            <a:off x="5766216" y="4586988"/>
            <a:ext cx="3315324" cy="951877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0" idx="2"/>
            <a:endCxn id="11" idx="5"/>
          </p:cNvCxnSpPr>
          <p:nvPr/>
        </p:nvCxnSpPr>
        <p:spPr>
          <a:xfrm flipH="1" flipV="1">
            <a:off x="8510821" y="4209894"/>
            <a:ext cx="570719" cy="297149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1" idx="0"/>
            <a:endCxn id="12" idx="4"/>
          </p:cNvCxnSpPr>
          <p:nvPr/>
        </p:nvCxnSpPr>
        <p:spPr>
          <a:xfrm flipH="1" flipV="1">
            <a:off x="8025984" y="2913006"/>
            <a:ext cx="394740" cy="10793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2" idx="2"/>
            <a:endCxn id="13" idx="7"/>
          </p:cNvCxnSpPr>
          <p:nvPr/>
        </p:nvCxnSpPr>
        <p:spPr>
          <a:xfrm flipH="1">
            <a:off x="6859406" y="2785590"/>
            <a:ext cx="1039161" cy="583818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3" idx="1"/>
            <a:endCxn id="14" idx="5"/>
          </p:cNvCxnSpPr>
          <p:nvPr/>
        </p:nvCxnSpPr>
        <p:spPr>
          <a:xfrm flipH="1" flipV="1">
            <a:off x="4973144" y="2662920"/>
            <a:ext cx="1706067" cy="7064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4" idx="4"/>
            <a:endCxn id="15" idx="7"/>
          </p:cNvCxnSpPr>
          <p:nvPr/>
        </p:nvCxnSpPr>
        <p:spPr>
          <a:xfrm flipH="1">
            <a:off x="4421006" y="2700239"/>
            <a:ext cx="462041" cy="120204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5" idx="3"/>
            <a:endCxn id="16" idx="6"/>
          </p:cNvCxnSpPr>
          <p:nvPr/>
        </p:nvCxnSpPr>
        <p:spPr>
          <a:xfrm flipH="1">
            <a:off x="2721965" y="4082477"/>
            <a:ext cx="1518846" cy="8717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6" idx="5"/>
            <a:endCxn id="9" idx="2"/>
          </p:cNvCxnSpPr>
          <p:nvPr/>
        </p:nvCxnSpPr>
        <p:spPr>
          <a:xfrm>
            <a:off x="2684646" y="5044346"/>
            <a:ext cx="2826737" cy="4945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3097889" y="4586988"/>
                <a:ext cx="6496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889" y="4586988"/>
                <a:ext cx="649652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4376346" y="3864727"/>
                <a:ext cx="6526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346" y="3864727"/>
                <a:ext cx="652698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4818901" y="2676107"/>
                <a:ext cx="4733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901" y="2676107"/>
                <a:ext cx="47336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6484182" y="3485762"/>
                <a:ext cx="8102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182" y="3485762"/>
                <a:ext cx="810248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559412" y="2929797"/>
                <a:ext cx="653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12" y="2929797"/>
                <a:ext cx="653402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7827830" y="3951852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830" y="3951852"/>
                <a:ext cx="495925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9081540" y="4518363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540" y="4518363"/>
                <a:ext cx="495925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5312763" y="5538865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763" y="5538865"/>
                <a:ext cx="495925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接點 2"/>
          <p:cNvCxnSpPr>
            <a:stCxn id="12" idx="5"/>
            <a:endCxn id="10" idx="0"/>
          </p:cNvCxnSpPr>
          <p:nvPr/>
        </p:nvCxnSpPr>
        <p:spPr>
          <a:xfrm>
            <a:off x="8116081" y="2875687"/>
            <a:ext cx="1092876" cy="15039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14" idx="6"/>
            <a:endCxn id="12" idx="2"/>
          </p:cNvCxnSpPr>
          <p:nvPr/>
        </p:nvCxnSpPr>
        <p:spPr>
          <a:xfrm>
            <a:off x="5010463" y="2572823"/>
            <a:ext cx="2888104" cy="2127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4368799" y="1930399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top=3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501465" y="2105377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top=2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407378" y="5339644"/>
            <a:ext cx="462844" cy="361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223603" y="994024"/>
            <a:ext cx="4805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Example 2 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3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Graham’s Scan)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9951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2014/3/19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98014" y="6263096"/>
            <a:ext cx="4114800" cy="365125"/>
          </a:xfrm>
        </p:spPr>
        <p:txBody>
          <a:bodyPr/>
          <a:lstStyle/>
          <a:p>
            <a:r>
              <a:rPr lang="en-US" altLang="zh-TW" smtClean="0"/>
              <a:t>Convex Hull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560506" y="6311900"/>
            <a:ext cx="2743200" cy="365125"/>
          </a:xfrm>
        </p:spPr>
        <p:txBody>
          <a:bodyPr/>
          <a:lstStyle/>
          <a:p>
            <a:fld id="{E61881DA-7228-428E-A9A3-C12F9E8AF6D8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223603" y="0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11096 Nails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5511383" y="5411449"/>
            <a:ext cx="254833" cy="2548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9081540" y="4379626"/>
            <a:ext cx="254833" cy="2548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293307" y="3992380"/>
            <a:ext cx="254833" cy="254833"/>
          </a:xfrm>
          <a:prstGeom prst="ellipse">
            <a:avLst/>
          </a:prstGeom>
          <a:solidFill>
            <a:srgbClr val="00B0F0"/>
          </a:solidFill>
          <a:ln w="317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898567" y="2658173"/>
            <a:ext cx="254833" cy="254833"/>
          </a:xfrm>
          <a:prstGeom prst="ellipse">
            <a:avLst/>
          </a:prstGeom>
          <a:solidFill>
            <a:srgbClr val="FF0000"/>
          </a:solidFill>
          <a:ln w="254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641892" y="3332089"/>
            <a:ext cx="254833" cy="254833"/>
          </a:xfrm>
          <a:prstGeom prst="ellipse">
            <a:avLst/>
          </a:prstGeom>
          <a:solidFill>
            <a:srgbClr val="00B0F0"/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755630" y="2445406"/>
            <a:ext cx="254833" cy="254833"/>
          </a:xfrm>
          <a:prstGeom prst="ellipse">
            <a:avLst/>
          </a:prstGeom>
          <a:solidFill>
            <a:srgbClr val="FF000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203492" y="3864963"/>
            <a:ext cx="254833" cy="254833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467132" y="4826832"/>
            <a:ext cx="254833" cy="254833"/>
          </a:xfrm>
          <a:prstGeom prst="ellips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/>
          <p:nvPr/>
        </p:nvCxnSpPr>
        <p:spPr>
          <a:xfrm flipV="1">
            <a:off x="5766216" y="4586988"/>
            <a:ext cx="3315324" cy="951877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0" idx="2"/>
            <a:endCxn id="11" idx="5"/>
          </p:cNvCxnSpPr>
          <p:nvPr/>
        </p:nvCxnSpPr>
        <p:spPr>
          <a:xfrm flipH="1" flipV="1">
            <a:off x="8510821" y="4209894"/>
            <a:ext cx="570719" cy="297149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1" idx="0"/>
            <a:endCxn id="12" idx="4"/>
          </p:cNvCxnSpPr>
          <p:nvPr/>
        </p:nvCxnSpPr>
        <p:spPr>
          <a:xfrm flipH="1" flipV="1">
            <a:off x="8025984" y="2913006"/>
            <a:ext cx="394740" cy="10793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2" idx="2"/>
            <a:endCxn id="13" idx="7"/>
          </p:cNvCxnSpPr>
          <p:nvPr/>
        </p:nvCxnSpPr>
        <p:spPr>
          <a:xfrm flipH="1">
            <a:off x="6859406" y="2785590"/>
            <a:ext cx="1039161" cy="583818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3" idx="1"/>
            <a:endCxn id="14" idx="5"/>
          </p:cNvCxnSpPr>
          <p:nvPr/>
        </p:nvCxnSpPr>
        <p:spPr>
          <a:xfrm flipH="1" flipV="1">
            <a:off x="4973144" y="2662920"/>
            <a:ext cx="1706067" cy="7064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4" idx="4"/>
            <a:endCxn id="15" idx="7"/>
          </p:cNvCxnSpPr>
          <p:nvPr/>
        </p:nvCxnSpPr>
        <p:spPr>
          <a:xfrm flipH="1">
            <a:off x="4421006" y="2700239"/>
            <a:ext cx="462041" cy="1202043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5" idx="3"/>
            <a:endCxn id="16" idx="6"/>
          </p:cNvCxnSpPr>
          <p:nvPr/>
        </p:nvCxnSpPr>
        <p:spPr>
          <a:xfrm flipH="1">
            <a:off x="2721965" y="4082477"/>
            <a:ext cx="1518846" cy="8717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6" idx="5"/>
            <a:endCxn id="9" idx="2"/>
          </p:cNvCxnSpPr>
          <p:nvPr/>
        </p:nvCxnSpPr>
        <p:spPr>
          <a:xfrm>
            <a:off x="2684646" y="5044346"/>
            <a:ext cx="2826737" cy="4945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3097889" y="4586988"/>
                <a:ext cx="6496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889" y="4586988"/>
                <a:ext cx="649652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4376346" y="3864727"/>
                <a:ext cx="6526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346" y="3864727"/>
                <a:ext cx="652698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4818901" y="2676107"/>
                <a:ext cx="4733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901" y="2676107"/>
                <a:ext cx="47336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6484182" y="3485762"/>
                <a:ext cx="8102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182" y="3485762"/>
                <a:ext cx="810248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559412" y="2929797"/>
                <a:ext cx="653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12" y="2929797"/>
                <a:ext cx="653402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7827830" y="3951852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830" y="3951852"/>
                <a:ext cx="495925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9081540" y="4518363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540" y="4518363"/>
                <a:ext cx="495925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5312763" y="5538865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763" y="5538865"/>
                <a:ext cx="495925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接點 2"/>
          <p:cNvCxnSpPr>
            <a:stCxn id="12" idx="5"/>
            <a:endCxn id="10" idx="0"/>
          </p:cNvCxnSpPr>
          <p:nvPr/>
        </p:nvCxnSpPr>
        <p:spPr>
          <a:xfrm>
            <a:off x="8116081" y="2875687"/>
            <a:ext cx="1092876" cy="15039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14" idx="6"/>
            <a:endCxn id="12" idx="2"/>
          </p:cNvCxnSpPr>
          <p:nvPr/>
        </p:nvCxnSpPr>
        <p:spPr>
          <a:xfrm>
            <a:off x="5010463" y="2572823"/>
            <a:ext cx="2888104" cy="2127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3341511" y="3397955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top=4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7378" y="5339644"/>
            <a:ext cx="462844" cy="361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223603" y="994024"/>
            <a:ext cx="4805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Example 2 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3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Graham’s Scan)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0230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2014/3/19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98014" y="6263096"/>
            <a:ext cx="4114800" cy="365125"/>
          </a:xfrm>
        </p:spPr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Convex Hull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513509" y="6356350"/>
            <a:ext cx="2743200" cy="365125"/>
          </a:xfrm>
        </p:spPr>
        <p:txBody>
          <a:bodyPr/>
          <a:lstStyle/>
          <a:p>
            <a:fld id="{E61881DA-7228-428E-A9A3-C12F9E8AF6D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223603" y="0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11096 Nails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4920" y="1334683"/>
            <a:ext cx="2071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Example: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5511383" y="5411449"/>
            <a:ext cx="254833" cy="2548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9081540" y="4379626"/>
            <a:ext cx="254833" cy="2548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8293307" y="3992380"/>
            <a:ext cx="254833" cy="254833"/>
          </a:xfrm>
          <a:prstGeom prst="ellipse">
            <a:avLst/>
          </a:prstGeom>
          <a:solidFill>
            <a:srgbClr val="00B0F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7898567" y="2658173"/>
            <a:ext cx="254833" cy="254833"/>
          </a:xfrm>
          <a:prstGeom prst="ellipse">
            <a:avLst/>
          </a:prstGeom>
          <a:solidFill>
            <a:srgbClr val="FF000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6634473" y="3288618"/>
            <a:ext cx="254833" cy="254833"/>
          </a:xfrm>
          <a:prstGeom prst="ellipse">
            <a:avLst/>
          </a:prstGeom>
          <a:solidFill>
            <a:srgbClr val="00B0F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5713513" y="4278765"/>
            <a:ext cx="254833" cy="254833"/>
          </a:xfrm>
          <a:prstGeom prst="ellipse">
            <a:avLst/>
          </a:prstGeom>
          <a:solidFill>
            <a:srgbClr val="00B0F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3843181" y="2339513"/>
            <a:ext cx="254833" cy="254833"/>
          </a:xfrm>
          <a:prstGeom prst="ellipse">
            <a:avLst/>
          </a:prstGeom>
          <a:solidFill>
            <a:srgbClr val="FF000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2467132" y="4826832"/>
            <a:ext cx="254833" cy="254833"/>
          </a:xfrm>
          <a:prstGeom prst="ellipse">
            <a:avLst/>
          </a:prstGeom>
          <a:solidFill>
            <a:srgbClr val="FF000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cxnSp>
        <p:nvCxnSpPr>
          <p:cNvPr id="18" name="直線接點 17"/>
          <p:cNvCxnSpPr>
            <a:stCxn id="9" idx="6"/>
            <a:endCxn id="10" idx="3"/>
          </p:cNvCxnSpPr>
          <p:nvPr/>
        </p:nvCxnSpPr>
        <p:spPr>
          <a:xfrm flipV="1">
            <a:off x="5766216" y="4597140"/>
            <a:ext cx="3352643" cy="941726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5" idx="3"/>
            <a:endCxn id="16" idx="6"/>
          </p:cNvCxnSpPr>
          <p:nvPr/>
        </p:nvCxnSpPr>
        <p:spPr>
          <a:xfrm flipH="1">
            <a:off x="2721965" y="2557027"/>
            <a:ext cx="1158535" cy="2397222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6" idx="5"/>
            <a:endCxn id="9" idx="2"/>
          </p:cNvCxnSpPr>
          <p:nvPr/>
        </p:nvCxnSpPr>
        <p:spPr>
          <a:xfrm>
            <a:off x="2684646" y="5044346"/>
            <a:ext cx="2826737" cy="49452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3097889" y="4586988"/>
                <a:ext cx="6496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889" y="4586988"/>
                <a:ext cx="649652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3778379" y="2633992"/>
                <a:ext cx="6526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379" y="2633992"/>
                <a:ext cx="652698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5582381" y="4355430"/>
                <a:ext cx="4733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381" y="4355430"/>
                <a:ext cx="47336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6484182" y="3485762"/>
                <a:ext cx="8102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182" y="3485762"/>
                <a:ext cx="810248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559412" y="2929797"/>
                <a:ext cx="653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12" y="2929797"/>
                <a:ext cx="653402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7827830" y="3951852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830" y="3951852"/>
                <a:ext cx="495925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9081540" y="4518363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540" y="4518363"/>
                <a:ext cx="495925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5312763" y="5538865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763" y="5538865"/>
                <a:ext cx="495925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接點 2"/>
          <p:cNvCxnSpPr>
            <a:stCxn id="12" idx="5"/>
            <a:endCxn id="10" idx="0"/>
          </p:cNvCxnSpPr>
          <p:nvPr/>
        </p:nvCxnSpPr>
        <p:spPr>
          <a:xfrm>
            <a:off x="8116081" y="2875687"/>
            <a:ext cx="1092876" cy="15039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5" idx="6"/>
            <a:endCxn id="12" idx="2"/>
          </p:cNvCxnSpPr>
          <p:nvPr/>
        </p:nvCxnSpPr>
        <p:spPr>
          <a:xfrm>
            <a:off x="4098014" y="2466930"/>
            <a:ext cx="3800553" cy="3186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97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2014/3/19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98014" y="6263096"/>
            <a:ext cx="4114800" cy="365125"/>
          </a:xfrm>
        </p:spPr>
        <p:txBody>
          <a:bodyPr/>
          <a:lstStyle/>
          <a:p>
            <a:r>
              <a:rPr lang="en-US" altLang="zh-TW" smtClean="0"/>
              <a:t>Convex Hull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560506" y="6311900"/>
            <a:ext cx="2743200" cy="365125"/>
          </a:xfrm>
        </p:spPr>
        <p:txBody>
          <a:bodyPr/>
          <a:lstStyle/>
          <a:p>
            <a:fld id="{E61881DA-7228-428E-A9A3-C12F9E8AF6D8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223603" y="0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11096 Nails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5511383" y="5411449"/>
            <a:ext cx="254833" cy="2548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9081540" y="4379626"/>
            <a:ext cx="254833" cy="2548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293307" y="3992380"/>
            <a:ext cx="254833" cy="254833"/>
          </a:xfrm>
          <a:prstGeom prst="ellipse">
            <a:avLst/>
          </a:prstGeom>
          <a:solidFill>
            <a:srgbClr val="00B0F0"/>
          </a:solidFill>
          <a:ln w="317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898567" y="2658173"/>
            <a:ext cx="254833" cy="254833"/>
          </a:xfrm>
          <a:prstGeom prst="ellipse">
            <a:avLst/>
          </a:prstGeom>
          <a:solidFill>
            <a:srgbClr val="FF0000"/>
          </a:solidFill>
          <a:ln w="254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641892" y="3332089"/>
            <a:ext cx="254833" cy="254833"/>
          </a:xfrm>
          <a:prstGeom prst="ellipse">
            <a:avLst/>
          </a:prstGeom>
          <a:solidFill>
            <a:srgbClr val="00B0F0"/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755630" y="2445406"/>
            <a:ext cx="254833" cy="254833"/>
          </a:xfrm>
          <a:prstGeom prst="ellipse">
            <a:avLst/>
          </a:prstGeom>
          <a:solidFill>
            <a:srgbClr val="FF000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203492" y="3864963"/>
            <a:ext cx="254833" cy="254833"/>
          </a:xfrm>
          <a:prstGeom prst="ellipse">
            <a:avLst/>
          </a:prstGeom>
          <a:solidFill>
            <a:srgbClr val="00B0F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467132" y="4826832"/>
            <a:ext cx="254833" cy="254833"/>
          </a:xfrm>
          <a:prstGeom prst="ellipse">
            <a:avLst/>
          </a:prstGeom>
          <a:solidFill>
            <a:srgbClr val="FF000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/>
          <p:nvPr/>
        </p:nvCxnSpPr>
        <p:spPr>
          <a:xfrm flipV="1">
            <a:off x="5766216" y="4586988"/>
            <a:ext cx="3315324" cy="951877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0" idx="2"/>
            <a:endCxn id="11" idx="5"/>
          </p:cNvCxnSpPr>
          <p:nvPr/>
        </p:nvCxnSpPr>
        <p:spPr>
          <a:xfrm flipH="1" flipV="1">
            <a:off x="8510821" y="4209894"/>
            <a:ext cx="570719" cy="297149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1" idx="0"/>
            <a:endCxn id="12" idx="4"/>
          </p:cNvCxnSpPr>
          <p:nvPr/>
        </p:nvCxnSpPr>
        <p:spPr>
          <a:xfrm flipH="1" flipV="1">
            <a:off x="8025984" y="2913006"/>
            <a:ext cx="394740" cy="10793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2" idx="2"/>
            <a:endCxn id="13" idx="7"/>
          </p:cNvCxnSpPr>
          <p:nvPr/>
        </p:nvCxnSpPr>
        <p:spPr>
          <a:xfrm flipH="1">
            <a:off x="6859406" y="2785590"/>
            <a:ext cx="1039161" cy="583818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3" idx="1"/>
            <a:endCxn id="14" idx="5"/>
          </p:cNvCxnSpPr>
          <p:nvPr/>
        </p:nvCxnSpPr>
        <p:spPr>
          <a:xfrm flipH="1" flipV="1">
            <a:off x="4973144" y="2662920"/>
            <a:ext cx="1706067" cy="7064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4" idx="4"/>
            <a:endCxn id="15" idx="7"/>
          </p:cNvCxnSpPr>
          <p:nvPr/>
        </p:nvCxnSpPr>
        <p:spPr>
          <a:xfrm flipH="1">
            <a:off x="4421006" y="2700239"/>
            <a:ext cx="462041" cy="1202043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5" idx="3"/>
            <a:endCxn id="16" idx="6"/>
          </p:cNvCxnSpPr>
          <p:nvPr/>
        </p:nvCxnSpPr>
        <p:spPr>
          <a:xfrm flipH="1">
            <a:off x="2721965" y="4082477"/>
            <a:ext cx="1518846" cy="8717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6" idx="5"/>
            <a:endCxn id="9" idx="2"/>
          </p:cNvCxnSpPr>
          <p:nvPr/>
        </p:nvCxnSpPr>
        <p:spPr>
          <a:xfrm>
            <a:off x="2684646" y="5044346"/>
            <a:ext cx="2826737" cy="4945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3097889" y="4586988"/>
                <a:ext cx="6496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889" y="4586988"/>
                <a:ext cx="649652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4376346" y="3864727"/>
                <a:ext cx="6526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346" y="3864727"/>
                <a:ext cx="652698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4818901" y="2676107"/>
                <a:ext cx="4733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901" y="2676107"/>
                <a:ext cx="47336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6484182" y="3485762"/>
                <a:ext cx="8102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182" y="3485762"/>
                <a:ext cx="810248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559412" y="2929797"/>
                <a:ext cx="653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12" y="2929797"/>
                <a:ext cx="653402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7827830" y="3951852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830" y="3951852"/>
                <a:ext cx="495925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9081540" y="4518363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540" y="4518363"/>
                <a:ext cx="495925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5312763" y="5538865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763" y="5538865"/>
                <a:ext cx="495925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接點 2"/>
          <p:cNvCxnSpPr>
            <a:stCxn id="12" idx="5"/>
            <a:endCxn id="10" idx="0"/>
          </p:cNvCxnSpPr>
          <p:nvPr/>
        </p:nvCxnSpPr>
        <p:spPr>
          <a:xfrm>
            <a:off x="8116081" y="2875687"/>
            <a:ext cx="1092876" cy="15039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14" idx="6"/>
            <a:endCxn id="12" idx="2"/>
          </p:cNvCxnSpPr>
          <p:nvPr/>
        </p:nvCxnSpPr>
        <p:spPr>
          <a:xfrm>
            <a:off x="5010463" y="2572823"/>
            <a:ext cx="2888104" cy="2127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14" idx="3"/>
            <a:endCxn id="16" idx="7"/>
          </p:cNvCxnSpPr>
          <p:nvPr/>
        </p:nvCxnSpPr>
        <p:spPr>
          <a:xfrm flipH="1">
            <a:off x="2684646" y="2662920"/>
            <a:ext cx="2108303" cy="22012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1456267" y="456071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top=4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035778" y="1924754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top=3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07378" y="5339644"/>
            <a:ext cx="462844" cy="361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223603" y="994024"/>
            <a:ext cx="4805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Example 2 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3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Graham’s Scan)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7207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2014/3/19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98014" y="6263096"/>
            <a:ext cx="4114800" cy="365125"/>
          </a:xfrm>
        </p:spPr>
        <p:txBody>
          <a:bodyPr/>
          <a:lstStyle/>
          <a:p>
            <a:r>
              <a:rPr lang="en-US" altLang="zh-TW" smtClean="0"/>
              <a:t>Convex Hull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560506" y="6311900"/>
            <a:ext cx="2743200" cy="365125"/>
          </a:xfrm>
        </p:spPr>
        <p:txBody>
          <a:bodyPr/>
          <a:lstStyle/>
          <a:p>
            <a:fld id="{E61881DA-7228-428E-A9A3-C12F9E8AF6D8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223603" y="0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11096 Nails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5511383" y="5411449"/>
            <a:ext cx="254833" cy="2548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9081540" y="4379626"/>
            <a:ext cx="254833" cy="2548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293307" y="3992380"/>
            <a:ext cx="254833" cy="254833"/>
          </a:xfrm>
          <a:prstGeom prst="ellipse">
            <a:avLst/>
          </a:prstGeom>
          <a:solidFill>
            <a:srgbClr val="00B0F0"/>
          </a:solidFill>
          <a:ln w="317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898567" y="2658173"/>
            <a:ext cx="254833" cy="254833"/>
          </a:xfrm>
          <a:prstGeom prst="ellipse">
            <a:avLst/>
          </a:prstGeom>
          <a:solidFill>
            <a:srgbClr val="FF0000"/>
          </a:solidFill>
          <a:ln w="254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641892" y="3332089"/>
            <a:ext cx="254833" cy="254833"/>
          </a:xfrm>
          <a:prstGeom prst="ellipse">
            <a:avLst/>
          </a:prstGeom>
          <a:solidFill>
            <a:srgbClr val="00B0F0"/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755630" y="2445406"/>
            <a:ext cx="254833" cy="254833"/>
          </a:xfrm>
          <a:prstGeom prst="ellipse">
            <a:avLst/>
          </a:prstGeom>
          <a:solidFill>
            <a:srgbClr val="FF000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203492" y="3864963"/>
            <a:ext cx="254833" cy="254833"/>
          </a:xfrm>
          <a:prstGeom prst="ellipse">
            <a:avLst/>
          </a:prstGeom>
          <a:solidFill>
            <a:srgbClr val="00B0F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467132" y="4826832"/>
            <a:ext cx="254833" cy="254833"/>
          </a:xfrm>
          <a:prstGeom prst="ellipse">
            <a:avLst/>
          </a:prstGeom>
          <a:solidFill>
            <a:srgbClr val="FF000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/>
          <p:nvPr/>
        </p:nvCxnSpPr>
        <p:spPr>
          <a:xfrm flipV="1">
            <a:off x="5766216" y="4586988"/>
            <a:ext cx="3315324" cy="951877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0" idx="2"/>
            <a:endCxn id="11" idx="5"/>
          </p:cNvCxnSpPr>
          <p:nvPr/>
        </p:nvCxnSpPr>
        <p:spPr>
          <a:xfrm flipH="1" flipV="1">
            <a:off x="8510821" y="4209894"/>
            <a:ext cx="570719" cy="297149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1" idx="0"/>
            <a:endCxn id="12" idx="4"/>
          </p:cNvCxnSpPr>
          <p:nvPr/>
        </p:nvCxnSpPr>
        <p:spPr>
          <a:xfrm flipH="1" flipV="1">
            <a:off x="8025984" y="2913006"/>
            <a:ext cx="394740" cy="10793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2" idx="2"/>
            <a:endCxn id="13" idx="7"/>
          </p:cNvCxnSpPr>
          <p:nvPr/>
        </p:nvCxnSpPr>
        <p:spPr>
          <a:xfrm flipH="1">
            <a:off x="6859406" y="2785590"/>
            <a:ext cx="1039161" cy="583818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3" idx="1"/>
            <a:endCxn id="14" idx="5"/>
          </p:cNvCxnSpPr>
          <p:nvPr/>
        </p:nvCxnSpPr>
        <p:spPr>
          <a:xfrm flipH="1" flipV="1">
            <a:off x="4973144" y="2662920"/>
            <a:ext cx="1706067" cy="7064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4" idx="4"/>
            <a:endCxn id="15" idx="7"/>
          </p:cNvCxnSpPr>
          <p:nvPr/>
        </p:nvCxnSpPr>
        <p:spPr>
          <a:xfrm flipH="1">
            <a:off x="4421006" y="2700239"/>
            <a:ext cx="462041" cy="1202043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5" idx="3"/>
            <a:endCxn id="16" idx="6"/>
          </p:cNvCxnSpPr>
          <p:nvPr/>
        </p:nvCxnSpPr>
        <p:spPr>
          <a:xfrm flipH="1">
            <a:off x="2721965" y="4082477"/>
            <a:ext cx="1518846" cy="8717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6" idx="5"/>
            <a:endCxn id="9" idx="2"/>
          </p:cNvCxnSpPr>
          <p:nvPr/>
        </p:nvCxnSpPr>
        <p:spPr>
          <a:xfrm>
            <a:off x="2684646" y="5044346"/>
            <a:ext cx="2826737" cy="49452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3097889" y="4586988"/>
                <a:ext cx="6496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889" y="4586988"/>
                <a:ext cx="649652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4376346" y="3864727"/>
                <a:ext cx="6526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346" y="3864727"/>
                <a:ext cx="652698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4818901" y="2676107"/>
                <a:ext cx="4733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901" y="2676107"/>
                <a:ext cx="47336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6484182" y="3485762"/>
                <a:ext cx="8102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182" y="3485762"/>
                <a:ext cx="810248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559412" y="2929797"/>
                <a:ext cx="653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12" y="2929797"/>
                <a:ext cx="653402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7827830" y="3951852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830" y="3951852"/>
                <a:ext cx="495925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9081540" y="4518363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540" y="4518363"/>
                <a:ext cx="495925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5312763" y="5538865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763" y="5538865"/>
                <a:ext cx="495925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接點 2"/>
          <p:cNvCxnSpPr>
            <a:stCxn id="12" idx="5"/>
            <a:endCxn id="10" idx="0"/>
          </p:cNvCxnSpPr>
          <p:nvPr/>
        </p:nvCxnSpPr>
        <p:spPr>
          <a:xfrm>
            <a:off x="8116081" y="2875687"/>
            <a:ext cx="1092876" cy="15039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14" idx="6"/>
            <a:endCxn id="12" idx="2"/>
          </p:cNvCxnSpPr>
          <p:nvPr/>
        </p:nvCxnSpPr>
        <p:spPr>
          <a:xfrm>
            <a:off x="5010463" y="2572823"/>
            <a:ext cx="2888104" cy="2127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14" idx="3"/>
            <a:endCxn id="16" idx="7"/>
          </p:cNvCxnSpPr>
          <p:nvPr/>
        </p:nvCxnSpPr>
        <p:spPr>
          <a:xfrm flipH="1">
            <a:off x="2684646" y="2662920"/>
            <a:ext cx="2108303" cy="22012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5113867" y="486551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top=5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407378" y="5339644"/>
            <a:ext cx="462844" cy="361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223603" y="994024"/>
            <a:ext cx="4805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Example 2 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3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Graham’s Scan)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7921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103/3/19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Convex Hull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8C1-D1AE-49D2-9EFD-A783316C405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09665" y="344773"/>
            <a:ext cx="4317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Angle Computation</a:t>
            </a:r>
            <a:endParaRPr lang="zh-TW" altLang="en-US" sz="4000" dirty="0"/>
          </a:p>
        </p:txBody>
      </p:sp>
      <p:cxnSp>
        <p:nvCxnSpPr>
          <p:cNvPr id="7" name="直線接點 6"/>
          <p:cNvCxnSpPr/>
          <p:nvPr/>
        </p:nvCxnSpPr>
        <p:spPr>
          <a:xfrm flipV="1">
            <a:off x="1494971" y="1940795"/>
            <a:ext cx="2551275" cy="1893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1449725" y="3732833"/>
            <a:ext cx="154492" cy="254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001000" y="1848269"/>
            <a:ext cx="154492" cy="254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>
            <a:stCxn id="8" idx="6"/>
          </p:cNvCxnSpPr>
          <p:nvPr/>
        </p:nvCxnSpPr>
        <p:spPr>
          <a:xfrm flipV="1">
            <a:off x="1604217" y="3771273"/>
            <a:ext cx="2487275" cy="89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endCxn id="9" idx="4"/>
          </p:cNvCxnSpPr>
          <p:nvPr/>
        </p:nvCxnSpPr>
        <p:spPr>
          <a:xfrm flipH="1" flipV="1">
            <a:off x="4078246" y="2103216"/>
            <a:ext cx="13246" cy="1658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810844" y="3342230"/>
            <a:ext cx="485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TW" sz="3600" dirty="0" smtClean="0">
                <a:ea typeface="Segoe UI Symbol" panose="020B0502040204020203" pitchFamily="34" charset="0"/>
              </a:rPr>
              <a:t>θ</a:t>
            </a:r>
            <a:endParaRPr lang="zh-TW" altLang="en-US" sz="3600" dirty="0"/>
          </a:p>
        </p:txBody>
      </p:sp>
      <p:sp>
        <p:nvSpPr>
          <p:cNvPr id="20" name="弧形 19"/>
          <p:cNvSpPr/>
          <p:nvPr/>
        </p:nvSpPr>
        <p:spPr>
          <a:xfrm>
            <a:off x="1636217" y="3734600"/>
            <a:ext cx="74903" cy="23826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770147" y="3896980"/>
            <a:ext cx="128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300185" y="1216827"/>
            <a:ext cx="1582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’(</a:t>
            </a:r>
            <a:r>
              <a:rPr lang="en-US" altLang="zh-TW" sz="3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x’,y</a:t>
            </a:r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450940" y="3723920"/>
            <a:ext cx="956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’-x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091492" y="2476774"/>
            <a:ext cx="105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y’-y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1341474" y="4709584"/>
                <a:ext cx="4132367" cy="1052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400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TW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4000" b="0" i="1" smtClean="0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altLang="zh-TW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4000" dirty="0" smtClean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4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4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4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sz="4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4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en-US" altLang="zh-TW" sz="4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4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4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sz="4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4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TW" sz="4000" dirty="0" smtClean="0"/>
                  <a:t>)</a:t>
                </a:r>
                <a:endParaRPr lang="zh-TW" altLang="en-US" sz="40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474" y="4709584"/>
                <a:ext cx="4132367" cy="1052148"/>
              </a:xfrm>
              <a:prstGeom prst="rect">
                <a:avLst/>
              </a:prstGeom>
              <a:blipFill rotWithShape="0">
                <a:blip r:embed="rId2"/>
                <a:stretch>
                  <a:fillRect b="-122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6245469" y="1216827"/>
                <a:ext cx="38568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</a:rPr>
                        <m:t>180 </m:t>
                      </m:r>
                      <m:r>
                        <a:rPr lang="en-US" altLang="zh-TW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zh-TW" altLang="en-US" sz="360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𝑟𝑎𝑑𝑖𝑎𝑛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469" y="1216827"/>
                <a:ext cx="3856892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6245469" y="2323316"/>
                <a:ext cx="4730261" cy="887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600" dirty="0" smtClean="0"/>
                  <a:t>1</a:t>
                </a:r>
                <a14:m>
                  <m:oMath xmlns:m="http://schemas.openxmlformats.org/officeDocument/2006/math">
                    <m:r>
                      <a:rPr lang="en-US" altLang="zh-TW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3.1415926</m:t>
                        </m:r>
                      </m:num>
                      <m:den>
                        <m:r>
                          <a:rPr lang="en-US" altLang="zh-TW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180</m:t>
                        </m:r>
                      </m:den>
                    </m:f>
                    <m:r>
                      <a:rPr lang="en-US" altLang="zh-TW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𝑟𝑎𝑑𝑖𝑎𝑛</m:t>
                    </m:r>
                  </m:oMath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469" y="2323316"/>
                <a:ext cx="4730261" cy="887551"/>
              </a:xfrm>
              <a:prstGeom prst="rect">
                <a:avLst/>
              </a:prstGeom>
              <a:blipFill rotWithShape="0">
                <a:blip r:embed="rId4"/>
                <a:stretch>
                  <a:fillRect l="-4000" b="-123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6153419" y="3378187"/>
                <a:ext cx="6038581" cy="1144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ᛰ°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=ᛰ · </m:t>
                      </m:r>
                      <m:f>
                        <m:f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3.1415926</m:t>
                          </m:r>
                        </m:num>
                        <m:den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180</m:t>
                          </m:r>
                        </m:den>
                      </m:f>
                      <m:r>
                        <a:rPr lang="en-US" altLang="zh-TW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𝑟𝑎𝑑𝑖𝑎𝑛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419" y="3378187"/>
                <a:ext cx="6038581" cy="11443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85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103/3/12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8C1-D1AE-49D2-9EFD-A783316C405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506070" y="0"/>
            <a:ext cx="935915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#include&lt;</a:t>
            </a:r>
            <a:r>
              <a:rPr lang="en-US" altLang="zh-TW" sz="2400" dirty="0" err="1"/>
              <a:t>iostream</a:t>
            </a:r>
            <a:r>
              <a:rPr lang="en-US" altLang="zh-TW" sz="2400" dirty="0"/>
              <a:t>&gt;</a:t>
            </a:r>
          </a:p>
          <a:p>
            <a:r>
              <a:rPr lang="en-US" altLang="zh-TW" sz="2400" dirty="0"/>
              <a:t>#include&lt;</a:t>
            </a:r>
            <a:r>
              <a:rPr lang="en-US" altLang="zh-TW" sz="2400" dirty="0" err="1"/>
              <a:t>cstdio</a:t>
            </a:r>
            <a:r>
              <a:rPr lang="en-US" altLang="zh-TW" sz="2400" dirty="0"/>
              <a:t>&gt;</a:t>
            </a:r>
          </a:p>
          <a:p>
            <a:r>
              <a:rPr lang="en-US" altLang="zh-TW" sz="2400" dirty="0"/>
              <a:t>#include&lt;</a:t>
            </a:r>
            <a:r>
              <a:rPr lang="en-US" altLang="zh-TW" sz="2400" dirty="0" err="1"/>
              <a:t>cmath</a:t>
            </a:r>
            <a:r>
              <a:rPr lang="en-US" altLang="zh-TW" sz="2400" dirty="0"/>
              <a:t>&gt;</a:t>
            </a:r>
          </a:p>
          <a:p>
            <a:r>
              <a:rPr lang="en-US" altLang="zh-TW" sz="2400" dirty="0" smtClean="0"/>
              <a:t>#</a:t>
            </a:r>
            <a:r>
              <a:rPr lang="en-US" altLang="zh-TW" sz="2400" dirty="0"/>
              <a:t>include&lt;algorithm&gt;</a:t>
            </a:r>
          </a:p>
          <a:p>
            <a:r>
              <a:rPr lang="en-US" altLang="zh-TW" sz="2400" dirty="0"/>
              <a:t>using namespace </a:t>
            </a:r>
            <a:r>
              <a:rPr lang="en-US" altLang="zh-TW" sz="2400" dirty="0" err="1"/>
              <a:t>std</a:t>
            </a:r>
            <a:r>
              <a:rPr lang="en-US" altLang="zh-TW" sz="2400" dirty="0"/>
              <a:t>;</a:t>
            </a:r>
          </a:p>
          <a:p>
            <a:r>
              <a:rPr lang="en-US" altLang="zh-TW" sz="2400" dirty="0"/>
              <a:t>double </a:t>
            </a:r>
            <a:r>
              <a:rPr lang="en-US" altLang="zh-TW" sz="2400" dirty="0" err="1"/>
              <a:t>const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epx</a:t>
            </a:r>
            <a:r>
              <a:rPr lang="en-US" altLang="zh-TW" sz="2400" dirty="0"/>
              <a:t> = 1e-8;</a:t>
            </a:r>
          </a:p>
          <a:p>
            <a:r>
              <a:rPr lang="en-US" altLang="zh-TW" sz="2400" dirty="0" err="1">
                <a:solidFill>
                  <a:srgbClr val="FF0000"/>
                </a:solidFill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</a:rPr>
              <a:t>dcmp</a:t>
            </a:r>
            <a:r>
              <a:rPr lang="en-US" altLang="zh-TW" sz="2400" dirty="0">
                <a:solidFill>
                  <a:srgbClr val="FF0000"/>
                </a:solidFill>
              </a:rPr>
              <a:t>( double x)</a:t>
            </a:r>
          </a:p>
          <a:p>
            <a:r>
              <a:rPr lang="en-US" altLang="zh-TW" sz="2400" dirty="0"/>
              <a:t>{</a:t>
            </a:r>
          </a:p>
          <a:p>
            <a:r>
              <a:rPr lang="en-US" altLang="zh-TW" sz="2400" dirty="0"/>
              <a:t>    if( </a:t>
            </a:r>
            <a:r>
              <a:rPr lang="en-US" altLang="zh-TW" sz="2400" dirty="0" err="1"/>
              <a:t>fabs</a:t>
            </a:r>
            <a:r>
              <a:rPr lang="en-US" altLang="zh-TW" sz="2400" dirty="0"/>
              <a:t>(x) &lt; </a:t>
            </a:r>
            <a:r>
              <a:rPr lang="en-US" altLang="zh-TW" sz="2400" dirty="0" err="1"/>
              <a:t>epx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        return 0;</a:t>
            </a:r>
          </a:p>
          <a:p>
            <a:r>
              <a:rPr lang="en-US" altLang="zh-TW" sz="2400" dirty="0"/>
              <a:t>    return x &lt; 0 ?-1:1;</a:t>
            </a:r>
          </a:p>
          <a:p>
            <a:r>
              <a:rPr lang="en-US" altLang="zh-TW" sz="2400" dirty="0"/>
              <a:t>}</a:t>
            </a:r>
          </a:p>
          <a:p>
            <a:r>
              <a:rPr lang="en-US" altLang="zh-TW" sz="2400" dirty="0" err="1"/>
              <a:t>struct</a:t>
            </a:r>
            <a:r>
              <a:rPr lang="en-US" altLang="zh-TW" sz="2400" dirty="0"/>
              <a:t> node</a:t>
            </a:r>
          </a:p>
          <a:p>
            <a:r>
              <a:rPr lang="en-US" altLang="zh-TW" sz="2400" dirty="0"/>
              <a:t>{</a:t>
            </a:r>
          </a:p>
          <a:p>
            <a:r>
              <a:rPr lang="en-US" altLang="zh-TW" sz="2400" dirty="0"/>
              <a:t>    double </a:t>
            </a:r>
            <a:r>
              <a:rPr lang="en-US" altLang="zh-TW" sz="2400" dirty="0" err="1"/>
              <a:t>x,y,d</a:t>
            </a:r>
            <a:r>
              <a:rPr lang="en-US" altLang="zh-TW" sz="2400" dirty="0"/>
              <a:t>;</a:t>
            </a:r>
          </a:p>
          <a:p>
            <a:r>
              <a:rPr lang="en-US" altLang="zh-TW" sz="2400" dirty="0"/>
              <a:t>    node(double </a:t>
            </a:r>
            <a:r>
              <a:rPr lang="en-US" altLang="zh-TW" sz="2400" dirty="0" err="1"/>
              <a:t>a,double</a:t>
            </a:r>
            <a:r>
              <a:rPr lang="en-US" altLang="zh-TW" sz="2400" dirty="0"/>
              <a:t> b):x(a),y(b){}</a:t>
            </a:r>
          </a:p>
          <a:p>
            <a:r>
              <a:rPr lang="en-US" altLang="zh-TW" sz="2400" dirty="0"/>
              <a:t>    node(){}</a:t>
            </a:r>
          </a:p>
          <a:p>
            <a:r>
              <a:rPr lang="en-US" altLang="zh-TW" sz="2400" dirty="0"/>
              <a:t>};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AE344CC1-A528-4113-BCA3-EF98FDBABEC4}"/>
              </a:ext>
            </a:extLst>
          </p:cNvPr>
          <p:cNvSpPr txBox="1"/>
          <p:nvPr/>
        </p:nvSpPr>
        <p:spPr>
          <a:xfrm>
            <a:off x="9536409" y="350818"/>
            <a:ext cx="2248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UVa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11096 </a:t>
            </a:r>
            <a:r>
              <a:rPr lang="en-US" altLang="zh-TW" sz="2800" dirty="0"/>
              <a:t>Code (</a:t>
            </a:r>
            <a:r>
              <a:rPr lang="en-US" altLang="zh-TW" sz="2800" dirty="0" smtClean="0"/>
              <a:t>1/6)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5928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103/3/12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8C1-D1AE-49D2-9EFD-A783316C405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42682" y="0"/>
            <a:ext cx="919778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typedef</a:t>
            </a:r>
            <a:r>
              <a:rPr lang="en-US" altLang="zh-TW" sz="2400" dirty="0"/>
              <a:t> node </a:t>
            </a:r>
            <a:r>
              <a:rPr lang="en-US" altLang="zh-TW" sz="2400" dirty="0" err="1"/>
              <a:t>vec</a:t>
            </a:r>
            <a:r>
              <a:rPr lang="en-US" altLang="zh-TW" sz="2400" dirty="0" smtClean="0"/>
              <a:t>;</a:t>
            </a:r>
            <a:endParaRPr lang="en-US" altLang="zh-TW" sz="2400" dirty="0"/>
          </a:p>
          <a:p>
            <a:r>
              <a:rPr lang="en-US" altLang="zh-TW" sz="2400" dirty="0" err="1" smtClean="0">
                <a:solidFill>
                  <a:srgbClr val="FF0000"/>
                </a:solidFill>
              </a:rPr>
              <a:t>vec</a:t>
            </a:r>
            <a:r>
              <a:rPr lang="en-US" altLang="zh-TW" sz="2400" dirty="0" smtClean="0">
                <a:solidFill>
                  <a:srgbClr val="FF0000"/>
                </a:solidFill>
              </a:rPr>
              <a:t> operator - ( node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a,node</a:t>
            </a:r>
            <a:r>
              <a:rPr lang="en-US" altLang="zh-TW" sz="2400" dirty="0" smtClean="0">
                <a:solidFill>
                  <a:srgbClr val="FF0000"/>
                </a:solidFill>
              </a:rPr>
              <a:t> b)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向量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ba</a:t>
            </a:r>
            <a:r>
              <a:rPr lang="en-US" altLang="zh-TW" sz="2400" dirty="0" smtClean="0">
                <a:solidFill>
                  <a:srgbClr val="0070C0"/>
                </a:solidFill>
              </a:rPr>
              <a:t> (b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拉到</a:t>
            </a:r>
            <a:r>
              <a:rPr lang="en-US" altLang="zh-TW" sz="2400" dirty="0" smtClean="0">
                <a:solidFill>
                  <a:srgbClr val="0070C0"/>
                </a:solidFill>
              </a:rPr>
              <a:t>a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向量</a:t>
            </a:r>
            <a:r>
              <a:rPr lang="en-US" altLang="zh-TW" sz="2400" dirty="0" smtClean="0">
                <a:solidFill>
                  <a:srgbClr val="0070C0"/>
                </a:solidFill>
              </a:rPr>
              <a:t>)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r>
              <a:rPr lang="en-US" altLang="zh-TW" sz="2400" dirty="0" smtClean="0"/>
              <a:t>{</a:t>
            </a:r>
            <a:endParaRPr lang="en-US" altLang="zh-TW" sz="2400" dirty="0"/>
          </a:p>
          <a:p>
            <a:r>
              <a:rPr lang="en-US" altLang="zh-TW" sz="2400" dirty="0"/>
              <a:t>    return </a:t>
            </a:r>
            <a:r>
              <a:rPr lang="en-US" altLang="zh-TW" sz="2400" dirty="0" err="1"/>
              <a:t>vec</a:t>
            </a:r>
            <a:r>
              <a:rPr lang="en-US" altLang="zh-TW" sz="2400" dirty="0"/>
              <a:t>( </a:t>
            </a:r>
            <a:r>
              <a:rPr lang="en-US" altLang="zh-TW" sz="2400" dirty="0" err="1"/>
              <a:t>a.x-b.x,a.y-b.y</a:t>
            </a:r>
            <a:r>
              <a:rPr lang="en-US" altLang="zh-TW" sz="2400" dirty="0"/>
              <a:t>);</a:t>
            </a:r>
          </a:p>
          <a:p>
            <a:r>
              <a:rPr lang="en-US" altLang="zh-TW" sz="2400" dirty="0"/>
              <a:t>}</a:t>
            </a:r>
          </a:p>
          <a:p>
            <a:r>
              <a:rPr lang="en-US" altLang="zh-TW" sz="2400" dirty="0"/>
              <a:t>node point[ 110 </a:t>
            </a:r>
            <a:r>
              <a:rPr lang="en-US" altLang="zh-TW" sz="2400" dirty="0" smtClean="0"/>
              <a:t>];</a:t>
            </a:r>
            <a:endParaRPr lang="en-US" altLang="zh-TW" sz="2400" dirty="0"/>
          </a:p>
          <a:p>
            <a:r>
              <a:rPr lang="en-US" altLang="zh-TW" sz="2400" dirty="0">
                <a:solidFill>
                  <a:srgbClr val="FF0000"/>
                </a:solidFill>
              </a:rPr>
              <a:t>double length( node </a:t>
            </a:r>
            <a:r>
              <a:rPr lang="en-US" altLang="zh-TW" sz="2400" dirty="0" err="1">
                <a:solidFill>
                  <a:srgbClr val="FF0000"/>
                </a:solidFill>
              </a:rPr>
              <a:t>a,node</a:t>
            </a:r>
            <a:r>
              <a:rPr lang="en-US" altLang="zh-TW" sz="2400" dirty="0">
                <a:solidFill>
                  <a:srgbClr val="FF0000"/>
                </a:solidFill>
              </a:rPr>
              <a:t> b</a:t>
            </a:r>
            <a:r>
              <a:rPr lang="en-US" altLang="zh-TW" sz="2400" dirty="0" smtClean="0">
                <a:solidFill>
                  <a:srgbClr val="FF0000"/>
                </a:solidFill>
              </a:rPr>
              <a:t>)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a,b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點間距離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{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vec</a:t>
            </a:r>
            <a:r>
              <a:rPr lang="en-US" altLang="zh-TW" sz="2400" dirty="0"/>
              <a:t> A = a - b;</a:t>
            </a:r>
          </a:p>
          <a:p>
            <a:r>
              <a:rPr lang="en-US" altLang="zh-TW" sz="2400" dirty="0"/>
              <a:t>    return </a:t>
            </a:r>
            <a:r>
              <a:rPr lang="en-US" altLang="zh-TW" sz="2400" dirty="0" err="1"/>
              <a:t>sqrt</a:t>
            </a:r>
            <a:r>
              <a:rPr lang="en-US" altLang="zh-TW" sz="2400" dirty="0"/>
              <a:t>(</a:t>
            </a:r>
            <a:r>
              <a:rPr lang="en-US" altLang="zh-TW" sz="2400" dirty="0" err="1"/>
              <a:t>A.x</a:t>
            </a:r>
            <a:r>
              <a:rPr lang="en-US" altLang="zh-TW" sz="2400" dirty="0"/>
              <a:t>*</a:t>
            </a:r>
            <a:r>
              <a:rPr lang="en-US" altLang="zh-TW" sz="2400" dirty="0" err="1"/>
              <a:t>A.x</a:t>
            </a:r>
            <a:r>
              <a:rPr lang="en-US" altLang="zh-TW" sz="2400" dirty="0"/>
              <a:t> + </a:t>
            </a:r>
            <a:r>
              <a:rPr lang="en-US" altLang="zh-TW" sz="2400" dirty="0" err="1"/>
              <a:t>A.y</a:t>
            </a:r>
            <a:r>
              <a:rPr lang="en-US" altLang="zh-TW" sz="2400" dirty="0"/>
              <a:t>*</a:t>
            </a:r>
            <a:r>
              <a:rPr lang="en-US" altLang="zh-TW" sz="2400" dirty="0" err="1"/>
              <a:t>A.y</a:t>
            </a:r>
            <a:r>
              <a:rPr lang="en-US" altLang="zh-TW" sz="2400" dirty="0"/>
              <a:t>);</a:t>
            </a:r>
          </a:p>
          <a:p>
            <a:r>
              <a:rPr lang="en-US" altLang="zh-TW" sz="2400" dirty="0"/>
              <a:t>}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向量</a:t>
            </a:r>
            <a:r>
              <a:rPr lang="en-US" altLang="zh-TW" sz="2400" dirty="0" smtClean="0">
                <a:solidFill>
                  <a:srgbClr val="0070C0"/>
                </a:solidFill>
              </a:rPr>
              <a:t>ab</a:t>
            </a:r>
            <a:r>
              <a:rPr lang="en-US" altLang="zh-TW" sz="2400" dirty="0" smtClean="0">
                <a:solidFill>
                  <a:srgbClr val="0070C0"/>
                </a:solidFill>
                <a:sym typeface="Wingdings 2" panose="05020102010507070707" pitchFamily="18" charset="2"/>
              </a:rPr>
              <a:t>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 2" panose="05020102010507070707" pitchFamily="18" charset="2"/>
              </a:rPr>
              <a:t>向量</a:t>
            </a:r>
            <a:r>
              <a:rPr lang="en-US" altLang="zh-TW" sz="2400" dirty="0" smtClean="0">
                <a:solidFill>
                  <a:srgbClr val="0070C0"/>
                </a:solidFill>
              </a:rPr>
              <a:t>ac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外積</a:t>
            </a:r>
            <a:r>
              <a:rPr lang="zh-TW" altLang="en-US" sz="2400" dirty="0">
                <a:solidFill>
                  <a:srgbClr val="0070C0"/>
                </a:solidFill>
              </a:rPr>
              <a:t> 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double </a:t>
            </a:r>
            <a:r>
              <a:rPr lang="en-US" altLang="zh-TW" sz="2400" dirty="0" err="1">
                <a:solidFill>
                  <a:srgbClr val="FF0000"/>
                </a:solidFill>
              </a:rPr>
              <a:t>crosspruduct</a:t>
            </a:r>
            <a:r>
              <a:rPr lang="en-US" altLang="zh-TW" sz="2400" dirty="0">
                <a:solidFill>
                  <a:srgbClr val="FF0000"/>
                </a:solidFill>
              </a:rPr>
              <a:t>(node </a:t>
            </a:r>
            <a:r>
              <a:rPr lang="en-US" altLang="zh-TW" sz="2400" dirty="0" err="1">
                <a:solidFill>
                  <a:srgbClr val="FF0000"/>
                </a:solidFill>
              </a:rPr>
              <a:t>a,node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</a:rPr>
              <a:t>b,node</a:t>
            </a:r>
            <a:r>
              <a:rPr lang="en-US" altLang="zh-TW" sz="2400" dirty="0">
                <a:solidFill>
                  <a:srgbClr val="FF0000"/>
                </a:solidFill>
              </a:rPr>
              <a:t> c)</a:t>
            </a:r>
          </a:p>
          <a:p>
            <a:r>
              <a:rPr lang="en-US" altLang="zh-TW" sz="2400" dirty="0"/>
              <a:t>{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vec</a:t>
            </a:r>
            <a:r>
              <a:rPr lang="en-US" altLang="zh-TW" sz="2400" dirty="0"/>
              <a:t> AB = b - a;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vec</a:t>
            </a:r>
            <a:r>
              <a:rPr lang="en-US" altLang="zh-TW" sz="2400" dirty="0"/>
              <a:t> AC = c - a;</a:t>
            </a:r>
          </a:p>
          <a:p>
            <a:r>
              <a:rPr lang="en-US" altLang="zh-TW" sz="2400" dirty="0"/>
              <a:t>    return </a:t>
            </a:r>
            <a:r>
              <a:rPr lang="en-US" altLang="zh-TW" sz="2400" dirty="0" err="1"/>
              <a:t>AB.x</a:t>
            </a:r>
            <a:r>
              <a:rPr lang="en-US" altLang="zh-TW" sz="2400" dirty="0"/>
              <a:t> * </a:t>
            </a:r>
            <a:r>
              <a:rPr lang="en-US" altLang="zh-TW" sz="2400" dirty="0" err="1"/>
              <a:t>AC.y</a:t>
            </a:r>
            <a:r>
              <a:rPr lang="en-US" altLang="zh-TW" sz="2400" dirty="0"/>
              <a:t> - </a:t>
            </a:r>
            <a:r>
              <a:rPr lang="en-US" altLang="zh-TW" sz="2400" dirty="0" err="1"/>
              <a:t>AB.y</a:t>
            </a:r>
            <a:r>
              <a:rPr lang="en-US" altLang="zh-TW" sz="2400" dirty="0"/>
              <a:t> * </a:t>
            </a:r>
            <a:r>
              <a:rPr lang="en-US" altLang="zh-TW" sz="2400" dirty="0" err="1"/>
              <a:t>AC.x</a:t>
            </a:r>
            <a:r>
              <a:rPr lang="en-US" altLang="zh-TW" sz="2400" dirty="0"/>
              <a:t> ;</a:t>
            </a:r>
          </a:p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AE344CC1-A528-4113-BCA3-EF98FDBABEC4}"/>
              </a:ext>
            </a:extLst>
          </p:cNvPr>
          <p:cNvSpPr txBox="1"/>
          <p:nvPr/>
        </p:nvSpPr>
        <p:spPr>
          <a:xfrm>
            <a:off x="9536409" y="350818"/>
            <a:ext cx="2248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UVa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11096 </a:t>
            </a:r>
            <a:r>
              <a:rPr lang="en-US" altLang="zh-TW" sz="2800" dirty="0"/>
              <a:t>Code </a:t>
            </a:r>
            <a:r>
              <a:rPr lang="en-US" altLang="zh-TW" sz="2800" dirty="0" smtClean="0"/>
              <a:t>(</a:t>
            </a:r>
            <a:r>
              <a:rPr lang="en-US" altLang="zh-TW" sz="2800" dirty="0"/>
              <a:t>2</a:t>
            </a:r>
            <a:r>
              <a:rPr lang="en-US" altLang="zh-TW" sz="2800" dirty="0" smtClean="0"/>
              <a:t>/6)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868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103/3/12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8C1-D1AE-49D2-9EFD-A783316C405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15584" y="234054"/>
            <a:ext cx="119764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//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座標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排序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bool </a:t>
            </a:r>
            <a:r>
              <a:rPr lang="en-US" altLang="zh-TW" sz="2400" dirty="0" err="1">
                <a:solidFill>
                  <a:srgbClr val="FF0000"/>
                </a:solidFill>
              </a:rPr>
              <a:t>idcmp</a:t>
            </a:r>
            <a:r>
              <a:rPr lang="en-US" altLang="zh-TW" sz="2400" dirty="0">
                <a:solidFill>
                  <a:srgbClr val="FF0000"/>
                </a:solidFill>
              </a:rPr>
              <a:t>(node a ,node b)</a:t>
            </a:r>
          </a:p>
          <a:p>
            <a:r>
              <a:rPr lang="en-US" altLang="zh-TW" sz="2400" dirty="0"/>
              <a:t>{</a:t>
            </a:r>
          </a:p>
          <a:p>
            <a:r>
              <a:rPr lang="en-US" altLang="zh-TW" sz="2400" dirty="0"/>
              <a:t>    return ( </a:t>
            </a:r>
            <a:r>
              <a:rPr lang="en-US" altLang="zh-TW" sz="2400" dirty="0" err="1"/>
              <a:t>a.x</a:t>
            </a:r>
            <a:r>
              <a:rPr lang="en-US" altLang="zh-TW" sz="2400" dirty="0"/>
              <a:t> == </a:t>
            </a:r>
            <a:r>
              <a:rPr lang="en-US" altLang="zh-TW" sz="2400" dirty="0" err="1"/>
              <a:t>b.x</a:t>
            </a:r>
            <a:r>
              <a:rPr lang="en-US" altLang="zh-TW" sz="2400" dirty="0"/>
              <a:t> )? ( </a:t>
            </a:r>
            <a:r>
              <a:rPr lang="en-US" altLang="zh-TW" sz="2400" dirty="0" err="1"/>
              <a:t>a.y</a:t>
            </a:r>
            <a:r>
              <a:rPr lang="en-US" altLang="zh-TW" sz="2400" dirty="0"/>
              <a:t> &lt; </a:t>
            </a:r>
            <a:r>
              <a:rPr lang="en-US" altLang="zh-TW" sz="2400" dirty="0" err="1"/>
              <a:t>b.y</a:t>
            </a:r>
            <a:r>
              <a:rPr lang="en-US" altLang="zh-TW" sz="2400" dirty="0"/>
              <a:t> ): ( </a:t>
            </a:r>
            <a:r>
              <a:rPr lang="en-US" altLang="zh-TW" sz="2400" dirty="0" err="1"/>
              <a:t>a.x</a:t>
            </a:r>
            <a:r>
              <a:rPr lang="en-US" altLang="zh-TW" sz="2400" dirty="0"/>
              <a:t> &lt; </a:t>
            </a:r>
            <a:r>
              <a:rPr lang="en-US" altLang="zh-TW" sz="2400" dirty="0" err="1"/>
              <a:t>b.x</a:t>
            </a:r>
            <a:r>
              <a:rPr lang="en-US" altLang="zh-TW" sz="2400" dirty="0"/>
              <a:t> );</a:t>
            </a:r>
          </a:p>
          <a:p>
            <a:r>
              <a:rPr lang="en-US" altLang="zh-TW" sz="2400" dirty="0"/>
              <a:t>}</a:t>
            </a:r>
          </a:p>
          <a:p>
            <a:endParaRPr lang="en-US" altLang="zh-TW" sz="2400" dirty="0"/>
          </a:p>
          <a:p>
            <a:r>
              <a:rPr lang="en-US" altLang="zh-TW" sz="2400" dirty="0">
                <a:solidFill>
                  <a:srgbClr val="0070C0"/>
                </a:solidFill>
              </a:rPr>
              <a:t>//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sz="2400" dirty="0">
                <a:solidFill>
                  <a:srgbClr val="0070C0"/>
                </a:solidFill>
              </a:rPr>
              <a:t>p[0]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TW" sz="2400" dirty="0">
                <a:solidFill>
                  <a:srgbClr val="0070C0"/>
                </a:solidFill>
              </a:rPr>
              <a:t>convex hull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與剩下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點做極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角排序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bool </a:t>
            </a:r>
            <a:r>
              <a:rPr lang="en-US" altLang="zh-TW" sz="2400" dirty="0" err="1">
                <a:solidFill>
                  <a:srgbClr val="FF0000"/>
                </a:solidFill>
              </a:rPr>
              <a:t>anglecmp</a:t>
            </a:r>
            <a:r>
              <a:rPr lang="en-US" altLang="zh-TW" sz="2400" dirty="0">
                <a:solidFill>
                  <a:srgbClr val="FF0000"/>
                </a:solidFill>
              </a:rPr>
              <a:t>( node </a:t>
            </a:r>
            <a:r>
              <a:rPr lang="en-US" altLang="zh-TW" sz="2400" dirty="0" err="1">
                <a:solidFill>
                  <a:srgbClr val="FF0000"/>
                </a:solidFill>
              </a:rPr>
              <a:t>a,node</a:t>
            </a:r>
            <a:r>
              <a:rPr lang="en-US" altLang="zh-TW" sz="2400" dirty="0">
                <a:solidFill>
                  <a:srgbClr val="FF0000"/>
                </a:solidFill>
              </a:rPr>
              <a:t> b)</a:t>
            </a:r>
          </a:p>
          <a:p>
            <a:r>
              <a:rPr lang="en-US" altLang="zh-TW" sz="2400" dirty="0"/>
              <a:t>{</a:t>
            </a:r>
          </a:p>
          <a:p>
            <a:r>
              <a:rPr lang="en-US" altLang="zh-TW" sz="2400" dirty="0"/>
              <a:t>    double </a:t>
            </a:r>
            <a:r>
              <a:rPr lang="en-US" altLang="zh-TW" sz="2400" dirty="0" err="1"/>
              <a:t>cp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crosspruduct</a:t>
            </a:r>
            <a:r>
              <a:rPr lang="en-US" altLang="zh-TW" sz="2400" dirty="0"/>
              <a:t>( point[0],</a:t>
            </a:r>
            <a:r>
              <a:rPr lang="en-US" altLang="zh-TW" sz="2400" dirty="0" err="1"/>
              <a:t>a,b</a:t>
            </a:r>
            <a:r>
              <a:rPr lang="en-US" altLang="zh-TW" sz="2400" dirty="0"/>
              <a:t>);</a:t>
            </a:r>
          </a:p>
          <a:p>
            <a:r>
              <a:rPr lang="en-US" altLang="zh-TW" sz="2400" dirty="0"/>
              <a:t>    if( </a:t>
            </a:r>
            <a:r>
              <a:rPr lang="en-US" altLang="zh-TW" sz="2400" dirty="0" err="1"/>
              <a:t>dcmp</a:t>
            </a:r>
            <a:r>
              <a:rPr lang="en-US" altLang="zh-TW" sz="2400" dirty="0"/>
              <a:t>(</a:t>
            </a:r>
            <a:r>
              <a:rPr lang="en-US" altLang="zh-TW" sz="2400" dirty="0" err="1"/>
              <a:t>cp</a:t>
            </a:r>
            <a:r>
              <a:rPr lang="en-US" altLang="zh-TW" sz="2400" dirty="0"/>
              <a:t>) == 0 )</a:t>
            </a:r>
          </a:p>
          <a:p>
            <a:r>
              <a:rPr lang="en-US" altLang="zh-TW" sz="2400" dirty="0"/>
              <a:t>       return  </a:t>
            </a:r>
            <a:r>
              <a:rPr lang="en-US" altLang="zh-TW" sz="2400" dirty="0" err="1"/>
              <a:t>a.d</a:t>
            </a:r>
            <a:r>
              <a:rPr lang="en-US" altLang="zh-TW" sz="2400" dirty="0"/>
              <a:t> &lt; </a:t>
            </a:r>
            <a:r>
              <a:rPr lang="en-US" altLang="zh-TW" sz="2400" dirty="0" err="1"/>
              <a:t>b.d</a:t>
            </a:r>
            <a:r>
              <a:rPr lang="en-US" altLang="zh-TW" sz="2400" dirty="0"/>
              <a:t>;  </a:t>
            </a:r>
            <a:r>
              <a:rPr lang="en-US" altLang="zh-TW" sz="2400" dirty="0">
                <a:solidFill>
                  <a:srgbClr val="0070C0"/>
                </a:solidFill>
              </a:rPr>
              <a:t>//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極角相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等距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離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近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到遠</a:t>
            </a:r>
            <a:r>
              <a:rPr lang="en-US" altLang="zh-TW" sz="2400" dirty="0" smtClean="0">
                <a:solidFill>
                  <a:srgbClr val="0070C0"/>
                </a:solidFill>
              </a:rPr>
              <a:t>(p[0],a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2400" dirty="0" smtClean="0">
                <a:solidFill>
                  <a:srgbClr val="0070C0"/>
                </a:solidFill>
              </a:rPr>
              <a:t>b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共線</a:t>
            </a:r>
            <a:r>
              <a:rPr lang="en-US" altLang="zh-TW" sz="2400" dirty="0" smtClean="0">
                <a:solidFill>
                  <a:srgbClr val="0070C0"/>
                </a:solidFill>
              </a:rPr>
              <a:t>)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    return </a:t>
            </a:r>
            <a:r>
              <a:rPr lang="en-US" altLang="zh-TW" sz="2400" dirty="0" err="1"/>
              <a:t>cp</a:t>
            </a:r>
            <a:r>
              <a:rPr lang="en-US" altLang="zh-TW" sz="2400" dirty="0"/>
              <a:t> &gt; 0;         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//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極角排序</a:t>
            </a:r>
            <a:r>
              <a:rPr lang="en-US" altLang="zh-TW" sz="2400" dirty="0">
                <a:solidFill>
                  <a:srgbClr val="0070C0"/>
                </a:solidFill>
              </a:rPr>
              <a:t>: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cp</a:t>
            </a:r>
            <a:r>
              <a:rPr lang="en-US" altLang="zh-TW" sz="2400" dirty="0" smtClean="0">
                <a:solidFill>
                  <a:srgbClr val="0070C0"/>
                </a:solidFill>
              </a:rPr>
              <a:t> &gt; 0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2400" dirty="0" smtClean="0">
                <a:solidFill>
                  <a:srgbClr val="0070C0"/>
                </a:solidFill>
              </a:rPr>
              <a:t>, p[0</a:t>
            </a:r>
            <a:r>
              <a:rPr lang="en-US" altLang="zh-TW" sz="2400" dirty="0">
                <a:solidFill>
                  <a:srgbClr val="0070C0"/>
                </a:solidFill>
              </a:rPr>
              <a:t>], </a:t>
            </a:r>
            <a:r>
              <a:rPr lang="en-US" altLang="zh-TW" sz="2400" dirty="0" err="1">
                <a:solidFill>
                  <a:srgbClr val="0070C0"/>
                </a:solidFill>
              </a:rPr>
              <a:t>a,b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逆時針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方向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表示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a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的極角比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b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極角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      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// </a:t>
            </a:r>
            <a:r>
              <a:rPr lang="en-US" altLang="zh-TW" sz="2400" dirty="0" err="1" smtClean="0">
                <a:solidFill>
                  <a:srgbClr val="0070C0"/>
                </a:solidFill>
                <a:ea typeface="標楷體" panose="03000509000000000000" pitchFamily="65" charset="-120"/>
              </a:rPr>
              <a:t>cp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&lt;0</a:t>
            </a:r>
            <a:r>
              <a:rPr lang="zh-TW" altLang="en-US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時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,</a:t>
            </a:r>
            <a:r>
              <a:rPr lang="en-US" altLang="zh-TW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p[0],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a,b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順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時針方向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表示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a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的極角比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b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極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角大</a:t>
            </a:r>
            <a:endParaRPr lang="zh-TW" altLang="en-US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}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AE344CC1-A528-4113-BCA3-EF98FDBABEC4}"/>
              </a:ext>
            </a:extLst>
          </p:cNvPr>
          <p:cNvSpPr txBox="1"/>
          <p:nvPr/>
        </p:nvSpPr>
        <p:spPr>
          <a:xfrm>
            <a:off x="9536409" y="350818"/>
            <a:ext cx="2248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UVa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11096 </a:t>
            </a:r>
            <a:r>
              <a:rPr lang="en-US" altLang="zh-TW" sz="2800" dirty="0"/>
              <a:t>Code </a:t>
            </a:r>
            <a:r>
              <a:rPr lang="en-US" altLang="zh-TW" sz="2800" dirty="0" smtClean="0"/>
              <a:t>(</a:t>
            </a:r>
            <a:r>
              <a:rPr lang="en-US" altLang="zh-TW" sz="2800" dirty="0"/>
              <a:t>3</a:t>
            </a:r>
            <a:r>
              <a:rPr lang="en-US" altLang="zh-TW" sz="2800" dirty="0" smtClean="0"/>
              <a:t>/6)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032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103/3/12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8C1-D1AE-49D2-9EFD-A783316C405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02858" y="389581"/>
            <a:ext cx="119891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double graham( </a:t>
            </a:r>
            <a:r>
              <a:rPr lang="en-US" altLang="zh-TW" sz="2400" dirty="0" err="1">
                <a:solidFill>
                  <a:srgbClr val="FF0000"/>
                </a:solidFill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</a:rPr>
              <a:t> n</a:t>
            </a:r>
            <a:r>
              <a:rPr lang="en-US" altLang="zh-TW" sz="2400" dirty="0" smtClean="0">
                <a:solidFill>
                  <a:srgbClr val="FF0000"/>
                </a:solidFill>
              </a:rPr>
              <a:t>)</a:t>
            </a:r>
            <a:r>
              <a:rPr lang="zh-TW" altLang="en-US" sz="2400" dirty="0" smtClean="0">
                <a:solidFill>
                  <a:srgbClr val="FF0000"/>
                </a:solidFill>
              </a:rPr>
              <a:t>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Graham’s scan,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傳回</a:t>
            </a:r>
            <a:r>
              <a:rPr lang="en-US" altLang="zh-TW" sz="2400" dirty="0">
                <a:solidFill>
                  <a:srgbClr val="0070C0"/>
                </a:solidFill>
              </a:rPr>
              <a:t>convex hull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周長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(sum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)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{</a:t>
            </a:r>
          </a:p>
          <a:p>
            <a:r>
              <a:rPr lang="en-US" altLang="zh-TW" sz="2400" dirty="0"/>
              <a:t>    if( n &gt; 1 )</a:t>
            </a:r>
          </a:p>
          <a:p>
            <a:r>
              <a:rPr lang="en-US" altLang="zh-TW" sz="2400" dirty="0"/>
              <a:t>    {</a:t>
            </a:r>
          </a:p>
          <a:p>
            <a:r>
              <a:rPr lang="en-US" altLang="zh-TW" sz="2400" dirty="0"/>
              <a:t>        sort( </a:t>
            </a:r>
            <a:r>
              <a:rPr lang="en-US" altLang="zh-TW" sz="2400" dirty="0" err="1"/>
              <a:t>point,point+n,idcmp</a:t>
            </a:r>
            <a:r>
              <a:rPr lang="en-US" altLang="zh-TW" sz="2400" dirty="0"/>
              <a:t>);  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座標排序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p[0]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為左下方點</a:t>
            </a:r>
            <a:endParaRPr lang="zh-TW" altLang="en-US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/>
              <a:t>        </a:t>
            </a:r>
            <a:r>
              <a:rPr lang="en-US" altLang="zh-TW" sz="2400" dirty="0"/>
              <a:t>for(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i=1; i&lt;n; i++)</a:t>
            </a:r>
          </a:p>
          <a:p>
            <a:r>
              <a:rPr lang="en-US" altLang="zh-TW" sz="2400" dirty="0"/>
              <a:t>            point[i].d = length(point[0],point[i]); 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//</a:t>
            </a:r>
            <a:r>
              <a:rPr lang="en-US" altLang="zh-TW" sz="2400" dirty="0">
                <a:solidFill>
                  <a:srgbClr val="0070C0"/>
                </a:solidFill>
              </a:rPr>
              <a:t>p[i]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點與</a:t>
            </a:r>
            <a:r>
              <a:rPr lang="en-US" altLang="zh-TW" sz="2400" dirty="0">
                <a:solidFill>
                  <a:srgbClr val="0070C0"/>
                </a:solidFill>
              </a:rPr>
              <a:t>p[0]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距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離</a:t>
            </a:r>
          </a:p>
          <a:p>
            <a:endParaRPr lang="zh-TW" altLang="en-US" sz="2400" dirty="0"/>
          </a:p>
          <a:p>
            <a:r>
              <a:rPr lang="zh-TW" altLang="en-US" sz="2400" dirty="0"/>
              <a:t>        </a:t>
            </a:r>
            <a:r>
              <a:rPr lang="en-US" altLang="zh-TW" sz="2400" dirty="0"/>
              <a:t>sort(point+1,point+n,anglecmp); </a:t>
            </a:r>
            <a:r>
              <a:rPr lang="en-US" altLang="zh-TW" sz="2400" dirty="0">
                <a:solidFill>
                  <a:srgbClr val="0070C0"/>
                </a:solidFill>
              </a:rPr>
              <a:t>//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極角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排序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p[0]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為極座標原點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極角由小至大排序</a:t>
            </a:r>
            <a:endParaRPr lang="zh-TW" altLang="en-US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/>
              <a:t>    </a:t>
            </a: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AE344CC1-A528-4113-BCA3-EF98FDBABEC4}"/>
              </a:ext>
            </a:extLst>
          </p:cNvPr>
          <p:cNvSpPr txBox="1"/>
          <p:nvPr/>
        </p:nvSpPr>
        <p:spPr>
          <a:xfrm>
            <a:off x="9536409" y="350818"/>
            <a:ext cx="2248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UVa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11096 </a:t>
            </a:r>
            <a:r>
              <a:rPr lang="en-US" altLang="zh-TW" sz="2800" dirty="0"/>
              <a:t>Code </a:t>
            </a:r>
            <a:r>
              <a:rPr lang="en-US" altLang="zh-TW" sz="2800" dirty="0" smtClean="0"/>
              <a:t>(</a:t>
            </a:r>
            <a:r>
              <a:rPr lang="en-US" altLang="zh-TW" sz="2800" dirty="0"/>
              <a:t>4</a:t>
            </a:r>
            <a:r>
              <a:rPr lang="en-US" altLang="zh-TW" sz="2800" dirty="0" smtClean="0"/>
              <a:t>/6)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7713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103/3/12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8C1-D1AE-49D2-9EFD-A783316C405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05604" y="437917"/>
            <a:ext cx="1186927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top = n-1;  </a:t>
            </a:r>
            <a:r>
              <a:rPr lang="en-US" altLang="zh-TW" sz="2400" dirty="0" smtClean="0"/>
              <a:t>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暫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 </a:t>
            </a:r>
            <a:endParaRPr lang="zh-TW" altLang="en-US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/>
              <a:t>    </a:t>
            </a:r>
            <a:r>
              <a:rPr lang="en-US" altLang="zh-TW" sz="2400" dirty="0"/>
              <a:t>if( n &gt; 2 )    </a:t>
            </a:r>
            <a:r>
              <a:rPr lang="en-US" altLang="zh-TW" sz="2400" dirty="0" smtClean="0"/>
              <a:t>{   </a:t>
            </a:r>
            <a:r>
              <a:rPr lang="en-US" altLang="zh-TW" sz="2400" dirty="0">
                <a:solidFill>
                  <a:srgbClr val="0070C0"/>
                </a:solidFill>
              </a:rPr>
              <a:t>//graham's scan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至少</a:t>
            </a:r>
            <a:r>
              <a:rPr lang="en-US" altLang="zh-TW" sz="2400" dirty="0">
                <a:solidFill>
                  <a:srgbClr val="0070C0"/>
                </a:solidFill>
              </a:rPr>
              <a:t>3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 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top = 1;</a:t>
            </a:r>
          </a:p>
          <a:p>
            <a:r>
              <a:rPr lang="en-US" altLang="zh-TW" sz="2400" dirty="0"/>
              <a:t>        for(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i = 2;i &lt;n ;++i</a:t>
            </a:r>
            <a:r>
              <a:rPr lang="en-US" altLang="zh-TW" sz="2400" dirty="0" smtClean="0"/>
              <a:t>)  {</a:t>
            </a:r>
            <a:endParaRPr lang="en-US" altLang="zh-TW" sz="2400" dirty="0"/>
          </a:p>
          <a:p>
            <a:r>
              <a:rPr lang="en-US" altLang="zh-TW" sz="2400" dirty="0"/>
              <a:t>            while( top &gt; </a:t>
            </a:r>
            <a:r>
              <a:rPr lang="en-US" altLang="zh-TW" sz="2400" dirty="0" smtClean="0"/>
              <a:t>0  </a:t>
            </a:r>
            <a:r>
              <a:rPr lang="en-US" altLang="zh-TW" sz="2400" dirty="0"/>
              <a:t>&amp;&amp;</a:t>
            </a:r>
            <a:r>
              <a:rPr lang="en-US" altLang="zh-TW" sz="2400" dirty="0" err="1"/>
              <a:t>crosspruduct</a:t>
            </a:r>
            <a:r>
              <a:rPr lang="en-US" altLang="zh-TW" sz="2400" dirty="0"/>
              <a:t>( point[ top-1],point[top],point[i])&lt;0</a:t>
            </a:r>
            <a:r>
              <a:rPr lang="en-US" altLang="zh-TW" sz="2400" dirty="0" smtClean="0"/>
              <a:t>)   --</a:t>
            </a:r>
            <a:r>
              <a:rPr lang="en-US" altLang="zh-TW" sz="2400" dirty="0"/>
              <a:t>top</a:t>
            </a:r>
            <a:r>
              <a:rPr lang="en-US" altLang="zh-TW" sz="2400" dirty="0" smtClean="0"/>
              <a:t>;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sz="2400" dirty="0" smtClean="0">
                <a:solidFill>
                  <a:srgbClr val="0070C0"/>
                </a:solidFill>
              </a:rPr>
              <a:t>point[top-1],point[top],point[i]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形成順時針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則把</a:t>
            </a:r>
            <a:r>
              <a:rPr lang="en-US" altLang="zh-TW" sz="2400" dirty="0" smtClean="0">
                <a:solidFill>
                  <a:srgbClr val="0070C0"/>
                </a:solidFill>
              </a:rPr>
              <a:t>point[top]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踢掉</a:t>
            </a:r>
            <a:r>
              <a:rPr lang="en-US" altLang="zh-TW" sz="2400" dirty="0" smtClean="0">
                <a:solidFill>
                  <a:srgbClr val="0070C0"/>
                </a:solidFill>
              </a:rPr>
              <a:t>(--top)</a:t>
            </a:r>
          </a:p>
          <a:p>
            <a:r>
              <a:rPr lang="en-US" altLang="zh-TW" sz="2400" dirty="0" smtClean="0"/>
              <a:t>            </a:t>
            </a:r>
            <a:r>
              <a:rPr lang="en-US" altLang="zh-TW" sz="2400" dirty="0"/>
              <a:t>point[++top] = point[i];</a:t>
            </a:r>
          </a:p>
          <a:p>
            <a:r>
              <a:rPr lang="en-US" altLang="zh-TW" sz="2400" dirty="0"/>
              <a:t>        }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}</a:t>
            </a:r>
            <a:r>
              <a:rPr lang="zh-TW" altLang="en-US" sz="2400" dirty="0" smtClean="0"/>
              <a:t>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graham’s scan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結束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convex hull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存在陣列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point[0], point[1],.. point[top]</a:t>
            </a:r>
            <a:endParaRPr lang="en-US" altLang="zh-TW" sz="2400" dirty="0">
              <a:solidFill>
                <a:srgbClr val="0070C0"/>
              </a:solidFill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point[++top] = point[0];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封閉起來 </a:t>
            </a:r>
          </a:p>
          <a:p>
            <a:r>
              <a:rPr lang="zh-TW" altLang="en-US" sz="2400" dirty="0"/>
              <a:t>    </a:t>
            </a:r>
            <a:r>
              <a:rPr lang="en-US" altLang="zh-TW" sz="2400" dirty="0"/>
              <a:t>double sum = 0.0</a:t>
            </a:r>
            <a:r>
              <a:rPr lang="en-US" altLang="zh-TW" sz="2400" dirty="0" smtClean="0"/>
              <a:t>;</a:t>
            </a:r>
            <a:r>
              <a:rPr lang="zh-TW" altLang="en-US" sz="2400" dirty="0" smtClean="0"/>
              <a:t>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en-US" altLang="zh-TW" sz="2400" dirty="0" smtClean="0">
                <a:solidFill>
                  <a:srgbClr val="0070C0"/>
                </a:solidFill>
              </a:rPr>
              <a:t>convex hull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周長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(sum)</a:t>
            </a:r>
            <a:endParaRPr lang="en-US" altLang="zh-TW" sz="2400" dirty="0">
              <a:solidFill>
                <a:srgbClr val="0070C0"/>
              </a:solidFill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for(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i=0; i&lt;top; i++) 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     { sum </a:t>
            </a:r>
            <a:r>
              <a:rPr lang="en-US" altLang="zh-TW" sz="2400" dirty="0"/>
              <a:t>+= length( point[i],point[i+1</a:t>
            </a:r>
            <a:r>
              <a:rPr lang="en-US" altLang="zh-TW" sz="2400" dirty="0" smtClean="0"/>
              <a:t>]); }</a:t>
            </a:r>
            <a:endParaRPr lang="en-US" altLang="zh-TW" sz="2400" dirty="0"/>
          </a:p>
          <a:p>
            <a:r>
              <a:rPr lang="en-US" altLang="zh-TW" sz="2400" dirty="0"/>
              <a:t>    return sum </a:t>
            </a:r>
            <a:r>
              <a:rPr lang="en-US" altLang="zh-TW" sz="2400" dirty="0" smtClean="0"/>
              <a:t>;      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傳回</a:t>
            </a:r>
            <a:r>
              <a:rPr lang="en-US" altLang="zh-TW" sz="2400" dirty="0">
                <a:solidFill>
                  <a:srgbClr val="0070C0"/>
                </a:solidFill>
              </a:rPr>
              <a:t>convex hull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周長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(sum)</a:t>
            </a:r>
          </a:p>
          <a:p>
            <a:endParaRPr lang="en-US" altLang="zh-TW" sz="2400" dirty="0"/>
          </a:p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AE344CC1-A528-4113-BCA3-EF98FDBABEC4}"/>
              </a:ext>
            </a:extLst>
          </p:cNvPr>
          <p:cNvSpPr txBox="1"/>
          <p:nvPr/>
        </p:nvSpPr>
        <p:spPr>
          <a:xfrm>
            <a:off x="9536409" y="350818"/>
            <a:ext cx="2248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UVa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11096 </a:t>
            </a:r>
            <a:r>
              <a:rPr lang="en-US" altLang="zh-TW" sz="2800" dirty="0"/>
              <a:t>Code </a:t>
            </a:r>
            <a:r>
              <a:rPr lang="en-US" altLang="zh-TW" sz="2800" dirty="0" smtClean="0"/>
              <a:t>(</a:t>
            </a:r>
            <a:r>
              <a:rPr lang="en-US" altLang="zh-TW" sz="2800" dirty="0"/>
              <a:t>5</a:t>
            </a:r>
            <a:r>
              <a:rPr lang="en-US" altLang="zh-TW" sz="2800" dirty="0" smtClean="0"/>
              <a:t>/6)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8150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103/3/12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8C1-D1AE-49D2-9EFD-A783316C405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03945" y="141056"/>
            <a:ext cx="1084985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2400" dirty="0" smtClean="0">
                <a:solidFill>
                  <a:srgbClr val="FF0000"/>
                </a:solidFill>
              </a:rPr>
              <a:t> main()</a:t>
            </a:r>
          </a:p>
          <a:p>
            <a:r>
              <a:rPr lang="en-US" altLang="zh-TW" sz="2400" dirty="0" smtClean="0"/>
              <a:t>{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cas,len,num</a:t>
            </a:r>
            <a:r>
              <a:rPr lang="en-US" altLang="zh-TW" sz="2400" dirty="0" smtClean="0"/>
              <a:t>;</a:t>
            </a:r>
          </a:p>
          <a:p>
            <a:r>
              <a:rPr lang="en-US" altLang="zh-TW" sz="2400" dirty="0"/>
              <a:t> </a:t>
            </a:r>
            <a:r>
              <a:rPr lang="zh-TW" altLang="en-US" sz="2400" dirty="0" smtClean="0"/>
              <a:t>   </a:t>
            </a:r>
            <a:r>
              <a:rPr lang="en-US" altLang="zh-TW" sz="2400" dirty="0" err="1" smtClean="0"/>
              <a:t>freopen</a:t>
            </a:r>
            <a:r>
              <a:rPr lang="en-US" altLang="zh-TW" sz="2400" dirty="0"/>
              <a:t>("11096.in", "r", </a:t>
            </a:r>
            <a:r>
              <a:rPr lang="en-US" altLang="zh-TW" sz="2400" dirty="0" err="1"/>
              <a:t>stdin</a:t>
            </a:r>
            <a:r>
              <a:rPr lang="en-US" altLang="zh-TW" sz="2400" dirty="0"/>
              <a:t>);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freopen</a:t>
            </a:r>
            <a:r>
              <a:rPr lang="en-US" altLang="zh-TW" sz="2400" dirty="0"/>
              <a:t>("11096.out", "w", </a:t>
            </a:r>
            <a:r>
              <a:rPr lang="en-US" altLang="zh-TW" sz="2400" dirty="0" err="1"/>
              <a:t>stdout</a:t>
            </a:r>
            <a:r>
              <a:rPr lang="en-US" altLang="zh-TW" sz="2400" dirty="0"/>
              <a:t>); 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cin</a:t>
            </a:r>
            <a:r>
              <a:rPr lang="en-US" altLang="zh-TW" sz="2400" dirty="0" smtClean="0"/>
              <a:t>&gt;&gt;</a:t>
            </a:r>
            <a:r>
              <a:rPr lang="en-US" altLang="zh-TW" sz="2400" dirty="0" err="1" smtClean="0"/>
              <a:t>cas</a:t>
            </a:r>
            <a:r>
              <a:rPr lang="en-US" altLang="zh-TW" sz="2400" dirty="0" smtClean="0"/>
              <a:t>;</a:t>
            </a:r>
          </a:p>
          <a:p>
            <a:r>
              <a:rPr lang="en-US" altLang="zh-TW" sz="2400" dirty="0" smtClean="0"/>
              <a:t>    while( </a:t>
            </a:r>
            <a:r>
              <a:rPr lang="en-US" altLang="zh-TW" sz="2400" dirty="0" err="1" smtClean="0"/>
              <a:t>cas</a:t>
            </a:r>
            <a:r>
              <a:rPr lang="en-US" altLang="zh-TW" sz="2400" dirty="0" smtClean="0"/>
              <a:t>-- ) {</a:t>
            </a:r>
          </a:p>
          <a:p>
            <a:r>
              <a:rPr lang="en-US" altLang="zh-TW" sz="2400" dirty="0" smtClean="0"/>
              <a:t>        </a:t>
            </a:r>
            <a:r>
              <a:rPr lang="en-US" altLang="zh-TW" sz="2400" dirty="0" err="1" smtClean="0"/>
              <a:t>cin</a:t>
            </a:r>
            <a:r>
              <a:rPr lang="en-US" altLang="zh-TW" sz="2400" dirty="0" smtClean="0"/>
              <a:t>&gt;&gt;</a:t>
            </a:r>
            <a:r>
              <a:rPr lang="en-US" altLang="zh-TW" sz="2400" dirty="0" err="1" smtClean="0"/>
              <a:t>len</a:t>
            </a:r>
            <a:r>
              <a:rPr lang="en-US" altLang="zh-TW" sz="2400" dirty="0" smtClean="0"/>
              <a:t>&gt;&gt;</a:t>
            </a:r>
            <a:r>
              <a:rPr lang="en-US" altLang="zh-TW" sz="2400" dirty="0" err="1" smtClean="0"/>
              <a:t>num</a:t>
            </a:r>
            <a:r>
              <a:rPr lang="en-US" altLang="zh-TW" sz="2400" dirty="0" smtClean="0"/>
              <a:t>;</a:t>
            </a:r>
          </a:p>
          <a:p>
            <a:r>
              <a:rPr lang="en-US" altLang="zh-TW" sz="2400" dirty="0" smtClean="0"/>
              <a:t>        for(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i=0; i&lt;</a:t>
            </a:r>
            <a:r>
              <a:rPr lang="en-US" altLang="zh-TW" sz="2400" dirty="0" err="1" smtClean="0"/>
              <a:t>num</a:t>
            </a:r>
            <a:r>
              <a:rPr lang="en-US" altLang="zh-TW" sz="2400" dirty="0" smtClean="0"/>
              <a:t>; i++)  {</a:t>
            </a:r>
          </a:p>
          <a:p>
            <a:r>
              <a:rPr lang="en-US" altLang="zh-TW" sz="2400" dirty="0" smtClean="0"/>
              <a:t>            </a:t>
            </a:r>
            <a:r>
              <a:rPr lang="en-US" altLang="zh-TW" sz="2400" dirty="0" err="1" smtClean="0"/>
              <a:t>scanf</a:t>
            </a:r>
            <a:r>
              <a:rPr lang="en-US" altLang="zh-TW" sz="2400" dirty="0" smtClean="0"/>
              <a:t>("%lf %</a:t>
            </a:r>
            <a:r>
              <a:rPr lang="en-US" altLang="zh-TW" sz="2400" dirty="0" err="1" smtClean="0"/>
              <a:t>lf",&amp;point</a:t>
            </a:r>
            <a:r>
              <a:rPr lang="en-US" altLang="zh-TW" sz="2400" dirty="0" smtClean="0"/>
              <a:t>[i].</a:t>
            </a:r>
            <a:r>
              <a:rPr lang="en-US" altLang="zh-TW" sz="2400" dirty="0" err="1" smtClean="0"/>
              <a:t>x,&amp;point</a:t>
            </a:r>
            <a:r>
              <a:rPr lang="en-US" altLang="zh-TW" sz="2400" dirty="0" smtClean="0"/>
              <a:t>[i].y);</a:t>
            </a:r>
          </a:p>
          <a:p>
            <a:r>
              <a:rPr lang="en-US" altLang="zh-TW" sz="2400" dirty="0" smtClean="0"/>
              <a:t>        }</a:t>
            </a:r>
          </a:p>
          <a:p>
            <a:r>
              <a:rPr lang="en-US" altLang="zh-TW" sz="2400" dirty="0" smtClean="0"/>
              <a:t>        double </a:t>
            </a:r>
            <a:r>
              <a:rPr lang="en-US" altLang="zh-TW" sz="2400" dirty="0" err="1" smtClean="0"/>
              <a:t>ans</a:t>
            </a:r>
            <a:r>
              <a:rPr lang="en-US" altLang="zh-TW" sz="2400" dirty="0" smtClean="0"/>
              <a:t> = </a:t>
            </a:r>
            <a:r>
              <a:rPr lang="en-US" altLang="zh-TW" sz="2400" dirty="0" smtClean="0">
                <a:solidFill>
                  <a:srgbClr val="FF0000"/>
                </a:solidFill>
              </a:rPr>
              <a:t>graham(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num</a:t>
            </a:r>
            <a:r>
              <a:rPr lang="en-US" altLang="zh-TW" sz="2400" dirty="0" smtClean="0">
                <a:solidFill>
                  <a:srgbClr val="FF0000"/>
                </a:solidFill>
              </a:rPr>
              <a:t>)</a:t>
            </a:r>
            <a:r>
              <a:rPr lang="en-US" altLang="zh-TW" sz="2400" dirty="0" smtClean="0"/>
              <a:t>;</a:t>
            </a:r>
          </a:p>
          <a:p>
            <a:r>
              <a:rPr lang="en-US" altLang="zh-TW" sz="2400" dirty="0" smtClean="0"/>
              <a:t>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if(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ans</a:t>
            </a:r>
            <a:r>
              <a:rPr lang="en-US" altLang="zh-TW" sz="2400" dirty="0" smtClean="0">
                <a:solidFill>
                  <a:srgbClr val="0070C0"/>
                </a:solidFill>
              </a:rPr>
              <a:t> &lt;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len</a:t>
            </a:r>
            <a:r>
              <a:rPr lang="en-US" altLang="zh-TW" sz="2400" dirty="0" smtClean="0">
                <a:solidFill>
                  <a:srgbClr val="0070C0"/>
                </a:solidFill>
              </a:rPr>
              <a:t> ) 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ans</a:t>
            </a:r>
            <a:r>
              <a:rPr lang="en-US" altLang="zh-TW" sz="2400" dirty="0" smtClean="0">
                <a:solidFill>
                  <a:srgbClr val="0070C0"/>
                </a:solidFill>
              </a:rPr>
              <a:t> = (double)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len</a:t>
            </a:r>
            <a:r>
              <a:rPr lang="en-US" altLang="zh-TW" sz="2400" dirty="0" smtClean="0">
                <a:solidFill>
                  <a:srgbClr val="0070C0"/>
                </a:solidFill>
              </a:rPr>
              <a:t> ;   </a:t>
            </a:r>
          </a:p>
          <a:p>
            <a:r>
              <a:rPr lang="zh-TW" altLang="en-US" sz="2400" dirty="0" smtClean="0">
                <a:solidFill>
                  <a:srgbClr val="0070C0"/>
                </a:solidFill>
              </a:rPr>
              <a:t>           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如果橡皮筋原始長度</a:t>
            </a:r>
            <a:r>
              <a:rPr lang="en-US" altLang="zh-TW" sz="2400" dirty="0" err="1" smtClean="0">
                <a:solidFill>
                  <a:srgbClr val="0070C0"/>
                </a:solidFill>
                <a:ea typeface="標楷體" panose="03000509000000000000" pitchFamily="65" charset="-120"/>
              </a:rPr>
              <a:t>len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大於</a:t>
            </a:r>
            <a:r>
              <a:rPr lang="en-US" altLang="zh-TW" sz="2400" dirty="0" smtClean="0">
                <a:solidFill>
                  <a:srgbClr val="0070C0"/>
                </a:solidFill>
              </a:rPr>
              <a:t>convex hull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周長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(</a:t>
            </a:r>
            <a:r>
              <a:rPr lang="en-US" altLang="zh-TW" sz="2400" dirty="0" err="1" smtClean="0">
                <a:solidFill>
                  <a:srgbClr val="0070C0"/>
                </a:solidFill>
                <a:ea typeface="標楷體" panose="03000509000000000000" pitchFamily="65" charset="-120"/>
              </a:rPr>
              <a:t>ans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),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則輸出原始長度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       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printf</a:t>
            </a:r>
            <a:r>
              <a:rPr lang="en-US" altLang="zh-TW" sz="2400" dirty="0" smtClean="0">
                <a:solidFill>
                  <a:srgbClr val="0070C0"/>
                </a:solidFill>
              </a:rPr>
              <a:t>("%.5lf\n",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ans</a:t>
            </a:r>
            <a:r>
              <a:rPr lang="en-US" altLang="zh-TW" sz="2400" dirty="0" smtClean="0">
                <a:solidFill>
                  <a:srgbClr val="0070C0"/>
                </a:solidFill>
              </a:rPr>
              <a:t>);</a:t>
            </a:r>
          </a:p>
          <a:p>
            <a:r>
              <a:rPr lang="en-US" altLang="zh-TW" sz="2400" dirty="0" smtClean="0"/>
              <a:t>    }</a:t>
            </a:r>
          </a:p>
          <a:p>
            <a:r>
              <a:rPr lang="en-US" altLang="zh-TW" sz="2400" dirty="0" smtClean="0"/>
              <a:t>    return 0;</a:t>
            </a:r>
          </a:p>
          <a:p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AE344CC1-A528-4113-BCA3-EF98FDBABEC4}"/>
              </a:ext>
            </a:extLst>
          </p:cNvPr>
          <p:cNvSpPr txBox="1"/>
          <p:nvPr/>
        </p:nvSpPr>
        <p:spPr>
          <a:xfrm>
            <a:off x="9536409" y="350818"/>
            <a:ext cx="2248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UVa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11096 </a:t>
            </a:r>
            <a:r>
              <a:rPr lang="en-US" altLang="zh-TW" sz="2800" dirty="0"/>
              <a:t>Code </a:t>
            </a:r>
            <a:r>
              <a:rPr lang="en-US" altLang="zh-TW" sz="2800" dirty="0" smtClean="0"/>
              <a:t>(</a:t>
            </a:r>
            <a:r>
              <a:rPr lang="en-US" altLang="zh-TW" sz="2800" dirty="0"/>
              <a:t>6</a:t>
            </a:r>
            <a:r>
              <a:rPr lang="en-US" altLang="zh-TW" sz="2800" dirty="0" smtClean="0"/>
              <a:t>/6)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7265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58361" y="0"/>
            <a:ext cx="290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708126" y="0"/>
            <a:ext cx="323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67538" y="663728"/>
            <a:ext cx="2405842" cy="526297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2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2</a:t>
            </a:r>
            <a:r>
              <a:rPr lang="en-US" altLang="zh-TW" sz="2800" dirty="0">
                <a:solidFill>
                  <a:prstClr val="black"/>
                </a:solidFill>
              </a:rPr>
              <a:t> 4</a:t>
            </a:r>
          </a:p>
          <a:p>
            <a:r>
              <a:rPr lang="en-US" altLang="zh-TW" sz="2800" dirty="0">
                <a:solidFill>
                  <a:prstClr val="black"/>
                </a:solidFill>
              </a:rPr>
              <a:t>0 0</a:t>
            </a:r>
          </a:p>
          <a:p>
            <a:r>
              <a:rPr lang="en-US" altLang="zh-TW" sz="2800" dirty="0">
                <a:solidFill>
                  <a:prstClr val="black"/>
                </a:solidFill>
              </a:rPr>
              <a:t>0 1</a:t>
            </a:r>
          </a:p>
          <a:p>
            <a:r>
              <a:rPr lang="en-US" altLang="zh-TW" sz="2800" dirty="0">
                <a:solidFill>
                  <a:prstClr val="black"/>
                </a:solidFill>
              </a:rPr>
              <a:t>1 0</a:t>
            </a:r>
          </a:p>
          <a:p>
            <a:r>
              <a:rPr lang="en-US" altLang="zh-TW" sz="2800" dirty="0">
                <a:solidFill>
                  <a:prstClr val="black"/>
                </a:solidFill>
              </a:rPr>
              <a:t>1 </a:t>
            </a:r>
            <a:r>
              <a:rPr lang="en-US" altLang="zh-TW" sz="2800" dirty="0" smtClean="0">
                <a:solidFill>
                  <a:prstClr val="black"/>
                </a:solidFill>
              </a:rPr>
              <a:t>1</a:t>
            </a:r>
          </a:p>
          <a:p>
            <a:endParaRPr lang="en-US" altLang="zh-TW" sz="2800" dirty="0">
              <a:solidFill>
                <a:prstClr val="black"/>
              </a:solidFill>
            </a:endParaRPr>
          </a:p>
          <a:p>
            <a:r>
              <a:rPr lang="en-US" altLang="zh-TW" sz="2800" dirty="0">
                <a:solidFill>
                  <a:srgbClr val="FF0000"/>
                </a:solidFill>
              </a:rPr>
              <a:t>5</a:t>
            </a:r>
            <a:r>
              <a:rPr lang="en-US" altLang="zh-TW" sz="2800" dirty="0">
                <a:solidFill>
                  <a:prstClr val="black"/>
                </a:solidFill>
              </a:rPr>
              <a:t> 4</a:t>
            </a:r>
          </a:p>
          <a:p>
            <a:r>
              <a:rPr lang="en-US" altLang="zh-TW" sz="2800" dirty="0">
                <a:solidFill>
                  <a:prstClr val="black"/>
                </a:solidFill>
              </a:rPr>
              <a:t>0 0</a:t>
            </a:r>
          </a:p>
          <a:p>
            <a:r>
              <a:rPr lang="en-US" altLang="zh-TW" sz="2800" dirty="0">
                <a:solidFill>
                  <a:prstClr val="black"/>
                </a:solidFill>
              </a:rPr>
              <a:t>0 1</a:t>
            </a:r>
          </a:p>
          <a:p>
            <a:r>
              <a:rPr lang="en-US" altLang="zh-TW" sz="2800" dirty="0">
                <a:solidFill>
                  <a:prstClr val="black"/>
                </a:solidFill>
              </a:rPr>
              <a:t>1 0</a:t>
            </a:r>
          </a:p>
          <a:p>
            <a:r>
              <a:rPr lang="en-US" altLang="zh-TW" sz="2800" dirty="0">
                <a:solidFill>
                  <a:prstClr val="black"/>
                </a:solidFill>
              </a:rPr>
              <a:t>1 1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815355" y="677743"/>
            <a:ext cx="3386480" cy="95410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>
                <a:solidFill>
                  <a:prstClr val="black"/>
                </a:solidFill>
              </a:rPr>
              <a:t>4.00000</a:t>
            </a:r>
          </a:p>
          <a:p>
            <a:r>
              <a:rPr lang="en-US" altLang="zh-TW" sz="2800">
                <a:solidFill>
                  <a:prstClr val="black"/>
                </a:solidFill>
              </a:rPr>
              <a:t>5.00000</a:t>
            </a:r>
            <a:endParaRPr lang="en-US" altLang="zh-TW" sz="2800" dirty="0">
              <a:solidFill>
                <a:prstClr val="black"/>
              </a:solidFill>
            </a:endParaRP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8CD2-0D0D-4C0D-9ABA-765B9C7AB33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504582" y="6316593"/>
            <a:ext cx="2743200" cy="365125"/>
          </a:xfrm>
        </p:spPr>
        <p:txBody>
          <a:bodyPr/>
          <a:lstStyle/>
          <a:p>
            <a:fld id="{84719536-E03D-4698-8213-C85FD62AFE6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056215" y="517715"/>
            <a:ext cx="170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</a:rPr>
              <a:t>Test case</a:t>
            </a:r>
            <a:r>
              <a:rPr lang="zh-TW" altLang="en-US" sz="2400" dirty="0">
                <a:solidFill>
                  <a:prstClr val="black"/>
                </a:solidFill>
              </a:rPr>
              <a:t> </a:t>
            </a:r>
            <a:r>
              <a:rPr lang="en-US" altLang="zh-TW" sz="2400" dirty="0">
                <a:solidFill>
                  <a:prstClr val="black"/>
                </a:solidFill>
              </a:rPr>
              <a:t>#1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100173" y="1396480"/>
            <a:ext cx="1745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</a:rPr>
              <a:t>Test case</a:t>
            </a:r>
            <a:r>
              <a:rPr lang="zh-TW" altLang="en-US" sz="2400" dirty="0">
                <a:solidFill>
                  <a:prstClr val="black"/>
                </a:solidFill>
              </a:rPr>
              <a:t> </a:t>
            </a:r>
            <a:r>
              <a:rPr lang="en-US" altLang="zh-TW" sz="2400" dirty="0">
                <a:solidFill>
                  <a:prstClr val="black"/>
                </a:solidFill>
              </a:rPr>
              <a:t>#2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="" xmlns:a16="http://schemas.microsoft.com/office/drawing/2014/main" id="{EAD33058-375A-4BA5-8E08-F6EA2F04F9E3}"/>
              </a:ext>
            </a:extLst>
          </p:cNvPr>
          <p:cNvSpPr txBox="1"/>
          <p:nvPr/>
        </p:nvSpPr>
        <p:spPr>
          <a:xfrm>
            <a:off x="1828416" y="725795"/>
            <a:ext cx="2151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prstClr val="black"/>
                </a:solidFill>
              </a:rPr>
              <a:t>#</a:t>
            </a:r>
            <a:r>
              <a:rPr lang="zh-TW" altLang="en-US" sz="2400" dirty="0" smtClean="0">
                <a:solidFill>
                  <a:prstClr val="black"/>
                </a:solidFill>
              </a:rPr>
              <a:t> </a:t>
            </a:r>
            <a:r>
              <a:rPr lang="en-US" altLang="zh-TW" sz="2400" dirty="0" smtClean="0">
                <a:solidFill>
                  <a:prstClr val="black"/>
                </a:solidFill>
              </a:rPr>
              <a:t>of Test Cases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="" xmlns:a16="http://schemas.microsoft.com/office/drawing/2014/main" id="{3B4C0D35-C34A-4A2E-8933-233CCF131432}"/>
              </a:ext>
            </a:extLst>
          </p:cNvPr>
          <p:cNvSpPr txBox="1"/>
          <p:nvPr/>
        </p:nvSpPr>
        <p:spPr>
          <a:xfrm>
            <a:off x="1782987" y="1178583"/>
            <a:ext cx="3292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橡皮筋原始長度</a:t>
            </a:r>
            <a:r>
              <a:rPr lang="en-US" altLang="zh-TW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en-US" altLang="zh-TW" sz="2400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="" xmlns:a16="http://schemas.microsoft.com/office/drawing/2014/main" id="{69B91615-426D-4C61-A744-4A59F8F7E07C}"/>
              </a:ext>
            </a:extLst>
          </p:cNvPr>
          <p:cNvSpPr txBox="1"/>
          <p:nvPr/>
        </p:nvSpPr>
        <p:spPr>
          <a:xfrm>
            <a:off x="1882944" y="2169716"/>
            <a:ext cx="1448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點座標</a:t>
            </a:r>
            <a:endParaRPr lang="zh-TW" altLang="en-US" sz="24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EB2798CA-2E12-4548-B489-1739786537D5}"/>
              </a:ext>
            </a:extLst>
          </p:cNvPr>
          <p:cNvSpPr/>
          <p:nvPr/>
        </p:nvSpPr>
        <p:spPr>
          <a:xfrm>
            <a:off x="830092" y="1165411"/>
            <a:ext cx="632027" cy="2074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cxnSp>
        <p:nvCxnSpPr>
          <p:cNvPr id="13" name="接點: 肘形 12">
            <a:extLst>
              <a:ext uri="{FF2B5EF4-FFF2-40B4-BE49-F238E27FC236}">
                <a16:creationId xmlns="" xmlns:a16="http://schemas.microsoft.com/office/drawing/2014/main" id="{7E29A8B3-8FDC-44A1-B294-57E01079FAF7}"/>
              </a:ext>
            </a:extLst>
          </p:cNvPr>
          <p:cNvCxnSpPr/>
          <p:nvPr/>
        </p:nvCxnSpPr>
        <p:spPr>
          <a:xfrm flipV="1">
            <a:off x="1519116" y="966518"/>
            <a:ext cx="5274365" cy="225287"/>
          </a:xfrm>
          <a:prstGeom prst="bentConnector3">
            <a:avLst>
              <a:gd name="adj1" fmla="val 6614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279F1F4C-6B6A-463E-895F-E921EE4E0C66}"/>
              </a:ext>
            </a:extLst>
          </p:cNvPr>
          <p:cNvSpPr/>
          <p:nvPr/>
        </p:nvSpPr>
        <p:spPr>
          <a:xfrm>
            <a:off x="833661" y="3756994"/>
            <a:ext cx="655092" cy="2053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cxnSp>
        <p:nvCxnSpPr>
          <p:cNvPr id="16" name="接點: 肘形 15">
            <a:extLst>
              <a:ext uri="{FF2B5EF4-FFF2-40B4-BE49-F238E27FC236}">
                <a16:creationId xmlns="" xmlns:a16="http://schemas.microsoft.com/office/drawing/2014/main" id="{8CF512A5-99B7-40EE-9E9A-E6E37291E4F2}"/>
              </a:ext>
            </a:extLst>
          </p:cNvPr>
          <p:cNvCxnSpPr/>
          <p:nvPr/>
        </p:nvCxnSpPr>
        <p:spPr>
          <a:xfrm flipV="1">
            <a:off x="1496105" y="1377336"/>
            <a:ext cx="5284124" cy="3100301"/>
          </a:xfrm>
          <a:prstGeom prst="bentConnector3">
            <a:avLst>
              <a:gd name="adj1" fmla="val 6655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="" xmlns:a16="http://schemas.microsoft.com/office/drawing/2014/main" id="{9BD05B91-9329-4E0B-BACD-1CE0EA9C2C3E}"/>
              </a:ext>
            </a:extLst>
          </p:cNvPr>
          <p:cNvSpPr txBox="1"/>
          <p:nvPr/>
        </p:nvSpPr>
        <p:spPr>
          <a:xfrm>
            <a:off x="6851592" y="1590225"/>
            <a:ext cx="4424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Convex Hull</a:t>
            </a:r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的周長</a:t>
            </a:r>
            <a:r>
              <a:rPr lang="en-US" altLang="zh-TW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若是比橡皮筋原始</a:t>
            </a:r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長度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短</a:t>
            </a:r>
            <a:r>
              <a:rPr lang="en-US" altLang="zh-TW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則輸出原始長度</a:t>
            </a:r>
            <a:endParaRPr lang="en-US" altLang="zh-TW" sz="24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="" xmlns:a16="http://schemas.microsoft.com/office/drawing/2014/main" id="{86EEC50B-C34A-471E-8406-0023163474CD}"/>
              </a:ext>
            </a:extLst>
          </p:cNvPr>
          <p:cNvSpPr txBox="1"/>
          <p:nvPr/>
        </p:nvSpPr>
        <p:spPr>
          <a:xfrm>
            <a:off x="1296268" y="3252640"/>
            <a:ext cx="1463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空一行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右大括弧 5"/>
          <p:cNvSpPr/>
          <p:nvPr/>
        </p:nvSpPr>
        <p:spPr>
          <a:xfrm>
            <a:off x="1385452" y="1730803"/>
            <a:ext cx="384313" cy="1431235"/>
          </a:xfrm>
          <a:prstGeom prst="rightBrace">
            <a:avLst>
              <a:gd name="adj1" fmla="val 2902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1333585" y="1403840"/>
            <a:ext cx="4373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1081794" y="973144"/>
            <a:ext cx="682488" cy="66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5790778" y="4149649"/>
            <a:ext cx="1711051" cy="139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 flipV="1">
            <a:off x="6082180" y="2827194"/>
            <a:ext cx="10048" cy="16579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橢圓 57"/>
          <p:cNvSpPr/>
          <p:nvPr/>
        </p:nvSpPr>
        <p:spPr>
          <a:xfrm>
            <a:off x="6055415" y="4091460"/>
            <a:ext cx="74815" cy="108065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6058186" y="3296209"/>
            <a:ext cx="74815" cy="108065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6781393" y="3304522"/>
            <a:ext cx="74815" cy="108065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6806331" y="4094231"/>
            <a:ext cx="74815" cy="108065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接點 62"/>
          <p:cNvCxnSpPr>
            <a:stCxn id="59" idx="6"/>
            <a:endCxn id="60" idx="2"/>
          </p:cNvCxnSpPr>
          <p:nvPr/>
        </p:nvCxnSpPr>
        <p:spPr>
          <a:xfrm>
            <a:off x="6133001" y="3350242"/>
            <a:ext cx="648392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60" idx="4"/>
            <a:endCxn id="61" idx="1"/>
          </p:cNvCxnSpPr>
          <p:nvPr/>
        </p:nvCxnSpPr>
        <p:spPr>
          <a:xfrm flipH="1">
            <a:off x="6817287" y="3412587"/>
            <a:ext cx="1514" cy="697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5490148" y="3143808"/>
            <a:ext cx="57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(0,1)</a:t>
            </a:r>
            <a:endParaRPr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6847894" y="3163204"/>
            <a:ext cx="57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(1,1)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5534483" y="4119168"/>
            <a:ext cx="57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(0,0)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6750912" y="4146877"/>
            <a:ext cx="57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(1,1)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5778322" y="3540047"/>
            <a:ext cx="29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6254918" y="3035742"/>
            <a:ext cx="29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6786934" y="3534506"/>
            <a:ext cx="29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6290941" y="4085916"/>
            <a:ext cx="29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7465807" y="3905808"/>
            <a:ext cx="29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5922410" y="2437226"/>
            <a:ext cx="29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098143" y="3374759"/>
            <a:ext cx="726072" cy="768626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文字方塊 79">
            <a:extLst>
              <a:ext uri="{FF2B5EF4-FFF2-40B4-BE49-F238E27FC236}">
                <a16:creationId xmlns="" xmlns:a16="http://schemas.microsoft.com/office/drawing/2014/main" id="{9BD05B91-9329-4E0B-BACD-1CE0EA9C2C3E}"/>
              </a:ext>
            </a:extLst>
          </p:cNvPr>
          <p:cNvSpPr txBox="1"/>
          <p:nvPr/>
        </p:nvSpPr>
        <p:spPr>
          <a:xfrm>
            <a:off x="7706927" y="3014645"/>
            <a:ext cx="3509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Convex Hull</a:t>
            </a:r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的周長</a:t>
            </a:r>
            <a:r>
              <a:rPr lang="en-US" altLang="zh-TW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4</a:t>
            </a:r>
          </a:p>
          <a:p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比橡皮筋原始</a:t>
            </a:r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長度</a:t>
            </a:r>
            <a:r>
              <a:rPr lang="en-US" altLang="zh-TW" sz="24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(2)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長</a:t>
            </a:r>
            <a:r>
              <a:rPr lang="en-US" altLang="zh-TW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因此輸出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6357199" y="2444392"/>
            <a:ext cx="170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</a:rPr>
              <a:t>Test case</a:t>
            </a:r>
            <a:r>
              <a:rPr lang="zh-TW" altLang="en-US" sz="2400" dirty="0">
                <a:solidFill>
                  <a:prstClr val="black"/>
                </a:solidFill>
              </a:rPr>
              <a:t> </a:t>
            </a:r>
            <a:r>
              <a:rPr lang="en-US" altLang="zh-TW" sz="2400" dirty="0">
                <a:solidFill>
                  <a:prstClr val="black"/>
                </a:solidFill>
              </a:rPr>
              <a:t>#1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cxnSp>
        <p:nvCxnSpPr>
          <p:cNvPr id="82" name="直線單箭頭接點 81"/>
          <p:cNvCxnSpPr/>
          <p:nvPr/>
        </p:nvCxnSpPr>
        <p:spPr>
          <a:xfrm flipV="1">
            <a:off x="5797706" y="6491440"/>
            <a:ext cx="1711051" cy="139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H="1" flipV="1">
            <a:off x="6089108" y="5168985"/>
            <a:ext cx="10048" cy="16579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橢圓 83"/>
          <p:cNvSpPr/>
          <p:nvPr/>
        </p:nvSpPr>
        <p:spPr>
          <a:xfrm>
            <a:off x="6062343" y="6433251"/>
            <a:ext cx="74815" cy="108065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/>
          <p:cNvSpPr/>
          <p:nvPr/>
        </p:nvSpPr>
        <p:spPr>
          <a:xfrm>
            <a:off x="6065114" y="5638000"/>
            <a:ext cx="74815" cy="108065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/>
          <p:cNvSpPr/>
          <p:nvPr/>
        </p:nvSpPr>
        <p:spPr>
          <a:xfrm>
            <a:off x="6788321" y="5646313"/>
            <a:ext cx="74815" cy="108065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/>
          <p:cNvSpPr/>
          <p:nvPr/>
        </p:nvSpPr>
        <p:spPr>
          <a:xfrm>
            <a:off x="6813259" y="6436022"/>
            <a:ext cx="74815" cy="108065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8" name="直線接點 87"/>
          <p:cNvCxnSpPr>
            <a:stCxn id="85" idx="6"/>
            <a:endCxn id="86" idx="2"/>
          </p:cNvCxnSpPr>
          <p:nvPr/>
        </p:nvCxnSpPr>
        <p:spPr>
          <a:xfrm>
            <a:off x="6139929" y="5692033"/>
            <a:ext cx="648392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>
            <a:stCxn id="86" idx="4"/>
            <a:endCxn id="87" idx="1"/>
          </p:cNvCxnSpPr>
          <p:nvPr/>
        </p:nvCxnSpPr>
        <p:spPr>
          <a:xfrm flipH="1">
            <a:off x="6824215" y="5754378"/>
            <a:ext cx="1514" cy="697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/>
          <p:cNvSpPr txBox="1"/>
          <p:nvPr/>
        </p:nvSpPr>
        <p:spPr>
          <a:xfrm>
            <a:off x="5497076" y="5485599"/>
            <a:ext cx="57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(0,1)</a:t>
            </a:r>
            <a:endParaRPr lang="zh-TW" altLang="en-US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6854822" y="5504995"/>
            <a:ext cx="57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(1,1)</a:t>
            </a:r>
            <a:endParaRPr lang="zh-TW" altLang="en-US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5541411" y="6460959"/>
            <a:ext cx="57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(0,0)</a:t>
            </a:r>
            <a:endParaRPr lang="zh-TW" altLang="en-US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6757840" y="6488668"/>
            <a:ext cx="57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(1,1)</a:t>
            </a:r>
            <a:endParaRPr lang="zh-TW" altLang="en-US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5785250" y="5881838"/>
            <a:ext cx="29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6261846" y="5377533"/>
            <a:ext cx="29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6793862" y="5876297"/>
            <a:ext cx="29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6297869" y="6427707"/>
            <a:ext cx="29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7472735" y="6247599"/>
            <a:ext cx="29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5929338" y="4779017"/>
            <a:ext cx="29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086086" y="5716550"/>
            <a:ext cx="759397" cy="768626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文字方塊 100">
            <a:extLst>
              <a:ext uri="{FF2B5EF4-FFF2-40B4-BE49-F238E27FC236}">
                <a16:creationId xmlns="" xmlns:a16="http://schemas.microsoft.com/office/drawing/2014/main" id="{9BD05B91-9329-4E0B-BACD-1CE0EA9C2C3E}"/>
              </a:ext>
            </a:extLst>
          </p:cNvPr>
          <p:cNvSpPr txBox="1"/>
          <p:nvPr/>
        </p:nvSpPr>
        <p:spPr>
          <a:xfrm>
            <a:off x="7713855" y="5356436"/>
            <a:ext cx="3509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Convex Hull</a:t>
            </a:r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的周長</a:t>
            </a:r>
            <a:r>
              <a:rPr lang="en-US" altLang="zh-TW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</a:p>
          <a:p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比橡皮筋原始</a:t>
            </a:r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長度</a:t>
            </a:r>
            <a:r>
              <a:rPr lang="en-US" altLang="zh-TW" sz="24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(5)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短</a:t>
            </a:r>
            <a:r>
              <a:rPr lang="en-US" altLang="zh-TW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因此輸出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6364128" y="4812309"/>
            <a:ext cx="170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</a:rPr>
              <a:t>Test case</a:t>
            </a:r>
            <a:r>
              <a:rPr lang="zh-TW" altLang="en-US" sz="2400" dirty="0">
                <a:solidFill>
                  <a:prstClr val="black"/>
                </a:solidFill>
              </a:rPr>
              <a:t> </a:t>
            </a:r>
            <a:r>
              <a:rPr lang="en-US" altLang="zh-TW" sz="2400" dirty="0" smtClean="0">
                <a:solidFill>
                  <a:prstClr val="black"/>
                </a:solidFill>
              </a:rPr>
              <a:t>#2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8086164" y="1165412"/>
            <a:ext cx="234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橡皮筋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原始</a:t>
            </a:r>
            <a:r>
              <a:rPr lang="zh-TW" altLang="en-US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長度</a:t>
            </a:r>
            <a:r>
              <a:rPr lang="en-US" altLang="zh-TW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8104094" y="735106"/>
            <a:ext cx="206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prstClr val="black"/>
                </a:solidFill>
                <a:ea typeface="標楷體" panose="03000509000000000000" pitchFamily="65" charset="-120"/>
              </a:rPr>
              <a:t>(Convex </a:t>
            </a:r>
            <a:r>
              <a:rPr lang="en-US" altLang="zh-TW" dirty="0">
                <a:solidFill>
                  <a:prstClr val="black"/>
                </a:solidFill>
                <a:ea typeface="標楷體" panose="03000509000000000000" pitchFamily="65" charset="-120"/>
              </a:rPr>
              <a:t>Hull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周長</a:t>
            </a:r>
            <a:r>
              <a:rPr lang="en-US" altLang="zh-TW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557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677950" y="1679609"/>
            <a:ext cx="1910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3600" dirty="0">
                <a:solidFill>
                  <a:srgbClr val="FF0000"/>
                </a:solidFill>
              </a:rPr>
              <a:t>Solution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B786FF-05F9-43EE-9E95-B1B5C4C30B4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UVa 10555 Dead Fraction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19536-E03D-4698-8213-C85FD62AFE6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421243" y="2398692"/>
            <a:ext cx="2690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zh-TW" sz="32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Convex Hull</a:t>
            </a:r>
            <a:endParaRPr lang="zh-TW" altLang="en-US" sz="32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900928" y="3151602"/>
            <a:ext cx="4875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zh-TW" sz="32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Graham’s scan</a:t>
            </a:r>
            <a:endParaRPr lang="zh-TW" altLang="en-US" sz="32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="" xmlns:a16="http://schemas.microsoft.com/office/drawing/2014/main" id="{862E5E99-41FD-4DCA-A6BC-5C90F483F898}"/>
              </a:ext>
            </a:extLst>
          </p:cNvPr>
          <p:cNvSpPr txBox="1"/>
          <p:nvPr/>
        </p:nvSpPr>
        <p:spPr>
          <a:xfrm>
            <a:off x="3421242" y="4008561"/>
            <a:ext cx="5803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zh-TW" sz="3200" dirty="0">
                <a:solidFill>
                  <a:prstClr val="black"/>
                </a:solidFill>
                <a:ea typeface="標楷體" panose="03000509000000000000" pitchFamily="65" charset="-120"/>
              </a:rPr>
              <a:t>Time Complexity: O(n log n)</a:t>
            </a:r>
            <a:endParaRPr lang="zh-TW" altLang="en-US" sz="32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627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AD39-16CD-4ABB-95D8-1AD71CEBAF9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10555 Dead Fraction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06822" y="1165411"/>
            <a:ext cx="9861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要找圍住給定點最小面積的凸多邊形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即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onvex Hull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5601031" y="5393519"/>
            <a:ext cx="254833" cy="2548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9171188" y="4361696"/>
            <a:ext cx="254833" cy="2548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8382955" y="3974450"/>
            <a:ext cx="254833" cy="254833"/>
          </a:xfrm>
          <a:prstGeom prst="ellipse">
            <a:avLst/>
          </a:prstGeom>
          <a:solidFill>
            <a:srgbClr val="00B0F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7988215" y="2640243"/>
            <a:ext cx="254833" cy="254833"/>
          </a:xfrm>
          <a:prstGeom prst="ellipse">
            <a:avLst/>
          </a:prstGeom>
          <a:solidFill>
            <a:srgbClr val="FF000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724121" y="3270688"/>
            <a:ext cx="254833" cy="254833"/>
          </a:xfrm>
          <a:prstGeom prst="ellipse">
            <a:avLst/>
          </a:prstGeom>
          <a:solidFill>
            <a:srgbClr val="00B0F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803161" y="4260835"/>
            <a:ext cx="254833" cy="254833"/>
          </a:xfrm>
          <a:prstGeom prst="ellipse">
            <a:avLst/>
          </a:prstGeom>
          <a:solidFill>
            <a:srgbClr val="00B0F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3932829" y="2321583"/>
            <a:ext cx="254833" cy="254833"/>
          </a:xfrm>
          <a:prstGeom prst="ellipse">
            <a:avLst/>
          </a:prstGeom>
          <a:solidFill>
            <a:srgbClr val="FF000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556780" y="4808902"/>
            <a:ext cx="254833" cy="254833"/>
          </a:xfrm>
          <a:prstGeom prst="ellipse">
            <a:avLst/>
          </a:prstGeom>
          <a:solidFill>
            <a:srgbClr val="FF0000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cxnSp>
        <p:nvCxnSpPr>
          <p:cNvPr id="14" name="直線接點 13"/>
          <p:cNvCxnSpPr>
            <a:stCxn id="6" idx="6"/>
            <a:endCxn id="7" idx="3"/>
          </p:cNvCxnSpPr>
          <p:nvPr/>
        </p:nvCxnSpPr>
        <p:spPr>
          <a:xfrm flipV="1">
            <a:off x="5855864" y="4579210"/>
            <a:ext cx="3352643" cy="941726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2" idx="3"/>
            <a:endCxn id="13" idx="6"/>
          </p:cNvCxnSpPr>
          <p:nvPr/>
        </p:nvCxnSpPr>
        <p:spPr>
          <a:xfrm flipH="1">
            <a:off x="2811613" y="2539097"/>
            <a:ext cx="1158535" cy="2397222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13" idx="5"/>
            <a:endCxn id="6" idx="2"/>
          </p:cNvCxnSpPr>
          <p:nvPr/>
        </p:nvCxnSpPr>
        <p:spPr>
          <a:xfrm>
            <a:off x="2774294" y="5026416"/>
            <a:ext cx="2826737" cy="49452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187537" y="4569058"/>
                <a:ext cx="6496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37" y="4569058"/>
                <a:ext cx="649652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3868027" y="2616062"/>
                <a:ext cx="6526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027" y="2616062"/>
                <a:ext cx="652698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672029" y="4337500"/>
                <a:ext cx="4733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029" y="4337500"/>
                <a:ext cx="47336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6573830" y="3467832"/>
                <a:ext cx="8102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830" y="3467832"/>
                <a:ext cx="810248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7649060" y="2911867"/>
                <a:ext cx="653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060" y="2911867"/>
                <a:ext cx="653402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7917478" y="3933922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478" y="3933922"/>
                <a:ext cx="495925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9171188" y="4500433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188" y="4500433"/>
                <a:ext cx="495925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402411" y="5520935"/>
                <a:ext cx="49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411" y="5520935"/>
                <a:ext cx="495925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接點 29"/>
          <p:cNvCxnSpPr>
            <a:stCxn id="9" idx="5"/>
            <a:endCxn id="7" idx="0"/>
          </p:cNvCxnSpPr>
          <p:nvPr/>
        </p:nvCxnSpPr>
        <p:spPr>
          <a:xfrm>
            <a:off x="8205729" y="2857757"/>
            <a:ext cx="1092876" cy="15039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12" idx="6"/>
            <a:endCxn id="9" idx="2"/>
          </p:cNvCxnSpPr>
          <p:nvPr/>
        </p:nvCxnSpPr>
        <p:spPr>
          <a:xfrm>
            <a:off x="4187662" y="2449000"/>
            <a:ext cx="3800553" cy="3186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標題 1"/>
          <p:cNvSpPr txBox="1">
            <a:spLocks/>
          </p:cNvSpPr>
          <p:nvPr/>
        </p:nvSpPr>
        <p:spPr>
          <a:xfrm>
            <a:off x="223603" y="286871"/>
            <a:ext cx="10515600" cy="7530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11096 Nails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748118" y="6006353"/>
            <a:ext cx="9457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sz="3200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en-US" altLang="zh-TW" sz="3200" i="1" baseline="-25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往</a:t>
            </a:r>
            <a:r>
              <a:rPr lang="en-US" altLang="zh-TW" sz="3200" dirty="0" smtClean="0">
                <a:ea typeface="標楷體" panose="03000509000000000000" pitchFamily="65" charset="-120"/>
              </a:rPr>
              <a:t>Convex Hull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sz="3200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en-US" altLang="zh-TW" sz="3200" i="1" baseline="-25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3200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en-US" altLang="zh-TW" sz="3200" i="1" baseline="-25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3200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en-US" altLang="zh-TW" sz="3200" i="1" baseline="-25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3200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en-US" altLang="zh-TW" sz="3200" i="1" baseline="-25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極角由小到大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869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2014/3/19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Convex Hull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81DA-7228-428E-A9A3-C12F9E8AF6D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253583" y="194221"/>
            <a:ext cx="4372205" cy="1325563"/>
          </a:xfrm>
        </p:spPr>
        <p:txBody>
          <a:bodyPr/>
          <a:lstStyle/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11096 Nails 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53583" y="1354892"/>
            <a:ext cx="6372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Checking If a Polygon is Convex 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H="1" flipV="1">
            <a:off x="2630148" y="2680455"/>
            <a:ext cx="1567098" cy="1079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1094282" y="2680455"/>
            <a:ext cx="1535866" cy="959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1109272" y="3654816"/>
            <a:ext cx="404734" cy="128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1543987" y="4943970"/>
            <a:ext cx="1685144" cy="314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3229131" y="3754524"/>
            <a:ext cx="968115" cy="150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 flipV="1">
            <a:off x="1926454" y="2183907"/>
            <a:ext cx="703694" cy="49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612559" y="3639826"/>
            <a:ext cx="496713" cy="284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1514006" y="4943970"/>
            <a:ext cx="163874" cy="57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3229131" y="5258763"/>
            <a:ext cx="650411" cy="10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4197246" y="3305367"/>
            <a:ext cx="277100" cy="449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圖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521560">
            <a:off x="2182345" y="2621703"/>
            <a:ext cx="341406" cy="164606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936547">
            <a:off x="938569" y="3743354"/>
            <a:ext cx="341406" cy="164606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626497">
            <a:off x="1643976" y="5009237"/>
            <a:ext cx="341406" cy="164606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612835">
            <a:off x="3291796" y="5081763"/>
            <a:ext cx="341406" cy="164606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46739">
            <a:off x="3916517" y="3511409"/>
            <a:ext cx="341406" cy="164606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211" y="2631273"/>
            <a:ext cx="73158" cy="79255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644" y="3611853"/>
            <a:ext cx="73158" cy="79255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754" y="4927246"/>
            <a:ext cx="73158" cy="79255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206" y="5193312"/>
            <a:ext cx="73158" cy="79255"/>
          </a:xfrm>
          <a:prstGeom prst="rect">
            <a:avLst/>
          </a:prstGeom>
        </p:spPr>
      </p:pic>
      <p:pic>
        <p:nvPicPr>
          <p:cNvPr id="55" name="圖片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667" y="3721396"/>
            <a:ext cx="73158" cy="792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4987654" y="1978774"/>
                <a:ext cx="6839585" cy="15205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3200" dirty="0" smtClean="0">
                    <a:solidFill>
                      <a:prstClr val="black"/>
                    </a:solidFill>
                  </a:rPr>
                  <a:t>Polygon  P with vertices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TW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3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altLang="zh-TW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TW" altLang="en-US" sz="32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3200" dirty="0" smtClean="0">
                    <a:solidFill>
                      <a:prstClr val="black"/>
                    </a:solidFill>
                  </a:rPr>
                  <a:t>in </a:t>
                </a:r>
                <a:r>
                  <a:rPr lang="en-US" altLang="zh-TW" sz="3200" dirty="0" smtClean="0">
                    <a:solidFill>
                      <a:srgbClr val="FF0000"/>
                    </a:solidFill>
                  </a:rPr>
                  <a:t>counterclockwise</a:t>
                </a:r>
                <a:r>
                  <a:rPr lang="en-US" altLang="zh-TW" sz="3200" dirty="0" smtClean="0">
                    <a:solidFill>
                      <a:prstClr val="black"/>
                    </a:solidFill>
                  </a:rPr>
                  <a:t> (CCW) sequence </a:t>
                </a:r>
                <a:endParaRPr lang="zh-TW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654" y="1978774"/>
                <a:ext cx="6839585" cy="1520544"/>
              </a:xfrm>
              <a:prstGeom prst="rect">
                <a:avLst/>
              </a:prstGeom>
              <a:blipFill rotWithShape="0">
                <a:blip r:embed="rId4"/>
                <a:stretch>
                  <a:fillRect l="-3565" t="-8032" b="-124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1078825" y="4727456"/>
                <a:ext cx="4572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25" y="4727456"/>
                <a:ext cx="457200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4263578" y="3708427"/>
                <a:ext cx="49469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578" y="3708427"/>
                <a:ext cx="494693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2718907" y="2211563"/>
                <a:ext cx="50960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907" y="2211563"/>
                <a:ext cx="509608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3087276" y="5208855"/>
                <a:ext cx="51816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276" y="5208855"/>
                <a:ext cx="518160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673622" y="3068855"/>
                <a:ext cx="52494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22" y="3068855"/>
                <a:ext cx="524942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字方塊 61"/>
          <p:cNvSpPr txBox="1"/>
          <p:nvPr/>
        </p:nvSpPr>
        <p:spPr>
          <a:xfrm>
            <a:off x="2525539" y="3668797"/>
            <a:ext cx="530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P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5384591" y="3831188"/>
                <a:ext cx="6452017" cy="1638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b="1" dirty="0" smtClean="0">
                    <a:solidFill>
                      <a:prstClr val="black"/>
                    </a:solidFill>
                  </a:rPr>
                  <a:t>for</a:t>
                </a:r>
                <a:r>
                  <a:rPr lang="en-US" altLang="zh-TW" sz="3200" dirty="0" smtClean="0">
                    <a:solidFill>
                      <a:prstClr val="black"/>
                    </a:solidFill>
                  </a:rPr>
                  <a:t> each directed edge 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32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3200" dirty="0" smtClean="0">
                    <a:solidFill>
                      <a:prstClr val="black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altLang="zh-TW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TW" sz="3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TW" sz="3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TW" sz="3200" dirty="0" smtClean="0">
                    <a:solidFill>
                      <a:prstClr val="black"/>
                    </a:solidFill>
                  </a:rPr>
                  <a:t>, the next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altLang="zh-TW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TW" sz="3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TW" sz="3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TW" altLang="en-US" sz="32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3200" dirty="0" smtClean="0">
                    <a:solidFill>
                      <a:prstClr val="black"/>
                    </a:solidFill>
                  </a:rPr>
                  <a:t>lies in the </a:t>
                </a:r>
                <a:r>
                  <a:rPr lang="en-US" altLang="zh-TW" sz="3200" dirty="0" smtClean="0">
                    <a:solidFill>
                      <a:srgbClr val="FF0000"/>
                    </a:solidFill>
                  </a:rPr>
                  <a:t>left side </a:t>
                </a:r>
                <a:r>
                  <a:rPr lang="en-US" altLang="zh-TW" sz="3200" dirty="0" smtClean="0">
                    <a:solidFill>
                      <a:prstClr val="black"/>
                    </a:solidFill>
                  </a:rPr>
                  <a:t>of E.</a:t>
                </a:r>
                <a:endParaRPr lang="zh-TW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591" y="3831188"/>
                <a:ext cx="6452017" cy="1638525"/>
              </a:xfrm>
              <a:prstGeom prst="rect">
                <a:avLst/>
              </a:prstGeom>
              <a:blipFill rotWithShape="0">
                <a:blip r:embed="rId10"/>
                <a:stretch>
                  <a:fillRect l="-2361" t="-4461" b="-96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字方塊 63"/>
          <p:cNvSpPr txBox="1"/>
          <p:nvPr/>
        </p:nvSpPr>
        <p:spPr>
          <a:xfrm>
            <a:off x="4873456" y="5397993"/>
            <a:ext cx="55287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prstClr val="black"/>
                </a:solidFill>
              </a:rPr>
              <a:t>If</a:t>
            </a:r>
            <a:r>
              <a:rPr lang="en-US" altLang="zh-TW" sz="3200" dirty="0" smtClean="0">
                <a:solidFill>
                  <a:prstClr val="black"/>
                </a:solidFill>
              </a:rPr>
              <a:t> convex condition holds, </a:t>
            </a:r>
          </a:p>
          <a:p>
            <a:r>
              <a:rPr lang="en-US" altLang="zh-TW" sz="3200" dirty="0">
                <a:solidFill>
                  <a:prstClr val="black"/>
                </a:solidFill>
              </a:rPr>
              <a:t> </a:t>
            </a:r>
            <a:r>
              <a:rPr lang="en-US" altLang="zh-TW" sz="3200" dirty="0" smtClean="0">
                <a:solidFill>
                  <a:prstClr val="black"/>
                </a:solidFill>
              </a:rPr>
              <a:t>  </a:t>
            </a:r>
            <a:r>
              <a:rPr lang="en-US" altLang="zh-TW" sz="3200" b="1" dirty="0" smtClean="0">
                <a:solidFill>
                  <a:prstClr val="black"/>
                </a:solidFill>
              </a:rPr>
              <a:t> then  </a:t>
            </a:r>
            <a:r>
              <a:rPr lang="en-US" altLang="zh-TW" sz="3200" dirty="0" smtClean="0">
                <a:solidFill>
                  <a:prstClr val="black"/>
                </a:solidFill>
              </a:rPr>
              <a:t>polygon P is convex</a:t>
            </a:r>
            <a:r>
              <a:rPr lang="en-US" altLang="zh-TW" sz="3200" dirty="0">
                <a:solidFill>
                  <a:prstClr val="black"/>
                </a:solidFill>
              </a:rPr>
              <a:t>;</a:t>
            </a:r>
            <a:endParaRPr lang="zh-TW" altLang="en-US" sz="3200" b="1" dirty="0">
              <a:solidFill>
                <a:prstClr val="black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873456" y="3401443"/>
            <a:ext cx="3233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prstClr val="black"/>
                </a:solidFill>
              </a:rPr>
              <a:t>Convex Condition</a:t>
            </a:r>
            <a:r>
              <a:rPr lang="en-US" altLang="zh-TW" sz="3200" dirty="0" smtClean="0">
                <a:solidFill>
                  <a:prstClr val="black"/>
                </a:solidFill>
              </a:rPr>
              <a:t>: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103/3/19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8C1-D1AE-49D2-9EFD-A783316C405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1193" y="-7647"/>
            <a:ext cx="5857405" cy="1121632"/>
          </a:xfrm>
          <a:noFill/>
          <a:ln/>
        </p:spPr>
        <p:txBody>
          <a:bodyPr>
            <a:normAutofit/>
          </a:bodyPr>
          <a:lstStyle/>
          <a:p>
            <a:pPr algn="l"/>
            <a:r>
              <a:rPr lang="en-US" altLang="zh-TW" sz="4000" dirty="0" smtClean="0">
                <a:latin typeface="+mn-lt"/>
              </a:rPr>
              <a:t>Left (or Right) Turn of a Ray </a:t>
            </a:r>
            <a:endParaRPr lang="zh-TW" altLang="en-US" sz="4000" dirty="0">
              <a:latin typeface="+mn-l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9948" y="1346065"/>
            <a:ext cx="4038600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prstClr val="black"/>
                </a:solidFill>
              </a:rPr>
              <a:t>Cross Product  (2D Case)</a:t>
            </a:r>
            <a:endParaRPr lang="zh-TW" alt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833828" y="1994018"/>
                <a:ext cx="5495144" cy="60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TW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TW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0)</m:t>
                    </m:r>
                  </m:oMath>
                </a14:m>
                <a:r>
                  <a:rPr lang="zh-TW" altLang="en-US" sz="3200" dirty="0">
                    <a:solidFill>
                      <a:prstClr val="black"/>
                    </a:solidFill>
                  </a:rPr>
                  <a:t>      </a:t>
                </a:r>
                <a:r>
                  <a:rPr lang="en-US" altLang="zh-TW" sz="3200" i="1" dirty="0">
                    <a:solidFill>
                      <a:prstClr val="black"/>
                    </a:solidFill>
                  </a:rPr>
                  <a:t>b </a:t>
                </a:r>
                <a:r>
                  <a:rPr lang="en-US" altLang="zh-TW" sz="3200" dirty="0">
                    <a:solidFill>
                      <a:prstClr val="black"/>
                    </a:solidFill>
                  </a:rPr>
                  <a:t>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TW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  <m:r>
                      <a:rPr lang="en-US" altLang="zh-TW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sz="3200" dirty="0">
                    <a:solidFill>
                      <a:prstClr val="black"/>
                    </a:solidFill>
                  </a:rPr>
                  <a:t>)</a:t>
                </a:r>
                <a:endParaRPr lang="zh-TW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28" y="1994018"/>
                <a:ext cx="5495144" cy="606384"/>
              </a:xfrm>
              <a:prstGeom prst="rect">
                <a:avLst/>
              </a:prstGeom>
              <a:blipFill rotWithShape="0">
                <a:blip r:embed="rId3"/>
                <a:stretch>
                  <a:fillRect t="-12000" r="-555" b="-29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838200" y="2723862"/>
                <a:ext cx="46600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zh-TW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=(0, 0, </m:t>
                    </m:r>
                    <m:sSub>
                      <m:sSubPr>
                        <m:ctrlP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TW" sz="3200" dirty="0">
                    <a:solidFill>
                      <a:prstClr val="black"/>
                    </a:solidFill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3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altLang="zh-TW" sz="3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3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TW" sz="3200" dirty="0">
                    <a:solidFill>
                      <a:prstClr val="black"/>
                    </a:solidFill>
                  </a:rPr>
                  <a:t>)</a:t>
                </a:r>
                <a:endParaRPr lang="zh-TW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23862"/>
                <a:ext cx="4660068" cy="584775"/>
              </a:xfrm>
              <a:prstGeom prst="rect">
                <a:avLst/>
              </a:prstGeom>
              <a:blipFill rotWithShape="0">
                <a:blip r:embed="rId4"/>
                <a:stretch>
                  <a:fillRect t="-12500" r="-1309" b="-34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127415" y="2723862"/>
            <a:ext cx="710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prstClr val="black"/>
                </a:solidFill>
                <a:latin typeface="Segoe UI Symbol" panose="020B0502040204020203" pitchFamily="34" charset="0"/>
              </a:rPr>
              <a:t>⇒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7649357" y="1159817"/>
            <a:ext cx="2743200" cy="25229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9653045" y="3056337"/>
                <a:ext cx="6058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045" y="3056337"/>
                <a:ext cx="605851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7710476" y="1110541"/>
                <a:ext cx="5246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476" y="1110541"/>
                <a:ext cx="524656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橢圓 16"/>
          <p:cNvSpPr/>
          <p:nvPr/>
        </p:nvSpPr>
        <p:spPr>
          <a:xfrm>
            <a:off x="9673030" y="2963198"/>
            <a:ext cx="149902" cy="164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7804255" y="1695983"/>
            <a:ext cx="149902" cy="164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7576905" y="3656938"/>
            <a:ext cx="149902" cy="164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cxnSp>
        <p:nvCxnSpPr>
          <p:cNvPr id="20" name="直線單箭頭接點 19"/>
          <p:cNvCxnSpPr>
            <a:stCxn id="19" idx="7"/>
            <a:endCxn id="17" idx="2"/>
          </p:cNvCxnSpPr>
          <p:nvPr/>
        </p:nvCxnSpPr>
        <p:spPr>
          <a:xfrm flipV="1">
            <a:off x="7704854" y="3045644"/>
            <a:ext cx="1968176" cy="63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0624905" y="445556"/>
            <a:ext cx="1259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Ray R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cxnSp>
        <p:nvCxnSpPr>
          <p:cNvPr id="22" name="直線單箭頭接點 21"/>
          <p:cNvCxnSpPr>
            <a:stCxn id="19" idx="0"/>
            <a:endCxn id="18" idx="4"/>
          </p:cNvCxnSpPr>
          <p:nvPr/>
        </p:nvCxnSpPr>
        <p:spPr>
          <a:xfrm flipV="1">
            <a:off x="7651856" y="1860875"/>
            <a:ext cx="227350" cy="179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10392557" y="1014648"/>
            <a:ext cx="149902" cy="164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7337060" y="3700254"/>
                <a:ext cx="5246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060" y="3700254"/>
                <a:ext cx="524656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10428782" y="1007067"/>
                <a:ext cx="5246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8782" y="1007067"/>
                <a:ext cx="524656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6702478" y="2172542"/>
                <a:ext cx="12666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800" dirty="0">
                    <a:solidFill>
                      <a:prstClr val="black"/>
                    </a:solidFill>
                  </a:rPr>
                  <a:t>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478" y="2172542"/>
                <a:ext cx="1266669" cy="523220"/>
              </a:xfrm>
              <a:prstGeom prst="rect">
                <a:avLst/>
              </a:prstGeom>
              <a:blipFill rotWithShape="0">
                <a:blip r:embed="rId9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9402581" y="1705178"/>
                <a:ext cx="14727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581" y="1705178"/>
                <a:ext cx="147278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8220232" y="3308637"/>
                <a:ext cx="12117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800" dirty="0">
                    <a:solidFill>
                      <a:prstClr val="black"/>
                    </a:solidFill>
                  </a:rPr>
                  <a:t>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232" y="3308637"/>
                <a:ext cx="1211705" cy="523220"/>
              </a:xfrm>
              <a:prstGeom prst="rect">
                <a:avLst/>
              </a:prstGeom>
              <a:blipFill rotWithShape="0">
                <a:blip r:embed="rId11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接點 28"/>
          <p:cNvCxnSpPr>
            <a:stCxn id="18" idx="5"/>
            <a:endCxn id="17" idx="1"/>
          </p:cNvCxnSpPr>
          <p:nvPr/>
        </p:nvCxnSpPr>
        <p:spPr>
          <a:xfrm>
            <a:off x="7932204" y="1836727"/>
            <a:ext cx="1762779" cy="1150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702478" y="239843"/>
            <a:ext cx="5004840" cy="3983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2755069" y="4038275"/>
                <a:ext cx="334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800" dirty="0">
                    <a:solidFill>
                      <a:srgbClr val="FF0000"/>
                    </a:solidFill>
                  </a:rPr>
                  <a:t>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</m:t>
                    </m:r>
                    <m:sSub>
                      <m:sSubPr>
                        <m:ctrlPr>
                          <a:rPr lang="en-US" altLang="zh-TW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069" y="4038275"/>
                <a:ext cx="3344056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3825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/>
          <p:cNvSpPr txBox="1"/>
          <p:nvPr/>
        </p:nvSpPr>
        <p:spPr>
          <a:xfrm>
            <a:off x="69814" y="3579557"/>
            <a:ext cx="4357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prstClr val="black"/>
                </a:solidFill>
              </a:rPr>
              <a:t>Examine the direction of 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233906" y="4620637"/>
                <a:ext cx="853533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b="1" dirty="0">
                    <a:solidFill>
                      <a:prstClr val="black"/>
                    </a:solidFill>
                  </a:rPr>
                  <a:t>If</a:t>
                </a:r>
                <a:r>
                  <a:rPr lang="en-US" altLang="zh-TW" sz="3200" dirty="0">
                    <a:solidFill>
                      <a:prstClr val="black"/>
                    </a:solidFill>
                  </a:rPr>
                  <a:t> it is </a:t>
                </a:r>
                <a:r>
                  <a:rPr lang="en-US" altLang="zh-TW" sz="3200" i="1" dirty="0">
                    <a:solidFill>
                      <a:srgbClr val="FF0000"/>
                    </a:solidFill>
                  </a:rPr>
                  <a:t>positive z</a:t>
                </a:r>
                <a:r>
                  <a:rPr lang="en-US" altLang="zh-TW" sz="3200" dirty="0">
                    <a:solidFill>
                      <a:prstClr val="black"/>
                    </a:solidFill>
                  </a:rPr>
                  <a:t> direction,</a:t>
                </a:r>
              </a:p>
              <a:p>
                <a:r>
                  <a:rPr lang="en-US" altLang="zh-TW" sz="3200" dirty="0">
                    <a:solidFill>
                      <a:prstClr val="black"/>
                    </a:solidFill>
                  </a:rPr>
                  <a:t>      </a:t>
                </a:r>
                <a:r>
                  <a:rPr lang="en-US" altLang="zh-TW" sz="3200" b="1" dirty="0">
                    <a:solidFill>
                      <a:prstClr val="black"/>
                    </a:solidFill>
                  </a:rPr>
                  <a:t> then </a:t>
                </a:r>
                <a:r>
                  <a:rPr lang="en-US" altLang="zh-TW" sz="3200" dirty="0">
                    <a:solidFill>
                      <a:prstClr val="black"/>
                    </a:solidFill>
                  </a:rPr>
                  <a:t>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3200" dirty="0">
                    <a:solidFill>
                      <a:prstClr val="black"/>
                    </a:solidFill>
                  </a:rPr>
                  <a:t> lies in the </a:t>
                </a:r>
                <a:r>
                  <a:rPr lang="en-US" altLang="zh-TW" sz="3200" i="1" dirty="0">
                    <a:solidFill>
                      <a:srgbClr val="FF0000"/>
                    </a:solidFill>
                  </a:rPr>
                  <a:t>right</a:t>
                </a:r>
                <a:r>
                  <a:rPr lang="en-US" altLang="zh-TW" sz="3200" dirty="0">
                    <a:solidFill>
                      <a:prstClr val="black"/>
                    </a:solidFill>
                  </a:rPr>
                  <a:t> side of ray R </a:t>
                </a:r>
              </a:p>
              <a:p>
                <a:r>
                  <a:rPr lang="en-US" altLang="zh-TW" sz="3200" dirty="0">
                    <a:solidFill>
                      <a:prstClr val="black"/>
                    </a:solidFill>
                  </a:rPr>
                  <a:t>       </a:t>
                </a:r>
                <a:r>
                  <a:rPr lang="en-US" altLang="zh-TW" sz="3200" b="1" dirty="0">
                    <a:solidFill>
                      <a:prstClr val="black"/>
                    </a:solidFill>
                  </a:rPr>
                  <a:t>else</a:t>
                </a:r>
                <a:r>
                  <a:rPr lang="en-US" altLang="zh-TW" sz="3200" dirty="0">
                    <a:solidFill>
                      <a:prstClr val="black"/>
                    </a:solidFill>
                  </a:rPr>
                  <a:t> 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3200" dirty="0">
                    <a:solidFill>
                      <a:prstClr val="black"/>
                    </a:solidFill>
                  </a:rPr>
                  <a:t> lies in the </a:t>
                </a:r>
                <a:r>
                  <a:rPr lang="en-US" altLang="zh-TW" sz="3200" i="1" dirty="0">
                    <a:solidFill>
                      <a:srgbClr val="FF0000"/>
                    </a:solidFill>
                  </a:rPr>
                  <a:t>left</a:t>
                </a:r>
                <a:r>
                  <a:rPr lang="en-US" altLang="zh-TW" sz="3200" dirty="0">
                    <a:solidFill>
                      <a:prstClr val="black"/>
                    </a:solidFill>
                  </a:rPr>
                  <a:t> side of ray R </a:t>
                </a:r>
                <a:endParaRPr lang="zh-TW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06" y="4620637"/>
                <a:ext cx="8535339" cy="1569660"/>
              </a:xfrm>
              <a:prstGeom prst="rect">
                <a:avLst/>
              </a:prstGeom>
              <a:blipFill rotWithShape="0">
                <a:blip r:embed="rId13"/>
                <a:stretch>
                  <a:fillRect l="-1784" t="-5058" b="-124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3221012" y="6399167"/>
            <a:ext cx="4114800" cy="365125"/>
          </a:xfrm>
        </p:spPr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Convex Hull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25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2014/3/19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Convex Hull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81DA-7228-428E-A9A3-C12F9E8AF6D8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223603" y="0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11096 Nails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223603" y="994024"/>
            <a:ext cx="1038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Graham’s 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Scan</a:t>
            </a:r>
            <a:r>
              <a:rPr lang="en-US" altLang="zh-TW" sz="3200" dirty="0" smtClean="0"/>
              <a:t> Algorithm: an optimal  convex hull algorithm </a:t>
            </a:r>
            <a:endParaRPr lang="zh-TW" altLang="en-US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49705" y="228157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2"/>
              <p:cNvSpPr txBox="1">
                <a:spLocks noChangeArrowheads="1"/>
              </p:cNvSpPr>
              <p:nvPr/>
            </p:nvSpPr>
            <p:spPr bwMode="auto">
              <a:xfrm>
                <a:off x="314103" y="1832035"/>
                <a:ext cx="7448993" cy="452431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3200" b="1" kern="100" dirty="0" smtClean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Algorithm</a:t>
                </a:r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: </a:t>
                </a:r>
                <a:r>
                  <a:rPr lang="en-US" sz="3200" kern="100" dirty="0" smtClean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Graham’s </a:t>
                </a:r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Scan algorithm</a:t>
                </a:r>
                <a:endParaRPr lang="zh-TW" sz="3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Find rightmost lowest point; label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sz="3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zh-TW" sz="3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Sort all other points angularly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sz="3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zh-TW" sz="3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Stack S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sz="3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sz="3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 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sz="3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sz="3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); </a:t>
                </a:r>
                <a:r>
                  <a:rPr lang="en-US" sz="3200" i="1" kern="100" dirty="0" err="1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i</a:t>
                </a: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indexes top.</a:t>
                </a:r>
                <a:endParaRPr lang="zh-TW" sz="3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3200" i="1" kern="100" dirty="0" err="1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i</a:t>
                </a:r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= 2</a:t>
                </a:r>
                <a:endParaRPr lang="zh-TW" sz="3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3200" b="1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while</a:t>
                </a:r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(</a:t>
                </a:r>
                <a:r>
                  <a:rPr lang="en-US" sz="3200" i="1" kern="100" dirty="0" err="1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i</a:t>
                </a:r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&lt;</a:t>
                </a:r>
                <a:r>
                  <a:rPr lang="en-US" sz="3200" i="1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n</a:t>
                </a:r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 </a:t>
                </a:r>
                <a:r>
                  <a:rPr lang="en-US" sz="3200" b="1" kern="100" dirty="0" smtClean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do</a:t>
                </a:r>
                <a:endParaRPr lang="en-US" sz="3200" kern="100" dirty="0"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:r>
                  <a:rPr lang="en-US" sz="3200" kern="100" dirty="0"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sz="3200" kern="100" dirty="0" smtClean="0"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5.1   </a:t>
                </a:r>
                <a:r>
                  <a:rPr lang="en-US" sz="3200" b="1" kern="100" dirty="0" smtClean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if</a:t>
                </a:r>
                <a:r>
                  <a:rPr lang="en-US" sz="3200" kern="100" dirty="0" smtClean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sz="3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is strictly left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sz="3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zh-TW" sz="3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TW" sz="3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indent="457200">
                  <a:spcAft>
                    <a:spcPts val="0"/>
                  </a:spcAft>
                </a:pPr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</a:t>
                </a:r>
                <a:r>
                  <a:rPr lang="en-US" sz="3200" kern="100" dirty="0" smtClean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   </a:t>
                </a:r>
                <a:r>
                  <a:rPr lang="en-US" sz="3200" b="1" kern="100" dirty="0" smtClean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then</a:t>
                </a:r>
                <a:r>
                  <a:rPr lang="en-US" sz="3200" kern="100" dirty="0" smtClean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Push(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sz="3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, S) and set </a:t>
                </a:r>
                <a:r>
                  <a:rPr lang="en-US" sz="3200" i="1" kern="100" dirty="0" err="1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i</a:t>
                </a:r>
                <a:r>
                  <a:rPr lang="en-US" sz="3200" i="1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sz="3200" kern="100" dirty="0">
                    <a:effectLst/>
                    <a:latin typeface="Segoe UI Symbol" panose="020B0502040204020203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←</a:t>
                </a:r>
                <a:r>
                  <a:rPr lang="en-US" sz="3200" i="1" kern="100" dirty="0" err="1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i</a:t>
                </a:r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+ 1</a:t>
                </a:r>
                <a:endParaRPr lang="zh-TW" sz="3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indent="686435">
                  <a:spcAft>
                    <a:spcPts val="0"/>
                  </a:spcAft>
                </a:pPr>
                <a:r>
                  <a:rPr lang="en-US" sz="3200" b="1" kern="100" dirty="0" smtClean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   else</a:t>
                </a:r>
                <a:r>
                  <a:rPr lang="en-US" sz="3200" kern="100" dirty="0" smtClean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POP(S</a:t>
                </a:r>
                <a:r>
                  <a:rPr lang="en-US" sz="3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</a:t>
                </a:r>
                <a:endParaRPr lang="zh-TW" sz="3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103" y="1832035"/>
                <a:ext cx="7448993" cy="4524315"/>
              </a:xfrm>
              <a:prstGeom prst="rect">
                <a:avLst/>
              </a:prstGeom>
              <a:blipFill rotWithShape="0">
                <a:blip r:embed="rId2"/>
                <a:stretch>
                  <a:fillRect l="-2126" t="-1613" r="-491" b="-3360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49705" y="27387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153400" y="2281578"/>
            <a:ext cx="3344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Time Complexity: </a:t>
            </a:r>
            <a:r>
              <a:rPr lang="en-US" altLang="zh-TW" sz="3200" i="1" dirty="0" smtClean="0"/>
              <a:t>O(</a:t>
            </a:r>
            <a:r>
              <a:rPr lang="en-US" altLang="zh-TW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3200" dirty="0" err="1" smtClean="0"/>
              <a:t>log</a:t>
            </a:r>
            <a:r>
              <a:rPr lang="en-US" altLang="zh-TW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0200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2115</Words>
  <Application>Microsoft Office PowerPoint</Application>
  <PresentationFormat>寬螢幕</PresentationFormat>
  <Paragraphs>1041</Paragraphs>
  <Slides>38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5</vt:i4>
      </vt:variant>
      <vt:variant>
        <vt:lpstr>投影片標題</vt:lpstr>
      </vt:variant>
      <vt:variant>
        <vt:i4>38</vt:i4>
      </vt:variant>
    </vt:vector>
  </HeadingPairs>
  <TitlesOfParts>
    <vt:vector size="52" baseType="lpstr">
      <vt:lpstr>新細明體</vt:lpstr>
      <vt:lpstr>標楷體</vt:lpstr>
      <vt:lpstr>Arial</vt:lpstr>
      <vt:lpstr>Calibri</vt:lpstr>
      <vt:lpstr>Calibri Light</vt:lpstr>
      <vt:lpstr>Cambria Math</vt:lpstr>
      <vt:lpstr>Segoe UI Symbol</vt:lpstr>
      <vt:lpstr>Times New Roman</vt:lpstr>
      <vt:lpstr>Wingdings 2</vt:lpstr>
      <vt:lpstr>Office 佈景主題</vt:lpstr>
      <vt:lpstr>1_Office 佈景主題</vt:lpstr>
      <vt:lpstr>2_Office 佈景主題</vt:lpstr>
      <vt:lpstr>3_Office 佈景主題</vt:lpstr>
      <vt:lpstr>4_Office 佈景主題</vt:lpstr>
      <vt:lpstr>UVa 11096 Nails</vt:lpstr>
      <vt:lpstr> UVa 11096 Nails (Time Limit: 3 seconds)</vt:lpstr>
      <vt:lpstr>UVa 11096 Nails</vt:lpstr>
      <vt:lpstr>PowerPoint 簡報</vt:lpstr>
      <vt:lpstr>PowerPoint 簡報</vt:lpstr>
      <vt:lpstr>PowerPoint 簡報</vt:lpstr>
      <vt:lpstr>UVa 11096 Nails </vt:lpstr>
      <vt:lpstr>Left (or Right) Turn of a Ray </vt:lpstr>
      <vt:lpstr>UVa 11096 Nails</vt:lpstr>
      <vt:lpstr>PowerPoint 簡報</vt:lpstr>
      <vt:lpstr>PowerPoint 簡報</vt:lpstr>
      <vt:lpstr>UVa 11096 Nails</vt:lpstr>
      <vt:lpstr>UVa 11096 Nails</vt:lpstr>
      <vt:lpstr>UVa 11096 Nails</vt:lpstr>
      <vt:lpstr>UVa 11096 Nails</vt:lpstr>
      <vt:lpstr>UVa 11096 Nails</vt:lpstr>
      <vt:lpstr>UVa 11096 Nails</vt:lpstr>
      <vt:lpstr>UVa 11096 Nails</vt:lpstr>
      <vt:lpstr>UVa 11096 Nails</vt:lpstr>
      <vt:lpstr>UVa 11096 Nails</vt:lpstr>
      <vt:lpstr>UVa 11096 Nails</vt:lpstr>
      <vt:lpstr>PowerPoint 簡報</vt:lpstr>
      <vt:lpstr>UVa 11096 Nails</vt:lpstr>
      <vt:lpstr>UVa 11096 Nails</vt:lpstr>
      <vt:lpstr>UVa 11096 Nails</vt:lpstr>
      <vt:lpstr>UVa 11096 Nails</vt:lpstr>
      <vt:lpstr>UVa 11096 Nails</vt:lpstr>
      <vt:lpstr>UVa 11096 Nails</vt:lpstr>
      <vt:lpstr>UVa 11096 Nails</vt:lpstr>
      <vt:lpstr>UVa 11096 Nails</vt:lpstr>
      <vt:lpstr>UVa 11096 Nails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Convex Hull</dc:title>
  <dc:creator>鄭進和</dc:creator>
  <cp:lastModifiedBy>chcheng</cp:lastModifiedBy>
  <cp:revision>226</cp:revision>
  <dcterms:created xsi:type="dcterms:W3CDTF">2014-03-16T01:54:28Z</dcterms:created>
  <dcterms:modified xsi:type="dcterms:W3CDTF">2019-12-11T12:14:19Z</dcterms:modified>
</cp:coreProperties>
</file>