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7" r:id="rId4"/>
    <p:sldId id="259" r:id="rId5"/>
    <p:sldId id="279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6" r:id="rId25"/>
    <p:sldId id="302" r:id="rId26"/>
    <p:sldId id="303" r:id="rId27"/>
    <p:sldId id="304" r:id="rId28"/>
    <p:sldId id="305" r:id="rId29"/>
    <p:sldId id="276" r:id="rId30"/>
    <p:sldId id="275" r:id="rId31"/>
    <p:sldId id="283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73" autoAdjust="0"/>
  </p:normalViewPr>
  <p:slideViewPr>
    <p:cSldViewPr snapToGrid="0" showGuides="1">
      <p:cViewPr varScale="1">
        <p:scale>
          <a:sx n="79" d="100"/>
          <a:sy n="79" d="100"/>
        </p:scale>
        <p:origin x="101" y="187"/>
      </p:cViewPr>
      <p:guideLst/>
    </p:cSldViewPr>
  </p:slideViewPr>
  <p:outlineViewPr>
    <p:cViewPr>
      <p:scale>
        <a:sx n="33" d="100"/>
        <a:sy n="33" d="100"/>
      </p:scale>
      <p:origin x="0" y="-240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B1D0-9C42-439F-8872-A2F4D606AA53}" type="datetimeFigureOut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75B9-FD04-47C6-B442-5BF3EA4E7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1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1B1A-6469-4C06-9DB0-8395C46407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CC2-CF4A-4B19-AC89-C874F9B1088F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6E4A-19AD-4F59-950E-3B67984A62B0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1E86-6BE3-4FDB-8442-4BBFA30A4BE2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7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BED4-D240-4186-8C3A-FB5B6D0C511B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2647-5CB7-4E61-BDF4-53CB37BF939F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2FAA-AB20-43CA-8EA5-F138CB9A9AB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2CA7-427A-4E8D-9A87-46D41641B43C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F70B-2E12-4484-9C11-4EBC5945363E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DA84-F67B-449D-81FE-CF16BF4F6DCC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F0AA-D8E3-45D0-B17E-02ECDB67A1E8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11536 Smallest Sub-Array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1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60078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4843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323032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21854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5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428669" y="4259964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8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65596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99741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828000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67765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6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53963" y="4251651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2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5889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4810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73910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100028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7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498711" y="4264120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10679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47011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919821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618643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8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990114" y="4259964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52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83797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6036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5465731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178201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9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564855" y="4264120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75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78518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7896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11642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683168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10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79547" y="4251651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84097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97838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543905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270022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11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668193" y="4264120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13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10302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17176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7089815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788636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12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184407" y="4264120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3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3135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36882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7608429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07251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13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774536" y="4264120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00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54781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6522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8167987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880457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</a:t>
            </a:r>
            <a:r>
              <a:rPr lang="en-US" altLang="zh-TW" sz="3600" dirty="0" smtClean="0">
                <a:solidFill>
                  <a:srgbClr val="FF0000"/>
                </a:solidFill>
              </a:rPr>
              <a:t>4 (=K)  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45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</a:t>
            </a:r>
            <a:r>
              <a:rPr lang="en-US" altLang="zh-TW" sz="3600" dirty="0" smtClean="0">
                <a:solidFill>
                  <a:srgbClr val="FF0000"/>
                </a:solidFill>
              </a:rPr>
              <a:t>14 (=14-1+1)  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14</a:t>
            </a:r>
            <a:endParaRPr lang="zh-TW" altLang="en-US" sz="2800" dirty="0"/>
          </a:p>
        </p:txBody>
      </p:sp>
      <p:cxnSp>
        <p:nvCxnSpPr>
          <p:cNvPr id="16" name="直線單箭頭接點 15"/>
          <p:cNvCxnSpPr>
            <a:stCxn id="18" idx="0"/>
          </p:cNvCxnSpPr>
          <p:nvPr/>
        </p:nvCxnSpPr>
        <p:spPr>
          <a:xfrm>
            <a:off x="1171853" y="4724400"/>
            <a:ext cx="700315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79175" y="4280167"/>
            <a:ext cx="1900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</a:t>
            </a:r>
            <a:r>
              <a:rPr lang="en-US" altLang="zh-TW" sz="2800" dirty="0" smtClean="0"/>
              <a:t>ear-last+1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234508" y="4251648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660701" y="4306130"/>
            <a:ext cx="1693099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sz="2400" dirty="0" smtClean="0"/>
              <a:t>1,2,3,4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四個數字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 flipH="1">
            <a:off x="10340502" y="2545789"/>
            <a:ext cx="495138" cy="17343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73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11536 Smallest Sub-Array (Time Limit: 8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F4F1-DFE7-4892-A53B-6A1CA98EDC69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03275" y="1502664"/>
            <a:ext cx="9595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輸入一個有</a:t>
            </a:r>
            <a:r>
              <a:rPr lang="en-US" altLang="zh-TW" sz="3200" dirty="0" smtClean="0">
                <a:ea typeface="標楷體" panose="03000509000000000000" pitchFamily="65" charset="-120"/>
              </a:rPr>
              <a:t>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3200" dirty="0" smtClean="0">
                <a:ea typeface="標楷體" panose="03000509000000000000" pitchFamily="65" charset="-120"/>
              </a:rPr>
              <a:t>2&lt;N&lt;1000001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個正整數的序列</a:t>
            </a:r>
            <a:r>
              <a:rPr lang="en-US" altLang="zh-TW" sz="3200" dirty="0" smtClean="0">
                <a:ea typeface="標楷體" panose="03000509000000000000" pitchFamily="65" charset="-120"/>
              </a:rPr>
              <a:t>a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其中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另外輸入一個整數</a:t>
            </a:r>
            <a:r>
              <a:rPr lang="en-US" altLang="zh-TW" sz="3200" dirty="0">
                <a:ea typeface="標楷體" panose="03000509000000000000" pitchFamily="65" charset="-120"/>
              </a:rPr>
              <a:t>M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sz="3200" dirty="0" smtClean="0">
                <a:ea typeface="標楷體" panose="03000509000000000000" pitchFamily="65" charset="-120"/>
              </a:rPr>
              <a:t>0 </a:t>
            </a:r>
            <a:r>
              <a:rPr lang="en-US" altLang="zh-TW" sz="3200" dirty="0">
                <a:ea typeface="標楷體" panose="03000509000000000000" pitchFamily="65" charset="-120"/>
              </a:rPr>
              <a:t>&lt; M &lt; </a:t>
            </a:r>
            <a:r>
              <a:rPr lang="en-US" altLang="zh-TW" sz="3200" dirty="0" smtClean="0">
                <a:ea typeface="標楷體" panose="03000509000000000000" pitchFamily="65" charset="-120"/>
              </a:rPr>
              <a:t>1001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52524" y="2683421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76473" y="3194201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3275" y="3922903"/>
            <a:ext cx="10910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再輸入一個正整數</a:t>
            </a:r>
            <a:r>
              <a:rPr lang="en-US" altLang="zh-TW" sz="2800" dirty="0" smtClean="0"/>
              <a:t>K </a:t>
            </a:r>
            <a:r>
              <a:rPr lang="en-US" altLang="zh-TW" sz="2800" dirty="0"/>
              <a:t>(1 &lt; K &lt; 101</a:t>
            </a:r>
            <a:r>
              <a:rPr lang="en-US" altLang="zh-TW" sz="2800" dirty="0" smtClean="0"/>
              <a:t>),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在序列</a:t>
            </a:r>
            <a:r>
              <a:rPr lang="en-US" altLang="zh-TW" sz="2800" dirty="0" smtClean="0">
                <a:ea typeface="標楷體" panose="03000509000000000000" pitchFamily="65" charset="-120"/>
              </a:rPr>
              <a:t>a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中尋找連續的一段子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裡面含有</a:t>
            </a:r>
            <a:r>
              <a:rPr lang="en-US" altLang="zh-TW" sz="2800" dirty="0" smtClean="0">
                <a:ea typeface="標楷體" panose="03000509000000000000" pitchFamily="65" charset="-120"/>
              </a:rPr>
              <a:t>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800" dirty="0" smtClean="0">
                <a:ea typeface="標楷體" panose="03000509000000000000" pitchFamily="65" charset="-120"/>
              </a:rPr>
              <a:t>K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每一個數字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請問最短的子序列長度是多少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如果有解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就輸出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最短的子序列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反之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即無解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就輸出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sequence </a:t>
            </a:r>
            <a:r>
              <a:rPr lang="en-US" altLang="zh-TW" sz="2800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nai</a:t>
            </a:r>
            <a:r>
              <a:rPr lang="zh-TW" altLang="en-US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.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88434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8627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723340" y="4042757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8167987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433015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880457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4 (</a:t>
            </a:r>
            <a:r>
              <a:rPr lang="en-US" altLang="zh-TW" sz="3600" dirty="0" smtClean="0">
                <a:solidFill>
                  <a:srgbClr val="FF0000"/>
                </a:solidFill>
              </a:rPr>
              <a:t>=K</a:t>
            </a:r>
            <a:r>
              <a:rPr lang="en-US" altLang="zh-TW" sz="3600" dirty="0" smtClean="0"/>
              <a:t>)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45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</a:t>
            </a:r>
            <a:r>
              <a:rPr lang="en-US" altLang="zh-TW" sz="3600" dirty="0" smtClean="0">
                <a:solidFill>
                  <a:srgbClr val="FF0000"/>
                </a:solidFill>
              </a:rPr>
              <a:t>13 (=14-2+1)   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15</a:t>
            </a:r>
            <a:endParaRPr lang="zh-TW" altLang="en-US" sz="2800" dirty="0"/>
          </a:p>
        </p:txBody>
      </p:sp>
      <p:cxnSp>
        <p:nvCxnSpPr>
          <p:cNvPr id="23" name="直線單箭頭接點 22"/>
          <p:cNvCxnSpPr>
            <a:endCxn id="19" idx="0"/>
          </p:cNvCxnSpPr>
          <p:nvPr/>
        </p:nvCxnSpPr>
        <p:spPr>
          <a:xfrm flipV="1">
            <a:off x="1635877" y="4724400"/>
            <a:ext cx="6529406" cy="1592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779175" y="4280167"/>
            <a:ext cx="1900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</a:t>
            </a:r>
            <a:r>
              <a:rPr lang="en-US" altLang="zh-TW" sz="2800" dirty="0" smtClean="0"/>
              <a:t>ear-last+1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1561" y="4147189"/>
            <a:ext cx="8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縮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9660701" y="4306130"/>
            <a:ext cx="1693099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sz="2400" dirty="0" smtClean="0"/>
              <a:t>1,2,3,4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四個數字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10340502" y="2545789"/>
            <a:ext cx="495138" cy="17343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02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95837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69627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255603" y="4042757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8167987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65278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880457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</a:t>
            </a:r>
            <a:r>
              <a:rPr lang="en-US" altLang="zh-TW" sz="3600" dirty="0" smtClean="0">
                <a:solidFill>
                  <a:srgbClr val="FF0000"/>
                </a:solidFill>
              </a:rPr>
              <a:t>3</a:t>
            </a:r>
            <a:r>
              <a:rPr lang="en-US" altLang="zh-TW" sz="3600" dirty="0" smtClean="0"/>
              <a:t>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45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13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16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45937" y="4147204"/>
            <a:ext cx="80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縮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9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20823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25964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255603" y="4042757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8700250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65278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399072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45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13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17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819122" y="4251651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44249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96990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255603" y="4042757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9218865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65278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931335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45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13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18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376012" y="4262735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43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17512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69262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255603" y="4042757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9778423" y="4041775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65278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490893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45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13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19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927607" y="4261753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8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58732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6546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255603" y="4042757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0297038" y="4041775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65278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995860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45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13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20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354327" y="4261753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2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20087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95179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255603" y="4042757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0842948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65278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569066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45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13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21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853891" y="4262735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9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4195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3231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255603" y="4042757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1375211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65278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1074033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45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13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22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890760" y="4264120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42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71781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4605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255603" y="4042757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1880178" y="4041775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65278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1622349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45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13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85676" y="5381230"/>
            <a:ext cx="281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Output :  13   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23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46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A9F1-D036-4779-A99C-E79108346B35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77311" y="935420"/>
            <a:ext cx="9464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#include&lt;bits/</a:t>
            </a:r>
            <a:r>
              <a:rPr lang="en-US" altLang="zh-TW" sz="2000" dirty="0" err="1"/>
              <a:t>stdc</a:t>
            </a:r>
            <a:r>
              <a:rPr lang="en-US" altLang="zh-TW" sz="2000" dirty="0"/>
              <a:t>++.h&gt;</a:t>
            </a:r>
          </a:p>
          <a:p>
            <a:r>
              <a:rPr lang="en-US" altLang="zh-TW" sz="2000" dirty="0"/>
              <a:t>using namespace </a:t>
            </a:r>
            <a:r>
              <a:rPr lang="en-US" altLang="zh-TW" sz="2000" dirty="0" err="1"/>
              <a:t>std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 err="1"/>
              <a:t>const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 = 1000000 + 10;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T,n,m,k,Case</a:t>
            </a:r>
            <a:r>
              <a:rPr lang="en-US" altLang="zh-TW" sz="2000" dirty="0"/>
              <a:t> = 0,a[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],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[</a:t>
            </a:r>
            <a:r>
              <a:rPr lang="en-US" altLang="zh-TW" sz="2000" dirty="0" err="1"/>
              <a:t>maxn</a:t>
            </a:r>
            <a:r>
              <a:rPr lang="en-US" altLang="zh-TW" sz="2000" dirty="0" smtClean="0"/>
              <a:t>];</a:t>
            </a:r>
            <a:r>
              <a:rPr lang="zh-TW" altLang="en-US" sz="2000" dirty="0" smtClean="0"/>
              <a:t>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cnt</a:t>
            </a:r>
            <a:r>
              <a:rPr lang="en-US" altLang="zh-TW" sz="2000" dirty="0" smtClean="0">
                <a:solidFill>
                  <a:srgbClr val="0070C0"/>
                </a:solidFill>
              </a:rPr>
              <a:t>[i]: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last..rear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間整數</a:t>
            </a:r>
            <a:r>
              <a:rPr lang="en-US" altLang="zh-TW" sz="2000" dirty="0" smtClean="0">
                <a:solidFill>
                  <a:srgbClr val="0070C0"/>
                </a:solidFill>
              </a:rPr>
              <a:t>i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出現幾次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main() {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err="1"/>
              <a:t>freopen</a:t>
            </a:r>
            <a:r>
              <a:rPr lang="en-US" altLang="zh-TW" sz="2000" dirty="0"/>
              <a:t>("11536.in","r",stdin);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freopen</a:t>
            </a:r>
            <a:r>
              <a:rPr lang="en-US" altLang="zh-TW" sz="2000" dirty="0"/>
              <a:t>("11536.out","w",stdout);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</a:t>
            </a:r>
            <a:r>
              <a:rPr lang="en-US" altLang="zh-TW" sz="2000" dirty="0" err="1"/>
              <a:t>d",&amp;T</a:t>
            </a:r>
            <a:r>
              <a:rPr lang="en-US" altLang="zh-TW" sz="2000" dirty="0"/>
              <a:t>);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957043" y="179423"/>
            <a:ext cx="2366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11536 Code (1/3)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63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7556" y="0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798563" y="558387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7476" y="719528"/>
            <a:ext cx="4134093" cy="15696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</a:p>
          <a:p>
            <a:r>
              <a:rPr lang="en-US" altLang="zh-TW" sz="3200" dirty="0" smtClean="0"/>
              <a:t>20 12 4</a:t>
            </a:r>
          </a:p>
          <a:p>
            <a:r>
              <a:rPr lang="en-US" altLang="zh-TW" sz="3200" dirty="0" smtClean="0"/>
              <a:t>20 12 8</a:t>
            </a:r>
            <a:endParaRPr lang="en-US" altLang="zh-TW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892500" y="1244185"/>
            <a:ext cx="4067331" cy="1077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/>
              <a:t>Case 1: 13</a:t>
            </a:r>
          </a:p>
          <a:p>
            <a:r>
              <a:rPr lang="en-US" altLang="zh-TW" sz="3200"/>
              <a:t>Case 2: sequence nai</a:t>
            </a:r>
            <a:endParaRPr lang="en-US" altLang="zh-TW" sz="3200" dirty="0" smtClean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A68B-2EBD-4C08-9481-08470DC770CD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89939" y="771358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# of test cases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780575" y="1218860"/>
            <a:ext cx="124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N, M, K</a:t>
            </a:r>
            <a:endParaRPr lang="zh-TW" altLang="en-US" sz="2800" dirty="0"/>
          </a:p>
        </p:txBody>
      </p:sp>
      <p:cxnSp>
        <p:nvCxnSpPr>
          <p:cNvPr id="14" name="直線單箭頭接點 13"/>
          <p:cNvCxnSpPr>
            <a:stCxn id="10" idx="1"/>
          </p:cNvCxnSpPr>
          <p:nvPr/>
        </p:nvCxnSpPr>
        <p:spPr>
          <a:xfrm flipH="1" flipV="1">
            <a:off x="814567" y="1025994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1728967" y="1507421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104986" y="1507396"/>
            <a:ext cx="3786794" cy="33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834707" y="1060439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#1</a:t>
            </a:r>
            <a:endParaRPr lang="zh-TW" altLang="en-US" sz="2800" dirty="0"/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1776437" y="1987082"/>
            <a:ext cx="919474" cy="2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813054" y="1671063"/>
            <a:ext cx="124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N, M, K</a:t>
            </a:r>
            <a:endParaRPr lang="zh-TW" altLang="en-US" sz="2800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115983" y="1952026"/>
            <a:ext cx="3786794" cy="33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845705" y="1523923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#2</a:t>
            </a:r>
            <a:endParaRPr lang="zh-TW" altLang="en-US" sz="28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47427"/>
              </p:ext>
            </p:extLst>
          </p:nvPr>
        </p:nvGraphicFramePr>
        <p:xfrm>
          <a:off x="814567" y="2847866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81481" y="2306917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#1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652193" y="3968749"/>
            <a:ext cx="204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最短的子序列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右大括弧 11"/>
          <p:cNvSpPr/>
          <p:nvPr/>
        </p:nvSpPr>
        <p:spPr>
          <a:xfrm rot="5400000">
            <a:off x="4761816" y="438016"/>
            <a:ext cx="121169" cy="6940296"/>
          </a:xfrm>
          <a:prstGeom prst="rightBrace">
            <a:avLst>
              <a:gd name="adj1" fmla="val 385390"/>
              <a:gd name="adj2" fmla="val 522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918182" y="243718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8195"/>
              </p:ext>
            </p:extLst>
          </p:nvPr>
        </p:nvGraphicFramePr>
        <p:xfrm>
          <a:off x="814567" y="5245462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780139" y="4724400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#2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23054" y="4782350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K=8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844913" y="4689866"/>
            <a:ext cx="3346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無解 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缺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8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這個數字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60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38EF-9E41-489F-BB97-95A480709E07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0"/>
            <a:ext cx="1236832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while(T--) {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</a:t>
            </a:r>
            <a:r>
              <a:rPr lang="en-US" altLang="zh-TW" sz="2000" dirty="0" err="1"/>
              <a:t>d%d%d</a:t>
            </a:r>
            <a:r>
              <a:rPr lang="en-US" altLang="zh-TW" sz="2000" dirty="0"/>
              <a:t>",&amp;</a:t>
            </a:r>
            <a:r>
              <a:rPr lang="en-US" altLang="zh-TW" sz="2000" dirty="0" err="1"/>
              <a:t>n,&amp;m,&amp;k</a:t>
            </a:r>
            <a:r>
              <a:rPr lang="en-US" altLang="zh-TW" sz="2000" dirty="0" smtClean="0"/>
              <a:t>);   </a:t>
            </a:r>
            <a:r>
              <a:rPr lang="en-US" altLang="zh-TW" sz="2000" dirty="0" err="1" smtClean="0"/>
              <a:t>memset</a:t>
            </a:r>
            <a:r>
              <a:rPr lang="en-US" altLang="zh-TW" sz="2000" dirty="0" smtClean="0"/>
              <a:t>(cnt,0,sizeof(</a:t>
            </a:r>
            <a:r>
              <a:rPr lang="en-US" altLang="zh-TW" sz="2000" dirty="0" err="1" smtClean="0"/>
              <a:t>cnt</a:t>
            </a:r>
            <a:r>
              <a:rPr lang="en-US" altLang="zh-TW" sz="2000" dirty="0"/>
              <a:t>));</a:t>
            </a:r>
          </a:p>
          <a:p>
            <a:r>
              <a:rPr lang="en-US" altLang="zh-TW" sz="2000" dirty="0"/>
              <a:t>        a[1] = 1; a[2] = 2; a[3] = 3;</a:t>
            </a:r>
          </a:p>
          <a:p>
            <a:r>
              <a:rPr lang="en-US" altLang="zh-TW" sz="2000" dirty="0"/>
              <a:t>        if(n&gt;3)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i=4;i&lt;=</a:t>
            </a:r>
            <a:r>
              <a:rPr lang="en-US" altLang="zh-TW" sz="2000" dirty="0" err="1"/>
              <a:t>n;i</a:t>
            </a:r>
            <a:r>
              <a:rPr lang="en-US" altLang="zh-TW" sz="2000" dirty="0"/>
              <a:t>++)  </a:t>
            </a:r>
            <a:r>
              <a:rPr lang="en-US" altLang="zh-TW" sz="2000" dirty="0" smtClean="0"/>
              <a:t>a[i</a:t>
            </a:r>
            <a:r>
              <a:rPr lang="en-US" altLang="zh-TW" sz="2000" dirty="0"/>
              <a:t>] = (a[i-1]+a[i-2]+a[i-3])%m + 1</a:t>
            </a:r>
            <a:r>
              <a:rPr lang="en-US" altLang="zh-TW" sz="2000" dirty="0" smtClean="0"/>
              <a:t>;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準備序列</a:t>
            </a:r>
            <a:r>
              <a:rPr lang="en-US" altLang="zh-TW" sz="2000" dirty="0" smtClean="0">
                <a:solidFill>
                  <a:srgbClr val="0070C0"/>
                </a:solidFill>
              </a:rPr>
              <a:t>a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= 2000000000</a:t>
            </a:r>
            <a:r>
              <a:rPr lang="en-US" altLang="zh-TW" sz="2000" dirty="0" smtClean="0"/>
              <a:t>;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存答案處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rear = 0,last = 1,c = 0</a:t>
            </a:r>
            <a:r>
              <a:rPr lang="en-US" altLang="zh-TW" sz="2000" dirty="0" smtClean="0"/>
              <a:t>;</a:t>
            </a:r>
            <a:r>
              <a:rPr lang="zh-TW" altLang="en-US" sz="2000" dirty="0" smtClean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last, rear:2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個指標</a:t>
            </a:r>
            <a:r>
              <a:rPr lang="en-US" altLang="zh-TW" sz="2000" dirty="0" smtClean="0">
                <a:solidFill>
                  <a:srgbClr val="0070C0"/>
                </a:solidFill>
              </a:rPr>
              <a:t>, last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在左</a:t>
            </a:r>
            <a:r>
              <a:rPr lang="en-US" altLang="zh-TW" sz="2000" dirty="0" smtClean="0">
                <a:solidFill>
                  <a:srgbClr val="0070C0"/>
                </a:solidFill>
              </a:rPr>
              <a:t>, rear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在右</a:t>
            </a:r>
            <a:r>
              <a:rPr lang="en-US" altLang="zh-TW" sz="2000" dirty="0" smtClean="0">
                <a:solidFill>
                  <a:srgbClr val="0070C0"/>
                </a:solidFill>
              </a:rPr>
              <a:t>, c: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last..rear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000" dirty="0" smtClean="0">
                <a:solidFill>
                  <a:srgbClr val="0070C0"/>
                </a:solidFill>
              </a:rPr>
              <a:t>K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有幾個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while(true) </a:t>
            </a:r>
            <a:r>
              <a:rPr lang="en-US" altLang="zh-TW" sz="2000" dirty="0" smtClean="0"/>
              <a:t>{</a:t>
            </a:r>
            <a:r>
              <a:rPr lang="zh-TW" altLang="en-US" sz="2000" dirty="0" smtClean="0"/>
              <a:t> 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last..rear</a:t>
            </a:r>
            <a:r>
              <a:rPr lang="en-US" altLang="zh-TW" sz="2000" dirty="0" smtClean="0">
                <a:solidFill>
                  <a:srgbClr val="0070C0"/>
                </a:solidFill>
              </a:rPr>
              <a:t>: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表示一個伸縮視窗</a:t>
            </a:r>
            <a:r>
              <a:rPr lang="en-US" altLang="zh-TW" sz="2000" dirty="0" smtClean="0">
                <a:solidFill>
                  <a:srgbClr val="0070C0"/>
                </a:solidFill>
              </a:rPr>
              <a:t>, rear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往右延伸</a:t>
            </a:r>
            <a:r>
              <a:rPr lang="en-US" altLang="zh-TW" sz="2000" dirty="0" smtClean="0">
                <a:solidFill>
                  <a:srgbClr val="0070C0"/>
                </a:solidFill>
              </a:rPr>
              <a:t>, last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往右收縮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  if(c == k) </a:t>
            </a:r>
            <a:r>
              <a:rPr lang="en-US" altLang="zh-TW" sz="2000" dirty="0" smtClean="0"/>
              <a:t>{</a:t>
            </a:r>
            <a:r>
              <a:rPr lang="zh-TW" altLang="en-US" sz="2000" dirty="0" smtClean="0"/>
              <a:t> 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 1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000" dirty="0" smtClean="0">
                <a:solidFill>
                  <a:srgbClr val="0070C0"/>
                </a:solidFill>
              </a:rPr>
              <a:t>k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都在區間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last..rear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r>
              <a:rPr lang="en-US" altLang="zh-TW" sz="2000" dirty="0" smtClean="0">
                <a:solidFill>
                  <a:srgbClr val="0070C0"/>
                </a:solidFill>
              </a:rPr>
              <a:t>,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en-US" altLang="zh-TW" sz="2000" dirty="0" smtClean="0">
                <a:solidFill>
                  <a:srgbClr val="0070C0"/>
                </a:solidFill>
              </a:rPr>
              <a:t>last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要往右收縮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      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[a[last]] -- </a:t>
            </a:r>
            <a:r>
              <a:rPr lang="en-US" altLang="zh-TW" sz="2000" dirty="0" smtClean="0"/>
              <a:t>;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  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往右收縮</a:t>
            </a:r>
            <a:endParaRPr lang="en-US" altLang="zh-TW" sz="2000" dirty="0"/>
          </a:p>
          <a:p>
            <a:r>
              <a:rPr lang="en-US" altLang="zh-TW" sz="2000" dirty="0"/>
              <a:t>                if(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[a[last]] == 0 &amp;&amp; a[last] &lt;= k) c-</a:t>
            </a:r>
            <a:r>
              <a:rPr lang="en-US" altLang="zh-TW" sz="2000" dirty="0" smtClean="0"/>
              <a:t>-;</a:t>
            </a:r>
            <a:r>
              <a:rPr lang="zh-TW" altLang="en-US" sz="2000" dirty="0" smtClean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如果往右收縮的數</a:t>
            </a:r>
            <a:r>
              <a:rPr lang="en-US" altLang="zh-TW" sz="2000" dirty="0" smtClean="0">
                <a:solidFill>
                  <a:srgbClr val="0070C0"/>
                </a:solidFill>
              </a:rPr>
              <a:t>a[last]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在視窗內消失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則更新</a:t>
            </a:r>
            <a:r>
              <a:rPr lang="en-US" altLang="zh-TW" sz="2000" dirty="0" smtClean="0">
                <a:solidFill>
                  <a:srgbClr val="0070C0"/>
                </a:solidFill>
              </a:rPr>
              <a:t>c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</a:t>
            </a:r>
            <a:r>
              <a:rPr lang="en-US" altLang="zh-TW" sz="2000" b="1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1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      last++;</a:t>
            </a:r>
          </a:p>
          <a:p>
            <a:r>
              <a:rPr lang="en-US" altLang="zh-TW" sz="2000" dirty="0"/>
              <a:t>                if(c == k)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= min(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, rear - last + 1</a:t>
            </a:r>
            <a:r>
              <a:rPr lang="en-US" altLang="zh-TW" sz="2000" dirty="0" smtClean="0"/>
              <a:t>);</a:t>
            </a:r>
            <a:r>
              <a:rPr lang="zh-TW" altLang="en-US" sz="2000" dirty="0" smtClean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//  1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000" dirty="0">
                <a:solidFill>
                  <a:srgbClr val="0070C0"/>
                </a:solidFill>
              </a:rPr>
              <a:t>k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都還在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en-US" altLang="zh-TW" sz="2000" dirty="0" err="1">
                <a:solidFill>
                  <a:srgbClr val="0070C0"/>
                </a:solidFill>
              </a:rPr>
              <a:t>last..rear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則計算序列長度到目前最短值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  }</a:t>
            </a:r>
          </a:p>
          <a:p>
            <a:r>
              <a:rPr lang="en-US" altLang="zh-TW" sz="2000" dirty="0"/>
              <a:t>            else {</a:t>
            </a:r>
          </a:p>
          <a:p>
            <a:r>
              <a:rPr lang="en-US" altLang="zh-TW" sz="2000" dirty="0"/>
              <a:t>                rear </a:t>
            </a:r>
            <a:r>
              <a:rPr lang="en-US" altLang="zh-TW" sz="2000" dirty="0" smtClean="0"/>
              <a:t>++;</a:t>
            </a:r>
            <a:r>
              <a:rPr lang="zh-TW" altLang="en-US" sz="2000" dirty="0" smtClean="0"/>
              <a:t>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rear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向右延伸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      if(rear &gt; n) break;</a:t>
            </a:r>
          </a:p>
          <a:p>
            <a:r>
              <a:rPr lang="en-US" altLang="zh-TW" sz="2000" dirty="0"/>
              <a:t>                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[a[rear</a:t>
            </a:r>
            <a:r>
              <a:rPr lang="en-US" altLang="zh-TW" sz="2000" dirty="0" smtClean="0"/>
              <a:t>]]++;</a:t>
            </a:r>
            <a:r>
              <a:rPr lang="zh-TW" altLang="en-US" sz="2000" dirty="0" smtClean="0"/>
              <a:t>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登記</a:t>
            </a:r>
            <a:r>
              <a:rPr lang="en-US" altLang="zh-TW" sz="2000" dirty="0" smtClean="0">
                <a:solidFill>
                  <a:srgbClr val="0070C0"/>
                </a:solidFill>
              </a:rPr>
              <a:t>a[rear]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出現次數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      if(</a:t>
            </a:r>
            <a:r>
              <a:rPr lang="en-US" altLang="zh-TW" sz="2000" dirty="0" err="1"/>
              <a:t>cnt</a:t>
            </a:r>
            <a:r>
              <a:rPr lang="en-US" altLang="zh-TW" sz="2000" dirty="0"/>
              <a:t>[a[rear]] == 1 &amp;&amp; a[rear] &lt;= k) </a:t>
            </a:r>
            <a:r>
              <a:rPr lang="en-US" altLang="zh-TW" sz="2000" dirty="0" err="1"/>
              <a:t>c</a:t>
            </a:r>
            <a:r>
              <a:rPr lang="en-US" altLang="zh-TW" sz="2000" dirty="0" err="1" smtClean="0"/>
              <a:t>++</a:t>
            </a:r>
            <a:r>
              <a:rPr lang="en-US" altLang="zh-TW" sz="2000" dirty="0" smtClean="0"/>
              <a:t>;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000" dirty="0" smtClean="0">
                <a:solidFill>
                  <a:srgbClr val="0070C0"/>
                </a:solidFill>
              </a:rPr>
              <a:t>a[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raer</a:t>
            </a:r>
            <a:r>
              <a:rPr lang="en-US" altLang="zh-TW" sz="2000" dirty="0" smtClean="0">
                <a:solidFill>
                  <a:srgbClr val="0070C0"/>
                </a:solidFill>
              </a:rPr>
              <a:t>]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是新增的</a:t>
            </a:r>
            <a:r>
              <a:rPr lang="en-US" altLang="zh-TW" sz="2000" dirty="0" smtClean="0">
                <a:solidFill>
                  <a:srgbClr val="0070C0"/>
                </a:solidFill>
              </a:rPr>
              <a:t>1..k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的數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en-US" altLang="zh-TW" sz="2000" dirty="0" smtClean="0">
                <a:solidFill>
                  <a:srgbClr val="0070C0"/>
                </a:solidFill>
              </a:rPr>
              <a:t>c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值加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            if(c == k)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= min(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, rear - last + 1</a:t>
            </a:r>
            <a:r>
              <a:rPr lang="en-US" altLang="zh-TW" sz="2000" dirty="0" smtClean="0"/>
              <a:t>);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 </a:t>
            </a:r>
            <a:r>
              <a:rPr lang="en-US" altLang="zh-TW" sz="2000" dirty="0">
                <a:solidFill>
                  <a:srgbClr val="0070C0"/>
                </a:solidFill>
              </a:rPr>
              <a:t>1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000" dirty="0">
                <a:solidFill>
                  <a:srgbClr val="0070C0"/>
                </a:solidFill>
              </a:rPr>
              <a:t>k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都還在區間</a:t>
            </a:r>
            <a:r>
              <a:rPr lang="en-US" altLang="zh-TW" sz="2000" dirty="0" err="1">
                <a:solidFill>
                  <a:srgbClr val="0070C0"/>
                </a:solidFill>
              </a:rPr>
              <a:t>last..rear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則計算序列長度到目前最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短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  }</a:t>
            </a:r>
          </a:p>
          <a:p>
            <a:r>
              <a:rPr lang="en-US" altLang="zh-TW" sz="2000" dirty="0"/>
              <a:t>        }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57043" y="179423"/>
            <a:ext cx="2366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11536 Code (</a:t>
            </a:r>
            <a:r>
              <a:rPr lang="en-US" altLang="zh-TW" sz="2800" dirty="0"/>
              <a:t>2</a:t>
            </a:r>
            <a:r>
              <a:rPr lang="en-US" altLang="zh-TW" sz="2800" dirty="0" smtClean="0"/>
              <a:t>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64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55343" y="341194"/>
            <a:ext cx="7506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000" dirty="0" err="1"/>
              <a:t>printf</a:t>
            </a:r>
            <a:r>
              <a:rPr lang="en-US" altLang="zh-TW" sz="2000" dirty="0" smtClean="0"/>
              <a:t>(“Case </a:t>
            </a:r>
            <a:r>
              <a:rPr lang="en-US" altLang="zh-TW" sz="2000" dirty="0"/>
              <a:t>%d: </a:t>
            </a:r>
            <a:r>
              <a:rPr lang="en-US" altLang="zh-TW" sz="2000" dirty="0" smtClean="0"/>
              <a:t>”,++</a:t>
            </a:r>
            <a:r>
              <a:rPr lang="en-US" altLang="zh-TW" sz="2000" dirty="0"/>
              <a:t>Case</a:t>
            </a:r>
            <a:r>
              <a:rPr lang="en-US" altLang="zh-TW" sz="2000" dirty="0" smtClean="0"/>
              <a:t>);    </a:t>
            </a:r>
            <a:r>
              <a:rPr lang="zh-TW" altLang="en-US" sz="2000" dirty="0" smtClean="0"/>
              <a:t>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if(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!= 2000000000)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("%d\n",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        else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("sequence </a:t>
            </a:r>
            <a:r>
              <a:rPr lang="en-US" altLang="zh-TW" sz="2000" dirty="0" err="1"/>
              <a:t>nai</a:t>
            </a:r>
            <a:r>
              <a:rPr lang="en-US" altLang="zh-TW" sz="2000" dirty="0"/>
              <a:t>\n");</a:t>
            </a: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return 0;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957043" y="179423"/>
            <a:ext cx="2366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11536 Code (3/3)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62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9765" y="329784"/>
            <a:ext cx="22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E733-4EB9-48B1-8ABC-A1FA290E2E41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4458" y="1319134"/>
            <a:ext cx="9270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靠滑動一個伸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縮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視窗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en-US" altLang="zh-TW" sz="2800" dirty="0" smtClean="0">
                <a:ea typeface="標楷體" panose="03000509000000000000" pitchFamily="65" charset="-120"/>
              </a:rPr>
              <a:t>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個指標一左一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示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來完成計算最短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序列長度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38444" y="2299717"/>
            <a:ext cx="454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ea typeface="標楷體" panose="03000509000000000000" pitchFamily="65" charset="-120"/>
              </a:rPr>
              <a:t>Time Complexity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O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53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24258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4605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48070" y="4041775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19596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0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93664" y="4267450"/>
            <a:ext cx="392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2800" dirty="0" smtClean="0">
                <a:solidFill>
                  <a:schemeClr val="accent1"/>
                </a:solidFill>
              </a:rPr>
              <a:t>C</a:t>
            </a:r>
            <a:r>
              <a:rPr lang="zh-TW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</a:rPr>
              <a:t>&lt; K</a:t>
            </a:r>
            <a:r>
              <a:rPr lang="zh-TW" altLang="en-US" sz="28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800" dirty="0" smtClean="0">
                <a:solidFill>
                  <a:schemeClr val="accent1"/>
                </a:solidFill>
              </a:rPr>
              <a:t>, rear</a:t>
            </a:r>
            <a:r>
              <a:rPr lang="zh-TW" altLang="en-US" sz="28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向右延伸</a:t>
            </a:r>
            <a:endParaRPr lang="zh-TW" altLang="en-US" sz="28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579427" y="4780326"/>
            <a:ext cx="7786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2800" dirty="0" smtClean="0">
                <a:solidFill>
                  <a:schemeClr val="accent1"/>
                </a:solidFill>
              </a:rPr>
              <a:t>C</a:t>
            </a:r>
            <a:r>
              <a:rPr lang="zh-TW" altLang="en-US" sz="2800" dirty="0" smtClean="0">
                <a:solidFill>
                  <a:schemeClr val="accent1"/>
                </a:solidFill>
              </a:rPr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=</a:t>
            </a:r>
            <a:r>
              <a:rPr lang="en-US" altLang="zh-TW" sz="2800" dirty="0" smtClean="0">
                <a:solidFill>
                  <a:schemeClr val="accent1"/>
                </a:solidFill>
              </a:rPr>
              <a:t> K</a:t>
            </a:r>
            <a:r>
              <a:rPr lang="zh-TW" altLang="en-US" sz="28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800" dirty="0" smtClean="0">
                <a:solidFill>
                  <a:schemeClr val="accent1"/>
                </a:solidFill>
              </a:rPr>
              <a:t>, </a:t>
            </a:r>
            <a:r>
              <a:rPr lang="zh-TW" altLang="en-US" sz="28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計算子序列長度</a:t>
            </a:r>
            <a:r>
              <a:rPr lang="en-US" altLang="zh-TW" sz="28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接著</a:t>
            </a:r>
            <a:r>
              <a:rPr lang="en-US" altLang="zh-TW" sz="2800" dirty="0" smtClean="0">
                <a:solidFill>
                  <a:schemeClr val="accent1"/>
                </a:solidFill>
                <a:ea typeface="標楷體" panose="03000509000000000000" pitchFamily="65" charset="-120"/>
              </a:rPr>
              <a:t>last</a:t>
            </a:r>
            <a:r>
              <a:rPr lang="zh-TW" altLang="en-US" sz="28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向右收縮</a:t>
            </a:r>
            <a:endParaRPr lang="zh-TW" altLang="en-US" sz="28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81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52972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72832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975616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69721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</a:t>
            </a:r>
            <a:r>
              <a:rPr lang="en-US" altLang="zh-TW" sz="3600" dirty="0" smtClean="0">
                <a:solidFill>
                  <a:srgbClr val="FF0000"/>
                </a:solidFill>
              </a:rPr>
              <a:t>1</a:t>
            </a:r>
            <a:r>
              <a:rPr lang="en-US" altLang="zh-TW" sz="3600" dirty="0" smtClean="0"/>
              <a:t>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171852" y="4251651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5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8483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99687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698947" y="4041775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438713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</a:t>
            </a:r>
            <a:r>
              <a:rPr lang="en-US" altLang="zh-TW" sz="3600" dirty="0" smtClean="0">
                <a:solidFill>
                  <a:srgbClr val="FF0000"/>
                </a:solidFill>
              </a:rPr>
              <a:t>2</a:t>
            </a:r>
            <a:r>
              <a:rPr lang="en-US" altLang="zh-TW" sz="3600" dirty="0" smtClean="0"/>
              <a:t>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2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698947" y="4271855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9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10853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80142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244858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957328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</a:t>
            </a:r>
            <a:r>
              <a:rPr lang="en-US" altLang="zh-TW" sz="3600" dirty="0" smtClean="0">
                <a:solidFill>
                  <a:srgbClr val="FF0000"/>
                </a:solidFill>
              </a:rPr>
              <a:t>3</a:t>
            </a:r>
            <a:r>
              <a:rPr lang="en-US" altLang="zh-TW" sz="3600" dirty="0" smtClean="0"/>
              <a:t>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3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306223" y="4251651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9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1676-72F7-463F-92A8-CD9AA559FB9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11536 Smallest Sub-Array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1398" y="656705"/>
            <a:ext cx="2951018" cy="5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N=20, M=12, K=4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79262" y="309775"/>
            <a:ext cx="385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[1]=1, a[2]=2, a[3]=3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03211" y="820555"/>
            <a:ext cx="648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a[i]=(a[i-1]+a[i-2]+a[i-3])%M+1  for i=4 to 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387" y="0"/>
            <a:ext cx="269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est case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#1</a:t>
            </a:r>
            <a:endParaRPr lang="zh-TW" altLang="en-US" sz="3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76010"/>
              </p:ext>
            </p:extLst>
          </p:nvPr>
        </p:nvGraphicFramePr>
        <p:xfrm>
          <a:off x="918094" y="1733818"/>
          <a:ext cx="812799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1823258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cnt</a:t>
            </a:r>
            <a:endParaRPr lang="zh-TW" altLang="en-US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56365"/>
              </p:ext>
            </p:extLst>
          </p:nvPr>
        </p:nvGraphicFramePr>
        <p:xfrm>
          <a:off x="901452" y="3113733"/>
          <a:ext cx="10753000" cy="917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  <a:gridCol w="537650"/>
              </a:tblGrid>
              <a:tr h="460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39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49629" y="3239193"/>
            <a:ext cx="71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163782" y="4039986"/>
            <a:ext cx="0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777121" y="4042757"/>
            <a:ext cx="3094" cy="68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14400" y="4724400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503239" y="4724400"/>
            <a:ext cx="5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0760" y="1899458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 :  3   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5360" y="54198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ans</a:t>
            </a:r>
            <a:r>
              <a:rPr lang="en-US" altLang="zh-TW" sz="3600" dirty="0" smtClean="0"/>
              <a:t> :      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3027" y="117044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4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84090" y="1343775"/>
            <a:ext cx="91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M=12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868303" y="4248408"/>
            <a:ext cx="142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391885" y="1660479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含有</a:t>
            </a:r>
            <a:r>
              <a:rPr lang="en-US" altLang="zh-TW" dirty="0" smtClean="0"/>
              <a:t>1, 2, …,K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數字的個數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2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3802</Words>
  <Application>Microsoft Office PowerPoint</Application>
  <PresentationFormat>寬螢幕</PresentationFormat>
  <Paragraphs>2001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UVa 11536 Smallest Sub-Array</vt:lpstr>
      <vt:lpstr>UVa 11536 Smallest Sub-Array (Time Limit: 8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1611 Crane (起重機)</dc:title>
  <dc:creator>鄭進和</dc:creator>
  <cp:lastModifiedBy>chcheng</cp:lastModifiedBy>
  <cp:revision>248</cp:revision>
  <dcterms:created xsi:type="dcterms:W3CDTF">2019-09-24T16:06:08Z</dcterms:created>
  <dcterms:modified xsi:type="dcterms:W3CDTF">2019-10-09T07:27:14Z</dcterms:modified>
</cp:coreProperties>
</file>