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40" r:id="rId4"/>
    <p:sldId id="267" r:id="rId5"/>
    <p:sldId id="259" r:id="rId6"/>
    <p:sldId id="336" r:id="rId7"/>
    <p:sldId id="337" r:id="rId8"/>
    <p:sldId id="338" r:id="rId9"/>
    <p:sldId id="339" r:id="rId10"/>
    <p:sldId id="334" r:id="rId11"/>
    <p:sldId id="335" r:id="rId12"/>
    <p:sldId id="321" r:id="rId13"/>
    <p:sldId id="320" r:id="rId14"/>
    <p:sldId id="318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6" userDrawn="1">
          <p15:clr>
            <a:srgbClr val="A4A3A4"/>
          </p15:clr>
        </p15:guide>
        <p15:guide id="2" orient="horz" pos="731" userDrawn="1">
          <p15:clr>
            <a:srgbClr val="A4A3A4"/>
          </p15:clr>
        </p15:guide>
        <p15:guide id="3" pos="325" userDrawn="1">
          <p15:clr>
            <a:srgbClr val="A4A3A4"/>
          </p15:clr>
        </p15:guide>
        <p15:guide id="4" pos="6312" userDrawn="1">
          <p15:clr>
            <a:srgbClr val="A4A3A4"/>
          </p15:clr>
        </p15:guide>
        <p15:guide id="5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73" autoAdjust="0"/>
  </p:normalViewPr>
  <p:slideViewPr>
    <p:cSldViewPr snapToGrid="0" showGuides="1">
      <p:cViewPr varScale="1">
        <p:scale>
          <a:sx n="84" d="100"/>
          <a:sy n="84" d="100"/>
        </p:scale>
        <p:origin x="629" y="67"/>
      </p:cViewPr>
      <p:guideLst>
        <p:guide orient="horz" pos="2546"/>
        <p:guide orient="horz" pos="731"/>
        <p:guide pos="325"/>
        <p:guide pos="6312"/>
        <p:guide orient="horz" pos="1389"/>
      </p:guideLst>
    </p:cSldViewPr>
  </p:slideViewPr>
  <p:outlineViewPr>
    <p:cViewPr>
      <p:scale>
        <a:sx n="33" d="100"/>
        <a:sy n="33" d="100"/>
      </p:scale>
      <p:origin x="0" y="-240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FB1D0-9C42-439F-8872-A2F4D606AA53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A75B9-FD04-47C6-B442-5BF3EA4E7C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64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A75B9-FD04-47C6-B442-5BF3EA4E7C4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67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A75B9-FD04-47C6-B442-5BF3EA4E7C4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018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A75B9-FD04-47C6-B442-5BF3EA4E7C4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80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A75B9-FD04-47C6-B442-5BF3EA4E7C4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38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A75B9-FD04-47C6-B442-5BF3EA4E7C4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57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0C94-A6B4-482B-962F-4B91876809BE}" type="datetime1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12545  Bits Equalizer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00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E9DC-B60B-4472-BD8A-DEF87184555F}" type="datetime1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12545  Bits Equalizer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15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5E7B-97EE-4468-B98E-03D2C2CC4606}" type="datetime1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12545  Bits Equalizer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23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58B2-AA3C-4368-8E5A-B5BBC354BC0C}" type="datetime1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12545  Bits Equalizer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47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B6ED-A0E4-46E6-A274-A76E48281ACF}" type="datetime1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12545  Bits Equalizer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80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3A0D-BB98-4685-B115-B3F5615F525F}" type="datetime1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12545  Bits Equalizer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98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52D7-81CA-44F2-B078-742287679051}" type="datetime1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12545  Bits Equalizer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4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BFA3-731E-4D6E-9CAC-04B396BDE3EB}" type="datetime1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12545  Bits Equalizer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82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C228-8171-4F3B-BE40-EC0EC7174566}" type="datetime1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12545  Bits Equalizer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99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64BA-7351-4E0B-95A8-072110820636}" type="datetime1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12545  Bits Equalizer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38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E832-0AB8-45E5-AE25-86A0B86B5409}" type="datetime1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12545  Bits Equalizer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07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43CBE-9603-4DC8-AAED-66776646BD50}" type="datetime1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UVa 12545  Bits Equalizer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69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12545  Bits Equalizer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010323" y="3643745"/>
            <a:ext cx="4302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(SWERC 2012)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10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C228-8171-4F3B-BE40-EC0EC7174566}" type="datetime1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12545  Bits Equalizer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47572" y="994889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S:</a:t>
            </a:r>
            <a:endParaRPr lang="zh-TW" altLang="en-US" sz="3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4047" y="1699443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T:</a:t>
            </a:r>
            <a:endParaRPr lang="zh-TW" altLang="en-US" sz="3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188977" y="11180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786220" y="11180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366986" y="11180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997182" y="11180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631495" y="11180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298760" y="11180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003094" y="1133318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732144" y="112096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490024" y="112096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260262" y="112096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012695" y="11180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754101" y="11180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180739" y="180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777982" y="180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358748" y="180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988944" y="180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623257" y="180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290522" y="180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994856" y="1823923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723906" y="181156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81786" y="181156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252024" y="181156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004457" y="180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8745863" y="180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34" name="矩形 33"/>
          <p:cNvSpPr/>
          <p:nvPr/>
        </p:nvSpPr>
        <p:spPr>
          <a:xfrm>
            <a:off x="1163638" y="1196975"/>
            <a:ext cx="412956" cy="113414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6455297" y="1197869"/>
            <a:ext cx="412956" cy="11341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7974585" y="1196975"/>
            <a:ext cx="412956" cy="113414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7243925" y="1196975"/>
            <a:ext cx="412956" cy="113414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414122" y="3035082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S:</a:t>
            </a:r>
            <a:endParaRPr lang="zh-TW" altLang="en-US" sz="36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30597" y="3739636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T:</a:t>
            </a:r>
            <a:endParaRPr lang="zh-TW" altLang="en-US" sz="36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155527" y="3158193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752770" y="3158193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2333536" y="3158193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2963732" y="3158193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3598045" y="3158193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4265310" y="3158193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4969644" y="317351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5698694" y="3161154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6456574" y="3161154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226812" y="3161154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979245" y="3158193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8720651" y="3158193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1147289" y="3848798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1744532" y="3848798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325298" y="3848798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955494" y="3848798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589807" y="3848798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4257072" y="3848798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4961406" y="386411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5690456" y="3851759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6448336" y="3851759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7218574" y="3851759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971007" y="3848798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8712413" y="3848798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65" name="矩形 64"/>
          <p:cNvSpPr/>
          <p:nvPr/>
        </p:nvSpPr>
        <p:spPr>
          <a:xfrm>
            <a:off x="2925864" y="3175357"/>
            <a:ext cx="412956" cy="11341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8677735" y="3194972"/>
            <a:ext cx="412956" cy="11341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1121644" y="3190978"/>
            <a:ext cx="412956" cy="113414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7940315" y="3190978"/>
            <a:ext cx="412956" cy="113414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/>
          <p:cNvSpPr txBox="1"/>
          <p:nvPr/>
        </p:nvSpPr>
        <p:spPr>
          <a:xfrm>
            <a:off x="417399" y="4870848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S:</a:t>
            </a:r>
            <a:endParaRPr lang="zh-TW" altLang="en-US" sz="36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433874" y="5575402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T:</a:t>
            </a:r>
            <a:endParaRPr lang="zh-TW" altLang="en-US" sz="36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1158804" y="4993959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1756047" y="4993959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2336813" y="4993959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2967009" y="4993959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3601322" y="4993959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4268587" y="4993959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4972921" y="5009277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5701971" y="499692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6459851" y="499692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7230089" y="499692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7982522" y="4993959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8723928" y="4993959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1150566" y="5684564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1747809" y="5684564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2328575" y="5684564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2958771" y="5684564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593084" y="5684564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4260349" y="5684564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4964683" y="5699882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5693733" y="568752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6451613" y="568752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7221851" y="568752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7974284" y="5684564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8715690" y="5684564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101" name="矩形 100"/>
          <p:cNvSpPr/>
          <p:nvPr/>
        </p:nvSpPr>
        <p:spPr>
          <a:xfrm>
            <a:off x="8681012" y="5030738"/>
            <a:ext cx="412956" cy="11341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/>
        </p:nvSpPr>
        <p:spPr>
          <a:xfrm>
            <a:off x="1124921" y="5026744"/>
            <a:ext cx="412956" cy="113414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/>
        </p:nvSpPr>
        <p:spPr>
          <a:xfrm>
            <a:off x="2954950" y="5039444"/>
            <a:ext cx="412956" cy="11341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7968992" y="5026744"/>
            <a:ext cx="412956" cy="113414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向下箭號 104"/>
          <p:cNvSpPr/>
          <p:nvPr/>
        </p:nvSpPr>
        <p:spPr>
          <a:xfrm>
            <a:off x="127819" y="2521976"/>
            <a:ext cx="1001456" cy="30971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向下箭號 105"/>
          <p:cNvSpPr/>
          <p:nvPr/>
        </p:nvSpPr>
        <p:spPr>
          <a:xfrm>
            <a:off x="127819" y="4444183"/>
            <a:ext cx="1001456" cy="30971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向下箭號 106"/>
          <p:cNvSpPr/>
          <p:nvPr/>
        </p:nvSpPr>
        <p:spPr>
          <a:xfrm>
            <a:off x="101600" y="6171792"/>
            <a:ext cx="1001456" cy="30971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弧形 107"/>
          <p:cNvSpPr/>
          <p:nvPr/>
        </p:nvSpPr>
        <p:spPr>
          <a:xfrm rot="19049212">
            <a:off x="6650121" y="910817"/>
            <a:ext cx="887431" cy="918984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文字方塊 108"/>
          <p:cNvSpPr txBox="1"/>
          <p:nvPr/>
        </p:nvSpPr>
        <p:spPr>
          <a:xfrm>
            <a:off x="4451122" y="2434957"/>
            <a:ext cx="610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中互換一次 </a:t>
            </a:r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ea typeface="標楷體" panose="03000509000000000000" pitchFamily="65" charset="-120"/>
              </a:rPr>
              <a:t>次數</a:t>
            </a:r>
            <a:r>
              <a:rPr lang="en-US" altLang="zh-TW" sz="2400" dirty="0">
                <a:ea typeface="標楷體" panose="03000509000000000000" pitchFamily="65" charset="-120"/>
              </a:rPr>
              <a:t>= Min(ans1,ans2)=ans1)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字方塊 109"/>
              <p:cNvSpPr txBox="1"/>
              <p:nvPr/>
            </p:nvSpPr>
            <p:spPr>
              <a:xfrm>
                <a:off x="1308456" y="4363886"/>
                <a:ext cx="5981344" cy="548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對過多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尋找</a:t>
                </a:r>
                <a:r>
                  <a:rPr lang="en-US" altLang="zh-TW" sz="2400" dirty="0">
                    <a:ea typeface="標楷體" panose="03000509000000000000" pitchFamily="65" charset="-120"/>
                  </a:rPr>
                  <a:t>(ans2-ans1)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對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再將</a:t>
                </a:r>
                <a:r>
                  <a:rPr lang="en-US" altLang="zh-TW" sz="2400" dirty="0">
                    <a:ea typeface="標楷體" panose="03000509000000000000" pitchFamily="65" charset="-120"/>
                  </a:rPr>
                  <a:t>?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改為</a:t>
                </a:r>
                <a:r>
                  <a:rPr lang="en-US" altLang="zh-TW" sz="2400" dirty="0">
                    <a:ea typeface="標楷體" panose="03000509000000000000" pitchFamily="65" charset="-120"/>
                  </a:rPr>
                  <a:t>1</a:t>
                </a:r>
                <a:endParaRPr lang="zh-TW" altLang="en-US" sz="2400" dirty="0"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0" name="文字方塊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456" y="4363886"/>
                <a:ext cx="5981344" cy="548227"/>
              </a:xfrm>
              <a:prstGeom prst="rect">
                <a:avLst/>
              </a:prstGeom>
              <a:blipFill rotWithShape="0">
                <a:blip r:embed="rId2"/>
                <a:stretch>
                  <a:fillRect t="-1111" r="-408"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文字方塊 110"/>
          <p:cNvSpPr txBox="1"/>
          <p:nvPr/>
        </p:nvSpPr>
        <p:spPr>
          <a:xfrm>
            <a:off x="7271728" y="4379458"/>
            <a:ext cx="50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共改</a:t>
            </a:r>
            <a:r>
              <a:rPr lang="en-US" altLang="zh-TW" sz="2400" dirty="0"/>
              <a:t>?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sz="2400" dirty="0"/>
              <a:t>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  <a:r>
              <a:rPr lang="en-US" altLang="zh-TW" sz="2400" dirty="0"/>
              <a:t>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zh-TW" altLang="en-US" sz="2400" dirty="0"/>
              <a:t>  </a:t>
            </a:r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ea typeface="標楷體" panose="03000509000000000000" pitchFamily="65" charset="-120"/>
              </a:rPr>
              <a:t>次數</a:t>
            </a:r>
            <a:r>
              <a:rPr lang="en-US" altLang="zh-TW" sz="2400" dirty="0">
                <a:ea typeface="標楷體" panose="03000509000000000000" pitchFamily="65" charset="-120"/>
              </a:rPr>
              <a:t>= ans2-ans1)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/>
              <p:cNvSpPr txBox="1"/>
              <p:nvPr/>
            </p:nvSpPr>
            <p:spPr>
              <a:xfrm>
                <a:off x="1496027" y="2359240"/>
                <a:ext cx="2634668" cy="538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尋找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對與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zh-TW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對</a:t>
                </a:r>
              </a:p>
            </p:txBody>
          </p:sp>
        </mc:Choice>
        <mc:Fallback xmlns=""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027" y="2359240"/>
                <a:ext cx="2634668" cy="538032"/>
              </a:xfrm>
              <a:prstGeom prst="rect">
                <a:avLst/>
              </a:prstGeom>
              <a:blipFill rotWithShape="0">
                <a:blip r:embed="rId3"/>
                <a:stretch>
                  <a:fillRect l="-3464" t="-3409" r="-1386" b="-170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字方塊 66"/>
          <p:cNvSpPr txBox="1"/>
          <p:nvPr/>
        </p:nvSpPr>
        <p:spPr>
          <a:xfrm>
            <a:off x="10020300" y="1078811"/>
            <a:ext cx="1948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s1:S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en-US" altLang="zh-TW" sz="2000" dirty="0"/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的個數</a:t>
            </a:r>
          </a:p>
        </p:txBody>
      </p:sp>
      <p:sp>
        <p:nvSpPr>
          <p:cNvPr id="113" name="文字方塊 112"/>
          <p:cNvSpPr txBox="1"/>
          <p:nvPr/>
        </p:nvSpPr>
        <p:spPr>
          <a:xfrm>
            <a:off x="10020300" y="1433823"/>
            <a:ext cx="1852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t1:T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en-US" altLang="zh-TW" sz="2000" dirty="0"/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的個數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/>
              <p:cNvSpPr txBox="1"/>
              <p:nvPr/>
            </p:nvSpPr>
            <p:spPr>
              <a:xfrm>
                <a:off x="9372600" y="2962218"/>
                <a:ext cx="2659534" cy="463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ans1: S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與</a:t>
                </a:r>
                <a:r>
                  <a:rPr lang="en-US" altLang="zh-TW" sz="2000" dirty="0"/>
                  <a:t>T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中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的對數</a:t>
                </a:r>
              </a:p>
            </p:txBody>
          </p:sp>
        </mc:Choice>
        <mc:Fallback xmlns="">
          <p:sp>
            <p:nvSpPr>
              <p:cNvPr id="114" name="文字方塊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0" y="2962218"/>
                <a:ext cx="2659534" cy="463717"/>
              </a:xfrm>
              <a:prstGeom prst="rect">
                <a:avLst/>
              </a:prstGeom>
              <a:blipFill rotWithShape="0">
                <a:blip r:embed="rId4"/>
                <a:stretch>
                  <a:fillRect l="-2523" t="-2632" r="-1835"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/>
              <p:cNvSpPr txBox="1"/>
              <p:nvPr/>
            </p:nvSpPr>
            <p:spPr>
              <a:xfrm>
                <a:off x="9372600" y="3411631"/>
                <a:ext cx="2688928" cy="462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ans2: S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與</a:t>
                </a:r>
                <a:r>
                  <a:rPr lang="en-US" altLang="zh-TW" sz="2000" dirty="0"/>
                  <a:t>T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中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zh-TW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的對數</a:t>
                </a:r>
              </a:p>
            </p:txBody>
          </p:sp>
        </mc:Choice>
        <mc:Fallback xmlns="">
          <p:sp>
            <p:nvSpPr>
              <p:cNvPr id="115" name="文字方塊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0" y="3411631"/>
                <a:ext cx="2688928" cy="462434"/>
              </a:xfrm>
              <a:prstGeom prst="rect">
                <a:avLst/>
              </a:prstGeom>
              <a:blipFill rotWithShape="0">
                <a:blip r:embed="rId5"/>
                <a:stretch>
                  <a:fillRect l="-2494" t="-2632" r="-680"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文字方塊 115"/>
          <p:cNvSpPr txBox="1"/>
          <p:nvPr/>
        </p:nvSpPr>
        <p:spPr>
          <a:xfrm>
            <a:off x="10020300" y="1785240"/>
            <a:ext cx="1948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que:S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en-US" altLang="zh-TW" sz="2000" dirty="0"/>
              <a:t>?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的個數</a:t>
            </a:r>
          </a:p>
        </p:txBody>
      </p:sp>
      <p:sp>
        <p:nvSpPr>
          <p:cNvPr id="69" name="矩形 68"/>
          <p:cNvSpPr/>
          <p:nvPr/>
        </p:nvSpPr>
        <p:spPr>
          <a:xfrm>
            <a:off x="10020300" y="1065229"/>
            <a:ext cx="1942314" cy="113980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/>
          <p:cNvSpPr/>
          <p:nvPr/>
        </p:nvSpPr>
        <p:spPr>
          <a:xfrm>
            <a:off x="9417377" y="2971015"/>
            <a:ext cx="2582945" cy="941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文字方塊 117"/>
          <p:cNvSpPr txBox="1"/>
          <p:nvPr/>
        </p:nvSpPr>
        <p:spPr>
          <a:xfrm>
            <a:off x="259493" y="109494"/>
            <a:ext cx="2100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Case #4</a:t>
            </a:r>
            <a:endParaRPr lang="zh-TW" altLang="en-US" sz="3200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2137376" y="109151"/>
            <a:ext cx="1890584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ans1 &lt; ans2</a:t>
            </a:r>
            <a:endParaRPr lang="zh-TW" altLang="en-US" sz="2800" dirty="0"/>
          </a:p>
        </p:txBody>
      </p:sp>
      <p:sp>
        <p:nvSpPr>
          <p:cNvPr id="120" name="文字方塊 119"/>
          <p:cNvSpPr txBox="1"/>
          <p:nvPr/>
        </p:nvSpPr>
        <p:spPr>
          <a:xfrm>
            <a:off x="5070388" y="140044"/>
            <a:ext cx="6310185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s1 = 3   t1= 7  </a:t>
            </a:r>
            <a:r>
              <a:rPr lang="en-US" altLang="zh-TW" sz="2800" dirty="0">
                <a:solidFill>
                  <a:srgbClr val="FF0000"/>
                </a:solidFill>
              </a:rPr>
              <a:t>ans1= 1 </a:t>
            </a:r>
            <a:r>
              <a:rPr lang="en-US" altLang="zh-TW" sz="2800" dirty="0">
                <a:solidFill>
                  <a:srgbClr val="0070C0"/>
                </a:solidFill>
              </a:rPr>
              <a:t>ans2 = 3</a:t>
            </a:r>
            <a:r>
              <a:rPr lang="en-US" altLang="zh-TW" sz="2800" dirty="0"/>
              <a:t>  que = 6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910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 animBg="1"/>
      <p:bldP spid="68" grpId="0" animBg="1"/>
      <p:bldP spid="70" grpId="0" animBg="1"/>
      <p:bldP spid="72" grpId="0" animBg="1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/>
      <p:bldP spid="110" grpId="0"/>
      <p:bldP spid="111" grpId="0"/>
      <p:bldP spid="112" grpId="0"/>
      <p:bldP spid="1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4AB9-A2CA-41F7-825E-AE25F8F8AD9D}" type="datetime1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16361" y="852784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S:</a:t>
            </a:r>
            <a:endParaRPr lang="zh-TW" altLang="en-US" sz="3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32836" y="1557338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T:</a:t>
            </a:r>
            <a:endParaRPr lang="zh-TW" altLang="en-US" sz="3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857766" y="97589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455009" y="97589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035775" y="97589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665971" y="97589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300284" y="97589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967549" y="97589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671883" y="991213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400933" y="97885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158813" y="97885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929051" y="97885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681484" y="97589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9422890" y="97589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849528" y="16665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446771" y="16665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027537" y="16665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657733" y="16665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292046" y="16665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959311" y="16665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663645" y="1681818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392695" y="166946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7150575" y="166946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920813" y="166946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673246" y="16665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9414652" y="16665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9379974" y="1012674"/>
            <a:ext cx="412956" cy="11341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823883" y="1008680"/>
            <a:ext cx="412956" cy="113414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615812" y="1001885"/>
            <a:ext cx="412956" cy="11341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8642554" y="1008680"/>
            <a:ext cx="412956" cy="113414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59493" y="109494"/>
            <a:ext cx="2100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Case #4</a:t>
            </a:r>
            <a:endParaRPr lang="zh-TW" altLang="en-US" sz="32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1150774" y="2745494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S:</a:t>
            </a:r>
            <a:endParaRPr lang="zh-TW" altLang="en-US" sz="36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167249" y="3450048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T:</a:t>
            </a:r>
            <a:endParaRPr lang="zh-TW" altLang="en-US" sz="36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892179" y="286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489422" y="286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070188" y="286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700384" y="286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334697" y="286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001962" y="286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706296" y="2883923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435346" y="287156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7193226" y="287156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7963464" y="287156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8715897" y="286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9457303" y="286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883941" y="355921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2481184" y="355921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3061950" y="355921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692146" y="355921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6459" y="355921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993724" y="355921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698058" y="3574528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6427108" y="356217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7184988" y="356217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7955226" y="356217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8707659" y="355921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9449065" y="355921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64" name="矩形 63"/>
          <p:cNvSpPr/>
          <p:nvPr/>
        </p:nvSpPr>
        <p:spPr>
          <a:xfrm>
            <a:off x="4291780" y="2907634"/>
            <a:ext cx="412956" cy="113414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3038167" y="2923099"/>
            <a:ext cx="412956" cy="113414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1163638" y="4770940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S:</a:t>
            </a:r>
            <a:endParaRPr lang="zh-TW" altLang="en-US" sz="3600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1180113" y="5475494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T:</a:t>
            </a:r>
            <a:endParaRPr lang="zh-TW" altLang="en-US" sz="36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1905043" y="489405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502286" y="489405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3083052" y="489405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3713248" y="489405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4347561" y="489405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5014826" y="489405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719160" y="4909369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6448210" y="4897012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7206090" y="4897012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7976328" y="4897012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8728761" y="489405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9470167" y="489405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1896805" y="558465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2494048" y="558465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3074814" y="558465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3705010" y="558465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4339323" y="558465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5006588" y="558465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5710922" y="5599974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6439972" y="5587617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7197852" y="5587617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7968090" y="5587617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8720523" y="558465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9461929" y="558465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98" name="向下箭號 97"/>
          <p:cNvSpPr/>
          <p:nvPr/>
        </p:nvSpPr>
        <p:spPr>
          <a:xfrm>
            <a:off x="825142" y="2433485"/>
            <a:ext cx="1001456" cy="30971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向下箭號 98"/>
          <p:cNvSpPr/>
          <p:nvPr/>
        </p:nvSpPr>
        <p:spPr>
          <a:xfrm>
            <a:off x="859555" y="4296698"/>
            <a:ext cx="1001456" cy="30971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弧形 100"/>
          <p:cNvSpPr/>
          <p:nvPr/>
        </p:nvSpPr>
        <p:spPr>
          <a:xfrm rot="19049212">
            <a:off x="8754792" y="737483"/>
            <a:ext cx="887431" cy="918984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弧形 101"/>
          <p:cNvSpPr/>
          <p:nvPr/>
        </p:nvSpPr>
        <p:spPr>
          <a:xfrm rot="18712480">
            <a:off x="2049623" y="612212"/>
            <a:ext cx="2067318" cy="2309150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/>
          <p:cNvSpPr txBox="1"/>
          <p:nvPr/>
        </p:nvSpPr>
        <p:spPr>
          <a:xfrm>
            <a:off x="2447098" y="2340077"/>
            <a:ext cx="610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中互換二次 </a:t>
            </a:r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ea typeface="標楷體" panose="03000509000000000000" pitchFamily="65" charset="-120"/>
              </a:rPr>
              <a:t>次數</a:t>
            </a:r>
            <a:r>
              <a:rPr lang="en-US" altLang="zh-TW" sz="2400" dirty="0">
                <a:ea typeface="標楷體" panose="03000509000000000000" pitchFamily="65" charset="-120"/>
              </a:rPr>
              <a:t>= ans2-ans1=2)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字方塊 103"/>
              <p:cNvSpPr txBox="1"/>
              <p:nvPr/>
            </p:nvSpPr>
            <p:spPr>
              <a:xfrm>
                <a:off x="1939830" y="4159404"/>
                <a:ext cx="3486609" cy="547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尋找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?</m:t>
                            </m:r>
                          </m:num>
                          <m:den>
                            <m:r>
                              <a:rPr lang="en-US" altLang="zh-TW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將</a:t>
                </a:r>
                <a14:m>
                  <m:oMath xmlns:m="http://schemas.openxmlformats.org/officeDocument/2006/math">
                    <m:r>
                      <a:rPr lang="zh-TW" altLang="en-US" sz="24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?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zh-TW" altLang="en-US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之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?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改為</m:t>
                    </m:r>
                    <m:r>
                      <a:rPr lang="zh-TW" altLang="en-US" sz="240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en-US" altLang="zh-TW" sz="2400" i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x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4" name="文字方塊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830" y="4159404"/>
                <a:ext cx="3486609" cy="547907"/>
              </a:xfrm>
              <a:prstGeom prst="rect">
                <a:avLst/>
              </a:prstGeom>
              <a:blipFill rotWithShape="0">
                <a:blip r:embed="rId3"/>
                <a:stretch>
                  <a:fillRect l="-2622" t="-1111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文字方塊 104"/>
          <p:cNvSpPr txBox="1"/>
          <p:nvPr/>
        </p:nvSpPr>
        <p:spPr>
          <a:xfrm>
            <a:off x="5504664" y="4182088"/>
            <a:ext cx="709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共改</a:t>
            </a:r>
            <a:r>
              <a:rPr lang="en-US" altLang="zh-TW" sz="2400" dirty="0"/>
              <a:t>?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  <a:r>
              <a:rPr lang="en-US" altLang="zh-TW" sz="2400" dirty="0"/>
              <a:t>4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zh-TW" altLang="en-US" sz="2400" dirty="0"/>
              <a:t>  </a:t>
            </a:r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ea typeface="標楷體" panose="03000509000000000000" pitchFamily="65" charset="-120"/>
              </a:rPr>
              <a:t>次數</a:t>
            </a:r>
            <a:r>
              <a:rPr lang="en-US" altLang="zh-TW" sz="2400" dirty="0">
                <a:ea typeface="標楷體" panose="03000509000000000000" pitchFamily="65" charset="-120"/>
              </a:rPr>
              <a:t>= que-(ans2-ans1)=6-2=4)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58779" y="6100997"/>
            <a:ext cx="3522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共操作</a:t>
            </a:r>
            <a:r>
              <a:rPr lang="en-US" altLang="zh-TW" sz="2800" dirty="0">
                <a:solidFill>
                  <a:srgbClr val="FF0000"/>
                </a:solidFill>
              </a:rPr>
              <a:t>9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zh-TW" altLang="en-US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(=1+2+2+4)</a:t>
            </a:r>
            <a:endParaRPr lang="zh-TW" altLang="en-US" sz="28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5588831" y="6118487"/>
            <a:ext cx="5503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總操作次數即</a:t>
            </a:r>
            <a:r>
              <a:rPr lang="en-US" altLang="zh-TW" sz="2800" dirty="0">
                <a:solidFill>
                  <a:srgbClr val="0070C0"/>
                </a:solidFill>
                <a:ea typeface="標楷體" panose="03000509000000000000" pitchFamily="65" charset="-120"/>
              </a:rPr>
              <a:t>max(ans1,ans2)+que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2137376" y="109151"/>
            <a:ext cx="1890584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ans1 &lt; ans2</a:t>
            </a:r>
            <a:endParaRPr lang="zh-TW" altLang="en-US" sz="2800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5070388" y="140044"/>
            <a:ext cx="6310185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s1 = 3   t1= 7  </a:t>
            </a:r>
            <a:r>
              <a:rPr lang="en-US" altLang="zh-TW" sz="2800" dirty="0">
                <a:solidFill>
                  <a:srgbClr val="FF0000"/>
                </a:solidFill>
              </a:rPr>
              <a:t>ans1= 1 </a:t>
            </a:r>
            <a:r>
              <a:rPr lang="en-US" altLang="zh-TW" sz="2800" dirty="0">
                <a:solidFill>
                  <a:srgbClr val="0070C0"/>
                </a:solidFill>
              </a:rPr>
              <a:t>ans2 = 3</a:t>
            </a:r>
            <a:r>
              <a:rPr lang="en-US" altLang="zh-TW" sz="2800" dirty="0"/>
              <a:t>  que = 6</a:t>
            </a:r>
            <a:endParaRPr lang="zh-TW" altLang="en-US" sz="2800" dirty="0"/>
          </a:p>
        </p:txBody>
      </p:sp>
      <p:sp>
        <p:nvSpPr>
          <p:cNvPr id="109" name="矩形 108"/>
          <p:cNvSpPr/>
          <p:nvPr/>
        </p:nvSpPr>
        <p:spPr>
          <a:xfrm>
            <a:off x="4945626" y="2907634"/>
            <a:ext cx="412956" cy="113414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6381135" y="2907634"/>
            <a:ext cx="412956" cy="113414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75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 animBg="1"/>
      <p:bldP spid="67" grpId="0" animBg="1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8" grpId="0" animBg="1"/>
      <p:bldP spid="99" grpId="0" animBg="1"/>
      <p:bldP spid="101" grpId="0" animBg="1"/>
      <p:bldP spid="102" grpId="0" animBg="1"/>
      <p:bldP spid="103" grpId="0"/>
      <p:bldP spid="104" grpId="0"/>
      <p:bldP spid="105" grpId="0"/>
      <p:bldP spid="65" grpId="0"/>
      <p:bldP spid="106" grpId="0"/>
      <p:bldP spid="109" grpId="0" animBg="1"/>
      <p:bldP spid="1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C228-8171-4F3B-BE40-EC0EC7174566}" type="datetime1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12545  Bits Equalizer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070388" y="140044"/>
            <a:ext cx="6310185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s1 = 5   t1= 5  </a:t>
            </a:r>
            <a:r>
              <a:rPr lang="en-US" altLang="zh-TW" sz="2800" dirty="0">
                <a:solidFill>
                  <a:srgbClr val="FF0000"/>
                </a:solidFill>
              </a:rPr>
              <a:t>ans1= 4  </a:t>
            </a:r>
            <a:r>
              <a:rPr lang="en-US" altLang="zh-TW" sz="2800" dirty="0">
                <a:solidFill>
                  <a:srgbClr val="0070C0"/>
                </a:solidFill>
              </a:rPr>
              <a:t>ans2 = </a:t>
            </a:r>
            <a:r>
              <a:rPr lang="en-US" altLang="zh-TW" sz="2800" dirty="0"/>
              <a:t>1  que = 5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47572" y="994889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S:</a:t>
            </a:r>
            <a:endParaRPr lang="zh-TW" altLang="en-US" sz="3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4047" y="1699443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T:</a:t>
            </a:r>
            <a:endParaRPr lang="zh-TW" altLang="en-US" sz="3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188977" y="11180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786220" y="11180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366986" y="11180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997182" y="11180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631495" y="11180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298760" y="11180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003094" y="1133318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732144" y="112096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490024" y="112096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260262" y="112096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012695" y="11180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754101" y="11180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180739" y="180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777982" y="180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358748" y="180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988944" y="180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623257" y="180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290522" y="180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994856" y="1823923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723906" y="181156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81786" y="181156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252024" y="181156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004457" y="180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8745863" y="180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34" name="矩形 33"/>
          <p:cNvSpPr/>
          <p:nvPr/>
        </p:nvSpPr>
        <p:spPr>
          <a:xfrm>
            <a:off x="2349714" y="1147864"/>
            <a:ext cx="412956" cy="11341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3593495" y="1167529"/>
            <a:ext cx="412956" cy="11341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6454682" y="1154779"/>
            <a:ext cx="412956" cy="11341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8711185" y="1154779"/>
            <a:ext cx="412956" cy="11341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5758025" y="1154779"/>
            <a:ext cx="412956" cy="113414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414122" y="3035082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S:</a:t>
            </a:r>
            <a:endParaRPr lang="zh-TW" altLang="en-US" sz="36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30597" y="3739636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T:</a:t>
            </a:r>
            <a:endParaRPr lang="zh-TW" altLang="en-US" sz="36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155527" y="3158193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752770" y="3158193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2333536" y="3158193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2963732" y="3158193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3598045" y="3158193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4265310" y="3158193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4969644" y="317351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5698694" y="3161154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456574" y="3161154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226812" y="3161154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7979245" y="3158193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8720651" y="3158193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1147289" y="3848798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1744532" y="3848798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325298" y="3848798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955494" y="3848798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589807" y="3848798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4257072" y="3848798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4961406" y="386411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5690456" y="3851759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6448336" y="3851759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7218574" y="3851759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971007" y="3848798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8712413" y="3848798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65" name="矩形 64"/>
          <p:cNvSpPr/>
          <p:nvPr/>
        </p:nvSpPr>
        <p:spPr>
          <a:xfrm>
            <a:off x="2316264" y="3188057"/>
            <a:ext cx="412956" cy="11341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3560045" y="3207722"/>
            <a:ext cx="412956" cy="11341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8677735" y="3194972"/>
            <a:ext cx="412956" cy="11341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1121644" y="3190978"/>
            <a:ext cx="412956" cy="11341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4208973" y="3190978"/>
            <a:ext cx="412956" cy="11341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7940315" y="3190978"/>
            <a:ext cx="412956" cy="11341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/>
          <p:cNvSpPr txBox="1"/>
          <p:nvPr/>
        </p:nvSpPr>
        <p:spPr>
          <a:xfrm>
            <a:off x="315799" y="4883548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S:</a:t>
            </a:r>
            <a:endParaRPr lang="zh-TW" altLang="en-US" sz="36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332274" y="5588102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T:</a:t>
            </a:r>
            <a:endParaRPr lang="zh-TW" altLang="en-US" sz="36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1057204" y="5006659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1654447" y="5006659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2235213" y="5006659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2865409" y="5006659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3499722" y="5006659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4166987" y="5006659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4871321" y="5021977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5600371" y="500962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6358251" y="500962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7128489" y="500962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7880922" y="5006659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8622328" y="5006659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1048966" y="5697264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1646209" y="5697264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2226975" y="5697264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2857171" y="5697264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491484" y="5697264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4158749" y="5697264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4863083" y="5712582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5592133" y="570022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6350013" y="570022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7120251" y="570022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7872684" y="5697264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8614090" y="5697264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99" name="矩形 98"/>
          <p:cNvSpPr/>
          <p:nvPr/>
        </p:nvSpPr>
        <p:spPr>
          <a:xfrm>
            <a:off x="2217941" y="5036523"/>
            <a:ext cx="412956" cy="11341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/>
        </p:nvSpPr>
        <p:spPr>
          <a:xfrm>
            <a:off x="3461722" y="5056188"/>
            <a:ext cx="412956" cy="11341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8579412" y="5043438"/>
            <a:ext cx="412956" cy="11341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/>
        </p:nvSpPr>
        <p:spPr>
          <a:xfrm>
            <a:off x="1023321" y="5039444"/>
            <a:ext cx="412956" cy="11341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/>
        </p:nvSpPr>
        <p:spPr>
          <a:xfrm>
            <a:off x="4110650" y="5039444"/>
            <a:ext cx="412956" cy="11341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7841992" y="5039444"/>
            <a:ext cx="412956" cy="11341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向下箭號 104"/>
          <p:cNvSpPr/>
          <p:nvPr/>
        </p:nvSpPr>
        <p:spPr>
          <a:xfrm>
            <a:off x="127819" y="2521976"/>
            <a:ext cx="1001456" cy="30971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向下箭號 105"/>
          <p:cNvSpPr/>
          <p:nvPr/>
        </p:nvSpPr>
        <p:spPr>
          <a:xfrm>
            <a:off x="127819" y="4444183"/>
            <a:ext cx="1001456" cy="30971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向下箭號 106"/>
          <p:cNvSpPr/>
          <p:nvPr/>
        </p:nvSpPr>
        <p:spPr>
          <a:xfrm>
            <a:off x="0" y="6184492"/>
            <a:ext cx="1001456" cy="30971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弧形 107"/>
          <p:cNvSpPr/>
          <p:nvPr/>
        </p:nvSpPr>
        <p:spPr>
          <a:xfrm rot="19049212">
            <a:off x="5913522" y="936217"/>
            <a:ext cx="887431" cy="918984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文字方塊 108"/>
          <p:cNvSpPr txBox="1"/>
          <p:nvPr/>
        </p:nvSpPr>
        <p:spPr>
          <a:xfrm>
            <a:off x="4451122" y="2434957"/>
            <a:ext cx="610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中互換一次 </a:t>
            </a:r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ea typeface="標楷體" panose="03000509000000000000" pitchFamily="65" charset="-120"/>
              </a:rPr>
              <a:t>次數</a:t>
            </a:r>
            <a:r>
              <a:rPr lang="en-US" altLang="zh-TW" sz="2400" dirty="0">
                <a:ea typeface="標楷體" panose="03000509000000000000" pitchFamily="65" charset="-120"/>
              </a:rPr>
              <a:t>= Min(ans1,ans2)=ans2)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字方塊 109"/>
              <p:cNvSpPr txBox="1"/>
              <p:nvPr/>
            </p:nvSpPr>
            <p:spPr>
              <a:xfrm>
                <a:off x="1308456" y="4363886"/>
                <a:ext cx="6080486" cy="545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對過多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尋找</a:t>
                </a:r>
                <a:r>
                  <a:rPr lang="en-US" altLang="zh-TW" sz="2400" dirty="0">
                    <a:ea typeface="標楷體" panose="03000509000000000000" pitchFamily="65" charset="-120"/>
                  </a:rPr>
                  <a:t>(ans1-ans2)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對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再將</a:t>
                </a:r>
                <a:r>
                  <a:rPr lang="en-US" altLang="zh-TW" sz="2400" dirty="0">
                    <a:ea typeface="標楷體" panose="03000509000000000000" pitchFamily="65" charset="-120"/>
                  </a:rPr>
                  <a:t>?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改為</a:t>
                </a:r>
                <a:r>
                  <a:rPr lang="en-US" altLang="zh-TW" sz="2400" dirty="0">
                    <a:ea typeface="標楷體" panose="03000509000000000000" pitchFamily="65" charset="-120"/>
                  </a:rPr>
                  <a:t>0</a:t>
                </a:r>
                <a:endParaRPr lang="zh-TW" altLang="en-US" sz="2400" dirty="0"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0" name="文字方塊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456" y="4363886"/>
                <a:ext cx="6080486" cy="545919"/>
              </a:xfrm>
              <a:prstGeom prst="rect">
                <a:avLst/>
              </a:prstGeom>
              <a:blipFill rotWithShape="0">
                <a:blip r:embed="rId2"/>
                <a:stretch>
                  <a:fillRect t="-1124" b="-19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文字方塊 110"/>
          <p:cNvSpPr txBox="1"/>
          <p:nvPr/>
        </p:nvSpPr>
        <p:spPr>
          <a:xfrm>
            <a:off x="7371479" y="4423703"/>
            <a:ext cx="50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共改</a:t>
            </a:r>
            <a:r>
              <a:rPr lang="en-US" altLang="zh-TW" sz="2400" dirty="0"/>
              <a:t>?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sz="2400" dirty="0"/>
              <a:t>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  <a:r>
              <a:rPr lang="en-US" altLang="zh-TW" sz="2400" dirty="0"/>
              <a:t>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zh-TW" altLang="en-US" sz="2400" dirty="0"/>
              <a:t>  </a:t>
            </a:r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ea typeface="標楷體" panose="03000509000000000000" pitchFamily="65" charset="-120"/>
              </a:rPr>
              <a:t>次數</a:t>
            </a:r>
            <a:r>
              <a:rPr lang="en-US" altLang="zh-TW" sz="2400" dirty="0">
                <a:ea typeface="標楷體" panose="03000509000000000000" pitchFamily="65" charset="-120"/>
              </a:rPr>
              <a:t>= ans1-ans2)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/>
              <p:cNvSpPr txBox="1"/>
              <p:nvPr/>
            </p:nvSpPr>
            <p:spPr>
              <a:xfrm>
                <a:off x="1496027" y="2359240"/>
                <a:ext cx="2634668" cy="538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尋找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對與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zh-TW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對</a:t>
                </a:r>
              </a:p>
            </p:txBody>
          </p:sp>
        </mc:Choice>
        <mc:Fallback xmlns=""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027" y="2359240"/>
                <a:ext cx="2634668" cy="538032"/>
              </a:xfrm>
              <a:prstGeom prst="rect">
                <a:avLst/>
              </a:prstGeom>
              <a:blipFill rotWithShape="0">
                <a:blip r:embed="rId3"/>
                <a:stretch>
                  <a:fillRect l="-3464" t="-3409" r="-1386" b="-170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字方塊 66"/>
          <p:cNvSpPr txBox="1"/>
          <p:nvPr/>
        </p:nvSpPr>
        <p:spPr>
          <a:xfrm>
            <a:off x="10020300" y="1078811"/>
            <a:ext cx="1948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s1:S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en-US" altLang="zh-TW" sz="2000" dirty="0"/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的個數</a:t>
            </a:r>
          </a:p>
        </p:txBody>
      </p:sp>
      <p:sp>
        <p:nvSpPr>
          <p:cNvPr id="113" name="文字方塊 112"/>
          <p:cNvSpPr txBox="1"/>
          <p:nvPr/>
        </p:nvSpPr>
        <p:spPr>
          <a:xfrm>
            <a:off x="10020300" y="1433823"/>
            <a:ext cx="1852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t1:T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en-US" altLang="zh-TW" sz="2000" dirty="0"/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的個數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/>
              <p:cNvSpPr txBox="1"/>
              <p:nvPr/>
            </p:nvSpPr>
            <p:spPr>
              <a:xfrm>
                <a:off x="9372600" y="2962218"/>
                <a:ext cx="2659534" cy="463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ans1: S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與</a:t>
                </a:r>
                <a:r>
                  <a:rPr lang="en-US" altLang="zh-TW" sz="2000" dirty="0"/>
                  <a:t>T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中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的對數</a:t>
                </a:r>
              </a:p>
            </p:txBody>
          </p:sp>
        </mc:Choice>
        <mc:Fallback xmlns="">
          <p:sp>
            <p:nvSpPr>
              <p:cNvPr id="114" name="文字方塊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0" y="2962218"/>
                <a:ext cx="2659534" cy="463717"/>
              </a:xfrm>
              <a:prstGeom prst="rect">
                <a:avLst/>
              </a:prstGeom>
              <a:blipFill rotWithShape="0">
                <a:blip r:embed="rId4"/>
                <a:stretch>
                  <a:fillRect l="-2523" t="-2632" r="-1835"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/>
              <p:cNvSpPr txBox="1"/>
              <p:nvPr/>
            </p:nvSpPr>
            <p:spPr>
              <a:xfrm>
                <a:off x="9372600" y="3411631"/>
                <a:ext cx="2688928" cy="462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ans2: S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與</a:t>
                </a:r>
                <a:r>
                  <a:rPr lang="en-US" altLang="zh-TW" sz="2000" dirty="0"/>
                  <a:t>T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中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zh-TW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的對數</a:t>
                </a:r>
              </a:p>
            </p:txBody>
          </p:sp>
        </mc:Choice>
        <mc:Fallback xmlns="">
          <p:sp>
            <p:nvSpPr>
              <p:cNvPr id="115" name="文字方塊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0" y="3411631"/>
                <a:ext cx="2688928" cy="462434"/>
              </a:xfrm>
              <a:prstGeom prst="rect">
                <a:avLst/>
              </a:prstGeom>
              <a:blipFill rotWithShape="0">
                <a:blip r:embed="rId5"/>
                <a:stretch>
                  <a:fillRect l="-2494" t="-2632" r="-680"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文字方塊 115"/>
          <p:cNvSpPr txBox="1"/>
          <p:nvPr/>
        </p:nvSpPr>
        <p:spPr>
          <a:xfrm>
            <a:off x="10020300" y="1785240"/>
            <a:ext cx="1948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que:S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en-US" altLang="zh-TW" sz="2000" dirty="0"/>
              <a:t>?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的個數</a:t>
            </a:r>
          </a:p>
        </p:txBody>
      </p:sp>
      <p:sp>
        <p:nvSpPr>
          <p:cNvPr id="69" name="矩形 68"/>
          <p:cNvSpPr/>
          <p:nvPr/>
        </p:nvSpPr>
        <p:spPr>
          <a:xfrm>
            <a:off x="10020300" y="1065229"/>
            <a:ext cx="1942314" cy="113980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/>
          <p:cNvSpPr/>
          <p:nvPr/>
        </p:nvSpPr>
        <p:spPr>
          <a:xfrm>
            <a:off x="9417377" y="2971015"/>
            <a:ext cx="2582945" cy="941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文字方塊 117"/>
          <p:cNvSpPr txBox="1"/>
          <p:nvPr/>
        </p:nvSpPr>
        <p:spPr>
          <a:xfrm>
            <a:off x="259493" y="109494"/>
            <a:ext cx="2100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Case #5</a:t>
            </a:r>
            <a:endParaRPr lang="zh-TW" altLang="en-US" sz="3200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2137376" y="109151"/>
            <a:ext cx="1890584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ans1 &gt; ans2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896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 animBg="1"/>
      <p:bldP spid="66" grpId="0" animBg="1"/>
      <p:bldP spid="68" grpId="0" animBg="1"/>
      <p:bldP spid="70" grpId="0" animBg="1"/>
      <p:bldP spid="71" grpId="0" animBg="1"/>
      <p:bldP spid="72" grpId="0" animBg="1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/>
      <p:bldP spid="110" grpId="0"/>
      <p:bldP spid="111" grpId="0"/>
      <p:bldP spid="1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4AB9-A2CA-41F7-825E-AE25F8F8AD9D}" type="datetime1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16361" y="852784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S:</a:t>
            </a:r>
            <a:endParaRPr lang="zh-TW" altLang="en-US" sz="3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32836" y="1557338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T:</a:t>
            </a:r>
            <a:endParaRPr lang="zh-TW" altLang="en-US" sz="3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857766" y="97589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455009" y="97589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035775" y="97589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665971" y="97589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300284" y="97589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967549" y="97589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71883" y="991213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400933" y="97885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158813" y="97885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929051" y="97885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681484" y="97589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9422890" y="97589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849528" y="16665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446771" y="16665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027537" y="16665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657733" y="16665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292046" y="16665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959311" y="16665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663645" y="1681818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392695" y="166946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7150575" y="166946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920813" y="166946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673246" y="16665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9414652" y="16665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3018503" y="1005759"/>
            <a:ext cx="412956" cy="11341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4262284" y="1025424"/>
            <a:ext cx="412956" cy="11341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9379974" y="1012674"/>
            <a:ext cx="412956" cy="11341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823883" y="1008680"/>
            <a:ext cx="412956" cy="11341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911212" y="1008680"/>
            <a:ext cx="412956" cy="11341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8642554" y="1008680"/>
            <a:ext cx="412956" cy="11341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259493" y="109494"/>
            <a:ext cx="2100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Case #5</a:t>
            </a:r>
            <a:endParaRPr lang="zh-TW" altLang="en-US" sz="32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1150774" y="2745494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S:</a:t>
            </a:r>
            <a:endParaRPr lang="zh-TW" altLang="en-US" sz="36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167249" y="3450048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T:</a:t>
            </a:r>
            <a:endParaRPr lang="zh-TW" altLang="en-US" sz="36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892179" y="286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489422" y="286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070188" y="286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3700384" y="286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4334697" y="286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001962" y="286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5706296" y="2883923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435346" y="287156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7193226" y="287156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7963464" y="287156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8715897" y="286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9457303" y="286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883941" y="355921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2481184" y="355921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3061950" y="355921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692146" y="355921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6459" y="355921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993724" y="355921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698058" y="3574528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6427108" y="356217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7184988" y="356217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7955226" y="356217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8707659" y="355921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9449065" y="355921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64" name="矩形 63"/>
          <p:cNvSpPr/>
          <p:nvPr/>
        </p:nvSpPr>
        <p:spPr>
          <a:xfrm>
            <a:off x="5663380" y="2907634"/>
            <a:ext cx="412956" cy="113414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2462980" y="2907634"/>
            <a:ext cx="412956" cy="113414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1163638" y="4770940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S:</a:t>
            </a:r>
            <a:endParaRPr lang="zh-TW" altLang="en-US" sz="3600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1180113" y="5475494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T:</a:t>
            </a:r>
            <a:endParaRPr lang="zh-TW" altLang="en-US" sz="36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1905043" y="489405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502286" y="489405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3083052" y="489405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3713248" y="489405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4347561" y="489405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5014826" y="489405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719160" y="4909369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6448210" y="4897012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7206090" y="4897012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7976328" y="4897012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8728761" y="489405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9470167" y="489405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1896805" y="558465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2494048" y="558465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3074814" y="558465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3705010" y="558465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4339323" y="558465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5006588" y="558465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5710922" y="5599974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6439972" y="5587617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7197852" y="5587617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7968090" y="5587617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8720523" y="558465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9461929" y="558465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98" name="向下箭號 97"/>
          <p:cNvSpPr/>
          <p:nvPr/>
        </p:nvSpPr>
        <p:spPr>
          <a:xfrm>
            <a:off x="825142" y="2433485"/>
            <a:ext cx="1001456" cy="30971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向下箭號 98"/>
          <p:cNvSpPr/>
          <p:nvPr/>
        </p:nvSpPr>
        <p:spPr>
          <a:xfrm>
            <a:off x="859555" y="4296698"/>
            <a:ext cx="1001456" cy="30971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弧形 99"/>
          <p:cNvSpPr/>
          <p:nvPr/>
        </p:nvSpPr>
        <p:spPr>
          <a:xfrm rot="19049212">
            <a:off x="4338459" y="737482"/>
            <a:ext cx="887431" cy="918984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弧形 100"/>
          <p:cNvSpPr/>
          <p:nvPr/>
        </p:nvSpPr>
        <p:spPr>
          <a:xfrm rot="19049212">
            <a:off x="8754792" y="737483"/>
            <a:ext cx="887431" cy="918984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弧形 101"/>
          <p:cNvSpPr/>
          <p:nvPr/>
        </p:nvSpPr>
        <p:spPr>
          <a:xfrm rot="18946562">
            <a:off x="1829284" y="695072"/>
            <a:ext cx="1766232" cy="1757391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/>
          <p:cNvSpPr txBox="1"/>
          <p:nvPr/>
        </p:nvSpPr>
        <p:spPr>
          <a:xfrm>
            <a:off x="2447098" y="2340077"/>
            <a:ext cx="610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中互換三次 </a:t>
            </a:r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ea typeface="標楷體" panose="03000509000000000000" pitchFamily="65" charset="-120"/>
              </a:rPr>
              <a:t>次數</a:t>
            </a:r>
            <a:r>
              <a:rPr lang="en-US" altLang="zh-TW" sz="2400" dirty="0">
                <a:ea typeface="標楷體" panose="03000509000000000000" pitchFamily="65" charset="-120"/>
              </a:rPr>
              <a:t>= ans1-ans2=3)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字方塊 103"/>
              <p:cNvSpPr txBox="1"/>
              <p:nvPr/>
            </p:nvSpPr>
            <p:spPr>
              <a:xfrm>
                <a:off x="1939830" y="4159404"/>
                <a:ext cx="3486609" cy="547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尋找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?</m:t>
                            </m:r>
                          </m:num>
                          <m:den>
                            <m:r>
                              <a:rPr lang="en-US" altLang="zh-TW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將</a:t>
                </a:r>
                <a14:m>
                  <m:oMath xmlns:m="http://schemas.openxmlformats.org/officeDocument/2006/math">
                    <m:r>
                      <a:rPr lang="zh-TW" altLang="en-US" sz="24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?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zh-TW" altLang="en-US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之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?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改為</m:t>
                    </m:r>
                    <m:r>
                      <a:rPr lang="zh-TW" altLang="en-US" sz="240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en-US" altLang="zh-TW" sz="2400" i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x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4" name="文字方塊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830" y="4159404"/>
                <a:ext cx="3486609" cy="547907"/>
              </a:xfrm>
              <a:prstGeom prst="rect">
                <a:avLst/>
              </a:prstGeom>
              <a:blipFill rotWithShape="0">
                <a:blip r:embed="rId3"/>
                <a:stretch>
                  <a:fillRect l="-2622" t="-1111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文字方塊 104"/>
          <p:cNvSpPr txBox="1"/>
          <p:nvPr/>
        </p:nvSpPr>
        <p:spPr>
          <a:xfrm>
            <a:off x="5504664" y="4182088"/>
            <a:ext cx="709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共改</a:t>
            </a:r>
            <a:r>
              <a:rPr lang="en-US" altLang="zh-TW" sz="2400" dirty="0"/>
              <a:t>?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  <a:r>
              <a:rPr lang="en-US" altLang="zh-TW" sz="2400" dirty="0"/>
              <a:t>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zh-TW" altLang="en-US" sz="2400" dirty="0"/>
              <a:t>  </a:t>
            </a:r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ea typeface="標楷體" panose="03000509000000000000" pitchFamily="65" charset="-120"/>
              </a:rPr>
              <a:t>次數</a:t>
            </a:r>
            <a:r>
              <a:rPr lang="en-US" altLang="zh-TW" sz="2400" dirty="0">
                <a:ea typeface="標楷體" panose="03000509000000000000" pitchFamily="65" charset="-120"/>
              </a:rPr>
              <a:t>= que-(ans1-ans2)=5-3=2)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58779" y="6100997"/>
            <a:ext cx="3522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共操作</a:t>
            </a:r>
            <a:r>
              <a:rPr lang="en-US" altLang="zh-TW" sz="2800" dirty="0">
                <a:solidFill>
                  <a:srgbClr val="FF0000"/>
                </a:solidFill>
              </a:rPr>
              <a:t>9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zh-TW" altLang="en-US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(=1+3+3+2)</a:t>
            </a:r>
            <a:endParaRPr lang="zh-TW" altLang="en-US" sz="28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5588831" y="6118487"/>
            <a:ext cx="5503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總操作次數即</a:t>
            </a:r>
            <a:r>
              <a:rPr lang="en-US" altLang="zh-TW" sz="2800" dirty="0">
                <a:solidFill>
                  <a:srgbClr val="0070C0"/>
                </a:solidFill>
                <a:ea typeface="標楷體" panose="03000509000000000000" pitchFamily="65" charset="-120"/>
              </a:rPr>
              <a:t>max(ans1,ans2)+que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2137376" y="109151"/>
            <a:ext cx="1890584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ans1 &gt; ans2</a:t>
            </a:r>
            <a:endParaRPr lang="zh-TW" altLang="en-US" sz="2800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5070388" y="140044"/>
            <a:ext cx="6310185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s1 = 5   t1= 5  </a:t>
            </a:r>
            <a:r>
              <a:rPr lang="en-US" altLang="zh-TW" sz="2800" dirty="0">
                <a:solidFill>
                  <a:srgbClr val="FF0000"/>
                </a:solidFill>
              </a:rPr>
              <a:t>ans1= 4  </a:t>
            </a:r>
            <a:r>
              <a:rPr lang="en-US" altLang="zh-TW" sz="2800" dirty="0">
                <a:solidFill>
                  <a:srgbClr val="0070C0"/>
                </a:solidFill>
              </a:rPr>
              <a:t>ans2 = </a:t>
            </a:r>
            <a:r>
              <a:rPr lang="en-US" altLang="zh-TW" sz="2800" dirty="0"/>
              <a:t>1  que = 5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312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 animBg="1"/>
      <p:bldP spid="67" grpId="0" animBg="1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8" grpId="0" animBg="1"/>
      <p:bldP spid="99" grpId="0" animBg="1"/>
      <p:bldP spid="100" grpId="0" animBg="1"/>
      <p:bldP spid="101" grpId="0" animBg="1"/>
      <p:bldP spid="102" grpId="0" animBg="1"/>
      <p:bldP spid="103" grpId="0"/>
      <p:bldP spid="104" grpId="0"/>
      <p:bldP spid="105" grpId="0"/>
      <p:bldP spid="65" grpId="0"/>
      <p:bldP spid="1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12545  Bits Equalizer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44972" y="0"/>
            <a:ext cx="1042005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#include &lt;</a:t>
            </a:r>
            <a:r>
              <a:rPr lang="en-US" altLang="zh-TW" dirty="0" err="1"/>
              <a:t>cstdio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#include &lt;</a:t>
            </a:r>
            <a:r>
              <a:rPr lang="en-US" altLang="zh-TW" dirty="0" err="1"/>
              <a:t>cstring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#include &lt;algorithm&gt;</a:t>
            </a:r>
          </a:p>
          <a:p>
            <a:r>
              <a:rPr lang="en-US" altLang="zh-TW" dirty="0"/>
              <a:t>using namespace </a:t>
            </a:r>
            <a:r>
              <a:rPr lang="en-US" altLang="zh-TW" dirty="0" err="1"/>
              <a:t>std</a:t>
            </a:r>
            <a:r>
              <a:rPr lang="en-US" altLang="zh-TW" dirty="0"/>
              <a:t>;</a:t>
            </a:r>
          </a:p>
          <a:p>
            <a:r>
              <a:rPr lang="en-US" altLang="zh-TW" dirty="0" err="1"/>
              <a:t>const</a:t>
            </a:r>
            <a:r>
              <a:rPr lang="en-US" altLang="zh-TW" dirty="0"/>
              <a:t> </a:t>
            </a:r>
            <a:r>
              <a:rPr lang="en-US" altLang="zh-TW" dirty="0" err="1"/>
              <a:t>int</a:t>
            </a:r>
            <a:r>
              <a:rPr lang="en-US" altLang="zh-TW" dirty="0"/>
              <a:t> MAXN = 112;</a:t>
            </a:r>
          </a:p>
          <a:p>
            <a:r>
              <a:rPr lang="en-US" altLang="zh-TW" dirty="0"/>
              <a:t>char s[MAXN], t[MAXN];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main()</a:t>
            </a:r>
          </a:p>
          <a:p>
            <a:r>
              <a:rPr lang="en-US" altLang="zh-TW" dirty="0"/>
              <a:t>{	</a:t>
            </a:r>
            <a:r>
              <a:rPr lang="en-US" altLang="zh-TW" dirty="0" err="1"/>
              <a:t>int</a:t>
            </a:r>
            <a:r>
              <a:rPr lang="en-US" altLang="zh-TW" dirty="0"/>
              <a:t> T, </a:t>
            </a:r>
            <a:r>
              <a:rPr lang="en-US" altLang="zh-TW" dirty="0" err="1"/>
              <a:t>kase</a:t>
            </a:r>
            <a:r>
              <a:rPr lang="en-US" altLang="zh-TW" dirty="0"/>
              <a:t> = 0;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freopen</a:t>
            </a:r>
            <a:r>
              <a:rPr lang="en-US" altLang="zh-TW" dirty="0"/>
              <a:t>("12545.in","r",stdin); </a:t>
            </a:r>
            <a:r>
              <a:rPr lang="en-US" altLang="zh-TW" dirty="0" err="1"/>
              <a:t>freopen</a:t>
            </a:r>
            <a:r>
              <a:rPr lang="en-US" altLang="zh-TW" dirty="0"/>
              <a:t>("12545.out","w",stdout); 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scanf</a:t>
            </a:r>
            <a:r>
              <a:rPr lang="en-US" altLang="zh-TW" dirty="0"/>
              <a:t>("%d", &amp;T);</a:t>
            </a:r>
          </a:p>
          <a:p>
            <a:r>
              <a:rPr lang="en-US" altLang="zh-TW" dirty="0"/>
              <a:t>	while(T--)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s1 = 0, t1 = 0, ans1 = 0, ans2 = 0, que = 0;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scanf</a:t>
            </a:r>
            <a:r>
              <a:rPr lang="en-US" altLang="zh-TW" dirty="0"/>
              <a:t>("%</a:t>
            </a:r>
            <a:r>
              <a:rPr lang="en-US" altLang="zh-TW" dirty="0" err="1"/>
              <a:t>s%s</a:t>
            </a:r>
            <a:r>
              <a:rPr lang="en-US" altLang="zh-TW" dirty="0"/>
              <a:t>", s, t);</a:t>
            </a:r>
          </a:p>
          <a:p>
            <a:r>
              <a:rPr lang="en-US" altLang="zh-TW" dirty="0"/>
              <a:t>		for (</a:t>
            </a:r>
            <a:r>
              <a:rPr lang="en-US" altLang="zh-TW" dirty="0" err="1"/>
              <a:t>int</a:t>
            </a:r>
            <a:r>
              <a:rPr lang="en-US" altLang="zh-TW" dirty="0"/>
              <a:t> i=0;i&lt;</a:t>
            </a:r>
            <a:r>
              <a:rPr lang="en-US" altLang="zh-TW" dirty="0" err="1"/>
              <a:t>strlen</a:t>
            </a:r>
            <a:r>
              <a:rPr lang="en-US" altLang="zh-TW" dirty="0"/>
              <a:t>(s);i++) {</a:t>
            </a:r>
          </a:p>
          <a:p>
            <a:r>
              <a:rPr lang="en-US" altLang="zh-TW" dirty="0"/>
              <a:t>			if(s[i] == '1') s1++;</a:t>
            </a:r>
          </a:p>
          <a:p>
            <a:r>
              <a:rPr lang="en-US" altLang="zh-TW" dirty="0"/>
              <a:t>			if(t[i] == '1') t1++;</a:t>
            </a:r>
          </a:p>
          <a:p>
            <a:r>
              <a:rPr lang="en-US" altLang="zh-TW" dirty="0"/>
              <a:t>			if(s[i] == '?') que++;</a:t>
            </a:r>
          </a:p>
          <a:p>
            <a:r>
              <a:rPr lang="en-US" altLang="zh-TW" dirty="0"/>
              <a:t>			if(s[i] != t[i] &amp;&amp; s[i] == '1') ans1++;</a:t>
            </a:r>
          </a:p>
          <a:p>
            <a:r>
              <a:rPr lang="en-US" altLang="zh-TW" dirty="0"/>
              <a:t>			if(s[i] != t[i] &amp;&amp; s[i] == '0') ans2++;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if(</a:t>
            </a:r>
            <a:r>
              <a:rPr lang="en-US" altLang="zh-TW" dirty="0">
                <a:solidFill>
                  <a:srgbClr val="FF0000"/>
                </a:solidFill>
              </a:rPr>
              <a:t>s1 &gt; t1</a:t>
            </a:r>
            <a:r>
              <a:rPr lang="en-US" altLang="zh-TW" dirty="0"/>
              <a:t>) </a:t>
            </a:r>
            <a:r>
              <a:rPr lang="en-US" altLang="zh-TW" dirty="0" err="1"/>
              <a:t>printf</a:t>
            </a:r>
            <a:r>
              <a:rPr lang="en-US" altLang="zh-TW" dirty="0"/>
              <a:t>(“Case %d: </a:t>
            </a:r>
            <a:r>
              <a:rPr lang="en-US" altLang="zh-TW" dirty="0">
                <a:solidFill>
                  <a:srgbClr val="FF0000"/>
                </a:solidFill>
              </a:rPr>
              <a:t>-1</a:t>
            </a:r>
            <a:r>
              <a:rPr lang="en-US" altLang="zh-TW" dirty="0"/>
              <a:t>\n”, ++</a:t>
            </a:r>
            <a:r>
              <a:rPr lang="en-US" altLang="zh-TW" dirty="0" err="1"/>
              <a:t>kase</a:t>
            </a:r>
            <a:r>
              <a:rPr lang="en-US" altLang="zh-TW" dirty="0"/>
              <a:t>);  </a:t>
            </a:r>
            <a:r>
              <a:rPr lang="zh-TW" altLang="en-US" dirty="0"/>
              <a:t>                                 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無解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		 else </a:t>
            </a:r>
            <a:r>
              <a:rPr lang="en-US" altLang="zh-TW" dirty="0" err="1"/>
              <a:t>printf</a:t>
            </a:r>
            <a:r>
              <a:rPr lang="en-US" altLang="zh-TW" dirty="0"/>
              <a:t>(“Case %d: %d\n”, ++</a:t>
            </a:r>
            <a:r>
              <a:rPr lang="en-US" altLang="zh-TW" dirty="0" err="1"/>
              <a:t>kase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que + max(ans1, ans2)</a:t>
            </a:r>
            <a:r>
              <a:rPr lang="en-US" altLang="zh-TW" dirty="0"/>
              <a:t>);</a:t>
            </a:r>
            <a:r>
              <a:rPr lang="zh-TW" altLang="en-US" dirty="0"/>
              <a:t>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最少的操作次數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	return 0;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154649" y="479685"/>
            <a:ext cx="2248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UVa</a:t>
            </a:r>
            <a:r>
              <a:rPr lang="en-US" altLang="zh-TW" sz="2800" dirty="0"/>
              <a:t> 12545 Code (1/1)</a:t>
            </a:r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EB60A955-8A7B-49AD-8558-3446E7EA0C71}"/>
              </a:ext>
            </a:extLst>
          </p:cNvPr>
          <p:cNvSpPr txBox="1"/>
          <p:nvPr/>
        </p:nvSpPr>
        <p:spPr>
          <a:xfrm>
            <a:off x="8153400" y="2872677"/>
            <a:ext cx="1948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s1:S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en-US" altLang="zh-TW" sz="2000" dirty="0"/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的個數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D108C394-D52D-496E-B37D-EB8255CA6745}"/>
              </a:ext>
            </a:extLst>
          </p:cNvPr>
          <p:cNvSpPr txBox="1"/>
          <p:nvPr/>
        </p:nvSpPr>
        <p:spPr>
          <a:xfrm>
            <a:off x="8153400" y="3227689"/>
            <a:ext cx="1852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t1:T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en-US" altLang="zh-TW" sz="2000" dirty="0"/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的個數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ED588489-2750-4E67-BBE0-9B9DFDAB51A6}"/>
              </a:ext>
            </a:extLst>
          </p:cNvPr>
          <p:cNvSpPr txBox="1"/>
          <p:nvPr/>
        </p:nvSpPr>
        <p:spPr>
          <a:xfrm>
            <a:off x="8153400" y="3579106"/>
            <a:ext cx="1948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que:S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en-US" altLang="zh-TW" sz="2000" dirty="0"/>
              <a:t>?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的個數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6D8A1B7C-C792-4EAD-B588-F86CB2553056}"/>
              </a:ext>
            </a:extLst>
          </p:cNvPr>
          <p:cNvSpPr/>
          <p:nvPr/>
        </p:nvSpPr>
        <p:spPr>
          <a:xfrm>
            <a:off x="8153399" y="2859095"/>
            <a:ext cx="2582945" cy="113980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xmlns="" id="{3A45B33F-5482-486E-B1E3-07A4F99B5970}"/>
                  </a:ext>
                </a:extLst>
              </p:cNvPr>
              <p:cNvSpPr txBox="1"/>
              <p:nvPr/>
            </p:nvSpPr>
            <p:spPr>
              <a:xfrm>
                <a:off x="8108623" y="4330818"/>
                <a:ext cx="2659534" cy="463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ans1: S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與</a:t>
                </a:r>
                <a:r>
                  <a:rPr lang="en-US" altLang="zh-TW" sz="2000" dirty="0"/>
                  <a:t>T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中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的對數</a:t>
                </a: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A45B33F-5482-486E-B1E3-07A4F99B5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623" y="4330818"/>
                <a:ext cx="2659534" cy="463717"/>
              </a:xfrm>
              <a:prstGeom prst="rect">
                <a:avLst/>
              </a:prstGeom>
              <a:blipFill>
                <a:blip r:embed="rId2"/>
                <a:stretch>
                  <a:fillRect l="-2294" t="-1299" r="-2064" b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xmlns="" id="{BDB5E278-F67A-491B-A386-843791E5F583}"/>
                  </a:ext>
                </a:extLst>
              </p:cNvPr>
              <p:cNvSpPr txBox="1"/>
              <p:nvPr/>
            </p:nvSpPr>
            <p:spPr>
              <a:xfrm>
                <a:off x="8108623" y="4780231"/>
                <a:ext cx="2688928" cy="462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ans2: S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與</a:t>
                </a:r>
                <a:r>
                  <a:rPr lang="en-US" altLang="zh-TW" sz="2000" dirty="0"/>
                  <a:t>T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中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zh-TW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的對數</a:t>
                </a: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DB5E278-F67A-491B-A386-843791E5F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623" y="4780231"/>
                <a:ext cx="2688928" cy="462434"/>
              </a:xfrm>
              <a:prstGeom prst="rect">
                <a:avLst/>
              </a:prstGeom>
              <a:blipFill>
                <a:blip r:embed="rId3"/>
                <a:stretch>
                  <a:fillRect l="-2268" t="-1316" r="-907"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38A2AF5C-4DCA-4736-9E62-E0C4B47FED2B}"/>
              </a:ext>
            </a:extLst>
          </p:cNvPr>
          <p:cNvSpPr/>
          <p:nvPr/>
        </p:nvSpPr>
        <p:spPr>
          <a:xfrm>
            <a:off x="8153400" y="4339615"/>
            <a:ext cx="2582945" cy="941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27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3289" y="-19487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12545  Bits Equalizer (Time Limit: 1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B067-8F08-4E85-A653-720B05D47D9E}" type="datetime1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12545  Bits Equalizer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22161" y="1440303"/>
            <a:ext cx="10276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給定兩個長度相同的字串</a:t>
            </a:r>
            <a:r>
              <a:rPr lang="en-US" altLang="zh-TW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en-US" altLang="zh-TW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字串含</a:t>
            </a:r>
            <a:r>
              <a:rPr lang="en-US" altLang="zh-TW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’0’</a:t>
            </a:r>
            <a:r>
              <a:rPr lang="zh-TW" altLang="en-US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’1’</a:t>
            </a:r>
            <a:r>
              <a:rPr lang="zh-TW" altLang="en-US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’?’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字串包含</a:t>
            </a:r>
            <a:r>
              <a:rPr lang="en-US" altLang="zh-TW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’0’</a:t>
            </a:r>
            <a:r>
              <a:rPr lang="zh-TW" altLang="en-US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’1’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。有三種操作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49DC8723-A415-4A20-A023-7A2A6D4DACF5}"/>
              </a:ext>
            </a:extLst>
          </p:cNvPr>
          <p:cNvSpPr txBox="1"/>
          <p:nvPr/>
        </p:nvSpPr>
        <p:spPr>
          <a:xfrm>
            <a:off x="1382486" y="2577640"/>
            <a:ext cx="61177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轉成</a:t>
            </a:r>
            <a:r>
              <a:rPr lang="en-US" altLang="zh-TW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</a:p>
          <a:p>
            <a:pPr>
              <a:defRPr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轉換成 </a:t>
            </a:r>
            <a:r>
              <a:rPr lang="en-US" altLang="zh-TW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或 </a:t>
            </a:r>
            <a:r>
              <a:rPr lang="en-US" altLang="zh-TW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800" dirty="0"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任意對調兩個位置上的字元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D7534307-6F4E-407D-996D-78DC56731210}"/>
              </a:ext>
            </a:extLst>
          </p:cNvPr>
          <p:cNvSpPr txBox="1"/>
          <p:nvPr/>
        </p:nvSpPr>
        <p:spPr>
          <a:xfrm>
            <a:off x="573640" y="4113770"/>
            <a:ext cx="10276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求轉換字串</a:t>
            </a:r>
            <a:r>
              <a:rPr lang="en-US" altLang="zh-TW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到目標字串</a:t>
            </a:r>
            <a:r>
              <a:rPr lang="en-US" altLang="zh-TW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所需最少的操作次數， 若無解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則輸出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-1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反之有解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則輸出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最少的操作次數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17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719536-E03D-4698-8213-C85FD62AFE6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711801" y="720711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S: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28276" y="1425265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T: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453206" y="843822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050449" y="843822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631215" y="843822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?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61411" y="843822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?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895724" y="843822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562989" y="843822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444968" y="1534427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042211" y="1534427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622977" y="1534427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253173" y="1534427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887486" y="1534427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554751" y="1534427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869265" y="922797"/>
            <a:ext cx="412956" cy="113414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16999" y="926673"/>
            <a:ext cx="412956" cy="11341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5" name="向下箭號 104"/>
          <p:cNvSpPr/>
          <p:nvPr/>
        </p:nvSpPr>
        <p:spPr>
          <a:xfrm>
            <a:off x="2392048" y="2247798"/>
            <a:ext cx="1001456" cy="30971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8" name="弧形 107"/>
          <p:cNvSpPr/>
          <p:nvPr/>
        </p:nvSpPr>
        <p:spPr>
          <a:xfrm rot="19049212">
            <a:off x="3850279" y="541890"/>
            <a:ext cx="2530293" cy="2381678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6715351" y="2160779"/>
            <a:ext cx="193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中互換一次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/>
              <p:cNvSpPr txBox="1"/>
              <p:nvPr/>
            </p:nvSpPr>
            <p:spPr>
              <a:xfrm>
                <a:off x="3760256" y="2085062"/>
                <a:ext cx="2634668" cy="538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尋找</a:t>
                </a:r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對與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num>
                          <m:den>
                            <m: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對</a:t>
                </a:r>
              </a:p>
            </p:txBody>
          </p:sp>
        </mc:Choice>
        <mc:Fallback xmlns=""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256" y="2085062"/>
                <a:ext cx="2634668" cy="538032"/>
              </a:xfrm>
              <a:prstGeom prst="rect">
                <a:avLst/>
              </a:prstGeom>
              <a:blipFill>
                <a:blip r:embed="rId2"/>
                <a:stretch>
                  <a:fillRect l="-3704" t="-3409" r="-1389" b="-170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文字方塊 120"/>
          <p:cNvSpPr txBox="1"/>
          <p:nvPr/>
        </p:nvSpPr>
        <p:spPr>
          <a:xfrm>
            <a:off x="276456" y="63998"/>
            <a:ext cx="2454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xmlns="" id="{9717D3C7-30C1-4C4C-B72E-5B50B796A03A}"/>
              </a:ext>
            </a:extLst>
          </p:cNvPr>
          <p:cNvSpPr txBox="1"/>
          <p:nvPr/>
        </p:nvSpPr>
        <p:spPr>
          <a:xfrm>
            <a:off x="2747126" y="2526874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S: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xmlns="" id="{E5F3F297-19EB-481B-9A53-8FBF90333F3D}"/>
              </a:ext>
            </a:extLst>
          </p:cNvPr>
          <p:cNvSpPr txBox="1"/>
          <p:nvPr/>
        </p:nvSpPr>
        <p:spPr>
          <a:xfrm>
            <a:off x="2763601" y="3231428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T: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xmlns="" id="{789B01B8-01D1-49E2-B071-64C948E5B356}"/>
              </a:ext>
            </a:extLst>
          </p:cNvPr>
          <p:cNvSpPr txBox="1"/>
          <p:nvPr/>
        </p:nvSpPr>
        <p:spPr>
          <a:xfrm>
            <a:off x="3488531" y="264998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xmlns="" id="{302DDC6F-3E8A-4D83-BA39-FF3E13D97CF6}"/>
              </a:ext>
            </a:extLst>
          </p:cNvPr>
          <p:cNvSpPr txBox="1"/>
          <p:nvPr/>
        </p:nvSpPr>
        <p:spPr>
          <a:xfrm>
            <a:off x="4085774" y="264998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xmlns="" id="{2B1F5B2C-A1E6-4A8D-9D3D-B398FCC881BE}"/>
              </a:ext>
            </a:extLst>
          </p:cNvPr>
          <p:cNvSpPr txBox="1"/>
          <p:nvPr/>
        </p:nvSpPr>
        <p:spPr>
          <a:xfrm>
            <a:off x="4666540" y="264998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?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xmlns="" id="{6DD7601B-F405-44C3-ACFD-8E0223463788}"/>
              </a:ext>
            </a:extLst>
          </p:cNvPr>
          <p:cNvSpPr txBox="1"/>
          <p:nvPr/>
        </p:nvSpPr>
        <p:spPr>
          <a:xfrm>
            <a:off x="5296736" y="264998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?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xmlns="" id="{FF7652E8-AD02-4912-A5FC-69F5692901F9}"/>
              </a:ext>
            </a:extLst>
          </p:cNvPr>
          <p:cNvSpPr txBox="1"/>
          <p:nvPr/>
        </p:nvSpPr>
        <p:spPr>
          <a:xfrm>
            <a:off x="5931049" y="264998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xmlns="" id="{52A0DDA7-C23D-4B29-A1CE-DDA28E1C6465}"/>
              </a:ext>
            </a:extLst>
          </p:cNvPr>
          <p:cNvSpPr txBox="1"/>
          <p:nvPr/>
        </p:nvSpPr>
        <p:spPr>
          <a:xfrm>
            <a:off x="6598314" y="264998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xmlns="" id="{5006089C-A2B1-45ED-844B-F8C2117E018B}"/>
              </a:ext>
            </a:extLst>
          </p:cNvPr>
          <p:cNvSpPr txBox="1"/>
          <p:nvPr/>
        </p:nvSpPr>
        <p:spPr>
          <a:xfrm>
            <a:off x="3480293" y="334059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xmlns="" id="{3DDD6B17-E657-41B8-BA37-754B8BF3E502}"/>
              </a:ext>
            </a:extLst>
          </p:cNvPr>
          <p:cNvSpPr txBox="1"/>
          <p:nvPr/>
        </p:nvSpPr>
        <p:spPr>
          <a:xfrm>
            <a:off x="4077536" y="334059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xmlns="" id="{6BBBE7E4-40CD-4CF7-BAB5-7DADB53D3C79}"/>
              </a:ext>
            </a:extLst>
          </p:cNvPr>
          <p:cNvSpPr txBox="1"/>
          <p:nvPr/>
        </p:nvSpPr>
        <p:spPr>
          <a:xfrm>
            <a:off x="4658302" y="334059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xmlns="" id="{0F7BCE36-F8C7-4690-ABA1-21B016F7CB3D}"/>
              </a:ext>
            </a:extLst>
          </p:cNvPr>
          <p:cNvSpPr txBox="1"/>
          <p:nvPr/>
        </p:nvSpPr>
        <p:spPr>
          <a:xfrm>
            <a:off x="5288498" y="334059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xmlns="" id="{E0578207-01E9-4000-8E0D-0A742198B602}"/>
              </a:ext>
            </a:extLst>
          </p:cNvPr>
          <p:cNvSpPr txBox="1"/>
          <p:nvPr/>
        </p:nvSpPr>
        <p:spPr>
          <a:xfrm>
            <a:off x="5922811" y="334059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xmlns="" id="{2B935B2E-BF29-4CE4-9B2F-994B69DB4A78}"/>
              </a:ext>
            </a:extLst>
          </p:cNvPr>
          <p:cNvSpPr txBox="1"/>
          <p:nvPr/>
        </p:nvSpPr>
        <p:spPr>
          <a:xfrm>
            <a:off x="6590076" y="334059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xmlns="" id="{52185F9F-B9CC-4524-81FA-0A53DCD4AAD8}"/>
              </a:ext>
            </a:extLst>
          </p:cNvPr>
          <p:cNvSpPr/>
          <p:nvPr/>
        </p:nvSpPr>
        <p:spPr>
          <a:xfrm>
            <a:off x="5275609" y="2710936"/>
            <a:ext cx="412956" cy="113414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825E44D0-B5AF-4EB9-B736-7331AE810584}"/>
              </a:ext>
            </a:extLst>
          </p:cNvPr>
          <p:cNvSpPr/>
          <p:nvPr/>
        </p:nvSpPr>
        <p:spPr>
          <a:xfrm>
            <a:off x="4634519" y="2704479"/>
            <a:ext cx="412956" cy="113414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xmlns="" id="{C5B6434F-6B1E-49D0-B4E6-21794BEDA5A5}"/>
              </a:ext>
            </a:extLst>
          </p:cNvPr>
          <p:cNvSpPr txBox="1"/>
          <p:nvPr/>
        </p:nvSpPr>
        <p:spPr>
          <a:xfrm>
            <a:off x="2759990" y="4552320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S: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xmlns="" id="{78606FB3-8835-4E23-AD43-5CBB71A0E281}"/>
              </a:ext>
            </a:extLst>
          </p:cNvPr>
          <p:cNvSpPr txBox="1"/>
          <p:nvPr/>
        </p:nvSpPr>
        <p:spPr>
          <a:xfrm>
            <a:off x="2776465" y="5256874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T: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xmlns="" id="{222F6F73-2C4F-4C94-99F6-5F707F72CFC1}"/>
              </a:ext>
            </a:extLst>
          </p:cNvPr>
          <p:cNvSpPr txBox="1"/>
          <p:nvPr/>
        </p:nvSpPr>
        <p:spPr>
          <a:xfrm>
            <a:off x="3501395" y="467543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xmlns="" id="{1742C850-9F64-4F1F-8E11-ACA404DC0AD0}"/>
              </a:ext>
            </a:extLst>
          </p:cNvPr>
          <p:cNvSpPr txBox="1"/>
          <p:nvPr/>
        </p:nvSpPr>
        <p:spPr>
          <a:xfrm>
            <a:off x="4098638" y="467543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xmlns="" id="{B52D49DC-386E-4511-B630-3B10C21B8DC1}"/>
              </a:ext>
            </a:extLst>
          </p:cNvPr>
          <p:cNvSpPr txBox="1"/>
          <p:nvPr/>
        </p:nvSpPr>
        <p:spPr>
          <a:xfrm>
            <a:off x="4679404" y="467543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xmlns="" id="{2ED539D2-BE80-4E29-94E3-CECA6F833862}"/>
              </a:ext>
            </a:extLst>
          </p:cNvPr>
          <p:cNvSpPr txBox="1"/>
          <p:nvPr/>
        </p:nvSpPr>
        <p:spPr>
          <a:xfrm>
            <a:off x="5309600" y="467543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xmlns="" id="{8EE305D6-FF6D-4634-914E-A6D60732F876}"/>
              </a:ext>
            </a:extLst>
          </p:cNvPr>
          <p:cNvSpPr txBox="1"/>
          <p:nvPr/>
        </p:nvSpPr>
        <p:spPr>
          <a:xfrm>
            <a:off x="5943913" y="467543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xmlns="" id="{ABCFD50D-5170-4217-9F91-1D29115BEFCC}"/>
              </a:ext>
            </a:extLst>
          </p:cNvPr>
          <p:cNvSpPr txBox="1"/>
          <p:nvPr/>
        </p:nvSpPr>
        <p:spPr>
          <a:xfrm>
            <a:off x="6611178" y="467543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xmlns="" id="{A3F54F5C-AC5A-4CD3-AB5C-A872A85E26B0}"/>
              </a:ext>
            </a:extLst>
          </p:cNvPr>
          <p:cNvSpPr txBox="1"/>
          <p:nvPr/>
        </p:nvSpPr>
        <p:spPr>
          <a:xfrm>
            <a:off x="3493157" y="536603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xmlns="" id="{764BF2D9-6F45-43FD-98C0-4D064BA6C4F3}"/>
              </a:ext>
            </a:extLst>
          </p:cNvPr>
          <p:cNvSpPr txBox="1"/>
          <p:nvPr/>
        </p:nvSpPr>
        <p:spPr>
          <a:xfrm>
            <a:off x="4090400" y="536603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xmlns="" id="{7D37D8D3-E254-48CC-A60B-E97A65130076}"/>
              </a:ext>
            </a:extLst>
          </p:cNvPr>
          <p:cNvSpPr txBox="1"/>
          <p:nvPr/>
        </p:nvSpPr>
        <p:spPr>
          <a:xfrm>
            <a:off x="4671166" y="536603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xmlns="" id="{B80AF180-659C-47A7-B1BD-AD00E1A9569F}"/>
              </a:ext>
            </a:extLst>
          </p:cNvPr>
          <p:cNvSpPr txBox="1"/>
          <p:nvPr/>
        </p:nvSpPr>
        <p:spPr>
          <a:xfrm>
            <a:off x="5301362" y="536603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xmlns="" id="{FE09E351-E459-4A79-91A4-716B799FD365}"/>
              </a:ext>
            </a:extLst>
          </p:cNvPr>
          <p:cNvSpPr txBox="1"/>
          <p:nvPr/>
        </p:nvSpPr>
        <p:spPr>
          <a:xfrm>
            <a:off x="5935675" y="536603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xmlns="" id="{24E9E01B-5E22-44CD-B00C-CCFD647BE5DE}"/>
              </a:ext>
            </a:extLst>
          </p:cNvPr>
          <p:cNvSpPr txBox="1"/>
          <p:nvPr/>
        </p:nvSpPr>
        <p:spPr>
          <a:xfrm>
            <a:off x="6602940" y="536603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9" name="向下箭號 98">
            <a:extLst>
              <a:ext uri="{FF2B5EF4-FFF2-40B4-BE49-F238E27FC236}">
                <a16:creationId xmlns:a16="http://schemas.microsoft.com/office/drawing/2014/main" xmlns="" id="{82B324D1-8DF2-48F2-877B-94306C9F16E3}"/>
              </a:ext>
            </a:extLst>
          </p:cNvPr>
          <p:cNvSpPr/>
          <p:nvPr/>
        </p:nvSpPr>
        <p:spPr>
          <a:xfrm>
            <a:off x="2455907" y="4078078"/>
            <a:ext cx="1001456" cy="30971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xmlns="" id="{E6BADB44-A164-4518-B9AB-E7C9EC4FB6C0}"/>
                  </a:ext>
                </a:extLst>
              </p:cNvPr>
              <p:cNvSpPr txBox="1"/>
              <p:nvPr/>
            </p:nvSpPr>
            <p:spPr>
              <a:xfrm>
                <a:off x="3536182" y="3940784"/>
                <a:ext cx="3486609" cy="547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尋找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?</m:t>
                            </m:r>
                          </m:num>
                          <m:den>
                            <m: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將</a:t>
                </a:r>
                <a14:m>
                  <m:oMath xmlns:m="http://schemas.openxmlformats.org/officeDocument/2006/math">
                    <m:r>
                      <a:rPr kumimoji="0" lang="zh-TW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?</m:t>
                            </m:r>
                          </m:num>
                          <m:den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kumimoji="0" lang="zh-TW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+mn-cs"/>
                      </a:rPr>
                      <m:t>之</m:t>
                    </m:r>
                    <m: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+mn-cs"/>
                      </a:rPr>
                      <m:t>?</m:t>
                    </m:r>
                    <m:r>
                      <a:rPr kumimoji="0" lang="zh-TW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+mn-cs"/>
                      </a:rPr>
                      <m:t>改為</m:t>
                    </m:r>
                    <m:r>
                      <a:rPr kumimoji="0" lang="zh-TW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標楷體" panose="03000509000000000000" pitchFamily="65" charset="-12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x</a:t>
                </a:r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E6BADB44-A164-4518-B9AB-E7C9EC4FB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82" y="3940784"/>
                <a:ext cx="3486609" cy="547907"/>
              </a:xfrm>
              <a:prstGeom prst="rect">
                <a:avLst/>
              </a:prstGeom>
              <a:blipFill>
                <a:blip r:embed="rId3"/>
                <a:stretch>
                  <a:fillRect l="-2622" t="-1111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文字方塊 90">
            <a:extLst>
              <a:ext uri="{FF2B5EF4-FFF2-40B4-BE49-F238E27FC236}">
                <a16:creationId xmlns:a16="http://schemas.microsoft.com/office/drawing/2014/main" xmlns="" id="{987845F7-F2C0-4FD8-9772-E25E08751395}"/>
              </a:ext>
            </a:extLst>
          </p:cNvPr>
          <p:cNvSpPr txBox="1"/>
          <p:nvPr/>
        </p:nvSpPr>
        <p:spPr>
          <a:xfrm>
            <a:off x="7101016" y="3963468"/>
            <a:ext cx="2596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共改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?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為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操作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次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xmlns="" id="{943E6EBC-87EE-4B1C-A2BF-9DBA70A38C63}"/>
              </a:ext>
            </a:extLst>
          </p:cNvPr>
          <p:cNvSpPr txBox="1"/>
          <p:nvPr/>
        </p:nvSpPr>
        <p:spPr>
          <a:xfrm>
            <a:off x="3455131" y="5882377"/>
            <a:ext cx="3522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共操作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次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(=1+2)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92E0C6D1-95BB-4B85-AEEF-264EB3FE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4388-6166-4D17-BB1D-6175ED1C0844}" type="datetime1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89505593-AB5E-4FA5-A64C-8C0A282B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12545  Bits Equalizer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16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105" grpId="0" animBg="1"/>
      <p:bldP spid="108" grpId="0" animBg="1"/>
      <p:bldP spid="109" grpId="0"/>
      <p:bldP spid="112" grpId="0"/>
      <p:bldP spid="51" grpId="0"/>
      <p:bldP spid="52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8" grpId="0"/>
      <p:bldP spid="70" grpId="0"/>
      <p:bldP spid="71" grpId="0"/>
      <p:bldP spid="72" grpId="0"/>
      <p:bldP spid="73" grpId="0" animBg="1"/>
      <p:bldP spid="74" grpId="0" animBg="1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 animBg="1"/>
      <p:bldP spid="90" grpId="0"/>
      <p:bldP spid="91" grpId="0"/>
      <p:bldP spid="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17536" y="1244184"/>
            <a:ext cx="290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438799" y="1712630"/>
            <a:ext cx="323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37456" y="1963712"/>
            <a:ext cx="4134093" cy="35394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/>
              <a:t>3</a:t>
            </a:r>
          </a:p>
          <a:p>
            <a:r>
              <a:rPr lang="en-US" altLang="zh-TW" sz="3200"/>
              <a:t>01??00</a:t>
            </a:r>
          </a:p>
          <a:p>
            <a:r>
              <a:rPr lang="en-US" altLang="zh-TW" sz="3200"/>
              <a:t>001010</a:t>
            </a:r>
          </a:p>
          <a:p>
            <a:r>
              <a:rPr lang="en-US" altLang="zh-TW" sz="3200"/>
              <a:t>01</a:t>
            </a:r>
          </a:p>
          <a:p>
            <a:r>
              <a:rPr lang="en-US" altLang="zh-TW" sz="3200"/>
              <a:t>10</a:t>
            </a:r>
          </a:p>
          <a:p>
            <a:r>
              <a:rPr lang="en-US" altLang="zh-TW" sz="3200"/>
              <a:t>110001</a:t>
            </a:r>
          </a:p>
          <a:p>
            <a:r>
              <a:rPr lang="en-US" altLang="zh-TW" sz="3200"/>
              <a:t>000000</a:t>
            </a:r>
            <a:endParaRPr lang="en-US" altLang="zh-TW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532737" y="2398428"/>
            <a:ext cx="2855448" cy="156966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/>
              <a:t>Case 1: 3</a:t>
            </a:r>
          </a:p>
          <a:p>
            <a:r>
              <a:rPr lang="en-US" altLang="zh-TW" sz="3200"/>
              <a:t>Case 2: 1</a:t>
            </a:r>
          </a:p>
          <a:p>
            <a:r>
              <a:rPr lang="en-US" altLang="zh-TW" sz="3200"/>
              <a:t>Case 3: -1</a:t>
            </a:r>
            <a:endParaRPr lang="en-US" altLang="zh-TW" sz="320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8151-3EAB-463D-BBD1-614061488035}" type="datetime1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12545  Bits Equalizer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919919" y="2015542"/>
            <a:ext cx="225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# of test cases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717401" y="2486198"/>
            <a:ext cx="129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String S</a:t>
            </a:r>
            <a:endParaRPr lang="zh-TW" altLang="en-US" sz="2800" dirty="0"/>
          </a:p>
        </p:txBody>
      </p:sp>
      <p:cxnSp>
        <p:nvCxnSpPr>
          <p:cNvPr id="14" name="直線單箭頭接點 13"/>
          <p:cNvCxnSpPr>
            <a:stCxn id="10" idx="1"/>
          </p:cNvCxnSpPr>
          <p:nvPr/>
        </p:nvCxnSpPr>
        <p:spPr>
          <a:xfrm flipH="1" flipV="1">
            <a:off x="844547" y="2270178"/>
            <a:ext cx="1075372" cy="6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1695775" y="2744779"/>
            <a:ext cx="1075372" cy="6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538115" y="2500566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</a:t>
            </a:r>
            <a:r>
              <a:rPr lang="zh-TW" altLang="en-US" sz="2800" dirty="0"/>
              <a:t> </a:t>
            </a:r>
            <a:r>
              <a:rPr lang="en-US" altLang="zh-TW" sz="2800" dirty="0"/>
              <a:t>#1</a:t>
            </a:r>
            <a:endParaRPr lang="zh-TW" altLang="en-US" sz="28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508291" y="3499682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</a:t>
            </a:r>
            <a:r>
              <a:rPr lang="zh-TW" altLang="en-US" sz="2800" dirty="0"/>
              <a:t> </a:t>
            </a:r>
            <a:r>
              <a:rPr lang="en-US" altLang="zh-TW" sz="2800" dirty="0"/>
              <a:t>#2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745423" y="3498702"/>
            <a:ext cx="1287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ea typeface="標楷體" panose="03000509000000000000" pitchFamily="65" charset="-120"/>
              </a:rPr>
              <a:t>String S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 flipH="1" flipV="1">
            <a:off x="886562" y="3765342"/>
            <a:ext cx="1799488" cy="6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514938" y="4461816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</a:t>
            </a:r>
            <a:r>
              <a:rPr lang="zh-TW" altLang="en-US" sz="2800" dirty="0"/>
              <a:t> </a:t>
            </a:r>
            <a:r>
              <a:rPr lang="en-US" altLang="zh-TW" sz="2800" dirty="0"/>
              <a:t>#3</a:t>
            </a:r>
            <a:endParaRPr lang="zh-TW" altLang="en-US" sz="28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776562" y="4411851"/>
            <a:ext cx="1281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ea typeface="標楷體" panose="03000509000000000000" pitchFamily="65" charset="-120"/>
              </a:rPr>
              <a:t>String S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cxnSp>
        <p:nvCxnSpPr>
          <p:cNvPr id="22" name="直線單箭頭接點 21"/>
          <p:cNvCxnSpPr>
            <a:stCxn id="21" idx="1"/>
          </p:cNvCxnSpPr>
          <p:nvPr/>
        </p:nvCxnSpPr>
        <p:spPr>
          <a:xfrm flipH="1" flipV="1">
            <a:off x="1706336" y="4669971"/>
            <a:ext cx="1070226" cy="3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19725" y="2533338"/>
            <a:ext cx="1484026" cy="88441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408839" y="3485838"/>
            <a:ext cx="1484026" cy="88441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00675" y="4457388"/>
            <a:ext cx="1484026" cy="88441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2731008" y="2973334"/>
            <a:ext cx="15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String T</a:t>
            </a:r>
            <a:endParaRPr lang="zh-TW" altLang="en-US" sz="2800" dirty="0"/>
          </a:p>
        </p:txBody>
      </p:sp>
      <p:cxnSp>
        <p:nvCxnSpPr>
          <p:cNvPr id="31" name="直線單箭頭接點 30"/>
          <p:cNvCxnSpPr/>
          <p:nvPr/>
        </p:nvCxnSpPr>
        <p:spPr>
          <a:xfrm flipH="1" flipV="1">
            <a:off x="1709382" y="3231915"/>
            <a:ext cx="1075372" cy="6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 flipV="1">
            <a:off x="940991" y="4187164"/>
            <a:ext cx="1799488" cy="6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2775359" y="3945017"/>
            <a:ext cx="1287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ea typeface="標楷體" panose="03000509000000000000" pitchFamily="65" charset="-120"/>
              </a:rPr>
              <a:t>String T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790169" y="4907151"/>
            <a:ext cx="1281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ea typeface="標楷體" panose="03000509000000000000" pitchFamily="65" charset="-120"/>
              </a:rPr>
              <a:t>String T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cxnSp>
        <p:nvCxnSpPr>
          <p:cNvPr id="38" name="直線單箭頭接點 37"/>
          <p:cNvCxnSpPr>
            <a:stCxn id="37" idx="1"/>
          </p:cNvCxnSpPr>
          <p:nvPr/>
        </p:nvCxnSpPr>
        <p:spPr>
          <a:xfrm flipH="1" flipV="1">
            <a:off x="1719943" y="5165271"/>
            <a:ext cx="1070226" cy="3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/>
          <p:cNvCxnSpPr/>
          <p:nvPr/>
        </p:nvCxnSpPr>
        <p:spPr>
          <a:xfrm flipV="1">
            <a:off x="1877785" y="3240408"/>
            <a:ext cx="5605966" cy="735599"/>
          </a:xfrm>
          <a:prstGeom prst="bentConnector3">
            <a:avLst>
              <a:gd name="adj1" fmla="val 8611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接點 42"/>
          <p:cNvCxnSpPr>
            <a:stCxn id="28" idx="3"/>
          </p:cNvCxnSpPr>
          <p:nvPr/>
        </p:nvCxnSpPr>
        <p:spPr>
          <a:xfrm flipV="1">
            <a:off x="1884701" y="3624943"/>
            <a:ext cx="5650935" cy="1274655"/>
          </a:xfrm>
          <a:prstGeom prst="bentConnector3">
            <a:avLst>
              <a:gd name="adj1" fmla="val 9392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/>
          <p:nvPr/>
        </p:nvCxnSpPr>
        <p:spPr>
          <a:xfrm flipV="1">
            <a:off x="1910443" y="2767693"/>
            <a:ext cx="5633357" cy="195943"/>
          </a:xfrm>
          <a:prstGeom prst="bentConnector3">
            <a:avLst>
              <a:gd name="adj1" fmla="val 8463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05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9765" y="329784"/>
            <a:ext cx="223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890E-44FB-4625-9904-A301611A7D09}" type="datetime1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12545  Bits Equalizer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24458" y="1319134"/>
            <a:ext cx="6123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無解</a:t>
            </a:r>
            <a:r>
              <a:rPr lang="en-US" altLang="zh-TW" sz="2800" dirty="0">
                <a:solidFill>
                  <a:prstClr val="black"/>
                </a:solidFill>
              </a:rPr>
              <a:t>:</a:t>
            </a:r>
            <a:r>
              <a:rPr lang="zh-TW" altLang="en-US" sz="2800" dirty="0">
                <a:solidFill>
                  <a:prstClr val="black"/>
                </a:solidFill>
              </a:rPr>
              <a:t> </a:t>
            </a:r>
            <a:r>
              <a:rPr lang="en-US" altLang="zh-TW" sz="2800" dirty="0">
                <a:solidFill>
                  <a:prstClr val="black"/>
                </a:solidFill>
              </a:rPr>
              <a:t>s1 &gt; t1   (</a:t>
            </a:r>
            <a:r>
              <a:rPr lang="en-US" altLang="zh-TW" sz="2800" dirty="0">
                <a:solidFill>
                  <a:srgbClr val="00B0F0"/>
                </a:solidFill>
                <a:ea typeface="標楷體" panose="03000509000000000000" pitchFamily="65" charset="-120"/>
              </a:rPr>
              <a:t>S</a:t>
            </a:r>
            <a:r>
              <a:rPr lang="zh-TW" altLang="en-US" sz="28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中的</a:t>
            </a:r>
            <a:r>
              <a:rPr lang="en-US" altLang="zh-TW" sz="2800" dirty="0">
                <a:solidFill>
                  <a:srgbClr val="00B0F0"/>
                </a:solidFill>
                <a:ea typeface="標楷體" panose="03000509000000000000" pitchFamily="65" charset="-120"/>
              </a:rPr>
              <a:t>1</a:t>
            </a:r>
            <a:r>
              <a:rPr lang="zh-TW" altLang="en-US" sz="28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</a:t>
            </a:r>
            <a:r>
              <a:rPr lang="en-US" altLang="zh-TW" sz="2800" dirty="0">
                <a:solidFill>
                  <a:srgbClr val="00B0F0"/>
                </a:solidFill>
                <a:ea typeface="標楷體" panose="03000509000000000000" pitchFamily="65" charset="-120"/>
              </a:rPr>
              <a:t>T</a:t>
            </a:r>
            <a:r>
              <a:rPr lang="zh-TW" altLang="en-US" sz="28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中的</a:t>
            </a:r>
            <a:r>
              <a:rPr lang="en-US" altLang="zh-TW" sz="2800" dirty="0">
                <a:solidFill>
                  <a:srgbClr val="00B0F0"/>
                </a:solidFill>
                <a:ea typeface="標楷體" panose="03000509000000000000" pitchFamily="65" charset="-120"/>
              </a:rPr>
              <a:t>1</a:t>
            </a:r>
            <a:r>
              <a:rPr lang="zh-TW" altLang="en-US" sz="28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</a:t>
            </a:r>
            <a:r>
              <a:rPr lang="en-US" altLang="zh-TW" sz="2800" dirty="0">
                <a:solidFill>
                  <a:prstClr val="black"/>
                </a:solidFill>
                <a:ea typeface="標楷體" panose="03000509000000000000" pitchFamily="65" charset="-120"/>
              </a:rPr>
              <a:t>)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17D9EE14-FF4B-44A8-9E71-4A91CAE497E9}"/>
              </a:ext>
            </a:extLst>
          </p:cNvPr>
          <p:cNvSpPr txBox="1"/>
          <p:nvPr/>
        </p:nvSpPr>
        <p:spPr>
          <a:xfrm>
            <a:off x="824459" y="2403655"/>
            <a:ext cx="6991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最少的操作次數</a:t>
            </a:r>
            <a:r>
              <a:rPr lang="en-US" altLang="zh-TW" sz="2800" dirty="0">
                <a:solidFill>
                  <a:prstClr val="black"/>
                </a:solidFill>
              </a:rPr>
              <a:t>:</a:t>
            </a:r>
            <a:r>
              <a:rPr lang="zh-TW" altLang="en-US" sz="2800" dirty="0">
                <a:solidFill>
                  <a:prstClr val="black"/>
                </a:solidFill>
              </a:rPr>
              <a:t> </a:t>
            </a:r>
            <a:r>
              <a:rPr lang="en-US" altLang="zh-TW" sz="2800" dirty="0">
                <a:solidFill>
                  <a:prstClr val="black"/>
                </a:solidFill>
              </a:rPr>
              <a:t>max(ans1, ans2)+que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19C1E163-3E16-47A0-8C85-B779B78F25FD}"/>
              </a:ext>
            </a:extLst>
          </p:cNvPr>
          <p:cNvSpPr txBox="1"/>
          <p:nvPr/>
        </p:nvSpPr>
        <p:spPr>
          <a:xfrm>
            <a:off x="1442201" y="3208858"/>
            <a:ext cx="1948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s1:S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en-US" altLang="zh-TW" sz="2000" dirty="0"/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的個數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A14B3740-82D9-4315-B935-2DCDC284867D}"/>
              </a:ext>
            </a:extLst>
          </p:cNvPr>
          <p:cNvSpPr txBox="1"/>
          <p:nvPr/>
        </p:nvSpPr>
        <p:spPr>
          <a:xfrm>
            <a:off x="1442201" y="3563870"/>
            <a:ext cx="1852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t1:T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en-US" altLang="zh-TW" sz="2000" dirty="0"/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的個數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xmlns="" id="{0E4254A5-9FD4-4971-8669-E64043F6EAAF}"/>
                  </a:ext>
                </a:extLst>
              </p:cNvPr>
              <p:cNvSpPr txBox="1"/>
              <p:nvPr/>
            </p:nvSpPr>
            <p:spPr>
              <a:xfrm>
                <a:off x="3842501" y="3186479"/>
                <a:ext cx="2659534" cy="463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ans1: S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與</a:t>
                </a:r>
                <a:r>
                  <a:rPr lang="en-US" altLang="zh-TW" sz="2000" dirty="0"/>
                  <a:t>T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中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的對數</a:t>
                </a: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E4254A5-9FD4-4971-8669-E64043F6E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501" y="3186479"/>
                <a:ext cx="2659534" cy="463717"/>
              </a:xfrm>
              <a:prstGeom prst="rect">
                <a:avLst/>
              </a:prstGeom>
              <a:blipFill>
                <a:blip r:embed="rId2"/>
                <a:stretch>
                  <a:fillRect l="-2288" t="-2632" r="-1831"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xmlns="" id="{60BE5B59-27B7-455D-86A4-1F9DDC2F1232}"/>
                  </a:ext>
                </a:extLst>
              </p:cNvPr>
              <p:cNvSpPr txBox="1"/>
              <p:nvPr/>
            </p:nvSpPr>
            <p:spPr>
              <a:xfrm>
                <a:off x="3842501" y="3635892"/>
                <a:ext cx="2688928" cy="462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ans2: S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與</a:t>
                </a:r>
                <a:r>
                  <a:rPr lang="en-US" altLang="zh-TW" sz="2000" dirty="0"/>
                  <a:t>T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中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zh-TW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的對數</a:t>
                </a: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0BE5B59-27B7-455D-86A4-1F9DDC2F1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501" y="3635892"/>
                <a:ext cx="2688928" cy="462434"/>
              </a:xfrm>
              <a:prstGeom prst="rect">
                <a:avLst/>
              </a:prstGeom>
              <a:blipFill>
                <a:blip r:embed="rId3"/>
                <a:stretch>
                  <a:fillRect l="-2268" t="-1316" r="-907"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A66503DE-0EBA-406C-9B5C-178FF4A8D0E8}"/>
              </a:ext>
            </a:extLst>
          </p:cNvPr>
          <p:cNvSpPr txBox="1"/>
          <p:nvPr/>
        </p:nvSpPr>
        <p:spPr>
          <a:xfrm>
            <a:off x="1442201" y="3915287"/>
            <a:ext cx="1948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que:S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en-US" altLang="zh-TW" sz="2000" dirty="0"/>
              <a:t>?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的個數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B4D28159-D02A-47EA-88DF-9B735F91B5DF}"/>
              </a:ext>
            </a:extLst>
          </p:cNvPr>
          <p:cNvSpPr/>
          <p:nvPr/>
        </p:nvSpPr>
        <p:spPr>
          <a:xfrm>
            <a:off x="1442201" y="3195276"/>
            <a:ext cx="1942314" cy="113980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0E8CD259-3745-4CDC-9837-C6E677535A6E}"/>
              </a:ext>
            </a:extLst>
          </p:cNvPr>
          <p:cNvSpPr/>
          <p:nvPr/>
        </p:nvSpPr>
        <p:spPr>
          <a:xfrm>
            <a:off x="3887278" y="3195275"/>
            <a:ext cx="2582945" cy="113980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CD3D1BE4-5E22-46C2-81AD-151004ABDEBA}"/>
              </a:ext>
            </a:extLst>
          </p:cNvPr>
          <p:cNvSpPr txBox="1"/>
          <p:nvPr/>
        </p:nvSpPr>
        <p:spPr>
          <a:xfrm>
            <a:off x="1364730" y="1866503"/>
            <a:ext cx="4280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因為欠缺把</a:t>
            </a:r>
            <a:r>
              <a:rPr lang="en-US" altLang="zh-TW" sz="2400" dirty="0">
                <a:ea typeface="標楷體" panose="03000509000000000000" pitchFamily="65" charset="-120"/>
              </a:rPr>
              <a:t>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改為</a:t>
            </a:r>
            <a:r>
              <a:rPr lang="en-US" altLang="zh-TW" sz="2400" dirty="0">
                <a:ea typeface="標楷體" panose="03000509000000000000" pitchFamily="65" charset="-120"/>
              </a:rPr>
              <a:t>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539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C228-8171-4F3B-BE40-EC0EC7174566}" type="datetime1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12545  Bits Equalizer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47572" y="994889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S:</a:t>
            </a:r>
            <a:endParaRPr lang="zh-TW" altLang="en-US" sz="3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4047" y="1699443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T:</a:t>
            </a:r>
            <a:endParaRPr lang="zh-TW" altLang="en-US" sz="3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188977" y="11180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786220" y="11180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366986" y="11180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997182" y="11180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631495" y="11180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298760" y="11180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180739" y="180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777982" y="180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358748" y="180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988944" y="180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623257" y="180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290522" y="180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34" name="矩形 33"/>
          <p:cNvSpPr/>
          <p:nvPr/>
        </p:nvSpPr>
        <p:spPr>
          <a:xfrm>
            <a:off x="3605036" y="1196975"/>
            <a:ext cx="412956" cy="113414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1752770" y="1200851"/>
            <a:ext cx="412956" cy="11341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414122" y="3035082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S:</a:t>
            </a:r>
            <a:endParaRPr lang="zh-TW" altLang="en-US" sz="36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30597" y="3739636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T:</a:t>
            </a:r>
            <a:endParaRPr lang="zh-TW" altLang="en-US" sz="36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155527" y="3158193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752770" y="3158193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333536" y="3158193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2963732" y="3158193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3598045" y="3158193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4265310" y="3158193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1147289" y="3848798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1744532" y="3848798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325298" y="3848798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955494" y="3848798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589807" y="3848798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4257072" y="3848798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105" name="向下箭號 104"/>
          <p:cNvSpPr/>
          <p:nvPr/>
        </p:nvSpPr>
        <p:spPr>
          <a:xfrm>
            <a:off x="127819" y="2521976"/>
            <a:ext cx="1001456" cy="30971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向下箭號 105"/>
          <p:cNvSpPr/>
          <p:nvPr/>
        </p:nvSpPr>
        <p:spPr>
          <a:xfrm>
            <a:off x="127819" y="4444183"/>
            <a:ext cx="1001456" cy="30971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弧形 107"/>
          <p:cNvSpPr/>
          <p:nvPr/>
        </p:nvSpPr>
        <p:spPr>
          <a:xfrm rot="19049212">
            <a:off x="1586050" y="816068"/>
            <a:ext cx="2530293" cy="2381678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文字方塊 108"/>
          <p:cNvSpPr txBox="1"/>
          <p:nvPr/>
        </p:nvSpPr>
        <p:spPr>
          <a:xfrm>
            <a:off x="4451122" y="2434957"/>
            <a:ext cx="610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中互換一次 </a:t>
            </a:r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ea typeface="標楷體" panose="03000509000000000000" pitchFamily="65" charset="-120"/>
              </a:rPr>
              <a:t>次數</a:t>
            </a:r>
            <a:r>
              <a:rPr lang="en-US" altLang="zh-TW" sz="2400" dirty="0">
                <a:ea typeface="標楷體" panose="03000509000000000000" pitchFamily="65" charset="-120"/>
              </a:rPr>
              <a:t>= Min(ans1,ans2)=ans1)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字方塊 109"/>
              <p:cNvSpPr txBox="1"/>
              <p:nvPr/>
            </p:nvSpPr>
            <p:spPr>
              <a:xfrm>
                <a:off x="1308456" y="4363886"/>
                <a:ext cx="2937055" cy="548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對與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對一樣多</a:t>
                </a:r>
                <a:endParaRPr lang="zh-TW" altLang="en-US" sz="2400" dirty="0"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0" name="文字方塊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456" y="4363886"/>
                <a:ext cx="2937055" cy="548227"/>
              </a:xfrm>
              <a:prstGeom prst="rect">
                <a:avLst/>
              </a:prstGeom>
              <a:blipFill rotWithShape="0">
                <a:blip r:embed="rId2"/>
                <a:stretch>
                  <a:fillRect t="-3333" b="-14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/>
              <p:cNvSpPr txBox="1"/>
              <p:nvPr/>
            </p:nvSpPr>
            <p:spPr>
              <a:xfrm>
                <a:off x="1496027" y="2359240"/>
                <a:ext cx="2634668" cy="538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尋找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對與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zh-TW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對</a:t>
                </a:r>
              </a:p>
            </p:txBody>
          </p:sp>
        </mc:Choice>
        <mc:Fallback xmlns=""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027" y="2359240"/>
                <a:ext cx="2634668" cy="538032"/>
              </a:xfrm>
              <a:prstGeom prst="rect">
                <a:avLst/>
              </a:prstGeom>
              <a:blipFill rotWithShape="0">
                <a:blip r:embed="rId3"/>
                <a:stretch>
                  <a:fillRect l="-3464" t="-3409" r="-1386" b="-170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字方塊 66"/>
          <p:cNvSpPr txBox="1"/>
          <p:nvPr/>
        </p:nvSpPr>
        <p:spPr>
          <a:xfrm>
            <a:off x="10020300" y="1078811"/>
            <a:ext cx="1948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s1:S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en-US" altLang="zh-TW" sz="2000" dirty="0"/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的個數</a:t>
            </a:r>
          </a:p>
        </p:txBody>
      </p:sp>
      <p:sp>
        <p:nvSpPr>
          <p:cNvPr id="113" name="文字方塊 112"/>
          <p:cNvSpPr txBox="1"/>
          <p:nvPr/>
        </p:nvSpPr>
        <p:spPr>
          <a:xfrm>
            <a:off x="10020300" y="1433823"/>
            <a:ext cx="1852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t1:T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en-US" altLang="zh-TW" sz="2000" dirty="0"/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的個數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/>
              <p:cNvSpPr txBox="1"/>
              <p:nvPr/>
            </p:nvSpPr>
            <p:spPr>
              <a:xfrm>
                <a:off x="9372600" y="2962218"/>
                <a:ext cx="2659534" cy="463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ans1: S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與</a:t>
                </a:r>
                <a:r>
                  <a:rPr lang="en-US" altLang="zh-TW" sz="2000" dirty="0"/>
                  <a:t>T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中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的對數</a:t>
                </a:r>
              </a:p>
            </p:txBody>
          </p:sp>
        </mc:Choice>
        <mc:Fallback xmlns="">
          <p:sp>
            <p:nvSpPr>
              <p:cNvPr id="114" name="文字方塊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0" y="2962218"/>
                <a:ext cx="2659534" cy="463717"/>
              </a:xfrm>
              <a:prstGeom prst="rect">
                <a:avLst/>
              </a:prstGeom>
              <a:blipFill rotWithShape="0">
                <a:blip r:embed="rId4"/>
                <a:stretch>
                  <a:fillRect l="-2523" t="-2632" r="-1835"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/>
              <p:cNvSpPr txBox="1"/>
              <p:nvPr/>
            </p:nvSpPr>
            <p:spPr>
              <a:xfrm>
                <a:off x="9372600" y="3411631"/>
                <a:ext cx="2688928" cy="462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ans2: S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與</a:t>
                </a:r>
                <a:r>
                  <a:rPr lang="en-US" altLang="zh-TW" sz="2000" dirty="0"/>
                  <a:t>T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中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zh-TW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的對數</a:t>
                </a:r>
              </a:p>
            </p:txBody>
          </p:sp>
        </mc:Choice>
        <mc:Fallback xmlns="">
          <p:sp>
            <p:nvSpPr>
              <p:cNvPr id="115" name="文字方塊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0" y="3411631"/>
                <a:ext cx="2688928" cy="462434"/>
              </a:xfrm>
              <a:prstGeom prst="rect">
                <a:avLst/>
              </a:prstGeom>
              <a:blipFill rotWithShape="0">
                <a:blip r:embed="rId5"/>
                <a:stretch>
                  <a:fillRect l="-2494" t="-2632" r="-680"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文字方塊 115"/>
          <p:cNvSpPr txBox="1"/>
          <p:nvPr/>
        </p:nvSpPr>
        <p:spPr>
          <a:xfrm>
            <a:off x="10020300" y="1785240"/>
            <a:ext cx="1948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que:S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en-US" altLang="zh-TW" sz="2000" dirty="0"/>
              <a:t>?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的個數</a:t>
            </a:r>
          </a:p>
        </p:txBody>
      </p:sp>
      <p:sp>
        <p:nvSpPr>
          <p:cNvPr id="69" name="矩形 68"/>
          <p:cNvSpPr/>
          <p:nvPr/>
        </p:nvSpPr>
        <p:spPr>
          <a:xfrm>
            <a:off x="10020300" y="1065229"/>
            <a:ext cx="1942314" cy="113980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/>
          <p:cNvSpPr/>
          <p:nvPr/>
        </p:nvSpPr>
        <p:spPr>
          <a:xfrm>
            <a:off x="9417377" y="2971015"/>
            <a:ext cx="2582945" cy="941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文字方塊 119"/>
          <p:cNvSpPr txBox="1"/>
          <p:nvPr/>
        </p:nvSpPr>
        <p:spPr>
          <a:xfrm>
            <a:off x="5070388" y="140044"/>
            <a:ext cx="6310185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s1 = 1   t1= 2  </a:t>
            </a:r>
            <a:r>
              <a:rPr lang="en-US" altLang="zh-TW" sz="2800" dirty="0">
                <a:solidFill>
                  <a:srgbClr val="FF0000"/>
                </a:solidFill>
              </a:rPr>
              <a:t>ans1= 1 </a:t>
            </a:r>
            <a:r>
              <a:rPr lang="en-US" altLang="zh-TW" sz="2800" dirty="0">
                <a:solidFill>
                  <a:srgbClr val="0070C0"/>
                </a:solidFill>
              </a:rPr>
              <a:t>ans2 = 1</a:t>
            </a:r>
            <a:r>
              <a:rPr lang="en-US" altLang="zh-TW" sz="2800" dirty="0"/>
              <a:t>  que = 2</a:t>
            </a:r>
            <a:endParaRPr lang="zh-TW" altLang="en-US" sz="2800" dirty="0"/>
          </a:p>
        </p:txBody>
      </p:sp>
      <p:sp>
        <p:nvSpPr>
          <p:cNvPr id="121" name="文字方塊 120"/>
          <p:cNvSpPr txBox="1"/>
          <p:nvPr/>
        </p:nvSpPr>
        <p:spPr>
          <a:xfrm>
            <a:off x="276456" y="63998"/>
            <a:ext cx="2454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 #1</a:t>
            </a:r>
            <a:endParaRPr lang="zh-TW" altLang="en-US" sz="3200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2728291" y="83526"/>
            <a:ext cx="1890584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ans1 = ans2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7749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53" grpId="0"/>
      <p:bldP spid="54" grpId="0"/>
      <p:bldP spid="55" grpId="0"/>
      <p:bldP spid="56" grpId="0"/>
      <p:bldP spid="57" grpId="0"/>
      <p:bldP spid="58" grpId="0"/>
      <p:bldP spid="105" grpId="0" animBg="1"/>
      <p:bldP spid="106" grpId="0" animBg="1"/>
      <p:bldP spid="108" grpId="0" animBg="1"/>
      <p:bldP spid="109" grpId="0"/>
      <p:bldP spid="110" grpId="0"/>
      <p:bldP spid="112" grpId="0"/>
      <p:bldP spid="1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4AB9-A2CA-41F7-825E-AE25F8F8AD9D}" type="datetime1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515938" y="1016645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S:</a:t>
            </a:r>
            <a:endParaRPr lang="zh-TW" altLang="en-US" sz="36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32413" y="1721199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T:</a:t>
            </a:r>
            <a:endParaRPr lang="zh-TW" altLang="en-US" sz="36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257343" y="113975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854586" y="113975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2435352" y="113975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065548" y="113975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3699861" y="113975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4367126" y="1139756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1249105" y="183036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1846348" y="183036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27114" y="183036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057310" y="183036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3691623" y="183036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358888" y="1830361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64" name="矩形 63"/>
          <p:cNvSpPr/>
          <p:nvPr/>
        </p:nvSpPr>
        <p:spPr>
          <a:xfrm>
            <a:off x="3044421" y="1200707"/>
            <a:ext cx="412956" cy="113414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2403331" y="1194250"/>
            <a:ext cx="412956" cy="113414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528802" y="3042091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S:</a:t>
            </a:r>
            <a:endParaRPr lang="zh-TW" altLang="en-US" sz="3600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545277" y="3746645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T:</a:t>
            </a:r>
            <a:endParaRPr lang="zh-TW" altLang="en-US" sz="36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1270207" y="3165202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1867450" y="3165202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2448216" y="3165202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3078412" y="3165202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3712725" y="3165202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4379990" y="3165202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261969" y="3855807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1859212" y="3855807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2439978" y="3855807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3070174" y="3855807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3704487" y="3855807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4371752" y="3855807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99" name="向下箭號 98"/>
          <p:cNvSpPr/>
          <p:nvPr/>
        </p:nvSpPr>
        <p:spPr>
          <a:xfrm>
            <a:off x="224719" y="2567849"/>
            <a:ext cx="1001456" cy="30971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字方塊 103"/>
              <p:cNvSpPr txBox="1"/>
              <p:nvPr/>
            </p:nvSpPr>
            <p:spPr>
              <a:xfrm>
                <a:off x="1304994" y="2430555"/>
                <a:ext cx="3486609" cy="547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尋找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?</m:t>
                            </m:r>
                          </m:num>
                          <m:den>
                            <m:r>
                              <a:rPr lang="en-US" altLang="zh-TW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將</a:t>
                </a:r>
                <a14:m>
                  <m:oMath xmlns:m="http://schemas.openxmlformats.org/officeDocument/2006/math">
                    <m:r>
                      <a:rPr lang="zh-TW" altLang="en-US" sz="24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?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zh-TW" altLang="en-US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之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?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改為</m:t>
                    </m:r>
                    <m:r>
                      <a:rPr lang="zh-TW" altLang="en-US" sz="240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en-US" altLang="zh-TW" sz="2400" i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x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4" name="文字方塊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94" y="2430555"/>
                <a:ext cx="3486609" cy="547907"/>
              </a:xfrm>
              <a:prstGeom prst="rect">
                <a:avLst/>
              </a:prstGeom>
              <a:blipFill rotWithShape="0">
                <a:blip r:embed="rId3"/>
                <a:stretch>
                  <a:fillRect l="-2622" t="-1111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文字方塊 104"/>
          <p:cNvSpPr txBox="1"/>
          <p:nvPr/>
        </p:nvSpPr>
        <p:spPr>
          <a:xfrm>
            <a:off x="4869828" y="2453239"/>
            <a:ext cx="709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共改</a:t>
            </a:r>
            <a:r>
              <a:rPr lang="en-US" altLang="zh-TW" sz="2400" dirty="0"/>
              <a:t>?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  <a:r>
              <a:rPr lang="en-US" altLang="zh-TW" sz="2400" dirty="0"/>
              <a:t>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zh-TW" altLang="en-US" sz="2400" dirty="0"/>
              <a:t>  </a:t>
            </a:r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ea typeface="標楷體" panose="03000509000000000000" pitchFamily="65" charset="-120"/>
              </a:rPr>
              <a:t>次數</a:t>
            </a:r>
            <a:r>
              <a:rPr lang="en-US" altLang="zh-TW" sz="2400" dirty="0">
                <a:ea typeface="標楷體" panose="03000509000000000000" pitchFamily="65" charset="-120"/>
              </a:rPr>
              <a:t>= que-(ans2-ans1)=2-0=2)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223943" y="4372148"/>
            <a:ext cx="3522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共操作</a:t>
            </a:r>
            <a:r>
              <a:rPr lang="en-US" altLang="zh-TW" sz="2800" dirty="0">
                <a:solidFill>
                  <a:srgbClr val="FF0000"/>
                </a:solidFill>
              </a:rPr>
              <a:t>3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zh-TW" altLang="en-US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(=1+2)</a:t>
            </a:r>
            <a:endParaRPr lang="zh-TW" altLang="en-US" sz="28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4953995" y="4389638"/>
            <a:ext cx="5503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總操作次數即</a:t>
            </a:r>
            <a:r>
              <a:rPr lang="en-US" altLang="zh-TW" sz="2800" dirty="0">
                <a:solidFill>
                  <a:srgbClr val="0070C0"/>
                </a:solidFill>
                <a:ea typeface="標楷體" panose="03000509000000000000" pitchFamily="65" charset="-120"/>
              </a:rPr>
              <a:t>max(ans1,ans2)+que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5070388" y="140044"/>
            <a:ext cx="6310185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s1 = 1   t1= 2  </a:t>
            </a:r>
            <a:r>
              <a:rPr lang="en-US" altLang="zh-TW" sz="2800" dirty="0">
                <a:solidFill>
                  <a:srgbClr val="FF0000"/>
                </a:solidFill>
              </a:rPr>
              <a:t>ans1= 1 </a:t>
            </a:r>
            <a:r>
              <a:rPr lang="en-US" altLang="zh-TW" sz="2800" dirty="0">
                <a:solidFill>
                  <a:srgbClr val="0070C0"/>
                </a:solidFill>
              </a:rPr>
              <a:t>ans2 = 1</a:t>
            </a:r>
            <a:r>
              <a:rPr lang="en-US" altLang="zh-TW" sz="2800" dirty="0"/>
              <a:t>  que = 2</a:t>
            </a:r>
            <a:endParaRPr lang="zh-TW" altLang="en-US" sz="2800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76456" y="63998"/>
            <a:ext cx="2454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 #1</a:t>
            </a:r>
            <a:endParaRPr lang="zh-TW" altLang="en-US" sz="32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728291" y="83526"/>
            <a:ext cx="1890584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ans1 = ans2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00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52" grpId="0"/>
      <p:bldP spid="53" grpId="0"/>
      <p:bldP spid="54" grpId="0"/>
      <p:bldP spid="55" grpId="0"/>
      <p:bldP spid="56" grpId="0"/>
      <p:bldP spid="57" grpId="0"/>
      <p:bldP spid="64" grpId="0" animBg="1"/>
      <p:bldP spid="67" grpId="0" animBg="1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84" grpId="0"/>
      <p:bldP spid="85" grpId="0"/>
      <p:bldP spid="86" grpId="0"/>
      <p:bldP spid="87" grpId="0"/>
      <p:bldP spid="88" grpId="0"/>
      <p:bldP spid="89" grpId="0"/>
      <p:bldP spid="99" grpId="0" animBg="1"/>
      <p:bldP spid="104" grpId="0"/>
      <p:bldP spid="105" grpId="0"/>
      <p:bldP spid="65" grpId="0"/>
      <p:bldP spid="1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C228-8171-4F3B-BE40-EC0EC7174566}" type="datetime1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12545  Bits Equalizer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47572" y="994889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S:</a:t>
            </a:r>
            <a:endParaRPr lang="zh-TW" altLang="en-US" sz="3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4047" y="1699443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T:</a:t>
            </a:r>
            <a:endParaRPr lang="zh-TW" altLang="en-US" sz="3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188977" y="11180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786220" y="11180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180739" y="180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777982" y="180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34" name="矩形 33"/>
          <p:cNvSpPr/>
          <p:nvPr/>
        </p:nvSpPr>
        <p:spPr>
          <a:xfrm>
            <a:off x="1144119" y="1173861"/>
            <a:ext cx="412956" cy="113414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1791508" y="1151994"/>
            <a:ext cx="412956" cy="11341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414122" y="3035082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S:</a:t>
            </a:r>
            <a:endParaRPr lang="zh-TW" altLang="en-US" sz="36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30597" y="3739636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T:</a:t>
            </a:r>
            <a:endParaRPr lang="zh-TW" altLang="en-US" sz="36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155527" y="3158193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752770" y="3158193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147289" y="3848798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1744532" y="3848798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105" name="向下箭號 104"/>
          <p:cNvSpPr/>
          <p:nvPr/>
        </p:nvSpPr>
        <p:spPr>
          <a:xfrm>
            <a:off x="127819" y="2521976"/>
            <a:ext cx="1001456" cy="30971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向下箭號 105"/>
          <p:cNvSpPr/>
          <p:nvPr/>
        </p:nvSpPr>
        <p:spPr>
          <a:xfrm>
            <a:off x="127819" y="4444183"/>
            <a:ext cx="1001456" cy="30971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弧形 107"/>
          <p:cNvSpPr/>
          <p:nvPr/>
        </p:nvSpPr>
        <p:spPr>
          <a:xfrm rot="19049212">
            <a:off x="1257673" y="970098"/>
            <a:ext cx="743553" cy="696019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文字方塊 108"/>
          <p:cNvSpPr txBox="1"/>
          <p:nvPr/>
        </p:nvSpPr>
        <p:spPr>
          <a:xfrm>
            <a:off x="4451122" y="2434957"/>
            <a:ext cx="610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中互換一次 </a:t>
            </a:r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ea typeface="標楷體" panose="03000509000000000000" pitchFamily="65" charset="-120"/>
              </a:rPr>
              <a:t>次數</a:t>
            </a:r>
            <a:r>
              <a:rPr lang="en-US" altLang="zh-TW" sz="2400" dirty="0">
                <a:ea typeface="標楷體" panose="03000509000000000000" pitchFamily="65" charset="-120"/>
              </a:rPr>
              <a:t>= Min(ans1,ans2)=ans1)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字方塊 109"/>
              <p:cNvSpPr txBox="1"/>
              <p:nvPr/>
            </p:nvSpPr>
            <p:spPr>
              <a:xfrm>
                <a:off x="1308456" y="4363886"/>
                <a:ext cx="2937055" cy="548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對與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對一樣多</a:t>
                </a:r>
                <a:endParaRPr lang="zh-TW" altLang="en-US" sz="2400" dirty="0"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0" name="文字方塊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456" y="4363886"/>
                <a:ext cx="2937055" cy="548227"/>
              </a:xfrm>
              <a:prstGeom prst="rect">
                <a:avLst/>
              </a:prstGeom>
              <a:blipFill rotWithShape="0">
                <a:blip r:embed="rId2"/>
                <a:stretch>
                  <a:fillRect t="-3333" b="-14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/>
              <p:cNvSpPr txBox="1"/>
              <p:nvPr/>
            </p:nvSpPr>
            <p:spPr>
              <a:xfrm>
                <a:off x="1496027" y="2359240"/>
                <a:ext cx="2634668" cy="538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尋找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對與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zh-TW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對</a:t>
                </a:r>
              </a:p>
            </p:txBody>
          </p:sp>
        </mc:Choice>
        <mc:Fallback xmlns=""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027" y="2359240"/>
                <a:ext cx="2634668" cy="538032"/>
              </a:xfrm>
              <a:prstGeom prst="rect">
                <a:avLst/>
              </a:prstGeom>
              <a:blipFill rotWithShape="0">
                <a:blip r:embed="rId3"/>
                <a:stretch>
                  <a:fillRect l="-3464" t="-3409" r="-1386" b="-170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字方塊 66"/>
          <p:cNvSpPr txBox="1"/>
          <p:nvPr/>
        </p:nvSpPr>
        <p:spPr>
          <a:xfrm>
            <a:off x="10020300" y="1078811"/>
            <a:ext cx="1948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s1:S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en-US" altLang="zh-TW" sz="2000" dirty="0"/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的個數</a:t>
            </a:r>
          </a:p>
        </p:txBody>
      </p:sp>
      <p:sp>
        <p:nvSpPr>
          <p:cNvPr id="113" name="文字方塊 112"/>
          <p:cNvSpPr txBox="1"/>
          <p:nvPr/>
        </p:nvSpPr>
        <p:spPr>
          <a:xfrm>
            <a:off x="10020300" y="1433823"/>
            <a:ext cx="1852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t1:T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en-US" altLang="zh-TW" sz="2000" dirty="0"/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的個數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/>
              <p:cNvSpPr txBox="1"/>
              <p:nvPr/>
            </p:nvSpPr>
            <p:spPr>
              <a:xfrm>
                <a:off x="9372600" y="2962218"/>
                <a:ext cx="2659534" cy="463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ans1: S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與</a:t>
                </a:r>
                <a:r>
                  <a:rPr lang="en-US" altLang="zh-TW" sz="2000" dirty="0"/>
                  <a:t>T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中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的對數</a:t>
                </a:r>
              </a:p>
            </p:txBody>
          </p:sp>
        </mc:Choice>
        <mc:Fallback xmlns="">
          <p:sp>
            <p:nvSpPr>
              <p:cNvPr id="114" name="文字方塊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0" y="2962218"/>
                <a:ext cx="2659534" cy="463717"/>
              </a:xfrm>
              <a:prstGeom prst="rect">
                <a:avLst/>
              </a:prstGeom>
              <a:blipFill rotWithShape="0">
                <a:blip r:embed="rId4"/>
                <a:stretch>
                  <a:fillRect l="-2523" t="-2632" r="-1835"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/>
              <p:cNvSpPr txBox="1"/>
              <p:nvPr/>
            </p:nvSpPr>
            <p:spPr>
              <a:xfrm>
                <a:off x="9372600" y="3411631"/>
                <a:ext cx="2688928" cy="462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ans2: S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與</a:t>
                </a:r>
                <a:r>
                  <a:rPr lang="en-US" altLang="zh-TW" sz="2000" dirty="0"/>
                  <a:t>T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中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zh-TW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的對數</a:t>
                </a:r>
              </a:p>
            </p:txBody>
          </p:sp>
        </mc:Choice>
        <mc:Fallback xmlns="">
          <p:sp>
            <p:nvSpPr>
              <p:cNvPr id="115" name="文字方塊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0" y="3411631"/>
                <a:ext cx="2688928" cy="462434"/>
              </a:xfrm>
              <a:prstGeom prst="rect">
                <a:avLst/>
              </a:prstGeom>
              <a:blipFill rotWithShape="0">
                <a:blip r:embed="rId5"/>
                <a:stretch>
                  <a:fillRect l="-2494" t="-2632" r="-680"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文字方塊 115"/>
          <p:cNvSpPr txBox="1"/>
          <p:nvPr/>
        </p:nvSpPr>
        <p:spPr>
          <a:xfrm>
            <a:off x="10020300" y="1785240"/>
            <a:ext cx="1948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que:S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en-US" altLang="zh-TW" sz="2000" dirty="0"/>
              <a:t>?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的個數</a:t>
            </a:r>
          </a:p>
        </p:txBody>
      </p:sp>
      <p:sp>
        <p:nvSpPr>
          <p:cNvPr id="69" name="矩形 68"/>
          <p:cNvSpPr/>
          <p:nvPr/>
        </p:nvSpPr>
        <p:spPr>
          <a:xfrm>
            <a:off x="10020300" y="1065229"/>
            <a:ext cx="1942314" cy="113980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/>
          <p:cNvSpPr/>
          <p:nvPr/>
        </p:nvSpPr>
        <p:spPr>
          <a:xfrm>
            <a:off x="9417377" y="2971015"/>
            <a:ext cx="2582945" cy="941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文字方塊 119"/>
          <p:cNvSpPr txBox="1"/>
          <p:nvPr/>
        </p:nvSpPr>
        <p:spPr>
          <a:xfrm>
            <a:off x="5070388" y="140044"/>
            <a:ext cx="6310185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s1 = 1   t1= 1  </a:t>
            </a:r>
            <a:r>
              <a:rPr lang="en-US" altLang="zh-TW" sz="2800" dirty="0">
                <a:solidFill>
                  <a:srgbClr val="FF0000"/>
                </a:solidFill>
              </a:rPr>
              <a:t>ans1= 1 </a:t>
            </a:r>
            <a:r>
              <a:rPr lang="en-US" altLang="zh-TW" sz="2800" dirty="0">
                <a:solidFill>
                  <a:srgbClr val="0070C0"/>
                </a:solidFill>
              </a:rPr>
              <a:t>ans2 = 1</a:t>
            </a:r>
            <a:r>
              <a:rPr lang="en-US" altLang="zh-TW" sz="2800" dirty="0"/>
              <a:t>  que = 0</a:t>
            </a:r>
            <a:endParaRPr lang="zh-TW" altLang="en-US" sz="2800" dirty="0"/>
          </a:p>
        </p:txBody>
      </p:sp>
      <p:sp>
        <p:nvSpPr>
          <p:cNvPr id="121" name="文字方塊 120"/>
          <p:cNvSpPr txBox="1"/>
          <p:nvPr/>
        </p:nvSpPr>
        <p:spPr>
          <a:xfrm>
            <a:off x="276456" y="63998"/>
            <a:ext cx="2454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 #2</a:t>
            </a:r>
            <a:endParaRPr lang="zh-TW" altLang="en-US" sz="3200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2728291" y="83526"/>
            <a:ext cx="1890584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ans1 = ans2</a:t>
            </a:r>
            <a:endParaRPr lang="zh-TW" altLang="en-US" sz="28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53890" y="5080739"/>
            <a:ext cx="3522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共操作</a:t>
            </a:r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zh-TW" altLang="en-US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(=1)</a:t>
            </a:r>
            <a:endParaRPr lang="zh-TW" altLang="en-US" sz="28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203016" y="5097614"/>
            <a:ext cx="5503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總操作次數即</a:t>
            </a:r>
            <a:r>
              <a:rPr lang="en-US" altLang="zh-TW" sz="2800" dirty="0">
                <a:solidFill>
                  <a:srgbClr val="0070C0"/>
                </a:solidFill>
                <a:ea typeface="標楷體" panose="03000509000000000000" pitchFamily="65" charset="-120"/>
              </a:rPr>
              <a:t>max(ans1,ans2)+que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28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9" grpId="0"/>
      <p:bldP spid="40" grpId="0"/>
      <p:bldP spid="41" grpId="0"/>
      <p:bldP spid="42" grpId="0"/>
      <p:bldP spid="53" grpId="0"/>
      <p:bldP spid="54" grpId="0"/>
      <p:bldP spid="105" grpId="0" animBg="1"/>
      <p:bldP spid="106" grpId="0" animBg="1"/>
      <p:bldP spid="108" grpId="0" animBg="1"/>
      <p:bldP spid="109" grpId="0"/>
      <p:bldP spid="110" grpId="0"/>
      <p:bldP spid="112" grpId="0"/>
      <p:bldP spid="120" grpId="0"/>
      <p:bldP spid="51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FC228-8171-4F3B-BE40-EC0EC7174566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2019/10/29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12545  Bits Equalizer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719536-E03D-4698-8213-C85FD62AFE6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47572" y="994889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S: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64047" y="1699443"/>
            <a:ext cx="43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T: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88977" y="11180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786220" y="11180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366986" y="11180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997182" y="11180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631495" y="11180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298760" y="1118000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80739" y="180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777982" y="180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358748" y="180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988944" y="180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623257" y="180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290522" y="1808605"/>
            <a:ext cx="370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5" name="向下箭號 104"/>
          <p:cNvSpPr/>
          <p:nvPr/>
        </p:nvSpPr>
        <p:spPr>
          <a:xfrm>
            <a:off x="2181077" y="3442143"/>
            <a:ext cx="1001456" cy="30971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823625" y="3930317"/>
            <a:ext cx="199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因此</a:t>
            </a:r>
            <a:r>
              <a:rPr lang="en-US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無解</a:t>
            </a:r>
            <a:r>
              <a:rPr lang="en-US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896533" y="2478098"/>
            <a:ext cx="4369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noProof="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由於</a:t>
            </a:r>
            <a:r>
              <a:rPr lang="en-US" altLang="zh-TW" sz="2400" noProof="0" dirty="0">
                <a:solidFill>
                  <a:prstClr val="black"/>
                </a:solidFill>
                <a:ea typeface="標楷體" panose="03000509000000000000" pitchFamily="65" charset="-120"/>
              </a:rPr>
              <a:t>S</a:t>
            </a:r>
            <a:r>
              <a:rPr lang="zh-TW" altLang="en-US" sz="2400" noProof="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中的</a:t>
            </a:r>
            <a:r>
              <a:rPr lang="en-US" altLang="zh-TW" sz="2400" noProof="0" dirty="0">
                <a:solidFill>
                  <a:prstClr val="black"/>
                </a:solidFill>
                <a:ea typeface="標楷體" panose="03000509000000000000" pitchFamily="65" charset="-120"/>
              </a:rPr>
              <a:t>1</a:t>
            </a:r>
            <a:r>
              <a:rPr lang="zh-TW" altLang="en-US" sz="2400" noProof="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</a:t>
            </a:r>
            <a:r>
              <a:rPr lang="en-US" altLang="zh-TW" sz="2400" noProof="0" dirty="0">
                <a:solidFill>
                  <a:prstClr val="black"/>
                </a:solidFill>
                <a:ea typeface="標楷體" panose="03000509000000000000" pitchFamily="65" charset="-120"/>
              </a:rPr>
              <a:t>T</a:t>
            </a:r>
            <a:r>
              <a:rPr lang="zh-TW" altLang="en-US" sz="2400" noProof="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中的</a:t>
            </a:r>
            <a:r>
              <a:rPr lang="en-US" altLang="zh-TW" sz="2400" noProof="0" dirty="0">
                <a:solidFill>
                  <a:prstClr val="black"/>
                </a:solidFill>
                <a:ea typeface="標楷體" panose="03000509000000000000" pitchFamily="65" charset="-120"/>
              </a:rPr>
              <a:t>1</a:t>
            </a:r>
            <a:r>
              <a:rPr lang="zh-TW" altLang="en-US" sz="2400" noProof="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</a:t>
            </a:r>
            <a:r>
              <a:rPr lang="en-US" altLang="zh-TW" sz="2400" noProof="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noProof="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操作中</a:t>
            </a:r>
            <a:r>
              <a:rPr lang="zh-TW" altLang="en-US" sz="2400" noProof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欠缺把</a:t>
            </a:r>
            <a:r>
              <a:rPr lang="en-US" altLang="zh-TW" sz="2400" noProof="0" dirty="0">
                <a:solidFill>
                  <a:srgbClr val="FF0000"/>
                </a:solidFill>
                <a:ea typeface="標楷體" panose="03000509000000000000" pitchFamily="65" charset="-120"/>
              </a:rPr>
              <a:t>1</a:t>
            </a:r>
            <a:r>
              <a:rPr lang="zh-TW" altLang="en-US" sz="2400" noProof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改為</a:t>
            </a:r>
            <a:r>
              <a:rPr lang="en-US" altLang="zh-TW" sz="2400" noProof="0" dirty="0">
                <a:solidFill>
                  <a:srgbClr val="FF0000"/>
                </a:solidFill>
                <a:ea typeface="標楷體" panose="03000509000000000000" pitchFamily="65" charset="-120"/>
              </a:rPr>
              <a:t>0</a:t>
            </a:r>
            <a:r>
              <a:rPr lang="zh-TW" altLang="en-US" sz="2400" noProof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0020300" y="1078811"/>
            <a:ext cx="1948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s1:S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中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的個數</a:t>
            </a:r>
          </a:p>
        </p:txBody>
      </p:sp>
      <p:sp>
        <p:nvSpPr>
          <p:cNvPr id="113" name="文字方塊 112"/>
          <p:cNvSpPr txBox="1"/>
          <p:nvPr/>
        </p:nvSpPr>
        <p:spPr>
          <a:xfrm>
            <a:off x="10020300" y="1433823"/>
            <a:ext cx="1852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t1:T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中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的個數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/>
              <p:cNvSpPr txBox="1"/>
              <p:nvPr/>
            </p:nvSpPr>
            <p:spPr>
              <a:xfrm>
                <a:off x="9372600" y="2962218"/>
                <a:ext cx="2659534" cy="463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ans1: S</a:t>
                </a:r>
                <a:r>
                  <a:rPr kumimoji="0" lang="zh-TW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與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</a:t>
                </a:r>
                <a:r>
                  <a:rPr kumimoji="0" lang="zh-TW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中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TW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kumimoji="0" lang="en-US" altLang="zh-TW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TW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altLang="zh-TW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kumimoji="0" lang="zh-TW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的對數</a:t>
                </a:r>
              </a:p>
            </p:txBody>
          </p:sp>
        </mc:Choice>
        <mc:Fallback xmlns="">
          <p:sp>
            <p:nvSpPr>
              <p:cNvPr id="114" name="文字方塊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0" y="2962218"/>
                <a:ext cx="2659534" cy="463717"/>
              </a:xfrm>
              <a:prstGeom prst="rect">
                <a:avLst/>
              </a:prstGeom>
              <a:blipFill rotWithShape="0">
                <a:blip r:embed="rId4"/>
                <a:stretch>
                  <a:fillRect l="-2523" t="-2632" r="-1835"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/>
              <p:cNvSpPr txBox="1"/>
              <p:nvPr/>
            </p:nvSpPr>
            <p:spPr>
              <a:xfrm>
                <a:off x="9372600" y="3411631"/>
                <a:ext cx="2688928" cy="462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ans2: S</a:t>
                </a:r>
                <a:r>
                  <a:rPr kumimoji="0" lang="zh-TW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與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</a:t>
                </a:r>
                <a:r>
                  <a:rPr kumimoji="0" lang="zh-TW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中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TW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kumimoji="0" lang="en-US" altLang="zh-TW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TW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num>
                          <m:den>
                            <m:r>
                              <a:rPr kumimoji="0" lang="en-US" altLang="zh-TW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kumimoji="0" lang="zh-TW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+mn-cs"/>
                  </a:rPr>
                  <a:t>的對數</a:t>
                </a:r>
              </a:p>
            </p:txBody>
          </p:sp>
        </mc:Choice>
        <mc:Fallback xmlns="">
          <p:sp>
            <p:nvSpPr>
              <p:cNvPr id="115" name="文字方塊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0" y="3411631"/>
                <a:ext cx="2688928" cy="462434"/>
              </a:xfrm>
              <a:prstGeom prst="rect">
                <a:avLst/>
              </a:prstGeom>
              <a:blipFill rotWithShape="0">
                <a:blip r:embed="rId5"/>
                <a:stretch>
                  <a:fillRect l="-2494" t="-2632" r="-680"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文字方塊 115"/>
          <p:cNvSpPr txBox="1"/>
          <p:nvPr/>
        </p:nvSpPr>
        <p:spPr>
          <a:xfrm>
            <a:off x="10020300" y="1785240"/>
            <a:ext cx="1948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que:S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中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?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的個數</a:t>
            </a:r>
          </a:p>
        </p:txBody>
      </p:sp>
      <p:sp>
        <p:nvSpPr>
          <p:cNvPr id="69" name="矩形 68"/>
          <p:cNvSpPr/>
          <p:nvPr/>
        </p:nvSpPr>
        <p:spPr>
          <a:xfrm>
            <a:off x="10020300" y="1065229"/>
            <a:ext cx="1942314" cy="113980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9417377" y="2971015"/>
            <a:ext cx="2582945" cy="941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5070388" y="140044"/>
            <a:ext cx="6310185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 = 3   t1= 0 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ans1= 3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ans2 = 1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que = 0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276456" y="63998"/>
            <a:ext cx="2454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#3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2728290" y="83526"/>
            <a:ext cx="2077569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無解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: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s1 &gt; t1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14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9" grpId="0"/>
      <p:bldP spid="112" grpId="0"/>
      <p:bldP spid="120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1412</Words>
  <Application>Microsoft Office PowerPoint</Application>
  <PresentationFormat>寬螢幕</PresentationFormat>
  <Paragraphs>633</Paragraphs>
  <Slides>14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UVa 12545  Bits Equalizer</vt:lpstr>
      <vt:lpstr>UVa 12545  Bits Equalizer (Time Limit: 1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1611 Crane (起重機)</dc:title>
  <dc:creator>鄭進和</dc:creator>
  <cp:lastModifiedBy>chcheng</cp:lastModifiedBy>
  <cp:revision>470</cp:revision>
  <dcterms:created xsi:type="dcterms:W3CDTF">2019-09-24T16:06:08Z</dcterms:created>
  <dcterms:modified xsi:type="dcterms:W3CDTF">2019-10-29T03:02:08Z</dcterms:modified>
</cp:coreProperties>
</file>