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2" r:id="rId4"/>
    <p:sldId id="267" r:id="rId5"/>
    <p:sldId id="259" r:id="rId6"/>
    <p:sldId id="268" r:id="rId7"/>
    <p:sldId id="282" r:id="rId8"/>
    <p:sldId id="286" r:id="rId9"/>
    <p:sldId id="287" r:id="rId10"/>
    <p:sldId id="288" r:id="rId11"/>
    <p:sldId id="289" r:id="rId12"/>
    <p:sldId id="290" r:id="rId13"/>
    <p:sldId id="291" r:id="rId14"/>
    <p:sldId id="270" r:id="rId15"/>
    <p:sldId id="277" r:id="rId16"/>
    <p:sldId id="278" r:id="rId17"/>
    <p:sldId id="276" r:id="rId18"/>
    <p:sldId id="27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81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4E56-E86C-4664-A199-ECE172645832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CCC-2652-44C4-BA8F-EE2684D95D8B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2313-AD3A-49E4-A5E7-3EAC3D3AFAA7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3F9B-A664-4781-A144-1933F1BB9527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45AF-235D-470F-99E1-8D8EBFCB46A9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9ECE-3AA4-4829-B2C7-EF1CE69F23DB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CF1-1876-4FFF-A395-19CDFCDA3AA0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DC7-1341-4130-B2FE-CCF42E75EF0B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AEB-9497-4AAA-855B-467775CC705A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CC74-488D-4684-8CBD-E21C6A60EE13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8B08-9F05-44B4-949A-A77E712EA2DD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900D-3FB1-4422-B31F-8B5734A6FA5C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1442 Cave 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洞穴儲油槽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4621, CERC 2009)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3F4D-BDC1-48A5-93BB-364A807B48C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1442 Cave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96243" y="2334986"/>
            <a:ext cx="4784271" cy="1567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2673" y="2856966"/>
            <a:ext cx="52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由右至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掃描考慮的狀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況</a:t>
            </a:r>
          </a:p>
        </p:txBody>
      </p:sp>
    </p:spTree>
    <p:extLst>
      <p:ext uri="{BB962C8B-B14F-4D97-AF65-F5344CB8AC3E}">
        <p14:creationId xmlns:p14="http://schemas.microsoft.com/office/powerpoint/2010/main" val="11026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ED66-4B16-42C1-9AF4-F2758ABA3F3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1442 Cave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905824" y="1846338"/>
          <a:ext cx="1707246" cy="3558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623"/>
                <a:gridCol w="853623"/>
              </a:tblGrid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H="1" flipV="1">
            <a:off x="5036695" y="6100997"/>
            <a:ext cx="1458866" cy="4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76156" y="538842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i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65369" y="5393872"/>
            <a:ext cx="7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i+1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2873" y="3853543"/>
            <a:ext cx="587828" cy="104502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82143" y="4544787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p</a:t>
            </a:r>
            <a:r>
              <a:rPr lang="en-US" altLang="zh-TW" sz="3600" dirty="0" smtClean="0">
                <a:solidFill>
                  <a:prstClr val="black"/>
                </a:solidFill>
              </a:rPr>
              <a:t>[i]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03915" y="1970316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s[i]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79838" y="3563154"/>
            <a:ext cx="144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h2[i+1]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640643" y="3867462"/>
            <a:ext cx="749508" cy="14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491006" y="3530919"/>
            <a:ext cx="124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l</a:t>
            </a:r>
            <a:r>
              <a:rPr lang="en-US" altLang="zh-TW" sz="3600" dirty="0" smtClean="0">
                <a:solidFill>
                  <a:prstClr val="black"/>
                </a:solidFill>
              </a:rPr>
              <a:t>evel: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61527" y="3110741"/>
            <a:ext cx="203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目前油的高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</p:txBody>
      </p:sp>
      <p:sp>
        <p:nvSpPr>
          <p:cNvPr id="24" name="矩形 23"/>
          <p:cNvSpPr/>
          <p:nvPr/>
        </p:nvSpPr>
        <p:spPr>
          <a:xfrm>
            <a:off x="5884364" y="3881656"/>
            <a:ext cx="587828" cy="48048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00020" y="2486701"/>
            <a:ext cx="120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s[i+1]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613758" y="4004729"/>
            <a:ext cx="13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p[i+1]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20800" y="449942"/>
            <a:ext cx="621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Case 1:   p[i] </a:t>
            </a:r>
            <a:r>
              <a:rPr lang="en-US" altLang="zh-TW" sz="3600" dirty="0" smtClean="0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600" dirty="0" smtClean="0">
                <a:solidFill>
                  <a:prstClr val="black"/>
                </a:solidFill>
              </a:rPr>
              <a:t> level </a:t>
            </a:r>
            <a:r>
              <a:rPr lang="en-US" altLang="zh-TW" sz="3600" dirty="0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600" dirty="0">
                <a:solidFill>
                  <a:prstClr val="black"/>
                </a:solidFill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</a:rPr>
              <a:t> s[i]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536700" y="3600867"/>
            <a:ext cx="215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h2[i]=level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3642610" y="3897443"/>
            <a:ext cx="1274164" cy="29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589486" y="5733142"/>
            <a:ext cx="14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至左</a:t>
            </a:r>
            <a:endParaRPr lang="zh-TW" altLang="en-US" sz="3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057630" y="5482787"/>
            <a:ext cx="429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h2[i+1]: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能存油的高度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73863" y="4684085"/>
            <a:ext cx="3372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h2[i]: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能存油的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高度不變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34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A99A-C67C-42CB-BCE8-B1244B209F7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1442 Cave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243"/>
              </p:ext>
            </p:extLst>
          </p:nvPr>
        </p:nvGraphicFramePr>
        <p:xfrm>
          <a:off x="4905824" y="1846338"/>
          <a:ext cx="1707246" cy="3558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623"/>
                <a:gridCol w="853623"/>
              </a:tblGrid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176156" y="538842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i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65369" y="5393872"/>
            <a:ext cx="7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i+1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2873" y="3402767"/>
            <a:ext cx="587828" cy="149580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82143" y="4544787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p</a:t>
            </a:r>
            <a:r>
              <a:rPr lang="en-US" altLang="zh-TW" sz="3600" dirty="0" smtClean="0">
                <a:solidFill>
                  <a:prstClr val="black"/>
                </a:solidFill>
              </a:rPr>
              <a:t>[i]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03915" y="1970316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s[i]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3170" y="2532162"/>
            <a:ext cx="138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h2[i+1]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655633" y="2848131"/>
            <a:ext cx="644577" cy="14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434377" y="2544898"/>
            <a:ext cx="124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l</a:t>
            </a:r>
            <a:r>
              <a:rPr lang="en-US" altLang="zh-TW" sz="3600" dirty="0" smtClean="0">
                <a:solidFill>
                  <a:prstClr val="black"/>
                </a:solidFill>
              </a:rPr>
              <a:t>evel: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94839" y="2154701"/>
            <a:ext cx="203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目前油的高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</p:txBody>
      </p:sp>
      <p:sp>
        <p:nvSpPr>
          <p:cNvPr id="24" name="矩形 23"/>
          <p:cNvSpPr/>
          <p:nvPr/>
        </p:nvSpPr>
        <p:spPr>
          <a:xfrm>
            <a:off x="5884364" y="2863121"/>
            <a:ext cx="587828" cy="202819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29048" y="1885905"/>
            <a:ext cx="120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s[i+1]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5701" y="4570786"/>
            <a:ext cx="13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p[i+1]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20800" y="449942"/>
            <a:ext cx="621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Case 2:    level </a:t>
            </a:r>
            <a:r>
              <a:rPr lang="en-US" altLang="zh-TW" sz="3600" dirty="0" smtClean="0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altLang="zh-TW" sz="3600" dirty="0" smtClean="0">
                <a:solidFill>
                  <a:prstClr val="black"/>
                </a:solidFill>
              </a:rPr>
              <a:t>  s[i]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31119" y="3003877"/>
            <a:ext cx="185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level=s[i]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h2[i]=s[i]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3672590" y="3402767"/>
            <a:ext cx="11542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24655" y="4624125"/>
            <a:ext cx="34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h2[i]: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能存油的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高度調降為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s[i]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5036695" y="6100997"/>
            <a:ext cx="1458866" cy="4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589486" y="5733142"/>
            <a:ext cx="14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至左</a:t>
            </a:r>
            <a:endParaRPr lang="zh-TW" altLang="en-US" sz="3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077200" y="5508187"/>
            <a:ext cx="428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h2[i+1]: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能存油的高度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65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442C-D898-4601-85B4-002777627DC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1442 Cave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546"/>
              </p:ext>
            </p:extLst>
          </p:nvPr>
        </p:nvGraphicFramePr>
        <p:xfrm>
          <a:off x="4905824" y="1846338"/>
          <a:ext cx="1707246" cy="3558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623"/>
                <a:gridCol w="853623"/>
              </a:tblGrid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176156" y="538842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i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65369" y="5393872"/>
            <a:ext cx="7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i+1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2302" y="4362138"/>
            <a:ext cx="587828" cy="5214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42104" y="3030780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p</a:t>
            </a:r>
            <a:r>
              <a:rPr lang="en-US" altLang="zh-TW" sz="3600" dirty="0" smtClean="0">
                <a:solidFill>
                  <a:prstClr val="black"/>
                </a:solidFill>
              </a:rPr>
              <a:t>[i]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03915" y="1970316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s[i]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03091" y="4001200"/>
            <a:ext cx="155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h2[i+1]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610664" y="4392118"/>
            <a:ext cx="91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674220" y="3998944"/>
            <a:ext cx="124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l</a:t>
            </a:r>
            <a:r>
              <a:rPr lang="en-US" altLang="zh-TW" sz="3600" dirty="0" smtClean="0">
                <a:solidFill>
                  <a:prstClr val="black"/>
                </a:solidFill>
              </a:rPr>
              <a:t>evel: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684779" y="3563778"/>
            <a:ext cx="203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目前油的高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</p:txBody>
      </p:sp>
      <p:sp>
        <p:nvSpPr>
          <p:cNvPr id="24" name="矩形 23"/>
          <p:cNvSpPr/>
          <p:nvPr/>
        </p:nvSpPr>
        <p:spPr>
          <a:xfrm flipV="1">
            <a:off x="4999944" y="3351098"/>
            <a:ext cx="587828" cy="9664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99068" y="1960855"/>
            <a:ext cx="120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s[i+1]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40710" y="4495835"/>
            <a:ext cx="13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p[i+1]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20800" y="449942"/>
            <a:ext cx="621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Case 3:    level </a:t>
            </a:r>
            <a:r>
              <a:rPr lang="en-US" altLang="zh-TW" sz="3600" dirty="0">
                <a:solidFill>
                  <a:prstClr val="black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&lt;</a:t>
            </a:r>
            <a:r>
              <a:rPr lang="en-US" altLang="zh-TW" sz="3600" dirty="0" smtClean="0">
                <a:solidFill>
                  <a:prstClr val="black"/>
                </a:solidFill>
              </a:rPr>
              <a:t>  p[i]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020937" y="3048847"/>
            <a:ext cx="196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level=p[i]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h2[i]=p[i]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>
            <a:endCxn id="11" idx="1"/>
          </p:cNvCxnSpPr>
          <p:nvPr/>
        </p:nvCxnSpPr>
        <p:spPr>
          <a:xfrm flipV="1">
            <a:off x="3121763" y="3353946"/>
            <a:ext cx="1020341" cy="14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018440" y="4639115"/>
            <a:ext cx="3193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h2[i]: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能存油的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高度調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p[i]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036695" y="6100997"/>
            <a:ext cx="1458866" cy="4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89486" y="5733142"/>
            <a:ext cx="14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至左</a:t>
            </a:r>
            <a:endParaRPr lang="zh-TW" altLang="en-US" sz="3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026400" y="5508187"/>
            <a:ext cx="433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h2[i+1]: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能存油的高度</a:t>
            </a:r>
            <a:endParaRPr lang="zh-TW" altLang="en-US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3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A-5694-414F-B70D-220B78B5FFD0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82846"/>
              </p:ext>
            </p:extLst>
          </p:nvPr>
        </p:nvGraphicFramePr>
        <p:xfrm>
          <a:off x="1672236" y="950431"/>
          <a:ext cx="8685968" cy="548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</a:tblGrid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64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094479" y="0"/>
            <a:ext cx="5486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  6  6    7   5  5  5  5   5   5  1   1   3  3    2   2</a:t>
            </a:r>
            <a:endParaRPr lang="en-US" altLang="zh-TW" sz="2400" dirty="0"/>
          </a:p>
          <a:p>
            <a:r>
              <a:rPr lang="en-US" altLang="zh-TW" sz="2400" dirty="0"/>
              <a:t>10 10 10 11 </a:t>
            </a:r>
            <a:r>
              <a:rPr lang="en-US" altLang="zh-TW" sz="2400" dirty="0" smtClean="0"/>
              <a:t> 6  8  7 </a:t>
            </a:r>
            <a:r>
              <a:rPr lang="en-US" altLang="zh-TW" sz="2400" dirty="0"/>
              <a:t>10 10 </a:t>
            </a:r>
            <a:r>
              <a:rPr lang="en-US" altLang="zh-TW" sz="2400" dirty="0" smtClean="0"/>
              <a:t> 7   6  4   7  </a:t>
            </a:r>
            <a:r>
              <a:rPr lang="en-US" altLang="zh-TW" sz="2400" dirty="0"/>
              <a:t>11 11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558144" y="378251"/>
            <a:ext cx="143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r>
              <a:rPr lang="en-US" altLang="zh-TW" sz="2400" dirty="0" smtClean="0"/>
              <a:t> = 15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18545" y="1858780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75680" y="1876269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5325" y="1891259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4971" y="1891259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87056" y="3437744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871792" y="421857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42420" y="3455233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90282" y="3457731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38145" y="3445239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15987" y="3462727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578839" y="3465226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26702" y="3452734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361358" y="4249711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39201" y="4237219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272072" y="426969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119921" y="1918741"/>
            <a:ext cx="13940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04931" y="1469037"/>
            <a:ext cx="160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由左至右掃描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1693889" y="6056026"/>
            <a:ext cx="509665" cy="344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933731" y="6100996"/>
            <a:ext cx="5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66803" y="6000988"/>
            <a:ext cx="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level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74277" y="2227386"/>
            <a:ext cx="410308" cy="144193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825262" y="2239109"/>
            <a:ext cx="410308" cy="144193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352800" y="2262555"/>
            <a:ext cx="410308" cy="104335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15508" y="2262554"/>
            <a:ext cx="410308" cy="17819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443047" y="3774833"/>
            <a:ext cx="410308" cy="29307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994031" y="3774833"/>
            <a:ext cx="410308" cy="29307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556740" y="3786556"/>
            <a:ext cx="410308" cy="29307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072554" y="3786556"/>
            <a:ext cx="410308" cy="29307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600093" y="3774833"/>
            <a:ext cx="410308" cy="29307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162801" y="3798279"/>
            <a:ext cx="410308" cy="182879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7713785" y="3798279"/>
            <a:ext cx="410308" cy="17936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8253047" y="4572002"/>
            <a:ext cx="410308" cy="29307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8792309" y="4572002"/>
            <a:ext cx="410308" cy="29307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343293" y="4560279"/>
            <a:ext cx="410308" cy="67993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882555" y="4572002"/>
            <a:ext cx="410308" cy="67993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92480" y="0"/>
            <a:ext cx="18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 Case #1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017520" y="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地板高度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04160" y="37592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板高度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05092" y="5975131"/>
            <a:ext cx="645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704677" y="0"/>
            <a:ext cx="62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p</a:t>
            </a:r>
            <a:r>
              <a:rPr lang="en-US" altLang="zh-TW" sz="2400" dirty="0" smtClean="0">
                <a:ea typeface="標楷體" panose="03000509000000000000" pitchFamily="65" charset="-120"/>
              </a:rPr>
              <a:t>[i]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9717296" y="362072"/>
            <a:ext cx="57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s[i]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50" name="直線單箭頭接點 49"/>
          <p:cNvCxnSpPr>
            <a:stCxn id="48" idx="1"/>
          </p:cNvCxnSpPr>
          <p:nvPr/>
        </p:nvCxnSpPr>
        <p:spPr>
          <a:xfrm flipH="1">
            <a:off x="9382792" y="230833"/>
            <a:ext cx="321885" cy="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49" idx="1"/>
          </p:cNvCxnSpPr>
          <p:nvPr/>
        </p:nvCxnSpPr>
        <p:spPr>
          <a:xfrm flipH="1">
            <a:off x="9407061" y="592905"/>
            <a:ext cx="310235" cy="1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8900" y="2413000"/>
            <a:ext cx="149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計算洞穴</a:t>
            </a:r>
            <a:r>
              <a:rPr lang="en-US" altLang="zh-TW" sz="2400" dirty="0" smtClean="0"/>
              <a:t>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存油高度</a:t>
            </a:r>
            <a:r>
              <a:rPr lang="en-US" altLang="zh-TW" sz="2400" dirty="0" smtClean="0">
                <a:solidFill>
                  <a:srgbClr val="FF0000"/>
                </a:solidFill>
              </a:rPr>
              <a:t>h1[i]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1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7" grpId="0"/>
      <p:bldP spid="1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1B20-833B-4D57-813C-585F5BC8BB57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82846"/>
              </p:ext>
            </p:extLst>
          </p:nvPr>
        </p:nvGraphicFramePr>
        <p:xfrm>
          <a:off x="1672236" y="950431"/>
          <a:ext cx="8685968" cy="548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</a:tblGrid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64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23476" y="3028013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80611" y="3045502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0256" y="3019670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29922" y="3839980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02047" y="379750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823554" y="1519003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11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42420" y="4234721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60302" y="4237219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53136" y="3805003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07532" y="381076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570384" y="3801544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41693" y="381249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301397" y="1491521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11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39201" y="3067987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272072" y="426969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10403175" y="1903751"/>
            <a:ext cx="1668904" cy="149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0588052" y="1469037"/>
            <a:ext cx="160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1693889" y="6056026"/>
            <a:ext cx="509665" cy="344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933731" y="6100996"/>
            <a:ext cx="5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66803" y="6000988"/>
            <a:ext cx="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level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9883699" y="1873406"/>
            <a:ext cx="410308" cy="34011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343867" y="1839953"/>
            <a:ext cx="410308" cy="34234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8793454" y="3375104"/>
            <a:ext cx="410308" cy="14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8231318" y="4594306"/>
            <a:ext cx="410308" cy="25790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7703208" y="4547411"/>
            <a:ext cx="410308" cy="109024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164518" y="4557990"/>
            <a:ext cx="410308" cy="109024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2828823" y="3379807"/>
            <a:ext cx="410308" cy="2941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187" y="3376249"/>
            <a:ext cx="410308" cy="32217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 flipV="1">
            <a:off x="3919070" y="4105299"/>
            <a:ext cx="410308" cy="457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 flipV="1">
            <a:off x="4462937" y="4097135"/>
            <a:ext cx="410308" cy="457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 flipV="1">
            <a:off x="5005757" y="4097134"/>
            <a:ext cx="410308" cy="457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 flipV="1">
            <a:off x="5552136" y="4097135"/>
            <a:ext cx="410308" cy="457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 flipV="1">
            <a:off x="6067951" y="4109905"/>
            <a:ext cx="410308" cy="457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 flipV="1">
            <a:off x="6607212" y="4109905"/>
            <a:ext cx="410308" cy="457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flipV="1">
            <a:off x="3363480" y="3329064"/>
            <a:ext cx="410308" cy="457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4094479" y="0"/>
            <a:ext cx="5486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  6  6    7   5  5  5  5   5   5  1   1   3  3    2   2</a:t>
            </a:r>
            <a:endParaRPr lang="en-US" altLang="zh-TW" sz="2400" dirty="0"/>
          </a:p>
          <a:p>
            <a:r>
              <a:rPr lang="en-US" altLang="zh-TW" sz="2400" dirty="0"/>
              <a:t>10 10 10 11 </a:t>
            </a:r>
            <a:r>
              <a:rPr lang="en-US" altLang="zh-TW" sz="2400" dirty="0" smtClean="0"/>
              <a:t> 6  8  7 </a:t>
            </a:r>
            <a:r>
              <a:rPr lang="en-US" altLang="zh-TW" sz="2400" dirty="0"/>
              <a:t>10 10 </a:t>
            </a:r>
            <a:r>
              <a:rPr lang="en-US" altLang="zh-TW" sz="2400" dirty="0" smtClean="0"/>
              <a:t> 7   6  4   7  </a:t>
            </a:r>
            <a:r>
              <a:rPr lang="en-US" altLang="zh-TW" sz="2400" dirty="0"/>
              <a:t>11 11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1558144" y="378251"/>
            <a:ext cx="143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r>
              <a:rPr lang="en-US" altLang="zh-TW" sz="2400" dirty="0" smtClean="0"/>
              <a:t> = 15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92480" y="0"/>
            <a:ext cx="18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 Case #1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017520" y="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地板高度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04160" y="37592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板高度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805092" y="5975131"/>
            <a:ext cx="645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9704677" y="0"/>
            <a:ext cx="62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p</a:t>
            </a:r>
            <a:r>
              <a:rPr lang="en-US" altLang="zh-TW" sz="2400" dirty="0" smtClean="0">
                <a:ea typeface="標楷體" panose="03000509000000000000" pitchFamily="65" charset="-120"/>
              </a:rPr>
              <a:t>[i]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717296" y="362072"/>
            <a:ext cx="57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s[i]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71" name="直線單箭頭接點 70"/>
          <p:cNvCxnSpPr>
            <a:stCxn id="69" idx="1"/>
          </p:cNvCxnSpPr>
          <p:nvPr/>
        </p:nvCxnSpPr>
        <p:spPr>
          <a:xfrm flipH="1">
            <a:off x="9382792" y="230833"/>
            <a:ext cx="321885" cy="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70" idx="1"/>
          </p:cNvCxnSpPr>
          <p:nvPr/>
        </p:nvCxnSpPr>
        <p:spPr>
          <a:xfrm flipH="1">
            <a:off x="9407061" y="592905"/>
            <a:ext cx="310235" cy="1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10528300" y="2413000"/>
            <a:ext cx="149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計算洞穴</a:t>
            </a:r>
            <a:r>
              <a:rPr lang="en-US" altLang="zh-TW" sz="2400" dirty="0" smtClean="0"/>
              <a:t>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存油高度</a:t>
            </a:r>
            <a:r>
              <a:rPr lang="en-US" altLang="zh-TW" sz="2400" dirty="0" smtClean="0">
                <a:solidFill>
                  <a:srgbClr val="0070C0"/>
                </a:solidFill>
              </a:rPr>
              <a:t>h2[i]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68FB-7676-452E-87D0-B1AD72E6EC90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78673"/>
              </p:ext>
            </p:extLst>
          </p:nvPr>
        </p:nvGraphicFramePr>
        <p:xfrm>
          <a:off x="1672236" y="950431"/>
          <a:ext cx="8685968" cy="548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</a:tblGrid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64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23476" y="3028013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80611" y="3045502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0256" y="3060492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29922" y="3839980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02047" y="379750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823554" y="1519003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11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42420" y="4234721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60302" y="4237219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53136" y="3805003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30978" y="3822491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593830" y="3824990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41693" y="381249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301397" y="1491521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11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39201" y="3067987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317042" y="4239717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221043" y="1876269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78178" y="189375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317823" y="190874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857469" y="190874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489554" y="3455233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886013" y="4249711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744918" y="3472722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192780" y="3475220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640643" y="346272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18485" y="3480216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581337" y="3482715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029200" y="3470223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363856" y="4267200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841699" y="4254708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079697" y="4272196"/>
            <a:ext cx="5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1693889" y="6056026"/>
            <a:ext cx="509665" cy="344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933731" y="6100996"/>
            <a:ext cx="5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366803" y="6000988"/>
            <a:ext cx="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level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094479" y="0"/>
            <a:ext cx="5486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  6  6    7   5  5  5  5   5   5  1   1   3  3    2   2</a:t>
            </a:r>
            <a:endParaRPr lang="en-US" altLang="zh-TW" sz="2400" dirty="0"/>
          </a:p>
          <a:p>
            <a:r>
              <a:rPr lang="en-US" altLang="zh-TW" sz="2400" dirty="0"/>
              <a:t>10 10 10 11 </a:t>
            </a:r>
            <a:r>
              <a:rPr lang="en-US" altLang="zh-TW" sz="2400" dirty="0" smtClean="0"/>
              <a:t> 6  8  7 </a:t>
            </a:r>
            <a:r>
              <a:rPr lang="en-US" altLang="zh-TW" sz="2400" dirty="0"/>
              <a:t>10 10 </a:t>
            </a:r>
            <a:r>
              <a:rPr lang="en-US" altLang="zh-TW" sz="2400" dirty="0" smtClean="0"/>
              <a:t> 7   6  4   7  </a:t>
            </a:r>
            <a:r>
              <a:rPr lang="en-US" altLang="zh-TW" sz="2400" dirty="0"/>
              <a:t>11 11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558144" y="378251"/>
            <a:ext cx="143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r>
              <a:rPr lang="en-US" altLang="zh-TW" sz="2400" dirty="0" smtClean="0"/>
              <a:t> = 15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2480" y="0"/>
            <a:ext cx="18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 Case #1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017520" y="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地板高度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804160" y="37592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板高度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805092" y="5975131"/>
            <a:ext cx="645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04677" y="0"/>
            <a:ext cx="62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p</a:t>
            </a:r>
            <a:r>
              <a:rPr lang="en-US" altLang="zh-TW" sz="2400" dirty="0" smtClean="0">
                <a:ea typeface="標楷體" panose="03000509000000000000" pitchFamily="65" charset="-120"/>
              </a:rPr>
              <a:t>[i]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9717296" y="362072"/>
            <a:ext cx="57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s[i]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69" name="直線單箭頭接點 68"/>
          <p:cNvCxnSpPr>
            <a:stCxn id="67" idx="1"/>
          </p:cNvCxnSpPr>
          <p:nvPr/>
        </p:nvCxnSpPr>
        <p:spPr>
          <a:xfrm flipH="1">
            <a:off x="9382792" y="230833"/>
            <a:ext cx="321885" cy="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8" idx="1"/>
          </p:cNvCxnSpPr>
          <p:nvPr/>
        </p:nvCxnSpPr>
        <p:spPr>
          <a:xfrm flipH="1">
            <a:off x="9407061" y="592905"/>
            <a:ext cx="310235" cy="1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686604" y="1272946"/>
            <a:ext cx="30520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400" dirty="0"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可以存油的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量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51888" y="1274986"/>
            <a:ext cx="27302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r>
              <a:rPr lang="en-US" altLang="zh-TW" sz="2400" dirty="0" smtClean="0"/>
              <a:t>in(</a:t>
            </a:r>
            <a:r>
              <a:rPr lang="en-US" altLang="zh-TW" sz="2400" dirty="0" smtClean="0">
                <a:solidFill>
                  <a:srgbClr val="FF0000"/>
                </a:solidFill>
              </a:rPr>
              <a:t>h1[i]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0070C0"/>
                </a:solidFill>
              </a:rPr>
              <a:t>h2[i]</a:t>
            </a:r>
            <a:r>
              <a:rPr lang="en-US" altLang="zh-TW" sz="2400" dirty="0" smtClean="0"/>
              <a:t>)-p[i]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0" y="1513490"/>
            <a:ext cx="141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 smtClean="0">
                <a:solidFill>
                  <a:srgbClr val="FF0000"/>
                </a:solidFill>
              </a:rPr>
              <a:t>1[i]</a:t>
            </a:r>
            <a:r>
              <a:rPr lang="en-US" altLang="zh-TW" dirty="0" smtClean="0"/>
              <a:t>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dirty="0" smtClean="0"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存油高度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左至右掃描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0" y="2811517"/>
            <a:ext cx="141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h2[i]</a:t>
            </a:r>
            <a:r>
              <a:rPr lang="en-US" altLang="zh-TW" dirty="0" smtClean="0"/>
              <a:t>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dirty="0" smtClean="0"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存油高度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0558272" y="3147218"/>
            <a:ext cx="141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可以儲存的總油量</a:t>
            </a:r>
            <a:r>
              <a:rPr lang="en-US" altLang="zh-TW" sz="2400" dirty="0" smtClean="0">
                <a:solidFill>
                  <a:srgbClr val="FF0000"/>
                </a:solidFill>
              </a:rPr>
              <a:t>: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14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64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306-CCCC-4768-BE2C-FBCBD6BCC822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77311" y="935420"/>
            <a:ext cx="94645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include&lt;algorithm&gt;</a:t>
            </a:r>
          </a:p>
          <a:p>
            <a:r>
              <a:rPr lang="en-US" altLang="zh-TW" sz="2000" dirty="0" smtClean="0"/>
              <a:t>using namespace </a:t>
            </a:r>
            <a:r>
              <a:rPr lang="en-US" altLang="zh-TW" sz="2000" dirty="0" err="1" smtClean="0"/>
              <a:t>std</a:t>
            </a:r>
            <a:r>
              <a:rPr lang="en-US" altLang="zh-TW" sz="2000" dirty="0" smtClean="0"/>
              <a:t>;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maxn</a:t>
            </a:r>
            <a:r>
              <a:rPr lang="en-US" altLang="zh-TW" sz="2000" dirty="0" smtClean="0"/>
              <a:t> = 1000000 + 5;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n, p[</a:t>
            </a:r>
            <a:r>
              <a:rPr lang="en-US" altLang="zh-TW" sz="2000" dirty="0" err="1" smtClean="0"/>
              <a:t>maxn</a:t>
            </a:r>
            <a:r>
              <a:rPr lang="en-US" altLang="zh-TW" sz="2000" dirty="0" smtClean="0"/>
              <a:t>], s[</a:t>
            </a:r>
            <a:r>
              <a:rPr lang="en-US" altLang="zh-TW" sz="2000" dirty="0" err="1" smtClean="0"/>
              <a:t>maxn</a:t>
            </a:r>
            <a:r>
              <a:rPr lang="en-US" altLang="zh-TW" sz="2000" dirty="0" smtClean="0"/>
              <a:t>], h[</a:t>
            </a:r>
            <a:r>
              <a:rPr lang="en-US" altLang="zh-TW" sz="2000" dirty="0" err="1" smtClean="0"/>
              <a:t>maxn</a:t>
            </a:r>
            <a:r>
              <a:rPr lang="en-US" altLang="zh-TW" sz="2000" dirty="0" smtClean="0"/>
              <a:t>];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s[i]: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天花板高度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smtClean="0">
                <a:solidFill>
                  <a:srgbClr val="0070C0"/>
                </a:solidFill>
              </a:rPr>
              <a:t>p[i</a:t>
            </a:r>
            <a:r>
              <a:rPr lang="en-US" altLang="zh-TW" sz="2000" dirty="0">
                <a:solidFill>
                  <a:srgbClr val="0070C0"/>
                </a:solidFill>
              </a:rPr>
              <a:t>]: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地板高度</a:t>
            </a:r>
            <a:r>
              <a:rPr lang="en-US" altLang="zh-TW" sz="2000" dirty="0" smtClean="0">
                <a:solidFill>
                  <a:srgbClr val="0070C0"/>
                </a:solidFill>
              </a:rPr>
              <a:t>, 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                            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h[i]: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由左至右掃描所得之存油高度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main() {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T;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freopen</a:t>
            </a:r>
            <a:r>
              <a:rPr lang="en-US" altLang="zh-TW" sz="2000" dirty="0" smtClean="0"/>
              <a:t>("1442.in","r",stdin);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freopen</a:t>
            </a:r>
            <a:r>
              <a:rPr lang="en-US" altLang="zh-TW" sz="2000" dirty="0" smtClean="0"/>
              <a:t>("1442.out","w",stdout);</a:t>
            </a:r>
          </a:p>
          <a:p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scanf</a:t>
            </a:r>
            <a:r>
              <a:rPr lang="en-US" altLang="zh-TW" sz="2000" dirty="0" smtClean="0"/>
              <a:t>("%d", &amp;T);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192768" y="1011936"/>
            <a:ext cx="2401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1442 Code (1/2)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63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6FC-F1EB-47D1-8041-C15675C33001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1641" y="115612"/>
            <a:ext cx="891802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while(T--) 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("%d", &amp;n);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n; i++)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("%d", &amp;p[i]);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n; i++)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("%d", &amp;s[i]);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= 0, level = s[0];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n; i++) </a:t>
            </a:r>
            <a:r>
              <a:rPr lang="en-US" altLang="zh-TW" sz="2000" dirty="0" smtClean="0"/>
              <a:t>{    </a:t>
            </a:r>
            <a:r>
              <a:rPr lang="zh-TW" altLang="en-US" sz="2000" dirty="0" smtClean="0"/>
              <a:t>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</a:t>
            </a:r>
            <a:r>
              <a:rPr lang="en-US" altLang="zh-TW" sz="2000" dirty="0" smtClean="0"/>
              <a:t>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由左至右掃描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if(p[i] &gt; level) level = p[i</a:t>
            </a:r>
            <a:r>
              <a:rPr lang="en-US" altLang="zh-TW" sz="2000" dirty="0" smtClean="0"/>
              <a:t>];</a:t>
            </a:r>
            <a:r>
              <a:rPr lang="zh-TW" altLang="en-US" sz="2000" dirty="0" smtClean="0"/>
              <a:t>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 case 3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  if(s[i] &lt; level) level = s[i</a:t>
            </a:r>
            <a:r>
              <a:rPr lang="en-US" altLang="zh-TW" sz="2000" dirty="0" smtClean="0"/>
              <a:t>];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 case 2,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不然就是</a:t>
            </a:r>
            <a:r>
              <a:rPr lang="en-US" altLang="zh-TW" sz="2000" dirty="0" smtClean="0">
                <a:solidFill>
                  <a:srgbClr val="0070C0"/>
                </a:solidFill>
              </a:rPr>
              <a:t>case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      </a:t>
            </a:r>
            <a:r>
              <a:rPr lang="en-US" altLang="zh-TW" sz="2000" dirty="0">
                <a:solidFill>
                  <a:srgbClr val="002060"/>
                </a:solidFill>
              </a:rPr>
              <a:t>h[i] = level</a:t>
            </a:r>
            <a:r>
              <a:rPr lang="en-US" altLang="zh-TW" sz="2000" dirty="0" smtClean="0">
                <a:solidFill>
                  <a:srgbClr val="002060"/>
                </a:solidFill>
              </a:rPr>
              <a:t>;     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level: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000" dirty="0" smtClean="0">
                <a:solidFill>
                  <a:srgbClr val="0070C0"/>
                </a:solidFill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可以存油的高度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level = s[n-1];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n-1; i &gt;= 0; i--) </a:t>
            </a:r>
            <a:r>
              <a:rPr lang="en-US" altLang="zh-TW" sz="2000" dirty="0" smtClean="0"/>
              <a:t>{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</a:t>
            </a:r>
            <a:r>
              <a:rPr lang="en-US" altLang="zh-TW" sz="2000" dirty="0" smtClean="0"/>
              <a:t>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至左掃描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en-US" altLang="zh-TW" sz="2000" dirty="0">
                <a:solidFill>
                  <a:srgbClr val="0070C0"/>
                </a:solidFill>
              </a:rPr>
              <a:t>level: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000" dirty="0">
                <a:solidFill>
                  <a:srgbClr val="0070C0"/>
                </a:solidFill>
              </a:rPr>
              <a:t>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可以存油的高度</a:t>
            </a:r>
            <a:endParaRPr lang="en-US" altLang="zh-TW" sz="2000" dirty="0"/>
          </a:p>
          <a:p>
            <a:r>
              <a:rPr lang="en-US" altLang="zh-TW" sz="2000" dirty="0"/>
              <a:t>      if(p[i] &gt; level) level = p[i</a:t>
            </a:r>
            <a:r>
              <a:rPr lang="en-US" altLang="zh-TW" sz="2000" dirty="0" smtClean="0"/>
              <a:t>];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case 3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  if(s[i] &lt; level) level = s[i</a:t>
            </a:r>
            <a:r>
              <a:rPr lang="en-US" altLang="zh-TW" sz="2000" dirty="0" smtClean="0"/>
              <a:t>];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 </a:t>
            </a:r>
            <a:r>
              <a:rPr lang="en-US" altLang="zh-TW" sz="2000" dirty="0">
                <a:solidFill>
                  <a:srgbClr val="0070C0"/>
                </a:solidFill>
              </a:rPr>
              <a:t>case 2,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不然就是</a:t>
            </a:r>
            <a:r>
              <a:rPr lang="en-US" altLang="zh-TW" sz="2000" dirty="0">
                <a:solidFill>
                  <a:srgbClr val="0070C0"/>
                </a:solidFill>
              </a:rPr>
              <a:t>case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1</a:t>
            </a:r>
            <a:endParaRPr lang="en-US" altLang="zh-TW" sz="2000" dirty="0"/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+= min(h[i], level) - p[i</a:t>
            </a:r>
            <a:r>
              <a:rPr lang="en-US" altLang="zh-TW" sz="2000" dirty="0" smtClean="0"/>
              <a:t>]; </a:t>
            </a:r>
            <a:r>
              <a:rPr lang="en-US" altLang="zh-TW" sz="2000" dirty="0" smtClean="0">
                <a:solidFill>
                  <a:srgbClr val="0070C0"/>
                </a:solidFill>
              </a:rPr>
              <a:t>// 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計算洞穴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可以存油的量並累存油總量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ans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("%d\n",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return 0;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192768" y="1011936"/>
            <a:ext cx="2401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1442 Code (2/2)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4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1442 Cave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E1BA-0421-4D96-AE6C-E8C5C11321D3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03275" y="1621536"/>
            <a:ext cx="9595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維洞穴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每個洞穴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皆有地板高度</a:t>
            </a:r>
            <a:r>
              <a:rPr lang="en-US" altLang="zh-TW" sz="3200" dirty="0" smtClean="0">
                <a:ea typeface="標楷體" panose="03000509000000000000" pitchFamily="65" charset="-120"/>
              </a:rPr>
              <a:t>(p[i])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與天花板高度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(s[i]), p[i]&lt;s[i]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。如今要儲油於此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個洞穴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希望能儲存最大的油量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但有一個限制條件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洞穴中之存油不可以高過任一洞穴的天花板高度</a:t>
            </a:r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在此條件下計算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最大的油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量存於此洞穴中。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8960-1062-4ED8-A792-FF46DEB7E59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1442 Cave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672236" y="950431"/>
          <a:ext cx="8685968" cy="548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  <a:gridCol w="542873"/>
              </a:tblGrid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18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64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直線接點 53"/>
          <p:cNvCxnSpPr/>
          <p:nvPr/>
        </p:nvCxnSpPr>
        <p:spPr>
          <a:xfrm flipV="1">
            <a:off x="1693889" y="6056026"/>
            <a:ext cx="509665" cy="344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933731" y="6100996"/>
            <a:ext cx="5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i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366803" y="6000988"/>
            <a:ext cx="75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level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094479" y="0"/>
            <a:ext cx="5486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   6  6    7   5  5  5  5   5   5  1   1   3  3    2   2</a:t>
            </a:r>
            <a:endParaRPr lang="en-US" altLang="zh-TW" sz="2400" dirty="0">
              <a:solidFill>
                <a:prstClr val="black"/>
              </a:solidFill>
            </a:endParaRPr>
          </a:p>
          <a:p>
            <a:r>
              <a:rPr lang="en-US" altLang="zh-TW" sz="2400" dirty="0">
                <a:solidFill>
                  <a:prstClr val="black"/>
                </a:solidFill>
              </a:rPr>
              <a:t>10 10 10 11 </a:t>
            </a:r>
            <a:r>
              <a:rPr lang="en-US" altLang="zh-TW" sz="2400" dirty="0" smtClean="0">
                <a:solidFill>
                  <a:prstClr val="black"/>
                </a:solidFill>
              </a:rPr>
              <a:t> 6  8  7 </a:t>
            </a:r>
            <a:r>
              <a:rPr lang="en-US" altLang="zh-TW" sz="2400" dirty="0">
                <a:solidFill>
                  <a:prstClr val="black"/>
                </a:solidFill>
              </a:rPr>
              <a:t>10 10 </a:t>
            </a:r>
            <a:r>
              <a:rPr lang="en-US" altLang="zh-TW" sz="2400" dirty="0" smtClean="0">
                <a:solidFill>
                  <a:prstClr val="black"/>
                </a:solidFill>
              </a:rPr>
              <a:t> 7   6  4   7  </a:t>
            </a:r>
            <a:r>
              <a:rPr lang="en-US" altLang="zh-TW" sz="2400" dirty="0">
                <a:solidFill>
                  <a:prstClr val="black"/>
                </a:solidFill>
              </a:rPr>
              <a:t>11 11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558144" y="378251"/>
            <a:ext cx="143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n</a:t>
            </a:r>
            <a:r>
              <a:rPr lang="en-US" altLang="zh-TW" sz="2400" dirty="0" smtClean="0">
                <a:solidFill>
                  <a:prstClr val="black"/>
                </a:solidFill>
              </a:rPr>
              <a:t> = 15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92480" y="0"/>
            <a:ext cx="18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Test Case #1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017520" y="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地板高度</a:t>
            </a:r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804160" y="37592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花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板高度</a:t>
            </a:r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805092" y="5975131"/>
            <a:ext cx="645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1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04677" y="0"/>
            <a:ext cx="62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p</a:t>
            </a:r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[i]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9717296" y="362072"/>
            <a:ext cx="57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s[i]</a:t>
            </a:r>
            <a:endParaRPr lang="zh-TW" altLang="en-US" sz="24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cxnSp>
        <p:nvCxnSpPr>
          <p:cNvPr id="69" name="直線單箭頭接點 68"/>
          <p:cNvCxnSpPr>
            <a:stCxn id="67" idx="1"/>
          </p:cNvCxnSpPr>
          <p:nvPr/>
        </p:nvCxnSpPr>
        <p:spPr>
          <a:xfrm flipH="1">
            <a:off x="9382792" y="230833"/>
            <a:ext cx="321885" cy="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8" idx="1"/>
          </p:cNvCxnSpPr>
          <p:nvPr/>
        </p:nvCxnSpPr>
        <p:spPr>
          <a:xfrm flipH="1">
            <a:off x="9407061" y="592905"/>
            <a:ext cx="310235" cy="1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34112" y="2245010"/>
            <a:ext cx="141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可以儲存的總油量</a:t>
            </a:r>
            <a:r>
              <a:rPr lang="en-US" altLang="zh-TW" sz="2400" dirty="0" smtClean="0">
                <a:solidFill>
                  <a:srgbClr val="FF0000"/>
                </a:solidFill>
              </a:rPr>
              <a:t>: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14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8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4865" y="816079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15872" y="1374466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4785" y="1535607"/>
            <a:ext cx="6435779" cy="20621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</a:p>
          <a:p>
            <a:r>
              <a:rPr lang="en-US" altLang="zh-TW" sz="3200" dirty="0" smtClean="0"/>
              <a:t>15</a:t>
            </a:r>
          </a:p>
          <a:p>
            <a:r>
              <a:rPr lang="en-US" altLang="zh-TW" sz="3200" dirty="0"/>
              <a:t>6 6 7 5 5 5 5 5 5 1 1 3 3 2 2</a:t>
            </a:r>
          </a:p>
          <a:p>
            <a:r>
              <a:rPr lang="en-US" altLang="zh-TW" sz="3200" dirty="0"/>
              <a:t>10 10 10 11 6 8 7 10 10 7 6 4 7 11 11</a:t>
            </a:r>
            <a:endParaRPr lang="en-US" altLang="zh-TW" sz="32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7909810" y="2060264"/>
            <a:ext cx="2383436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14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BF5A-4A75-48DE-9861-322EC52F917E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07248" y="1587437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# of test cases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83484" y="2019949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  <p:cxnSp>
        <p:nvCxnSpPr>
          <p:cNvPr id="14" name="直線單箭頭接點 13"/>
          <p:cNvCxnSpPr>
            <a:stCxn id="10" idx="1"/>
          </p:cNvCxnSpPr>
          <p:nvPr/>
        </p:nvCxnSpPr>
        <p:spPr>
          <a:xfrm flipH="1" flipV="1">
            <a:off x="831876" y="1842073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831876" y="2308510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00797" y="2109928"/>
            <a:ext cx="6089943" cy="141276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867967" y="1865559"/>
            <a:ext cx="1324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最大的儲油量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/>
          <p:cNvCxnSpPr>
            <a:endCxn id="5" idx="1"/>
          </p:cNvCxnSpPr>
          <p:nvPr/>
        </p:nvCxnSpPr>
        <p:spPr>
          <a:xfrm flipV="1">
            <a:off x="6520722" y="2352652"/>
            <a:ext cx="1389088" cy="1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946284" y="161256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#1</a:t>
            </a:r>
            <a:endParaRPr lang="zh-TW" altLang="en-US" sz="2800" dirty="0"/>
          </a:p>
        </p:txBody>
      </p:sp>
      <p:cxnSp>
        <p:nvCxnSpPr>
          <p:cNvPr id="35" name="直線單箭頭接點 34"/>
          <p:cNvCxnSpPr>
            <a:stCxn id="21" idx="1"/>
          </p:cNvCxnSpPr>
          <p:nvPr/>
        </p:nvCxnSpPr>
        <p:spPr>
          <a:xfrm flipH="1" flipV="1">
            <a:off x="8604354" y="2308486"/>
            <a:ext cx="2263613" cy="34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001640" y="2818151"/>
            <a:ext cx="2043737" cy="2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6545627" y="3330340"/>
            <a:ext cx="619391" cy="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071360" y="258064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地板高度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091680" y="308864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板高度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9765" y="329784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1848-7F84-40BF-A171-B95FD40109F2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4458" y="1319134"/>
            <a:ext cx="927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左至右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描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一次計算每個洞穴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可以存油的高度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h1[i]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3275" y="1919328"/>
            <a:ext cx="1000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再做一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右至左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描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每個洞穴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可以存油的高度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h2[i]</a:t>
            </a:r>
            <a:endParaRPr lang="zh-TW" altLang="en-US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3275" y="3483747"/>
            <a:ext cx="4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標楷體" panose="03000509000000000000" pitchFamily="65" charset="-120"/>
              </a:rPr>
              <a:t>Time Complexity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O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3275" y="2522144"/>
            <a:ext cx="7865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穴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可以儲存的油量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min(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h1[i],</a:t>
            </a:r>
            <a:r>
              <a:rPr lang="zh-TW" altLang="en-US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h2[i]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p[i] (p[i]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是洞穴</a:t>
            </a:r>
            <a:r>
              <a:rPr lang="en-US" altLang="zh-TW" sz="2800" dirty="0" smtClean="0"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的地板高度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6A3F-9B54-4592-B8C8-0D127E5C5D74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96243" y="2334986"/>
            <a:ext cx="4784271" cy="1567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72673" y="2856966"/>
            <a:ext cx="52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由左至右掃描考慮的狀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況</a:t>
            </a:r>
          </a:p>
        </p:txBody>
      </p:sp>
    </p:spTree>
    <p:extLst>
      <p:ext uri="{BB962C8B-B14F-4D97-AF65-F5344CB8AC3E}">
        <p14:creationId xmlns:p14="http://schemas.microsoft.com/office/powerpoint/2010/main" val="162794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AD84-DB76-4551-9FD6-AF90783584EF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02626"/>
              </p:ext>
            </p:extLst>
          </p:nvPr>
        </p:nvGraphicFramePr>
        <p:xfrm>
          <a:off x="4905824" y="1846338"/>
          <a:ext cx="1707246" cy="3558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623"/>
                <a:gridCol w="853623"/>
              </a:tblGrid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4996543" y="6074229"/>
            <a:ext cx="1583871" cy="16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76156" y="538842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65369" y="5393872"/>
            <a:ext cx="7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i+1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5012873" y="3853543"/>
            <a:ext cx="587828" cy="104502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82143" y="4544787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</a:t>
            </a:r>
            <a:r>
              <a:rPr lang="en-US" altLang="zh-TW" sz="3600" dirty="0" smtClean="0"/>
              <a:t>[i]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03915" y="1970316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s[i]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88312" y="3548163"/>
            <a:ext cx="90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h1[i]</a:t>
            </a:r>
            <a:endParaRPr lang="zh-TW" altLang="en-US" sz="3600" dirty="0"/>
          </a:p>
        </p:txBody>
      </p:sp>
      <p:cxnSp>
        <p:nvCxnSpPr>
          <p:cNvPr id="15" name="直線單箭頭接點 14"/>
          <p:cNvCxnSpPr>
            <a:stCxn id="13" idx="3"/>
          </p:cNvCxnSpPr>
          <p:nvPr/>
        </p:nvCxnSpPr>
        <p:spPr>
          <a:xfrm>
            <a:off x="4297680" y="3871329"/>
            <a:ext cx="638304" cy="8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139518" y="3560899"/>
            <a:ext cx="124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</a:t>
            </a:r>
            <a:r>
              <a:rPr lang="en-US" altLang="zh-TW" sz="3600" dirty="0" smtClean="0"/>
              <a:t>evel:</a:t>
            </a:r>
            <a:endParaRPr lang="zh-TW" altLang="en-US" sz="3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86366" y="3140722"/>
            <a:ext cx="203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目前油的高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</p:txBody>
      </p:sp>
      <p:sp>
        <p:nvSpPr>
          <p:cNvPr id="24" name="矩形 23"/>
          <p:cNvSpPr/>
          <p:nvPr/>
        </p:nvSpPr>
        <p:spPr>
          <a:xfrm>
            <a:off x="5884364" y="3881656"/>
            <a:ext cx="587828" cy="52166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600020" y="2486701"/>
            <a:ext cx="120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s[i+1]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613758" y="4004729"/>
            <a:ext cx="13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p[i+1]</a:t>
            </a:r>
            <a:endParaRPr lang="zh-TW" altLang="en-US" sz="3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320800" y="449942"/>
            <a:ext cx="621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Case 1:   p[i+1] </a:t>
            </a:r>
            <a:r>
              <a:rPr lang="en-US" altLang="zh-TW" sz="3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600" dirty="0" smtClean="0"/>
              <a:t> level </a:t>
            </a:r>
            <a:r>
              <a:rPr lang="en-US" altLang="zh-TW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 s[i+1]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38540" y="3540906"/>
            <a:ext cx="280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h1[i+1]=level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6662057" y="3846286"/>
            <a:ext cx="1204688" cy="29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589486" y="5733142"/>
            <a:ext cx="14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左至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274998" y="5718049"/>
            <a:ext cx="396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h1[i]: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能存油的高度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003856" y="4564164"/>
            <a:ext cx="3903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h1[i+1]: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ea typeface="標楷體" panose="03000509000000000000" pitchFamily="65" charset="-120"/>
              </a:rPr>
              <a:t>i+1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能存油的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高度不變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588440" y="467832"/>
            <a:ext cx="190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地板高度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 smtClean="0">
                <a:ea typeface="標楷體" panose="03000509000000000000" pitchFamily="65" charset="-120"/>
              </a:rPr>
              <a:t>p[i]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375080" y="843752"/>
            <a:ext cx="197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板高度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 smtClean="0">
                <a:ea typeface="標楷體" panose="03000509000000000000" pitchFamily="65" charset="-120"/>
              </a:rPr>
              <a:t>s[i]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205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A498-42BE-4364-A853-1D02683DFC84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90880"/>
              </p:ext>
            </p:extLst>
          </p:nvPr>
        </p:nvGraphicFramePr>
        <p:xfrm>
          <a:off x="4905824" y="1846338"/>
          <a:ext cx="1707246" cy="3558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623"/>
                <a:gridCol w="853623"/>
              </a:tblGrid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4996543" y="6074229"/>
            <a:ext cx="1583871" cy="16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76156" y="538842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65369" y="5393872"/>
            <a:ext cx="7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i+1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5012873" y="2859314"/>
            <a:ext cx="587828" cy="203925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82143" y="4544787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</a:t>
            </a:r>
            <a:r>
              <a:rPr lang="en-US" altLang="zh-TW" sz="3600" dirty="0" smtClean="0"/>
              <a:t>[i]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03915" y="1970316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s[i]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90240" y="2532163"/>
            <a:ext cx="98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h1[i]</a:t>
            </a:r>
            <a:endParaRPr lang="zh-TW" altLang="en-US" sz="3600" dirty="0"/>
          </a:p>
        </p:txBody>
      </p:sp>
      <p:cxnSp>
        <p:nvCxnSpPr>
          <p:cNvPr id="15" name="直線單箭頭接點 14"/>
          <p:cNvCxnSpPr>
            <a:stCxn id="13" idx="3"/>
          </p:cNvCxnSpPr>
          <p:nvPr/>
        </p:nvCxnSpPr>
        <p:spPr>
          <a:xfrm>
            <a:off x="4175760" y="2855329"/>
            <a:ext cx="658624" cy="8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37918" y="2544899"/>
            <a:ext cx="124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</a:t>
            </a:r>
            <a:r>
              <a:rPr lang="en-US" altLang="zh-TW" sz="3600" dirty="0" smtClean="0"/>
              <a:t>evel:</a:t>
            </a:r>
            <a:endParaRPr lang="zh-TW" altLang="en-US" sz="3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84766" y="2124722"/>
            <a:ext cx="203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目前油的高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</p:txBody>
      </p:sp>
      <p:sp>
        <p:nvSpPr>
          <p:cNvPr id="24" name="矩形 23"/>
          <p:cNvSpPr/>
          <p:nvPr/>
        </p:nvSpPr>
        <p:spPr>
          <a:xfrm>
            <a:off x="5884364" y="3381829"/>
            <a:ext cx="587828" cy="150948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629048" y="2980187"/>
            <a:ext cx="120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s[i+1]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55701" y="4570786"/>
            <a:ext cx="13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p[i+1]</a:t>
            </a:r>
            <a:endParaRPr lang="zh-TW" altLang="en-US" sz="3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320800" y="449942"/>
            <a:ext cx="621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Case 2:    level </a:t>
            </a:r>
            <a:r>
              <a:rPr lang="en-US" altLang="zh-TW" sz="3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altLang="zh-TW" sz="3600" dirty="0" smtClean="0"/>
              <a:t>  s[i+1]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070654" y="3003877"/>
            <a:ext cx="2704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l</a:t>
            </a:r>
            <a:r>
              <a:rPr lang="en-US" altLang="zh-TW" sz="3600" dirty="0" smtClean="0">
                <a:solidFill>
                  <a:srgbClr val="FF0000"/>
                </a:solidFill>
              </a:rPr>
              <a:t>evel=s[i+1]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h1[i+1]=s[i+1]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7794171" y="3323771"/>
            <a:ext cx="1233715" cy="14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589486" y="5733142"/>
            <a:ext cx="14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左至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274998" y="5718049"/>
            <a:ext cx="397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h1[i]: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能存油的高度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003856" y="4564164"/>
            <a:ext cx="394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h1[i+1]: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ea typeface="標楷體" panose="03000509000000000000" pitchFamily="65" charset="-120"/>
              </a:rPr>
              <a:t>i+1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能存油的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高度調降為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s[i+1]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43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E805-EE11-4BB6-BF82-8169C94BD915}" type="datetime1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1442 Cave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46605"/>
              </p:ext>
            </p:extLst>
          </p:nvPr>
        </p:nvGraphicFramePr>
        <p:xfrm>
          <a:off x="4905824" y="1846338"/>
          <a:ext cx="1707246" cy="3558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623"/>
                <a:gridCol w="853623"/>
              </a:tblGrid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083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4996543" y="6074229"/>
            <a:ext cx="1583871" cy="16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76156" y="538842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65369" y="5393872"/>
            <a:ext cx="7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i+1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5012873" y="4377128"/>
            <a:ext cx="587828" cy="5214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82143" y="4544787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</a:t>
            </a:r>
            <a:r>
              <a:rPr lang="en-US" altLang="zh-TW" sz="3600" dirty="0" smtClean="0"/>
              <a:t>[i]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03915" y="1970316"/>
            <a:ext cx="7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s[i]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59760" y="4076150"/>
            <a:ext cx="89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h1[i]</a:t>
            </a:r>
            <a:endParaRPr lang="zh-TW" altLang="en-US" sz="3600" dirty="0"/>
          </a:p>
        </p:txBody>
      </p:sp>
      <p:cxnSp>
        <p:nvCxnSpPr>
          <p:cNvPr id="15" name="直線單箭頭接點 14"/>
          <p:cNvCxnSpPr>
            <a:stCxn id="13" idx="3"/>
          </p:cNvCxnSpPr>
          <p:nvPr/>
        </p:nvCxnSpPr>
        <p:spPr>
          <a:xfrm>
            <a:off x="4059596" y="4399316"/>
            <a:ext cx="774788" cy="8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37918" y="4088886"/>
            <a:ext cx="124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</a:t>
            </a:r>
            <a:r>
              <a:rPr lang="en-US" altLang="zh-TW" sz="3600" dirty="0" smtClean="0"/>
              <a:t>evel:</a:t>
            </a:r>
            <a:endParaRPr lang="zh-TW" altLang="en-US" sz="3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84766" y="3668709"/>
            <a:ext cx="203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目前油的高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</p:txBody>
      </p:sp>
      <p:sp>
        <p:nvSpPr>
          <p:cNvPr id="24" name="矩形 23"/>
          <p:cNvSpPr/>
          <p:nvPr/>
        </p:nvSpPr>
        <p:spPr>
          <a:xfrm flipV="1">
            <a:off x="5884364" y="3336107"/>
            <a:ext cx="587828" cy="9664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599068" y="1960855"/>
            <a:ext cx="120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s[i+1]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70691" y="2981829"/>
            <a:ext cx="13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p[i+1]</a:t>
            </a:r>
            <a:endParaRPr lang="zh-TW" altLang="en-US" sz="3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320800" y="449942"/>
            <a:ext cx="621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Case 3:    level </a:t>
            </a:r>
            <a:r>
              <a:rPr lang="en-US" altLang="zh-TW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&lt;</a:t>
            </a:r>
            <a:r>
              <a:rPr lang="en-US" altLang="zh-TW" sz="3600" dirty="0" smtClean="0"/>
              <a:t> 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[i+1]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070654" y="3003877"/>
            <a:ext cx="2694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level=p[i+1]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h1[i+1]=p[i+1]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7794171" y="3323771"/>
            <a:ext cx="1233715" cy="14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589486" y="5733142"/>
            <a:ext cx="14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左至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274998" y="5718049"/>
            <a:ext cx="395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h1[i]: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能存油的高度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003856" y="4564164"/>
            <a:ext cx="3923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h1[i+1]: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洞穴</a:t>
            </a:r>
            <a:r>
              <a:rPr lang="en-US" altLang="zh-TW" sz="2800" dirty="0" smtClean="0">
                <a:ea typeface="標楷體" panose="03000509000000000000" pitchFamily="65" charset="-120"/>
              </a:rPr>
              <a:t>i+1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能存油的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高度調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[i+1]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9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3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1470</Words>
  <Application>Microsoft Office PowerPoint</Application>
  <PresentationFormat>寬螢幕</PresentationFormat>
  <Paragraphs>428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Segoe UI Symbol</vt:lpstr>
      <vt:lpstr>Times New Roman</vt:lpstr>
      <vt:lpstr>Office 佈景主題</vt:lpstr>
      <vt:lpstr>UVa 1442 Cave (洞穴儲油槽)</vt:lpstr>
      <vt:lpstr>UVa 1442 Cave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chcheng</cp:lastModifiedBy>
  <cp:revision>169</cp:revision>
  <dcterms:created xsi:type="dcterms:W3CDTF">2019-09-24T16:06:08Z</dcterms:created>
  <dcterms:modified xsi:type="dcterms:W3CDTF">2019-10-02T09:39:20Z</dcterms:modified>
</cp:coreProperties>
</file>