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67" r:id="rId6"/>
    <p:sldId id="259" r:id="rId7"/>
    <p:sldId id="273" r:id="rId8"/>
    <p:sldId id="274" r:id="rId9"/>
    <p:sldId id="271" r:id="rId10"/>
    <p:sldId id="272" r:id="rId11"/>
    <p:sldId id="261" r:id="rId12"/>
    <p:sldId id="269" r:id="rId13"/>
    <p:sldId id="270" r:id="rId14"/>
    <p:sldId id="268" r:id="rId15"/>
    <p:sldId id="262" r:id="rId16"/>
    <p:sldId id="260" r:id="rId17"/>
    <p:sldId id="263" r:id="rId18"/>
    <p:sldId id="2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7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0350C-28C4-49AF-84C3-E94399798155}" type="slidenum">
              <a:rPr lang="en-US" altLang="zh-TW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5013"/>
            <a:ext cx="6540500" cy="3679825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0018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56793-ACA0-41E8-A1B7-E71929E4C290}" type="slidenum">
              <a:rPr lang="en-US" altLang="zh-TW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5013"/>
            <a:ext cx="6540500" cy="3679825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205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1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4E55-8423-49A7-9851-07906AE6A965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6532-CFB0-41EF-B5BF-7AE08D514EEE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FDC-FA76-4B5C-8454-CF38305668E1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A0189D3-7D30-4B72-AFAE-BA9CCB2B8EDF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033F1CA-D3A3-49BF-A0D7-61A05A10DC2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800" smtClean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95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314E6-6AD4-49DC-A0F7-2B61F49A8D29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37B6E8-9DAA-4F47-8D8E-8F3797C0555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8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E2DB6-B261-4A5A-A2DD-929EB4FFB0E6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C4820-AFFE-49FB-B223-045FA6DF817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8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933C8-3639-4472-B348-BBA8AAB74020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4774B6-D5AB-4CFB-93D7-126BCE7AE43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DD4DF-E57D-4F8E-B65A-DB6195D67F10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5BC0F-C532-4AE6-B0FD-54DF844B6DF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9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519114-A079-4C5F-844B-1BDB20DB3728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FBFC09-12EC-47D4-8448-3E8161BEA0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A2DB6-B171-447D-A2B3-6C14DE63A4A1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C8D60C-5305-4428-B275-AE952F70423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72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980E9-83A7-4856-B4AC-280DD0868E0C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B10BBD-D12A-4B6C-8675-DC1C0C7E9F5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9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8C3C-94AD-48E2-A185-B7FE56603597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69BA9-AD7E-44C7-A7C4-FB15F544ED35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78F30-1177-49B8-9C97-0D0531ADE38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0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99F22-2A2E-4F39-A870-D881A419697F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930C21-8B12-4663-BC90-49ED00022BA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6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74F9C-D145-4C1A-ABF1-4F641EBC9D9D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CF2CCE-83DD-4B88-B42C-3A828FBF82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51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F0022166-8E35-442E-B2B0-7C9C5C2B561E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9D0D0B2C-2813-4C26-93E7-EEDA23DD9A9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1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1406B230-E9C4-410B-B5BF-66CEFC442F2B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89485205-1BEB-408E-ACC8-8A5EC32624C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CFB-7953-4B79-B5FC-475C55ADC638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C62-1D6D-4750-BB12-867F4AB460F3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A6B-5C1D-4B65-8917-9EDFA16EAA7C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458-C1AC-473A-BF8F-064B9FDD1A71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A2B5-DAFB-413C-9895-5CC0740947AF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3278-E024-4924-AD3D-AD1A838F6B05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47C-18FB-44CD-A99C-68470712DC6F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D452-0575-45E1-BAAA-3E9D45B2BC7C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576B14-44A6-4004-A2C8-D8A0C35EB765}" type="datetime1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2019/9/25</a:t>
            </a:fld>
            <a:endParaRPr lang="en-US" altLang="zh-TW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9B907-1787-48F7-A65F-4950FBFB0B30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000000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436033" y="989013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800" smtClean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70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1611 Crane 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起重機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6588, CERC 2013)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41A-082D-4B4E-9DF8-FFD7915E1C6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75717"/>
              </p:ext>
            </p:extLst>
          </p:nvPr>
        </p:nvGraphicFramePr>
        <p:xfrm>
          <a:off x="1291491" y="2280666"/>
          <a:ext cx="824763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530742" y="18707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32071" y="1885466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13735" y="1875940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83891" y="1860885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55026" y="1836305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032756" y="188055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13826" y="3357199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13" name="左大括弧 12"/>
          <p:cNvSpPr/>
          <p:nvPr/>
        </p:nvSpPr>
        <p:spPr>
          <a:xfrm rot="16200000">
            <a:off x="4886003" y="2069817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 rot="16200000">
            <a:off x="7398145" y="2089482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347685" y="3296927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18821" y="3405082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503840" y="1870717"/>
            <a:ext cx="12536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(i-1)+2*(j-i)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8698459" y="1443014"/>
            <a:ext cx="14748" cy="2374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09613" y="501696"/>
            <a:ext cx="467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1:  (i-1)+2*(j-i)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 n</a:t>
            </a:r>
            <a:endParaRPr lang="zh-TW" altLang="en-US" sz="3200" dirty="0"/>
          </a:p>
        </p:txBody>
      </p:sp>
      <p:cxnSp>
        <p:nvCxnSpPr>
          <p:cNvPr id="22" name="直線單箭頭接點 21"/>
          <p:cNvCxnSpPr>
            <a:stCxn id="12" idx="0"/>
          </p:cNvCxnSpPr>
          <p:nvPr/>
        </p:nvCxnSpPr>
        <p:spPr>
          <a:xfrm flipV="1">
            <a:off x="2914375" y="2574758"/>
            <a:ext cx="1320741" cy="782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82046" y="4532578"/>
            <a:ext cx="661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搬移區間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(i-1)+2*(j-i)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859641" y="3022408"/>
            <a:ext cx="183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沒有超出長度</a:t>
            </a:r>
            <a:r>
              <a:rPr lang="en-US" altLang="zh-TW" dirty="0" smtClean="0">
                <a:ea typeface="標楷體" panose="03000509000000000000" pitchFamily="65" charset="-12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40533" y="5363730"/>
            <a:ext cx="34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搬一次</a:t>
            </a:r>
            <a:r>
              <a:rPr lang="en-US" altLang="zh-TW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446426" y="134910"/>
            <a:ext cx="438712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6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41A-082D-4B4E-9DF8-FFD7915E1C6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8301"/>
              </p:ext>
            </p:extLst>
          </p:nvPr>
        </p:nvGraphicFramePr>
        <p:xfrm>
          <a:off x="985083" y="2444439"/>
          <a:ext cx="7422867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24334" y="203449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25663" y="2049239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07327" y="2039713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7483" y="2024658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48618" y="2000078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11556" y="197858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07418" y="3520972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13" name="左大括弧 12"/>
          <p:cNvSpPr/>
          <p:nvPr/>
        </p:nvSpPr>
        <p:spPr>
          <a:xfrm rot="16200000">
            <a:off x="4579595" y="2233590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 rot="16200000">
            <a:off x="7091737" y="2253255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41277" y="3460700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33034" y="3510489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567082" y="2056790"/>
            <a:ext cx="12536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(i-1)+2*(j-i)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594383" y="1587332"/>
            <a:ext cx="14748" cy="2374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09613" y="501696"/>
            <a:ext cx="467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2:  (i-1)+2*(j-i) </a:t>
            </a:r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n</a:t>
            </a:r>
            <a:endParaRPr lang="zh-TW" altLang="en-US" sz="3200" dirty="0"/>
          </a:p>
        </p:txBody>
      </p:sp>
      <p:cxnSp>
        <p:nvCxnSpPr>
          <p:cNvPr id="22" name="直線單箭頭接點 21"/>
          <p:cNvCxnSpPr>
            <a:stCxn id="12" idx="0"/>
          </p:cNvCxnSpPr>
          <p:nvPr/>
        </p:nvCxnSpPr>
        <p:spPr>
          <a:xfrm flipV="1">
            <a:off x="2607967" y="2738531"/>
            <a:ext cx="1320741" cy="782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341481" y="3052888"/>
            <a:ext cx="1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超出長度</a:t>
            </a:r>
            <a:r>
              <a:rPr lang="en-US" altLang="zh-TW" dirty="0" smtClean="0">
                <a:ea typeface="標楷體" panose="03000509000000000000" pitchFamily="65" charset="-12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16853" y="1063528"/>
            <a:ext cx="849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2.1:  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 smtClean="0"/>
              <a:t>j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區間個數為偶數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3200" dirty="0" smtClean="0">
                <a:ea typeface="標楷體" panose="03000509000000000000" pitchFamily="65" charset="-120"/>
              </a:rPr>
              <a:t>j-i+1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是偶數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64435" y="4054906"/>
            <a:ext cx="33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搬移區間</a:t>
            </a:r>
            <a:r>
              <a:rPr lang="en-US" altLang="zh-TW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78709"/>
              </p:ext>
            </p:extLst>
          </p:nvPr>
        </p:nvGraphicFramePr>
        <p:xfrm>
          <a:off x="823585" y="5135322"/>
          <a:ext cx="7422867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B0F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062836" y="472537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864165" y="4740122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645829" y="4730596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515985" y="471554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087120" y="469096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950058" y="4669466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45920" y="6211855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34" name="左大括弧 33"/>
          <p:cNvSpPr/>
          <p:nvPr/>
        </p:nvSpPr>
        <p:spPr>
          <a:xfrm rot="16200000">
            <a:off x="4418097" y="4924473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大括弧 34"/>
          <p:cNvSpPr/>
          <p:nvPr/>
        </p:nvSpPr>
        <p:spPr>
          <a:xfrm rot="16200000">
            <a:off x="6930239" y="4944138"/>
            <a:ext cx="383456" cy="2168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879779" y="6151583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71536" y="6201372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05584" y="4747673"/>
            <a:ext cx="12536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(i-1)+2*(j-i)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7432885" y="4278215"/>
            <a:ext cx="14748" cy="2374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3" idx="0"/>
          </p:cNvCxnSpPr>
          <p:nvPr/>
        </p:nvCxnSpPr>
        <p:spPr>
          <a:xfrm flipV="1">
            <a:off x="2446469" y="5581934"/>
            <a:ext cx="1047358" cy="629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179983" y="5743771"/>
            <a:ext cx="1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超出長度</a:t>
            </a:r>
            <a:r>
              <a:rPr lang="en-US" altLang="zh-TW" dirty="0" smtClean="0">
                <a:ea typeface="標楷體" panose="03000509000000000000" pitchFamily="65" charset="-12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3384645" y="5213445"/>
            <a:ext cx="1460310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5038298" y="5215720"/>
            <a:ext cx="1460310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339618" y="5013325"/>
            <a:ext cx="285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搬移一次</a:t>
            </a:r>
            <a:r>
              <a:rPr lang="en-US" altLang="zh-TW" sz="24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共搬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直線單箭頭接點 45"/>
          <p:cNvCxnSpPr>
            <a:endCxn id="44" idx="1"/>
          </p:cNvCxnSpPr>
          <p:nvPr/>
        </p:nvCxnSpPr>
        <p:spPr>
          <a:xfrm flipV="1">
            <a:off x="8615680" y="5428824"/>
            <a:ext cx="723938" cy="11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724631" y="6168789"/>
            <a:ext cx="271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搬左邊一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3537045" y="2504658"/>
            <a:ext cx="1460310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5190698" y="2506933"/>
            <a:ext cx="1460310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446426" y="134910"/>
            <a:ext cx="438712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7" grpId="0"/>
      <p:bldP spid="38" grpId="0"/>
      <p:bldP spid="41" grpId="0"/>
      <p:bldP spid="42" grpId="0" animBg="1"/>
      <p:bldP spid="43" grpId="0" animBg="1"/>
      <p:bldP spid="44" grpId="0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41A-082D-4B4E-9DF8-FFD7915E1C6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7263"/>
              </p:ext>
            </p:extLst>
          </p:nvPr>
        </p:nvGraphicFramePr>
        <p:xfrm>
          <a:off x="985083" y="2444439"/>
          <a:ext cx="742286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24334" y="203449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75538" y="2045642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38837" y="2045642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86164" y="2045642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34719" y="194548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20738" y="1937639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07418" y="3520972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13" name="左大括弧 12"/>
          <p:cNvSpPr/>
          <p:nvPr/>
        </p:nvSpPr>
        <p:spPr>
          <a:xfrm rot="16200000">
            <a:off x="4353905" y="2170258"/>
            <a:ext cx="354307" cy="2265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 rot="16200000">
            <a:off x="6992615" y="1997533"/>
            <a:ext cx="266405" cy="256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41277" y="3460700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1273" y="3374011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03559" y="2084746"/>
            <a:ext cx="12536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(i-1)+2*(j-i)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689917" y="1628276"/>
            <a:ext cx="14748" cy="2374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09613" y="501696"/>
            <a:ext cx="467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2:  (i-1)+2*(j-i) </a:t>
            </a:r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n</a:t>
            </a:r>
            <a:endParaRPr lang="zh-TW" altLang="en-US" sz="3200" dirty="0"/>
          </a:p>
        </p:txBody>
      </p:sp>
      <p:cxnSp>
        <p:nvCxnSpPr>
          <p:cNvPr id="22" name="直線單箭頭接點 21"/>
          <p:cNvCxnSpPr>
            <a:stCxn id="12" idx="0"/>
          </p:cNvCxnSpPr>
          <p:nvPr/>
        </p:nvCxnSpPr>
        <p:spPr>
          <a:xfrm flipV="1">
            <a:off x="2607967" y="2838734"/>
            <a:ext cx="735734" cy="682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932048" y="3407730"/>
            <a:ext cx="1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超出長度</a:t>
            </a:r>
            <a:r>
              <a:rPr lang="en-US" altLang="zh-TW" dirty="0" smtClean="0">
                <a:ea typeface="標楷體" panose="03000509000000000000" pitchFamily="65" charset="-12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16853" y="1063528"/>
            <a:ext cx="849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2.2:  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 smtClean="0"/>
              <a:t>j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區間個數為奇數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3200" dirty="0" smtClean="0">
                <a:ea typeface="標楷體" panose="03000509000000000000" pitchFamily="65" charset="-120"/>
              </a:rPr>
              <a:t>j-i+1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是奇數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64435" y="4054906"/>
            <a:ext cx="385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搬移區間</a:t>
            </a:r>
            <a:r>
              <a:rPr lang="en-US" altLang="zh-TW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i+1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3752"/>
              </p:ext>
            </p:extLst>
          </p:nvPr>
        </p:nvGraphicFramePr>
        <p:xfrm>
          <a:off x="823585" y="5135322"/>
          <a:ext cx="742286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  <a:gridCol w="674806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062836" y="472537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672509" y="4703834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82035" y="4691267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44037" y="4695876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21649" y="466146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950058" y="4669466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45920" y="6211855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34" name="左大括弧 33"/>
          <p:cNvSpPr/>
          <p:nvPr/>
        </p:nvSpPr>
        <p:spPr>
          <a:xfrm rot="16200000">
            <a:off x="4338961" y="5003609"/>
            <a:ext cx="383456" cy="2009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大括弧 34"/>
          <p:cNvSpPr/>
          <p:nvPr/>
        </p:nvSpPr>
        <p:spPr>
          <a:xfrm rot="16200000">
            <a:off x="6757698" y="4771597"/>
            <a:ext cx="383456" cy="2513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879779" y="6151583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71536" y="6201372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/>
              <a:t>j-i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637596" y="4821596"/>
            <a:ext cx="12536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(i-1)+2*(j-i)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7555714" y="4264567"/>
            <a:ext cx="14748" cy="2374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3" idx="0"/>
          </p:cNvCxnSpPr>
          <p:nvPr/>
        </p:nvCxnSpPr>
        <p:spPr>
          <a:xfrm flipV="1">
            <a:off x="2446469" y="5581934"/>
            <a:ext cx="1047358" cy="629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179983" y="5743771"/>
            <a:ext cx="1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超出長度</a:t>
            </a:r>
            <a:r>
              <a:rPr lang="en-US" altLang="zh-TW" dirty="0" smtClean="0">
                <a:ea typeface="標楷體" panose="03000509000000000000" pitchFamily="65" charset="-120"/>
              </a:rPr>
              <a:t>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3628103" y="5213445"/>
            <a:ext cx="1160207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4965290" y="5215720"/>
            <a:ext cx="1150375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339618" y="5013325"/>
            <a:ext cx="285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搬移一次</a:t>
            </a:r>
            <a:r>
              <a:rPr lang="en-US" altLang="zh-TW" sz="24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共搬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solidFill>
                  <a:srgbClr val="00B0F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就定位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8611035" y="5441061"/>
            <a:ext cx="733808" cy="8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724631" y="6168789"/>
            <a:ext cx="271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搬左邊一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3790335" y="2504658"/>
            <a:ext cx="1160207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5127522" y="2506933"/>
            <a:ext cx="1150375" cy="45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810513" y="2045642"/>
            <a:ext cx="5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i+1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628617" y="4705268"/>
            <a:ext cx="5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i+1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446426" y="134910"/>
            <a:ext cx="438712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9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7" grpId="0"/>
      <p:bldP spid="38" grpId="0"/>
      <p:bldP spid="41" grpId="0"/>
      <p:bldP spid="42" grpId="0" animBg="1"/>
      <p:bldP spid="43" grpId="0" animBg="1"/>
      <p:bldP spid="44" grpId="0"/>
      <p:bldP spid="48" grpId="0" animBg="1"/>
      <p:bldP spid="49" grpId="0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40506"/>
              </p:ext>
            </p:extLst>
          </p:nvPr>
        </p:nvGraphicFramePr>
        <p:xfrm>
          <a:off x="2032000" y="719666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38662" y="1843790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4            3            1             7            6            5           </a:t>
            </a:r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863" y="1816287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1,6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41160" y="2550826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7            4             3            </a:t>
            </a:r>
            <a:r>
              <a:rPr lang="en-US" altLang="zh-TW" sz="2800" dirty="0" smtClean="0"/>
              <a:t>6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           5           2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0863" y="2593901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1,4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64869" y="3212891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800" dirty="0" smtClean="0"/>
              <a:t> 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6            5             2            7            4           3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63" y="3250455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2,7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88629" y="3857468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7             6            5            </a:t>
            </a:r>
            <a:r>
              <a:rPr lang="en-US" altLang="zh-TW" sz="2800" dirty="0" smtClean="0"/>
              <a:t>4           3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0863" y="3871865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r>
              <a:rPr lang="en-US" altLang="zh-TW" sz="2800" dirty="0" smtClean="0"/>
              <a:t>,5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88629" y="4621967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1            2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TW" sz="2800" dirty="0" smtClean="0"/>
              <a:t>7  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4            3            6           5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0863" y="4591394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4,7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2518347" y="1289155"/>
            <a:ext cx="6043762" cy="373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499675" y="1905715"/>
            <a:ext cx="3884500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521414" y="2605337"/>
            <a:ext cx="6141836" cy="3810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540034" y="3286981"/>
            <a:ext cx="4127864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891349" y="3918747"/>
            <a:ext cx="3867793" cy="437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15637" y="964276"/>
            <a:ext cx="111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搬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586327" y="6273225"/>
            <a:ext cx="259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共搬了 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6378" y="0"/>
            <a:ext cx="202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</a:t>
            </a:r>
            <a:endParaRPr lang="zh-TW" altLang="en-US" sz="3600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8497-C216-4135-91F3-59DC92C4C34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85065" y="5257693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1            2       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smtClean="0"/>
              <a:t>           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800" dirty="0">
                <a:solidFill>
                  <a:srgbClr val="FF0000"/>
                </a:solidFill>
              </a:rPr>
              <a:t>7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7299" y="5227120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3,6</a:t>
            </a:r>
            <a:endParaRPr lang="zh-TW" altLang="en-US" sz="2800" dirty="0"/>
          </a:p>
        </p:txBody>
      </p:sp>
      <p:sp>
        <p:nvSpPr>
          <p:cNvPr id="26" name="圓角矩形 25"/>
          <p:cNvSpPr/>
          <p:nvPr/>
        </p:nvSpPr>
        <p:spPr>
          <a:xfrm>
            <a:off x="4815296" y="4660608"/>
            <a:ext cx="3918858" cy="437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085065" y="5881147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1            2            3</a:t>
            </a:r>
            <a:r>
              <a:rPr lang="en-US" altLang="zh-TW" sz="2800" b="1" dirty="0" smtClean="0"/>
              <a:t>        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5            6           </a:t>
            </a:r>
            <a:r>
              <a:rPr lang="en-US" altLang="zh-TW" sz="2800" dirty="0">
                <a:solidFill>
                  <a:srgbClr val="FF0000"/>
                </a:solidFill>
              </a:rPr>
              <a:t>7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47299" y="5850574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r>
              <a:rPr lang="en-US" altLang="zh-TW" sz="2800" dirty="0" smtClean="0"/>
              <a:t>,7</a:t>
            </a:r>
            <a:endParaRPr lang="zh-TW" altLang="en-US" sz="2800" dirty="0"/>
          </a:p>
        </p:txBody>
      </p:sp>
      <p:sp>
        <p:nvSpPr>
          <p:cNvPr id="29" name="圓角矩形 28"/>
          <p:cNvSpPr/>
          <p:nvPr/>
        </p:nvSpPr>
        <p:spPr>
          <a:xfrm>
            <a:off x="5929744" y="5292436"/>
            <a:ext cx="3851565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311563" y="1874981"/>
            <a:ext cx="10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25417" y="3274289"/>
            <a:ext cx="10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53126" y="4632036"/>
            <a:ext cx="10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30035" y="5837382"/>
            <a:ext cx="10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72400" y="626806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ea typeface="標楷體" panose="03000509000000000000" pitchFamily="65" charset="-120"/>
              </a:rPr>
              <a:t>5,6,7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已經就定位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271443" y="1935480"/>
            <a:ext cx="192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2.1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0271443" y="2590800"/>
            <a:ext cx="167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1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271443" y="3200400"/>
            <a:ext cx="219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2.1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286683" y="3870960"/>
            <a:ext cx="167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1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301923" y="4551660"/>
            <a:ext cx="189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Case 2.2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17163" y="5242560"/>
            <a:ext cx="167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1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362883" y="5836920"/>
            <a:ext cx="167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1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4646950" y="3822489"/>
            <a:ext cx="674557" cy="5696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FE5B-5468-466F-876C-B710C8C18195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21080" y="411480"/>
            <a:ext cx="103264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#include&lt;algorithm&gt;</a:t>
            </a:r>
          </a:p>
          <a:p>
            <a:r>
              <a:rPr lang="en-US" altLang="zh-TW" sz="2400" dirty="0"/>
              <a:t>#include&lt;vector&gt;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 err="1"/>
              <a:t>typedef</a:t>
            </a:r>
            <a:r>
              <a:rPr lang="en-US" altLang="zh-TW" sz="2400" dirty="0"/>
              <a:t> pair&lt;</a:t>
            </a:r>
            <a:r>
              <a:rPr lang="en-US" altLang="zh-TW" sz="2400" dirty="0" err="1"/>
              <a:t>int,int</a:t>
            </a:r>
            <a:r>
              <a:rPr lang="en-US" altLang="zh-TW" sz="2400" dirty="0"/>
              <a:t>&gt; Pair;</a:t>
            </a:r>
          </a:p>
          <a:p>
            <a:r>
              <a:rPr lang="en-US" altLang="zh-TW" sz="2400" dirty="0"/>
              <a:t>#define </a:t>
            </a:r>
            <a:r>
              <a:rPr lang="en-US" altLang="zh-TW" sz="2400" dirty="0" err="1"/>
              <a:t>maxn</a:t>
            </a:r>
            <a:r>
              <a:rPr lang="en-US" altLang="zh-TW" sz="2400" dirty="0"/>
              <a:t> 10010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</a:t>
            </a:r>
            <a:r>
              <a:rPr lang="en-US" altLang="zh-TW" sz="2400" dirty="0" err="1"/>
              <a:t>maxn</a:t>
            </a:r>
            <a:r>
              <a:rPr lang="en-US" altLang="zh-TW" sz="2400" dirty="0"/>
              <a:t>];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void change(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l,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r) </a:t>
            </a:r>
            <a:r>
              <a:rPr lang="en-US" altLang="zh-TW" sz="2400" dirty="0" smtClean="0"/>
              <a:t>{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2400" dirty="0" smtClean="0">
                <a:solidFill>
                  <a:srgbClr val="0070C0"/>
                </a:solidFill>
              </a:rPr>
              <a:t>[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l,r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內前一半數字與後一半數字互調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l, j = l + (r - l + 1) / 2; j &lt;= r; </a:t>
            </a:r>
            <a:r>
              <a:rPr lang="en-US" altLang="zh-TW" sz="2400" dirty="0" err="1"/>
              <a:t>j++</a:t>
            </a:r>
            <a:r>
              <a:rPr lang="en-US" altLang="zh-TW" sz="2400" dirty="0"/>
              <a:t>, i++)</a:t>
            </a:r>
          </a:p>
          <a:p>
            <a:r>
              <a:rPr lang="en-US" altLang="zh-TW" sz="2400" dirty="0"/>
              <a:t>        swap(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[i],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[j]);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92640" y="368628"/>
            <a:ext cx="239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1611 Code (1/4)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0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F3E-93D6-46DE-8901-31BBC77C318F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00200" y="746760"/>
            <a:ext cx="9522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main() 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test, n;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("1611.in","r", </a:t>
            </a:r>
            <a:r>
              <a:rPr lang="en-US" altLang="zh-TW" sz="2400" dirty="0" err="1"/>
              <a:t>stdin</a:t>
            </a:r>
            <a:r>
              <a:rPr lang="en-US" altLang="zh-TW" sz="2400" dirty="0"/>
              <a:t>);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err="1" smtClean="0"/>
              <a:t>freopen</a:t>
            </a:r>
            <a:r>
              <a:rPr lang="en-US" altLang="zh-TW" sz="2400" dirty="0"/>
              <a:t>("1611.out","w", </a:t>
            </a:r>
            <a:r>
              <a:rPr lang="en-US" altLang="zh-TW" sz="2400" dirty="0" err="1"/>
              <a:t>stdout</a:t>
            </a:r>
            <a:r>
              <a:rPr lang="en-US" altLang="zh-TW" sz="2400" dirty="0"/>
              <a:t>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&amp;test);</a:t>
            </a:r>
          </a:p>
          <a:p>
            <a:r>
              <a:rPr lang="en-US" altLang="zh-TW" sz="2400" dirty="0"/>
              <a:t>    while(test--)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&amp;n);</a:t>
            </a: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1 ; i &lt;= n; i++)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[i]);</a:t>
            </a:r>
          </a:p>
          <a:p>
            <a:r>
              <a:rPr lang="en-US" altLang="zh-TW" sz="2400" dirty="0"/>
              <a:t>        vector&lt;pair&lt;</a:t>
            </a:r>
            <a:r>
              <a:rPr lang="en-US" altLang="zh-TW" sz="2400" dirty="0" err="1"/>
              <a:t>int,int</a:t>
            </a:r>
            <a:r>
              <a:rPr lang="en-US" altLang="zh-TW" sz="2400" dirty="0"/>
              <a:t>&gt; &gt; 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儲存搬移區過程區間資料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692640" y="368628"/>
            <a:ext cx="239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1611 Code (2/4)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5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EF12-6A6F-4BC9-BC4B-CA58AAEB70EB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4126" y="368628"/>
            <a:ext cx="122118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1; i &lt;= n; i++) </a:t>
            </a:r>
            <a:r>
              <a:rPr lang="en-US" altLang="zh-TW" sz="2400" dirty="0" smtClean="0"/>
              <a:t>{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每一回合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400" dirty="0" smtClean="0">
                <a:solidFill>
                  <a:srgbClr val="0070C0"/>
                </a:solidFill>
              </a:rPr>
              <a:t>i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i; j &lt;= n; </a:t>
            </a:r>
            <a:r>
              <a:rPr lang="en-US" altLang="zh-TW" sz="2400" dirty="0" err="1"/>
              <a:t>j</a:t>
            </a:r>
            <a:r>
              <a:rPr lang="en-US" altLang="zh-TW" sz="2400" dirty="0" err="1" smtClean="0"/>
              <a:t>++</a:t>
            </a:r>
            <a:r>
              <a:rPr lang="en-US" altLang="zh-TW" sz="2400" dirty="0" smtClean="0"/>
              <a:t>)  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en-US" altLang="zh-TW" sz="2400" dirty="0" smtClean="0">
                <a:solidFill>
                  <a:srgbClr val="0070C0"/>
                </a:solidFill>
              </a:rPr>
              <a:t>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在哪裡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pos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(j)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    if(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[j] == i) </a:t>
            </a:r>
            <a:r>
              <a:rPr lang="en-US" altLang="zh-TW" sz="2400" dirty="0" smtClean="0"/>
              <a:t>{ </a:t>
            </a:r>
            <a:r>
              <a:rPr lang="en-US" altLang="zh-TW" sz="2400" dirty="0" err="1" smtClean="0"/>
              <a:t>pos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j; break; }</a:t>
            </a:r>
            <a:endParaRPr lang="en-US" altLang="zh-TW" sz="2400" dirty="0"/>
          </a:p>
          <a:p>
            <a:r>
              <a:rPr lang="en-US" altLang="zh-TW" sz="2400" dirty="0"/>
              <a:t>            if(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 == i</a:t>
            </a:r>
            <a:r>
              <a:rPr lang="en-US" altLang="zh-TW" sz="2400" dirty="0" smtClean="0"/>
              <a:t>) </a:t>
            </a:r>
            <a:r>
              <a:rPr lang="en-US" altLang="zh-TW" sz="2400" dirty="0"/>
              <a:t>continue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已經定位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不用搬移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if(i + 2 * (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 - i) - 1 &lt;= n) 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        </a:t>
            </a:r>
            <a:r>
              <a:rPr lang="en-US" altLang="zh-TW" sz="2400" dirty="0" smtClean="0"/>
              <a:t>{ </a:t>
            </a:r>
            <a:r>
              <a:rPr lang="en-US" altLang="zh-TW" sz="2400" dirty="0" err="1" smtClean="0"/>
              <a:t>ans.push_back</a:t>
            </a:r>
            <a:r>
              <a:rPr lang="en-US" altLang="zh-TW" sz="2400" dirty="0" smtClean="0"/>
              <a:t>(Pair(</a:t>
            </a:r>
            <a:r>
              <a:rPr lang="en-US" altLang="zh-TW" sz="2400" dirty="0" err="1" smtClean="0"/>
              <a:t>i,i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+ 2 * (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 - i) - 1</a:t>
            </a:r>
            <a:r>
              <a:rPr lang="en-US" altLang="zh-TW" sz="2400" dirty="0" smtClean="0"/>
              <a:t>)); change(i</a:t>
            </a:r>
            <a:r>
              <a:rPr lang="en-US" altLang="zh-TW" sz="2400" dirty="0"/>
              <a:t>, i + 2 * (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 - i) - 1</a:t>
            </a:r>
            <a:r>
              <a:rPr lang="en-US" altLang="zh-TW" sz="2400" dirty="0" smtClean="0"/>
              <a:t>); }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搬一次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</a:t>
            </a:r>
            <a:r>
              <a:rPr lang="en-US" altLang="zh-TW" sz="2400" dirty="0" smtClean="0"/>
              <a:t> else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           if((</a:t>
            </a:r>
            <a:r>
              <a:rPr lang="en-US" altLang="zh-TW" sz="2400" dirty="0" err="1"/>
              <a:t>pos</a:t>
            </a:r>
            <a:r>
              <a:rPr lang="en-US" altLang="zh-TW" sz="2400" dirty="0"/>
              <a:t> - i) % 2) </a:t>
            </a:r>
            <a:r>
              <a:rPr lang="en-US" altLang="zh-TW" sz="2400" dirty="0" smtClean="0"/>
              <a:t> { </a:t>
            </a:r>
            <a:r>
              <a:rPr lang="en-US" altLang="zh-TW" sz="2400" dirty="0" err="1" smtClean="0"/>
              <a:t>ans.push_back</a:t>
            </a:r>
            <a:r>
              <a:rPr lang="en-US" altLang="zh-TW" sz="2400" dirty="0" smtClean="0"/>
              <a:t>(Pair(i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pos</a:t>
            </a:r>
            <a:r>
              <a:rPr lang="en-US" altLang="zh-TW" sz="2400" dirty="0" smtClean="0"/>
              <a:t>)); </a:t>
            </a:r>
            <a:r>
              <a:rPr lang="en-US" altLang="zh-TW" sz="2400" dirty="0"/>
              <a:t>change(</a:t>
            </a:r>
            <a:r>
              <a:rPr lang="en-US" altLang="zh-TW" sz="2400" dirty="0" err="1"/>
              <a:t>i,pos</a:t>
            </a:r>
            <a:r>
              <a:rPr lang="en-US" altLang="zh-TW" sz="2400" dirty="0" smtClean="0"/>
              <a:t>);  }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2.1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偶數狀況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</a:t>
            </a:r>
            <a:r>
              <a:rPr lang="en-US" altLang="zh-TW" sz="2400" dirty="0" smtClean="0"/>
              <a:t>    else </a:t>
            </a:r>
            <a:r>
              <a:rPr lang="en-US" altLang="zh-TW" sz="2400" dirty="0"/>
              <a:t>{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ans.push_back</a:t>
            </a:r>
            <a:r>
              <a:rPr lang="en-US" altLang="zh-TW" sz="2400" dirty="0"/>
              <a:t>(Pair(i + 1, </a:t>
            </a:r>
            <a:r>
              <a:rPr lang="en-US" altLang="zh-TW" sz="2400" dirty="0" err="1"/>
              <a:t>pos</a:t>
            </a:r>
            <a:r>
              <a:rPr lang="en-US" altLang="zh-TW" sz="2400" dirty="0" smtClean="0"/>
              <a:t>)); change(i </a:t>
            </a:r>
            <a:r>
              <a:rPr lang="en-US" altLang="zh-TW" sz="2400" dirty="0"/>
              <a:t>+ 1, </a:t>
            </a:r>
            <a:r>
              <a:rPr lang="en-US" altLang="zh-TW" sz="2400" dirty="0" err="1"/>
              <a:t>pos</a:t>
            </a:r>
            <a:r>
              <a:rPr lang="en-US" altLang="zh-TW" sz="2400" dirty="0" smtClean="0"/>
              <a:t>); }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>
                <a:solidFill>
                  <a:srgbClr val="0070C0"/>
                </a:solidFill>
              </a:rPr>
              <a:t>Case </a:t>
            </a:r>
            <a:r>
              <a:rPr lang="en-US" altLang="zh-TW" sz="2400" dirty="0" smtClean="0">
                <a:solidFill>
                  <a:srgbClr val="0070C0"/>
                </a:solidFill>
              </a:rPr>
              <a:t>2.2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狀況</a:t>
            </a:r>
            <a:endParaRPr lang="en-US" altLang="zh-TW" sz="2400" dirty="0"/>
          </a:p>
          <a:p>
            <a:r>
              <a:rPr lang="en-US" altLang="zh-TW" sz="2400" dirty="0"/>
              <a:t>             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--;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Case 2.1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 smtClean="0">
                <a:solidFill>
                  <a:srgbClr val="0070C0"/>
                </a:solidFill>
              </a:rPr>
              <a:t>Case 2.2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還要搬一次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共搬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不要進入下一回合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92640" y="368628"/>
            <a:ext cx="239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1611 Code (3/4)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3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0C7-6C11-4E3F-8263-B1D5AD3DA55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8578" y="1053109"/>
            <a:ext cx="9763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   </a:t>
            </a:r>
            <a:r>
              <a:rPr lang="en-US" altLang="zh-TW" dirty="0" smtClean="0"/>
              <a:t>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</a:t>
            </a:r>
            <a:r>
              <a:rPr lang="en-US" altLang="zh-TW" sz="2400" dirty="0" err="1"/>
              <a:t>ans.size</a:t>
            </a:r>
            <a:r>
              <a:rPr lang="en-US" altLang="zh-TW" sz="2400" dirty="0"/>
              <a:t>() &lt;&lt; </a:t>
            </a:r>
            <a:r>
              <a:rPr lang="en-US" altLang="zh-TW" sz="2400" dirty="0" err="1"/>
              <a:t>endl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輸出搬移步驟總數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</a:t>
            </a: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</a:t>
            </a:r>
            <a:r>
              <a:rPr lang="en-US" altLang="zh-TW" sz="2400" dirty="0" err="1"/>
              <a:t>ans.size</a:t>
            </a:r>
            <a:r>
              <a:rPr lang="en-US" altLang="zh-TW" sz="2400" dirty="0"/>
              <a:t>(); i</a:t>
            </a:r>
            <a:r>
              <a:rPr lang="en-US" altLang="zh-TW" sz="2400" dirty="0" smtClean="0"/>
              <a:t>++)</a:t>
            </a:r>
            <a:r>
              <a:rPr lang="zh-TW" altLang="en-US" sz="2400" dirty="0" smtClean="0"/>
              <a:t>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輸出搬移過程區間資料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 %d\n",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[i].first,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[i].second);</a:t>
            </a:r>
          </a:p>
          <a:p>
            <a:r>
              <a:rPr lang="en-US" altLang="zh-TW" sz="2400" dirty="0"/>
              <a:t>        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}</a:t>
            </a:r>
            <a:endParaRPr lang="en-US" altLang="zh-TW" sz="2400" dirty="0"/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92640" y="368628"/>
            <a:ext cx="239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1611 Code (4/4)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5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1611 Crane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71B4-327D-4502-99E5-6FFC7C2E660E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83920" y="1584960"/>
                <a:ext cx="102108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輸入一個編號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</a:t>
                </a:r>
                <a:r>
                  <a:rPr lang="en-US" altLang="zh-TW" sz="2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≤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r>
                  <a:rPr lang="en-US" altLang="zh-TW" sz="280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≤</a:t>
                </a:r>
                <a:r>
                  <a:rPr lang="en-US" altLang="zh-TW" sz="280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10000)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的排列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貨物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有一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起重機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做搬移的動作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不超過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9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搬移次數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將它搬移成由小到大的順序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不過起重機做搬移動作有一個特性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每一次搬移皆針對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連續的一段偶數個數區間</a:t>
                </a:r>
                <a:endParaRPr lang="en-US" altLang="zh-TW" sz="28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(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搬移區間長度不限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將前一半的數與後一半</a:t>
                </a: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的數左右對調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但前一半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後一半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內的數字</a:t>
                </a: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順序不變。</a:t>
                </a:r>
                <a:endParaRPr lang="en-US" altLang="zh-TW" sz="2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請問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起重機要搬移幾次才可以搬成由小至大的順序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同時輸出搬移的過程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以搬移區間表示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584960"/>
                <a:ext cx="102108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194" t="-1690" r="-537" b="-3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49838"/>
              </p:ext>
            </p:extLst>
          </p:nvPr>
        </p:nvGraphicFramePr>
        <p:xfrm>
          <a:off x="2032000" y="719666"/>
          <a:ext cx="812800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38662" y="1843790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4               5</a:t>
            </a:r>
            <a:r>
              <a:rPr lang="en-US" altLang="zh-TW" sz="2800" dirty="0" smtClean="0"/>
              <a:t>              6               3              2               1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863" y="1816287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1,2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41160" y="2550826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 4               5              6    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2             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              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0863" y="2593901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4,5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64869" y="3212891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 4               5              6               2   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1              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63" y="3250455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5,6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88629" y="3857468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 4               5              6               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  2</a:t>
            </a:r>
            <a:r>
              <a:rPr lang="en-US" altLang="zh-TW" sz="2800" dirty="0" smtClean="0"/>
              <a:t>               </a:t>
            </a:r>
            <a:r>
              <a:rPr lang="en-US" altLang="zh-TW" sz="2800" dirty="0"/>
              <a:t>3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0863" y="3871865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4,5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88629" y="4621967"/>
            <a:ext cx="807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1              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  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>
                <a:solidFill>
                  <a:srgbClr val="FF0000"/>
                </a:solidFill>
              </a:rPr>
              <a:t>              5              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0863" y="4591394"/>
            <a:ext cx="68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1,6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2518347" y="1289155"/>
            <a:ext cx="1738859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556286" y="1893544"/>
            <a:ext cx="1738859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924390" y="2605337"/>
            <a:ext cx="1738859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627605" y="3286981"/>
            <a:ext cx="1738859" cy="41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587619" y="3918747"/>
            <a:ext cx="7171523" cy="437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15637" y="964276"/>
            <a:ext cx="111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搬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2124" y="5486399"/>
            <a:ext cx="259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共搬了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6378" y="0"/>
            <a:ext cx="453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(Test Case #1)</a:t>
            </a:r>
            <a:endParaRPr lang="zh-TW" altLang="en-US" sz="3600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8497-C216-4135-91F3-59DC92C4C34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0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9777" y="1025942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67938" y="1029691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9697" y="1745470"/>
            <a:ext cx="2653259" cy="25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</a:t>
            </a:r>
          </a:p>
          <a:p>
            <a:r>
              <a:rPr lang="en-US" altLang="zh-TW" sz="3200" dirty="0" smtClean="0"/>
              <a:t>6</a:t>
            </a:r>
          </a:p>
          <a:p>
            <a:r>
              <a:rPr lang="en-US" altLang="zh-TW" sz="3200" dirty="0" smtClean="0"/>
              <a:t>5 4 6 3 2 1</a:t>
            </a:r>
          </a:p>
          <a:p>
            <a:r>
              <a:rPr lang="en-US" altLang="zh-TW" sz="3200" dirty="0" smtClean="0"/>
              <a:t>5</a:t>
            </a:r>
          </a:p>
          <a:p>
            <a:r>
              <a:rPr lang="en-US" altLang="zh-TW" sz="3200" dirty="0" smtClean="0"/>
              <a:t>1 2 3 4 5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6551" y="1685509"/>
            <a:ext cx="2383436" cy="3539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5</a:t>
            </a:r>
          </a:p>
          <a:p>
            <a:r>
              <a:rPr lang="en-US" altLang="zh-TW" sz="3200" dirty="0" smtClean="0"/>
              <a:t>1 2</a:t>
            </a:r>
          </a:p>
          <a:p>
            <a:r>
              <a:rPr lang="en-US" altLang="zh-TW" sz="3200" dirty="0" smtClean="0"/>
              <a:t>4 5</a:t>
            </a:r>
          </a:p>
          <a:p>
            <a:r>
              <a:rPr lang="en-US" altLang="zh-TW" sz="3200" dirty="0" smtClean="0"/>
              <a:t>5 6</a:t>
            </a:r>
          </a:p>
          <a:p>
            <a:r>
              <a:rPr lang="en-US" altLang="zh-TW" sz="3200" dirty="0" smtClean="0"/>
              <a:t>4 5</a:t>
            </a:r>
          </a:p>
          <a:p>
            <a:r>
              <a:rPr lang="en-US" altLang="zh-TW" sz="3200" dirty="0" smtClean="0"/>
              <a:t>1 6</a:t>
            </a:r>
          </a:p>
          <a:p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37636" y="1737866"/>
            <a:ext cx="2783173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5</a:t>
            </a:r>
          </a:p>
          <a:p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8FA2-1F6F-4121-992A-B937AE06497C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042160" y="1797300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33386" y="2244802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44585" y="2767466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1..n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排列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966788" y="2051936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966788" y="2518373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1"/>
          </p:cNvCxnSpPr>
          <p:nvPr/>
        </p:nvCxnSpPr>
        <p:spPr>
          <a:xfrm flipH="1" flipV="1">
            <a:off x="2366097" y="3021755"/>
            <a:ext cx="378488" cy="7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5709" y="2319791"/>
            <a:ext cx="2013527" cy="93287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40327" y="3303463"/>
            <a:ext cx="2013527" cy="93287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38618" y="1769938"/>
            <a:ext cx="2013527" cy="28497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111239" y="1700666"/>
            <a:ext cx="132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右大括弧 21"/>
          <p:cNvSpPr/>
          <p:nvPr/>
        </p:nvSpPr>
        <p:spPr>
          <a:xfrm rot="10800000" flipH="1">
            <a:off x="5902037" y="2430626"/>
            <a:ext cx="350982" cy="2087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202679" y="3018695"/>
            <a:ext cx="1799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搬移步驟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43237" y="4675064"/>
            <a:ext cx="2013527" cy="45258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8" idx="3"/>
          </p:cNvCxnSpPr>
          <p:nvPr/>
        </p:nvCxnSpPr>
        <p:spPr>
          <a:xfrm flipV="1">
            <a:off x="2549236" y="2784054"/>
            <a:ext cx="2802693" cy="2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9" idx="3"/>
            <a:endCxn id="24" idx="1"/>
          </p:cNvCxnSpPr>
          <p:nvPr/>
        </p:nvCxnSpPr>
        <p:spPr>
          <a:xfrm>
            <a:off x="2553854" y="3769899"/>
            <a:ext cx="2789383" cy="1131456"/>
          </a:xfrm>
          <a:prstGeom prst="bentConnector3">
            <a:avLst>
              <a:gd name="adj1" fmla="val 2589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324114" y="446878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52396" y="2362076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cxnSp>
        <p:nvCxnSpPr>
          <p:cNvPr id="35" name="直線單箭頭接點 34"/>
          <p:cNvCxnSpPr>
            <a:stCxn id="21" idx="1"/>
          </p:cNvCxnSpPr>
          <p:nvPr/>
        </p:nvCxnSpPr>
        <p:spPr>
          <a:xfrm flipH="1" flipV="1">
            <a:off x="5630174" y="1961838"/>
            <a:ext cx="481065" cy="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向右箭號 35"/>
          <p:cNvSpPr/>
          <p:nvPr/>
        </p:nvSpPr>
        <p:spPr>
          <a:xfrm>
            <a:off x="7691887" y="2056728"/>
            <a:ext cx="992038" cy="6460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778151" y="2168872"/>
            <a:ext cx="79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574183" y="1753255"/>
            <a:ext cx="132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74183" y="2276475"/>
            <a:ext cx="132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肘形接點 40"/>
          <p:cNvCxnSpPr/>
          <p:nvPr/>
        </p:nvCxnSpPr>
        <p:spPr>
          <a:xfrm flipV="1">
            <a:off x="7355457" y="2013596"/>
            <a:ext cx="1337094" cy="767751"/>
          </a:xfrm>
          <a:prstGeom prst="bentConnector3">
            <a:avLst>
              <a:gd name="adj1" fmla="val 151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7406510" y="2617444"/>
            <a:ext cx="1337800" cy="2395881"/>
            <a:chOff x="7676804" y="2104845"/>
            <a:chExt cx="1337800" cy="2395881"/>
          </a:xfrm>
        </p:grpSpPr>
        <p:cxnSp>
          <p:nvCxnSpPr>
            <p:cNvPr id="47" name="直線接點 46"/>
            <p:cNvCxnSpPr/>
            <p:nvPr/>
          </p:nvCxnSpPr>
          <p:spPr>
            <a:xfrm>
              <a:off x="7676804" y="4498636"/>
              <a:ext cx="671553" cy="20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/>
            <p:cNvCxnSpPr/>
            <p:nvPr/>
          </p:nvCxnSpPr>
          <p:spPr>
            <a:xfrm rot="5400000" flipH="1" flipV="1">
              <a:off x="7496355" y="2958860"/>
              <a:ext cx="2372264" cy="664234"/>
            </a:xfrm>
            <a:prstGeom prst="bentConnector3">
              <a:avLst>
                <a:gd name="adj1" fmla="val 99818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/>
          <p:cNvSpPr txBox="1"/>
          <p:nvPr/>
        </p:nvSpPr>
        <p:spPr>
          <a:xfrm>
            <a:off x="8651824" y="1044931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84520" y="5303520"/>
            <a:ext cx="544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由於答案不唯一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改變輸出型式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 flipV="1">
            <a:off x="9104894" y="2038038"/>
            <a:ext cx="481065" cy="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9135374" y="2510478"/>
            <a:ext cx="481065" cy="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8762-01C2-4F56-82DA-50B5176EC639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9" y="1319134"/>
            <a:ext cx="527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做法類似</a:t>
            </a:r>
            <a:r>
              <a:rPr lang="en-US" altLang="zh-TW" sz="2800" dirty="0" smtClean="0">
                <a:ea typeface="標楷體" panose="03000509000000000000" pitchFamily="65" charset="-120"/>
              </a:rPr>
              <a:t>Selection Sort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71588" y="1894944"/>
            <a:ext cx="1092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800" dirty="0" smtClean="0"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由小到大依序把每一個數就定位 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回合把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71588" y="3052829"/>
            <a:ext cx="10188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每一個數起重機要搬移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可能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數字已經定位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頂多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就定位。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1588" y="4134620"/>
            <a:ext cx="984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起重機要搬移的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總次數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頂多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次就定位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71588" y="4751715"/>
                <a:ext cx="9843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ea typeface="標楷體" panose="03000509000000000000" pitchFamily="65" charset="-120"/>
                  </a:rPr>
                  <a:t>Time Complexity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O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8" y="4751715"/>
                <a:ext cx="984354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115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783829" y="2473376"/>
            <a:ext cx="506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放到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1593E-FD33-452E-BA7C-5CFD272C72C0}" type="slidenum">
              <a:rPr lang="en-US" altLang="zh-TW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a typeface="新細明體" panose="02020500000000000000" pitchFamily="18" charset="-120"/>
              </a:rPr>
              <a:t>Selection Sort: Example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2675-D0BB-420B-A7D4-66CD3514F85F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6" name="頁尾版面配置區 1"/>
          <p:cNvSpPr txBox="1">
            <a:spLocks/>
          </p:cNvSpPr>
          <p:nvPr/>
        </p:nvSpPr>
        <p:spPr bwMode="auto">
          <a:xfrm>
            <a:off x="4618038" y="63833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74C32-0D76-483F-808E-890A76F0B30B}" type="slidenum">
              <a:rPr lang="en-US" altLang="zh-TW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Sort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DD0111"/>
                </a:solidFill>
                <a:latin typeface="Monotype Corsiva" panose="03010101010201010101" pitchFamily="66" charset="0"/>
                <a:ea typeface="新細明體" panose="02020500000000000000" pitchFamily="18" charset="-120"/>
              </a:rPr>
              <a:t>Alg.: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SELECTION-SORT</a:t>
            </a: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(A)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chemeClr val="tx1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n ← length[A]</a:t>
            </a:r>
          </a:p>
          <a:p>
            <a:pPr>
              <a:buFontTx/>
              <a:buNone/>
            </a:pP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	for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j ← 1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n - 1</a:t>
            </a:r>
          </a:p>
          <a:p>
            <a:pPr>
              <a:buFontTx/>
              <a:buNone/>
            </a:pP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		do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smallest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←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j</a:t>
            </a:r>
          </a:p>
          <a:p>
            <a:pPr>
              <a:buFontTx/>
              <a:buNone/>
            </a:pP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		      for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 ← j + 1</a:t>
            </a: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n</a:t>
            </a:r>
          </a:p>
          <a:p>
            <a:pPr>
              <a:buFontTx/>
              <a:buNone/>
            </a:pP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			   do if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A[i] &lt; A[smallest]</a:t>
            </a:r>
          </a:p>
          <a:p>
            <a:pPr>
              <a:buFontTx/>
              <a:buNone/>
            </a:pPr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				   then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smallest ← i</a:t>
            </a:r>
          </a:p>
          <a:p>
            <a:pPr>
              <a:buFontTx/>
              <a:buNone/>
            </a:pPr>
            <a:r>
              <a:rPr lang="en-US" altLang="zh-TW">
                <a:solidFill>
                  <a:schemeClr val="tx1"/>
                </a:solidFill>
                <a:ea typeface="新細明體" panose="02020500000000000000" pitchFamily="18" charset="-120"/>
              </a:rPr>
              <a:t>		      exchange </a:t>
            </a:r>
            <a:r>
              <a:rPr lang="en-US" altLang="zh-TW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A[j] ↔ A[smallest]</a:t>
            </a:r>
          </a:p>
          <a:p>
            <a:pPr>
              <a:buFontTx/>
              <a:buNone/>
            </a:pPr>
            <a:endParaRPr lang="en-US" altLang="zh-TW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231429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1430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31431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1436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37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38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0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1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2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31445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00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231446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A5FF-11FD-4FB8-AA27-10E01A3D4DB8}" type="datetime1">
              <a:rPr lang="zh-TW" altLang="en-US">
                <a:solidFill>
                  <a:srgbClr val="000000"/>
                </a:solidFill>
              </a:rPr>
              <a:pPr/>
              <a:t>2019/9/25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5" name="頁尾版面配置區 1"/>
          <p:cNvSpPr txBox="1">
            <a:spLocks/>
          </p:cNvSpPr>
          <p:nvPr/>
        </p:nvSpPr>
        <p:spPr bwMode="auto">
          <a:xfrm>
            <a:off x="4618038" y="63833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A2B5-DAFB-413C-9895-5CC0740947AF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7120" y="2276475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每一回合如何做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4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41A-082D-4B4E-9DF8-FFD7915E1C6D}" type="datetime1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1611 Crane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10453"/>
              </p:ext>
            </p:extLst>
          </p:nvPr>
        </p:nvGraphicFramePr>
        <p:xfrm>
          <a:off x="1702971" y="2539746"/>
          <a:ext cx="824763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  <a:gridCol w="824763"/>
              </a:tblGrid>
              <a:tr h="5634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B0F0"/>
                          </a:solidFill>
                        </a:rPr>
                        <a:t>i</a:t>
                      </a:r>
                      <a:endParaRPr lang="zh-TW" alt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942222" y="212979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43551" y="2144546"/>
            <a:ext cx="57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25215" y="2135020"/>
            <a:ext cx="6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i-1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95371" y="2119965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66506" y="2095385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44236" y="213963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25306" y="3616279"/>
            <a:ext cx="14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683068" y="1233216"/>
            <a:ext cx="636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i</a:t>
            </a:r>
            <a:r>
              <a:rPr lang="zh-TW" altLang="en-US" sz="3200" dirty="0" smtClean="0"/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已經就定位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起重機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不必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做搬移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stCxn id="12" idx="0"/>
          </p:cNvCxnSpPr>
          <p:nvPr/>
        </p:nvCxnSpPr>
        <p:spPr>
          <a:xfrm flipV="1">
            <a:off x="3325855" y="2971800"/>
            <a:ext cx="1108985" cy="64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1329</Words>
  <Application>Microsoft Office PowerPoint</Application>
  <PresentationFormat>寬螢幕</PresentationFormat>
  <Paragraphs>376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Cambria Math</vt:lpstr>
      <vt:lpstr>Comic Sans MS</vt:lpstr>
      <vt:lpstr>Monotype Corsiva</vt:lpstr>
      <vt:lpstr>Segoe UI Symbol</vt:lpstr>
      <vt:lpstr>Times New Roman</vt:lpstr>
      <vt:lpstr>Office 佈景主題</vt:lpstr>
      <vt:lpstr>Default Design</vt:lpstr>
      <vt:lpstr>UVa 1611 Crane (起重機)</vt:lpstr>
      <vt:lpstr>UVa 1611 Crane (Time Limit: 3 seconds)</vt:lpstr>
      <vt:lpstr>PowerPoint 簡報</vt:lpstr>
      <vt:lpstr>PowerPoint 簡報</vt:lpstr>
      <vt:lpstr>PowerPoint 簡報</vt:lpstr>
      <vt:lpstr>Selection Sort: Example</vt:lpstr>
      <vt:lpstr>Selection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鄭進和</cp:lastModifiedBy>
  <cp:revision>89</cp:revision>
  <dcterms:created xsi:type="dcterms:W3CDTF">2019-09-24T16:06:08Z</dcterms:created>
  <dcterms:modified xsi:type="dcterms:W3CDTF">2019-09-25T14:49:43Z</dcterms:modified>
</cp:coreProperties>
</file>