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7" r:id="rId4"/>
    <p:sldId id="259" r:id="rId5"/>
    <p:sldId id="306" r:id="rId6"/>
    <p:sldId id="310" r:id="rId7"/>
    <p:sldId id="307" r:id="rId8"/>
    <p:sldId id="308" r:id="rId9"/>
    <p:sldId id="309" r:id="rId10"/>
    <p:sldId id="313" r:id="rId11"/>
    <p:sldId id="314" r:id="rId12"/>
    <p:sldId id="315" r:id="rId13"/>
    <p:sldId id="316" r:id="rId14"/>
    <p:sldId id="312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73" autoAdjust="0"/>
  </p:normalViewPr>
  <p:slideViewPr>
    <p:cSldViewPr snapToGrid="0" showGuides="1">
      <p:cViewPr varScale="1">
        <p:scale>
          <a:sx n="84" d="100"/>
          <a:sy n="84" d="100"/>
        </p:scale>
        <p:origin x="629" y="106"/>
      </p:cViewPr>
      <p:guideLst/>
    </p:cSldViewPr>
  </p:slideViewPr>
  <p:outlineViewPr>
    <p:cViewPr>
      <p:scale>
        <a:sx n="33" d="100"/>
        <a:sy n="33" d="100"/>
      </p:scale>
      <p:origin x="0" y="-2405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FB1D0-9C42-439F-8872-A2F4D606AA53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A75B9-FD04-47C6-B442-5BF3EA4E7C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64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A75B9-FD04-47C6-B442-5BF3EA4E7C4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018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A69E-51A3-4D6F-AFD2-15A4F257C33E}" type="datetime1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1620 Lazy Susan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00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D0D5-CA64-48C4-BE5E-43F115AE236B}" type="datetime1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1620 Lazy Susan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15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3129-DD82-42EC-9A35-8EA478B51060}" type="datetime1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1620 Lazy Susan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23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030C-C54A-4C42-AD53-46D2B04C61C9}" type="datetime1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1620 Lazy Susan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47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DEC9-BB40-48C5-B3F2-7ADC8CF59F10}" type="datetime1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1620 Lazy Susan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80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A44B-86F9-4A99-9F68-CD30BC76F250}" type="datetime1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1620 Lazy Susan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98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65D7-501D-41A2-9162-5D6F17E586A0}" type="datetime1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1620 Lazy Susan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4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CC17-4A06-4093-B66D-45909C7EF352}" type="datetime1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1620 Lazy Susan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82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D4D2-48CB-4690-B63A-EA1C41338453}" type="datetime1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1620 Lazy Susan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99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55D4-2049-40E7-BFCC-480E15018AD7}" type="datetime1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1620 Lazy Susan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38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C5F0-4777-4B14-B3A5-F8538C91CFB7}" type="datetime1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1620 Lazy Susan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07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2AF4C-2DD9-4D26-A1BD-40380D1B1911}" type="datetime1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UVa 1620 Lazy Susan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69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1620 Lazy Susan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107305" y="3657600"/>
            <a:ext cx="4302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(ACM/ICPC </a:t>
            </a:r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Danang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2007)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10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D4D2-48CB-4690-B63A-EA1C41338453}" type="datetime1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1620 Lazy Susan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09862" y="479685"/>
            <a:ext cx="3102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 </a:t>
            </a:r>
            <a:r>
              <a:rPr lang="en-US" altLang="zh-TW" sz="3200" dirty="0" smtClean="0">
                <a:ea typeface="標楷體" panose="03000509000000000000" pitchFamily="65" charset="-120"/>
              </a:rPr>
              <a:t>N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奇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04539" y="1394085"/>
            <a:ext cx="10058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由於是環狀的關係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如果其中有一序列具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奇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數逆序數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則不論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它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的任何順序都具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奇數逆序數</a:t>
            </a:r>
          </a:p>
        </p:txBody>
      </p:sp>
      <p:grpSp>
        <p:nvGrpSpPr>
          <p:cNvPr id="23" name="群組 22"/>
          <p:cNvGrpSpPr/>
          <p:nvPr/>
        </p:nvGrpSpPr>
        <p:grpSpPr>
          <a:xfrm>
            <a:off x="224853" y="2921303"/>
            <a:ext cx="5741233" cy="1245937"/>
            <a:chOff x="224853" y="2921303"/>
            <a:chExt cx="5741233" cy="1245937"/>
          </a:xfrm>
        </p:grpSpPr>
        <p:sp>
          <p:nvSpPr>
            <p:cNvPr id="13" name="文字方塊 12"/>
            <p:cNvSpPr txBox="1"/>
            <p:nvPr/>
          </p:nvSpPr>
          <p:spPr>
            <a:xfrm>
              <a:off x="1454046" y="2921303"/>
              <a:ext cx="3488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1 </a:t>
              </a:r>
              <a:r>
                <a:rPr lang="en-US" altLang="zh-TW" sz="3600" dirty="0" smtClean="0"/>
                <a:t> 2  3  4  </a:t>
              </a:r>
              <a:r>
                <a:rPr lang="zh-TW" altLang="en-US" sz="3600" dirty="0" smtClean="0"/>
                <a:t> </a:t>
              </a:r>
              <a:r>
                <a:rPr lang="en-US" altLang="zh-TW" sz="3600" dirty="0" smtClean="0"/>
                <a:t>5  7  </a:t>
              </a:r>
              <a:r>
                <a:rPr lang="en-US" altLang="zh-TW" sz="3600" dirty="0"/>
                <a:t>6</a:t>
              </a:r>
              <a:r>
                <a:rPr lang="en-US" altLang="zh-TW" sz="3600" dirty="0" smtClean="0"/>
                <a:t> </a:t>
              </a:r>
              <a:endParaRPr lang="zh-TW" altLang="en-US" sz="360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424066" y="3520909"/>
              <a:ext cx="45420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 smtClean="0"/>
                <a:t>0+0+0+0+0+1+0=</a:t>
              </a:r>
              <a:r>
                <a:rPr lang="en-US" altLang="zh-TW" sz="3600" dirty="0">
                  <a:solidFill>
                    <a:srgbClr val="FF0000"/>
                  </a:solidFill>
                </a:rPr>
                <a:t>1</a:t>
              </a:r>
              <a:endParaRPr lang="zh-TW" altLang="en-US" sz="3600" dirty="0">
                <a:solidFill>
                  <a:srgbClr val="FF0000"/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224853" y="3643330"/>
              <a:ext cx="1346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逆序數</a:t>
              </a:r>
              <a:r>
                <a:rPr lang="en-US" altLang="zh-TW" sz="2400" dirty="0" smtClean="0"/>
                <a:t>:</a:t>
              </a:r>
              <a:r>
                <a:rPr lang="zh-TW" altLang="en-US" sz="2400" dirty="0" smtClean="0"/>
                <a:t> </a:t>
              </a:r>
              <a:endParaRPr lang="zh-TW" altLang="en-US" sz="24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254833" y="2921303"/>
              <a:ext cx="5169783" cy="118600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224853" y="4721902"/>
            <a:ext cx="5199764" cy="1366707"/>
            <a:chOff x="224853" y="4721902"/>
            <a:chExt cx="5199764" cy="1366707"/>
          </a:xfrm>
        </p:grpSpPr>
        <p:sp>
          <p:nvSpPr>
            <p:cNvPr id="8" name="文字方塊 7"/>
            <p:cNvSpPr txBox="1"/>
            <p:nvPr/>
          </p:nvSpPr>
          <p:spPr>
            <a:xfrm>
              <a:off x="1424066" y="5321508"/>
              <a:ext cx="39140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 smtClean="0"/>
                <a:t>6+5+0+0+0+0+0=</a:t>
              </a:r>
              <a:r>
                <a:rPr lang="en-US" altLang="zh-TW" sz="3600" dirty="0" smtClean="0">
                  <a:solidFill>
                    <a:srgbClr val="FF0000"/>
                  </a:solidFill>
                </a:rPr>
                <a:t>11</a:t>
              </a:r>
              <a:endParaRPr lang="zh-TW" altLang="en-US" sz="3600" dirty="0">
                <a:solidFill>
                  <a:srgbClr val="FF0000"/>
                </a:solidFill>
              </a:endParaRPr>
            </a:p>
          </p:txBody>
        </p:sp>
        <p:grpSp>
          <p:nvGrpSpPr>
            <p:cNvPr id="25" name="群組 24"/>
            <p:cNvGrpSpPr/>
            <p:nvPr/>
          </p:nvGrpSpPr>
          <p:grpSpPr>
            <a:xfrm>
              <a:off x="224853" y="4721902"/>
              <a:ext cx="5199764" cy="1366707"/>
              <a:chOff x="224853" y="4721902"/>
              <a:chExt cx="5199764" cy="1366707"/>
            </a:xfrm>
          </p:grpSpPr>
          <p:sp>
            <p:nvSpPr>
              <p:cNvPr id="7" name="文字方塊 6"/>
              <p:cNvSpPr txBox="1"/>
              <p:nvPr/>
            </p:nvSpPr>
            <p:spPr>
              <a:xfrm>
                <a:off x="1454046" y="4721902"/>
                <a:ext cx="32678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600" dirty="0" smtClean="0"/>
                  <a:t>7  6  1  2  3  4  </a:t>
                </a:r>
                <a:r>
                  <a:rPr lang="zh-TW" altLang="en-US" sz="3600" dirty="0" smtClean="0"/>
                  <a:t> </a:t>
                </a:r>
                <a:r>
                  <a:rPr lang="en-US" altLang="zh-TW" sz="3600" dirty="0" smtClean="0"/>
                  <a:t>5 </a:t>
                </a:r>
                <a:endParaRPr lang="zh-TW" altLang="en-US" sz="3600" dirty="0"/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224853" y="5443929"/>
                <a:ext cx="1346617" cy="462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逆序數</a:t>
                </a:r>
                <a:r>
                  <a:rPr lang="en-US" altLang="zh-TW" sz="2400" dirty="0" smtClean="0"/>
                  <a:t>:</a:t>
                </a:r>
                <a:r>
                  <a:rPr lang="zh-TW" altLang="en-US" sz="2400" dirty="0" smtClean="0"/>
                  <a:t> </a:t>
                </a:r>
                <a:endParaRPr lang="zh-TW" altLang="en-US" sz="2400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57333" y="4723567"/>
                <a:ext cx="5167284" cy="1365042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27" name="群組 26"/>
          <p:cNvGrpSpPr/>
          <p:nvPr/>
        </p:nvGrpSpPr>
        <p:grpSpPr>
          <a:xfrm>
            <a:off x="6255896" y="2921302"/>
            <a:ext cx="5169783" cy="1245938"/>
            <a:chOff x="6255896" y="2921302"/>
            <a:chExt cx="5169783" cy="1245938"/>
          </a:xfrm>
        </p:grpSpPr>
        <p:sp>
          <p:nvSpPr>
            <p:cNvPr id="11" name="文字方塊 10"/>
            <p:cNvSpPr txBox="1"/>
            <p:nvPr/>
          </p:nvSpPr>
          <p:spPr>
            <a:xfrm>
              <a:off x="7455109" y="3520909"/>
              <a:ext cx="3665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 smtClean="0"/>
                <a:t>5+0+0+0+0+0+0=</a:t>
              </a:r>
              <a:r>
                <a:rPr lang="en-US" altLang="zh-TW" sz="3600" dirty="0" smtClean="0">
                  <a:solidFill>
                    <a:srgbClr val="FF0000"/>
                  </a:solidFill>
                </a:rPr>
                <a:t>5</a:t>
              </a:r>
              <a:endParaRPr lang="zh-TW" altLang="en-US" sz="3600" dirty="0">
                <a:solidFill>
                  <a:srgbClr val="FF0000"/>
                </a:solidFill>
              </a:endParaRPr>
            </a:p>
          </p:txBody>
        </p:sp>
        <p:grpSp>
          <p:nvGrpSpPr>
            <p:cNvPr id="24" name="群組 23"/>
            <p:cNvGrpSpPr/>
            <p:nvPr/>
          </p:nvGrpSpPr>
          <p:grpSpPr>
            <a:xfrm>
              <a:off x="6255896" y="2921302"/>
              <a:ext cx="5169783" cy="1220413"/>
              <a:chOff x="6255896" y="2921302"/>
              <a:chExt cx="5169783" cy="1220413"/>
            </a:xfrm>
          </p:grpSpPr>
          <p:sp>
            <p:nvSpPr>
              <p:cNvPr id="10" name="文字方塊 9"/>
              <p:cNvSpPr txBox="1"/>
              <p:nvPr/>
            </p:nvSpPr>
            <p:spPr>
              <a:xfrm>
                <a:off x="7485089" y="2921303"/>
                <a:ext cx="32778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600" dirty="0"/>
                  <a:t>6</a:t>
                </a:r>
                <a:r>
                  <a:rPr lang="en-US" altLang="zh-TW" sz="3600" dirty="0" smtClean="0"/>
                  <a:t>  1  2  3  4  </a:t>
                </a:r>
                <a:r>
                  <a:rPr lang="zh-TW" altLang="en-US" sz="3600" dirty="0" smtClean="0"/>
                  <a:t> </a:t>
                </a:r>
                <a:r>
                  <a:rPr lang="en-US" altLang="zh-TW" sz="3600" dirty="0" smtClean="0"/>
                  <a:t>5  7   </a:t>
                </a:r>
                <a:endParaRPr lang="zh-TW" altLang="en-US" sz="3600" dirty="0"/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6255896" y="3643330"/>
                <a:ext cx="1346617" cy="462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逆序數</a:t>
                </a:r>
                <a:r>
                  <a:rPr lang="en-US" altLang="zh-TW" sz="2400" dirty="0" smtClean="0"/>
                  <a:t>:</a:t>
                </a:r>
                <a:r>
                  <a:rPr lang="zh-TW" altLang="en-US" sz="2400" dirty="0" smtClean="0"/>
                  <a:t> </a:t>
                </a:r>
                <a:endParaRPr lang="zh-TW" altLang="en-US" sz="2400" dirty="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6255896" y="2921302"/>
                <a:ext cx="5169783" cy="122041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26" name="群組 25"/>
          <p:cNvGrpSpPr/>
          <p:nvPr/>
        </p:nvGrpSpPr>
        <p:grpSpPr>
          <a:xfrm>
            <a:off x="6255896" y="4628203"/>
            <a:ext cx="5169783" cy="1365042"/>
            <a:chOff x="6255896" y="4628203"/>
            <a:chExt cx="5169783" cy="1365042"/>
          </a:xfrm>
        </p:grpSpPr>
        <p:sp>
          <p:nvSpPr>
            <p:cNvPr id="16" name="文字方塊 15"/>
            <p:cNvSpPr txBox="1"/>
            <p:nvPr/>
          </p:nvSpPr>
          <p:spPr>
            <a:xfrm>
              <a:off x="7485089" y="4649450"/>
              <a:ext cx="31911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 smtClean="0"/>
                <a:t>5  7  6  1  2  3  4  </a:t>
              </a:r>
              <a:endParaRPr lang="zh-TW" altLang="en-US" sz="36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7455109" y="5249056"/>
              <a:ext cx="38986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 smtClean="0"/>
                <a:t>4+5+4+0+0+0+0=</a:t>
              </a:r>
              <a:r>
                <a:rPr lang="en-US" altLang="zh-TW" sz="3600" dirty="0" smtClean="0">
                  <a:solidFill>
                    <a:srgbClr val="FF0000"/>
                  </a:solidFill>
                </a:rPr>
                <a:t>13</a:t>
              </a:r>
              <a:endParaRPr lang="zh-TW" altLang="en-US" sz="3600" dirty="0">
                <a:solidFill>
                  <a:srgbClr val="FF0000"/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255896" y="5371477"/>
              <a:ext cx="1346617" cy="462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逆序數</a:t>
              </a:r>
              <a:r>
                <a:rPr lang="en-US" altLang="zh-TW" sz="2400" dirty="0" smtClean="0"/>
                <a:t>:</a:t>
              </a:r>
              <a:r>
                <a:rPr lang="zh-TW" altLang="en-US" sz="2400" dirty="0" smtClean="0"/>
                <a:t> </a:t>
              </a:r>
              <a:endParaRPr lang="zh-TW" altLang="en-US" sz="24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6255896" y="4628203"/>
              <a:ext cx="5169783" cy="136504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054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D4D2-48CB-4690-B63A-EA1C41338453}" type="datetime1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1620 Lazy Susan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09862" y="479685"/>
            <a:ext cx="3102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 </a:t>
            </a:r>
            <a:r>
              <a:rPr lang="en-US" altLang="zh-TW" sz="3200" dirty="0" smtClean="0">
                <a:ea typeface="標楷體" panose="03000509000000000000" pitchFamily="65" charset="-120"/>
              </a:rPr>
              <a:t>N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奇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04539" y="1394085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由於是環狀的關係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也有可能存在偶數逆序數的序列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94872" y="2578466"/>
            <a:ext cx="4921771" cy="1303961"/>
            <a:chOff x="194872" y="2578466"/>
            <a:chExt cx="4921771" cy="1303961"/>
          </a:xfrm>
        </p:grpSpPr>
        <p:sp>
          <p:nvSpPr>
            <p:cNvPr id="13" name="文字方塊 12"/>
            <p:cNvSpPr txBox="1"/>
            <p:nvPr/>
          </p:nvSpPr>
          <p:spPr>
            <a:xfrm>
              <a:off x="1424065" y="2636490"/>
              <a:ext cx="33209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1 </a:t>
              </a:r>
              <a:r>
                <a:rPr lang="en-US" altLang="zh-TW" sz="3600" dirty="0" smtClean="0"/>
                <a:t> 2  3  4  </a:t>
              </a:r>
              <a:r>
                <a:rPr lang="zh-TW" altLang="en-US" sz="3600" dirty="0" smtClean="0"/>
                <a:t> </a:t>
              </a:r>
              <a:r>
                <a:rPr lang="en-US" altLang="zh-TW" sz="3600" dirty="0" smtClean="0"/>
                <a:t>5  6  7 </a:t>
              </a:r>
              <a:endParaRPr lang="zh-TW" altLang="en-US" sz="360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394085" y="3236096"/>
              <a:ext cx="37225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 smtClean="0"/>
                <a:t>0+0+0+0+0+0+0=</a:t>
              </a:r>
              <a:r>
                <a:rPr lang="en-US" altLang="zh-TW" sz="3600" dirty="0" smtClean="0">
                  <a:solidFill>
                    <a:srgbClr val="FF0000"/>
                  </a:solidFill>
                </a:rPr>
                <a:t>0</a:t>
              </a:r>
              <a:endParaRPr lang="zh-TW" altLang="en-US" sz="3600" dirty="0">
                <a:solidFill>
                  <a:srgbClr val="FF0000"/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94872" y="3358517"/>
              <a:ext cx="1346617" cy="462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逆序數</a:t>
              </a:r>
              <a:r>
                <a:rPr lang="en-US" altLang="zh-TW" sz="2400" dirty="0" smtClean="0"/>
                <a:t>:</a:t>
              </a:r>
              <a:r>
                <a:rPr lang="zh-TW" altLang="en-US" sz="2400" dirty="0" smtClean="0"/>
                <a:t> </a:t>
              </a:r>
              <a:endParaRPr lang="zh-TW" altLang="en-US" sz="24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224852" y="2578466"/>
              <a:ext cx="4891791" cy="1244026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6225915" y="2576687"/>
            <a:ext cx="5127885" cy="1305740"/>
            <a:chOff x="6225915" y="2576687"/>
            <a:chExt cx="5127885" cy="1305740"/>
          </a:xfrm>
        </p:grpSpPr>
        <p:sp>
          <p:nvSpPr>
            <p:cNvPr id="10" name="文字方塊 9"/>
            <p:cNvSpPr txBox="1"/>
            <p:nvPr/>
          </p:nvSpPr>
          <p:spPr>
            <a:xfrm>
              <a:off x="7455108" y="2636490"/>
              <a:ext cx="32028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 smtClean="0"/>
                <a:t>7  1  2  3  4  </a:t>
              </a:r>
              <a:r>
                <a:rPr lang="zh-TW" altLang="en-US" sz="3600" dirty="0" smtClean="0"/>
                <a:t> </a:t>
              </a:r>
              <a:r>
                <a:rPr lang="en-US" altLang="zh-TW" sz="3600" dirty="0" smtClean="0"/>
                <a:t>5  6   </a:t>
              </a:r>
              <a:endParaRPr lang="zh-TW" altLang="en-US" sz="3600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7425128" y="3236096"/>
              <a:ext cx="3928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 smtClean="0"/>
                <a:t>6+0+0+0+0+0+0=</a:t>
              </a:r>
              <a:r>
                <a:rPr lang="en-US" altLang="zh-TW" sz="3600" dirty="0" smtClean="0">
                  <a:solidFill>
                    <a:srgbClr val="FF0000"/>
                  </a:solidFill>
                </a:rPr>
                <a:t>6</a:t>
              </a:r>
              <a:endParaRPr lang="zh-TW" altLang="en-US" sz="3600" dirty="0">
                <a:solidFill>
                  <a:srgbClr val="FF0000"/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225915" y="3358517"/>
              <a:ext cx="1346617" cy="462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逆序數</a:t>
              </a:r>
              <a:r>
                <a:rPr lang="en-US" altLang="zh-TW" sz="2400" dirty="0" smtClean="0"/>
                <a:t>:</a:t>
              </a:r>
              <a:r>
                <a:rPr lang="zh-TW" altLang="en-US" sz="2400" dirty="0" smtClean="0"/>
                <a:t> </a:t>
              </a:r>
              <a:endParaRPr lang="zh-TW" altLang="en-US" sz="24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6235908" y="2576687"/>
              <a:ext cx="4891791" cy="1244026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840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D4D2-48CB-4690-B63A-EA1C41338453}" type="datetime1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1620 Lazy Susan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519881" y="395416"/>
            <a:ext cx="9391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由於每次翻轉連續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個數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其逆序數都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增或減偶數</a:t>
            </a:r>
            <a:endParaRPr lang="zh-TW" altLang="en-US" sz="3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519881" y="1332986"/>
            <a:ext cx="8662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最後就序時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整個序列之逆序數不是</a:t>
            </a:r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0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就是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偶數</a:t>
            </a:r>
            <a:endParaRPr lang="zh-TW" altLang="en-US" sz="3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417293" y="2180224"/>
            <a:ext cx="4921771" cy="1303961"/>
            <a:chOff x="194872" y="2578466"/>
            <a:chExt cx="4921771" cy="1303961"/>
          </a:xfrm>
        </p:grpSpPr>
        <p:sp>
          <p:nvSpPr>
            <p:cNvPr id="8" name="文字方塊 7"/>
            <p:cNvSpPr txBox="1"/>
            <p:nvPr/>
          </p:nvSpPr>
          <p:spPr>
            <a:xfrm>
              <a:off x="1424065" y="2636490"/>
              <a:ext cx="33209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1 </a:t>
              </a:r>
              <a:r>
                <a:rPr lang="en-US" altLang="zh-TW" sz="3600" dirty="0" smtClean="0"/>
                <a:t> 2  3  4  </a:t>
              </a:r>
              <a:r>
                <a:rPr lang="zh-TW" altLang="en-US" sz="3600" dirty="0" smtClean="0"/>
                <a:t> </a:t>
              </a:r>
              <a:r>
                <a:rPr lang="en-US" altLang="zh-TW" sz="3600" dirty="0" smtClean="0"/>
                <a:t>5  6  7 </a:t>
              </a:r>
              <a:endParaRPr lang="zh-TW" altLang="en-US" sz="3600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394085" y="3236096"/>
              <a:ext cx="37225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 smtClean="0"/>
                <a:t>0+0+0+0+0+0+0=</a:t>
              </a:r>
              <a:r>
                <a:rPr lang="en-US" altLang="zh-TW" sz="3600" dirty="0" smtClean="0">
                  <a:solidFill>
                    <a:srgbClr val="FF0000"/>
                  </a:solidFill>
                </a:rPr>
                <a:t>0</a:t>
              </a:r>
              <a:endParaRPr lang="zh-TW" altLang="en-US" sz="3600" dirty="0">
                <a:solidFill>
                  <a:srgbClr val="FF0000"/>
                </a:solidFill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94872" y="3358517"/>
              <a:ext cx="1346617" cy="462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逆序數</a:t>
              </a:r>
              <a:r>
                <a:rPr lang="en-US" altLang="zh-TW" sz="2400" dirty="0" smtClean="0"/>
                <a:t>:</a:t>
              </a:r>
              <a:r>
                <a:rPr lang="zh-TW" altLang="en-US" sz="2400" dirty="0" smtClean="0"/>
                <a:t> </a:t>
              </a:r>
              <a:endParaRPr lang="zh-TW" altLang="en-US" sz="24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224852" y="2578466"/>
              <a:ext cx="4891791" cy="1244026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6448336" y="2178445"/>
            <a:ext cx="5127885" cy="1305740"/>
            <a:chOff x="6225915" y="2576687"/>
            <a:chExt cx="5127885" cy="1305740"/>
          </a:xfrm>
        </p:grpSpPr>
        <p:sp>
          <p:nvSpPr>
            <p:cNvPr id="13" name="文字方塊 12"/>
            <p:cNvSpPr txBox="1"/>
            <p:nvPr/>
          </p:nvSpPr>
          <p:spPr>
            <a:xfrm>
              <a:off x="7455108" y="2636490"/>
              <a:ext cx="32028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 smtClean="0"/>
                <a:t>7  1  2  3  4  </a:t>
              </a:r>
              <a:r>
                <a:rPr lang="zh-TW" altLang="en-US" sz="3600" dirty="0" smtClean="0"/>
                <a:t> </a:t>
              </a:r>
              <a:r>
                <a:rPr lang="en-US" altLang="zh-TW" sz="3600" dirty="0" smtClean="0"/>
                <a:t>5  6   </a:t>
              </a:r>
              <a:endParaRPr lang="zh-TW" altLang="en-US" sz="360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425128" y="3236096"/>
              <a:ext cx="3928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 smtClean="0"/>
                <a:t>6+0+0+0+0+0+0=</a:t>
              </a:r>
              <a:r>
                <a:rPr lang="en-US" altLang="zh-TW" sz="3600" dirty="0" smtClean="0">
                  <a:solidFill>
                    <a:srgbClr val="FF0000"/>
                  </a:solidFill>
                </a:rPr>
                <a:t>6</a:t>
              </a:r>
              <a:endParaRPr lang="zh-TW" altLang="en-US" sz="3600" dirty="0">
                <a:solidFill>
                  <a:srgbClr val="FF0000"/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6225915" y="3358517"/>
              <a:ext cx="1346617" cy="462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逆序數</a:t>
              </a:r>
              <a:r>
                <a:rPr lang="en-US" altLang="zh-TW" sz="2400" dirty="0" smtClean="0"/>
                <a:t>:</a:t>
              </a:r>
              <a:r>
                <a:rPr lang="zh-TW" altLang="en-US" sz="2400" dirty="0" smtClean="0"/>
                <a:t> </a:t>
              </a:r>
              <a:endParaRPr lang="zh-TW" altLang="en-US" sz="24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6235908" y="2576687"/>
              <a:ext cx="4891791" cy="1244026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4478412" y="4203200"/>
            <a:ext cx="493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 </a:t>
            </a:r>
            <a:r>
              <a:rPr lang="en-US" altLang="zh-TW" sz="3600" dirty="0" smtClean="0"/>
              <a:t> 2  3  4  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5  6  7  </a:t>
            </a:r>
            <a:r>
              <a:rPr lang="en-US" altLang="zh-TW" sz="3600" dirty="0"/>
              <a:t>8</a:t>
            </a:r>
            <a:endParaRPr lang="zh-TW" altLang="en-US" sz="36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448432" y="4802806"/>
            <a:ext cx="4542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0+0+0+0+0+0+0+0=0</a:t>
            </a:r>
            <a:endParaRPr lang="zh-TW" altLang="en-US" sz="36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249219" y="4925227"/>
            <a:ext cx="1346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逆序數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endParaRPr lang="zh-TW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3375824" y="4266015"/>
            <a:ext cx="5113268" cy="124402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09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7" grpId="0"/>
      <p:bldP spid="18" grpId="0"/>
      <p:bldP spid="19" grpId="0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D4D2-48CB-4690-B63A-EA1C41338453}" type="datetime1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1620 Lazy Susan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519881" y="395416"/>
            <a:ext cx="93911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因此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每次操作都針對具偶數逆序數之序列翻轉連續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個數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結果的逆序數依舊是偶數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endParaRPr lang="zh-TW" altLang="en-US" sz="3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400432" y="2005913"/>
            <a:ext cx="93911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對於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是奇數而且其逆序數總是奇數之序列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則輸出</a:t>
            </a:r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impossible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400432" y="3251895"/>
            <a:ext cx="9391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其他狀況則輸出</a:t>
            </a:r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possible</a:t>
            </a:r>
          </a:p>
        </p:txBody>
      </p:sp>
    </p:spTree>
    <p:extLst>
      <p:ext uri="{BB962C8B-B14F-4D97-AF65-F5344CB8AC3E}">
        <p14:creationId xmlns:p14="http://schemas.microsoft.com/office/powerpoint/2010/main" val="206005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D4D2-48CB-4690-B63A-EA1C41338453}" type="datetime1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1620 Lazy Susan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633928" y="0"/>
            <a:ext cx="1077225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#include&lt;</a:t>
            </a:r>
            <a:r>
              <a:rPr lang="en-US" altLang="zh-TW" dirty="0" err="1"/>
              <a:t>iostream</a:t>
            </a:r>
            <a:r>
              <a:rPr lang="en-US" altLang="zh-TW" dirty="0"/>
              <a:t>&gt; </a:t>
            </a:r>
          </a:p>
          <a:p>
            <a:r>
              <a:rPr lang="en-US" altLang="zh-TW" dirty="0"/>
              <a:t>using namespace </a:t>
            </a:r>
            <a:r>
              <a:rPr lang="en-US" altLang="zh-TW" dirty="0" err="1"/>
              <a:t>std</a:t>
            </a:r>
            <a:r>
              <a:rPr lang="en-US" altLang="zh-TW" dirty="0"/>
              <a:t>; </a:t>
            </a:r>
          </a:p>
          <a:p>
            <a:r>
              <a:rPr lang="en-US" altLang="zh-TW" dirty="0" err="1"/>
              <a:t>const</a:t>
            </a:r>
            <a:r>
              <a:rPr lang="en-US" altLang="zh-TW" dirty="0"/>
              <a:t>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maxn</a:t>
            </a:r>
            <a:r>
              <a:rPr lang="en-US" altLang="zh-TW" dirty="0"/>
              <a:t> = 505;</a:t>
            </a:r>
          </a:p>
          <a:p>
            <a:r>
              <a:rPr lang="en-US" altLang="zh-TW" dirty="0" err="1"/>
              <a:t>int</a:t>
            </a:r>
            <a:r>
              <a:rPr lang="en-US" altLang="zh-TW" dirty="0"/>
              <a:t> n;</a:t>
            </a:r>
          </a:p>
          <a:p>
            <a:r>
              <a:rPr lang="en-US" altLang="zh-TW" dirty="0" err="1"/>
              <a:t>int</a:t>
            </a:r>
            <a:r>
              <a:rPr lang="en-US" altLang="zh-TW" dirty="0"/>
              <a:t> a[</a:t>
            </a:r>
            <a:r>
              <a:rPr lang="en-US" altLang="zh-TW" dirty="0" err="1"/>
              <a:t>maxn</a:t>
            </a:r>
            <a:r>
              <a:rPr lang="en-US" altLang="zh-TW" dirty="0"/>
              <a:t>];</a:t>
            </a:r>
          </a:p>
          <a:p>
            <a:r>
              <a:rPr lang="en-US" altLang="zh-TW" dirty="0" err="1"/>
              <a:t>int</a:t>
            </a:r>
            <a:r>
              <a:rPr lang="en-US" altLang="zh-TW" dirty="0"/>
              <a:t> main()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freopen</a:t>
            </a:r>
            <a:r>
              <a:rPr lang="en-US" altLang="zh-TW" dirty="0"/>
              <a:t>("1620.in", "r", </a:t>
            </a:r>
            <a:r>
              <a:rPr lang="en-US" altLang="zh-TW" dirty="0" err="1"/>
              <a:t>stdin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freopen</a:t>
            </a:r>
            <a:r>
              <a:rPr lang="en-US" altLang="zh-TW" dirty="0"/>
              <a:t>("1620.out", "w",</a:t>
            </a:r>
            <a:r>
              <a:rPr lang="en-US" altLang="zh-TW" dirty="0" err="1"/>
              <a:t>stdout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cin</a:t>
            </a:r>
            <a:r>
              <a:rPr lang="en-US" altLang="zh-TW" dirty="0"/>
              <a:t> &gt;&gt; t;</a:t>
            </a:r>
          </a:p>
          <a:p>
            <a:r>
              <a:rPr lang="en-US" altLang="zh-TW" dirty="0"/>
              <a:t>    while (t--) {</a:t>
            </a:r>
          </a:p>
          <a:p>
            <a:r>
              <a:rPr lang="en-US" altLang="zh-TW" dirty="0"/>
              <a:t>         </a:t>
            </a:r>
            <a:r>
              <a:rPr lang="en-US" altLang="zh-TW" dirty="0" err="1"/>
              <a:t>cin</a:t>
            </a:r>
            <a:r>
              <a:rPr lang="en-US" altLang="zh-TW" dirty="0"/>
              <a:t> &gt;&gt; n;</a:t>
            </a:r>
          </a:p>
          <a:p>
            <a:r>
              <a:rPr lang="en-US" altLang="zh-TW" dirty="0"/>
              <a:t>         for 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n; </a:t>
            </a:r>
            <a:r>
              <a:rPr lang="en-US" altLang="zh-TW" dirty="0" err="1"/>
              <a:t>i</a:t>
            </a:r>
            <a:r>
              <a:rPr lang="en-US" altLang="zh-TW" dirty="0"/>
              <a:t>++) </a:t>
            </a:r>
            <a:r>
              <a:rPr lang="en-US" altLang="zh-TW" dirty="0" err="1"/>
              <a:t>cin</a:t>
            </a:r>
            <a:r>
              <a:rPr lang="en-US" altLang="zh-TW" dirty="0"/>
              <a:t> &gt;&gt; a[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r>
              <a:rPr lang="en-US" altLang="zh-TW" dirty="0"/>
              <a:t>     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cnt</a:t>
            </a:r>
            <a:r>
              <a:rPr lang="en-US" altLang="zh-TW" dirty="0"/>
              <a:t> = 0</a:t>
            </a:r>
            <a:r>
              <a:rPr lang="en-US" altLang="zh-TW" dirty="0" smtClean="0"/>
              <a:t>;                                         </a:t>
            </a:r>
            <a:r>
              <a:rPr lang="en-US" altLang="zh-TW" dirty="0" smtClean="0">
                <a:solidFill>
                  <a:srgbClr val="0070C0"/>
                </a:solidFill>
              </a:rPr>
              <a:t>//  </a:t>
            </a:r>
            <a:r>
              <a:rPr lang="en-US" altLang="zh-TW" dirty="0" err="1" smtClean="0">
                <a:solidFill>
                  <a:srgbClr val="0070C0"/>
                </a:solidFill>
              </a:rPr>
              <a:t>cnt</a:t>
            </a:r>
            <a:r>
              <a:rPr lang="en-US" altLang="zh-TW" dirty="0" smtClean="0">
                <a:solidFill>
                  <a:srgbClr val="0070C0"/>
                </a:solidFill>
              </a:rPr>
              <a:t>: 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存逆序數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         for 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n-1;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r>
              <a:rPr lang="en-US" altLang="zh-TW" dirty="0"/>
              <a:t>            for (</a:t>
            </a:r>
            <a:r>
              <a:rPr lang="en-US" altLang="zh-TW" dirty="0" err="1"/>
              <a:t>int</a:t>
            </a:r>
            <a:r>
              <a:rPr lang="en-US" altLang="zh-TW" dirty="0"/>
              <a:t> j = </a:t>
            </a:r>
            <a:r>
              <a:rPr lang="en-US" altLang="zh-TW" dirty="0" err="1"/>
              <a:t>i</a:t>
            </a:r>
            <a:r>
              <a:rPr lang="en-US" altLang="zh-TW" dirty="0"/>
              <a:t> + 1; j &lt; n; </a:t>
            </a:r>
            <a:r>
              <a:rPr lang="en-US" altLang="zh-TW" dirty="0" err="1"/>
              <a:t>j++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             if (a[</a:t>
            </a:r>
            <a:r>
              <a:rPr lang="en-US" altLang="zh-TW" dirty="0" err="1"/>
              <a:t>i</a:t>
            </a:r>
            <a:r>
              <a:rPr lang="en-US" altLang="zh-TW" dirty="0"/>
              <a:t>]&gt;a[j])    </a:t>
            </a:r>
            <a:r>
              <a:rPr lang="en-US" altLang="zh-TW" dirty="0" err="1"/>
              <a:t>cnt</a:t>
            </a:r>
            <a:r>
              <a:rPr lang="en-US" altLang="zh-TW" dirty="0"/>
              <a:t>++;</a:t>
            </a:r>
          </a:p>
          <a:p>
            <a:r>
              <a:rPr lang="en-US" altLang="zh-TW" dirty="0"/>
              <a:t>         }</a:t>
            </a:r>
          </a:p>
          <a:p>
            <a:r>
              <a:rPr lang="en-US" altLang="zh-TW" dirty="0"/>
              <a:t>         if (</a:t>
            </a:r>
            <a:r>
              <a:rPr lang="en-US" altLang="zh-TW" dirty="0" err="1"/>
              <a:t>cnt</a:t>
            </a:r>
            <a:r>
              <a:rPr lang="en-US" altLang="zh-TW" dirty="0"/>
              <a:t> % 2 &amp;&amp; n % 2)   </a:t>
            </a:r>
            <a:r>
              <a:rPr lang="en-US" altLang="zh-TW" dirty="0" err="1"/>
              <a:t>cout</a:t>
            </a:r>
            <a:r>
              <a:rPr lang="en-US" altLang="zh-TW" dirty="0"/>
              <a:t> &lt;&lt; </a:t>
            </a:r>
            <a:r>
              <a:rPr lang="en-US" altLang="zh-TW" dirty="0" smtClean="0"/>
              <a:t>“impossible” </a:t>
            </a:r>
            <a:r>
              <a:rPr lang="en-US" altLang="zh-TW" dirty="0"/>
              <a:t>&lt;&lt; </a:t>
            </a:r>
            <a:r>
              <a:rPr lang="en-US" altLang="zh-TW" dirty="0" err="1"/>
              <a:t>endl</a:t>
            </a:r>
            <a:r>
              <a:rPr lang="en-US" altLang="zh-TW" dirty="0" smtClean="0"/>
              <a:t>;   </a:t>
            </a:r>
            <a:r>
              <a:rPr lang="en-US" altLang="zh-TW" dirty="0" smtClean="0">
                <a:solidFill>
                  <a:srgbClr val="0070C0"/>
                </a:solidFill>
              </a:rPr>
              <a:t>// n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是奇數而且</a:t>
            </a:r>
            <a:r>
              <a:rPr lang="en-US" altLang="zh-TW" dirty="0" err="1" smtClean="0">
                <a:solidFill>
                  <a:srgbClr val="0070C0"/>
                </a:solidFill>
              </a:rPr>
              <a:t>cnt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逆序數也是奇數</a:t>
            </a:r>
            <a: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則</a:t>
            </a:r>
            <a:r>
              <a:rPr lang="en-US" altLang="zh-TW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impossible</a:t>
            </a:r>
            <a:endParaRPr lang="en-US" altLang="zh-TW" dirty="0">
              <a:solidFill>
                <a:srgbClr val="FF0000"/>
              </a:solidFill>
              <a:ea typeface="標楷體" panose="03000509000000000000" pitchFamily="65" charset="-120"/>
            </a:endParaRPr>
          </a:p>
          <a:p>
            <a:r>
              <a:rPr lang="en-US" altLang="zh-TW" dirty="0"/>
              <a:t>          else </a:t>
            </a:r>
            <a:r>
              <a:rPr lang="en-US" altLang="zh-TW" dirty="0" err="1"/>
              <a:t>cout</a:t>
            </a:r>
            <a:r>
              <a:rPr lang="en-US" altLang="zh-TW" dirty="0"/>
              <a:t> &lt;&lt; </a:t>
            </a:r>
            <a:r>
              <a:rPr lang="en-US" altLang="zh-TW" dirty="0" smtClean="0"/>
              <a:t>“possible” </a:t>
            </a:r>
            <a:r>
              <a:rPr lang="en-US" altLang="zh-TW" dirty="0"/>
              <a:t>&lt;&lt; </a:t>
            </a:r>
            <a:r>
              <a:rPr lang="en-US" altLang="zh-TW" dirty="0" err="1"/>
              <a:t>endl</a:t>
            </a:r>
            <a:r>
              <a:rPr lang="en-US" altLang="zh-TW" dirty="0" smtClean="0"/>
              <a:t>;                                      </a:t>
            </a:r>
            <a:r>
              <a:rPr lang="en-US" altLang="zh-TW" dirty="0" smtClean="0">
                <a:solidFill>
                  <a:srgbClr val="0070C0"/>
                </a:solidFill>
              </a:rPr>
              <a:t>// 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其他狀況則是</a:t>
            </a:r>
            <a:r>
              <a:rPr lang="en-US" altLang="zh-TW" dirty="0" smtClean="0">
                <a:solidFill>
                  <a:srgbClr val="FF0000"/>
                </a:solidFill>
              </a:rPr>
              <a:t>possible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     }</a:t>
            </a:r>
          </a:p>
          <a:p>
            <a:r>
              <a:rPr lang="en-US" altLang="zh-TW" dirty="0"/>
              <a:t>     return 0;</a:t>
            </a:r>
          </a:p>
          <a:p>
            <a:r>
              <a:rPr lang="en-US" altLang="zh-TW" dirty="0"/>
              <a:t> }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154649" y="479685"/>
            <a:ext cx="2248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UVa</a:t>
            </a:r>
            <a:r>
              <a:rPr lang="en-US" altLang="zh-TW" sz="2800" dirty="0" smtClean="0"/>
              <a:t> </a:t>
            </a:r>
            <a:r>
              <a:rPr lang="en-US" altLang="zh-TW" sz="2800" dirty="0" smtClean="0"/>
              <a:t>1620 </a:t>
            </a:r>
            <a:r>
              <a:rPr lang="en-US" altLang="zh-TW" sz="2800" dirty="0" smtClean="0"/>
              <a:t>Code (1/1)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3878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3289" y="-19487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1620 Lazy Susan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(Time Limit: 3 seconds)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18C3-B42C-448E-B173-E2E30BD6E98B}" type="datetime1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1620 Lazy Susan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93412" y="4087795"/>
            <a:ext cx="109101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在一個圓形轉輪上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放上編號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2800" dirty="0" smtClean="0">
                <a:ea typeface="標楷體" panose="03000509000000000000" pitchFamily="65" charset="-120"/>
              </a:rPr>
              <a:t>N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任意排列順序的球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每次從上面取連續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顆球將其順序翻轉後再放回去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請問是否可以將其變成順時針編號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排列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如果可以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請輸出</a:t>
            </a:r>
            <a:r>
              <a:rPr lang="en-US" altLang="zh-TW" sz="2800" dirty="0" smtClean="0">
                <a:solidFill>
                  <a:srgbClr val="FF0000"/>
                </a:solidFill>
              </a:rPr>
              <a:t>possible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不行的話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就輸出</a:t>
            </a:r>
            <a:r>
              <a:rPr lang="en-US" altLang="zh-TW" sz="28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im</a:t>
            </a:r>
            <a:r>
              <a:rPr lang="en-US" altLang="zh-TW" sz="2800" dirty="0" smtClean="0">
                <a:solidFill>
                  <a:srgbClr val="FF0000"/>
                </a:solidFill>
              </a:rPr>
              <a:t>possible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868" y="1035998"/>
            <a:ext cx="6878111" cy="3093174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27795" y="2454525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</a:t>
            </a:r>
            <a:r>
              <a:rPr lang="en-US" altLang="zh-TW" sz="2800" dirty="0" smtClean="0"/>
              <a:t>est case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#1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6171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17536" y="1244184"/>
            <a:ext cx="2908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828543" y="1802571"/>
            <a:ext cx="323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37456" y="1963712"/>
            <a:ext cx="4134093" cy="255454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2</a:t>
            </a:r>
          </a:p>
          <a:p>
            <a:r>
              <a:rPr lang="en-US" altLang="zh-TW" sz="3200" dirty="0"/>
              <a:t>9</a:t>
            </a:r>
          </a:p>
          <a:p>
            <a:r>
              <a:rPr lang="en-US" altLang="zh-TW" sz="3200" dirty="0"/>
              <a:t>1 9 8 3 7 6 5 4 2</a:t>
            </a:r>
          </a:p>
          <a:p>
            <a:r>
              <a:rPr lang="en-US" altLang="zh-TW" sz="3200" dirty="0"/>
              <a:t>11</a:t>
            </a:r>
          </a:p>
          <a:p>
            <a:r>
              <a:rPr lang="en-US" altLang="zh-TW" sz="3200" dirty="0"/>
              <a:t>1 3 2 4 5 6 7 8 9 10 11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922480" y="2488369"/>
            <a:ext cx="4067331" cy="107721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possible</a:t>
            </a:r>
          </a:p>
          <a:p>
            <a:r>
              <a:rPr lang="en-US" altLang="zh-TW" sz="3200" dirty="0"/>
              <a:t>impossible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2BBE-09FA-4C51-B2C6-0FD208E4CC5D}" type="datetime1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1620 Lazy Susan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919919" y="2015542"/>
            <a:ext cx="2255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# of test cases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896155" y="2478034"/>
            <a:ext cx="1249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</a:t>
            </a:r>
            <a:endParaRPr lang="zh-TW" altLang="en-US" sz="2800" dirty="0"/>
          </a:p>
        </p:txBody>
      </p:sp>
      <p:cxnSp>
        <p:nvCxnSpPr>
          <p:cNvPr id="14" name="直線單箭頭接點 13"/>
          <p:cNvCxnSpPr>
            <a:stCxn id="10" idx="1"/>
          </p:cNvCxnSpPr>
          <p:nvPr/>
        </p:nvCxnSpPr>
        <p:spPr>
          <a:xfrm flipH="1" flipV="1">
            <a:off x="844547" y="2270178"/>
            <a:ext cx="1075372" cy="69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844547" y="2766595"/>
            <a:ext cx="1075372" cy="69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4134966" y="2751580"/>
            <a:ext cx="3786794" cy="332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4864687" y="2304623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</a:t>
            </a:r>
            <a:r>
              <a:rPr lang="en-US" altLang="zh-TW" sz="2800" dirty="0" smtClean="0"/>
              <a:t>est case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#1</a:t>
            </a:r>
            <a:endParaRPr lang="zh-TW" altLang="en-US" sz="28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845704" y="3562587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</a:t>
            </a:r>
            <a:r>
              <a:rPr lang="en-US" altLang="zh-TW" sz="2800" dirty="0" smtClean="0"/>
              <a:t>est case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#2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562252" y="2949419"/>
            <a:ext cx="2048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順時針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排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列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4734" y="3477718"/>
            <a:ext cx="3702571" cy="9293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407233" y="2503358"/>
            <a:ext cx="3702571" cy="901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肘形接點 16"/>
          <p:cNvCxnSpPr/>
          <p:nvPr/>
        </p:nvCxnSpPr>
        <p:spPr>
          <a:xfrm flipV="1">
            <a:off x="4092314" y="3267856"/>
            <a:ext cx="3762532" cy="794479"/>
          </a:xfrm>
          <a:prstGeom prst="bentConnector3">
            <a:avLst>
              <a:gd name="adj1" fmla="val 8306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6" idx="1"/>
          </p:cNvCxnSpPr>
          <p:nvPr/>
        </p:nvCxnSpPr>
        <p:spPr>
          <a:xfrm flipH="1" flipV="1">
            <a:off x="3102964" y="3177915"/>
            <a:ext cx="459288" cy="2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05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59765" y="329784"/>
            <a:ext cx="2233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Solution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26D8-A08F-41BC-A684-1D9B4519D9E4}" type="datetime1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1620 Lazy Susan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24458" y="1319134"/>
            <a:ext cx="9270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靠判斷</a:t>
            </a:r>
            <a:r>
              <a:rPr lang="en-US" altLang="zh-TW" sz="2800" dirty="0" smtClean="0">
                <a:ea typeface="標楷體" panose="03000509000000000000" pitchFamily="65" charset="-120"/>
              </a:rPr>
              <a:t>N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是奇數還是偶數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以及</a:t>
            </a:r>
            <a:r>
              <a:rPr lang="zh-TW" altLang="en-US" sz="2800" smtClean="0">
                <a:latin typeface="標楷體" panose="03000509000000000000" pitchFamily="65" charset="-120"/>
                <a:ea typeface="標楷體" panose="03000509000000000000" pitchFamily="65" charset="-120"/>
              </a:rPr>
              <a:t>逆序數</a:t>
            </a:r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zh-TW" altLang="en-US" sz="2800" smtClean="0">
                <a:latin typeface="標楷體" panose="03000509000000000000" pitchFamily="65" charset="-120"/>
                <a:ea typeface="標楷體" panose="03000509000000000000" pitchFamily="65" charset="-120"/>
              </a:rPr>
              <a:t>奇數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還是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偶數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endParaRPr lang="zh-TW" altLang="en-US" sz="28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26956" y="2086131"/>
            <a:ext cx="9801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靠判斷</a:t>
            </a:r>
            <a:r>
              <a:rPr lang="en-US" altLang="zh-TW" sz="28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N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奇數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而且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整個序列的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逆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序數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奇數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不可能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翻轉成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2800" dirty="0" smtClean="0">
                <a:ea typeface="標楷體" panose="03000509000000000000" pitchFamily="65" charset="-120"/>
              </a:rPr>
              <a:t>N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的編號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; 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其他的狀況都可以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翻轉成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2800" dirty="0">
                <a:ea typeface="標楷體" panose="03000509000000000000" pitchFamily="65" charset="-120"/>
              </a:rPr>
              <a:t>N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編號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539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D4D2-48CB-4690-B63A-EA1C41338453}" type="datetime1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1620 Lazy Susan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69626" y="224852"/>
            <a:ext cx="1993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逆序數</a:t>
            </a:r>
            <a:endParaRPr lang="zh-TW" altLang="en-US" sz="3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29193" y="4932245"/>
            <a:ext cx="493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 </a:t>
            </a:r>
            <a:r>
              <a:rPr lang="en-US" altLang="zh-TW" sz="3600" dirty="0" smtClean="0"/>
              <a:t> 2  3  4  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5  6  8  7</a:t>
            </a:r>
            <a:endParaRPr lang="zh-TW" altLang="en-US" sz="3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199213" y="5531851"/>
            <a:ext cx="4542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0+0+0+0+0+0+1+0=1</a:t>
            </a:r>
            <a:endParaRPr lang="zh-TW" altLang="en-US" sz="36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0" y="5654272"/>
            <a:ext cx="1346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逆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序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679960" y="4919913"/>
            <a:ext cx="4512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 </a:t>
            </a:r>
            <a:r>
              <a:rPr lang="en-US" altLang="zh-TW" sz="3600" dirty="0" smtClean="0"/>
              <a:t> 3  </a:t>
            </a:r>
            <a:r>
              <a:rPr lang="en-US" altLang="zh-TW" sz="3600" dirty="0"/>
              <a:t>2</a:t>
            </a:r>
            <a:r>
              <a:rPr lang="en-US" altLang="zh-TW" sz="3600" dirty="0" smtClean="0"/>
              <a:t>  4  6   5  7  8 </a:t>
            </a:r>
            <a:endParaRPr lang="zh-TW" altLang="en-US" sz="3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649980" y="5519519"/>
            <a:ext cx="4542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0+1+0+0+1+0+0+0=2</a:t>
            </a:r>
            <a:endParaRPr lang="zh-TW" altLang="en-US" sz="36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450767" y="5641940"/>
            <a:ext cx="1346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逆序數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67599" y="1381594"/>
            <a:ext cx="3381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7  1  2  3  4  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5  6  </a:t>
            </a:r>
            <a:endParaRPr lang="zh-TW" altLang="en-US" sz="36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37619" y="1981200"/>
            <a:ext cx="3864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6+0+0+0+0+0+0=6</a:t>
            </a:r>
            <a:endParaRPr lang="zh-TW" altLang="en-US" sz="36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238406" y="2103621"/>
            <a:ext cx="1346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逆序數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229193" y="1417622"/>
            <a:ext cx="3321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 </a:t>
            </a:r>
            <a:r>
              <a:rPr lang="en-US" altLang="zh-TW" sz="3600" dirty="0" smtClean="0"/>
              <a:t> 2  3  4  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5  6  7 </a:t>
            </a:r>
            <a:endParaRPr lang="zh-TW" altLang="en-US" sz="36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199213" y="2017228"/>
            <a:ext cx="4542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0+0+0+0+0+0+0=0</a:t>
            </a:r>
            <a:endParaRPr lang="zh-TW" altLang="en-US" sz="36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0" y="2139649"/>
            <a:ext cx="1346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逆序數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462435" y="3177077"/>
            <a:ext cx="493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8  1  2  3  4  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5  6  7  </a:t>
            </a:r>
            <a:endParaRPr lang="zh-TW" altLang="en-US" sz="36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432455" y="3776683"/>
            <a:ext cx="4542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7+0+0+0+0+0+0+0=7</a:t>
            </a:r>
            <a:endParaRPr lang="zh-TW" altLang="en-US" sz="36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233242" y="3899104"/>
            <a:ext cx="1346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逆序數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229193" y="3191126"/>
            <a:ext cx="493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 </a:t>
            </a:r>
            <a:r>
              <a:rPr lang="en-US" altLang="zh-TW" sz="3600" dirty="0" smtClean="0"/>
              <a:t> 2  3  4  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5  6  7  </a:t>
            </a:r>
            <a:r>
              <a:rPr lang="en-US" altLang="zh-TW" sz="3600" dirty="0"/>
              <a:t>8</a:t>
            </a:r>
            <a:endParaRPr lang="zh-TW" altLang="en-US" sz="36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199213" y="3790732"/>
            <a:ext cx="4542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0+0+0+0+0+0+0+0=0</a:t>
            </a:r>
            <a:endParaRPr lang="zh-TW" altLang="en-US" sz="36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0" y="3913153"/>
            <a:ext cx="1346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逆序數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440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D4D2-48CB-4690-B63A-EA1C41338453}" type="datetime1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1620 Lazy Susan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474720" y="1591056"/>
            <a:ext cx="5276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 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9 </a:t>
            </a:r>
            <a:r>
              <a:rPr lang="zh-TW" altLang="en-US" sz="3200" dirty="0" smtClean="0"/>
              <a:t>  </a:t>
            </a:r>
            <a:r>
              <a:rPr lang="en-US" altLang="zh-TW" sz="3200" dirty="0" smtClean="0"/>
              <a:t>8 </a:t>
            </a:r>
            <a:r>
              <a:rPr lang="zh-TW" altLang="en-US" sz="3200" dirty="0" smtClean="0"/>
              <a:t>  </a:t>
            </a:r>
            <a:r>
              <a:rPr lang="en-US" altLang="zh-TW" sz="3200" dirty="0" smtClean="0"/>
              <a:t>3 </a:t>
            </a:r>
            <a:r>
              <a:rPr lang="zh-TW" altLang="en-US" sz="3200" dirty="0" smtClean="0"/>
              <a:t>  </a:t>
            </a:r>
            <a:r>
              <a:rPr lang="en-US" altLang="zh-TW" sz="3200" dirty="0" smtClean="0"/>
              <a:t>7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 6 </a:t>
            </a:r>
            <a:r>
              <a:rPr lang="zh-TW" altLang="en-US" sz="3200" dirty="0" smtClean="0"/>
              <a:t>  </a:t>
            </a:r>
            <a:r>
              <a:rPr lang="en-US" altLang="zh-TW" sz="3200" dirty="0" smtClean="0"/>
              <a:t>5 </a:t>
            </a:r>
            <a:r>
              <a:rPr lang="zh-TW" altLang="en-US" sz="3200" dirty="0" smtClean="0"/>
              <a:t>  </a:t>
            </a:r>
            <a:r>
              <a:rPr lang="en-US" altLang="zh-TW" sz="3200" dirty="0" smtClean="0"/>
              <a:t>4 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2</a:t>
            </a:r>
            <a:endParaRPr lang="en-US" altLang="zh-TW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393772" y="2074189"/>
            <a:ext cx="5594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0+7+6+1+4+3+2+1+0=</a:t>
            </a:r>
            <a:r>
              <a:rPr lang="en-US" altLang="zh-TW" sz="3600" dirty="0" smtClean="0">
                <a:solidFill>
                  <a:srgbClr val="FF0000"/>
                </a:solidFill>
              </a:rPr>
              <a:t>24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194560" y="2196610"/>
            <a:ext cx="1346617" cy="462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逆序數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516718" y="3767342"/>
            <a:ext cx="5298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 </a:t>
            </a:r>
            <a:r>
              <a:rPr lang="en-US" altLang="zh-TW" sz="3200" dirty="0" smtClean="0"/>
              <a:t> 3   2   4  5   6   7   8  9  10  11</a:t>
            </a:r>
            <a:endParaRPr lang="en-US" altLang="zh-TW" sz="3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435770" y="4250475"/>
            <a:ext cx="601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0+1+0+0+0+0+0+0+0+0+ 0=</a:t>
            </a:r>
            <a:r>
              <a:rPr lang="en-US" altLang="zh-TW" sz="3600" dirty="0" smtClean="0">
                <a:solidFill>
                  <a:srgbClr val="FF0000"/>
                </a:solidFill>
              </a:rPr>
              <a:t>1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236558" y="4372896"/>
            <a:ext cx="1346617" cy="462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逆序數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648499" y="1046367"/>
            <a:ext cx="1249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=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9</a:t>
            </a:r>
            <a:endParaRPr lang="zh-TW" alt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718603" y="3264862"/>
            <a:ext cx="1249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=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11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484120" y="1055676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</a:t>
            </a:r>
            <a:r>
              <a:rPr lang="en-US" altLang="zh-TW" sz="2800" dirty="0" smtClean="0"/>
              <a:t>est case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#1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516124" y="3279213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</a:t>
            </a:r>
            <a:r>
              <a:rPr lang="en-US" altLang="zh-TW" sz="2800" dirty="0" smtClean="0"/>
              <a:t>est case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#2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9666113" y="1617008"/>
            <a:ext cx="1687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possible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810264" y="3802433"/>
            <a:ext cx="2114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impossible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417175" y="2095570"/>
            <a:ext cx="1039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偶</a:t>
            </a:r>
            <a:r>
              <a:rPr lang="zh-TW" altLang="en-US" sz="3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9092343" y="4280995"/>
            <a:ext cx="1039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奇</a:t>
            </a:r>
            <a:r>
              <a:rPr lang="zh-TW" altLang="en-US" sz="32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</a:t>
            </a:r>
            <a:endParaRPr lang="zh-TW" altLang="en-US" sz="3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193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4" grpId="0"/>
      <p:bldP spid="15" grpId="0"/>
      <p:bldP spid="16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D4D2-48CB-4690-B63A-EA1C41338453}" type="datetime1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1620 Lazy Susan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94479" y="434715"/>
            <a:ext cx="4916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連續的</a:t>
            </a:r>
            <a:r>
              <a:rPr lang="en-US" altLang="zh-TW" sz="3600" dirty="0" smtClean="0">
                <a:ea typeface="標楷體" panose="03000509000000000000" pitchFamily="65" charset="-120"/>
              </a:rPr>
              <a:t>4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個數字翻轉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94479" y="1542891"/>
            <a:ext cx="9638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假設翻轉前的逆序數是</a:t>
            </a:r>
            <a:r>
              <a:rPr lang="en-US" altLang="zh-TW" sz="3200" dirty="0">
                <a:solidFill>
                  <a:srgbClr val="FF0000"/>
                </a:solidFill>
                <a:ea typeface="標楷體" panose="03000509000000000000" pitchFamily="65" charset="-120"/>
              </a:rPr>
              <a:t>x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則翻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轉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後的逆序數是</a:t>
            </a:r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6-x</a:t>
            </a:r>
            <a:endParaRPr lang="zh-TW" altLang="en-US" sz="32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184224" y="2457450"/>
            <a:ext cx="9248931" cy="1365042"/>
            <a:chOff x="1184224" y="2457450"/>
            <a:chExt cx="9248931" cy="1365042"/>
          </a:xfrm>
        </p:grpSpPr>
        <p:sp>
          <p:nvSpPr>
            <p:cNvPr id="7" name="文字方塊 6"/>
            <p:cNvSpPr txBox="1"/>
            <p:nvPr/>
          </p:nvSpPr>
          <p:spPr>
            <a:xfrm>
              <a:off x="2833140" y="2457450"/>
              <a:ext cx="2038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1 </a:t>
              </a:r>
              <a:r>
                <a:rPr lang="en-US" altLang="zh-TW" sz="3600" dirty="0" smtClean="0"/>
                <a:t> 2  3  4 </a:t>
              </a:r>
              <a:endParaRPr lang="zh-TW" altLang="en-US" sz="3600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803161" y="3057056"/>
              <a:ext cx="2263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 smtClean="0"/>
                <a:t>0+0+0+0=0</a:t>
              </a:r>
              <a:endParaRPr lang="zh-TW" altLang="en-US" sz="3600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603949" y="3179477"/>
              <a:ext cx="1146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逆序數</a:t>
              </a:r>
              <a:r>
                <a:rPr lang="en-US" altLang="zh-TW" sz="2400" dirty="0" smtClean="0"/>
                <a:t>:</a:t>
              </a:r>
              <a:r>
                <a:rPr lang="zh-TW" altLang="en-US" sz="2400" dirty="0" smtClean="0"/>
                <a:t> </a:t>
              </a:r>
              <a:endParaRPr lang="zh-TW" altLang="en-US" sz="2400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7662471" y="2457450"/>
              <a:ext cx="2038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4</a:t>
              </a:r>
              <a:r>
                <a:rPr lang="en-US" altLang="zh-TW" sz="3600" dirty="0" smtClean="0"/>
                <a:t>  </a:t>
              </a:r>
              <a:r>
                <a:rPr lang="en-US" altLang="zh-TW" sz="3600" dirty="0"/>
                <a:t>3</a:t>
              </a:r>
              <a:r>
                <a:rPr lang="en-US" altLang="zh-TW" sz="3600" dirty="0" smtClean="0"/>
                <a:t>  </a:t>
              </a:r>
              <a:r>
                <a:rPr lang="en-US" altLang="zh-TW" sz="3600" dirty="0"/>
                <a:t>2</a:t>
              </a:r>
              <a:r>
                <a:rPr lang="en-US" altLang="zh-TW" sz="3600" dirty="0" smtClean="0"/>
                <a:t>  </a:t>
              </a:r>
              <a:r>
                <a:rPr lang="en-US" altLang="zh-TW" sz="3600" dirty="0"/>
                <a:t>1</a:t>
              </a:r>
              <a:r>
                <a:rPr lang="en-US" altLang="zh-TW" sz="3600" dirty="0" smtClean="0"/>
                <a:t> </a:t>
              </a:r>
              <a:endParaRPr lang="zh-TW" altLang="en-US" sz="3600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7632492" y="3057056"/>
              <a:ext cx="2263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 smtClean="0"/>
                <a:t>3+2+1+0=6</a:t>
              </a:r>
              <a:endParaRPr lang="zh-TW" altLang="en-US" sz="3600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433280" y="3179477"/>
              <a:ext cx="1146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逆序數</a:t>
              </a:r>
              <a:r>
                <a:rPr lang="en-US" altLang="zh-TW" sz="2400" dirty="0" smtClean="0"/>
                <a:t>:</a:t>
              </a:r>
              <a:r>
                <a:rPr lang="zh-TW" altLang="en-US" sz="2400" dirty="0" smtClean="0"/>
                <a:t> </a:t>
              </a:r>
              <a:endParaRPr lang="zh-TW" altLang="en-US" sz="2400" dirty="0"/>
            </a:p>
          </p:txBody>
        </p:sp>
        <p:sp>
          <p:nvSpPr>
            <p:cNvPr id="19" name="向右箭號 18"/>
            <p:cNvSpPr/>
            <p:nvPr/>
          </p:nvSpPr>
          <p:spPr>
            <a:xfrm>
              <a:off x="5351489" y="2923082"/>
              <a:ext cx="899410" cy="524656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201589" y="2457450"/>
              <a:ext cx="11542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翻轉</a:t>
              </a:r>
              <a:endPara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84224" y="2457450"/>
              <a:ext cx="9248931" cy="136504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1186722" y="4043571"/>
            <a:ext cx="9248931" cy="1365042"/>
            <a:chOff x="1186722" y="4043571"/>
            <a:chExt cx="9248931" cy="1365042"/>
          </a:xfrm>
        </p:grpSpPr>
        <p:sp>
          <p:nvSpPr>
            <p:cNvPr id="13" name="文字方塊 12"/>
            <p:cNvSpPr txBox="1"/>
            <p:nvPr/>
          </p:nvSpPr>
          <p:spPr>
            <a:xfrm>
              <a:off x="2865619" y="4043571"/>
              <a:ext cx="2038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1 </a:t>
              </a:r>
              <a:r>
                <a:rPr lang="en-US" altLang="zh-TW" sz="3600" dirty="0" smtClean="0"/>
                <a:t> 3  </a:t>
              </a:r>
              <a:r>
                <a:rPr lang="en-US" altLang="zh-TW" sz="3600" dirty="0"/>
                <a:t>2</a:t>
              </a:r>
              <a:r>
                <a:rPr lang="en-US" altLang="zh-TW" sz="3600" dirty="0" smtClean="0"/>
                <a:t>  4 </a:t>
              </a:r>
              <a:endParaRPr lang="zh-TW" altLang="en-US" sz="360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2835640" y="4643177"/>
              <a:ext cx="2263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 smtClean="0"/>
                <a:t>0+1+0+0=1</a:t>
              </a:r>
              <a:endParaRPr lang="zh-TW" altLang="en-US" sz="360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636428" y="4765598"/>
              <a:ext cx="1146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逆序數</a:t>
              </a:r>
              <a:r>
                <a:rPr lang="en-US" altLang="zh-TW" sz="2400" dirty="0" smtClean="0"/>
                <a:t>:</a:t>
              </a:r>
              <a:r>
                <a:rPr lang="zh-TW" altLang="en-US" sz="2400" dirty="0" smtClean="0"/>
                <a:t> </a:t>
              </a:r>
              <a:endParaRPr lang="zh-TW" altLang="en-US" sz="240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7694950" y="4043571"/>
              <a:ext cx="2038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4</a:t>
              </a:r>
              <a:r>
                <a:rPr lang="en-US" altLang="zh-TW" sz="3600" dirty="0" smtClean="0"/>
                <a:t>  2  3  </a:t>
              </a:r>
              <a:r>
                <a:rPr lang="en-US" altLang="zh-TW" sz="3600" dirty="0"/>
                <a:t>1</a:t>
              </a:r>
              <a:r>
                <a:rPr lang="en-US" altLang="zh-TW" sz="3600" dirty="0" smtClean="0"/>
                <a:t> </a:t>
              </a:r>
              <a:endParaRPr lang="zh-TW" altLang="en-US" sz="36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7664971" y="4643177"/>
              <a:ext cx="2263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 smtClean="0"/>
                <a:t>3+1+1+0=5</a:t>
              </a:r>
              <a:endParaRPr lang="zh-TW" altLang="en-US" sz="36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465759" y="4765598"/>
              <a:ext cx="1146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逆序數</a:t>
              </a:r>
              <a:r>
                <a:rPr lang="en-US" altLang="zh-TW" sz="2400" dirty="0" smtClean="0"/>
                <a:t>:</a:t>
              </a:r>
              <a:r>
                <a:rPr lang="zh-TW" altLang="en-US" sz="2400" dirty="0" smtClean="0"/>
                <a:t> </a:t>
              </a:r>
              <a:endParaRPr lang="zh-TW" altLang="en-US" sz="2400" dirty="0"/>
            </a:p>
          </p:txBody>
        </p:sp>
        <p:sp>
          <p:nvSpPr>
            <p:cNvPr id="21" name="向右箭號 20"/>
            <p:cNvSpPr/>
            <p:nvPr/>
          </p:nvSpPr>
          <p:spPr>
            <a:xfrm>
              <a:off x="5353987" y="4660692"/>
              <a:ext cx="899410" cy="524656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5204087" y="4195060"/>
              <a:ext cx="11542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翻轉</a:t>
              </a:r>
              <a:endPara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186722" y="4043571"/>
              <a:ext cx="9248931" cy="136504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1124262" y="5666282"/>
            <a:ext cx="7839856" cy="599766"/>
            <a:chOff x="1124262" y="5666282"/>
            <a:chExt cx="7839856" cy="599766"/>
          </a:xfrm>
        </p:grpSpPr>
        <p:sp>
          <p:nvSpPr>
            <p:cNvPr id="25" name="文字方塊 24"/>
            <p:cNvSpPr txBox="1"/>
            <p:nvPr/>
          </p:nvSpPr>
          <p:spPr>
            <a:xfrm>
              <a:off x="1124262" y="5681273"/>
              <a:ext cx="52915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逆序數變化量</a:t>
              </a:r>
              <a:r>
                <a:rPr lang="en-US" altLang="zh-TW" sz="3200" dirty="0" smtClean="0">
                  <a:ea typeface="標楷體" panose="03000509000000000000" pitchFamily="65" charset="-120"/>
                </a:rPr>
                <a:t>= </a:t>
              </a:r>
              <a:r>
                <a:rPr lang="en-US" altLang="zh-TW" sz="3200" dirty="0" smtClean="0">
                  <a:solidFill>
                    <a:srgbClr val="FF0000"/>
                  </a:solidFill>
                  <a:ea typeface="標楷體" panose="03000509000000000000" pitchFamily="65" charset="-120"/>
                </a:rPr>
                <a:t>(6-x)-x </a:t>
              </a:r>
              <a:r>
                <a:rPr lang="en-US" altLang="zh-TW" sz="3200" dirty="0" smtClean="0">
                  <a:ea typeface="標楷體" panose="03000509000000000000" pitchFamily="65" charset="-120"/>
                </a:rPr>
                <a:t>= </a:t>
              </a:r>
              <a:r>
                <a:rPr lang="en-US" altLang="zh-TW" sz="3200" dirty="0" smtClean="0">
                  <a:solidFill>
                    <a:srgbClr val="FF0000"/>
                  </a:solidFill>
                  <a:ea typeface="標楷體" panose="03000509000000000000" pitchFamily="65" charset="-120"/>
                </a:rPr>
                <a:t>6-2x</a:t>
              </a:r>
              <a:endParaRPr lang="zh-TW" altLang="en-US" sz="3200" dirty="0">
                <a:solidFill>
                  <a:srgbClr val="FF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6610662" y="5666282"/>
              <a:ext cx="23534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dirty="0" smtClean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偶數變化</a:t>
              </a:r>
              <a:r>
                <a:rPr lang="zh-TW" altLang="en-US" sz="32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071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D4D2-48CB-4690-B63A-EA1C41338453}" type="datetime1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1620 Lazy Susan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109271" y="509666"/>
            <a:ext cx="94138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每次從序列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反轉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個連續的數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其逆序數變動都是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偶數變化量</a:t>
            </a:r>
            <a:endParaRPr lang="zh-TW" altLang="en-US" sz="3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304144" y="2053652"/>
            <a:ext cx="7702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xxxx</a:t>
            </a:r>
            <a:r>
              <a:rPr lang="en-US" altLang="zh-TW" sz="3200" dirty="0"/>
              <a:t> 1 3 2 4 </a:t>
            </a:r>
            <a:r>
              <a:rPr lang="en-US" altLang="zh-TW" sz="3200" dirty="0" err="1"/>
              <a:t>xxxx</a:t>
            </a:r>
            <a:r>
              <a:rPr lang="en-US" altLang="zh-TW" sz="3200" dirty="0"/>
              <a:t>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逆序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数為 </a:t>
            </a:r>
            <a:r>
              <a:rPr lang="en-US" altLang="zh-TW" sz="3200" dirty="0" smtClean="0"/>
              <a:t>X+N+X’     (X=1)</a:t>
            </a:r>
            <a:endParaRPr lang="zh-TW" altLang="en-US" sz="3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953063" y="2697294"/>
            <a:ext cx="1543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翻轉後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51613" y="3330315"/>
            <a:ext cx="6940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xxxx</a:t>
            </a:r>
            <a:r>
              <a:rPr lang="en-US" altLang="zh-TW" sz="3200" dirty="0"/>
              <a:t> </a:t>
            </a:r>
            <a:r>
              <a:rPr lang="en-US" altLang="zh-TW" sz="3200" dirty="0" smtClean="0"/>
              <a:t>4 </a:t>
            </a:r>
            <a:r>
              <a:rPr lang="en-US" altLang="zh-TW" sz="3200" dirty="0"/>
              <a:t>2</a:t>
            </a:r>
            <a:r>
              <a:rPr lang="en-US" altLang="zh-TW" sz="3200" dirty="0" smtClean="0"/>
              <a:t> </a:t>
            </a:r>
            <a:r>
              <a:rPr lang="en-US" altLang="zh-TW" sz="3200" dirty="0"/>
              <a:t>3</a:t>
            </a:r>
            <a:r>
              <a:rPr lang="en-US" altLang="zh-TW" sz="3200" dirty="0" smtClean="0"/>
              <a:t> </a:t>
            </a:r>
            <a:r>
              <a:rPr lang="en-US" altLang="zh-TW" sz="3200" dirty="0"/>
              <a:t>1</a:t>
            </a:r>
            <a:r>
              <a:rPr lang="en-US" altLang="zh-TW" sz="3200" dirty="0" smtClean="0"/>
              <a:t> </a:t>
            </a:r>
            <a:r>
              <a:rPr lang="en-US" altLang="zh-TW" sz="3200" dirty="0" err="1"/>
              <a:t>xxxx</a:t>
            </a:r>
            <a:r>
              <a:rPr lang="en-US" altLang="zh-TW" sz="3200" dirty="0"/>
              <a:t>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逆序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数為 </a:t>
            </a:r>
            <a:r>
              <a:rPr lang="en-US" altLang="zh-TW" sz="3200" dirty="0" smtClean="0">
                <a:ea typeface="標楷體" panose="03000509000000000000" pitchFamily="65" charset="-120"/>
              </a:rPr>
              <a:t>(6-</a:t>
            </a:r>
            <a:r>
              <a:rPr lang="en-US" altLang="zh-TW" sz="3200" dirty="0" smtClean="0"/>
              <a:t>X)+N+X’</a:t>
            </a:r>
            <a:endParaRPr lang="zh-TW" altLang="en-US" sz="3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189627" y="3975398"/>
            <a:ext cx="3817496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X’ :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除了</a:t>
            </a:r>
            <a:r>
              <a:rPr lang="en-US" altLang="zh-TW" sz="2400" dirty="0" smtClean="0"/>
              <a:t>1, 2, 3, 4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外逆序數和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184223" y="4656422"/>
            <a:ext cx="8109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逆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序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數變化量 </a:t>
            </a:r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=</a:t>
            </a:r>
            <a:r>
              <a:rPr lang="zh-TW" altLang="en-US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[(6-X)+N+X’]-(X+N+X’)]</a:t>
            </a:r>
            <a:r>
              <a:rPr lang="en-US" altLang="zh-TW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6-2X</a:t>
            </a:r>
            <a:endParaRPr lang="zh-TW" altLang="en-US" sz="32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293903" y="4656422"/>
            <a:ext cx="2353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偶數變化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量</a:t>
            </a:r>
          </a:p>
        </p:txBody>
      </p:sp>
    </p:spTree>
    <p:extLst>
      <p:ext uri="{BB962C8B-B14F-4D97-AF65-F5344CB8AC3E}">
        <p14:creationId xmlns:p14="http://schemas.microsoft.com/office/powerpoint/2010/main" val="386128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D4D2-48CB-4690-B63A-EA1C41338453}" type="datetime1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1620 Lazy Susan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09862" y="479685"/>
            <a:ext cx="3102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 </a:t>
            </a:r>
            <a:r>
              <a:rPr lang="en-US" altLang="zh-TW" sz="3200" dirty="0" smtClean="0">
                <a:ea typeface="標楷體" panose="03000509000000000000" pitchFamily="65" charset="-120"/>
              </a:rPr>
              <a:t>N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是偶數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04539" y="1394085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由於是環狀的關係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一定存在一個具偶數逆序數的序列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94872" y="2457450"/>
            <a:ext cx="11572407" cy="1424977"/>
            <a:chOff x="194872" y="2457450"/>
            <a:chExt cx="11572407" cy="1424977"/>
          </a:xfrm>
        </p:grpSpPr>
        <p:sp>
          <p:nvSpPr>
            <p:cNvPr id="10" name="文字方塊 9"/>
            <p:cNvSpPr txBox="1"/>
            <p:nvPr/>
          </p:nvSpPr>
          <p:spPr>
            <a:xfrm>
              <a:off x="7455108" y="2636490"/>
              <a:ext cx="41478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 smtClean="0"/>
                <a:t>8  1  2  3  4  </a:t>
              </a:r>
              <a:r>
                <a:rPr lang="zh-TW" altLang="en-US" sz="3600" dirty="0" smtClean="0"/>
                <a:t> </a:t>
              </a:r>
              <a:r>
                <a:rPr lang="en-US" altLang="zh-TW" sz="3600" dirty="0" smtClean="0"/>
                <a:t>5  6  7  </a:t>
              </a:r>
              <a:endParaRPr lang="zh-TW" altLang="en-US" sz="3600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7425128" y="3236096"/>
              <a:ext cx="41778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 smtClean="0"/>
                <a:t>7+0+0+0+0+0+0+0=7</a:t>
              </a:r>
              <a:endParaRPr lang="zh-TW" altLang="en-US" sz="3600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225915" y="3358517"/>
              <a:ext cx="1346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逆序數</a:t>
              </a:r>
              <a:r>
                <a:rPr lang="en-US" altLang="zh-TW" sz="2400" dirty="0" smtClean="0"/>
                <a:t>:</a:t>
              </a:r>
              <a:r>
                <a:rPr lang="zh-TW" altLang="en-US" sz="2400" dirty="0" smtClean="0"/>
                <a:t> </a:t>
              </a:r>
              <a:endParaRPr lang="zh-TW" altLang="en-US" sz="2400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424065" y="2636490"/>
              <a:ext cx="49317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1 </a:t>
              </a:r>
              <a:r>
                <a:rPr lang="en-US" altLang="zh-TW" sz="3600" dirty="0" smtClean="0"/>
                <a:t> 2  3  4  </a:t>
              </a:r>
              <a:r>
                <a:rPr lang="zh-TW" altLang="en-US" sz="3600" dirty="0" smtClean="0"/>
                <a:t> </a:t>
              </a:r>
              <a:r>
                <a:rPr lang="en-US" altLang="zh-TW" sz="3600" dirty="0" smtClean="0"/>
                <a:t>5  6  7  </a:t>
              </a:r>
              <a:r>
                <a:rPr lang="en-US" altLang="zh-TW" sz="3600" dirty="0"/>
                <a:t>8</a:t>
              </a:r>
              <a:endParaRPr lang="zh-TW" altLang="en-US" sz="360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394085" y="3236096"/>
              <a:ext cx="41170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 smtClean="0"/>
                <a:t>0+0+0+0+0+0+0+0=</a:t>
              </a:r>
              <a:r>
                <a:rPr lang="en-US" altLang="zh-TW" sz="3600" dirty="0" smtClean="0">
                  <a:solidFill>
                    <a:srgbClr val="FF0000"/>
                  </a:solidFill>
                </a:rPr>
                <a:t>0</a:t>
              </a:r>
              <a:endParaRPr lang="zh-TW" altLang="en-US" sz="3600" dirty="0">
                <a:solidFill>
                  <a:srgbClr val="FF0000"/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94872" y="3358517"/>
              <a:ext cx="1346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逆序數</a:t>
              </a:r>
              <a:r>
                <a:rPr lang="en-US" altLang="zh-TW" sz="2400" dirty="0" smtClean="0"/>
                <a:t>:</a:t>
              </a:r>
              <a:r>
                <a:rPr lang="zh-TW" altLang="en-US" sz="2400" dirty="0" smtClean="0"/>
                <a:t> </a:t>
              </a:r>
              <a:endParaRPr lang="zh-TW" altLang="en-US" sz="24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224852" y="2457450"/>
              <a:ext cx="11542427" cy="136504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194872" y="4364637"/>
            <a:ext cx="11574906" cy="1439159"/>
            <a:chOff x="194872" y="4364637"/>
            <a:chExt cx="11574906" cy="1439159"/>
          </a:xfrm>
        </p:grpSpPr>
        <p:sp>
          <p:nvSpPr>
            <p:cNvPr id="7" name="文字方塊 6"/>
            <p:cNvSpPr txBox="1"/>
            <p:nvPr/>
          </p:nvSpPr>
          <p:spPr>
            <a:xfrm>
              <a:off x="1424065" y="4437089"/>
              <a:ext cx="49317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1 </a:t>
              </a:r>
              <a:r>
                <a:rPr lang="en-US" altLang="zh-TW" sz="3600" dirty="0" smtClean="0"/>
                <a:t> 2  3  4  </a:t>
              </a:r>
              <a:r>
                <a:rPr lang="zh-TW" altLang="en-US" sz="3600" dirty="0" smtClean="0"/>
                <a:t> </a:t>
              </a:r>
              <a:r>
                <a:rPr lang="en-US" altLang="zh-TW" sz="3600" dirty="0" smtClean="0"/>
                <a:t>5  6  8  7</a:t>
              </a:r>
              <a:endParaRPr lang="zh-TW" altLang="en-US" sz="3600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394085" y="5036695"/>
              <a:ext cx="45420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 smtClean="0"/>
                <a:t>0+0+0+0+0+0+1+0=1</a:t>
              </a:r>
              <a:endParaRPr lang="zh-TW" altLang="en-US" sz="3600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94872" y="5159116"/>
              <a:ext cx="1346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逆序數</a:t>
              </a:r>
              <a:r>
                <a:rPr lang="en-US" altLang="zh-TW" sz="2400" dirty="0" smtClean="0"/>
                <a:t>:</a:t>
              </a:r>
              <a:r>
                <a:rPr lang="zh-TW" altLang="en-US" sz="2400" dirty="0" smtClean="0"/>
                <a:t> </a:t>
              </a:r>
              <a:endParaRPr lang="zh-TW" altLang="en-US" sz="240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7455108" y="4364637"/>
              <a:ext cx="3898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 smtClean="0"/>
                <a:t>7  1  2  3  4  </a:t>
              </a:r>
              <a:r>
                <a:rPr lang="zh-TW" altLang="en-US" sz="3600" dirty="0" smtClean="0"/>
                <a:t> </a:t>
              </a:r>
              <a:r>
                <a:rPr lang="en-US" altLang="zh-TW" sz="3600" dirty="0" smtClean="0"/>
                <a:t>5  6  8 </a:t>
              </a:r>
              <a:endParaRPr lang="zh-TW" altLang="en-US" sz="36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7425128" y="4964243"/>
              <a:ext cx="41778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 smtClean="0"/>
                <a:t>6+0+0+0+0+0+0+0=</a:t>
              </a:r>
              <a:r>
                <a:rPr lang="en-US" altLang="zh-TW" sz="3600" dirty="0" smtClean="0">
                  <a:solidFill>
                    <a:srgbClr val="FF0000"/>
                  </a:solidFill>
                </a:rPr>
                <a:t>6</a:t>
              </a:r>
              <a:endParaRPr lang="zh-TW" altLang="en-US" sz="3600" dirty="0">
                <a:solidFill>
                  <a:srgbClr val="FF0000"/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225915" y="5086664"/>
              <a:ext cx="1346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逆序數</a:t>
              </a:r>
              <a:r>
                <a:rPr lang="en-US" altLang="zh-TW" sz="2400" dirty="0" smtClean="0"/>
                <a:t>:</a:t>
              </a:r>
              <a:r>
                <a:rPr lang="zh-TW" altLang="en-US" sz="2400" dirty="0" smtClean="0"/>
                <a:t> </a:t>
              </a:r>
              <a:endParaRPr lang="zh-TW" altLang="en-US" sz="24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27351" y="4438754"/>
              <a:ext cx="11542427" cy="136504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53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1031</Words>
  <Application>Microsoft Office PowerPoint</Application>
  <PresentationFormat>寬螢幕</PresentationFormat>
  <Paragraphs>195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UVa 1620 Lazy Susan</vt:lpstr>
      <vt:lpstr>UVa 1620 Lazy Susan (Time Limit: 3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1611 Crane (起重機)</dc:title>
  <dc:creator>鄭進和</dc:creator>
  <cp:lastModifiedBy>chcheng</cp:lastModifiedBy>
  <cp:revision>301</cp:revision>
  <dcterms:created xsi:type="dcterms:W3CDTF">2019-09-24T16:06:08Z</dcterms:created>
  <dcterms:modified xsi:type="dcterms:W3CDTF">2019-10-16T10:47:12Z</dcterms:modified>
</cp:coreProperties>
</file>