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21" r:id="rId4"/>
    <p:sldId id="267" r:id="rId5"/>
    <p:sldId id="259" r:id="rId6"/>
    <p:sldId id="323" r:id="rId7"/>
    <p:sldId id="322" r:id="rId8"/>
    <p:sldId id="320" r:id="rId9"/>
    <p:sldId id="319" r:id="rId10"/>
    <p:sldId id="318" r:id="rId11"/>
    <p:sldId id="314" r:id="rId12"/>
    <p:sldId id="315" r:id="rId13"/>
    <p:sldId id="316" r:id="rId14"/>
    <p:sldId id="31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73" autoAdjust="0"/>
  </p:normalViewPr>
  <p:slideViewPr>
    <p:cSldViewPr snapToGrid="0" showGuides="1">
      <p:cViewPr varScale="1">
        <p:scale>
          <a:sx n="51" d="100"/>
          <a:sy n="51" d="100"/>
        </p:scale>
        <p:origin x="754" y="62"/>
      </p:cViewPr>
      <p:guideLst>
        <p:guide orient="horz" pos="1797"/>
        <p:guide orient="horz" pos="1389"/>
        <p:guide pos="3840"/>
      </p:guideLst>
    </p:cSldViewPr>
  </p:slideViewPr>
  <p:outlineViewPr>
    <p:cViewPr>
      <p:scale>
        <a:sx n="33" d="100"/>
        <a:sy n="33" d="100"/>
      </p:scale>
      <p:origin x="0" y="-24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B1D0-9C42-439F-8872-A2F4D606AA53}" type="datetimeFigureOut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A75B9-FD04-47C6-B442-5BF3EA4E7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6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67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1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49E8-7B7C-45E5-8E04-409DDC386927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0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B1E7-6115-4F13-A745-A11AD3FE942E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1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3FF5-47F5-4C81-B34E-DFD2BF776287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B1A1-DBD9-4EB2-AECD-4ABB23B42437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47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7B73-D1C1-444D-8D09-69DA6DF51AC5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0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0BC11-D936-4A6E-8333-BF167EEFB4B7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9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46E3-5739-4C30-9504-320D7C2557F6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44F4-0028-4DE4-8F88-7FB98A653071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2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1170-74DC-4AAA-A9D7-E1461C2AD41A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9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AEEA-180C-4A5C-87F3-7E940BC2097C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3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A111-86B9-425A-92B5-1C79F24F1082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07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55A8-0C6B-4A07-9736-4F7BF7A214C4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9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1621 Jumping Around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10323" y="3643745"/>
            <a:ext cx="430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NEERC 2012)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橢圓 94"/>
          <p:cNvSpPr/>
          <p:nvPr/>
        </p:nvSpPr>
        <p:spPr>
          <a:xfrm>
            <a:off x="6109854" y="3934690"/>
            <a:ext cx="415637" cy="42949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1170-74DC-4AAA-A9D7-E1461C2AD41A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61346" y="2207852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033275" y="2240955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8532546" y="2176180"/>
            <a:ext cx="659568" cy="614597"/>
          </a:xfrm>
          <a:prstGeom prst="ellipse">
            <a:avLst/>
          </a:prstGeom>
          <a:solidFill>
            <a:srgbClr val="FF66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9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604927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8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662323" y="2209283"/>
            <a:ext cx="659568" cy="614597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7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90218" y="2242386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733345" y="2242386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837159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909544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967662" y="2207852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9509405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10423805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11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0" y="1620551"/>
            <a:ext cx="3807980" cy="3732065"/>
            <a:chOff x="862104" y="1672563"/>
            <a:chExt cx="3807980" cy="3732065"/>
          </a:xfrm>
        </p:grpSpPr>
        <p:sp>
          <p:nvSpPr>
            <p:cNvPr id="29" name="弧形 28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cxnSp>
          <p:nvCxnSpPr>
            <p:cNvPr id="30" name="直線單箭頭接點 29"/>
            <p:cNvCxnSpPr>
              <a:stCxn id="29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1720879" y="1651339"/>
            <a:ext cx="3807980" cy="3732065"/>
            <a:chOff x="862104" y="1672563"/>
            <a:chExt cx="3807980" cy="3732065"/>
          </a:xfrm>
        </p:grpSpPr>
        <p:sp>
          <p:nvSpPr>
            <p:cNvPr id="32" name="弧形 31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/>
            <p:cNvCxnSpPr>
              <a:stCxn id="32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/>
          <p:cNvGrpSpPr/>
          <p:nvPr/>
        </p:nvGrpSpPr>
        <p:grpSpPr>
          <a:xfrm>
            <a:off x="2798454" y="1654418"/>
            <a:ext cx="3807980" cy="3732065"/>
            <a:chOff x="862104" y="1672563"/>
            <a:chExt cx="3807980" cy="3732065"/>
          </a:xfrm>
        </p:grpSpPr>
        <p:sp>
          <p:nvSpPr>
            <p:cNvPr id="35" name="弧形 34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>
              <a:stCxn id="35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 rot="10800000">
            <a:off x="778770" y="-351413"/>
            <a:ext cx="3807980" cy="3732065"/>
            <a:chOff x="862104" y="1672563"/>
            <a:chExt cx="3807980" cy="3732065"/>
          </a:xfrm>
        </p:grpSpPr>
        <p:sp>
          <p:nvSpPr>
            <p:cNvPr id="38" name="弧形 37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單箭頭接點 38"/>
            <p:cNvCxnSpPr>
              <a:stCxn id="38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字方塊 39"/>
          <p:cNvSpPr txBox="1"/>
          <p:nvPr/>
        </p:nvSpPr>
        <p:spPr>
          <a:xfrm>
            <a:off x="0" y="38484"/>
            <a:ext cx="4351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Case 3: a = 3, b = 4, c = 4</a:t>
            </a:r>
            <a:endParaRPr lang="zh-TW" altLang="en-US" sz="3200" dirty="0"/>
          </a:p>
        </p:txBody>
      </p:sp>
      <p:grpSp>
        <p:nvGrpSpPr>
          <p:cNvPr id="41" name="群組 40"/>
          <p:cNvGrpSpPr/>
          <p:nvPr/>
        </p:nvGrpSpPr>
        <p:grpSpPr>
          <a:xfrm rot="10800000">
            <a:off x="3893127" y="827763"/>
            <a:ext cx="2387600" cy="2378795"/>
            <a:chOff x="862104" y="1672563"/>
            <a:chExt cx="3807980" cy="3732065"/>
          </a:xfrm>
        </p:grpSpPr>
        <p:sp>
          <p:nvSpPr>
            <p:cNvPr id="42" name="弧形 41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單箭頭接點 42"/>
            <p:cNvCxnSpPr>
              <a:stCxn id="42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/>
          <p:cNvGrpSpPr/>
          <p:nvPr/>
        </p:nvGrpSpPr>
        <p:grpSpPr>
          <a:xfrm rot="10800000">
            <a:off x="8617527" y="796976"/>
            <a:ext cx="2387600" cy="2378795"/>
            <a:chOff x="862104" y="1672563"/>
            <a:chExt cx="3807980" cy="3732065"/>
          </a:xfrm>
        </p:grpSpPr>
        <p:sp>
          <p:nvSpPr>
            <p:cNvPr id="45" name="弧形 44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單箭頭接點 45"/>
            <p:cNvCxnSpPr>
              <a:stCxn id="45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>
            <a:off x="7656947" y="1828371"/>
            <a:ext cx="2387600" cy="2378795"/>
            <a:chOff x="862104" y="1672563"/>
            <a:chExt cx="3807980" cy="3732065"/>
          </a:xfrm>
        </p:grpSpPr>
        <p:sp>
          <p:nvSpPr>
            <p:cNvPr id="48" name="弧形 47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單箭頭接點 48"/>
            <p:cNvCxnSpPr>
              <a:stCxn id="48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字方塊 68"/>
          <p:cNvSpPr txBox="1"/>
          <p:nvPr/>
        </p:nvSpPr>
        <p:spPr>
          <a:xfrm>
            <a:off x="9868258" y="3095774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122837" y="3125393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8746518" y="1428929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583241" y="1225410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592150" y="1294683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4340294" y="1302327"/>
            <a:ext cx="384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622333" y="3317446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438073" y="0"/>
            <a:ext cx="3574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(c % 3 = 1)</a:t>
            </a:r>
            <a:endParaRPr lang="zh-TW" altLang="en-US" sz="32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673926" y="4599710"/>
            <a:ext cx="3629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複</a:t>
            </a:r>
            <a:r>
              <a:rPr lang="en-US" altLang="zh-TW" sz="3200" dirty="0" smtClean="0"/>
              <a:t>c / 3 + 1 = 2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>
            <a:off x="401782" y="4932218"/>
            <a:ext cx="1981200" cy="13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1195314" y="4605918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cxnSp>
        <p:nvCxnSpPr>
          <p:cNvPr id="84" name="直線單箭頭接點 83"/>
          <p:cNvCxnSpPr/>
          <p:nvPr/>
        </p:nvCxnSpPr>
        <p:spPr>
          <a:xfrm flipH="1" flipV="1">
            <a:off x="360219" y="5444837"/>
            <a:ext cx="2008910" cy="27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1195314" y="5104682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673926" y="5153892"/>
            <a:ext cx="3629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複</a:t>
            </a:r>
            <a:r>
              <a:rPr lang="en-US" altLang="zh-TW" sz="3200" dirty="0" smtClean="0"/>
              <a:t>c / 3        = 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673926" y="5721928"/>
            <a:ext cx="3629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複</a:t>
            </a:r>
            <a:r>
              <a:rPr lang="en-US" altLang="zh-TW" sz="3200" dirty="0" smtClean="0"/>
              <a:t>c / 3        = 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>
            <a:off x="374073" y="6054436"/>
            <a:ext cx="1981200" cy="13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1167605" y="5728136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1454726" y="3851563"/>
            <a:ext cx="7204365" cy="58477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拜訪順序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0  3  6  4  1  2  5  7  8  10  11  </a:t>
            </a:r>
            <a:r>
              <a:rPr lang="en-US" altLang="zh-TW" sz="3200" dirty="0" smtClean="0">
                <a:solidFill>
                  <a:srgbClr val="FF6600"/>
                </a:solidFill>
              </a:rPr>
              <a:t>9</a:t>
            </a: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  <p:grpSp>
        <p:nvGrpSpPr>
          <p:cNvPr id="80" name="群組 79"/>
          <p:cNvGrpSpPr/>
          <p:nvPr/>
        </p:nvGrpSpPr>
        <p:grpSpPr>
          <a:xfrm rot="221108">
            <a:off x="1566645" y="2340185"/>
            <a:ext cx="475146" cy="497798"/>
            <a:chOff x="862104" y="1672563"/>
            <a:chExt cx="3807980" cy="3732065"/>
          </a:xfrm>
        </p:grpSpPr>
        <p:sp>
          <p:nvSpPr>
            <p:cNvPr id="83" name="弧形 82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5" name="直線單箭頭接點 84"/>
            <p:cNvCxnSpPr>
              <a:stCxn id="83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字方塊 85"/>
          <p:cNvSpPr txBox="1"/>
          <p:nvPr/>
        </p:nvSpPr>
        <p:spPr>
          <a:xfrm>
            <a:off x="1621459" y="2004983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grpSp>
        <p:nvGrpSpPr>
          <p:cNvPr id="98" name="群組 97"/>
          <p:cNvGrpSpPr/>
          <p:nvPr/>
        </p:nvGrpSpPr>
        <p:grpSpPr>
          <a:xfrm rot="221108">
            <a:off x="7205445" y="2245368"/>
            <a:ext cx="475146" cy="497798"/>
            <a:chOff x="862104" y="1672563"/>
            <a:chExt cx="3807980" cy="3732065"/>
          </a:xfrm>
        </p:grpSpPr>
        <p:sp>
          <p:nvSpPr>
            <p:cNvPr id="99" name="弧形 98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0" name="直線單箭頭接點 99"/>
            <p:cNvCxnSpPr>
              <a:stCxn id="99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文字方塊 100"/>
          <p:cNvSpPr txBox="1"/>
          <p:nvPr/>
        </p:nvSpPr>
        <p:spPr>
          <a:xfrm>
            <a:off x="7260259" y="1910166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grpSp>
        <p:nvGrpSpPr>
          <p:cNvPr id="102" name="群組 101"/>
          <p:cNvGrpSpPr/>
          <p:nvPr/>
        </p:nvGrpSpPr>
        <p:grpSpPr>
          <a:xfrm rot="221108">
            <a:off x="10045627" y="2340185"/>
            <a:ext cx="475146" cy="497798"/>
            <a:chOff x="862104" y="1672563"/>
            <a:chExt cx="3807980" cy="3732065"/>
          </a:xfrm>
        </p:grpSpPr>
        <p:sp>
          <p:nvSpPr>
            <p:cNvPr id="103" name="弧形 102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4" name="直線單箭頭接點 103"/>
            <p:cNvCxnSpPr>
              <a:stCxn id="103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文字方塊 104"/>
          <p:cNvSpPr txBox="1"/>
          <p:nvPr/>
        </p:nvSpPr>
        <p:spPr>
          <a:xfrm>
            <a:off x="10100441" y="2004983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4729019" y="1842225"/>
            <a:ext cx="2387600" cy="2378795"/>
            <a:chOff x="862104" y="1672563"/>
            <a:chExt cx="3807980" cy="3732065"/>
          </a:xfrm>
        </p:grpSpPr>
        <p:sp>
          <p:nvSpPr>
            <p:cNvPr id="107" name="弧形 106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8" name="直線單箭頭接點 107"/>
            <p:cNvCxnSpPr>
              <a:stCxn id="107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文字方塊 108"/>
          <p:cNvSpPr txBox="1"/>
          <p:nvPr/>
        </p:nvSpPr>
        <p:spPr>
          <a:xfrm>
            <a:off x="5820342" y="1432273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346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3" grpId="0"/>
      <p:bldP spid="74" grpId="0"/>
      <p:bldP spid="75" grpId="0"/>
      <p:bldP spid="77" grpId="0"/>
      <p:bldP spid="79" grpId="0"/>
      <p:bldP spid="82" grpId="0"/>
      <p:bldP spid="88" grpId="0"/>
      <p:bldP spid="89" grpId="0"/>
      <p:bldP spid="90" grpId="0"/>
      <p:bldP spid="92" grpId="0"/>
      <p:bldP spid="86" grpId="0"/>
      <p:bldP spid="101" grpId="0"/>
      <p:bldP spid="105" grpId="0"/>
      <p:bldP spid="1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橢圓 94"/>
          <p:cNvSpPr/>
          <p:nvPr/>
        </p:nvSpPr>
        <p:spPr>
          <a:xfrm>
            <a:off x="6109854" y="3934690"/>
            <a:ext cx="415637" cy="42949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1170-74DC-4AAA-A9D7-E1461C2AD41A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61346" y="2207852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033275" y="2240955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8532546" y="2176180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9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604927" y="2209283"/>
            <a:ext cx="659568" cy="614597"/>
          </a:xfrm>
          <a:prstGeom prst="ellipse">
            <a:avLst/>
          </a:prstGeom>
          <a:solidFill>
            <a:srgbClr val="FF66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8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662323" y="2209283"/>
            <a:ext cx="659568" cy="614597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7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90218" y="2242386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733345" y="2242386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837159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909544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967662" y="2207852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9509405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10423805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11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1340703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12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3695921" y="1603618"/>
            <a:ext cx="3807980" cy="3732065"/>
            <a:chOff x="862104" y="1672563"/>
            <a:chExt cx="3807980" cy="3732065"/>
          </a:xfrm>
        </p:grpSpPr>
        <p:sp>
          <p:nvSpPr>
            <p:cNvPr id="18" name="弧形 17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單箭頭接點 19"/>
            <p:cNvCxnSpPr>
              <a:stCxn id="18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/>
          <p:cNvGrpSpPr/>
          <p:nvPr/>
        </p:nvGrpSpPr>
        <p:grpSpPr>
          <a:xfrm>
            <a:off x="0" y="1620551"/>
            <a:ext cx="3807980" cy="3732065"/>
            <a:chOff x="862104" y="1672563"/>
            <a:chExt cx="3807980" cy="3732065"/>
          </a:xfrm>
        </p:grpSpPr>
        <p:sp>
          <p:nvSpPr>
            <p:cNvPr id="29" name="弧形 28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單箭頭接點 29"/>
            <p:cNvCxnSpPr>
              <a:stCxn id="29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834188" y="1637484"/>
            <a:ext cx="3807980" cy="3732065"/>
            <a:chOff x="862104" y="1672563"/>
            <a:chExt cx="3807980" cy="3732065"/>
          </a:xfrm>
        </p:grpSpPr>
        <p:sp>
          <p:nvSpPr>
            <p:cNvPr id="32" name="弧形 31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/>
            <p:cNvCxnSpPr>
              <a:stCxn id="32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/>
          <p:cNvGrpSpPr/>
          <p:nvPr/>
        </p:nvGrpSpPr>
        <p:grpSpPr>
          <a:xfrm>
            <a:off x="2798454" y="1654418"/>
            <a:ext cx="3807980" cy="3732065"/>
            <a:chOff x="862104" y="1672563"/>
            <a:chExt cx="3807980" cy="3732065"/>
          </a:xfrm>
        </p:grpSpPr>
        <p:sp>
          <p:nvSpPr>
            <p:cNvPr id="35" name="弧形 34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" name="直線單箭頭接點 35"/>
            <p:cNvCxnSpPr>
              <a:stCxn id="35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 rot="10800000">
            <a:off x="1748588" y="-309849"/>
            <a:ext cx="3807980" cy="3732065"/>
            <a:chOff x="862104" y="1672563"/>
            <a:chExt cx="3807980" cy="3732065"/>
          </a:xfrm>
        </p:grpSpPr>
        <p:sp>
          <p:nvSpPr>
            <p:cNvPr id="38" name="弧形 37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單箭頭接點 38"/>
            <p:cNvCxnSpPr>
              <a:stCxn id="38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字方塊 39"/>
          <p:cNvSpPr txBox="1"/>
          <p:nvPr/>
        </p:nvSpPr>
        <p:spPr>
          <a:xfrm>
            <a:off x="0" y="38484"/>
            <a:ext cx="4351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Case 4: a = 3, b = 4, c = 5</a:t>
            </a:r>
            <a:endParaRPr lang="zh-TW" altLang="en-US" sz="3200" dirty="0"/>
          </a:p>
        </p:txBody>
      </p:sp>
      <p:grpSp>
        <p:nvGrpSpPr>
          <p:cNvPr id="41" name="群組 40"/>
          <p:cNvGrpSpPr/>
          <p:nvPr/>
        </p:nvGrpSpPr>
        <p:grpSpPr>
          <a:xfrm rot="10800000">
            <a:off x="9601200" y="841618"/>
            <a:ext cx="2387600" cy="2378795"/>
            <a:chOff x="862104" y="1672563"/>
            <a:chExt cx="3807980" cy="3732065"/>
          </a:xfrm>
        </p:grpSpPr>
        <p:sp>
          <p:nvSpPr>
            <p:cNvPr id="42" name="弧形 41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單箭頭接點 42"/>
            <p:cNvCxnSpPr>
              <a:stCxn id="42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43"/>
          <p:cNvGrpSpPr/>
          <p:nvPr/>
        </p:nvGrpSpPr>
        <p:grpSpPr>
          <a:xfrm rot="10800000">
            <a:off x="7620000" y="824685"/>
            <a:ext cx="2387600" cy="2378795"/>
            <a:chOff x="862104" y="1672563"/>
            <a:chExt cx="3807980" cy="3732065"/>
          </a:xfrm>
        </p:grpSpPr>
        <p:sp>
          <p:nvSpPr>
            <p:cNvPr id="45" name="弧形 44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單箭頭接點 45"/>
            <p:cNvCxnSpPr>
              <a:stCxn id="45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>
            <a:off x="6756401" y="1772952"/>
            <a:ext cx="2387600" cy="2378795"/>
            <a:chOff x="862104" y="1672563"/>
            <a:chExt cx="3807980" cy="3732065"/>
          </a:xfrm>
        </p:grpSpPr>
        <p:sp>
          <p:nvSpPr>
            <p:cNvPr id="48" name="弧形 47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單箭頭接點 48"/>
            <p:cNvCxnSpPr>
              <a:stCxn id="48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群組 49"/>
          <p:cNvGrpSpPr/>
          <p:nvPr/>
        </p:nvGrpSpPr>
        <p:grpSpPr>
          <a:xfrm>
            <a:off x="8636001" y="1772952"/>
            <a:ext cx="2387600" cy="2378795"/>
            <a:chOff x="862104" y="1672563"/>
            <a:chExt cx="3807980" cy="3732065"/>
          </a:xfrm>
        </p:grpSpPr>
        <p:sp>
          <p:nvSpPr>
            <p:cNvPr id="51" name="弧形 50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單箭頭接點 51"/>
            <p:cNvCxnSpPr>
              <a:stCxn id="51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/>
          <p:cNvGrpSpPr/>
          <p:nvPr/>
        </p:nvGrpSpPr>
        <p:grpSpPr>
          <a:xfrm rot="221108">
            <a:off x="10960027" y="2300931"/>
            <a:ext cx="475146" cy="497798"/>
            <a:chOff x="862104" y="1672563"/>
            <a:chExt cx="3807980" cy="3732065"/>
          </a:xfrm>
        </p:grpSpPr>
        <p:sp>
          <p:nvSpPr>
            <p:cNvPr id="57" name="弧形 56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單箭頭接點 57"/>
            <p:cNvCxnSpPr>
              <a:stCxn id="57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群組 58"/>
          <p:cNvGrpSpPr/>
          <p:nvPr/>
        </p:nvGrpSpPr>
        <p:grpSpPr>
          <a:xfrm rot="10800000">
            <a:off x="5172632" y="2222840"/>
            <a:ext cx="735108" cy="690281"/>
            <a:chOff x="862102" y="1672565"/>
            <a:chExt cx="3807980" cy="3732065"/>
          </a:xfrm>
        </p:grpSpPr>
        <p:sp>
          <p:nvSpPr>
            <p:cNvPr id="60" name="弧形 59"/>
            <p:cNvSpPr/>
            <p:nvPr/>
          </p:nvSpPr>
          <p:spPr>
            <a:xfrm rot="18888356">
              <a:off x="900059" y="1634608"/>
              <a:ext cx="3732065" cy="3807980"/>
            </a:xfrm>
            <a:prstGeom prst="arc">
              <a:avLst>
                <a:gd name="adj1" fmla="val 16200000"/>
                <a:gd name="adj2" fmla="val 21043587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單箭頭接點 60"/>
            <p:cNvCxnSpPr>
              <a:stCxn id="60" idx="2"/>
            </p:cNvCxnSpPr>
            <p:nvPr/>
          </p:nvCxnSpPr>
          <p:spPr>
            <a:xfrm rot="10800000" flipH="1" flipV="1">
              <a:off x="3806740" y="2017711"/>
              <a:ext cx="285287" cy="217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 rot="10800000">
            <a:off x="1488756" y="2249116"/>
            <a:ext cx="735108" cy="690281"/>
            <a:chOff x="862102" y="1672565"/>
            <a:chExt cx="3807980" cy="3732065"/>
          </a:xfrm>
        </p:grpSpPr>
        <p:sp>
          <p:nvSpPr>
            <p:cNvPr id="64" name="弧形 63"/>
            <p:cNvSpPr/>
            <p:nvPr/>
          </p:nvSpPr>
          <p:spPr>
            <a:xfrm rot="18888356">
              <a:off x="900059" y="1634608"/>
              <a:ext cx="3732065" cy="3807980"/>
            </a:xfrm>
            <a:prstGeom prst="arc">
              <a:avLst>
                <a:gd name="adj1" fmla="val 16200000"/>
                <a:gd name="adj2" fmla="val 21043587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5" name="直線單箭頭接點 64"/>
            <p:cNvCxnSpPr>
              <a:stCxn id="64" idx="2"/>
            </p:cNvCxnSpPr>
            <p:nvPr/>
          </p:nvCxnSpPr>
          <p:spPr>
            <a:xfrm rot="10800000" flipH="1" flipV="1">
              <a:off x="3806740" y="2017711"/>
              <a:ext cx="285287" cy="217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文字方塊 65"/>
          <p:cNvSpPr txBox="1"/>
          <p:nvPr/>
        </p:nvSpPr>
        <p:spPr>
          <a:xfrm>
            <a:off x="5402319" y="2897567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728952" y="2897511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1014841" y="1965729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8870731" y="3123483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10830910" y="3139248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845972" y="1373510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9727324" y="1363000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583241" y="1225410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2705459" y="1280828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4340294" y="1302327"/>
            <a:ext cx="384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5601059" y="1239265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592151" y="3359010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438073" y="0"/>
            <a:ext cx="3574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(c % 3 = 2)</a:t>
            </a:r>
            <a:endParaRPr lang="zh-TW" altLang="en-US" sz="32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673926" y="4599710"/>
            <a:ext cx="3629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複</a:t>
            </a:r>
            <a:r>
              <a:rPr lang="en-US" altLang="zh-TW" sz="3200" dirty="0" smtClean="0"/>
              <a:t>c / 3 + 1 = 2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>
            <a:off x="401782" y="4932218"/>
            <a:ext cx="1981200" cy="13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1195314" y="4605918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cxnSp>
        <p:nvCxnSpPr>
          <p:cNvPr id="84" name="直線單箭頭接點 83"/>
          <p:cNvCxnSpPr/>
          <p:nvPr/>
        </p:nvCxnSpPr>
        <p:spPr>
          <a:xfrm flipH="1" flipV="1">
            <a:off x="360219" y="5444837"/>
            <a:ext cx="2008910" cy="27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1195314" y="5104682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673926" y="5153892"/>
            <a:ext cx="3629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複</a:t>
            </a:r>
            <a:r>
              <a:rPr lang="en-US" altLang="zh-TW" sz="3200" dirty="0" smtClean="0"/>
              <a:t>c / 3        = 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673926" y="5721928"/>
            <a:ext cx="3629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複</a:t>
            </a:r>
            <a:r>
              <a:rPr lang="en-US" altLang="zh-TW" sz="3200" dirty="0" smtClean="0"/>
              <a:t>c / 3  + 1 = 2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>
            <a:off x="374073" y="6054436"/>
            <a:ext cx="1981200" cy="13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1167605" y="5728136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1454726" y="3851563"/>
            <a:ext cx="7758547" cy="58477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拜訪順序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0  3  6  5  2  1  4  7  9  11  12  10  </a:t>
            </a:r>
            <a:r>
              <a:rPr lang="en-US" altLang="zh-TW" sz="3200" dirty="0" smtClean="0">
                <a:solidFill>
                  <a:srgbClr val="FF6600"/>
                </a:solidFill>
              </a:rPr>
              <a:t>8</a:t>
            </a: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385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9" grpId="0"/>
      <p:bldP spid="82" grpId="0"/>
      <p:bldP spid="88" grpId="0"/>
      <p:bldP spid="89" grpId="0"/>
      <p:bldP spid="90" grpId="0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1170-74DC-4AAA-A9D7-E1461C2AD41A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12617" y="96982"/>
            <a:ext cx="926869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[1500 + 10];</a:t>
            </a:r>
          </a:p>
          <a:p>
            <a:r>
              <a:rPr lang="en-US" altLang="zh-TW" sz="2000" dirty="0" err="1"/>
              <a:t>int</a:t>
            </a:r>
            <a:r>
              <a:rPr lang="en-US" altLang="zh-TW" sz="2000" dirty="0"/>
              <a:t> main() {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kase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err="1"/>
              <a:t>freopen</a:t>
            </a:r>
            <a:r>
              <a:rPr lang="en-US" altLang="zh-TW" sz="2000" dirty="0"/>
              <a:t>("1621.in","r",stdin);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err="1"/>
              <a:t>freopen</a:t>
            </a:r>
            <a:r>
              <a:rPr lang="en-US" altLang="zh-TW" sz="2000" dirty="0"/>
              <a:t>("1621.out","w",stdout);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err="1"/>
              <a:t>cin</a:t>
            </a:r>
            <a:r>
              <a:rPr lang="en-US" altLang="zh-TW" sz="2000" dirty="0"/>
              <a:t> &gt;&gt; </a:t>
            </a:r>
            <a:r>
              <a:rPr lang="en-US" altLang="zh-TW" sz="2000" dirty="0" err="1"/>
              <a:t>kase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	while (</a:t>
            </a:r>
            <a:r>
              <a:rPr lang="en-US" altLang="zh-TW" sz="2000" dirty="0" err="1"/>
              <a:t>kase</a:t>
            </a:r>
            <a:r>
              <a:rPr lang="en-US" altLang="zh-TW" sz="2000" dirty="0"/>
              <a:t>--) {</a:t>
            </a:r>
          </a:p>
          <a:p>
            <a:r>
              <a:rPr lang="en-US" altLang="zh-TW" sz="2000" dirty="0"/>
              <a:t>		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a, b, c;</a:t>
            </a:r>
          </a:p>
          <a:p>
            <a:r>
              <a:rPr lang="en-US" altLang="zh-TW" sz="2000" dirty="0"/>
              <a:t>		</a:t>
            </a:r>
            <a:r>
              <a:rPr lang="en-US" altLang="zh-TW" sz="2000" dirty="0" err="1"/>
              <a:t>cin</a:t>
            </a:r>
            <a:r>
              <a:rPr lang="en-US" altLang="zh-TW" sz="2000" dirty="0"/>
              <a:t> &gt;&gt; a &gt;&gt; b &gt;&gt; c;</a:t>
            </a:r>
          </a:p>
          <a:p>
            <a:r>
              <a:rPr lang="en-US" altLang="zh-TW" sz="2000" dirty="0"/>
              <a:t>		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 = 0;</a:t>
            </a:r>
          </a:p>
          <a:p>
            <a:r>
              <a:rPr lang="en-US" altLang="zh-TW" sz="2000" dirty="0"/>
              <a:t>		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 = 0;</a:t>
            </a:r>
          </a:p>
          <a:p>
            <a:r>
              <a:rPr lang="en-US" altLang="zh-TW" sz="2000" dirty="0"/>
              <a:t>		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0;</a:t>
            </a:r>
          </a:p>
          <a:p>
            <a:r>
              <a:rPr lang="en-US" altLang="zh-TW" sz="2000" dirty="0"/>
              <a:t>		if (c % 3 == 0) {</a:t>
            </a:r>
          </a:p>
          <a:p>
            <a:r>
              <a:rPr lang="en-US" altLang="zh-TW" sz="2000" dirty="0"/>
              <a:t>			for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0; i &lt; c / 3; i++)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(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 += 3);</a:t>
            </a:r>
          </a:p>
          <a:p>
            <a:r>
              <a:rPr lang="en-US" altLang="zh-TW" sz="2000" dirty="0"/>
              <a:t>			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++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; </a:t>
            </a:r>
          </a:p>
          <a:p>
            <a:r>
              <a:rPr lang="en-US" altLang="zh-TW" sz="2000" dirty="0"/>
              <a:t>			a--;</a:t>
            </a:r>
          </a:p>
          <a:p>
            <a:r>
              <a:rPr lang="en-US" altLang="zh-TW" sz="2000" dirty="0"/>
              <a:t>			for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0; i &lt; c / 3; i++)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(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 -= 3);</a:t>
            </a:r>
          </a:p>
          <a:p>
            <a:r>
              <a:rPr lang="en-US" altLang="zh-TW" sz="2000" dirty="0"/>
              <a:t>			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++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			a--;</a:t>
            </a:r>
          </a:p>
          <a:p>
            <a:r>
              <a:rPr lang="en-US" altLang="zh-TW" sz="2000" dirty="0"/>
              <a:t>			for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0; i &lt; c / 3; i++)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(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 += 3);</a:t>
            </a:r>
          </a:p>
          <a:p>
            <a:r>
              <a:rPr lang="en-US" altLang="zh-TW" sz="2000" dirty="0"/>
              <a:t>		}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154649" y="479685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1621 Code (1/3)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82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1170-74DC-4AAA-A9D7-E1461C2AD41A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-595746" y="762000"/>
            <a:ext cx="96566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		if (c % 3 == 1) {</a:t>
            </a:r>
          </a:p>
          <a:p>
            <a:r>
              <a:rPr lang="en-US" altLang="zh-TW" sz="2000" dirty="0"/>
              <a:t>			for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0; i &lt; c / 3 + 1; i++)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(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 += 3);</a:t>
            </a:r>
          </a:p>
          <a:p>
            <a:r>
              <a:rPr lang="en-US" altLang="zh-TW" sz="2000" dirty="0"/>
              <a:t>			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(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 -= 2); b--;</a:t>
            </a:r>
          </a:p>
          <a:p>
            <a:r>
              <a:rPr lang="en-US" altLang="zh-TW" sz="2000" dirty="0"/>
              <a:t>			for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0; i &lt; c / 3; i++)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(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 -= 3);</a:t>
            </a:r>
          </a:p>
          <a:p>
            <a:r>
              <a:rPr lang="en-US" altLang="zh-TW" sz="2000" dirty="0"/>
              <a:t>			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(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 += 1); a--;</a:t>
            </a:r>
          </a:p>
          <a:p>
            <a:r>
              <a:rPr lang="en-US" altLang="zh-TW" sz="2000" dirty="0"/>
              <a:t>			for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0; i &lt; c / 3; i++)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(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 += 3);</a:t>
            </a:r>
          </a:p>
          <a:p>
            <a:r>
              <a:rPr lang="en-US" altLang="zh-TW" sz="2000" dirty="0"/>
              <a:t>			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(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 += 2); b--;</a:t>
            </a:r>
          </a:p>
          <a:p>
            <a:r>
              <a:rPr lang="en-US" altLang="zh-TW" sz="2000" dirty="0"/>
              <a:t>		}</a:t>
            </a:r>
          </a:p>
          <a:p>
            <a:r>
              <a:rPr lang="en-US" altLang="zh-TW" sz="2000" dirty="0"/>
              <a:t>		if (c % 3 == 2) {</a:t>
            </a:r>
          </a:p>
          <a:p>
            <a:r>
              <a:rPr lang="en-US" altLang="zh-TW" sz="2000" dirty="0"/>
              <a:t>			for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0; i &lt; c / 3 + 1; i++)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(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 += 3);</a:t>
            </a:r>
          </a:p>
          <a:p>
            <a:r>
              <a:rPr lang="en-US" altLang="zh-TW" sz="2000" dirty="0"/>
              <a:t>			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(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 -= 1); a--;</a:t>
            </a:r>
          </a:p>
          <a:p>
            <a:r>
              <a:rPr lang="en-US" altLang="zh-TW" sz="2000" dirty="0"/>
              <a:t>			for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0; i &lt; c / 3; i++)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(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 -= 3);</a:t>
            </a:r>
          </a:p>
          <a:p>
            <a:r>
              <a:rPr lang="en-US" altLang="zh-TW" sz="2000" dirty="0"/>
              <a:t>			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(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 -= 1); a--;</a:t>
            </a:r>
          </a:p>
          <a:p>
            <a:r>
              <a:rPr lang="en-US" altLang="zh-TW" sz="2000" dirty="0"/>
              <a:t>			for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0; i &lt; c / 3+1; i++)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(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 += 3);</a:t>
            </a:r>
          </a:p>
          <a:p>
            <a:r>
              <a:rPr lang="en-US" altLang="zh-TW" sz="2000" dirty="0"/>
              <a:t>		}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154649" y="479685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1621 Code (</a:t>
            </a:r>
            <a:r>
              <a:rPr lang="en-US" altLang="zh-TW" sz="2800" dirty="0"/>
              <a:t>2</a:t>
            </a:r>
            <a:r>
              <a:rPr lang="en-US" altLang="zh-TW" sz="2800" dirty="0" smtClean="0"/>
              <a:t>/3)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66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1170-74DC-4AAA-A9D7-E1461C2AD41A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21674" y="1634837"/>
            <a:ext cx="9005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		while (a-- &gt; 1)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++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		for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0; i &lt; (b + 1) / 2; i++)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(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 += 2);</a:t>
            </a:r>
          </a:p>
          <a:p>
            <a:r>
              <a:rPr lang="en-US" altLang="zh-TW" sz="2000" dirty="0"/>
              <a:t>		if (b % 2)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--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		else 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++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		for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b &amp; 1; i &lt; (b + 1) / 2; i++)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++] = (</a:t>
            </a:r>
            <a:r>
              <a:rPr lang="en-US" altLang="zh-TW" sz="2000" dirty="0" err="1"/>
              <a:t>pos</a:t>
            </a:r>
            <a:r>
              <a:rPr lang="en-US" altLang="zh-TW" sz="2000" dirty="0"/>
              <a:t> -= 2);</a:t>
            </a:r>
          </a:p>
          <a:p>
            <a:r>
              <a:rPr lang="en-US" altLang="zh-TW" sz="2000" dirty="0"/>
              <a:t>		for 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i = 0; i &lt; len-1; i++)</a:t>
            </a:r>
            <a:r>
              <a:rPr lang="en-US" altLang="zh-TW" sz="2000" dirty="0" err="1"/>
              <a:t>cout</a:t>
            </a:r>
            <a:r>
              <a:rPr lang="en-US" altLang="zh-TW" sz="2000" dirty="0"/>
              <a:t> &lt;&lt; 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[i]&lt;&lt;" ";</a:t>
            </a:r>
          </a:p>
          <a:p>
            <a:r>
              <a:rPr lang="en-US" altLang="zh-TW" sz="2000" dirty="0"/>
              <a:t>		</a:t>
            </a:r>
            <a:r>
              <a:rPr lang="en-US" altLang="zh-TW" sz="2000" dirty="0" err="1"/>
              <a:t>cout</a:t>
            </a:r>
            <a:r>
              <a:rPr lang="en-US" altLang="zh-TW" sz="2000" dirty="0"/>
              <a:t> &lt;&lt; 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[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 - 1] &lt;&lt; </a:t>
            </a:r>
            <a:r>
              <a:rPr lang="en-US" altLang="zh-TW" sz="2000" dirty="0" err="1"/>
              <a:t>endl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	}</a:t>
            </a:r>
          </a:p>
          <a:p>
            <a:r>
              <a:rPr lang="en-US" altLang="zh-TW" sz="2000" dirty="0"/>
              <a:t>	return 0;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154649" y="479685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1621 Code (</a:t>
            </a:r>
            <a:r>
              <a:rPr lang="en-US" altLang="zh-TW" sz="2800" dirty="0"/>
              <a:t>3</a:t>
            </a:r>
            <a:r>
              <a:rPr lang="en-US" altLang="zh-TW" sz="2800" dirty="0" smtClean="0"/>
              <a:t>/3)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08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3289" y="-1948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1621 Jumping Around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0067-D12C-4CDA-8AFD-AE51C1C99388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60903" y="1729353"/>
            <a:ext cx="112937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在直線上有由左至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右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  <a:r>
              <a:rPr lang="en-US" altLang="zh-TW" sz="2800" dirty="0" smtClean="0">
                <a:ea typeface="標楷體" panose="03000509000000000000" pitchFamily="65" charset="-120"/>
              </a:rPr>
              <a:t>0,1,2, ..,n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之車站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星球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今有三種車票分別只能往前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或往後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過一站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二站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與三站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現今有過一站票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二站票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三站票分別為</a:t>
            </a:r>
            <a:r>
              <a:rPr lang="en-US" altLang="zh-TW" sz="2800" dirty="0" smtClean="0">
                <a:ea typeface="標楷體" panose="03000509000000000000" pitchFamily="65" charset="-120"/>
              </a:rPr>
              <a:t>a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ea typeface="標楷體" panose="03000509000000000000" pitchFamily="65" charset="-120"/>
              </a:rPr>
              <a:t>b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張與</a:t>
            </a:r>
            <a:r>
              <a:rPr lang="en-US" altLang="zh-TW" sz="2800" dirty="0" smtClean="0">
                <a:ea typeface="標楷體" panose="03000509000000000000" pitchFamily="65" charset="-120"/>
              </a:rPr>
              <a:t>c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張票</a:t>
            </a:r>
            <a:r>
              <a:rPr lang="en-US" altLang="zh-TW" sz="2800" dirty="0" smtClean="0">
                <a:ea typeface="標楷體" panose="03000509000000000000" pitchFamily="65" charset="-120"/>
              </a:rPr>
              <a:t>(</a:t>
            </a:r>
            <a:r>
              <a:rPr lang="en-US" altLang="zh-TW" sz="2800" dirty="0" err="1" smtClean="0">
                <a:ea typeface="標楷體" panose="03000509000000000000" pitchFamily="65" charset="-120"/>
              </a:rPr>
              <a:t>a+b+c</a:t>
            </a:r>
            <a:r>
              <a:rPr lang="en-US" altLang="zh-TW" sz="2800" dirty="0" smtClean="0">
                <a:ea typeface="標楷體" panose="03000509000000000000" pitchFamily="65" charset="-120"/>
              </a:rPr>
              <a:t>=n, </a:t>
            </a:r>
            <a:r>
              <a:rPr lang="it-IT" altLang="zh-TW" sz="2800" dirty="0" smtClean="0">
                <a:ea typeface="標楷體" panose="03000509000000000000" pitchFamily="65" charset="-120"/>
              </a:rPr>
              <a:t>3 </a:t>
            </a:r>
            <a:r>
              <a:rPr lang="it-IT" altLang="zh-TW" sz="2800" dirty="0">
                <a:ea typeface="標楷體" panose="03000509000000000000" pitchFamily="65" charset="-120"/>
              </a:rPr>
              <a:t>≤ </a:t>
            </a:r>
            <a:r>
              <a:rPr lang="it-IT" altLang="zh-TW" sz="2800" dirty="0" smtClean="0">
                <a:ea typeface="標楷體" panose="03000509000000000000" pitchFamily="65" charset="-120"/>
              </a:rPr>
              <a:t>a, b, c </a:t>
            </a:r>
            <a:r>
              <a:rPr lang="it-IT" altLang="zh-TW" sz="2800" dirty="0">
                <a:ea typeface="標楷體" panose="03000509000000000000" pitchFamily="65" charset="-120"/>
              </a:rPr>
              <a:t>≤ </a:t>
            </a:r>
            <a:r>
              <a:rPr lang="it-IT" altLang="zh-TW" sz="2800" dirty="0" smtClean="0">
                <a:ea typeface="標楷體" panose="03000509000000000000" pitchFamily="65" charset="-120"/>
              </a:rPr>
              <a:t>5000</a:t>
            </a:r>
            <a:r>
              <a:rPr lang="en-US" altLang="zh-TW" sz="2800" dirty="0" smtClean="0">
                <a:ea typeface="標楷體" panose="03000509000000000000" pitchFamily="65" charset="-120"/>
              </a:rPr>
              <a:t>)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請問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800" dirty="0">
                <a:ea typeface="標楷體" panose="03000509000000000000" pitchFamily="65" charset="-120"/>
              </a:rPr>
              <a:t>0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號站出發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使用所有的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車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票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每站只拜訪一次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輸出拜訪的順序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答案沒有唯一解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請輸出其中一個順序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17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字方塊 93"/>
          <p:cNvSpPr txBox="1"/>
          <p:nvPr/>
        </p:nvSpPr>
        <p:spPr>
          <a:xfrm>
            <a:off x="1454726" y="3851563"/>
            <a:ext cx="7204365" cy="58477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拜訪順序</a:t>
            </a:r>
            <a:r>
              <a:rPr lang="en-US" altLang="zh-TW" sz="3200" dirty="0" smtClean="0">
                <a:solidFill>
                  <a:prstClr val="black"/>
                </a:solidFill>
              </a:rPr>
              <a:t>:</a:t>
            </a:r>
            <a:r>
              <a:rPr lang="zh-TW" altLang="en-US" sz="3200" dirty="0" smtClean="0">
                <a:solidFill>
                  <a:prstClr val="black"/>
                </a:solidFill>
              </a:rPr>
              <a:t>  </a:t>
            </a:r>
            <a:r>
              <a:rPr lang="en-US" altLang="zh-TW" sz="3200" dirty="0" smtClean="0">
                <a:solidFill>
                  <a:prstClr val="black"/>
                </a:solidFill>
              </a:rPr>
              <a:t>0  3  1  2  5  4  6  9  7  8  10 </a:t>
            </a:r>
            <a:r>
              <a:rPr lang="zh-TW" altLang="en-US" sz="3200" dirty="0" smtClean="0">
                <a:solidFill>
                  <a:prstClr val="black"/>
                </a:solidFill>
              </a:rPr>
              <a:t> 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1170-74DC-4AAA-A9D7-E1461C2AD41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1621 Jumping Around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61346" y="2207852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</a:rPr>
              <a:t>0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033275" y="2240955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1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8532546" y="2176180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9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604927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8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662323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7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90218" y="2242386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6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733345" y="2242386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5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837159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4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909544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3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967662" y="2207852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2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9509405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</a:rPr>
              <a:t>10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0" y="1620551"/>
            <a:ext cx="3807980" cy="3732065"/>
            <a:chOff x="862104" y="1672563"/>
            <a:chExt cx="3807980" cy="3732065"/>
          </a:xfrm>
        </p:grpSpPr>
        <p:sp>
          <p:nvSpPr>
            <p:cNvPr id="29" name="弧形 28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30" name="直線單箭頭接點 29"/>
            <p:cNvCxnSpPr>
              <a:stCxn id="29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1720879" y="1651339"/>
            <a:ext cx="3807980" cy="3732065"/>
            <a:chOff x="862104" y="1672563"/>
            <a:chExt cx="3807980" cy="3732065"/>
          </a:xfrm>
        </p:grpSpPr>
        <p:sp>
          <p:nvSpPr>
            <p:cNvPr id="32" name="弧形 31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直線單箭頭接點 32"/>
            <p:cNvCxnSpPr>
              <a:stCxn id="32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字方塊 39"/>
          <p:cNvSpPr txBox="1"/>
          <p:nvPr/>
        </p:nvSpPr>
        <p:spPr>
          <a:xfrm>
            <a:off x="2840182" y="124691"/>
            <a:ext cx="4351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 a = 3, b = 4, c = 3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7698511" y="1814516"/>
            <a:ext cx="2387600" cy="2378795"/>
            <a:chOff x="862104" y="1672563"/>
            <a:chExt cx="3807980" cy="3732065"/>
          </a:xfrm>
        </p:grpSpPr>
        <p:sp>
          <p:nvSpPr>
            <p:cNvPr id="48" name="弧形 47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49" name="直線單箭頭接點 48"/>
            <p:cNvCxnSpPr>
              <a:stCxn id="48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字方塊 70"/>
          <p:cNvSpPr txBox="1"/>
          <p:nvPr/>
        </p:nvSpPr>
        <p:spPr>
          <a:xfrm>
            <a:off x="8788082" y="1415074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</a:rPr>
              <a:t>2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1583241" y="1225410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prstClr val="black"/>
                </a:solidFill>
              </a:rPr>
              <a:t>3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592150" y="1294683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prstClr val="black"/>
                </a:solidFill>
              </a:rPr>
              <a:t>3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pSp>
        <p:nvGrpSpPr>
          <p:cNvPr id="80" name="群組 79"/>
          <p:cNvGrpSpPr/>
          <p:nvPr/>
        </p:nvGrpSpPr>
        <p:grpSpPr>
          <a:xfrm rot="221108">
            <a:off x="1566645" y="2340185"/>
            <a:ext cx="475146" cy="497798"/>
            <a:chOff x="862104" y="1672563"/>
            <a:chExt cx="3807980" cy="3732065"/>
          </a:xfrm>
        </p:grpSpPr>
        <p:sp>
          <p:nvSpPr>
            <p:cNvPr id="83" name="弧形 82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85" name="直線單箭頭接點 84"/>
            <p:cNvCxnSpPr>
              <a:stCxn id="83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字方塊 85"/>
          <p:cNvSpPr txBox="1"/>
          <p:nvPr/>
        </p:nvSpPr>
        <p:spPr>
          <a:xfrm>
            <a:off x="1621459" y="2004983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prstClr val="black"/>
                </a:solidFill>
              </a:rPr>
              <a:t>1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pSp>
        <p:nvGrpSpPr>
          <p:cNvPr id="106" name="群組 105"/>
          <p:cNvGrpSpPr/>
          <p:nvPr/>
        </p:nvGrpSpPr>
        <p:grpSpPr>
          <a:xfrm>
            <a:off x="3786910" y="1897643"/>
            <a:ext cx="2387600" cy="2378795"/>
            <a:chOff x="862104" y="1672563"/>
            <a:chExt cx="3807980" cy="3732065"/>
          </a:xfrm>
        </p:grpSpPr>
        <p:sp>
          <p:nvSpPr>
            <p:cNvPr id="107" name="弧形 106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108" name="直線單箭頭接點 107"/>
            <p:cNvCxnSpPr>
              <a:stCxn id="107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文字方塊 108"/>
          <p:cNvSpPr txBox="1"/>
          <p:nvPr/>
        </p:nvSpPr>
        <p:spPr>
          <a:xfrm>
            <a:off x="4878233" y="1487691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</a:rPr>
              <a:t>2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pSp>
        <p:nvGrpSpPr>
          <p:cNvPr id="113" name="群組 112"/>
          <p:cNvGrpSpPr/>
          <p:nvPr/>
        </p:nvGrpSpPr>
        <p:grpSpPr>
          <a:xfrm rot="10800000">
            <a:off x="1149928" y="810831"/>
            <a:ext cx="2387600" cy="2378795"/>
            <a:chOff x="862104" y="1672563"/>
            <a:chExt cx="3807980" cy="3732065"/>
          </a:xfrm>
        </p:grpSpPr>
        <p:sp>
          <p:nvSpPr>
            <p:cNvPr id="114" name="弧形 113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115" name="直線單箭頭接點 114"/>
            <p:cNvCxnSpPr>
              <a:stCxn id="114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文字方塊 115"/>
          <p:cNvSpPr txBox="1"/>
          <p:nvPr/>
        </p:nvSpPr>
        <p:spPr>
          <a:xfrm>
            <a:off x="2400659" y="3109629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</a:rPr>
              <a:t>2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83771" y="99252"/>
            <a:ext cx="2193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</a:t>
            </a:r>
            <a:r>
              <a:rPr lang="en-US" altLang="zh-TW" sz="3200" dirty="0" smtClean="0"/>
              <a:t>est case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#2</a:t>
            </a:r>
            <a:endParaRPr lang="zh-TW" altLang="en-US" sz="3200" dirty="0"/>
          </a:p>
        </p:txBody>
      </p:sp>
      <p:grpSp>
        <p:nvGrpSpPr>
          <p:cNvPr id="103" name="群組 102"/>
          <p:cNvGrpSpPr/>
          <p:nvPr/>
        </p:nvGrpSpPr>
        <p:grpSpPr>
          <a:xfrm rot="10800000">
            <a:off x="4218101" y="2205038"/>
            <a:ext cx="735108" cy="690281"/>
            <a:chOff x="862102" y="1672565"/>
            <a:chExt cx="3807980" cy="3732065"/>
          </a:xfrm>
        </p:grpSpPr>
        <p:sp>
          <p:nvSpPr>
            <p:cNvPr id="104" name="弧形 103"/>
            <p:cNvSpPr/>
            <p:nvPr/>
          </p:nvSpPr>
          <p:spPr>
            <a:xfrm rot="18888356">
              <a:off x="900059" y="1634608"/>
              <a:ext cx="3732065" cy="3807980"/>
            </a:xfrm>
            <a:prstGeom prst="arc">
              <a:avLst>
                <a:gd name="adj1" fmla="val 16200000"/>
                <a:gd name="adj2" fmla="val 21043587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單箭頭接點 104"/>
            <p:cNvCxnSpPr>
              <a:stCxn id="104" idx="2"/>
            </p:cNvCxnSpPr>
            <p:nvPr/>
          </p:nvCxnSpPr>
          <p:spPr>
            <a:xfrm rot="10800000" flipH="1" flipV="1">
              <a:off x="3806740" y="2017711"/>
              <a:ext cx="285287" cy="217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文字方塊 116"/>
          <p:cNvSpPr txBox="1"/>
          <p:nvPr/>
        </p:nvSpPr>
        <p:spPr>
          <a:xfrm>
            <a:off x="4458297" y="2853433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grpSp>
        <p:nvGrpSpPr>
          <p:cNvPr id="118" name="群組 117"/>
          <p:cNvGrpSpPr/>
          <p:nvPr/>
        </p:nvGrpSpPr>
        <p:grpSpPr>
          <a:xfrm>
            <a:off x="5527964" y="1634406"/>
            <a:ext cx="3807980" cy="3732065"/>
            <a:chOff x="862104" y="1672563"/>
            <a:chExt cx="3807980" cy="3732065"/>
          </a:xfrm>
        </p:grpSpPr>
        <p:sp>
          <p:nvSpPr>
            <p:cNvPr id="119" name="弧形 118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120" name="直線單箭頭接點 119"/>
            <p:cNvCxnSpPr>
              <a:stCxn id="119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文字方塊 120"/>
          <p:cNvSpPr txBox="1"/>
          <p:nvPr/>
        </p:nvSpPr>
        <p:spPr>
          <a:xfrm>
            <a:off x="7111205" y="1239265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prstClr val="black"/>
                </a:solidFill>
              </a:rPr>
              <a:t>3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pSp>
        <p:nvGrpSpPr>
          <p:cNvPr id="126" name="群組 125"/>
          <p:cNvGrpSpPr/>
          <p:nvPr/>
        </p:nvGrpSpPr>
        <p:grpSpPr>
          <a:xfrm rot="221108">
            <a:off x="7205445" y="2340185"/>
            <a:ext cx="475146" cy="497798"/>
            <a:chOff x="862104" y="1672563"/>
            <a:chExt cx="3807980" cy="3732065"/>
          </a:xfrm>
        </p:grpSpPr>
        <p:sp>
          <p:nvSpPr>
            <p:cNvPr id="127" name="弧形 126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128" name="直線單箭頭接點 127"/>
            <p:cNvCxnSpPr>
              <a:stCxn id="127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文字方塊 128"/>
          <p:cNvSpPr txBox="1"/>
          <p:nvPr/>
        </p:nvSpPr>
        <p:spPr>
          <a:xfrm>
            <a:off x="7260259" y="2004983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prstClr val="black"/>
                </a:solidFill>
              </a:rPr>
              <a:t>1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pSp>
        <p:nvGrpSpPr>
          <p:cNvPr id="130" name="群組 129"/>
          <p:cNvGrpSpPr/>
          <p:nvPr/>
        </p:nvGrpSpPr>
        <p:grpSpPr>
          <a:xfrm rot="10800000">
            <a:off x="6761019" y="810831"/>
            <a:ext cx="2387600" cy="2378795"/>
            <a:chOff x="862104" y="1672563"/>
            <a:chExt cx="3807980" cy="3732065"/>
          </a:xfrm>
        </p:grpSpPr>
        <p:sp>
          <p:nvSpPr>
            <p:cNvPr id="131" name="弧形 130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132" name="直線單箭頭接點 131"/>
            <p:cNvCxnSpPr>
              <a:stCxn id="131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文字方塊 132"/>
          <p:cNvSpPr txBox="1"/>
          <p:nvPr/>
        </p:nvSpPr>
        <p:spPr>
          <a:xfrm>
            <a:off x="8011750" y="3109629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</a:rPr>
              <a:t>2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17536" y="1244184"/>
            <a:ext cx="290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438799" y="1712630"/>
            <a:ext cx="323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37456" y="1963712"/>
            <a:ext cx="4134093" cy="15696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</a:t>
            </a:r>
            <a:endParaRPr lang="en-US" altLang="zh-TW" sz="3200" dirty="0"/>
          </a:p>
          <a:p>
            <a:r>
              <a:rPr lang="en-US" altLang="zh-TW" sz="3200" dirty="0"/>
              <a:t>3 3 3</a:t>
            </a:r>
          </a:p>
          <a:p>
            <a:r>
              <a:rPr lang="en-US" altLang="zh-TW" sz="3200" dirty="0"/>
              <a:t>3 4 3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532736" y="2398428"/>
            <a:ext cx="4067331" cy="10772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/>
              <a:t>0 3 1 2 5 4 6 9 7 8</a:t>
            </a:r>
          </a:p>
          <a:p>
            <a:r>
              <a:rPr lang="en-US" altLang="zh-TW" sz="3200"/>
              <a:t>0 3 1 2 5 4 6 9 7 8 10</a:t>
            </a:r>
            <a:endParaRPr lang="en-US" altLang="zh-TW" sz="320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46B6-35B4-4CA8-BB50-735F01CB56B0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19919" y="2015542"/>
            <a:ext cx="225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# of test cases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85899" y="2478034"/>
            <a:ext cx="124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 smtClean="0"/>
              <a:t>, b, c</a:t>
            </a:r>
            <a:endParaRPr lang="zh-TW" altLang="en-US" sz="2800" dirty="0"/>
          </a:p>
        </p:txBody>
      </p:sp>
      <p:cxnSp>
        <p:nvCxnSpPr>
          <p:cNvPr id="14" name="直線單箭頭接點 13"/>
          <p:cNvCxnSpPr>
            <a:stCxn id="10" idx="1"/>
          </p:cNvCxnSpPr>
          <p:nvPr/>
        </p:nvCxnSpPr>
        <p:spPr>
          <a:xfrm flipH="1" flipV="1">
            <a:off x="844547" y="2270178"/>
            <a:ext cx="1075372" cy="6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1264272" y="2736615"/>
            <a:ext cx="1075372" cy="6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1" idx="3"/>
          </p:cNvCxnSpPr>
          <p:nvPr/>
        </p:nvCxnSpPr>
        <p:spPr>
          <a:xfrm>
            <a:off x="3535359" y="2739644"/>
            <a:ext cx="4019684" cy="35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864687" y="2304623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</a:t>
            </a:r>
            <a:r>
              <a:rPr lang="en-US" altLang="zh-TW" sz="2800" dirty="0" smtClean="0"/>
              <a:t>est case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#1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875684" y="2783098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</a:t>
            </a:r>
            <a:r>
              <a:rPr lang="en-US" altLang="zh-TW" sz="2800" dirty="0" smtClean="0"/>
              <a:t>est case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#2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18068" y="2919439"/>
            <a:ext cx="1129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a</a:t>
            </a:r>
            <a:r>
              <a:rPr lang="en-US" altLang="zh-TW" sz="2800" dirty="0" smtClean="0">
                <a:ea typeface="標楷體" panose="03000509000000000000" pitchFamily="65" charset="-120"/>
              </a:rPr>
              <a:t>, b, c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/>
          <p:cNvCxnSpPr>
            <a:stCxn id="6" idx="1"/>
          </p:cNvCxnSpPr>
          <p:nvPr/>
        </p:nvCxnSpPr>
        <p:spPr>
          <a:xfrm flipH="1" flipV="1">
            <a:off x="1349115" y="3177915"/>
            <a:ext cx="968953" cy="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3537857" y="3206837"/>
            <a:ext cx="4019684" cy="35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9765" y="329784"/>
            <a:ext cx="22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F0FF-0B74-4DCC-9079-E3B699C5D9F4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4458" y="1319134"/>
            <a:ext cx="9270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先把三站票用完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最後所在站的左邊站全部拜訪過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然後再來使用剩餘的一站票與二站票來拜訪右邊所有的車站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82895" y="2413643"/>
            <a:ext cx="9270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當使用剩餘的一站票與二站票時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先把一站票用到剩下一張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用來轉向用途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接著使用一半的二站票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下去用剩餘的一站票轉向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smtClean="0">
                <a:latin typeface="標楷體" panose="03000509000000000000" pitchFamily="65" charset="-120"/>
                <a:ea typeface="標楷體" panose="03000509000000000000" pitchFamily="65" charset="-120"/>
              </a:rPr>
              <a:t>再使用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最後一半的二站票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53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字方塊 93"/>
          <p:cNvSpPr txBox="1"/>
          <p:nvPr/>
        </p:nvSpPr>
        <p:spPr>
          <a:xfrm>
            <a:off x="1454726" y="3851563"/>
            <a:ext cx="7204365" cy="58477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拜訪順序</a:t>
            </a:r>
            <a:r>
              <a:rPr lang="en-US" altLang="zh-TW" sz="3200" dirty="0" smtClean="0">
                <a:solidFill>
                  <a:prstClr val="black"/>
                </a:solidFill>
              </a:rPr>
              <a:t>:</a:t>
            </a:r>
            <a:r>
              <a:rPr lang="zh-TW" altLang="en-US" sz="3200" dirty="0" smtClean="0">
                <a:solidFill>
                  <a:prstClr val="black"/>
                </a:solidFill>
              </a:rPr>
              <a:t>  </a:t>
            </a:r>
            <a:r>
              <a:rPr lang="en-US" altLang="zh-TW" sz="3200" dirty="0" smtClean="0">
                <a:solidFill>
                  <a:prstClr val="black"/>
                </a:solidFill>
              </a:rPr>
              <a:t>0  1  2  4  6  5  3 </a:t>
            </a:r>
            <a:r>
              <a:rPr lang="zh-TW" altLang="en-US" sz="3200" dirty="0" smtClean="0">
                <a:solidFill>
                  <a:prstClr val="black"/>
                </a:solidFill>
              </a:rPr>
              <a:t> 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1170-74DC-4AAA-A9D7-E1461C2AD41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1621 Jumping Around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61346" y="2207852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</a:rPr>
              <a:t>0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033275" y="2240955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1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90218" y="2242386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6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733345" y="2242386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5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837159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4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909544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3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967662" y="2207852"/>
            <a:ext cx="659568" cy="614597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2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-1" y="38484"/>
            <a:ext cx="4904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Example </a:t>
            </a:r>
            <a:r>
              <a:rPr lang="en-US" altLang="zh-TW" sz="3200" dirty="0">
                <a:solidFill>
                  <a:prstClr val="black"/>
                </a:solidFill>
              </a:rPr>
              <a:t>1</a:t>
            </a:r>
            <a:r>
              <a:rPr lang="en-US" altLang="zh-TW" sz="3200" dirty="0" smtClean="0">
                <a:solidFill>
                  <a:prstClr val="black"/>
                </a:solidFill>
              </a:rPr>
              <a:t>: a = 3, b = 3, c = 0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3930075" y="1800662"/>
            <a:ext cx="2387600" cy="2378795"/>
            <a:chOff x="862104" y="1672563"/>
            <a:chExt cx="3807980" cy="3732065"/>
          </a:xfrm>
        </p:grpSpPr>
        <p:sp>
          <p:nvSpPr>
            <p:cNvPr id="48" name="弧形 47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49" name="直線單箭頭接點 48"/>
            <p:cNvCxnSpPr>
              <a:stCxn id="48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字方塊 70"/>
          <p:cNvSpPr txBox="1"/>
          <p:nvPr/>
        </p:nvSpPr>
        <p:spPr>
          <a:xfrm>
            <a:off x="5019646" y="1401220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</a:rPr>
              <a:t>2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pSp>
        <p:nvGrpSpPr>
          <p:cNvPr id="80" name="群組 79"/>
          <p:cNvGrpSpPr/>
          <p:nvPr/>
        </p:nvGrpSpPr>
        <p:grpSpPr>
          <a:xfrm rot="221108">
            <a:off x="1566644" y="2219793"/>
            <a:ext cx="475146" cy="497798"/>
            <a:chOff x="862104" y="1672563"/>
            <a:chExt cx="3807980" cy="3732065"/>
          </a:xfrm>
        </p:grpSpPr>
        <p:sp>
          <p:nvSpPr>
            <p:cNvPr id="83" name="弧形 82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85" name="直線單箭頭接點 84"/>
            <p:cNvCxnSpPr>
              <a:stCxn id="83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字方塊 85"/>
          <p:cNvSpPr txBox="1"/>
          <p:nvPr/>
        </p:nvSpPr>
        <p:spPr>
          <a:xfrm>
            <a:off x="1621458" y="1884591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prstClr val="black"/>
                </a:solidFill>
              </a:rPr>
              <a:t>1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pSp>
        <p:nvGrpSpPr>
          <p:cNvPr id="106" name="群組 105"/>
          <p:cNvGrpSpPr/>
          <p:nvPr/>
        </p:nvGrpSpPr>
        <p:grpSpPr>
          <a:xfrm>
            <a:off x="2152073" y="1828370"/>
            <a:ext cx="2387600" cy="2378795"/>
            <a:chOff x="862104" y="1672563"/>
            <a:chExt cx="3807980" cy="3732065"/>
          </a:xfrm>
        </p:grpSpPr>
        <p:sp>
          <p:nvSpPr>
            <p:cNvPr id="107" name="弧形 106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108" name="直線單箭頭接點 107"/>
            <p:cNvCxnSpPr>
              <a:stCxn id="107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文字方塊 108"/>
          <p:cNvSpPr txBox="1"/>
          <p:nvPr/>
        </p:nvSpPr>
        <p:spPr>
          <a:xfrm>
            <a:off x="3243396" y="1418418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</a:rPr>
              <a:t>2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pSp>
        <p:nvGrpSpPr>
          <p:cNvPr id="98" name="群組 97"/>
          <p:cNvGrpSpPr/>
          <p:nvPr/>
        </p:nvGrpSpPr>
        <p:grpSpPr>
          <a:xfrm rot="221108">
            <a:off x="679956" y="2118513"/>
            <a:ext cx="475146" cy="497798"/>
            <a:chOff x="862104" y="1672563"/>
            <a:chExt cx="3807980" cy="3732065"/>
          </a:xfrm>
        </p:grpSpPr>
        <p:sp>
          <p:nvSpPr>
            <p:cNvPr id="99" name="弧形 98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100" name="直線單箭頭接點 99"/>
            <p:cNvCxnSpPr>
              <a:stCxn id="99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文字方塊 100"/>
          <p:cNvSpPr txBox="1"/>
          <p:nvPr/>
        </p:nvSpPr>
        <p:spPr>
          <a:xfrm>
            <a:off x="734770" y="1783311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prstClr val="black"/>
                </a:solidFill>
              </a:rPr>
              <a:t>1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pSp>
        <p:nvGrpSpPr>
          <p:cNvPr id="117" name="群組 116"/>
          <p:cNvGrpSpPr/>
          <p:nvPr/>
        </p:nvGrpSpPr>
        <p:grpSpPr>
          <a:xfrm rot="10800000">
            <a:off x="2923309" y="838540"/>
            <a:ext cx="2387600" cy="2378795"/>
            <a:chOff x="862104" y="1672563"/>
            <a:chExt cx="3807980" cy="3732065"/>
          </a:xfrm>
        </p:grpSpPr>
        <p:sp>
          <p:nvSpPr>
            <p:cNvPr id="118" name="弧形 117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119" name="直線單箭頭接點 118"/>
            <p:cNvCxnSpPr>
              <a:stCxn id="118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文字方塊 119"/>
          <p:cNvSpPr txBox="1"/>
          <p:nvPr/>
        </p:nvSpPr>
        <p:spPr>
          <a:xfrm>
            <a:off x="4174040" y="3137338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</a:rPr>
              <a:t>2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pSp>
        <p:nvGrpSpPr>
          <p:cNvPr id="43" name="群組 42"/>
          <p:cNvGrpSpPr/>
          <p:nvPr/>
        </p:nvGrpSpPr>
        <p:grpSpPr>
          <a:xfrm rot="10800000">
            <a:off x="5146356" y="2205038"/>
            <a:ext cx="735108" cy="690281"/>
            <a:chOff x="862102" y="1672565"/>
            <a:chExt cx="3807980" cy="3732065"/>
          </a:xfrm>
        </p:grpSpPr>
        <p:sp>
          <p:nvSpPr>
            <p:cNvPr id="44" name="弧形 43"/>
            <p:cNvSpPr/>
            <p:nvPr/>
          </p:nvSpPr>
          <p:spPr>
            <a:xfrm rot="18888356">
              <a:off x="900059" y="1634608"/>
              <a:ext cx="3732065" cy="3807980"/>
            </a:xfrm>
            <a:prstGeom prst="arc">
              <a:avLst>
                <a:gd name="adj1" fmla="val 16200000"/>
                <a:gd name="adj2" fmla="val 21043587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單箭頭接點 44"/>
            <p:cNvCxnSpPr>
              <a:stCxn id="44" idx="2"/>
            </p:cNvCxnSpPr>
            <p:nvPr/>
          </p:nvCxnSpPr>
          <p:spPr>
            <a:xfrm rot="10800000" flipH="1" flipV="1">
              <a:off x="3806740" y="2017711"/>
              <a:ext cx="285287" cy="217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字方塊 45"/>
          <p:cNvSpPr txBox="1"/>
          <p:nvPr/>
        </p:nvSpPr>
        <p:spPr>
          <a:xfrm>
            <a:off x="5386552" y="2853433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87637" y="3103418"/>
            <a:ext cx="1482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用來轉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978726" y="997527"/>
            <a:ext cx="292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向右使用半數的二站票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452254" y="3353173"/>
            <a:ext cx="292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向左使用半數的二站票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899563" y="1804928"/>
            <a:ext cx="446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注意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二站票數</a:t>
            </a:r>
            <a:r>
              <a:rPr lang="en-US" altLang="zh-TW" sz="20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b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值是奇數還是偶數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885708" y="2312785"/>
            <a:ext cx="4890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向左一站後再轉向左每次跳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(-2)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899563" y="2837585"/>
            <a:ext cx="4932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偶數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向右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一站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後再轉向左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每次跳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(-2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0" y="1468582"/>
            <a:ext cx="292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向右使用</a:t>
            </a:r>
            <a:r>
              <a:rPr lang="en-US" altLang="zh-TW" sz="20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a-1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張一站票數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735782" y="124692"/>
            <a:ext cx="6082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只有一站票與二站票可以使用的情況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627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86" grpId="0"/>
      <p:bldP spid="109" grpId="0"/>
      <p:bldP spid="101" grpId="0"/>
      <p:bldP spid="120" grpId="0"/>
      <p:bldP spid="46" grpId="0"/>
      <p:bldP spid="7" grpId="0"/>
      <p:bldP spid="8" grpId="0"/>
      <p:bldP spid="50" grpId="0"/>
      <p:bldP spid="51" grpId="0"/>
      <p:bldP spid="52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字方塊 93"/>
          <p:cNvSpPr txBox="1"/>
          <p:nvPr/>
        </p:nvSpPr>
        <p:spPr>
          <a:xfrm>
            <a:off x="1454726" y="3851563"/>
            <a:ext cx="7204365" cy="58477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拜訪順序</a:t>
            </a:r>
            <a:r>
              <a:rPr lang="en-US" altLang="zh-TW" sz="3200" dirty="0" smtClean="0">
                <a:solidFill>
                  <a:prstClr val="black"/>
                </a:solidFill>
              </a:rPr>
              <a:t>:</a:t>
            </a:r>
            <a:r>
              <a:rPr lang="zh-TW" altLang="en-US" sz="3200" dirty="0" smtClean="0">
                <a:solidFill>
                  <a:prstClr val="black"/>
                </a:solidFill>
              </a:rPr>
              <a:t>  </a:t>
            </a:r>
            <a:r>
              <a:rPr lang="en-US" altLang="zh-TW" sz="3200" dirty="0" smtClean="0">
                <a:solidFill>
                  <a:prstClr val="black"/>
                </a:solidFill>
              </a:rPr>
              <a:t>0  1  2  4  </a:t>
            </a:r>
            <a:r>
              <a:rPr lang="en-US" altLang="zh-TW" sz="3200" dirty="0">
                <a:solidFill>
                  <a:prstClr val="black"/>
                </a:solidFill>
              </a:rPr>
              <a:t>6</a:t>
            </a:r>
            <a:r>
              <a:rPr lang="en-US" altLang="zh-TW" sz="3200" dirty="0" smtClean="0">
                <a:solidFill>
                  <a:prstClr val="black"/>
                </a:solidFill>
              </a:rPr>
              <a:t>  </a:t>
            </a:r>
            <a:r>
              <a:rPr lang="en-US" altLang="zh-TW" sz="3200" dirty="0">
                <a:solidFill>
                  <a:prstClr val="black"/>
                </a:solidFill>
              </a:rPr>
              <a:t>7</a:t>
            </a:r>
            <a:r>
              <a:rPr lang="en-US" altLang="zh-TW" sz="3200" dirty="0" smtClean="0">
                <a:solidFill>
                  <a:prstClr val="black"/>
                </a:solidFill>
              </a:rPr>
              <a:t>  5  3 </a:t>
            </a:r>
            <a:r>
              <a:rPr lang="zh-TW" altLang="en-US" sz="3200" dirty="0" smtClean="0">
                <a:solidFill>
                  <a:prstClr val="black"/>
                </a:solidFill>
              </a:rPr>
              <a:t> 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1170-74DC-4AAA-A9D7-E1461C2AD41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t>UVa 1621 Jumping Around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61346" y="2207852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</a:rPr>
              <a:t>0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033275" y="2240955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1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662323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7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90218" y="2242386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6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733345" y="2242386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5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837159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4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909544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3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967662" y="2207852"/>
            <a:ext cx="659568" cy="614597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</a:rPr>
              <a:t>2</a:t>
            </a:r>
            <a:endParaRPr lang="zh-TW" altLang="en-US" sz="2400" dirty="0">
              <a:solidFill>
                <a:prstClr val="black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-1" y="38484"/>
            <a:ext cx="4904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Example 2: a = 3, b = 4, c = 0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3930075" y="1800662"/>
            <a:ext cx="2387600" cy="2378795"/>
            <a:chOff x="862104" y="1672563"/>
            <a:chExt cx="3807980" cy="3732065"/>
          </a:xfrm>
        </p:grpSpPr>
        <p:sp>
          <p:nvSpPr>
            <p:cNvPr id="48" name="弧形 47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49" name="直線單箭頭接點 48"/>
            <p:cNvCxnSpPr>
              <a:stCxn id="48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字方塊 70"/>
          <p:cNvSpPr txBox="1"/>
          <p:nvPr/>
        </p:nvSpPr>
        <p:spPr>
          <a:xfrm>
            <a:off x="5019646" y="1401220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</a:rPr>
              <a:t>2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pSp>
        <p:nvGrpSpPr>
          <p:cNvPr id="80" name="群組 79"/>
          <p:cNvGrpSpPr/>
          <p:nvPr/>
        </p:nvGrpSpPr>
        <p:grpSpPr>
          <a:xfrm rot="221108">
            <a:off x="1566644" y="2219793"/>
            <a:ext cx="475146" cy="497798"/>
            <a:chOff x="862104" y="1672563"/>
            <a:chExt cx="3807980" cy="3732065"/>
          </a:xfrm>
        </p:grpSpPr>
        <p:sp>
          <p:nvSpPr>
            <p:cNvPr id="83" name="弧形 82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85" name="直線單箭頭接點 84"/>
            <p:cNvCxnSpPr>
              <a:stCxn id="83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字方塊 85"/>
          <p:cNvSpPr txBox="1"/>
          <p:nvPr/>
        </p:nvSpPr>
        <p:spPr>
          <a:xfrm>
            <a:off x="1621458" y="1884591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prstClr val="black"/>
                </a:solidFill>
              </a:rPr>
              <a:t>1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pSp>
        <p:nvGrpSpPr>
          <p:cNvPr id="106" name="群組 105"/>
          <p:cNvGrpSpPr/>
          <p:nvPr/>
        </p:nvGrpSpPr>
        <p:grpSpPr>
          <a:xfrm>
            <a:off x="2152073" y="1828370"/>
            <a:ext cx="2387600" cy="2378795"/>
            <a:chOff x="862104" y="1672563"/>
            <a:chExt cx="3807980" cy="3732065"/>
          </a:xfrm>
        </p:grpSpPr>
        <p:sp>
          <p:nvSpPr>
            <p:cNvPr id="107" name="弧形 106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108" name="直線單箭頭接點 107"/>
            <p:cNvCxnSpPr>
              <a:stCxn id="107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文字方塊 108"/>
          <p:cNvSpPr txBox="1"/>
          <p:nvPr/>
        </p:nvSpPr>
        <p:spPr>
          <a:xfrm>
            <a:off x="3243396" y="1418418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</a:rPr>
              <a:t>2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pSp>
        <p:nvGrpSpPr>
          <p:cNvPr id="97" name="群組 96"/>
          <p:cNvGrpSpPr/>
          <p:nvPr/>
        </p:nvGrpSpPr>
        <p:grpSpPr>
          <a:xfrm rot="221108">
            <a:off x="6249483" y="2219792"/>
            <a:ext cx="475146" cy="497798"/>
            <a:chOff x="862104" y="1672563"/>
            <a:chExt cx="3807980" cy="3732065"/>
          </a:xfrm>
        </p:grpSpPr>
        <p:sp>
          <p:nvSpPr>
            <p:cNvPr id="110" name="弧形 109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111" name="直線單箭頭接點 110"/>
            <p:cNvCxnSpPr>
              <a:stCxn id="110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字方塊 111"/>
          <p:cNvSpPr txBox="1"/>
          <p:nvPr/>
        </p:nvSpPr>
        <p:spPr>
          <a:xfrm>
            <a:off x="6304297" y="1884590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prstClr val="black"/>
                </a:solidFill>
              </a:rPr>
              <a:t>1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pSp>
        <p:nvGrpSpPr>
          <p:cNvPr id="98" name="群組 97"/>
          <p:cNvGrpSpPr/>
          <p:nvPr/>
        </p:nvGrpSpPr>
        <p:grpSpPr>
          <a:xfrm rot="221108">
            <a:off x="679956" y="2118513"/>
            <a:ext cx="475146" cy="497798"/>
            <a:chOff x="862104" y="1672563"/>
            <a:chExt cx="3807980" cy="3732065"/>
          </a:xfrm>
        </p:grpSpPr>
        <p:sp>
          <p:nvSpPr>
            <p:cNvPr id="99" name="弧形 98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100" name="直線單箭頭接點 99"/>
            <p:cNvCxnSpPr>
              <a:stCxn id="99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文字方塊 100"/>
          <p:cNvSpPr txBox="1"/>
          <p:nvPr/>
        </p:nvSpPr>
        <p:spPr>
          <a:xfrm>
            <a:off x="734770" y="1783311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prstClr val="black"/>
                </a:solidFill>
              </a:rPr>
              <a:t>1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 rot="10800000">
            <a:off x="4765964" y="824686"/>
            <a:ext cx="2387600" cy="2378795"/>
            <a:chOff x="862104" y="1672563"/>
            <a:chExt cx="3807980" cy="3732065"/>
          </a:xfrm>
        </p:grpSpPr>
        <p:sp>
          <p:nvSpPr>
            <p:cNvPr id="103" name="弧形 102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104" name="直線單箭頭接點 103"/>
            <p:cNvCxnSpPr>
              <a:stCxn id="103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文字方塊 104"/>
          <p:cNvSpPr txBox="1"/>
          <p:nvPr/>
        </p:nvSpPr>
        <p:spPr>
          <a:xfrm>
            <a:off x="6016695" y="3123484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</a:rPr>
              <a:t>2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pSp>
        <p:nvGrpSpPr>
          <p:cNvPr id="117" name="群組 116"/>
          <p:cNvGrpSpPr/>
          <p:nvPr/>
        </p:nvGrpSpPr>
        <p:grpSpPr>
          <a:xfrm rot="10800000">
            <a:off x="2923309" y="838540"/>
            <a:ext cx="2387600" cy="2378795"/>
            <a:chOff x="862104" y="1672563"/>
            <a:chExt cx="3807980" cy="3732065"/>
          </a:xfrm>
        </p:grpSpPr>
        <p:sp>
          <p:nvSpPr>
            <p:cNvPr id="118" name="弧形 117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black"/>
                </a:solidFill>
              </a:endParaRPr>
            </a:p>
          </p:txBody>
        </p:sp>
        <p:cxnSp>
          <p:nvCxnSpPr>
            <p:cNvPr id="119" name="直線單箭頭接點 118"/>
            <p:cNvCxnSpPr>
              <a:stCxn id="118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文字方塊 119"/>
          <p:cNvSpPr txBox="1"/>
          <p:nvPr/>
        </p:nvSpPr>
        <p:spPr>
          <a:xfrm>
            <a:off x="4174040" y="3137338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</a:rPr>
              <a:t>2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2978726" y="997527"/>
            <a:ext cx="292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向右使用半數的二站票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3768435" y="3367027"/>
            <a:ext cx="292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向左使用半數的二站票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7384472" y="1820081"/>
            <a:ext cx="446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注意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二站票數</a:t>
            </a:r>
            <a:r>
              <a:rPr lang="en-US" altLang="zh-TW" sz="20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b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值是奇數還是偶數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7370617" y="2327938"/>
            <a:ext cx="4890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向左一站後再轉向左每次跳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(-2)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7384472" y="2852738"/>
            <a:ext cx="4932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偶數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向右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一站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後再轉向左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每次跳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站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(-2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0" y="1468582"/>
            <a:ext cx="292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向右使用</a:t>
            </a:r>
            <a:r>
              <a:rPr lang="en-US" altLang="zh-TW" sz="20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a-1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張一站票數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735782" y="124692"/>
            <a:ext cx="6082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只有一站票與二站票可以使用的情況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5846619" y="1620981"/>
            <a:ext cx="1482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用來轉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</a:t>
            </a:r>
          </a:p>
        </p:txBody>
      </p:sp>
    </p:spTree>
    <p:extLst>
      <p:ext uri="{BB962C8B-B14F-4D97-AF65-F5344CB8AC3E}">
        <p14:creationId xmlns:p14="http://schemas.microsoft.com/office/powerpoint/2010/main" val="39332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86" grpId="0"/>
      <p:bldP spid="109" grpId="0"/>
      <p:bldP spid="112" grpId="0"/>
      <p:bldP spid="101" grpId="0"/>
      <p:bldP spid="105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橢圓 94"/>
          <p:cNvSpPr/>
          <p:nvPr/>
        </p:nvSpPr>
        <p:spPr>
          <a:xfrm>
            <a:off x="5320145" y="3920835"/>
            <a:ext cx="415637" cy="42949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1454726" y="3851563"/>
            <a:ext cx="7204365" cy="58477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拜訪順序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0  3  4  1  2  5  7  9  8  </a:t>
            </a:r>
            <a:r>
              <a:rPr lang="en-US" altLang="zh-TW" sz="3200" dirty="0">
                <a:solidFill>
                  <a:srgbClr val="FF6600"/>
                </a:solidFill>
              </a:rPr>
              <a:t>6</a:t>
            </a: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1170-74DC-4AAA-A9D7-E1461C2AD41A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61346" y="2207852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033275" y="2240955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8532546" y="2176180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9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604927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8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662323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7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90218" y="2242386"/>
            <a:ext cx="659568" cy="614597"/>
          </a:xfrm>
          <a:prstGeom prst="ellipse">
            <a:avLst/>
          </a:prstGeom>
          <a:solidFill>
            <a:srgbClr val="FF66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733345" y="2242386"/>
            <a:ext cx="659568" cy="614597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837159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909544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967662" y="2207852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0" y="1620551"/>
            <a:ext cx="3807980" cy="3732065"/>
            <a:chOff x="862104" y="1672563"/>
            <a:chExt cx="3807980" cy="3732065"/>
          </a:xfrm>
        </p:grpSpPr>
        <p:sp>
          <p:nvSpPr>
            <p:cNvPr id="29" name="弧形 28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單箭頭接點 29"/>
            <p:cNvCxnSpPr>
              <a:stCxn id="29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1720879" y="1651339"/>
            <a:ext cx="3807980" cy="3732065"/>
            <a:chOff x="862104" y="1672563"/>
            <a:chExt cx="3807980" cy="3732065"/>
          </a:xfrm>
        </p:grpSpPr>
        <p:sp>
          <p:nvSpPr>
            <p:cNvPr id="32" name="弧形 31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/>
            <p:cNvCxnSpPr>
              <a:stCxn id="32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 rot="10800000">
            <a:off x="778770" y="-351413"/>
            <a:ext cx="3807980" cy="3732065"/>
            <a:chOff x="862104" y="1672563"/>
            <a:chExt cx="3807980" cy="3732065"/>
          </a:xfrm>
        </p:grpSpPr>
        <p:sp>
          <p:nvSpPr>
            <p:cNvPr id="38" name="弧形 37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單箭頭接點 38"/>
            <p:cNvCxnSpPr>
              <a:stCxn id="38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字方塊 39"/>
          <p:cNvSpPr txBox="1"/>
          <p:nvPr/>
        </p:nvSpPr>
        <p:spPr>
          <a:xfrm>
            <a:off x="0" y="38484"/>
            <a:ext cx="4351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Case 1: a = 3, b = 3, c = 3</a:t>
            </a:r>
            <a:endParaRPr lang="zh-TW" altLang="en-US" sz="3200" dirty="0"/>
          </a:p>
        </p:txBody>
      </p:sp>
      <p:grpSp>
        <p:nvGrpSpPr>
          <p:cNvPr id="47" name="群組 46"/>
          <p:cNvGrpSpPr/>
          <p:nvPr/>
        </p:nvGrpSpPr>
        <p:grpSpPr>
          <a:xfrm>
            <a:off x="6728693" y="1814516"/>
            <a:ext cx="2387600" cy="2378795"/>
            <a:chOff x="862104" y="1672563"/>
            <a:chExt cx="3807980" cy="3732065"/>
          </a:xfrm>
        </p:grpSpPr>
        <p:sp>
          <p:nvSpPr>
            <p:cNvPr id="48" name="弧形 47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單箭頭接點 48"/>
            <p:cNvCxnSpPr>
              <a:stCxn id="48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字方塊 70"/>
          <p:cNvSpPr txBox="1"/>
          <p:nvPr/>
        </p:nvSpPr>
        <p:spPr>
          <a:xfrm>
            <a:off x="7818264" y="1415074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583241" y="1225410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592150" y="1294683"/>
            <a:ext cx="5150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622333" y="3317446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438073" y="0"/>
            <a:ext cx="3574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(c % 3 = 0)</a:t>
            </a:r>
            <a:endParaRPr lang="zh-TW" altLang="en-US" sz="32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673926" y="4599710"/>
            <a:ext cx="3629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複</a:t>
            </a:r>
            <a:r>
              <a:rPr lang="en-US" altLang="zh-TW" sz="3200" dirty="0" smtClean="0"/>
              <a:t>c / 3        = 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>
            <a:off x="401782" y="4932218"/>
            <a:ext cx="1981200" cy="13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1195314" y="4605918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cxnSp>
        <p:nvCxnSpPr>
          <p:cNvPr id="84" name="直線單箭頭接點 83"/>
          <p:cNvCxnSpPr/>
          <p:nvPr/>
        </p:nvCxnSpPr>
        <p:spPr>
          <a:xfrm flipH="1" flipV="1">
            <a:off x="360219" y="5444837"/>
            <a:ext cx="2008910" cy="27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1195314" y="5104682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673926" y="5153892"/>
            <a:ext cx="3629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複</a:t>
            </a:r>
            <a:r>
              <a:rPr lang="en-US" altLang="zh-TW" sz="3200" dirty="0" smtClean="0"/>
              <a:t>c / 3        = 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673926" y="5721928"/>
            <a:ext cx="3629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複</a:t>
            </a:r>
            <a:r>
              <a:rPr lang="en-US" altLang="zh-TW" sz="3200" dirty="0" smtClean="0"/>
              <a:t>c / 3        = 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>
            <a:off x="374073" y="6054436"/>
            <a:ext cx="1981200" cy="13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1167605" y="5728136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grpSp>
        <p:nvGrpSpPr>
          <p:cNvPr id="80" name="群組 79"/>
          <p:cNvGrpSpPr/>
          <p:nvPr/>
        </p:nvGrpSpPr>
        <p:grpSpPr>
          <a:xfrm rot="221108">
            <a:off x="1566645" y="2340185"/>
            <a:ext cx="475146" cy="497798"/>
            <a:chOff x="862104" y="1672563"/>
            <a:chExt cx="3807980" cy="3732065"/>
          </a:xfrm>
        </p:grpSpPr>
        <p:sp>
          <p:nvSpPr>
            <p:cNvPr id="83" name="弧形 82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5" name="直線單箭頭接點 84"/>
            <p:cNvCxnSpPr>
              <a:stCxn id="83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字方塊 85"/>
          <p:cNvSpPr txBox="1"/>
          <p:nvPr/>
        </p:nvSpPr>
        <p:spPr>
          <a:xfrm>
            <a:off x="1621459" y="2004983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4729019" y="1842225"/>
            <a:ext cx="2387600" cy="2378795"/>
            <a:chOff x="862104" y="1672563"/>
            <a:chExt cx="3807980" cy="3732065"/>
          </a:xfrm>
        </p:grpSpPr>
        <p:sp>
          <p:nvSpPr>
            <p:cNvPr id="107" name="弧形 106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8" name="直線單箭頭接點 107"/>
            <p:cNvCxnSpPr>
              <a:stCxn id="107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文字方塊 108"/>
          <p:cNvSpPr txBox="1"/>
          <p:nvPr/>
        </p:nvSpPr>
        <p:spPr>
          <a:xfrm>
            <a:off x="5820342" y="1432273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grpSp>
        <p:nvGrpSpPr>
          <p:cNvPr id="76" name="群組 75"/>
          <p:cNvGrpSpPr/>
          <p:nvPr/>
        </p:nvGrpSpPr>
        <p:grpSpPr>
          <a:xfrm rot="221108">
            <a:off x="3464718" y="2219792"/>
            <a:ext cx="475146" cy="497798"/>
            <a:chOff x="862104" y="1672563"/>
            <a:chExt cx="3807980" cy="3732065"/>
          </a:xfrm>
        </p:grpSpPr>
        <p:sp>
          <p:nvSpPr>
            <p:cNvPr id="87" name="弧形 86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單箭頭接點 92"/>
            <p:cNvCxnSpPr>
              <a:stCxn id="87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字方塊 95"/>
          <p:cNvSpPr txBox="1"/>
          <p:nvPr/>
        </p:nvSpPr>
        <p:spPr>
          <a:xfrm>
            <a:off x="3519532" y="1884590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grpSp>
        <p:nvGrpSpPr>
          <p:cNvPr id="113" name="群組 112"/>
          <p:cNvGrpSpPr/>
          <p:nvPr/>
        </p:nvGrpSpPr>
        <p:grpSpPr>
          <a:xfrm rot="10800000">
            <a:off x="5777346" y="838540"/>
            <a:ext cx="2387600" cy="2378795"/>
            <a:chOff x="862104" y="1672563"/>
            <a:chExt cx="3807980" cy="3732065"/>
          </a:xfrm>
        </p:grpSpPr>
        <p:sp>
          <p:nvSpPr>
            <p:cNvPr id="114" name="弧形 113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5" name="直線單箭頭接點 114"/>
            <p:cNvCxnSpPr>
              <a:stCxn id="114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文字方塊 115"/>
          <p:cNvSpPr txBox="1"/>
          <p:nvPr/>
        </p:nvSpPr>
        <p:spPr>
          <a:xfrm>
            <a:off x="7028077" y="3137338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grpSp>
        <p:nvGrpSpPr>
          <p:cNvPr id="98" name="群組 97"/>
          <p:cNvGrpSpPr/>
          <p:nvPr/>
        </p:nvGrpSpPr>
        <p:grpSpPr>
          <a:xfrm rot="10800000">
            <a:off x="8028101" y="2162457"/>
            <a:ext cx="735108" cy="690281"/>
            <a:chOff x="862102" y="1672565"/>
            <a:chExt cx="3807980" cy="3732065"/>
          </a:xfrm>
        </p:grpSpPr>
        <p:sp>
          <p:nvSpPr>
            <p:cNvPr id="99" name="弧形 98"/>
            <p:cNvSpPr/>
            <p:nvPr/>
          </p:nvSpPr>
          <p:spPr>
            <a:xfrm rot="18888356">
              <a:off x="900059" y="1634608"/>
              <a:ext cx="3732065" cy="3807980"/>
            </a:xfrm>
            <a:prstGeom prst="arc">
              <a:avLst>
                <a:gd name="adj1" fmla="val 16200000"/>
                <a:gd name="adj2" fmla="val 21043587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0" name="直線單箭頭接點 99"/>
            <p:cNvCxnSpPr>
              <a:stCxn id="99" idx="2"/>
            </p:cNvCxnSpPr>
            <p:nvPr/>
          </p:nvCxnSpPr>
          <p:spPr>
            <a:xfrm rot="10800000" flipH="1" flipV="1">
              <a:off x="3806740" y="2017711"/>
              <a:ext cx="285287" cy="217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文字方塊 100"/>
          <p:cNvSpPr txBox="1"/>
          <p:nvPr/>
        </p:nvSpPr>
        <p:spPr>
          <a:xfrm>
            <a:off x="8268297" y="2810852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87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  <p:bldP spid="74" grpId="0"/>
      <p:bldP spid="77" grpId="0"/>
      <p:bldP spid="79" grpId="0"/>
      <p:bldP spid="82" grpId="0"/>
      <p:bldP spid="88" grpId="0"/>
      <p:bldP spid="89" grpId="0"/>
      <p:bldP spid="90" grpId="0"/>
      <p:bldP spid="92" grpId="0"/>
      <p:bldP spid="86" grpId="0"/>
      <p:bldP spid="109" grpId="0"/>
      <p:bldP spid="96" grpId="0"/>
      <p:bldP spid="116" grpId="0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橢圓 94"/>
          <p:cNvSpPr/>
          <p:nvPr/>
        </p:nvSpPr>
        <p:spPr>
          <a:xfrm>
            <a:off x="5320145" y="3920835"/>
            <a:ext cx="415637" cy="42949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1454726" y="3851563"/>
            <a:ext cx="7204365" cy="58477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拜訪順序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0  3  4  1  2  5  7  9  10  8  </a:t>
            </a:r>
            <a:r>
              <a:rPr lang="en-US" altLang="zh-TW" sz="3200" dirty="0">
                <a:solidFill>
                  <a:srgbClr val="FF6600"/>
                </a:solidFill>
              </a:rPr>
              <a:t>6</a:t>
            </a: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1170-74DC-4AAA-A9D7-E1461C2AD41A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1621 Jumping Around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61346" y="2207852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033275" y="2240955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8532546" y="2176180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9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604927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8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662323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7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90218" y="2242386"/>
            <a:ext cx="659568" cy="614597"/>
          </a:xfrm>
          <a:prstGeom prst="ellipse">
            <a:avLst/>
          </a:prstGeom>
          <a:solidFill>
            <a:srgbClr val="FF66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733345" y="2242386"/>
            <a:ext cx="659568" cy="614597"/>
          </a:xfrm>
          <a:prstGeom prst="ellips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837159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909544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967662" y="2207852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9509405" y="2209283"/>
            <a:ext cx="659568" cy="61459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0" y="1620551"/>
            <a:ext cx="3807980" cy="3732065"/>
            <a:chOff x="862104" y="1672563"/>
            <a:chExt cx="3807980" cy="3732065"/>
          </a:xfrm>
        </p:grpSpPr>
        <p:sp>
          <p:nvSpPr>
            <p:cNvPr id="29" name="弧形 28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" name="直線單箭頭接點 29"/>
            <p:cNvCxnSpPr>
              <a:stCxn id="29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1720879" y="1651339"/>
            <a:ext cx="3807980" cy="3732065"/>
            <a:chOff x="862104" y="1672563"/>
            <a:chExt cx="3807980" cy="3732065"/>
          </a:xfrm>
        </p:grpSpPr>
        <p:sp>
          <p:nvSpPr>
            <p:cNvPr id="32" name="弧形 31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/>
            <p:cNvCxnSpPr>
              <a:stCxn id="32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 rot="10800000">
            <a:off x="778770" y="-351413"/>
            <a:ext cx="3807980" cy="3732065"/>
            <a:chOff x="862104" y="1672563"/>
            <a:chExt cx="3807980" cy="3732065"/>
          </a:xfrm>
        </p:grpSpPr>
        <p:sp>
          <p:nvSpPr>
            <p:cNvPr id="38" name="弧形 37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單箭頭接點 38"/>
            <p:cNvCxnSpPr>
              <a:stCxn id="38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字方塊 39"/>
          <p:cNvSpPr txBox="1"/>
          <p:nvPr/>
        </p:nvSpPr>
        <p:spPr>
          <a:xfrm>
            <a:off x="0" y="38484"/>
            <a:ext cx="4351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Case 2: a = 3, b = 4, c = 3</a:t>
            </a:r>
            <a:endParaRPr lang="zh-TW" altLang="en-US" sz="3200" dirty="0"/>
          </a:p>
        </p:txBody>
      </p:sp>
      <p:grpSp>
        <p:nvGrpSpPr>
          <p:cNvPr id="44" name="群組 43"/>
          <p:cNvGrpSpPr/>
          <p:nvPr/>
        </p:nvGrpSpPr>
        <p:grpSpPr>
          <a:xfrm rot="10800000">
            <a:off x="7647709" y="810831"/>
            <a:ext cx="2387600" cy="2378795"/>
            <a:chOff x="862104" y="1672563"/>
            <a:chExt cx="3807980" cy="3732065"/>
          </a:xfrm>
        </p:grpSpPr>
        <p:sp>
          <p:nvSpPr>
            <p:cNvPr id="45" name="弧形 44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單箭頭接點 45"/>
            <p:cNvCxnSpPr>
              <a:stCxn id="45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/>
          <p:cNvGrpSpPr/>
          <p:nvPr/>
        </p:nvGrpSpPr>
        <p:grpSpPr>
          <a:xfrm>
            <a:off x="6728693" y="1814516"/>
            <a:ext cx="2387600" cy="2378795"/>
            <a:chOff x="862104" y="1672563"/>
            <a:chExt cx="3807980" cy="3732065"/>
          </a:xfrm>
        </p:grpSpPr>
        <p:sp>
          <p:nvSpPr>
            <p:cNvPr id="48" name="弧形 47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單箭頭接點 48"/>
            <p:cNvCxnSpPr>
              <a:stCxn id="48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字方塊 68"/>
          <p:cNvSpPr txBox="1"/>
          <p:nvPr/>
        </p:nvSpPr>
        <p:spPr>
          <a:xfrm>
            <a:off x="8898440" y="3109629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818264" y="1415074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583241" y="1225410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592150" y="1294683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622333" y="3317446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438073" y="0"/>
            <a:ext cx="3574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(c % 3 = 0)</a:t>
            </a:r>
            <a:endParaRPr lang="zh-TW" altLang="en-US" sz="32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673926" y="4599710"/>
            <a:ext cx="3629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複</a:t>
            </a:r>
            <a:r>
              <a:rPr lang="en-US" altLang="zh-TW" sz="3200" dirty="0" smtClean="0"/>
              <a:t>c / 3        = 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>
            <a:off x="401782" y="4932218"/>
            <a:ext cx="1981200" cy="13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1195314" y="4605918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cxnSp>
        <p:nvCxnSpPr>
          <p:cNvPr id="84" name="直線單箭頭接點 83"/>
          <p:cNvCxnSpPr/>
          <p:nvPr/>
        </p:nvCxnSpPr>
        <p:spPr>
          <a:xfrm flipH="1" flipV="1">
            <a:off x="360219" y="5444837"/>
            <a:ext cx="2008910" cy="27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1195314" y="5104682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673926" y="5153892"/>
            <a:ext cx="3629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複</a:t>
            </a:r>
            <a:r>
              <a:rPr lang="en-US" altLang="zh-TW" sz="3200" dirty="0" smtClean="0"/>
              <a:t>c / 3        = 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2673926" y="5721928"/>
            <a:ext cx="3629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複</a:t>
            </a:r>
            <a:r>
              <a:rPr lang="en-US" altLang="zh-TW" sz="3200" dirty="0" smtClean="0"/>
              <a:t>c / 3        = 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>
            <a:off x="374073" y="6054436"/>
            <a:ext cx="1981200" cy="13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1167605" y="5728136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grpSp>
        <p:nvGrpSpPr>
          <p:cNvPr id="80" name="群組 79"/>
          <p:cNvGrpSpPr/>
          <p:nvPr/>
        </p:nvGrpSpPr>
        <p:grpSpPr>
          <a:xfrm rot="221108">
            <a:off x="1566645" y="2340185"/>
            <a:ext cx="475146" cy="497798"/>
            <a:chOff x="862104" y="1672563"/>
            <a:chExt cx="3807980" cy="3732065"/>
          </a:xfrm>
        </p:grpSpPr>
        <p:sp>
          <p:nvSpPr>
            <p:cNvPr id="83" name="弧形 82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5" name="直線單箭頭接點 84"/>
            <p:cNvCxnSpPr>
              <a:stCxn id="83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字方塊 85"/>
          <p:cNvSpPr txBox="1"/>
          <p:nvPr/>
        </p:nvSpPr>
        <p:spPr>
          <a:xfrm>
            <a:off x="1621459" y="2004983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4729019" y="1842225"/>
            <a:ext cx="2387600" cy="2378795"/>
            <a:chOff x="862104" y="1672563"/>
            <a:chExt cx="3807980" cy="3732065"/>
          </a:xfrm>
        </p:grpSpPr>
        <p:sp>
          <p:nvSpPr>
            <p:cNvPr id="107" name="弧形 106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8" name="直線單箭頭接點 107"/>
            <p:cNvCxnSpPr>
              <a:stCxn id="107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文字方塊 108"/>
          <p:cNvSpPr txBox="1"/>
          <p:nvPr/>
        </p:nvSpPr>
        <p:spPr>
          <a:xfrm>
            <a:off x="5820342" y="1432273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  <p:grpSp>
        <p:nvGrpSpPr>
          <p:cNvPr id="76" name="群組 75"/>
          <p:cNvGrpSpPr/>
          <p:nvPr/>
        </p:nvGrpSpPr>
        <p:grpSpPr>
          <a:xfrm rot="221108">
            <a:off x="3464718" y="2219792"/>
            <a:ext cx="475146" cy="497798"/>
            <a:chOff x="862104" y="1672563"/>
            <a:chExt cx="3807980" cy="3732065"/>
          </a:xfrm>
        </p:grpSpPr>
        <p:sp>
          <p:nvSpPr>
            <p:cNvPr id="87" name="弧形 86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單箭頭接點 92"/>
            <p:cNvCxnSpPr>
              <a:stCxn id="87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字方塊 95"/>
          <p:cNvSpPr txBox="1"/>
          <p:nvPr/>
        </p:nvSpPr>
        <p:spPr>
          <a:xfrm>
            <a:off x="3519532" y="1884590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grpSp>
        <p:nvGrpSpPr>
          <p:cNvPr id="97" name="群組 96"/>
          <p:cNvGrpSpPr/>
          <p:nvPr/>
        </p:nvGrpSpPr>
        <p:grpSpPr>
          <a:xfrm rot="221108">
            <a:off x="9117374" y="2219794"/>
            <a:ext cx="475146" cy="497798"/>
            <a:chOff x="862104" y="1672563"/>
            <a:chExt cx="3807980" cy="3732065"/>
          </a:xfrm>
        </p:grpSpPr>
        <p:sp>
          <p:nvSpPr>
            <p:cNvPr id="110" name="弧形 109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1" name="直線單箭頭接點 110"/>
            <p:cNvCxnSpPr>
              <a:stCxn id="110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字方塊 111"/>
          <p:cNvSpPr txBox="1"/>
          <p:nvPr/>
        </p:nvSpPr>
        <p:spPr>
          <a:xfrm>
            <a:off x="9172188" y="1884592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grpSp>
        <p:nvGrpSpPr>
          <p:cNvPr id="113" name="群組 112"/>
          <p:cNvGrpSpPr/>
          <p:nvPr/>
        </p:nvGrpSpPr>
        <p:grpSpPr>
          <a:xfrm rot="10800000">
            <a:off x="5777346" y="838540"/>
            <a:ext cx="2387600" cy="2378795"/>
            <a:chOff x="862104" y="1672563"/>
            <a:chExt cx="3807980" cy="3732065"/>
          </a:xfrm>
        </p:grpSpPr>
        <p:sp>
          <p:nvSpPr>
            <p:cNvPr id="114" name="弧形 113"/>
            <p:cNvSpPr/>
            <p:nvPr/>
          </p:nvSpPr>
          <p:spPr>
            <a:xfrm rot="18888356">
              <a:off x="900061" y="1634606"/>
              <a:ext cx="3732065" cy="3807980"/>
            </a:xfrm>
            <a:prstGeom prst="arc">
              <a:avLst>
                <a:gd name="adj1" fmla="val 16200000"/>
                <a:gd name="adj2" fmla="val 2155927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5" name="直線單箭頭接點 114"/>
            <p:cNvCxnSpPr>
              <a:stCxn id="114" idx="2"/>
            </p:cNvCxnSpPr>
            <p:nvPr/>
          </p:nvCxnSpPr>
          <p:spPr>
            <a:xfrm>
              <a:off x="4065329" y="2199162"/>
              <a:ext cx="26699" cy="36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文字方塊 115"/>
          <p:cNvSpPr txBox="1"/>
          <p:nvPr/>
        </p:nvSpPr>
        <p:spPr>
          <a:xfrm>
            <a:off x="7028077" y="3137338"/>
            <a:ext cx="51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749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1" grpId="0"/>
      <p:bldP spid="73" grpId="0"/>
      <p:bldP spid="74" grpId="0"/>
      <p:bldP spid="77" grpId="0"/>
      <p:bldP spid="79" grpId="0"/>
      <p:bldP spid="82" grpId="0"/>
      <p:bldP spid="88" grpId="0"/>
      <p:bldP spid="89" grpId="0"/>
      <p:bldP spid="90" grpId="0"/>
      <p:bldP spid="92" grpId="0"/>
      <p:bldP spid="86" grpId="0"/>
      <p:bldP spid="109" grpId="0"/>
      <p:bldP spid="96" grpId="0"/>
      <p:bldP spid="112" grpId="0"/>
      <p:bldP spid="11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986</Words>
  <Application>Microsoft Office PowerPoint</Application>
  <PresentationFormat>寬螢幕</PresentationFormat>
  <Paragraphs>305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UVa 1621 Jumping Around</vt:lpstr>
      <vt:lpstr>UVa 1621 Jumping Around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1611 Crane (起重機)</dc:title>
  <dc:creator>鄭進和</dc:creator>
  <cp:lastModifiedBy>鄭進和</cp:lastModifiedBy>
  <cp:revision>370</cp:revision>
  <dcterms:created xsi:type="dcterms:W3CDTF">2019-09-24T16:06:08Z</dcterms:created>
  <dcterms:modified xsi:type="dcterms:W3CDTF">2019-10-23T14:54:38Z</dcterms:modified>
</cp:coreProperties>
</file>