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433" r:id="rId3"/>
    <p:sldId id="457" r:id="rId4"/>
    <p:sldId id="463" r:id="rId5"/>
    <p:sldId id="435" r:id="rId6"/>
    <p:sldId id="464" r:id="rId7"/>
    <p:sldId id="413" r:id="rId8"/>
    <p:sldId id="462" r:id="rId9"/>
    <p:sldId id="465" r:id="rId10"/>
    <p:sldId id="466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00"/>
    <a:srgbClr val="00FFFF"/>
    <a:srgbClr val="0033CC"/>
    <a:srgbClr val="00CCFF"/>
    <a:srgbClr val="F8F8F8"/>
    <a:srgbClr val="0000FF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9.png"/><Relationship Id="rId7" Type="http://schemas.openxmlformats.org/officeDocument/2006/relationships/image" Target="../media/image6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234888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err="1" smtClean="0">
                <a:latin typeface="Arial" charset="0"/>
              </a:rPr>
              <a:t>Uva</a:t>
            </a:r>
            <a:r>
              <a:rPr lang="en-US" altLang="zh-TW" smtClean="0">
                <a:latin typeface="Arial" charset="0"/>
              </a:rPr>
              <a:t> 10342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429000"/>
            <a:ext cx="7488832" cy="1360488"/>
          </a:xfrm>
        </p:spPr>
        <p:txBody>
          <a:bodyPr/>
          <a:lstStyle/>
          <a:p>
            <a:r>
              <a:rPr lang="en-US" altLang="zh-TW" sz="4400" smtClean="0"/>
              <a:t>Always Late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0801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Second Shortest Path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1320897" y="186723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1909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</a:t>
            </a:r>
            <a:endParaRPr lang="zh-TW" altLang="en-US" b="1"/>
          </a:p>
        </p:txBody>
      </p:sp>
      <p:sp>
        <p:nvSpPr>
          <p:cNvPr id="18" name="橢圓 17"/>
          <p:cNvSpPr/>
          <p:nvPr/>
        </p:nvSpPr>
        <p:spPr bwMode="auto">
          <a:xfrm>
            <a:off x="2787820" y="189732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70571" y="19397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20" name="直線接點 19"/>
          <p:cNvCxnSpPr>
            <a:stCxn id="12" idx="6"/>
            <a:endCxn id="18" idx="2"/>
          </p:cNvCxnSpPr>
          <p:nvPr/>
        </p:nvCxnSpPr>
        <p:spPr bwMode="auto">
          <a:xfrm>
            <a:off x="1824953" y="2119264"/>
            <a:ext cx="962867" cy="300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2060164" y="1717779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11</a:t>
            </a:r>
            <a:endParaRPr lang="zh-TW" altLang="en-US" b="1"/>
          </a:p>
        </p:txBody>
      </p:sp>
      <p:sp>
        <p:nvSpPr>
          <p:cNvPr id="23" name="橢圓 22"/>
          <p:cNvSpPr/>
          <p:nvPr/>
        </p:nvSpPr>
        <p:spPr bwMode="auto">
          <a:xfrm>
            <a:off x="1320897" y="3091372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03648" y="31337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25" name="直線接點 24"/>
          <p:cNvCxnSpPr>
            <a:stCxn id="16" idx="2"/>
            <a:endCxn id="23" idx="0"/>
          </p:cNvCxnSpPr>
          <p:nvPr/>
        </p:nvCxnSpPr>
        <p:spPr bwMode="auto">
          <a:xfrm>
            <a:off x="1572925" y="237129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911893" y="25004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20</a:t>
            </a:r>
            <a:endParaRPr lang="zh-TW" altLang="en-US" b="1"/>
          </a:p>
        </p:txBody>
      </p:sp>
      <p:cxnSp>
        <p:nvCxnSpPr>
          <p:cNvPr id="29" name="直線接點 28"/>
          <p:cNvCxnSpPr>
            <a:stCxn id="23" idx="6"/>
            <a:endCxn id="19" idx="2"/>
          </p:cNvCxnSpPr>
          <p:nvPr/>
        </p:nvCxnSpPr>
        <p:spPr bwMode="auto">
          <a:xfrm flipV="1">
            <a:off x="1824953" y="2401382"/>
            <a:ext cx="1214895" cy="942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2316325" y="28562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15</a:t>
            </a:r>
            <a:endParaRPr lang="zh-TW" altLang="en-US" b="1"/>
          </a:p>
        </p:txBody>
      </p:sp>
      <p:sp>
        <p:nvSpPr>
          <p:cNvPr id="37" name="橢圓 36"/>
          <p:cNvSpPr/>
          <p:nvPr/>
        </p:nvSpPr>
        <p:spPr bwMode="auto">
          <a:xfrm>
            <a:off x="2816364" y="3112567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899115" y="3154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8409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i="0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8409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10000" r="-2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10000" r="-1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1205" t="-110000" r="-10060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99401" t="-110000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矩形 25"/>
          <p:cNvSpPr/>
          <p:nvPr/>
        </p:nvSpPr>
        <p:spPr bwMode="auto">
          <a:xfrm>
            <a:off x="4932040" y="2344839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4932040" y="583720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𝟏𝟏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837202"/>
                <a:ext cx="100811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357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4932040" y="543709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𝟐𝟎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437092"/>
                <a:ext cx="100811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357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4932040" y="503698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036982"/>
                <a:ext cx="100811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357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1158114" y="1386723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/>
              <a:t>s</a:t>
            </a:r>
            <a:endParaRPr lang="zh-TW" altLang="en-US" sz="3200" b="1"/>
          </a:p>
        </p:txBody>
      </p:sp>
    </p:spTree>
    <p:extLst>
      <p:ext uri="{BB962C8B-B14F-4D97-AF65-F5344CB8AC3E}">
        <p14:creationId xmlns:p14="http://schemas.microsoft.com/office/powerpoint/2010/main" val="6438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0801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Second Shortest Path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1320897" y="186723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1909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</a:t>
            </a:r>
            <a:endParaRPr lang="zh-TW" altLang="en-US" b="1"/>
          </a:p>
        </p:txBody>
      </p:sp>
      <p:sp>
        <p:nvSpPr>
          <p:cNvPr id="18" name="橢圓 17"/>
          <p:cNvSpPr/>
          <p:nvPr/>
        </p:nvSpPr>
        <p:spPr bwMode="auto">
          <a:xfrm>
            <a:off x="2787820" y="189732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70571" y="19397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20" name="直線接點 19"/>
          <p:cNvCxnSpPr>
            <a:stCxn id="12" idx="6"/>
            <a:endCxn id="18" idx="2"/>
          </p:cNvCxnSpPr>
          <p:nvPr/>
        </p:nvCxnSpPr>
        <p:spPr bwMode="auto">
          <a:xfrm>
            <a:off x="1824953" y="2119264"/>
            <a:ext cx="962867" cy="300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2060164" y="1717779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11</a:t>
            </a:r>
            <a:endParaRPr lang="zh-TW" altLang="en-US" b="1"/>
          </a:p>
        </p:txBody>
      </p:sp>
      <p:sp>
        <p:nvSpPr>
          <p:cNvPr id="23" name="橢圓 22"/>
          <p:cNvSpPr/>
          <p:nvPr/>
        </p:nvSpPr>
        <p:spPr bwMode="auto">
          <a:xfrm>
            <a:off x="1320897" y="3091372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03648" y="31337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25" name="直線接點 24"/>
          <p:cNvCxnSpPr>
            <a:stCxn id="16" idx="2"/>
            <a:endCxn id="23" idx="0"/>
          </p:cNvCxnSpPr>
          <p:nvPr/>
        </p:nvCxnSpPr>
        <p:spPr bwMode="auto">
          <a:xfrm>
            <a:off x="1572925" y="237129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911893" y="25004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20</a:t>
            </a:r>
            <a:endParaRPr lang="zh-TW" altLang="en-US" b="1"/>
          </a:p>
        </p:txBody>
      </p:sp>
      <p:cxnSp>
        <p:nvCxnSpPr>
          <p:cNvPr id="29" name="直線接點 28"/>
          <p:cNvCxnSpPr>
            <a:stCxn id="23" idx="6"/>
            <a:endCxn id="19" idx="2"/>
          </p:cNvCxnSpPr>
          <p:nvPr/>
        </p:nvCxnSpPr>
        <p:spPr bwMode="auto">
          <a:xfrm flipV="1">
            <a:off x="1824953" y="2401382"/>
            <a:ext cx="1214895" cy="942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2316325" y="28562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15</a:t>
            </a:r>
            <a:endParaRPr lang="zh-TW" altLang="en-US" b="1"/>
          </a:p>
        </p:txBody>
      </p:sp>
      <p:sp>
        <p:nvSpPr>
          <p:cNvPr id="37" name="橢圓 36"/>
          <p:cNvSpPr/>
          <p:nvPr/>
        </p:nvSpPr>
        <p:spPr bwMode="auto">
          <a:xfrm>
            <a:off x="2816364" y="3112567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899115" y="3154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421208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</a:t>
                          </a:r>
                          <a:r>
                            <a:rPr lang="en-US" altLang="zh-TW" b="1" smtClean="0">
                              <a:solidFill>
                                <a:srgbClr val="FF0000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i="0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421208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10000" r="-2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10000" r="-1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1205" t="-110000" r="-10060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99401" t="-110000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矩形 25"/>
          <p:cNvSpPr/>
          <p:nvPr/>
        </p:nvSpPr>
        <p:spPr bwMode="auto">
          <a:xfrm>
            <a:off x="4932040" y="2344839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6084168" y="583720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𝟏𝟏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837202"/>
                <a:ext cx="100811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357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4932040" y="543709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𝟐𝟎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437092"/>
                <a:ext cx="100811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357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4932040" y="503698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036982"/>
                <a:ext cx="100811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357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1158114" y="1386723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/>
              <a:t>s</a:t>
            </a:r>
            <a:endParaRPr lang="zh-TW" altLang="en-US" sz="3200" b="1"/>
          </a:p>
        </p:txBody>
      </p:sp>
      <p:sp>
        <p:nvSpPr>
          <p:cNvPr id="27" name="矩形 26"/>
          <p:cNvSpPr/>
          <p:nvPr/>
        </p:nvSpPr>
        <p:spPr bwMode="auto">
          <a:xfrm>
            <a:off x="7380312" y="2345001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7380312" y="583720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𝟐𝟎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5837202"/>
                <a:ext cx="100811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952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7380312" y="543709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5437092"/>
                <a:ext cx="100811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5952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7373766" y="503698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𝟐𝟐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766" y="5036982"/>
                <a:ext cx="1008112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5952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7380312" y="468507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𝟐𝟔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685074"/>
                <a:ext cx="1008112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5952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0801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Second Shortest Path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1320897" y="186723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1909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</a:t>
            </a:r>
            <a:endParaRPr lang="zh-TW" altLang="en-US" b="1"/>
          </a:p>
        </p:txBody>
      </p:sp>
      <p:sp>
        <p:nvSpPr>
          <p:cNvPr id="18" name="橢圓 17"/>
          <p:cNvSpPr/>
          <p:nvPr/>
        </p:nvSpPr>
        <p:spPr bwMode="auto">
          <a:xfrm>
            <a:off x="2787820" y="189732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70571" y="19397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20" name="直線接點 19"/>
          <p:cNvCxnSpPr>
            <a:stCxn id="12" idx="6"/>
            <a:endCxn id="18" idx="2"/>
          </p:cNvCxnSpPr>
          <p:nvPr/>
        </p:nvCxnSpPr>
        <p:spPr bwMode="auto">
          <a:xfrm>
            <a:off x="1824953" y="2119264"/>
            <a:ext cx="962867" cy="300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2060164" y="1717779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11</a:t>
            </a:r>
            <a:endParaRPr lang="zh-TW" altLang="en-US" b="1"/>
          </a:p>
        </p:txBody>
      </p:sp>
      <p:sp>
        <p:nvSpPr>
          <p:cNvPr id="23" name="橢圓 22"/>
          <p:cNvSpPr/>
          <p:nvPr/>
        </p:nvSpPr>
        <p:spPr bwMode="auto">
          <a:xfrm>
            <a:off x="1320897" y="3091372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03648" y="31337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25" name="直線接點 24"/>
          <p:cNvCxnSpPr>
            <a:stCxn id="16" idx="2"/>
            <a:endCxn id="23" idx="0"/>
          </p:cNvCxnSpPr>
          <p:nvPr/>
        </p:nvCxnSpPr>
        <p:spPr bwMode="auto">
          <a:xfrm>
            <a:off x="1572925" y="237129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911893" y="25004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20</a:t>
            </a:r>
            <a:endParaRPr lang="zh-TW" altLang="en-US" b="1"/>
          </a:p>
        </p:txBody>
      </p:sp>
      <p:cxnSp>
        <p:nvCxnSpPr>
          <p:cNvPr id="29" name="直線接點 28"/>
          <p:cNvCxnSpPr>
            <a:stCxn id="23" idx="6"/>
            <a:endCxn id="19" idx="2"/>
          </p:cNvCxnSpPr>
          <p:nvPr/>
        </p:nvCxnSpPr>
        <p:spPr bwMode="auto">
          <a:xfrm flipV="1">
            <a:off x="1824953" y="2401382"/>
            <a:ext cx="1214895" cy="942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2316325" y="28562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15</a:t>
            </a:r>
            <a:endParaRPr lang="zh-TW" altLang="en-US" b="1"/>
          </a:p>
        </p:txBody>
      </p:sp>
      <p:sp>
        <p:nvSpPr>
          <p:cNvPr id="37" name="橢圓 36"/>
          <p:cNvSpPr/>
          <p:nvPr/>
        </p:nvSpPr>
        <p:spPr bwMode="auto">
          <a:xfrm>
            <a:off x="2816364" y="3112567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899115" y="3154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343188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</a:t>
                          </a:r>
                          <a:r>
                            <a:rPr lang="en-US" altLang="zh-TW" b="1" smtClean="0">
                              <a:solidFill>
                                <a:srgbClr val="FF0000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</a:t>
                          </a:r>
                          <a:r>
                            <a:rPr lang="en-US" altLang="zh-TW" b="1" smtClean="0">
                              <a:solidFill>
                                <a:srgbClr val="FF0000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i="0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343188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10000" r="-2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10000" r="-1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1205" t="-110000" r="-10060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99401" t="-110000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3" name="文字方塊 32"/>
          <p:cNvSpPr txBox="1"/>
          <p:nvPr/>
        </p:nvSpPr>
        <p:spPr>
          <a:xfrm>
            <a:off x="1158114" y="1386723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/>
              <a:t>s</a:t>
            </a:r>
            <a:endParaRPr lang="zh-TW" altLang="en-US" sz="3200" b="1"/>
          </a:p>
        </p:txBody>
      </p:sp>
      <p:sp>
        <p:nvSpPr>
          <p:cNvPr id="27" name="矩形 26"/>
          <p:cNvSpPr/>
          <p:nvPr/>
        </p:nvSpPr>
        <p:spPr bwMode="auto">
          <a:xfrm>
            <a:off x="4794570" y="2345001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5868144" y="583720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/>
                        <a:ea typeface="Arial Unicode MS" panose="020B0604020202020204" pitchFamily="34" charset="-120"/>
                        <a:cs typeface="Arial Unicode MS" panose="020B0604020202020204" pitchFamily="34" charset="-120"/>
                      </a:rPr>
                      <m:t>𝟐𝟎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837202"/>
                <a:ext cx="100811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952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4794570" y="543709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70" y="5437092"/>
                <a:ext cx="100811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952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4788024" y="503698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𝟐𝟐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036982"/>
                <a:ext cx="100811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4794570" y="468507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𝟐𝟔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70" y="4685074"/>
                <a:ext cx="100811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952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 bwMode="auto">
          <a:xfrm>
            <a:off x="7026818" y="2348880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7026818" y="583720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18" y="5837202"/>
                <a:ext cx="100811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5952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7020272" y="543709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𝟐𝟐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5437092"/>
                <a:ext cx="1008112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5952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7026818" y="508518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𝟐𝟔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18" y="5085184"/>
                <a:ext cx="1008112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5952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7026818" y="468507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18" y="4685074"/>
                <a:ext cx="1008112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5952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7020272" y="432503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𝟑𝟓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325034"/>
                <a:ext cx="1008112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5952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0801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Second Shortest Path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1320897" y="186723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1909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</a:t>
            </a:r>
            <a:endParaRPr lang="zh-TW" altLang="en-US" b="1"/>
          </a:p>
        </p:txBody>
      </p:sp>
      <p:sp>
        <p:nvSpPr>
          <p:cNvPr id="18" name="橢圓 17"/>
          <p:cNvSpPr/>
          <p:nvPr/>
        </p:nvSpPr>
        <p:spPr bwMode="auto">
          <a:xfrm>
            <a:off x="2787820" y="189732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70571" y="19397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20" name="直線接點 19"/>
          <p:cNvCxnSpPr>
            <a:stCxn id="12" idx="6"/>
            <a:endCxn id="18" idx="2"/>
          </p:cNvCxnSpPr>
          <p:nvPr/>
        </p:nvCxnSpPr>
        <p:spPr bwMode="auto">
          <a:xfrm>
            <a:off x="1824953" y="2119264"/>
            <a:ext cx="962867" cy="300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2060164" y="1717779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11</a:t>
            </a:r>
            <a:endParaRPr lang="zh-TW" altLang="en-US" b="1"/>
          </a:p>
        </p:txBody>
      </p:sp>
      <p:sp>
        <p:nvSpPr>
          <p:cNvPr id="23" name="橢圓 22"/>
          <p:cNvSpPr/>
          <p:nvPr/>
        </p:nvSpPr>
        <p:spPr bwMode="auto">
          <a:xfrm>
            <a:off x="1320897" y="3091372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03648" y="31337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25" name="直線接點 24"/>
          <p:cNvCxnSpPr>
            <a:stCxn id="16" idx="2"/>
            <a:endCxn id="23" idx="0"/>
          </p:cNvCxnSpPr>
          <p:nvPr/>
        </p:nvCxnSpPr>
        <p:spPr bwMode="auto">
          <a:xfrm>
            <a:off x="1572925" y="237129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911893" y="25004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20</a:t>
            </a:r>
            <a:endParaRPr lang="zh-TW" altLang="en-US" b="1"/>
          </a:p>
        </p:txBody>
      </p:sp>
      <p:cxnSp>
        <p:nvCxnSpPr>
          <p:cNvPr id="29" name="直線接點 28"/>
          <p:cNvCxnSpPr>
            <a:stCxn id="23" idx="6"/>
            <a:endCxn id="19" idx="2"/>
          </p:cNvCxnSpPr>
          <p:nvPr/>
        </p:nvCxnSpPr>
        <p:spPr bwMode="auto">
          <a:xfrm flipV="1">
            <a:off x="1824953" y="2401382"/>
            <a:ext cx="1214895" cy="942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2316325" y="28562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15</a:t>
            </a:r>
            <a:endParaRPr lang="zh-TW" altLang="en-US" b="1"/>
          </a:p>
        </p:txBody>
      </p:sp>
      <p:sp>
        <p:nvSpPr>
          <p:cNvPr id="37" name="橢圓 36"/>
          <p:cNvSpPr/>
          <p:nvPr/>
        </p:nvSpPr>
        <p:spPr bwMode="auto">
          <a:xfrm>
            <a:off x="2816364" y="3112567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899115" y="3154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9601032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Arial Unicode MS" panose="020B0604020202020204" pitchFamily="34" charset="-120"/>
                                  <a:cs typeface="Arial Unicode MS" panose="020B0604020202020204" pitchFamily="34" charset="-120"/>
                                </a:rPr>
                                <m:t>𝟐𝟐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</a:t>
                          </a:r>
                          <a:r>
                            <a:rPr lang="en-US" altLang="zh-TW" b="1" smtClean="0">
                              <a:solidFill>
                                <a:srgbClr val="FF0000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</a:t>
                          </a:r>
                          <a:r>
                            <a:rPr lang="en-US" altLang="zh-TW" b="1" smtClean="0">
                              <a:solidFill>
                                <a:srgbClr val="FF0000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i="0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9601032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10000" r="-2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10000" r="-1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1205" t="-110000" r="-10060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99401" t="-110000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3" name="文字方塊 32"/>
          <p:cNvSpPr txBox="1"/>
          <p:nvPr/>
        </p:nvSpPr>
        <p:spPr>
          <a:xfrm>
            <a:off x="1158114" y="1386723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/>
              <a:t>s</a:t>
            </a:r>
            <a:endParaRPr lang="zh-TW" altLang="en-US" sz="3200" b="1"/>
          </a:p>
        </p:txBody>
      </p:sp>
      <p:sp>
        <p:nvSpPr>
          <p:cNvPr id="36" name="矩形 35"/>
          <p:cNvSpPr/>
          <p:nvPr/>
        </p:nvSpPr>
        <p:spPr bwMode="auto">
          <a:xfrm>
            <a:off x="4938586" y="2348880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4938586" y="583720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5837202"/>
                <a:ext cx="100811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325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6012160" y="543709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𝟐𝟐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37092"/>
                <a:ext cx="100811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4938586" y="508518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𝟐𝟔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5085184"/>
                <a:ext cx="100811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4938586" y="468507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4685074"/>
                <a:ext cx="100811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325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4932040" y="432503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𝟑𝟓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325034"/>
                <a:ext cx="100811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5357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 bwMode="auto">
          <a:xfrm>
            <a:off x="7098826" y="2348880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7098826" y="583720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26" y="5837202"/>
                <a:ext cx="1008112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5952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7098826" y="5413286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𝟐𝟔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26" y="5413286"/>
                <a:ext cx="1008112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5952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7098826" y="5013176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26" y="5013176"/>
                <a:ext cx="1008112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5952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7092280" y="4653136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𝟑𝟓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4653136"/>
                <a:ext cx="1008112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7092280" y="4253026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𝟑𝟑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4253026"/>
                <a:ext cx="1008112" cy="400110"/>
              </a:xfrm>
              <a:prstGeom prst="rect">
                <a:avLst/>
              </a:prstGeom>
              <a:blipFill rotWithShape="1">
                <a:blip r:embed="rId12"/>
                <a:stretch>
                  <a:fillRect l="-5325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7092280" y="3892986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𝟒𝟐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892986"/>
                <a:ext cx="1008112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5325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0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0801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Second Shortest Path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1320897" y="186723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1909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</a:t>
            </a:r>
            <a:endParaRPr lang="zh-TW" altLang="en-US" b="1"/>
          </a:p>
        </p:txBody>
      </p:sp>
      <p:sp>
        <p:nvSpPr>
          <p:cNvPr id="18" name="橢圓 17"/>
          <p:cNvSpPr/>
          <p:nvPr/>
        </p:nvSpPr>
        <p:spPr bwMode="auto">
          <a:xfrm>
            <a:off x="2787820" y="189732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70571" y="19397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20" name="直線接點 19"/>
          <p:cNvCxnSpPr>
            <a:stCxn id="12" idx="6"/>
            <a:endCxn id="18" idx="2"/>
          </p:cNvCxnSpPr>
          <p:nvPr/>
        </p:nvCxnSpPr>
        <p:spPr bwMode="auto">
          <a:xfrm>
            <a:off x="1824953" y="2119264"/>
            <a:ext cx="962867" cy="300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2060164" y="1717779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11</a:t>
            </a:r>
            <a:endParaRPr lang="zh-TW" altLang="en-US" b="1"/>
          </a:p>
        </p:txBody>
      </p:sp>
      <p:sp>
        <p:nvSpPr>
          <p:cNvPr id="23" name="橢圓 22"/>
          <p:cNvSpPr/>
          <p:nvPr/>
        </p:nvSpPr>
        <p:spPr bwMode="auto">
          <a:xfrm>
            <a:off x="1320897" y="3091372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03648" y="31337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25" name="直線接點 24"/>
          <p:cNvCxnSpPr>
            <a:stCxn id="16" idx="2"/>
            <a:endCxn id="23" idx="0"/>
          </p:cNvCxnSpPr>
          <p:nvPr/>
        </p:nvCxnSpPr>
        <p:spPr bwMode="auto">
          <a:xfrm>
            <a:off x="1572925" y="237129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911893" y="25004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20</a:t>
            </a:r>
            <a:endParaRPr lang="zh-TW" altLang="en-US" b="1"/>
          </a:p>
        </p:txBody>
      </p:sp>
      <p:cxnSp>
        <p:nvCxnSpPr>
          <p:cNvPr id="29" name="直線接點 28"/>
          <p:cNvCxnSpPr>
            <a:stCxn id="23" idx="6"/>
            <a:endCxn id="19" idx="2"/>
          </p:cNvCxnSpPr>
          <p:nvPr/>
        </p:nvCxnSpPr>
        <p:spPr bwMode="auto">
          <a:xfrm flipV="1">
            <a:off x="1824953" y="2401382"/>
            <a:ext cx="1214895" cy="942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2316325" y="28562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15</a:t>
            </a:r>
            <a:endParaRPr lang="zh-TW" altLang="en-US" b="1"/>
          </a:p>
        </p:txBody>
      </p:sp>
      <p:sp>
        <p:nvSpPr>
          <p:cNvPr id="37" name="橢圓 36"/>
          <p:cNvSpPr/>
          <p:nvPr/>
        </p:nvSpPr>
        <p:spPr bwMode="auto">
          <a:xfrm>
            <a:off x="2816364" y="3112567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899115" y="3154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383167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Arial Unicode MS" panose="020B0604020202020204" pitchFamily="34" charset="-120"/>
                                  <a:cs typeface="Arial Unicode MS" panose="020B0604020202020204" pitchFamily="34" charset="-120"/>
                                </a:rPr>
                                <m:t>𝟐𝟐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</a:t>
                          </a:r>
                          <a:r>
                            <a:rPr lang="en-US" altLang="zh-TW" b="1" smtClean="0">
                              <a:solidFill>
                                <a:srgbClr val="FF0000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</a:t>
                          </a:r>
                          <a:r>
                            <a:rPr lang="en-US" altLang="zh-TW" b="1" smtClean="0">
                              <a:solidFill>
                                <a:srgbClr val="FF0000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𝟐𝟔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i="0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383167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10000" r="-2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10000" r="-1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1205" t="-110000" r="-10060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99401" t="-110000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3" name="文字方塊 32"/>
          <p:cNvSpPr txBox="1"/>
          <p:nvPr/>
        </p:nvSpPr>
        <p:spPr>
          <a:xfrm>
            <a:off x="1158114" y="1386723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/>
              <a:t>s</a:t>
            </a:r>
            <a:endParaRPr lang="zh-TW" altLang="en-US" sz="3200" b="1"/>
          </a:p>
        </p:txBody>
      </p:sp>
      <p:sp>
        <p:nvSpPr>
          <p:cNvPr id="40" name="矩形 39"/>
          <p:cNvSpPr/>
          <p:nvPr/>
        </p:nvSpPr>
        <p:spPr bwMode="auto">
          <a:xfrm>
            <a:off x="4938586" y="2348880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4938586" y="583720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5837202"/>
                <a:ext cx="100811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325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6012160" y="5413286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𝟐𝟔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13286"/>
                <a:ext cx="100811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4938586" y="4981238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4981238"/>
                <a:ext cx="100811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4932040" y="4621198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𝟑𝟓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621198"/>
                <a:ext cx="100811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357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4932040" y="4221088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𝟑𝟑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21088"/>
                <a:ext cx="100811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5357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4932040" y="3861048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𝟒𝟐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861048"/>
                <a:ext cx="1008112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5357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 bwMode="auto">
          <a:xfrm>
            <a:off x="7092280" y="2345001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7092280" y="5833323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5833323"/>
                <a:ext cx="1008112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7092280" y="547716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5477162"/>
                <a:ext cx="1008112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7085734" y="511712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𝟑𝟓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34" y="5117122"/>
                <a:ext cx="1008112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7085734" y="471701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𝟑𝟑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34" y="4717012"/>
                <a:ext cx="1008112" cy="400110"/>
              </a:xfrm>
              <a:prstGeom prst="rect">
                <a:avLst/>
              </a:prstGeom>
              <a:blipFill rotWithShape="1">
                <a:blip r:embed="rId12"/>
                <a:stretch>
                  <a:fillRect l="-5325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7085734" y="435697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𝟒𝟐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34" y="4356972"/>
                <a:ext cx="1008112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5325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7092280" y="396499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𝟒𝟔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964994"/>
                <a:ext cx="1008112" cy="400110"/>
              </a:xfrm>
              <a:prstGeom prst="rect">
                <a:avLst/>
              </a:prstGeom>
              <a:blipFill rotWithShape="1">
                <a:blip r:embed="rId14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/>
              <p:cNvSpPr txBox="1"/>
              <p:nvPr/>
            </p:nvSpPr>
            <p:spPr>
              <a:xfrm>
                <a:off x="7092280" y="3573016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𝟒𝟏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573016"/>
                <a:ext cx="1008112" cy="400110"/>
              </a:xfrm>
              <a:prstGeom prst="rect">
                <a:avLst/>
              </a:prstGeom>
              <a:blipFill rotWithShape="1">
                <a:blip r:embed="rId15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0801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Second Shortest Path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1320897" y="186723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1909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</a:t>
            </a:r>
            <a:endParaRPr lang="zh-TW" altLang="en-US" b="1"/>
          </a:p>
        </p:txBody>
      </p:sp>
      <p:sp>
        <p:nvSpPr>
          <p:cNvPr id="18" name="橢圓 17"/>
          <p:cNvSpPr/>
          <p:nvPr/>
        </p:nvSpPr>
        <p:spPr bwMode="auto">
          <a:xfrm>
            <a:off x="2787820" y="189732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70571" y="19397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20" name="直線接點 19"/>
          <p:cNvCxnSpPr>
            <a:stCxn id="12" idx="6"/>
            <a:endCxn id="18" idx="2"/>
          </p:cNvCxnSpPr>
          <p:nvPr/>
        </p:nvCxnSpPr>
        <p:spPr bwMode="auto">
          <a:xfrm>
            <a:off x="1824953" y="2119264"/>
            <a:ext cx="962867" cy="300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2060164" y="1717779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11</a:t>
            </a:r>
            <a:endParaRPr lang="zh-TW" altLang="en-US" b="1"/>
          </a:p>
        </p:txBody>
      </p:sp>
      <p:sp>
        <p:nvSpPr>
          <p:cNvPr id="23" name="橢圓 22"/>
          <p:cNvSpPr/>
          <p:nvPr/>
        </p:nvSpPr>
        <p:spPr bwMode="auto">
          <a:xfrm>
            <a:off x="1320897" y="3091372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03648" y="31337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25" name="直線接點 24"/>
          <p:cNvCxnSpPr>
            <a:stCxn id="16" idx="2"/>
            <a:endCxn id="23" idx="0"/>
          </p:cNvCxnSpPr>
          <p:nvPr/>
        </p:nvCxnSpPr>
        <p:spPr bwMode="auto">
          <a:xfrm>
            <a:off x="1572925" y="237129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911893" y="25004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20</a:t>
            </a:r>
            <a:endParaRPr lang="zh-TW" altLang="en-US" b="1"/>
          </a:p>
        </p:txBody>
      </p:sp>
      <p:cxnSp>
        <p:nvCxnSpPr>
          <p:cNvPr id="29" name="直線接點 28"/>
          <p:cNvCxnSpPr>
            <a:stCxn id="23" idx="6"/>
            <a:endCxn id="19" idx="2"/>
          </p:cNvCxnSpPr>
          <p:nvPr/>
        </p:nvCxnSpPr>
        <p:spPr bwMode="auto">
          <a:xfrm flipV="1">
            <a:off x="1824953" y="2401382"/>
            <a:ext cx="1214895" cy="942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2316325" y="28562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15</a:t>
            </a:r>
            <a:endParaRPr lang="zh-TW" altLang="en-US" b="1"/>
          </a:p>
        </p:txBody>
      </p:sp>
      <p:sp>
        <p:nvSpPr>
          <p:cNvPr id="37" name="橢圓 36"/>
          <p:cNvSpPr/>
          <p:nvPr/>
        </p:nvSpPr>
        <p:spPr bwMode="auto">
          <a:xfrm>
            <a:off x="2816364" y="3112567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899115" y="3154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67847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Arial Unicode MS" panose="020B0604020202020204" pitchFamily="34" charset="-120"/>
                                  <a:cs typeface="Arial Unicode MS" panose="020B0604020202020204" pitchFamily="34" charset="-120"/>
                                </a:rPr>
                                <m:t>𝟐𝟐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</a:t>
                          </a:r>
                          <a:r>
                            <a:rPr lang="en-US" altLang="zh-TW" b="1" smtClean="0">
                              <a:solidFill>
                                <a:srgbClr val="FF0000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𝟑𝟑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</a:t>
                          </a:r>
                          <a:r>
                            <a:rPr lang="en-US" altLang="zh-TW" b="1" smtClean="0">
                              <a:solidFill>
                                <a:srgbClr val="FF0000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𝟐𝟔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i="0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67847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10000" r="-2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10000" r="-1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1205" t="-110000" r="-10060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99401" t="-110000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3" name="文字方塊 32"/>
          <p:cNvSpPr txBox="1"/>
          <p:nvPr/>
        </p:nvSpPr>
        <p:spPr>
          <a:xfrm>
            <a:off x="1158114" y="1386723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/>
              <a:t>s</a:t>
            </a:r>
            <a:endParaRPr lang="zh-TW" altLang="en-US" sz="3200" b="1"/>
          </a:p>
        </p:txBody>
      </p:sp>
      <p:sp>
        <p:nvSpPr>
          <p:cNvPr id="34" name="矩形 33"/>
          <p:cNvSpPr/>
          <p:nvPr/>
        </p:nvSpPr>
        <p:spPr bwMode="auto">
          <a:xfrm>
            <a:off x="4938586" y="2345001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4938586" y="5833323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5833323"/>
                <a:ext cx="100811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4938586" y="547716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5477162"/>
                <a:ext cx="100811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4932040" y="511712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𝟑𝟓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117122"/>
                <a:ext cx="100811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357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6012160" y="471701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𝟑𝟑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717012"/>
                <a:ext cx="100811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325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4932040" y="435697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𝟒𝟐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356972"/>
                <a:ext cx="100811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5357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4938586" y="396499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𝟒𝟔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3964994"/>
                <a:ext cx="1008112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/>
              <p:cNvSpPr txBox="1"/>
              <p:nvPr/>
            </p:nvSpPr>
            <p:spPr>
              <a:xfrm>
                <a:off x="4938586" y="3573016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𝟒𝟏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3573016"/>
                <a:ext cx="1008112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 bwMode="auto">
          <a:xfrm>
            <a:off x="7170834" y="2345001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7170834" y="5833323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34" y="5833323"/>
                <a:ext cx="1008112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7170834" y="547716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34" y="5477162"/>
                <a:ext cx="1008112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7164288" y="511712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𝟑𝟓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5117122"/>
                <a:ext cx="1008112" cy="400110"/>
              </a:xfrm>
              <a:prstGeom prst="rect">
                <a:avLst/>
              </a:prstGeom>
              <a:blipFill rotWithShape="1">
                <a:blip r:embed="rId12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7164288" y="435697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𝟒𝟐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356972"/>
                <a:ext cx="1008112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5325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7170834" y="396499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𝟒𝟔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34" y="3964994"/>
                <a:ext cx="1008112" cy="400110"/>
              </a:xfrm>
              <a:prstGeom prst="rect">
                <a:avLst/>
              </a:prstGeom>
              <a:blipFill rotWithShape="1">
                <a:blip r:embed="rId14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/>
              <p:cNvSpPr txBox="1"/>
              <p:nvPr/>
            </p:nvSpPr>
            <p:spPr>
              <a:xfrm>
                <a:off x="7170834" y="3573016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𝟒𝟏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34" y="3573016"/>
                <a:ext cx="1008112" cy="400110"/>
              </a:xfrm>
              <a:prstGeom prst="rect">
                <a:avLst/>
              </a:prstGeom>
              <a:blipFill rotWithShape="1">
                <a:blip r:embed="rId15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0801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Second Shortest Path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1320897" y="186723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1909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</a:t>
            </a:r>
            <a:endParaRPr lang="zh-TW" altLang="en-US" b="1"/>
          </a:p>
        </p:txBody>
      </p:sp>
      <p:sp>
        <p:nvSpPr>
          <p:cNvPr id="18" name="橢圓 17"/>
          <p:cNvSpPr/>
          <p:nvPr/>
        </p:nvSpPr>
        <p:spPr bwMode="auto">
          <a:xfrm>
            <a:off x="2787820" y="1897326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70571" y="19397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20" name="直線接點 19"/>
          <p:cNvCxnSpPr>
            <a:stCxn id="12" idx="6"/>
            <a:endCxn id="18" idx="2"/>
          </p:cNvCxnSpPr>
          <p:nvPr/>
        </p:nvCxnSpPr>
        <p:spPr bwMode="auto">
          <a:xfrm>
            <a:off x="1824953" y="2119264"/>
            <a:ext cx="962867" cy="300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2060164" y="1717779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11</a:t>
            </a:r>
            <a:endParaRPr lang="zh-TW" altLang="en-US" b="1"/>
          </a:p>
        </p:txBody>
      </p:sp>
      <p:sp>
        <p:nvSpPr>
          <p:cNvPr id="23" name="橢圓 22"/>
          <p:cNvSpPr/>
          <p:nvPr/>
        </p:nvSpPr>
        <p:spPr bwMode="auto">
          <a:xfrm>
            <a:off x="1320897" y="3091372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03648" y="31337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25" name="直線接點 24"/>
          <p:cNvCxnSpPr>
            <a:stCxn id="16" idx="2"/>
            <a:endCxn id="23" idx="0"/>
          </p:cNvCxnSpPr>
          <p:nvPr/>
        </p:nvCxnSpPr>
        <p:spPr bwMode="auto">
          <a:xfrm>
            <a:off x="1572925" y="237129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911893" y="25004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20</a:t>
            </a:r>
            <a:endParaRPr lang="zh-TW" altLang="en-US" b="1"/>
          </a:p>
        </p:txBody>
      </p:sp>
      <p:cxnSp>
        <p:nvCxnSpPr>
          <p:cNvPr id="29" name="直線接點 28"/>
          <p:cNvCxnSpPr>
            <a:stCxn id="23" idx="6"/>
            <a:endCxn id="19" idx="2"/>
          </p:cNvCxnSpPr>
          <p:nvPr/>
        </p:nvCxnSpPr>
        <p:spPr bwMode="auto">
          <a:xfrm flipV="1">
            <a:off x="1824953" y="2401382"/>
            <a:ext cx="1214895" cy="942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2316325" y="28562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15</a:t>
            </a:r>
            <a:endParaRPr lang="zh-TW" altLang="en-US" b="1"/>
          </a:p>
        </p:txBody>
      </p:sp>
      <p:sp>
        <p:nvSpPr>
          <p:cNvPr id="37" name="橢圓 36"/>
          <p:cNvSpPr/>
          <p:nvPr/>
        </p:nvSpPr>
        <p:spPr bwMode="auto">
          <a:xfrm>
            <a:off x="2816364" y="3112567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899115" y="3154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851762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Arial Unicode MS" panose="020B0604020202020204" pitchFamily="34" charset="-120"/>
                                  <a:cs typeface="Arial Unicode MS" panose="020B0604020202020204" pitchFamily="34" charset="-120"/>
                                </a:rPr>
                                <m:t>𝟐𝟐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</a:t>
                          </a:r>
                          <a:r>
                            <a:rPr lang="en-US" altLang="zh-TW" b="1" smtClean="0">
                              <a:solidFill>
                                <a:srgbClr val="FF0000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𝟑𝟑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</a:t>
                          </a:r>
                          <a:r>
                            <a:rPr lang="en-US" altLang="zh-TW" b="1" smtClean="0">
                              <a:solidFill>
                                <a:srgbClr val="FF0000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𝟐𝟔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i="0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TW" b="1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)</a:t>
                          </a:r>
                          <a:endParaRPr lang="zh-TW" altLang="en-US" b="1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851762"/>
                  </p:ext>
                </p:extLst>
              </p:nvPr>
            </p:nvGraphicFramePr>
            <p:xfrm>
              <a:off x="4932040" y="1125556"/>
              <a:ext cx="4064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>
                              <a:solidFill>
                                <a:schemeClr val="tx1"/>
                              </a:solidFill>
                              <a:latin typeface="Arial Unicode MS" panose="020B0604020202020204" pitchFamily="34" charset="-12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Arial Unicode MS" panose="020B0604020202020204" pitchFamily="34" charset="-120"/>
                            <a:ea typeface="Arial Unicode MS" panose="020B0604020202020204" pitchFamily="34" charset="-120"/>
                            <a:cs typeface="Arial Unicode MS" panose="020B060402020202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10000" r="-2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10000" r="-1994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1205" t="-110000" r="-10060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99401" t="-110000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3" name="文字方塊 32"/>
          <p:cNvSpPr txBox="1"/>
          <p:nvPr/>
        </p:nvSpPr>
        <p:spPr>
          <a:xfrm>
            <a:off x="1158114" y="1386723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/>
              <a:t>s</a:t>
            </a:r>
            <a:endParaRPr lang="zh-TW" altLang="en-US" sz="3200" b="1"/>
          </a:p>
        </p:txBody>
      </p:sp>
      <p:sp>
        <p:nvSpPr>
          <p:cNvPr id="36" name="矩形 35"/>
          <p:cNvSpPr/>
          <p:nvPr/>
        </p:nvSpPr>
        <p:spPr bwMode="auto">
          <a:xfrm>
            <a:off x="4938586" y="2345001"/>
            <a:ext cx="1008112" cy="389231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4938586" y="5833323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(3,</a:t>
                </a:r>
                <a:r>
                  <a:rPr lang="en-US" altLang="zh-TW" sz="2000" b="1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∞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5833323"/>
                <a:ext cx="100811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4938586" y="547716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(0,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𝟒𝟎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5477162"/>
                <a:ext cx="100811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7092280" y="511712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𝟑𝟓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5117122"/>
                <a:ext cx="100811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4932040" y="4717012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𝟒𝟐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717012"/>
                <a:ext cx="100811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357" t="-5882" b="-235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4938586" y="4325034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(2,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𝟒𝟔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6" y="4325034"/>
                <a:ext cx="100811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/>
              <p:cNvSpPr txBox="1"/>
              <p:nvPr/>
            </p:nvSpPr>
            <p:spPr>
              <a:xfrm>
                <a:off x="6012160" y="3861048"/>
                <a:ext cx="1008112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(1,</a:t>
                </a:r>
                <a:r>
                  <a:rPr lang="en-US" altLang="zh-TW" sz="2000" b="1" smtClean="0">
                    <a:ea typeface="Cambria Math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/>
                        <a:ea typeface="Cambria Math"/>
                        <a:cs typeface="Arial Unicode MS" panose="020B0604020202020204" pitchFamily="34" charset="-120"/>
                      </a:rPr>
                      <m:t>𝟒𝟏</m:t>
                    </m:r>
                  </m:oMath>
                </a14:m>
                <a:r>
                  <a:rPr lang="en-US" altLang="zh-TW" sz="2000" b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</a:t>
                </a:r>
                <a:endParaRPr lang="zh-TW" altLang="en-US" sz="2000" b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861048"/>
                <a:ext cx="1008112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5325" t="-5797" b="-217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" y="4747"/>
            <a:ext cx="6486525" cy="578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2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896575" cy="5085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4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" y="0"/>
            <a:ext cx="6867525" cy="461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3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</a:t>
            </a:r>
            <a:r>
              <a:rPr lang="en-US" altLang="zh-TW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24744"/>
            <a:ext cx="8280920" cy="5400600"/>
          </a:xfrm>
        </p:spPr>
        <p:txBody>
          <a:bodyPr/>
          <a:lstStyle/>
          <a:p>
            <a:r>
              <a:rPr lang="en-US" altLang="zh-TW" sz="2800"/>
              <a:t>Ajmat </a:t>
            </a:r>
            <a:r>
              <a:rPr lang="en-US" altLang="zh-TW" sz="2800" b="0"/>
              <a:t>Have you noticed one member of team 13 comes late in almost every contest?</a:t>
            </a:r>
          </a:p>
          <a:p>
            <a:r>
              <a:rPr lang="en-US" altLang="zh-TW" sz="2800"/>
              <a:t>Nejhum </a:t>
            </a:r>
            <a:r>
              <a:rPr lang="en-US" altLang="zh-TW" sz="2800" b="0"/>
              <a:t>You mean the team of Mahbub, Moazzem and Yeamin? What’s the problem with them?</a:t>
            </a:r>
          </a:p>
          <a:p>
            <a:r>
              <a:rPr lang="en-US" altLang="zh-TW" sz="2800"/>
              <a:t>Ajmat </a:t>
            </a:r>
            <a:r>
              <a:rPr lang="en-US" altLang="zh-TW" sz="2800" b="0"/>
              <a:t>All of them lives far away from BUET, and they always avoid the shortest path to BUET.</a:t>
            </a:r>
          </a:p>
          <a:p>
            <a:r>
              <a:rPr lang="en-US" altLang="zh-TW" sz="2800"/>
              <a:t>Nejhum </a:t>
            </a:r>
            <a:r>
              <a:rPr lang="en-US" altLang="zh-TW" sz="2800" b="0"/>
              <a:t>Are you kidding? Why would they do so? A computer science student won’t ever do that.</a:t>
            </a:r>
          </a:p>
          <a:p>
            <a:r>
              <a:rPr lang="en-US" altLang="zh-TW" sz="2800"/>
              <a:t>Ajmat </a:t>
            </a:r>
            <a:r>
              <a:rPr lang="en-US" altLang="zh-TW" sz="2800" b="0"/>
              <a:t>They </a:t>
            </a:r>
            <a:r>
              <a:rPr lang="en-US" altLang="zh-TW" sz="2800" b="0" i="1"/>
              <a:t>always </a:t>
            </a:r>
            <a:r>
              <a:rPr lang="en-US" altLang="zh-TW" sz="2800" b="0"/>
              <a:t>avoids the shortest path. They believe that they always face the worst traffic </a:t>
            </a:r>
            <a:r>
              <a:rPr lang="en-US" altLang="zh-TW" sz="2800" b="0" smtClean="0"/>
              <a:t>jam on </a:t>
            </a:r>
            <a:r>
              <a:rPr lang="en-US" altLang="zh-TW" sz="2800" b="0"/>
              <a:t>their shortest way to BUET</a:t>
            </a:r>
            <a:r>
              <a:rPr lang="en-US" altLang="zh-TW" sz="2800" b="0" smtClean="0"/>
              <a:t>.</a:t>
            </a:r>
            <a:endParaRPr lang="en-US" altLang="zh-TW" sz="2800" b="0"/>
          </a:p>
        </p:txBody>
      </p:sp>
    </p:spTree>
    <p:extLst>
      <p:ext uri="{BB962C8B-B14F-4D97-AF65-F5344CB8AC3E}">
        <p14:creationId xmlns:p14="http://schemas.microsoft.com/office/powerpoint/2010/main" val="32727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57"/>
            <a:ext cx="7591425" cy="675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06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91225" cy="570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26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</a:t>
            </a:r>
            <a:r>
              <a:rPr lang="en-US" altLang="zh-TW" smtClean="0"/>
              <a:t>Descriptions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280920" cy="5400600"/>
          </a:xfrm>
        </p:spPr>
        <p:txBody>
          <a:bodyPr/>
          <a:lstStyle/>
          <a:p>
            <a:r>
              <a:rPr lang="en-US" altLang="zh-TW" sz="2800"/>
              <a:t>Nejhum </a:t>
            </a:r>
            <a:r>
              <a:rPr lang="en-US" altLang="zh-TW" sz="2800" b="0"/>
              <a:t>That sounds crazy!</a:t>
            </a:r>
          </a:p>
          <a:p>
            <a:r>
              <a:rPr lang="en-US" altLang="zh-TW" sz="2800"/>
              <a:t>Ajmat </a:t>
            </a:r>
            <a:r>
              <a:rPr lang="en-US" altLang="zh-TW" sz="2800" b="0"/>
              <a:t>They are more crazy than you think they are. They always try to use the path </a:t>
            </a:r>
            <a:r>
              <a:rPr lang="en-US" altLang="zh-TW" sz="2800" b="0" u="sng">
                <a:solidFill>
                  <a:srgbClr val="FF0000"/>
                </a:solidFill>
              </a:rPr>
              <a:t>whose </a:t>
            </a:r>
            <a:r>
              <a:rPr lang="en-US" altLang="zh-TW" sz="2800" b="0" u="sng" smtClean="0">
                <a:solidFill>
                  <a:srgbClr val="FF0000"/>
                </a:solidFill>
              </a:rPr>
              <a:t>length is </a:t>
            </a:r>
            <a:r>
              <a:rPr lang="en-US" altLang="zh-TW" sz="2800" b="0" u="sng">
                <a:solidFill>
                  <a:srgbClr val="FF0000"/>
                </a:solidFill>
              </a:rPr>
              <a:t>smaller than or equal to that of any path to BUET except the shortest one.</a:t>
            </a:r>
            <a:r>
              <a:rPr lang="en-US" altLang="zh-TW" sz="2800" b="0"/>
              <a:t> And for that, </a:t>
            </a:r>
            <a:r>
              <a:rPr lang="en-US" altLang="zh-TW" sz="2800" b="0" smtClean="0"/>
              <a:t>they sometimes </a:t>
            </a:r>
            <a:r>
              <a:rPr lang="en-US" altLang="zh-TW" sz="2800" b="0"/>
              <a:t>visit the same junction more than once.</a:t>
            </a:r>
          </a:p>
          <a:p>
            <a:r>
              <a:rPr lang="en-US" altLang="zh-TW" sz="2800"/>
              <a:t>Nejhum </a:t>
            </a:r>
            <a:r>
              <a:rPr lang="en-US" altLang="zh-TW" sz="2800" b="0"/>
              <a:t>But they are not using the longest path. Then why are they late almost everyday</a:t>
            </a:r>
            <a:r>
              <a:rPr lang="en-US" altLang="zh-TW" sz="2800" b="0" smtClean="0"/>
              <a:t>?</a:t>
            </a:r>
            <a:endParaRPr lang="en-US" altLang="zh-TW" sz="2800" b="0"/>
          </a:p>
        </p:txBody>
      </p:sp>
    </p:spTree>
    <p:extLst>
      <p:ext uri="{BB962C8B-B14F-4D97-AF65-F5344CB8AC3E}">
        <p14:creationId xmlns:p14="http://schemas.microsoft.com/office/powerpoint/2010/main" val="2173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</a:t>
            </a:r>
            <a:r>
              <a:rPr lang="en-US" altLang="zh-TW" smtClean="0"/>
              <a:t>Descriptions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280920" cy="5400600"/>
          </a:xfrm>
        </p:spPr>
        <p:txBody>
          <a:bodyPr/>
          <a:lstStyle/>
          <a:p>
            <a:r>
              <a:rPr lang="en-US" altLang="zh-TW" sz="2800"/>
              <a:t>Ajmat </a:t>
            </a:r>
            <a:r>
              <a:rPr lang="en-US" altLang="zh-TW" sz="2800" b="0"/>
              <a:t>That’s because they have to spend a lot of time to find out which of the paths meet their criteria. Perhaps they don’t know how to find out the second-shortest path.</a:t>
            </a:r>
          </a:p>
          <a:p>
            <a:r>
              <a:rPr lang="en-US" altLang="zh-TW" sz="2800"/>
              <a:t>Nejhum </a:t>
            </a:r>
            <a:r>
              <a:rPr lang="en-US" altLang="zh-TW" sz="2800" b="0"/>
              <a:t>I think we should solve this </a:t>
            </a:r>
            <a:r>
              <a:rPr lang="en-US" altLang="zh-TW" sz="2800" b="0" i="1"/>
              <a:t>real </a:t>
            </a:r>
            <a:r>
              <a:rPr lang="en-US" altLang="zh-TW" sz="2800" b="0"/>
              <a:t>problem in today’s contest, instead of solving </a:t>
            </a:r>
            <a:r>
              <a:rPr lang="en-US" altLang="zh-TW" sz="2800" b="0" smtClean="0"/>
              <a:t>imaginary ones</a:t>
            </a:r>
            <a:r>
              <a:rPr lang="en-US" altLang="zh-TW" sz="2800" b="0"/>
              <a:t>.</a:t>
            </a:r>
          </a:p>
          <a:p>
            <a:r>
              <a:rPr lang="en-US" altLang="zh-TW" sz="2800"/>
              <a:t>Ajmat </a:t>
            </a:r>
            <a:r>
              <a:rPr lang="en-US" altLang="zh-TW" sz="2800" b="0"/>
              <a:t>Let’s try</a:t>
            </a:r>
            <a:r>
              <a:rPr lang="en-US" altLang="zh-TW" sz="2800" b="0" smtClean="0"/>
              <a:t>.</a:t>
            </a:r>
            <a:endParaRPr lang="en-US" altLang="zh-TW" sz="2800" smtClean="0"/>
          </a:p>
          <a:p>
            <a:r>
              <a:rPr lang="en-US" altLang="zh-TW" sz="2800" smtClean="0"/>
              <a:t>Nejhum </a:t>
            </a:r>
            <a:r>
              <a:rPr lang="en-US" altLang="zh-TW" sz="2800" b="0"/>
              <a:t>I think we should solve this </a:t>
            </a:r>
            <a:r>
              <a:rPr lang="en-US" altLang="zh-TW" sz="2800" b="0" i="1"/>
              <a:t>real </a:t>
            </a:r>
            <a:r>
              <a:rPr lang="en-US" altLang="zh-TW" sz="2800" b="0"/>
              <a:t>problem in today’s contest, instead of solving </a:t>
            </a:r>
            <a:r>
              <a:rPr lang="en-US" altLang="zh-TW" sz="2800" b="0" smtClean="0"/>
              <a:t>imaginary ones</a:t>
            </a:r>
            <a:r>
              <a:rPr lang="en-US" altLang="zh-TW" sz="2800" b="0"/>
              <a:t>.</a:t>
            </a:r>
          </a:p>
          <a:p>
            <a:r>
              <a:rPr lang="en-US" altLang="zh-TW" sz="2800"/>
              <a:t>Ajmat </a:t>
            </a:r>
            <a:r>
              <a:rPr lang="en-US" altLang="zh-TW" sz="2800" b="0"/>
              <a:t>Let’s try.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753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-27384"/>
            <a:ext cx="7315200" cy="838200"/>
          </a:xfrm>
        </p:spPr>
        <p:txBody>
          <a:bodyPr/>
          <a:lstStyle/>
          <a:p>
            <a:r>
              <a:rPr lang="en-US" altLang="zh-TW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692696"/>
            <a:ext cx="7560840" cy="5400600"/>
          </a:xfrm>
        </p:spPr>
        <p:txBody>
          <a:bodyPr/>
          <a:lstStyle/>
          <a:p>
            <a:r>
              <a:rPr lang="en-US" altLang="zh-TW" sz="2800"/>
              <a:t>The first line of each test case contains two integers: </a:t>
            </a:r>
            <a:r>
              <a:rPr lang="en-US" altLang="zh-TW" sz="2800" i="1" u="sng">
                <a:solidFill>
                  <a:srgbClr val="FF0000"/>
                </a:solidFill>
              </a:rPr>
              <a:t>n </a:t>
            </a:r>
            <a:r>
              <a:rPr lang="en-US" altLang="zh-TW" sz="2800" u="sng">
                <a:solidFill>
                  <a:srgbClr val="FF0000"/>
                </a:solidFill>
              </a:rPr>
              <a:t>(the number of junctions</a:t>
            </a:r>
            <a:r>
              <a:rPr lang="en-US" altLang="zh-TW" sz="2800"/>
              <a:t>, 1 </a:t>
            </a:r>
            <a:r>
              <a:rPr lang="en-US" altLang="zh-TW" sz="2800" i="1"/>
              <a:t>&lt; n &lt; </a:t>
            </a:r>
            <a:r>
              <a:rPr lang="en-US" altLang="zh-TW" sz="2800"/>
              <a:t>100) </a:t>
            </a:r>
            <a:r>
              <a:rPr lang="en-US" altLang="zh-TW" sz="2800" smtClean="0"/>
              <a:t>and </a:t>
            </a:r>
            <a:r>
              <a:rPr lang="en-US" altLang="zh-TW" sz="2800" i="1" u="sng" smtClean="0">
                <a:solidFill>
                  <a:srgbClr val="FF0000"/>
                </a:solidFill>
              </a:rPr>
              <a:t>r </a:t>
            </a:r>
            <a:r>
              <a:rPr lang="en-US" altLang="zh-TW" sz="2800" u="sng">
                <a:solidFill>
                  <a:srgbClr val="FF0000"/>
                </a:solidFill>
              </a:rPr>
              <a:t>(the number of bi-directional roads </a:t>
            </a:r>
            <a:r>
              <a:rPr lang="en-US" altLang="zh-TW" sz="2800"/>
              <a:t>connecting these junctions). The junctions are numbered </a:t>
            </a:r>
            <a:r>
              <a:rPr lang="en-US" altLang="zh-TW" sz="2800" smtClean="0"/>
              <a:t>with 0</a:t>
            </a:r>
            <a:r>
              <a:rPr lang="en-US" altLang="zh-TW" sz="2800" i="1"/>
              <a:t>; </a:t>
            </a:r>
            <a:r>
              <a:rPr lang="en-US" altLang="zh-TW" sz="2800"/>
              <a:t>1</a:t>
            </a:r>
            <a:r>
              <a:rPr lang="en-US" altLang="zh-TW" sz="2800" i="1"/>
              <a:t>; : : : </a:t>
            </a:r>
            <a:r>
              <a:rPr lang="en-US" altLang="zh-TW" sz="2800" i="1" smtClean="0"/>
              <a:t>n-</a:t>
            </a:r>
            <a:r>
              <a:rPr lang="en-US" altLang="zh-TW" sz="2800" smtClean="0"/>
              <a:t>1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Each </a:t>
            </a:r>
            <a:r>
              <a:rPr lang="en-US" altLang="zh-TW" sz="2800"/>
              <a:t>of the next </a:t>
            </a:r>
            <a:r>
              <a:rPr lang="en-US" altLang="zh-TW" sz="2800" i="1"/>
              <a:t>r </a:t>
            </a:r>
            <a:r>
              <a:rPr lang="en-US" altLang="zh-TW" sz="2800"/>
              <a:t>lines (one for each road) contains three integers: </a:t>
            </a:r>
            <a:endParaRPr lang="en-US" altLang="zh-TW" sz="2800" smtClean="0"/>
          </a:p>
          <a:p>
            <a:pPr lvl="2"/>
            <a:r>
              <a:rPr lang="en-US" altLang="zh-TW" u="sng" smtClean="0">
                <a:solidFill>
                  <a:srgbClr val="FF0000"/>
                </a:solidFill>
              </a:rPr>
              <a:t>two junction-numbers</a:t>
            </a:r>
            <a:r>
              <a:rPr lang="en-US" altLang="zh-TW" smtClean="0">
                <a:solidFill>
                  <a:srgbClr val="FF0000"/>
                </a:solidFill>
              </a:rPr>
              <a:t> </a:t>
            </a:r>
            <a:r>
              <a:rPr lang="en-US" altLang="zh-TW" sz="2400" smtClean="0"/>
              <a:t>that </a:t>
            </a:r>
            <a:r>
              <a:rPr lang="en-US" altLang="zh-TW" sz="2400"/>
              <a:t>the corresponding road connects and </a:t>
            </a:r>
            <a:r>
              <a:rPr lang="en-US" altLang="zh-TW" sz="2400" u="sng">
                <a:solidFill>
                  <a:srgbClr val="FF0000"/>
                </a:solidFill>
              </a:rPr>
              <a:t>the length of the road in kilometers</a:t>
            </a:r>
            <a:r>
              <a:rPr lang="en-US" altLang="zh-TW" sz="2400"/>
              <a:t>. </a:t>
            </a:r>
            <a:endParaRPr lang="en-US" altLang="zh-TW" sz="2400" smtClean="0"/>
          </a:p>
        </p:txBody>
      </p:sp>
    </p:spTree>
    <p:extLst>
      <p:ext uri="{BB962C8B-B14F-4D97-AF65-F5344CB8AC3E}">
        <p14:creationId xmlns:p14="http://schemas.microsoft.com/office/powerpoint/2010/main" val="8114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-27384"/>
            <a:ext cx="7315200" cy="838200"/>
          </a:xfrm>
        </p:spPr>
        <p:txBody>
          <a:bodyPr/>
          <a:lstStyle/>
          <a:p>
            <a:r>
              <a:rPr lang="en-US" altLang="zh-TW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692696"/>
            <a:ext cx="7560840" cy="5400600"/>
          </a:xfrm>
        </p:spPr>
        <p:txBody>
          <a:bodyPr/>
          <a:lstStyle/>
          <a:p>
            <a:r>
              <a:rPr lang="en-US" altLang="zh-TW" sz="2800" smtClean="0"/>
              <a:t>The </a:t>
            </a:r>
            <a:r>
              <a:rPr lang="en-US" altLang="zh-TW" sz="2800"/>
              <a:t>next line </a:t>
            </a:r>
            <a:r>
              <a:rPr lang="en-US" altLang="zh-TW" sz="2800" smtClean="0"/>
              <a:t>contains </a:t>
            </a:r>
            <a:r>
              <a:rPr lang="en-US" altLang="zh-TW" sz="2800" u="sng" smtClean="0">
                <a:solidFill>
                  <a:srgbClr val="FF0000"/>
                </a:solidFill>
              </a:rPr>
              <a:t>an </a:t>
            </a:r>
            <a:r>
              <a:rPr lang="en-US" altLang="zh-TW" sz="2800" u="sng">
                <a:solidFill>
                  <a:srgbClr val="FF0000"/>
                </a:solidFill>
              </a:rPr>
              <a:t>integer </a:t>
            </a:r>
            <a:r>
              <a:rPr lang="en-US" altLang="zh-TW" sz="2800" i="1" u="sng">
                <a:solidFill>
                  <a:srgbClr val="FF0000"/>
                </a:solidFill>
              </a:rPr>
              <a:t>q</a:t>
            </a:r>
            <a:r>
              <a:rPr lang="en-US" altLang="zh-TW" sz="2800">
                <a:solidFill>
                  <a:srgbClr val="FF0000"/>
                </a:solidFill>
              </a:rPr>
              <a:t>, the number of queries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Each </a:t>
            </a:r>
            <a:r>
              <a:rPr lang="en-US" altLang="zh-TW" sz="2800"/>
              <a:t>of the next </a:t>
            </a:r>
            <a:r>
              <a:rPr lang="en-US" altLang="zh-TW" sz="2800" i="1"/>
              <a:t>q </a:t>
            </a:r>
            <a:r>
              <a:rPr lang="en-US" altLang="zh-TW" sz="2800"/>
              <a:t>lines contains two junction-numbers. </a:t>
            </a:r>
            <a:endParaRPr lang="en-US" altLang="zh-TW" sz="2800" smtClean="0"/>
          </a:p>
          <a:p>
            <a:r>
              <a:rPr lang="en-US" altLang="zh-TW" sz="2800" smtClean="0"/>
              <a:t>There is </a:t>
            </a:r>
            <a:r>
              <a:rPr lang="en-US" altLang="zh-TW" sz="2800" smtClean="0">
                <a:solidFill>
                  <a:srgbClr val="FF0000"/>
                </a:solidFill>
              </a:rPr>
              <a:t>a </a:t>
            </a:r>
            <a:r>
              <a:rPr lang="en-US" altLang="zh-TW" sz="2800">
                <a:solidFill>
                  <a:srgbClr val="FF0000"/>
                </a:solidFill>
              </a:rPr>
              <a:t>blank line after the </a:t>
            </a:r>
            <a:r>
              <a:rPr lang="en-US" altLang="zh-TW" sz="2800" i="1">
                <a:solidFill>
                  <a:srgbClr val="FF0000"/>
                </a:solidFill>
              </a:rPr>
              <a:t>q </a:t>
            </a:r>
            <a:r>
              <a:rPr lang="en-US" altLang="zh-TW" sz="2800">
                <a:solidFill>
                  <a:srgbClr val="FF0000"/>
                </a:solidFill>
              </a:rPr>
              <a:t>queries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There </a:t>
            </a:r>
            <a:r>
              <a:rPr lang="en-US" altLang="zh-TW" sz="2800"/>
              <a:t>is </a:t>
            </a:r>
            <a:r>
              <a:rPr lang="en-US" altLang="zh-TW" sz="2800">
                <a:solidFill>
                  <a:srgbClr val="FF0000"/>
                </a:solidFill>
              </a:rPr>
              <a:t>at most 1 road between each junction pair.</a:t>
            </a:r>
            <a:r>
              <a:rPr lang="en-US" altLang="zh-TW" sz="2800"/>
              <a:t> </a:t>
            </a:r>
            <a:r>
              <a:rPr lang="en-US" altLang="zh-TW" sz="2800" smtClean="0"/>
              <a:t>A </a:t>
            </a:r>
            <a:r>
              <a:rPr lang="en-US" altLang="zh-TW" sz="2800"/>
              <a:t>road </a:t>
            </a:r>
            <a:r>
              <a:rPr lang="en-US" altLang="zh-TW" sz="2800" smtClean="0"/>
              <a:t>always connects </a:t>
            </a:r>
            <a:r>
              <a:rPr lang="en-US" altLang="zh-TW" sz="2800"/>
              <a:t>two different junctions. </a:t>
            </a:r>
            <a:endParaRPr lang="en-US" altLang="zh-TW" sz="2800" smtClean="0"/>
          </a:p>
          <a:p>
            <a:r>
              <a:rPr lang="en-US" altLang="zh-TW" sz="2800" smtClean="0"/>
              <a:t>Length </a:t>
            </a:r>
            <a:r>
              <a:rPr lang="en-US" altLang="zh-TW" sz="2800"/>
              <a:t>of a road is not less than </a:t>
            </a:r>
            <a:r>
              <a:rPr lang="en-US" altLang="zh-TW" sz="2800">
                <a:solidFill>
                  <a:srgbClr val="FF0000"/>
                </a:solidFill>
              </a:rPr>
              <a:t>1km and not more than 100km</a:t>
            </a:r>
            <a:r>
              <a:rPr lang="en-US" altLang="zh-TW" sz="2800"/>
              <a:t>.</a:t>
            </a:r>
          </a:p>
          <a:p>
            <a:r>
              <a:rPr lang="en-US" altLang="zh-TW" sz="2800"/>
              <a:t>Input is terminated by EOF.</a:t>
            </a:r>
            <a:endParaRPr lang="en-US" altLang="zh-TW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12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980728"/>
            <a:ext cx="8280920" cy="5400600"/>
          </a:xfrm>
        </p:spPr>
        <p:txBody>
          <a:bodyPr/>
          <a:lstStyle/>
          <a:p>
            <a:r>
              <a:rPr lang="en-US" altLang="zh-TW"/>
              <a:t>For each set of output, print the set # (1, 2, …) followed by </a:t>
            </a:r>
            <a:r>
              <a:rPr lang="en-US" altLang="zh-TW" i="1"/>
              <a:t>q </a:t>
            </a:r>
            <a:r>
              <a:rPr lang="en-US" altLang="zh-TW"/>
              <a:t>lines, one for each query, each </a:t>
            </a:r>
            <a:r>
              <a:rPr lang="en-US" altLang="zh-TW" smtClean="0"/>
              <a:t>containing the </a:t>
            </a:r>
            <a:r>
              <a:rPr lang="en-US" altLang="zh-TW"/>
              <a:t>length of the second-shortest path between the corresponding junctions. </a:t>
            </a:r>
            <a:endParaRPr lang="en-US" altLang="zh-TW" smtClean="0"/>
          </a:p>
          <a:p>
            <a:r>
              <a:rPr lang="en-US" altLang="zh-TW" smtClean="0"/>
              <a:t>However</a:t>
            </a:r>
            <a:r>
              <a:rPr lang="en-US" altLang="zh-TW"/>
              <a:t>, for the </a:t>
            </a:r>
            <a:r>
              <a:rPr lang="en-US" altLang="zh-TW" u="sng" smtClean="0">
                <a:solidFill>
                  <a:srgbClr val="FF0000"/>
                </a:solidFill>
              </a:rPr>
              <a:t>unsolvable queries</a:t>
            </a:r>
            <a:r>
              <a:rPr lang="en-US" altLang="zh-TW" u="sng">
                <a:solidFill>
                  <a:srgbClr val="FF0000"/>
                </a:solidFill>
              </a:rPr>
              <a:t>, print a ‘?’</a:t>
            </a:r>
            <a:r>
              <a:rPr lang="en-US" altLang="zh-TW"/>
              <a:t>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22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I/O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9552" y="692696"/>
            <a:ext cx="288032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4 3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0 1 12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0 2 20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 </a:t>
            </a:r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15</a:t>
            </a:r>
          </a:p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en-US" altLang="zh-TW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0 2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</a:t>
            </a:r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4 3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0 1 11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0 2 20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1 2 15</a:t>
            </a:r>
          </a:p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en-US" altLang="zh-TW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0 2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0 3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508104" y="679271"/>
            <a:ext cx="288032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Set #1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35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27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?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Set #2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33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26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?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679271"/>
            <a:ext cx="2880320" cy="30142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 flipH="1">
            <a:off x="755576" y="332656"/>
            <a:ext cx="504056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1115616" y="56458"/>
            <a:ext cx="2437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nodes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47664" y="692696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edges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1115616" y="9235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 bwMode="auto">
          <a:xfrm>
            <a:off x="539552" y="1154361"/>
            <a:ext cx="1080120" cy="10320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1079612" y="23488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1593704" y="2118047"/>
            <a:ext cx="264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queries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39552" y="2579712"/>
            <a:ext cx="1080120" cy="1100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371570" y="4101194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54321" y="41435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</a:t>
            </a:r>
            <a:endParaRPr lang="zh-TW" altLang="en-US" b="1"/>
          </a:p>
        </p:txBody>
      </p:sp>
      <p:sp>
        <p:nvSpPr>
          <p:cNvPr id="18" name="橢圓 17"/>
          <p:cNvSpPr/>
          <p:nvPr/>
        </p:nvSpPr>
        <p:spPr bwMode="auto">
          <a:xfrm>
            <a:off x="6838493" y="4131284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21244" y="41736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20" name="直線接點 19"/>
          <p:cNvCxnSpPr>
            <a:stCxn id="12" idx="6"/>
            <a:endCxn id="18" idx="2"/>
          </p:cNvCxnSpPr>
          <p:nvPr/>
        </p:nvCxnSpPr>
        <p:spPr bwMode="auto">
          <a:xfrm>
            <a:off x="5875626" y="4353222"/>
            <a:ext cx="962867" cy="300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6110837" y="39517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12</a:t>
            </a:r>
            <a:endParaRPr lang="zh-TW" altLang="en-US" b="1"/>
          </a:p>
        </p:txBody>
      </p:sp>
      <p:sp>
        <p:nvSpPr>
          <p:cNvPr id="23" name="橢圓 22"/>
          <p:cNvSpPr/>
          <p:nvPr/>
        </p:nvSpPr>
        <p:spPr bwMode="auto">
          <a:xfrm>
            <a:off x="5371570" y="5325330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4321" y="53677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25" name="直線接點 24"/>
          <p:cNvCxnSpPr>
            <a:stCxn id="16" idx="2"/>
            <a:endCxn id="23" idx="0"/>
          </p:cNvCxnSpPr>
          <p:nvPr/>
        </p:nvCxnSpPr>
        <p:spPr bwMode="auto">
          <a:xfrm>
            <a:off x="5623598" y="4605250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4962566" y="4734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20</a:t>
            </a:r>
            <a:endParaRPr lang="zh-TW" altLang="en-US" b="1"/>
          </a:p>
        </p:txBody>
      </p:sp>
      <p:cxnSp>
        <p:nvCxnSpPr>
          <p:cNvPr id="29" name="直線接點 28"/>
          <p:cNvCxnSpPr>
            <a:stCxn id="23" idx="6"/>
            <a:endCxn id="19" idx="2"/>
          </p:cNvCxnSpPr>
          <p:nvPr/>
        </p:nvCxnSpPr>
        <p:spPr bwMode="auto">
          <a:xfrm flipV="1">
            <a:off x="5875626" y="4635340"/>
            <a:ext cx="1214895" cy="942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6366998" y="50902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15</a:t>
            </a:r>
            <a:endParaRPr lang="zh-TW" altLang="en-US" b="1"/>
          </a:p>
        </p:txBody>
      </p:sp>
      <p:sp>
        <p:nvSpPr>
          <p:cNvPr id="33" name="手繪多邊形 32"/>
          <p:cNvSpPr/>
          <p:nvPr/>
        </p:nvSpPr>
        <p:spPr bwMode="auto">
          <a:xfrm>
            <a:off x="4854930" y="4345218"/>
            <a:ext cx="2473284" cy="1790723"/>
          </a:xfrm>
          <a:custGeom>
            <a:avLst/>
            <a:gdLst>
              <a:gd name="connsiteX0" fmla="*/ 308445 w 2473284"/>
              <a:gd name="connsiteY0" fmla="*/ 0 h 1790723"/>
              <a:gd name="connsiteX1" fmla="*/ 26343 w 2473284"/>
              <a:gd name="connsiteY1" fmla="*/ 924128 h 1790723"/>
              <a:gd name="connsiteX2" fmla="*/ 892104 w 2473284"/>
              <a:gd name="connsiteY2" fmla="*/ 1789890 h 1790723"/>
              <a:gd name="connsiteX3" fmla="*/ 2312343 w 2473284"/>
              <a:gd name="connsiteY3" fmla="*/ 1070043 h 1790723"/>
              <a:gd name="connsiteX4" fmla="*/ 2380436 w 2473284"/>
              <a:gd name="connsiteY4" fmla="*/ 408562 h 179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3284" h="1790723">
                <a:moveTo>
                  <a:pt x="308445" y="0"/>
                </a:moveTo>
                <a:cubicBezTo>
                  <a:pt x="118756" y="312906"/>
                  <a:pt x="-70933" y="625813"/>
                  <a:pt x="26343" y="924128"/>
                </a:cubicBezTo>
                <a:cubicBezTo>
                  <a:pt x="123619" y="1222443"/>
                  <a:pt x="511104" y="1765571"/>
                  <a:pt x="892104" y="1789890"/>
                </a:cubicBezTo>
                <a:cubicBezTo>
                  <a:pt x="1273104" y="1814209"/>
                  <a:pt x="2064288" y="1300264"/>
                  <a:pt x="2312343" y="1070043"/>
                </a:cubicBezTo>
                <a:cubicBezTo>
                  <a:pt x="2560398" y="839822"/>
                  <a:pt x="2470417" y="624192"/>
                  <a:pt x="2380436" y="40856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147434" y="399956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(0, 1) 35</a:t>
            </a:r>
            <a:endParaRPr lang="zh-TW" altLang="en-US" b="1"/>
          </a:p>
        </p:txBody>
      </p:sp>
      <p:sp>
        <p:nvSpPr>
          <p:cNvPr id="35" name="手繪多邊形 34"/>
          <p:cNvSpPr/>
          <p:nvPr/>
        </p:nvSpPr>
        <p:spPr bwMode="auto">
          <a:xfrm>
            <a:off x="5727579" y="3769225"/>
            <a:ext cx="2040893" cy="1993331"/>
          </a:xfrm>
          <a:custGeom>
            <a:avLst/>
            <a:gdLst>
              <a:gd name="connsiteX0" fmla="*/ 0 w 2040893"/>
              <a:gd name="connsiteY0" fmla="*/ 225798 h 1993331"/>
              <a:gd name="connsiteX1" fmla="*/ 875489 w 2040893"/>
              <a:gd name="connsiteY1" fmla="*/ 2061 h 1993331"/>
              <a:gd name="connsiteX2" fmla="*/ 1857983 w 2040893"/>
              <a:gd name="connsiteY2" fmla="*/ 342530 h 1993331"/>
              <a:gd name="connsiteX3" fmla="*/ 2013626 w 2040893"/>
              <a:gd name="connsiteY3" fmla="*/ 1101287 h 1993331"/>
              <a:gd name="connsiteX4" fmla="*/ 1517515 w 2040893"/>
              <a:gd name="connsiteY4" fmla="*/ 1928138 h 1993331"/>
              <a:gd name="connsiteX5" fmla="*/ 369651 w 2040893"/>
              <a:gd name="connsiteY5" fmla="*/ 1879500 h 199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0893" h="1993331">
                <a:moveTo>
                  <a:pt x="0" y="225798"/>
                </a:moveTo>
                <a:cubicBezTo>
                  <a:pt x="282912" y="104202"/>
                  <a:pt x="565825" y="-17394"/>
                  <a:pt x="875489" y="2061"/>
                </a:cubicBezTo>
                <a:cubicBezTo>
                  <a:pt x="1185153" y="21516"/>
                  <a:pt x="1668294" y="159326"/>
                  <a:pt x="1857983" y="342530"/>
                </a:cubicBezTo>
                <a:cubicBezTo>
                  <a:pt x="2047672" y="525734"/>
                  <a:pt x="2070371" y="837019"/>
                  <a:pt x="2013626" y="1101287"/>
                </a:cubicBezTo>
                <a:cubicBezTo>
                  <a:pt x="1956881" y="1365555"/>
                  <a:pt x="1791511" y="1798436"/>
                  <a:pt x="1517515" y="1928138"/>
                </a:cubicBezTo>
                <a:cubicBezTo>
                  <a:pt x="1243519" y="2057840"/>
                  <a:pt x="806585" y="1968670"/>
                  <a:pt x="369651" y="187950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259798" y="3547706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(0, 2) 27</a:t>
            </a:r>
            <a:endParaRPr lang="zh-TW" altLang="en-US" b="1"/>
          </a:p>
        </p:txBody>
      </p:sp>
      <p:sp>
        <p:nvSpPr>
          <p:cNvPr id="37" name="橢圓 36"/>
          <p:cNvSpPr/>
          <p:nvPr/>
        </p:nvSpPr>
        <p:spPr bwMode="auto">
          <a:xfrm>
            <a:off x="7701945" y="5367721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784696" y="54101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30033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I/O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9552" y="692696"/>
            <a:ext cx="288032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4 3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0 1 12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0 2 20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 </a:t>
            </a:r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15</a:t>
            </a:r>
          </a:p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en-US" altLang="zh-TW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0 2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</a:t>
            </a:r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4 3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0 1 11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0 2 20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1 2 15</a:t>
            </a:r>
          </a:p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en-US" altLang="zh-TW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0 2</a:t>
            </a:r>
          </a:p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0 3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508104" y="679271"/>
            <a:ext cx="288032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Set #1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35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27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?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Set #2</a:t>
            </a:r>
          </a:p>
          <a:p>
            <a:r>
              <a:rPr lang="en-US" altLang="zh-TW" sz="2000" b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33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26</a:t>
            </a:r>
          </a:p>
          <a:p>
            <a:r>
              <a:rPr lang="en-US" altLang="zh-TW" sz="20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?</a:t>
            </a:r>
            <a:endParaRPr lang="zh-TW" altLang="en-US" sz="2000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3583106"/>
            <a:ext cx="2880320" cy="30142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 flipH="1">
            <a:off x="755576" y="3236491"/>
            <a:ext cx="504056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1115616" y="2960293"/>
            <a:ext cx="2437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nodes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47664" y="3596531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edges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1115616" y="382736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 bwMode="auto">
          <a:xfrm>
            <a:off x="539552" y="4058196"/>
            <a:ext cx="1080120" cy="10320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1079612" y="52527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1593704" y="5021882"/>
            <a:ext cx="264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queries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39552" y="5483547"/>
            <a:ext cx="1080120" cy="1100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371570" y="4101194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54321" y="41435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</a:t>
            </a:r>
            <a:endParaRPr lang="zh-TW" altLang="en-US" b="1"/>
          </a:p>
        </p:txBody>
      </p:sp>
      <p:sp>
        <p:nvSpPr>
          <p:cNvPr id="18" name="橢圓 17"/>
          <p:cNvSpPr/>
          <p:nvPr/>
        </p:nvSpPr>
        <p:spPr bwMode="auto">
          <a:xfrm>
            <a:off x="6838493" y="4131284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21244" y="41736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20" name="直線接點 19"/>
          <p:cNvCxnSpPr>
            <a:stCxn id="12" idx="6"/>
            <a:endCxn id="18" idx="2"/>
          </p:cNvCxnSpPr>
          <p:nvPr/>
        </p:nvCxnSpPr>
        <p:spPr bwMode="auto">
          <a:xfrm>
            <a:off x="5875626" y="4353222"/>
            <a:ext cx="962867" cy="300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6110837" y="3951737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11</a:t>
            </a:r>
            <a:endParaRPr lang="zh-TW" altLang="en-US" b="1"/>
          </a:p>
        </p:txBody>
      </p:sp>
      <p:sp>
        <p:nvSpPr>
          <p:cNvPr id="23" name="橢圓 22"/>
          <p:cNvSpPr/>
          <p:nvPr/>
        </p:nvSpPr>
        <p:spPr bwMode="auto">
          <a:xfrm>
            <a:off x="5371570" y="5325330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4321" y="53677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25" name="直線接點 24"/>
          <p:cNvCxnSpPr>
            <a:stCxn id="16" idx="2"/>
            <a:endCxn id="23" idx="0"/>
          </p:cNvCxnSpPr>
          <p:nvPr/>
        </p:nvCxnSpPr>
        <p:spPr bwMode="auto">
          <a:xfrm>
            <a:off x="5623598" y="4605250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4962566" y="4734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20</a:t>
            </a:r>
            <a:endParaRPr lang="zh-TW" altLang="en-US" b="1"/>
          </a:p>
        </p:txBody>
      </p:sp>
      <p:cxnSp>
        <p:nvCxnSpPr>
          <p:cNvPr id="29" name="直線接點 28"/>
          <p:cNvCxnSpPr>
            <a:stCxn id="23" idx="6"/>
            <a:endCxn id="19" idx="2"/>
          </p:cNvCxnSpPr>
          <p:nvPr/>
        </p:nvCxnSpPr>
        <p:spPr bwMode="auto">
          <a:xfrm flipV="1">
            <a:off x="5875626" y="4635340"/>
            <a:ext cx="1214895" cy="942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6366998" y="50902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15</a:t>
            </a:r>
            <a:endParaRPr lang="zh-TW" altLang="en-US" b="1"/>
          </a:p>
        </p:txBody>
      </p:sp>
      <p:sp>
        <p:nvSpPr>
          <p:cNvPr id="37" name="橢圓 36"/>
          <p:cNvSpPr/>
          <p:nvPr/>
        </p:nvSpPr>
        <p:spPr bwMode="auto">
          <a:xfrm>
            <a:off x="7701945" y="5367721"/>
            <a:ext cx="504056" cy="50405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784696" y="54101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p:sp>
        <p:nvSpPr>
          <p:cNvPr id="8" name="手繪多邊形 7"/>
          <p:cNvSpPr/>
          <p:nvPr/>
        </p:nvSpPr>
        <p:spPr bwMode="auto">
          <a:xfrm>
            <a:off x="5593404" y="3677055"/>
            <a:ext cx="1439764" cy="271640"/>
          </a:xfrm>
          <a:custGeom>
            <a:avLst/>
            <a:gdLst>
              <a:gd name="connsiteX0" fmla="*/ 0 w 1439764"/>
              <a:gd name="connsiteY0" fmla="*/ 252919 h 271640"/>
              <a:gd name="connsiteX1" fmla="*/ 1439694 w 1439764"/>
              <a:gd name="connsiteY1" fmla="*/ 252919 h 271640"/>
              <a:gd name="connsiteX2" fmla="*/ 68094 w 1439764"/>
              <a:gd name="connsiteY2" fmla="*/ 58366 h 271640"/>
              <a:gd name="connsiteX3" fmla="*/ 1322962 w 1439764"/>
              <a:gd name="connsiteY3" fmla="*/ 0 h 27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9764" h="271640">
                <a:moveTo>
                  <a:pt x="0" y="252919"/>
                </a:moveTo>
                <a:cubicBezTo>
                  <a:pt x="714172" y="269132"/>
                  <a:pt x="1428345" y="285345"/>
                  <a:pt x="1439694" y="252919"/>
                </a:cubicBezTo>
                <a:cubicBezTo>
                  <a:pt x="1451043" y="220493"/>
                  <a:pt x="87549" y="100519"/>
                  <a:pt x="68094" y="58366"/>
                </a:cubicBezTo>
                <a:cubicBezTo>
                  <a:pt x="48639" y="16213"/>
                  <a:pt x="685800" y="8106"/>
                  <a:pt x="1322962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465766" y="344622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(0,1) 33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2" name="手繪多邊形 21"/>
          <p:cNvSpPr/>
          <p:nvPr/>
        </p:nvSpPr>
        <p:spPr bwMode="auto">
          <a:xfrm>
            <a:off x="5875626" y="4635340"/>
            <a:ext cx="1801491" cy="1162345"/>
          </a:xfrm>
          <a:custGeom>
            <a:avLst/>
            <a:gdLst>
              <a:gd name="connsiteX0" fmla="*/ 0 w 1723789"/>
              <a:gd name="connsiteY0" fmla="*/ 94788 h 1349656"/>
              <a:gd name="connsiteX1" fmla="*/ 1643974 w 1723789"/>
              <a:gd name="connsiteY1" fmla="*/ 75333 h 1349656"/>
              <a:gd name="connsiteX2" fmla="*/ 1322961 w 1723789"/>
              <a:gd name="connsiteY2" fmla="*/ 921639 h 1349656"/>
              <a:gd name="connsiteX3" fmla="*/ 68093 w 1723789"/>
              <a:gd name="connsiteY3" fmla="*/ 1349656 h 134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789" h="1349656">
                <a:moveTo>
                  <a:pt x="0" y="94788"/>
                </a:moveTo>
                <a:cubicBezTo>
                  <a:pt x="711740" y="16156"/>
                  <a:pt x="1423481" y="-62475"/>
                  <a:pt x="1643974" y="75333"/>
                </a:cubicBezTo>
                <a:cubicBezTo>
                  <a:pt x="1864467" y="213141"/>
                  <a:pt x="1585608" y="709252"/>
                  <a:pt x="1322961" y="921639"/>
                </a:cubicBezTo>
                <a:cubicBezTo>
                  <a:pt x="1060314" y="1134026"/>
                  <a:pt x="564203" y="1241841"/>
                  <a:pt x="68093" y="134965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543604" y="4276119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(0,2) 26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8330</TotalTime>
  <Words>1191</Words>
  <Application>Microsoft Office PowerPoint</Application>
  <PresentationFormat>如螢幕大小 (4:3)</PresentationFormat>
  <Paragraphs>290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古典-1</vt:lpstr>
      <vt:lpstr>Uva 10342</vt:lpstr>
      <vt:lpstr>Problem Descriptions (1/2)</vt:lpstr>
      <vt:lpstr>Problem Descriptions (2/3)</vt:lpstr>
      <vt:lpstr>Problem Descriptions (3/3)</vt:lpstr>
      <vt:lpstr>Input</vt:lpstr>
      <vt:lpstr>Input</vt:lpstr>
      <vt:lpstr>Output</vt:lpstr>
      <vt:lpstr>Example I/O</vt:lpstr>
      <vt:lpstr>Example I/O</vt:lpstr>
      <vt:lpstr>Second Shortest Path</vt:lpstr>
      <vt:lpstr>Second Shortest Path</vt:lpstr>
      <vt:lpstr>Second Shortest Path</vt:lpstr>
      <vt:lpstr>Second Shortest Path</vt:lpstr>
      <vt:lpstr>Second Shortest Path</vt:lpstr>
      <vt:lpstr>Second Shortest Path</vt:lpstr>
      <vt:lpstr>Second Shortest Path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3031</cp:revision>
  <dcterms:created xsi:type="dcterms:W3CDTF">2007-09-17T04:06:35Z</dcterms:created>
  <dcterms:modified xsi:type="dcterms:W3CDTF">2019-11-20T05:16:30Z</dcterms:modified>
</cp:coreProperties>
</file>