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sldIdLst>
    <p:sldId id="256" r:id="rId2"/>
    <p:sldId id="328" r:id="rId3"/>
    <p:sldId id="305" r:id="rId4"/>
    <p:sldId id="329" r:id="rId5"/>
    <p:sldId id="333" r:id="rId6"/>
    <p:sldId id="330" r:id="rId7"/>
    <p:sldId id="332" r:id="rId8"/>
    <p:sldId id="335" r:id="rId9"/>
    <p:sldId id="336" r:id="rId10"/>
    <p:sldId id="337" r:id="rId11"/>
    <p:sldId id="338" r:id="rId12"/>
    <p:sldId id="339" r:id="rId13"/>
    <p:sldId id="340" r:id="rId14"/>
    <p:sldId id="343" r:id="rId15"/>
    <p:sldId id="341" r:id="rId16"/>
    <p:sldId id="342" r:id="rId17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CC"/>
    <a:srgbClr val="0033CC"/>
    <a:srgbClr val="0000FF"/>
    <a:srgbClr val="00FFFF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90" autoAdjust="0"/>
    <p:restoredTop sz="94660"/>
  </p:normalViewPr>
  <p:slideViewPr>
    <p:cSldViewPr>
      <p:cViewPr varScale="1">
        <p:scale>
          <a:sx n="65" d="100"/>
          <a:sy n="65" d="100"/>
        </p:scale>
        <p:origin x="-1224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7CC1EEF0-2DF3-4496-8E77-03F35C0DC0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02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D8676DB0-71C1-48EF-A320-C047E373B933}" type="slidenum">
              <a:rPr lang="en-US" altLang="zh-TW" sz="1200">
                <a:latin typeface="Arial" charset="0"/>
              </a:rPr>
              <a:pPr eaLnBrk="1" hangingPunct="1"/>
              <a:t>1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838200"/>
          </a:xfrm>
        </p:spPr>
        <p:txBody>
          <a:bodyPr anchorCtr="1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2339975"/>
            <a:ext cx="7772400" cy="114300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 smtClean="0"/>
            </a:lvl1pPr>
          </a:lstStyle>
          <a:p>
            <a:pPr>
              <a:defRPr/>
            </a:pPr>
            <a:fld id="{90D9EA25-EA31-4F44-90EB-645FC60433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045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D6AEB-BC2C-47D7-8563-805B68E259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424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34200" y="990600"/>
            <a:ext cx="1828800" cy="5257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447800" y="990600"/>
            <a:ext cx="5334000" cy="5257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954E8-75A1-4337-900B-B20E81190D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206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A3F56-0698-4059-93C4-1951A260C3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659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30466-2210-4DC4-AE51-B0457D58250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201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B6EB0-8913-421D-B6C4-1C9826722D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083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38496-2168-43C4-A81B-F0F5220C2F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106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2AF0A-642A-4C15-AAF5-E467C77E84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956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CFA28-01FF-44D9-87A0-CE84F5FF81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683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F7A3F-D183-4F71-BACC-0E77266AD1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70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C36FC-F580-4749-AF76-04A00C7FC2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874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990600"/>
            <a:ext cx="7315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 Click to edit Master text styles</a:t>
            </a:r>
          </a:p>
          <a:p>
            <a:pPr lvl="1"/>
            <a:r>
              <a:rPr lang="en-US" altLang="zh-TW" smtClean="0"/>
              <a:t> Second level</a:t>
            </a:r>
          </a:p>
          <a:p>
            <a:pPr lvl="2"/>
            <a:r>
              <a:rPr lang="en-US" altLang="zh-TW" smtClean="0"/>
              <a:t> Third level</a:t>
            </a:r>
          </a:p>
          <a:p>
            <a:pPr lvl="3"/>
            <a:r>
              <a:rPr lang="en-US" altLang="zh-TW" smtClean="0"/>
              <a:t> Fourth level</a:t>
            </a:r>
          </a:p>
          <a:p>
            <a:pPr lvl="4"/>
            <a:r>
              <a:rPr lang="en-US" altLang="zh-TW" smtClean="0"/>
              <a:t> 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4F238B3-F1D8-4FC1-BA36-528E84FE0C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400" b="1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000" b="1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584" y="242088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" charset="0"/>
              </a:rPr>
              <a:t>UVA 12124</a:t>
            </a:r>
            <a:endParaRPr lang="en-US" altLang="zh-TW" dirty="0" smtClean="0">
              <a:latin typeface="Arial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664" y="3501008"/>
            <a:ext cx="6644208" cy="1360488"/>
          </a:xfrm>
        </p:spPr>
        <p:txBody>
          <a:bodyPr/>
          <a:lstStyle/>
          <a:p>
            <a:pPr eaLnBrk="1" hangingPunct="1"/>
            <a:r>
              <a:rPr lang="en-US" altLang="zh-TW" smtClean="0"/>
              <a:t>Assemble</a:t>
            </a:r>
            <a:endParaRPr lang="en-US" altLang="zh-TW" dirty="0" smtClean="0"/>
          </a:p>
          <a:p>
            <a:pPr eaLnBrk="1" hangingPunct="1"/>
            <a:r>
              <a:rPr lang="en-US" altLang="zh-TW" dirty="0" smtClean="0">
                <a:latin typeface="Arial" charset="0"/>
              </a:rPr>
              <a:t>Time: </a:t>
            </a:r>
            <a:r>
              <a:rPr lang="en-US" altLang="zh-TW" smtClean="0">
                <a:latin typeface="Arial" charset="0"/>
              </a:rPr>
              <a:t>3 seconds</a:t>
            </a:r>
          </a:p>
          <a:p>
            <a:pPr eaLnBrk="1" hangingPunct="1"/>
            <a:r>
              <a:rPr lang="en-US" altLang="zh-TW" smtClean="0">
                <a:latin typeface="Arial" charset="0"/>
              </a:rPr>
              <a:t>(NWERC 2007, LA 3971)</a:t>
            </a:r>
            <a:endParaRPr lang="en-US" altLang="zh-TW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Sample Input / Output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71450" y="1109057"/>
            <a:ext cx="4071359" cy="563231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800" b="1"/>
              <a:t>1 </a:t>
            </a:r>
            <a:endParaRPr lang="en-US" altLang="zh-TW" sz="1800" b="1" smtClean="0"/>
          </a:p>
          <a:p>
            <a:r>
              <a:rPr lang="en-US" altLang="zh-TW" sz="1800" b="1" smtClean="0"/>
              <a:t>18 </a:t>
            </a:r>
            <a:r>
              <a:rPr lang="en-US" altLang="zh-TW" sz="1800" b="1"/>
              <a:t>800 </a:t>
            </a:r>
            <a:endParaRPr lang="en-US" altLang="zh-TW" sz="1800" b="1" smtClean="0"/>
          </a:p>
          <a:p>
            <a:r>
              <a:rPr lang="en-US" altLang="zh-TW" sz="1800" b="1" smtClean="0">
                <a:solidFill>
                  <a:srgbClr val="00B050"/>
                </a:solidFill>
              </a:rPr>
              <a:t>processor </a:t>
            </a:r>
            <a:r>
              <a:rPr lang="en-US" altLang="zh-TW" sz="1800" b="1">
                <a:solidFill>
                  <a:schemeClr val="tx1">
                    <a:lumMod val="60000"/>
                    <a:lumOff val="40000"/>
                  </a:schemeClr>
                </a:solidFill>
              </a:rPr>
              <a:t>3500_MHz</a:t>
            </a:r>
            <a:r>
              <a:rPr lang="en-US" altLang="zh-TW" sz="1800" b="1"/>
              <a:t> </a:t>
            </a:r>
            <a:r>
              <a:rPr lang="en-US" altLang="zh-TW" sz="1800" b="1">
                <a:solidFill>
                  <a:srgbClr val="7030A0"/>
                </a:solidFill>
              </a:rPr>
              <a:t>66</a:t>
            </a:r>
            <a:r>
              <a:rPr lang="en-US" altLang="zh-TW" sz="1800" b="1"/>
              <a:t> </a:t>
            </a:r>
            <a:r>
              <a:rPr lang="en-US" altLang="zh-TW" sz="1800" b="1">
                <a:solidFill>
                  <a:srgbClr val="0000FF"/>
                </a:solidFill>
              </a:rPr>
              <a:t>5</a:t>
            </a:r>
            <a:r>
              <a:rPr lang="en-US" altLang="zh-TW" sz="1800" b="1"/>
              <a:t> </a:t>
            </a:r>
            <a:endParaRPr lang="en-US" altLang="zh-TW" sz="1800" b="1" smtClean="0"/>
          </a:p>
          <a:p>
            <a:r>
              <a:rPr lang="en-US" altLang="zh-TW" sz="1800" b="1" smtClean="0"/>
              <a:t>processor </a:t>
            </a:r>
            <a:r>
              <a:rPr lang="en-US" altLang="zh-TW" sz="1800" b="1"/>
              <a:t>4200_MHz 103 7 </a:t>
            </a:r>
            <a:endParaRPr lang="en-US" altLang="zh-TW" sz="1800" b="1" smtClean="0"/>
          </a:p>
          <a:p>
            <a:r>
              <a:rPr lang="en-US" altLang="zh-TW" sz="1800" b="1" smtClean="0"/>
              <a:t>processor </a:t>
            </a:r>
            <a:r>
              <a:rPr lang="en-US" altLang="zh-TW" sz="1800" b="1"/>
              <a:t>5000_MHz 156 9 </a:t>
            </a:r>
            <a:endParaRPr lang="en-US" altLang="zh-TW" sz="1800" b="1" smtClean="0"/>
          </a:p>
          <a:p>
            <a:r>
              <a:rPr lang="en-US" altLang="zh-TW" sz="1800" b="1" smtClean="0"/>
              <a:t>processor </a:t>
            </a:r>
            <a:r>
              <a:rPr lang="en-US" altLang="zh-TW" sz="1800" b="1"/>
              <a:t>6000_MHz 219 12 </a:t>
            </a:r>
            <a:endParaRPr lang="en-US" altLang="zh-TW" sz="1800" b="1" smtClean="0"/>
          </a:p>
          <a:p>
            <a:r>
              <a:rPr lang="en-US" altLang="zh-TW" sz="1800" b="1" smtClean="0"/>
              <a:t>memory </a:t>
            </a:r>
            <a:r>
              <a:rPr lang="en-US" altLang="zh-TW" sz="1800" b="1"/>
              <a:t>1_GB 35 3 </a:t>
            </a:r>
            <a:endParaRPr lang="en-US" altLang="zh-TW" sz="1800" b="1" smtClean="0"/>
          </a:p>
          <a:p>
            <a:r>
              <a:rPr lang="en-US" altLang="zh-TW" sz="1800" b="1" smtClean="0"/>
              <a:t>memory </a:t>
            </a:r>
            <a:r>
              <a:rPr lang="en-US" altLang="zh-TW" sz="1800" b="1"/>
              <a:t>2_GB 88 6 </a:t>
            </a:r>
            <a:endParaRPr lang="en-US" altLang="zh-TW" sz="1800" b="1" smtClean="0"/>
          </a:p>
          <a:p>
            <a:r>
              <a:rPr lang="en-US" altLang="zh-TW" sz="1800" b="1" smtClean="0"/>
              <a:t>memory </a:t>
            </a:r>
            <a:r>
              <a:rPr lang="en-US" altLang="zh-TW" sz="1800" b="1"/>
              <a:t>4_GB 170 12 </a:t>
            </a:r>
            <a:endParaRPr lang="en-US" altLang="zh-TW" sz="1800" b="1" smtClean="0"/>
          </a:p>
          <a:p>
            <a:r>
              <a:rPr lang="en-US" altLang="zh-TW" sz="1800" b="1" smtClean="0"/>
              <a:t>mainbord </a:t>
            </a:r>
            <a:r>
              <a:rPr lang="en-US" altLang="zh-TW" sz="1800" b="1"/>
              <a:t>all_onboard 52 10 </a:t>
            </a:r>
            <a:endParaRPr lang="en-US" altLang="zh-TW" sz="1800" b="1" smtClean="0"/>
          </a:p>
          <a:p>
            <a:r>
              <a:rPr lang="en-US" altLang="zh-TW" sz="1800" b="1" smtClean="0"/>
              <a:t>harddisk </a:t>
            </a:r>
            <a:r>
              <a:rPr lang="en-US" altLang="zh-TW" sz="1800" b="1"/>
              <a:t>250_GB 54 10 </a:t>
            </a:r>
            <a:endParaRPr lang="en-US" altLang="zh-TW" sz="1800" b="1" smtClean="0"/>
          </a:p>
          <a:p>
            <a:r>
              <a:rPr lang="en-US" altLang="zh-TW" sz="1800" b="1" smtClean="0"/>
              <a:t>harddisk </a:t>
            </a:r>
            <a:r>
              <a:rPr lang="en-US" altLang="zh-TW" sz="1800" b="1"/>
              <a:t>500_FB 99 12 </a:t>
            </a:r>
            <a:endParaRPr lang="en-US" altLang="zh-TW" sz="1800" b="1" smtClean="0"/>
          </a:p>
          <a:p>
            <a:r>
              <a:rPr lang="en-US" altLang="zh-TW" sz="1800" b="1" smtClean="0"/>
              <a:t>casing </a:t>
            </a:r>
            <a:r>
              <a:rPr lang="en-US" altLang="zh-TW" sz="1800" b="1"/>
              <a:t>midi 36 10 </a:t>
            </a:r>
            <a:endParaRPr lang="en-US" altLang="zh-TW" sz="1800" b="1" smtClean="0"/>
          </a:p>
          <a:p>
            <a:r>
              <a:rPr lang="en-US" altLang="zh-TW" sz="1800" b="1" smtClean="0"/>
              <a:t>monitor </a:t>
            </a:r>
            <a:r>
              <a:rPr lang="en-US" altLang="zh-TW" sz="1800" b="1"/>
              <a:t>17_inch 157 5 </a:t>
            </a:r>
            <a:endParaRPr lang="en-US" altLang="zh-TW" sz="1800" b="1" smtClean="0"/>
          </a:p>
          <a:p>
            <a:r>
              <a:rPr lang="en-US" altLang="zh-TW" sz="1800" b="1" smtClean="0"/>
              <a:t>monitor </a:t>
            </a:r>
            <a:r>
              <a:rPr lang="en-US" altLang="zh-TW" sz="1800" b="1"/>
              <a:t>19_inch 175 7 </a:t>
            </a:r>
            <a:endParaRPr lang="en-US" altLang="zh-TW" sz="1800" b="1" smtClean="0"/>
          </a:p>
          <a:p>
            <a:r>
              <a:rPr lang="en-US" altLang="zh-TW" sz="1800" b="1" smtClean="0"/>
              <a:t>monitor </a:t>
            </a:r>
            <a:r>
              <a:rPr lang="en-US" altLang="zh-TW" sz="1800" b="1"/>
              <a:t>20_inch 210 9 </a:t>
            </a:r>
            <a:endParaRPr lang="en-US" altLang="zh-TW" sz="1800" b="1" smtClean="0"/>
          </a:p>
          <a:p>
            <a:r>
              <a:rPr lang="en-US" altLang="zh-TW" sz="1800" b="1" smtClean="0"/>
              <a:t>monitor </a:t>
            </a:r>
            <a:r>
              <a:rPr lang="en-US" altLang="zh-TW" sz="1800" b="1"/>
              <a:t>22_inch 293 </a:t>
            </a:r>
            <a:r>
              <a:rPr lang="en-US" altLang="zh-TW" sz="1800" b="1" smtClean="0"/>
              <a:t>12</a:t>
            </a:r>
          </a:p>
          <a:p>
            <a:r>
              <a:rPr lang="en-US" altLang="zh-TW" sz="1800" b="1"/>
              <a:t>mouse cordless_optical 18 12 </a:t>
            </a:r>
            <a:endParaRPr lang="en-US" altLang="zh-TW" sz="1800" b="1" smtClean="0"/>
          </a:p>
          <a:p>
            <a:r>
              <a:rPr lang="en-US" altLang="zh-TW" sz="1800" b="1" smtClean="0"/>
              <a:t>mouse </a:t>
            </a:r>
            <a:r>
              <a:rPr lang="en-US" altLang="zh-TW" sz="1800" b="1"/>
              <a:t>microsoft 30 9 </a:t>
            </a:r>
            <a:endParaRPr lang="en-US" altLang="zh-TW" sz="1800" b="1" smtClean="0"/>
          </a:p>
          <a:p>
            <a:r>
              <a:rPr lang="en-US" altLang="zh-TW" sz="1800" b="1" smtClean="0"/>
              <a:t>keyboard </a:t>
            </a:r>
            <a:r>
              <a:rPr lang="en-US" altLang="zh-TW" sz="1800" b="1"/>
              <a:t>office 4 10</a:t>
            </a:r>
            <a:endParaRPr lang="en-US" altLang="zh-TW" sz="1800" b="1" dirty="0"/>
          </a:p>
        </p:txBody>
      </p:sp>
      <p:sp>
        <p:nvSpPr>
          <p:cNvPr id="12" name="矩形 11"/>
          <p:cNvSpPr/>
          <p:nvPr/>
        </p:nvSpPr>
        <p:spPr bwMode="auto">
          <a:xfrm>
            <a:off x="171450" y="1711841"/>
            <a:ext cx="2937480" cy="1104508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79512" y="2852936"/>
            <a:ext cx="2937480" cy="792088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179512" y="3645024"/>
            <a:ext cx="2937480" cy="263644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179512" y="3908668"/>
            <a:ext cx="2937480" cy="504056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179512" y="4412724"/>
            <a:ext cx="2937480" cy="312420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179512" y="4725144"/>
            <a:ext cx="2937480" cy="1152128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179512" y="5877272"/>
            <a:ext cx="2937480" cy="479668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179512" y="6356940"/>
            <a:ext cx="2937480" cy="384428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081318" y="181520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v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3059832" y="292494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v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3059832" y="378904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v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3059832" y="350100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v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059832" y="433548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v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3059832" y="491155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v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3059832" y="599167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v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3081318" y="62797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v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39552" y="1412776"/>
            <a:ext cx="360040" cy="29906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355976" y="1711841"/>
            <a:ext cx="457048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Cambria" panose="02040503050406030204" pitchFamily="18" charset="0"/>
                <a:ea typeface="Cambria" panose="02040503050406030204" pitchFamily="18" charset="0"/>
              </a:rPr>
              <a:t>103+88+52+54+36+175+30+4</a:t>
            </a:r>
          </a:p>
          <a:p>
            <a:r>
              <a:rPr lang="en-US" altLang="zh-TW" b="1" smtClean="0">
                <a:latin typeface="Cambria" panose="02040503050406030204" pitchFamily="18" charset="0"/>
                <a:ea typeface="Cambria" panose="02040503050406030204" pitchFamily="18" charset="0"/>
              </a:rPr>
              <a:t>= 542 </a:t>
            </a:r>
            <a:r>
              <a:rPr lang="en-US" altLang="zh-TW" b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(&lt; 800)</a:t>
            </a:r>
          </a:p>
          <a:p>
            <a:endParaRPr lang="en-US" altLang="zh-TW" b="1" smtClean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zh-TW" b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Minimum quality = 6</a:t>
            </a:r>
          </a:p>
          <a:p>
            <a:endParaRPr lang="en-US" altLang="zh-TW" b="1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zh-TW" b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Delete all components </a:t>
            </a:r>
          </a:p>
          <a:p>
            <a:r>
              <a:rPr lang="en-US" altLang="zh-TW" b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which quality is less than 6</a:t>
            </a:r>
            <a:endParaRPr lang="zh-TW" altLang="en-US" b="1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cxnSp>
        <p:nvCxnSpPr>
          <p:cNvPr id="8" name="直線接點 7"/>
          <p:cNvCxnSpPr/>
          <p:nvPr/>
        </p:nvCxnSpPr>
        <p:spPr bwMode="auto">
          <a:xfrm>
            <a:off x="171450" y="2939752"/>
            <a:ext cx="216830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接點 22"/>
          <p:cNvCxnSpPr/>
          <p:nvPr/>
        </p:nvCxnSpPr>
        <p:spPr bwMode="auto">
          <a:xfrm>
            <a:off x="251520" y="1844824"/>
            <a:ext cx="266429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接點 25"/>
          <p:cNvCxnSpPr/>
          <p:nvPr/>
        </p:nvCxnSpPr>
        <p:spPr bwMode="auto">
          <a:xfrm>
            <a:off x="179512" y="4869160"/>
            <a:ext cx="266429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6113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Sample Input / Output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71450" y="1109057"/>
            <a:ext cx="4071359" cy="563231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800" b="1"/>
              <a:t>1 </a:t>
            </a:r>
            <a:endParaRPr lang="en-US" altLang="zh-TW" sz="1800" b="1" smtClean="0"/>
          </a:p>
          <a:p>
            <a:r>
              <a:rPr lang="en-US" altLang="zh-TW" sz="1800" b="1" smtClean="0"/>
              <a:t>18 </a:t>
            </a:r>
            <a:r>
              <a:rPr lang="en-US" altLang="zh-TW" sz="1800" b="1"/>
              <a:t>800 </a:t>
            </a:r>
            <a:endParaRPr lang="en-US" altLang="zh-TW" sz="1800" b="1" smtClean="0"/>
          </a:p>
          <a:p>
            <a:r>
              <a:rPr lang="en-US" altLang="zh-TW" sz="1800" b="1" smtClean="0">
                <a:solidFill>
                  <a:srgbClr val="00B050"/>
                </a:solidFill>
              </a:rPr>
              <a:t>processor </a:t>
            </a:r>
            <a:r>
              <a:rPr lang="en-US" altLang="zh-TW" sz="1800" b="1">
                <a:solidFill>
                  <a:schemeClr val="tx1">
                    <a:lumMod val="60000"/>
                    <a:lumOff val="40000"/>
                  </a:schemeClr>
                </a:solidFill>
              </a:rPr>
              <a:t>3500_MHz</a:t>
            </a:r>
            <a:r>
              <a:rPr lang="en-US" altLang="zh-TW" sz="1800" b="1"/>
              <a:t> </a:t>
            </a:r>
            <a:r>
              <a:rPr lang="en-US" altLang="zh-TW" sz="1800" b="1">
                <a:solidFill>
                  <a:srgbClr val="7030A0"/>
                </a:solidFill>
              </a:rPr>
              <a:t>66</a:t>
            </a:r>
            <a:r>
              <a:rPr lang="en-US" altLang="zh-TW" sz="1800" b="1"/>
              <a:t> </a:t>
            </a:r>
            <a:r>
              <a:rPr lang="en-US" altLang="zh-TW" sz="1800" b="1">
                <a:solidFill>
                  <a:srgbClr val="0000FF"/>
                </a:solidFill>
              </a:rPr>
              <a:t>5</a:t>
            </a:r>
            <a:r>
              <a:rPr lang="en-US" altLang="zh-TW" sz="1800" b="1"/>
              <a:t> </a:t>
            </a:r>
            <a:endParaRPr lang="en-US" altLang="zh-TW" sz="1800" b="1" smtClean="0"/>
          </a:p>
          <a:p>
            <a:r>
              <a:rPr lang="en-US" altLang="zh-TW" sz="1800" b="1" smtClean="0"/>
              <a:t>processor </a:t>
            </a:r>
            <a:r>
              <a:rPr lang="en-US" altLang="zh-TW" sz="1800" b="1"/>
              <a:t>4200_MHz 103 7 </a:t>
            </a:r>
            <a:endParaRPr lang="en-US" altLang="zh-TW" sz="1800" b="1" smtClean="0"/>
          </a:p>
          <a:p>
            <a:r>
              <a:rPr lang="en-US" altLang="zh-TW" sz="1800" b="1" smtClean="0"/>
              <a:t>processor </a:t>
            </a:r>
            <a:r>
              <a:rPr lang="en-US" altLang="zh-TW" sz="1800" b="1"/>
              <a:t>5000_MHz 156 9 </a:t>
            </a:r>
            <a:endParaRPr lang="en-US" altLang="zh-TW" sz="1800" b="1" smtClean="0"/>
          </a:p>
          <a:p>
            <a:r>
              <a:rPr lang="en-US" altLang="zh-TW" sz="1800" b="1" smtClean="0"/>
              <a:t>processor </a:t>
            </a:r>
            <a:r>
              <a:rPr lang="en-US" altLang="zh-TW" sz="1800" b="1"/>
              <a:t>6000_MHz 219 12 </a:t>
            </a:r>
            <a:endParaRPr lang="en-US" altLang="zh-TW" sz="1800" b="1" smtClean="0"/>
          </a:p>
          <a:p>
            <a:r>
              <a:rPr lang="en-US" altLang="zh-TW" sz="1800" b="1" smtClean="0"/>
              <a:t>memory </a:t>
            </a:r>
            <a:r>
              <a:rPr lang="en-US" altLang="zh-TW" sz="1800" b="1"/>
              <a:t>1_GB 35 3 </a:t>
            </a:r>
            <a:endParaRPr lang="en-US" altLang="zh-TW" sz="1800" b="1" smtClean="0"/>
          </a:p>
          <a:p>
            <a:r>
              <a:rPr lang="en-US" altLang="zh-TW" sz="1800" b="1" smtClean="0"/>
              <a:t>memory </a:t>
            </a:r>
            <a:r>
              <a:rPr lang="en-US" altLang="zh-TW" sz="1800" b="1"/>
              <a:t>2_GB 88 6 </a:t>
            </a:r>
            <a:endParaRPr lang="en-US" altLang="zh-TW" sz="1800" b="1" smtClean="0"/>
          </a:p>
          <a:p>
            <a:r>
              <a:rPr lang="en-US" altLang="zh-TW" sz="1800" b="1" smtClean="0"/>
              <a:t>memory </a:t>
            </a:r>
            <a:r>
              <a:rPr lang="en-US" altLang="zh-TW" sz="1800" b="1"/>
              <a:t>4_GB 170 12 </a:t>
            </a:r>
            <a:endParaRPr lang="en-US" altLang="zh-TW" sz="1800" b="1" smtClean="0"/>
          </a:p>
          <a:p>
            <a:r>
              <a:rPr lang="en-US" altLang="zh-TW" sz="1800" b="1" smtClean="0"/>
              <a:t>mainbord </a:t>
            </a:r>
            <a:r>
              <a:rPr lang="en-US" altLang="zh-TW" sz="1800" b="1"/>
              <a:t>all_onboard 52 10 </a:t>
            </a:r>
            <a:endParaRPr lang="en-US" altLang="zh-TW" sz="1800" b="1" smtClean="0"/>
          </a:p>
          <a:p>
            <a:r>
              <a:rPr lang="en-US" altLang="zh-TW" sz="1800" b="1" smtClean="0"/>
              <a:t>harddisk </a:t>
            </a:r>
            <a:r>
              <a:rPr lang="en-US" altLang="zh-TW" sz="1800" b="1"/>
              <a:t>250_GB 54 10 </a:t>
            </a:r>
            <a:endParaRPr lang="en-US" altLang="zh-TW" sz="1800" b="1" smtClean="0"/>
          </a:p>
          <a:p>
            <a:r>
              <a:rPr lang="en-US" altLang="zh-TW" sz="1800" b="1" smtClean="0"/>
              <a:t>harddisk </a:t>
            </a:r>
            <a:r>
              <a:rPr lang="en-US" altLang="zh-TW" sz="1800" b="1"/>
              <a:t>500_FB 99 12 </a:t>
            </a:r>
            <a:endParaRPr lang="en-US" altLang="zh-TW" sz="1800" b="1" smtClean="0"/>
          </a:p>
          <a:p>
            <a:r>
              <a:rPr lang="en-US" altLang="zh-TW" sz="1800" b="1" smtClean="0"/>
              <a:t>casing </a:t>
            </a:r>
            <a:r>
              <a:rPr lang="en-US" altLang="zh-TW" sz="1800" b="1"/>
              <a:t>midi 36 10 </a:t>
            </a:r>
            <a:endParaRPr lang="en-US" altLang="zh-TW" sz="1800" b="1" smtClean="0"/>
          </a:p>
          <a:p>
            <a:r>
              <a:rPr lang="en-US" altLang="zh-TW" sz="1800" b="1" smtClean="0"/>
              <a:t>monitor </a:t>
            </a:r>
            <a:r>
              <a:rPr lang="en-US" altLang="zh-TW" sz="1800" b="1"/>
              <a:t>17_inch 157 5 </a:t>
            </a:r>
            <a:endParaRPr lang="en-US" altLang="zh-TW" sz="1800" b="1" smtClean="0"/>
          </a:p>
          <a:p>
            <a:r>
              <a:rPr lang="en-US" altLang="zh-TW" sz="1800" b="1" smtClean="0"/>
              <a:t>monitor </a:t>
            </a:r>
            <a:r>
              <a:rPr lang="en-US" altLang="zh-TW" sz="1800" b="1"/>
              <a:t>19_inch 175 7 </a:t>
            </a:r>
            <a:endParaRPr lang="en-US" altLang="zh-TW" sz="1800" b="1" smtClean="0"/>
          </a:p>
          <a:p>
            <a:r>
              <a:rPr lang="en-US" altLang="zh-TW" sz="1800" b="1" smtClean="0"/>
              <a:t>monitor </a:t>
            </a:r>
            <a:r>
              <a:rPr lang="en-US" altLang="zh-TW" sz="1800" b="1"/>
              <a:t>20_inch 210 9 </a:t>
            </a:r>
            <a:endParaRPr lang="en-US" altLang="zh-TW" sz="1800" b="1" smtClean="0"/>
          </a:p>
          <a:p>
            <a:r>
              <a:rPr lang="en-US" altLang="zh-TW" sz="1800" b="1" smtClean="0"/>
              <a:t>monitor </a:t>
            </a:r>
            <a:r>
              <a:rPr lang="en-US" altLang="zh-TW" sz="1800" b="1"/>
              <a:t>22_inch 293 </a:t>
            </a:r>
            <a:r>
              <a:rPr lang="en-US" altLang="zh-TW" sz="1800" b="1" smtClean="0"/>
              <a:t>12</a:t>
            </a:r>
          </a:p>
          <a:p>
            <a:r>
              <a:rPr lang="en-US" altLang="zh-TW" sz="1800" b="1"/>
              <a:t>mouse cordless_optical 18 12 </a:t>
            </a:r>
            <a:endParaRPr lang="en-US" altLang="zh-TW" sz="1800" b="1" smtClean="0"/>
          </a:p>
          <a:p>
            <a:r>
              <a:rPr lang="en-US" altLang="zh-TW" sz="1800" b="1" smtClean="0"/>
              <a:t>mouse </a:t>
            </a:r>
            <a:r>
              <a:rPr lang="en-US" altLang="zh-TW" sz="1800" b="1"/>
              <a:t>microsoft 30 9 </a:t>
            </a:r>
            <a:endParaRPr lang="en-US" altLang="zh-TW" sz="1800" b="1" smtClean="0"/>
          </a:p>
          <a:p>
            <a:r>
              <a:rPr lang="en-US" altLang="zh-TW" sz="1800" b="1" smtClean="0"/>
              <a:t>keyboard </a:t>
            </a:r>
            <a:r>
              <a:rPr lang="en-US" altLang="zh-TW" sz="1800" b="1"/>
              <a:t>office 4 10</a:t>
            </a:r>
            <a:endParaRPr lang="en-US" altLang="zh-TW" sz="1800" b="1" dirty="0"/>
          </a:p>
        </p:txBody>
      </p:sp>
      <p:sp>
        <p:nvSpPr>
          <p:cNvPr id="12" name="矩形 11"/>
          <p:cNvSpPr/>
          <p:nvPr/>
        </p:nvSpPr>
        <p:spPr bwMode="auto">
          <a:xfrm>
            <a:off x="171450" y="1711841"/>
            <a:ext cx="2937480" cy="1104508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79512" y="2852936"/>
            <a:ext cx="2937480" cy="792088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179512" y="3645024"/>
            <a:ext cx="2937480" cy="263644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179512" y="3908668"/>
            <a:ext cx="2937480" cy="504056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179512" y="4412724"/>
            <a:ext cx="2937480" cy="312420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179512" y="4725144"/>
            <a:ext cx="2937480" cy="1152128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179512" y="5877272"/>
            <a:ext cx="2937480" cy="479668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179512" y="6356940"/>
            <a:ext cx="2937480" cy="384428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081318" y="181520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v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3059832" y="325536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v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3059832" y="378904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v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3059832" y="350100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v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059832" y="433548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v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3059832" y="491155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v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3059832" y="599167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v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3081318" y="62797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v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39552" y="1412776"/>
            <a:ext cx="360040" cy="29906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355976" y="1711841"/>
            <a:ext cx="457048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Cambria" panose="02040503050406030204" pitchFamily="18" charset="0"/>
                <a:ea typeface="Cambria" panose="02040503050406030204" pitchFamily="18" charset="0"/>
              </a:rPr>
              <a:t>103+88+52+54+36+175+30+4</a:t>
            </a:r>
          </a:p>
          <a:p>
            <a:r>
              <a:rPr lang="en-US" altLang="zh-TW" b="1" smtClean="0">
                <a:latin typeface="Cambria" panose="02040503050406030204" pitchFamily="18" charset="0"/>
                <a:ea typeface="Cambria" panose="02040503050406030204" pitchFamily="18" charset="0"/>
              </a:rPr>
              <a:t>= 542 </a:t>
            </a:r>
            <a:r>
              <a:rPr lang="en-US" altLang="zh-TW" b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(&lt; 800)</a:t>
            </a:r>
          </a:p>
          <a:p>
            <a:endParaRPr lang="en-US" altLang="zh-TW" b="1" smtClean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zh-TW" b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Minimum quality = 7</a:t>
            </a:r>
          </a:p>
          <a:p>
            <a:endParaRPr lang="en-US" altLang="zh-TW" b="1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zh-TW" b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Delete all components </a:t>
            </a:r>
          </a:p>
          <a:p>
            <a:r>
              <a:rPr lang="en-US" altLang="zh-TW" b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which quality is less than 7</a:t>
            </a:r>
            <a:endParaRPr lang="zh-TW" altLang="en-US" b="1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cxnSp>
        <p:nvCxnSpPr>
          <p:cNvPr id="8" name="直線接點 7"/>
          <p:cNvCxnSpPr/>
          <p:nvPr/>
        </p:nvCxnSpPr>
        <p:spPr bwMode="auto">
          <a:xfrm>
            <a:off x="171450" y="2939752"/>
            <a:ext cx="216830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接點 22"/>
          <p:cNvCxnSpPr/>
          <p:nvPr/>
        </p:nvCxnSpPr>
        <p:spPr bwMode="auto">
          <a:xfrm>
            <a:off x="251520" y="1844824"/>
            <a:ext cx="266429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接點 25"/>
          <p:cNvCxnSpPr/>
          <p:nvPr/>
        </p:nvCxnSpPr>
        <p:spPr bwMode="auto">
          <a:xfrm>
            <a:off x="179512" y="4869160"/>
            <a:ext cx="266429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線接點 27"/>
          <p:cNvCxnSpPr/>
          <p:nvPr/>
        </p:nvCxnSpPr>
        <p:spPr bwMode="auto">
          <a:xfrm>
            <a:off x="179512" y="3212976"/>
            <a:ext cx="266429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3209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Sample Input / Output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71450" y="1109057"/>
            <a:ext cx="4071359" cy="563231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800" b="1"/>
              <a:t>1 </a:t>
            </a:r>
            <a:endParaRPr lang="en-US" altLang="zh-TW" sz="1800" b="1" smtClean="0"/>
          </a:p>
          <a:p>
            <a:r>
              <a:rPr lang="en-US" altLang="zh-TW" sz="1800" b="1" smtClean="0"/>
              <a:t>18 </a:t>
            </a:r>
            <a:r>
              <a:rPr lang="en-US" altLang="zh-TW" sz="1800" b="1"/>
              <a:t>800 </a:t>
            </a:r>
            <a:endParaRPr lang="en-US" altLang="zh-TW" sz="1800" b="1" smtClean="0"/>
          </a:p>
          <a:p>
            <a:r>
              <a:rPr lang="en-US" altLang="zh-TW" sz="1800" b="1" smtClean="0">
                <a:solidFill>
                  <a:srgbClr val="00B050"/>
                </a:solidFill>
              </a:rPr>
              <a:t>processor </a:t>
            </a:r>
            <a:r>
              <a:rPr lang="en-US" altLang="zh-TW" sz="1800" b="1">
                <a:solidFill>
                  <a:schemeClr val="tx1">
                    <a:lumMod val="60000"/>
                    <a:lumOff val="40000"/>
                  </a:schemeClr>
                </a:solidFill>
              </a:rPr>
              <a:t>3500_MHz</a:t>
            </a:r>
            <a:r>
              <a:rPr lang="en-US" altLang="zh-TW" sz="1800" b="1"/>
              <a:t> </a:t>
            </a:r>
            <a:r>
              <a:rPr lang="en-US" altLang="zh-TW" sz="1800" b="1">
                <a:solidFill>
                  <a:srgbClr val="7030A0"/>
                </a:solidFill>
              </a:rPr>
              <a:t>66</a:t>
            </a:r>
            <a:r>
              <a:rPr lang="en-US" altLang="zh-TW" sz="1800" b="1"/>
              <a:t> </a:t>
            </a:r>
            <a:r>
              <a:rPr lang="en-US" altLang="zh-TW" sz="1800" b="1">
                <a:solidFill>
                  <a:srgbClr val="0000FF"/>
                </a:solidFill>
              </a:rPr>
              <a:t>5</a:t>
            </a:r>
            <a:r>
              <a:rPr lang="en-US" altLang="zh-TW" sz="1800" b="1"/>
              <a:t> </a:t>
            </a:r>
            <a:endParaRPr lang="en-US" altLang="zh-TW" sz="1800" b="1" smtClean="0"/>
          </a:p>
          <a:p>
            <a:r>
              <a:rPr lang="en-US" altLang="zh-TW" sz="1800" b="1" smtClean="0"/>
              <a:t>processor </a:t>
            </a:r>
            <a:r>
              <a:rPr lang="en-US" altLang="zh-TW" sz="1800" b="1"/>
              <a:t>4200_MHz 103 7 </a:t>
            </a:r>
            <a:endParaRPr lang="en-US" altLang="zh-TW" sz="1800" b="1" smtClean="0"/>
          </a:p>
          <a:p>
            <a:r>
              <a:rPr lang="en-US" altLang="zh-TW" sz="1800" b="1" smtClean="0"/>
              <a:t>processor </a:t>
            </a:r>
            <a:r>
              <a:rPr lang="en-US" altLang="zh-TW" sz="1800" b="1"/>
              <a:t>5000_MHz 156 9 </a:t>
            </a:r>
            <a:endParaRPr lang="en-US" altLang="zh-TW" sz="1800" b="1" smtClean="0"/>
          </a:p>
          <a:p>
            <a:r>
              <a:rPr lang="en-US" altLang="zh-TW" sz="1800" b="1" smtClean="0"/>
              <a:t>processor </a:t>
            </a:r>
            <a:r>
              <a:rPr lang="en-US" altLang="zh-TW" sz="1800" b="1"/>
              <a:t>6000_MHz 219 12 </a:t>
            </a:r>
            <a:endParaRPr lang="en-US" altLang="zh-TW" sz="1800" b="1" smtClean="0"/>
          </a:p>
          <a:p>
            <a:r>
              <a:rPr lang="en-US" altLang="zh-TW" sz="1800" b="1" smtClean="0"/>
              <a:t>memory </a:t>
            </a:r>
            <a:r>
              <a:rPr lang="en-US" altLang="zh-TW" sz="1800" b="1"/>
              <a:t>1_GB 35 3 </a:t>
            </a:r>
            <a:endParaRPr lang="en-US" altLang="zh-TW" sz="1800" b="1" smtClean="0"/>
          </a:p>
          <a:p>
            <a:r>
              <a:rPr lang="en-US" altLang="zh-TW" sz="1800" b="1" smtClean="0"/>
              <a:t>memory </a:t>
            </a:r>
            <a:r>
              <a:rPr lang="en-US" altLang="zh-TW" sz="1800" b="1"/>
              <a:t>2_GB 88 6 </a:t>
            </a:r>
            <a:endParaRPr lang="en-US" altLang="zh-TW" sz="1800" b="1" smtClean="0"/>
          </a:p>
          <a:p>
            <a:r>
              <a:rPr lang="en-US" altLang="zh-TW" sz="1800" b="1" smtClean="0"/>
              <a:t>memory </a:t>
            </a:r>
            <a:r>
              <a:rPr lang="en-US" altLang="zh-TW" sz="1800" b="1"/>
              <a:t>4_GB 170 12 </a:t>
            </a:r>
            <a:endParaRPr lang="en-US" altLang="zh-TW" sz="1800" b="1" smtClean="0"/>
          </a:p>
          <a:p>
            <a:r>
              <a:rPr lang="en-US" altLang="zh-TW" sz="1800" b="1" smtClean="0"/>
              <a:t>mainbord </a:t>
            </a:r>
            <a:r>
              <a:rPr lang="en-US" altLang="zh-TW" sz="1800" b="1"/>
              <a:t>all_onboard 52 10 </a:t>
            </a:r>
            <a:endParaRPr lang="en-US" altLang="zh-TW" sz="1800" b="1" smtClean="0"/>
          </a:p>
          <a:p>
            <a:r>
              <a:rPr lang="en-US" altLang="zh-TW" sz="1800" b="1" smtClean="0"/>
              <a:t>harddisk </a:t>
            </a:r>
            <a:r>
              <a:rPr lang="en-US" altLang="zh-TW" sz="1800" b="1"/>
              <a:t>250_GB 54 10 </a:t>
            </a:r>
            <a:endParaRPr lang="en-US" altLang="zh-TW" sz="1800" b="1" smtClean="0"/>
          </a:p>
          <a:p>
            <a:r>
              <a:rPr lang="en-US" altLang="zh-TW" sz="1800" b="1" smtClean="0"/>
              <a:t>harddisk </a:t>
            </a:r>
            <a:r>
              <a:rPr lang="en-US" altLang="zh-TW" sz="1800" b="1"/>
              <a:t>500_FB 99 12 </a:t>
            </a:r>
            <a:endParaRPr lang="en-US" altLang="zh-TW" sz="1800" b="1" smtClean="0"/>
          </a:p>
          <a:p>
            <a:r>
              <a:rPr lang="en-US" altLang="zh-TW" sz="1800" b="1" smtClean="0"/>
              <a:t>casing </a:t>
            </a:r>
            <a:r>
              <a:rPr lang="en-US" altLang="zh-TW" sz="1800" b="1"/>
              <a:t>midi 36 10 </a:t>
            </a:r>
            <a:endParaRPr lang="en-US" altLang="zh-TW" sz="1800" b="1" smtClean="0"/>
          </a:p>
          <a:p>
            <a:r>
              <a:rPr lang="en-US" altLang="zh-TW" sz="1800" b="1" smtClean="0"/>
              <a:t>monitor </a:t>
            </a:r>
            <a:r>
              <a:rPr lang="en-US" altLang="zh-TW" sz="1800" b="1"/>
              <a:t>17_inch 157 5 </a:t>
            </a:r>
            <a:endParaRPr lang="en-US" altLang="zh-TW" sz="1800" b="1" smtClean="0"/>
          </a:p>
          <a:p>
            <a:r>
              <a:rPr lang="en-US" altLang="zh-TW" sz="1800" b="1" smtClean="0"/>
              <a:t>monitor </a:t>
            </a:r>
            <a:r>
              <a:rPr lang="en-US" altLang="zh-TW" sz="1800" b="1"/>
              <a:t>19_inch 175 7 </a:t>
            </a:r>
            <a:endParaRPr lang="en-US" altLang="zh-TW" sz="1800" b="1" smtClean="0"/>
          </a:p>
          <a:p>
            <a:r>
              <a:rPr lang="en-US" altLang="zh-TW" sz="1800" b="1" smtClean="0"/>
              <a:t>monitor </a:t>
            </a:r>
            <a:r>
              <a:rPr lang="en-US" altLang="zh-TW" sz="1800" b="1"/>
              <a:t>20_inch 210 9 </a:t>
            </a:r>
            <a:endParaRPr lang="en-US" altLang="zh-TW" sz="1800" b="1" smtClean="0"/>
          </a:p>
          <a:p>
            <a:r>
              <a:rPr lang="en-US" altLang="zh-TW" sz="1800" b="1" smtClean="0"/>
              <a:t>monitor </a:t>
            </a:r>
            <a:r>
              <a:rPr lang="en-US" altLang="zh-TW" sz="1800" b="1"/>
              <a:t>22_inch 293 </a:t>
            </a:r>
            <a:r>
              <a:rPr lang="en-US" altLang="zh-TW" sz="1800" b="1" smtClean="0"/>
              <a:t>12</a:t>
            </a:r>
          </a:p>
          <a:p>
            <a:r>
              <a:rPr lang="en-US" altLang="zh-TW" sz="1800" b="1"/>
              <a:t>mouse cordless_optical 18 12 </a:t>
            </a:r>
            <a:endParaRPr lang="en-US" altLang="zh-TW" sz="1800" b="1" smtClean="0"/>
          </a:p>
          <a:p>
            <a:r>
              <a:rPr lang="en-US" altLang="zh-TW" sz="1800" b="1" smtClean="0"/>
              <a:t>mouse </a:t>
            </a:r>
            <a:r>
              <a:rPr lang="en-US" altLang="zh-TW" sz="1800" b="1"/>
              <a:t>microsoft 30 9 </a:t>
            </a:r>
            <a:endParaRPr lang="en-US" altLang="zh-TW" sz="1800" b="1" smtClean="0"/>
          </a:p>
          <a:p>
            <a:r>
              <a:rPr lang="en-US" altLang="zh-TW" sz="1800" b="1" smtClean="0"/>
              <a:t>keyboard </a:t>
            </a:r>
            <a:r>
              <a:rPr lang="en-US" altLang="zh-TW" sz="1800" b="1"/>
              <a:t>office 4 10</a:t>
            </a:r>
            <a:endParaRPr lang="en-US" altLang="zh-TW" sz="1800" b="1" dirty="0"/>
          </a:p>
        </p:txBody>
      </p:sp>
      <p:sp>
        <p:nvSpPr>
          <p:cNvPr id="12" name="矩形 11"/>
          <p:cNvSpPr/>
          <p:nvPr/>
        </p:nvSpPr>
        <p:spPr bwMode="auto">
          <a:xfrm>
            <a:off x="171450" y="1711841"/>
            <a:ext cx="2937480" cy="1104508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79512" y="2852936"/>
            <a:ext cx="2937480" cy="792088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179512" y="3645024"/>
            <a:ext cx="2937480" cy="263644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179512" y="3908668"/>
            <a:ext cx="2937480" cy="504056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179512" y="4412724"/>
            <a:ext cx="2937480" cy="312420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179512" y="4725144"/>
            <a:ext cx="2937480" cy="1152128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179512" y="5877272"/>
            <a:ext cx="2937480" cy="479668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179512" y="6356940"/>
            <a:ext cx="2937480" cy="384428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3059832" y="325536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v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3059832" y="378904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v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3059832" y="350100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v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059832" y="433548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v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3059832" y="515719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v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3059832" y="599167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v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3081318" y="62797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v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39552" y="1412776"/>
            <a:ext cx="360040" cy="29906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355976" y="1711841"/>
            <a:ext cx="475322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Cambria" panose="02040503050406030204" pitchFamily="18" charset="0"/>
                <a:ea typeface="Cambria" panose="02040503050406030204" pitchFamily="18" charset="0"/>
              </a:rPr>
              <a:t>156+170+52+54+36+210+30+4</a:t>
            </a:r>
          </a:p>
          <a:p>
            <a:r>
              <a:rPr lang="en-US" altLang="zh-TW" b="1" smtClean="0">
                <a:latin typeface="Cambria" panose="02040503050406030204" pitchFamily="18" charset="0"/>
                <a:ea typeface="Cambria" panose="02040503050406030204" pitchFamily="18" charset="0"/>
              </a:rPr>
              <a:t>= 712 </a:t>
            </a:r>
            <a:r>
              <a:rPr lang="en-US" altLang="zh-TW" b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(&lt; 800)</a:t>
            </a:r>
          </a:p>
          <a:p>
            <a:endParaRPr lang="en-US" altLang="zh-TW" b="1" smtClean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zh-TW" b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Minimum quality = 9</a:t>
            </a:r>
          </a:p>
          <a:p>
            <a:endParaRPr lang="en-US" altLang="zh-TW" b="1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zh-TW" b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Delete all components </a:t>
            </a:r>
          </a:p>
          <a:p>
            <a:r>
              <a:rPr lang="en-US" altLang="zh-TW" b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which quality is less than 9</a:t>
            </a:r>
            <a:endParaRPr lang="zh-TW" altLang="en-US" b="1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cxnSp>
        <p:nvCxnSpPr>
          <p:cNvPr id="8" name="直線接點 7"/>
          <p:cNvCxnSpPr/>
          <p:nvPr/>
        </p:nvCxnSpPr>
        <p:spPr bwMode="auto">
          <a:xfrm>
            <a:off x="171450" y="2939752"/>
            <a:ext cx="216830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接點 22"/>
          <p:cNvCxnSpPr/>
          <p:nvPr/>
        </p:nvCxnSpPr>
        <p:spPr bwMode="auto">
          <a:xfrm>
            <a:off x="251520" y="1844824"/>
            <a:ext cx="266429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接點 25"/>
          <p:cNvCxnSpPr/>
          <p:nvPr/>
        </p:nvCxnSpPr>
        <p:spPr bwMode="auto">
          <a:xfrm>
            <a:off x="179512" y="4869160"/>
            <a:ext cx="266429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線接點 27"/>
          <p:cNvCxnSpPr/>
          <p:nvPr/>
        </p:nvCxnSpPr>
        <p:spPr bwMode="auto">
          <a:xfrm>
            <a:off x="179512" y="3212976"/>
            <a:ext cx="266429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線接點 32"/>
          <p:cNvCxnSpPr/>
          <p:nvPr/>
        </p:nvCxnSpPr>
        <p:spPr bwMode="auto">
          <a:xfrm>
            <a:off x="251520" y="2132856"/>
            <a:ext cx="266429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線接點 41"/>
          <p:cNvCxnSpPr/>
          <p:nvPr/>
        </p:nvCxnSpPr>
        <p:spPr bwMode="auto">
          <a:xfrm>
            <a:off x="179512" y="5157192"/>
            <a:ext cx="266429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文字方塊 42"/>
          <p:cNvSpPr txBox="1"/>
          <p:nvPr/>
        </p:nvSpPr>
        <p:spPr>
          <a:xfrm>
            <a:off x="3081318" y="217524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v</a:t>
            </a:r>
            <a:endParaRPr lang="zh-TW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94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Sample Input / Output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71450" y="1109057"/>
            <a:ext cx="4071359" cy="563231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800" b="1"/>
              <a:t>1 </a:t>
            </a:r>
            <a:endParaRPr lang="en-US" altLang="zh-TW" sz="1800" b="1" smtClean="0"/>
          </a:p>
          <a:p>
            <a:r>
              <a:rPr lang="en-US" altLang="zh-TW" sz="1800" b="1" smtClean="0"/>
              <a:t>18 </a:t>
            </a:r>
            <a:r>
              <a:rPr lang="en-US" altLang="zh-TW" sz="1800" b="1"/>
              <a:t>800 </a:t>
            </a:r>
            <a:endParaRPr lang="en-US" altLang="zh-TW" sz="1800" b="1" smtClean="0"/>
          </a:p>
          <a:p>
            <a:r>
              <a:rPr lang="en-US" altLang="zh-TW" sz="1800" b="1" smtClean="0">
                <a:solidFill>
                  <a:srgbClr val="00B050"/>
                </a:solidFill>
              </a:rPr>
              <a:t>processor </a:t>
            </a:r>
            <a:r>
              <a:rPr lang="en-US" altLang="zh-TW" sz="1800" b="1">
                <a:solidFill>
                  <a:schemeClr val="tx1">
                    <a:lumMod val="60000"/>
                    <a:lumOff val="40000"/>
                  </a:schemeClr>
                </a:solidFill>
              </a:rPr>
              <a:t>3500_MHz</a:t>
            </a:r>
            <a:r>
              <a:rPr lang="en-US" altLang="zh-TW" sz="1800" b="1"/>
              <a:t> </a:t>
            </a:r>
            <a:r>
              <a:rPr lang="en-US" altLang="zh-TW" sz="1800" b="1">
                <a:solidFill>
                  <a:srgbClr val="7030A0"/>
                </a:solidFill>
              </a:rPr>
              <a:t>66</a:t>
            </a:r>
            <a:r>
              <a:rPr lang="en-US" altLang="zh-TW" sz="1800" b="1"/>
              <a:t> </a:t>
            </a:r>
            <a:r>
              <a:rPr lang="en-US" altLang="zh-TW" sz="1800" b="1">
                <a:solidFill>
                  <a:srgbClr val="0000FF"/>
                </a:solidFill>
              </a:rPr>
              <a:t>5</a:t>
            </a:r>
            <a:r>
              <a:rPr lang="en-US" altLang="zh-TW" sz="1800" b="1"/>
              <a:t> </a:t>
            </a:r>
            <a:endParaRPr lang="en-US" altLang="zh-TW" sz="1800" b="1" smtClean="0"/>
          </a:p>
          <a:p>
            <a:r>
              <a:rPr lang="en-US" altLang="zh-TW" sz="1800" b="1" smtClean="0"/>
              <a:t>processor </a:t>
            </a:r>
            <a:r>
              <a:rPr lang="en-US" altLang="zh-TW" sz="1800" b="1"/>
              <a:t>4200_MHz 103 7 </a:t>
            </a:r>
            <a:endParaRPr lang="en-US" altLang="zh-TW" sz="1800" b="1" smtClean="0"/>
          </a:p>
          <a:p>
            <a:r>
              <a:rPr lang="en-US" altLang="zh-TW" sz="1800" b="1" smtClean="0"/>
              <a:t>processor </a:t>
            </a:r>
            <a:r>
              <a:rPr lang="en-US" altLang="zh-TW" sz="1800" b="1"/>
              <a:t>5000_MHz 156 9 </a:t>
            </a:r>
            <a:endParaRPr lang="en-US" altLang="zh-TW" sz="1800" b="1" smtClean="0"/>
          </a:p>
          <a:p>
            <a:r>
              <a:rPr lang="en-US" altLang="zh-TW" sz="1800" b="1" smtClean="0"/>
              <a:t>processor </a:t>
            </a:r>
            <a:r>
              <a:rPr lang="en-US" altLang="zh-TW" sz="1800" b="1"/>
              <a:t>6000_MHz 219 12 </a:t>
            </a:r>
            <a:endParaRPr lang="en-US" altLang="zh-TW" sz="1800" b="1" smtClean="0"/>
          </a:p>
          <a:p>
            <a:r>
              <a:rPr lang="en-US" altLang="zh-TW" sz="1800" b="1" smtClean="0"/>
              <a:t>memory </a:t>
            </a:r>
            <a:r>
              <a:rPr lang="en-US" altLang="zh-TW" sz="1800" b="1"/>
              <a:t>1_GB 35 3 </a:t>
            </a:r>
            <a:endParaRPr lang="en-US" altLang="zh-TW" sz="1800" b="1" smtClean="0"/>
          </a:p>
          <a:p>
            <a:r>
              <a:rPr lang="en-US" altLang="zh-TW" sz="1800" b="1" smtClean="0"/>
              <a:t>memory </a:t>
            </a:r>
            <a:r>
              <a:rPr lang="en-US" altLang="zh-TW" sz="1800" b="1"/>
              <a:t>2_GB 88 6 </a:t>
            </a:r>
            <a:endParaRPr lang="en-US" altLang="zh-TW" sz="1800" b="1" smtClean="0"/>
          </a:p>
          <a:p>
            <a:r>
              <a:rPr lang="en-US" altLang="zh-TW" sz="1800" b="1" smtClean="0"/>
              <a:t>memory </a:t>
            </a:r>
            <a:r>
              <a:rPr lang="en-US" altLang="zh-TW" sz="1800" b="1"/>
              <a:t>4_GB 170 12 </a:t>
            </a:r>
            <a:endParaRPr lang="en-US" altLang="zh-TW" sz="1800" b="1" smtClean="0"/>
          </a:p>
          <a:p>
            <a:r>
              <a:rPr lang="en-US" altLang="zh-TW" sz="1800" b="1" smtClean="0"/>
              <a:t>mainbord </a:t>
            </a:r>
            <a:r>
              <a:rPr lang="en-US" altLang="zh-TW" sz="1800" b="1"/>
              <a:t>all_onboard 52 10 </a:t>
            </a:r>
            <a:endParaRPr lang="en-US" altLang="zh-TW" sz="1800" b="1" smtClean="0"/>
          </a:p>
          <a:p>
            <a:r>
              <a:rPr lang="en-US" altLang="zh-TW" sz="1800" b="1" smtClean="0"/>
              <a:t>harddisk </a:t>
            </a:r>
            <a:r>
              <a:rPr lang="en-US" altLang="zh-TW" sz="1800" b="1"/>
              <a:t>250_GB 54 10 </a:t>
            </a:r>
            <a:endParaRPr lang="en-US" altLang="zh-TW" sz="1800" b="1" smtClean="0"/>
          </a:p>
          <a:p>
            <a:r>
              <a:rPr lang="en-US" altLang="zh-TW" sz="1800" b="1" smtClean="0"/>
              <a:t>harddisk </a:t>
            </a:r>
            <a:r>
              <a:rPr lang="en-US" altLang="zh-TW" sz="1800" b="1"/>
              <a:t>500_FB 99 12 </a:t>
            </a:r>
            <a:endParaRPr lang="en-US" altLang="zh-TW" sz="1800" b="1" smtClean="0"/>
          </a:p>
          <a:p>
            <a:r>
              <a:rPr lang="en-US" altLang="zh-TW" sz="1800" b="1" smtClean="0"/>
              <a:t>casing </a:t>
            </a:r>
            <a:r>
              <a:rPr lang="en-US" altLang="zh-TW" sz="1800" b="1"/>
              <a:t>midi 36 10 </a:t>
            </a:r>
            <a:endParaRPr lang="en-US" altLang="zh-TW" sz="1800" b="1" smtClean="0"/>
          </a:p>
          <a:p>
            <a:r>
              <a:rPr lang="en-US" altLang="zh-TW" sz="1800" b="1" smtClean="0"/>
              <a:t>monitor </a:t>
            </a:r>
            <a:r>
              <a:rPr lang="en-US" altLang="zh-TW" sz="1800" b="1"/>
              <a:t>17_inch 157 5 </a:t>
            </a:r>
            <a:endParaRPr lang="en-US" altLang="zh-TW" sz="1800" b="1" smtClean="0"/>
          </a:p>
          <a:p>
            <a:r>
              <a:rPr lang="en-US" altLang="zh-TW" sz="1800" b="1" smtClean="0"/>
              <a:t>monitor </a:t>
            </a:r>
            <a:r>
              <a:rPr lang="en-US" altLang="zh-TW" sz="1800" b="1"/>
              <a:t>19_inch 175 7 </a:t>
            </a:r>
            <a:endParaRPr lang="en-US" altLang="zh-TW" sz="1800" b="1" smtClean="0"/>
          </a:p>
          <a:p>
            <a:r>
              <a:rPr lang="en-US" altLang="zh-TW" sz="1800" b="1" smtClean="0"/>
              <a:t>monitor </a:t>
            </a:r>
            <a:r>
              <a:rPr lang="en-US" altLang="zh-TW" sz="1800" b="1"/>
              <a:t>20_inch 210 9 </a:t>
            </a:r>
            <a:endParaRPr lang="en-US" altLang="zh-TW" sz="1800" b="1" smtClean="0"/>
          </a:p>
          <a:p>
            <a:r>
              <a:rPr lang="en-US" altLang="zh-TW" sz="1800" b="1" smtClean="0"/>
              <a:t>monitor </a:t>
            </a:r>
            <a:r>
              <a:rPr lang="en-US" altLang="zh-TW" sz="1800" b="1"/>
              <a:t>22_inch 293 </a:t>
            </a:r>
            <a:r>
              <a:rPr lang="en-US" altLang="zh-TW" sz="1800" b="1" smtClean="0"/>
              <a:t>12</a:t>
            </a:r>
          </a:p>
          <a:p>
            <a:r>
              <a:rPr lang="en-US" altLang="zh-TW" sz="1800" b="1"/>
              <a:t>mouse cordless_optical 18 12 </a:t>
            </a:r>
            <a:endParaRPr lang="en-US" altLang="zh-TW" sz="1800" b="1" smtClean="0"/>
          </a:p>
          <a:p>
            <a:r>
              <a:rPr lang="en-US" altLang="zh-TW" sz="1800" b="1" smtClean="0"/>
              <a:t>mouse </a:t>
            </a:r>
            <a:r>
              <a:rPr lang="en-US" altLang="zh-TW" sz="1800" b="1"/>
              <a:t>microsoft 30 9 </a:t>
            </a:r>
            <a:endParaRPr lang="en-US" altLang="zh-TW" sz="1800" b="1" smtClean="0"/>
          </a:p>
          <a:p>
            <a:r>
              <a:rPr lang="en-US" altLang="zh-TW" sz="1800" b="1" smtClean="0"/>
              <a:t>keyboard </a:t>
            </a:r>
            <a:r>
              <a:rPr lang="en-US" altLang="zh-TW" sz="1800" b="1"/>
              <a:t>office 4 10</a:t>
            </a:r>
            <a:endParaRPr lang="en-US" altLang="zh-TW" sz="1800" b="1" dirty="0"/>
          </a:p>
        </p:txBody>
      </p:sp>
      <p:sp>
        <p:nvSpPr>
          <p:cNvPr id="12" name="矩形 11"/>
          <p:cNvSpPr/>
          <p:nvPr/>
        </p:nvSpPr>
        <p:spPr bwMode="auto">
          <a:xfrm>
            <a:off x="171450" y="1711841"/>
            <a:ext cx="2937480" cy="1104508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79512" y="2852936"/>
            <a:ext cx="2937480" cy="792088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179512" y="3645024"/>
            <a:ext cx="2937480" cy="263644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179512" y="3908668"/>
            <a:ext cx="2937480" cy="504056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179512" y="4412724"/>
            <a:ext cx="2937480" cy="312420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179512" y="4725144"/>
            <a:ext cx="2937480" cy="1152128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179512" y="5877272"/>
            <a:ext cx="2937480" cy="479668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179512" y="6356940"/>
            <a:ext cx="2937480" cy="384428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3059832" y="325536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v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3059832" y="378904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v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3059832" y="350100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v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059832" y="433548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v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3059832" y="541560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v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3059832" y="573325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v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3081318" y="62797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v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39552" y="1412776"/>
            <a:ext cx="360040" cy="29906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355976" y="1711841"/>
            <a:ext cx="475322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Cambria" panose="02040503050406030204" pitchFamily="18" charset="0"/>
                <a:ea typeface="Cambria" panose="02040503050406030204" pitchFamily="18" charset="0"/>
              </a:rPr>
              <a:t>219+170+52+54+36+293+18+4</a:t>
            </a:r>
          </a:p>
          <a:p>
            <a:r>
              <a:rPr lang="en-US" altLang="zh-TW" b="1" smtClean="0">
                <a:latin typeface="Cambria" panose="02040503050406030204" pitchFamily="18" charset="0"/>
                <a:ea typeface="Cambria" panose="02040503050406030204" pitchFamily="18" charset="0"/>
              </a:rPr>
              <a:t>= 846 </a:t>
            </a:r>
            <a:r>
              <a:rPr lang="en-US" altLang="zh-TW" b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(&gt; 800)</a:t>
            </a:r>
          </a:p>
          <a:p>
            <a:endParaRPr lang="en-US" altLang="zh-TW" b="1" smtClean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zh-TW" b="1" smtClean="0">
                <a:solidFill>
                  <a:srgbClr val="FF0000"/>
                </a:solidFill>
                <a:latin typeface="微軟正黑體"/>
                <a:ea typeface="微軟正黑體"/>
              </a:rPr>
              <a:t>╳ not a solution</a:t>
            </a:r>
            <a:endParaRPr lang="en-US" altLang="zh-TW" b="1" smtClean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altLang="zh-TW" b="1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zh-TW" b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 the answer is </a:t>
            </a:r>
            <a:r>
              <a:rPr lang="en-US" altLang="zh-TW" sz="6000" b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9</a:t>
            </a:r>
            <a:r>
              <a:rPr lang="en-US" altLang="zh-TW" b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zh-TW" altLang="en-US" b="1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cxnSp>
        <p:nvCxnSpPr>
          <p:cNvPr id="8" name="直線接點 7"/>
          <p:cNvCxnSpPr/>
          <p:nvPr/>
        </p:nvCxnSpPr>
        <p:spPr bwMode="auto">
          <a:xfrm>
            <a:off x="171450" y="2939752"/>
            <a:ext cx="216830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接點 22"/>
          <p:cNvCxnSpPr/>
          <p:nvPr/>
        </p:nvCxnSpPr>
        <p:spPr bwMode="auto">
          <a:xfrm>
            <a:off x="251520" y="1844824"/>
            <a:ext cx="266429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接點 25"/>
          <p:cNvCxnSpPr/>
          <p:nvPr/>
        </p:nvCxnSpPr>
        <p:spPr bwMode="auto">
          <a:xfrm>
            <a:off x="179512" y="4869160"/>
            <a:ext cx="266429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線接點 27"/>
          <p:cNvCxnSpPr/>
          <p:nvPr/>
        </p:nvCxnSpPr>
        <p:spPr bwMode="auto">
          <a:xfrm>
            <a:off x="179512" y="3212976"/>
            <a:ext cx="266429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線接點 32"/>
          <p:cNvCxnSpPr/>
          <p:nvPr/>
        </p:nvCxnSpPr>
        <p:spPr bwMode="auto">
          <a:xfrm>
            <a:off x="251520" y="2132856"/>
            <a:ext cx="266429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線接點 41"/>
          <p:cNvCxnSpPr/>
          <p:nvPr/>
        </p:nvCxnSpPr>
        <p:spPr bwMode="auto">
          <a:xfrm>
            <a:off x="179512" y="5157192"/>
            <a:ext cx="266429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文字方塊 42"/>
          <p:cNvSpPr txBox="1"/>
          <p:nvPr/>
        </p:nvSpPr>
        <p:spPr>
          <a:xfrm>
            <a:off x="3081318" y="239127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v</a:t>
            </a:r>
            <a:endParaRPr lang="zh-TW" altLang="en-US" b="1">
              <a:solidFill>
                <a:srgbClr val="FF0000"/>
              </a:solidFill>
            </a:endParaRPr>
          </a:p>
        </p:txBody>
      </p:sp>
      <p:cxnSp>
        <p:nvCxnSpPr>
          <p:cNvPr id="44" name="直線接點 43"/>
          <p:cNvCxnSpPr/>
          <p:nvPr/>
        </p:nvCxnSpPr>
        <p:spPr bwMode="auto">
          <a:xfrm>
            <a:off x="251520" y="2420888"/>
            <a:ext cx="266429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線接點 44"/>
          <p:cNvCxnSpPr/>
          <p:nvPr/>
        </p:nvCxnSpPr>
        <p:spPr bwMode="auto">
          <a:xfrm>
            <a:off x="179512" y="5445224"/>
            <a:ext cx="266429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線接點 45"/>
          <p:cNvCxnSpPr/>
          <p:nvPr/>
        </p:nvCxnSpPr>
        <p:spPr bwMode="auto">
          <a:xfrm>
            <a:off x="179512" y="6237312"/>
            <a:ext cx="266429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982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85535"/>
            <a:ext cx="3781425" cy="6467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828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0"/>
            <a:ext cx="6897021" cy="685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81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798634"/>
            <a:ext cx="6619875" cy="3686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688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smtClean="0"/>
              <a:t>Problem Descriptions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268760"/>
            <a:ext cx="7776864" cy="4536504"/>
          </a:xfrm>
        </p:spPr>
        <p:txBody>
          <a:bodyPr/>
          <a:lstStyle/>
          <a:p>
            <a:r>
              <a:rPr lang="en-US" altLang="zh-TW" sz="2800"/>
              <a:t>Recently your team noticed that the computer you use to practice for programming contests is not good enough anymore. </a:t>
            </a:r>
            <a:endParaRPr lang="en-US" altLang="zh-TW" sz="2800" smtClean="0"/>
          </a:p>
          <a:p>
            <a:r>
              <a:rPr lang="en-US" altLang="zh-TW" sz="2800" smtClean="0"/>
              <a:t>Therefore</a:t>
            </a:r>
            <a:r>
              <a:rPr lang="en-US" altLang="zh-TW" sz="2800"/>
              <a:t>, you decide to </a:t>
            </a:r>
            <a:r>
              <a:rPr lang="en-US" altLang="zh-TW" sz="2800" u="sng">
                <a:solidFill>
                  <a:srgbClr val="FF0000"/>
                </a:solidFill>
              </a:rPr>
              <a:t>buy a new computer</a:t>
            </a:r>
            <a:r>
              <a:rPr lang="en-US" altLang="zh-TW" sz="2800"/>
              <a:t>. </a:t>
            </a:r>
            <a:endParaRPr lang="en-US" altLang="zh-TW" sz="2800" smtClean="0"/>
          </a:p>
          <a:p>
            <a:r>
              <a:rPr lang="en-US" altLang="zh-TW" sz="2800" smtClean="0"/>
              <a:t>To </a:t>
            </a:r>
            <a:r>
              <a:rPr lang="en-US" altLang="zh-TW" sz="2800"/>
              <a:t>make the ideal computer for your needs, you decide to buy separate components and assemble the computer yourself. </a:t>
            </a:r>
            <a:endParaRPr lang="en-US" altLang="zh-TW" sz="2800" smtClean="0"/>
          </a:p>
          <a:p>
            <a:r>
              <a:rPr lang="en-US" altLang="zh-TW" sz="2800" smtClean="0"/>
              <a:t>You </a:t>
            </a:r>
            <a:r>
              <a:rPr lang="en-US" altLang="zh-TW" sz="2800"/>
              <a:t>need to buy </a:t>
            </a:r>
            <a:r>
              <a:rPr lang="en-US" altLang="zh-TW" sz="2800" u="sng">
                <a:solidFill>
                  <a:srgbClr val="FF0000"/>
                </a:solidFill>
              </a:rPr>
              <a:t>exactly one of each type of component</a:t>
            </a:r>
            <a:r>
              <a:rPr lang="en-US" altLang="zh-TW" sz="2800"/>
              <a:t>. 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133923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smtClean="0"/>
              <a:t>Problem Descriptions 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268760"/>
            <a:ext cx="7776864" cy="4536504"/>
          </a:xfrm>
        </p:spPr>
        <p:txBody>
          <a:bodyPr/>
          <a:lstStyle/>
          <a:p>
            <a:r>
              <a:rPr lang="en-US" altLang="zh-TW" sz="2800" smtClean="0"/>
              <a:t>The </a:t>
            </a:r>
            <a:r>
              <a:rPr lang="en-US" altLang="zh-TW" sz="2800"/>
              <a:t>problem is which components to buy. </a:t>
            </a:r>
            <a:endParaRPr lang="en-US" altLang="zh-TW" sz="2800" smtClean="0"/>
          </a:p>
          <a:p>
            <a:r>
              <a:rPr lang="en-US" altLang="zh-TW" sz="2800" smtClean="0"/>
              <a:t>As </a:t>
            </a:r>
            <a:r>
              <a:rPr lang="en-US" altLang="zh-TW" sz="2800"/>
              <a:t>you all know, the </a:t>
            </a:r>
            <a:r>
              <a:rPr lang="en-US" altLang="zh-TW" sz="2800" u="sng">
                <a:solidFill>
                  <a:srgbClr val="FF0000"/>
                </a:solidFill>
              </a:rPr>
              <a:t>quality of a computer is equal to the quality of its weakest component</a:t>
            </a:r>
            <a:r>
              <a:rPr lang="en-US" altLang="zh-TW" sz="2800"/>
              <a:t>. </a:t>
            </a:r>
            <a:endParaRPr lang="en-US" altLang="zh-TW" sz="2800" smtClean="0"/>
          </a:p>
          <a:p>
            <a:r>
              <a:rPr lang="en-US" altLang="zh-TW" sz="2800" smtClean="0"/>
              <a:t>Therefore</a:t>
            </a:r>
            <a:r>
              <a:rPr lang="en-US" altLang="zh-TW" sz="2800"/>
              <a:t>, you want to </a:t>
            </a:r>
            <a:r>
              <a:rPr lang="en-US" altLang="zh-TW" sz="2800" u="sng">
                <a:solidFill>
                  <a:srgbClr val="FF0000"/>
                </a:solidFill>
              </a:rPr>
              <a:t>maximize the quality of the component with the lowest quality</a:t>
            </a:r>
            <a:r>
              <a:rPr lang="en-US" altLang="zh-TW" sz="2800"/>
              <a:t>, while not exceeding your budget.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267544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7315200" cy="838200"/>
          </a:xfrm>
        </p:spPr>
        <p:txBody>
          <a:bodyPr/>
          <a:lstStyle/>
          <a:p>
            <a:r>
              <a:rPr lang="en-US" altLang="zh-TW" smtClean="0"/>
              <a:t>Input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9367" y="980728"/>
            <a:ext cx="8496944" cy="5589240"/>
          </a:xfrm>
        </p:spPr>
        <p:txBody>
          <a:bodyPr/>
          <a:lstStyle/>
          <a:p>
            <a:r>
              <a:rPr lang="en-US" altLang="zh-TW" sz="2800"/>
              <a:t>On the </a:t>
            </a:r>
            <a:r>
              <a:rPr lang="en-US" altLang="zh-TW" sz="2800" u="sng">
                <a:solidFill>
                  <a:srgbClr val="FF0000"/>
                </a:solidFill>
              </a:rPr>
              <a:t>first line one positive number</a:t>
            </a:r>
            <a:r>
              <a:rPr lang="en-US" altLang="zh-TW" sz="2800"/>
              <a:t>: the number of testcases, </a:t>
            </a:r>
            <a:r>
              <a:rPr lang="en-US" altLang="zh-TW" sz="2800" u="sng">
                <a:solidFill>
                  <a:srgbClr val="FF0000"/>
                </a:solidFill>
              </a:rPr>
              <a:t>at most 100</a:t>
            </a:r>
            <a:r>
              <a:rPr lang="en-US" altLang="zh-TW" sz="2800"/>
              <a:t>. </a:t>
            </a:r>
            <a:endParaRPr lang="en-US" altLang="zh-TW" sz="2800" smtClean="0"/>
          </a:p>
          <a:p>
            <a:endParaRPr lang="en-US" altLang="zh-TW" sz="2800" smtClean="0"/>
          </a:p>
          <a:p>
            <a:r>
              <a:rPr lang="en-US" altLang="zh-TW" sz="2800" smtClean="0"/>
              <a:t>After </a:t>
            </a:r>
            <a:r>
              <a:rPr lang="en-US" altLang="zh-TW" sz="2800"/>
              <a:t>that per testcase: </a:t>
            </a:r>
            <a:endParaRPr lang="en-US" altLang="zh-TW" sz="2800" smtClean="0"/>
          </a:p>
          <a:p>
            <a:endParaRPr lang="en-US" altLang="zh-TW" sz="280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sz="2800" smtClean="0"/>
              <a:t>One </a:t>
            </a:r>
            <a:r>
              <a:rPr lang="en-US" altLang="zh-TW" sz="2800"/>
              <a:t>line with </a:t>
            </a:r>
            <a:r>
              <a:rPr lang="en-US" altLang="zh-TW" sz="2800" u="sng">
                <a:solidFill>
                  <a:srgbClr val="FF0000"/>
                </a:solidFill>
              </a:rPr>
              <a:t>two integers</a:t>
            </a:r>
            <a:r>
              <a:rPr lang="en-US" altLang="zh-TW" sz="2800"/>
              <a:t>: </a:t>
            </a:r>
            <a:endParaRPr lang="en-US" altLang="zh-TW" sz="2800" smtClean="0"/>
          </a:p>
          <a:p>
            <a:pPr marL="914400" lvl="1" indent="-514350">
              <a:buFont typeface="Wingdings" panose="05000000000000000000" pitchFamily="2" charset="2"/>
              <a:buChar char="ü"/>
            </a:pPr>
            <a:r>
              <a:rPr lang="en-US" altLang="zh-TW" sz="2400" smtClean="0">
                <a:solidFill>
                  <a:srgbClr val="FF0000"/>
                </a:solidFill>
              </a:rPr>
              <a:t>1 </a:t>
            </a:r>
            <a:r>
              <a:rPr lang="en-US" altLang="zh-TW" sz="2400">
                <a:solidFill>
                  <a:srgbClr val="FF0000"/>
                </a:solidFill>
              </a:rPr>
              <a:t>≤ n ≤ 1000</a:t>
            </a:r>
            <a:r>
              <a:rPr lang="en-US" altLang="zh-TW" sz="2400"/>
              <a:t>, the number of available components and </a:t>
            </a:r>
            <a:endParaRPr lang="en-US" altLang="zh-TW" sz="2400" smtClean="0"/>
          </a:p>
          <a:p>
            <a:pPr marL="914400" lvl="1" indent="-514350">
              <a:buFont typeface="Wingdings" panose="05000000000000000000" pitchFamily="2" charset="2"/>
              <a:buChar char="ü"/>
            </a:pPr>
            <a:r>
              <a:rPr lang="en-US" altLang="zh-TW" sz="2400" smtClean="0">
                <a:solidFill>
                  <a:srgbClr val="FF0000"/>
                </a:solidFill>
              </a:rPr>
              <a:t>1 </a:t>
            </a:r>
            <a:r>
              <a:rPr lang="en-US" altLang="zh-TW" sz="2400">
                <a:solidFill>
                  <a:srgbClr val="FF0000"/>
                </a:solidFill>
              </a:rPr>
              <a:t>≤ b ≤ 1000000000</a:t>
            </a:r>
            <a:r>
              <a:rPr lang="en-US" altLang="zh-TW" sz="2400"/>
              <a:t>, your budget. </a:t>
            </a:r>
            <a:endParaRPr lang="en-US" altLang="zh-TW" sz="2400" smtClean="0"/>
          </a:p>
        </p:txBody>
      </p:sp>
    </p:spTree>
    <p:extLst>
      <p:ext uri="{BB962C8B-B14F-4D97-AF65-F5344CB8AC3E}">
        <p14:creationId xmlns:p14="http://schemas.microsoft.com/office/powerpoint/2010/main" val="204036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7315200" cy="838200"/>
          </a:xfrm>
        </p:spPr>
        <p:txBody>
          <a:bodyPr/>
          <a:lstStyle/>
          <a:p>
            <a:r>
              <a:rPr lang="en-US" altLang="zh-TW" smtClean="0"/>
              <a:t>Input 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5575" y="980728"/>
            <a:ext cx="8136905" cy="558924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sz="2800" smtClean="0"/>
              <a:t>n </a:t>
            </a:r>
            <a:r>
              <a:rPr lang="en-US" altLang="zh-TW" sz="2800"/>
              <a:t>lines in the following format: </a:t>
            </a:r>
            <a:endParaRPr lang="en-US" altLang="zh-TW" sz="2800" smtClean="0"/>
          </a:p>
          <a:p>
            <a:pPr marL="914400" lvl="1" indent="-514350">
              <a:buFont typeface="Wingdings" panose="05000000000000000000" pitchFamily="2" charset="2"/>
              <a:buChar char="ü"/>
            </a:pPr>
            <a:r>
              <a:rPr lang="en-US" altLang="zh-TW" smtClean="0"/>
              <a:t>‘</a:t>
            </a:r>
            <a:r>
              <a:rPr lang="en-US" altLang="zh-TW">
                <a:solidFill>
                  <a:srgbClr val="FF0000"/>
                </a:solidFill>
              </a:rPr>
              <a:t>type</a:t>
            </a:r>
            <a:r>
              <a:rPr lang="en-US" altLang="zh-TW"/>
              <a:t> </a:t>
            </a:r>
            <a:r>
              <a:rPr lang="en-US" altLang="zh-TW">
                <a:solidFill>
                  <a:srgbClr val="FF0000"/>
                </a:solidFill>
              </a:rPr>
              <a:t>name</a:t>
            </a:r>
            <a:r>
              <a:rPr lang="en-US" altLang="zh-TW"/>
              <a:t> </a:t>
            </a:r>
            <a:r>
              <a:rPr lang="en-US" altLang="zh-TW">
                <a:solidFill>
                  <a:srgbClr val="FF0000"/>
                </a:solidFill>
              </a:rPr>
              <a:t>price</a:t>
            </a:r>
            <a:r>
              <a:rPr lang="en-US" altLang="zh-TW"/>
              <a:t> </a:t>
            </a:r>
            <a:r>
              <a:rPr lang="en-US" altLang="zh-TW" smtClean="0">
                <a:solidFill>
                  <a:srgbClr val="FF0000"/>
                </a:solidFill>
              </a:rPr>
              <a:t>quality</a:t>
            </a:r>
            <a:r>
              <a:rPr lang="en-US" altLang="zh-TW" smtClean="0"/>
              <a:t>’</a:t>
            </a:r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en-US" altLang="zh-TW" sz="2400" u="sng" smtClean="0">
                <a:solidFill>
                  <a:srgbClr val="FF0000"/>
                </a:solidFill>
              </a:rPr>
              <a:t>type</a:t>
            </a:r>
            <a:r>
              <a:rPr lang="en-US" altLang="zh-TW" sz="2400" smtClean="0"/>
              <a:t> </a:t>
            </a:r>
            <a:r>
              <a:rPr lang="en-US" altLang="zh-TW" sz="2400"/>
              <a:t>is a </a:t>
            </a:r>
            <a:r>
              <a:rPr lang="en-US" altLang="zh-TW" sz="2400" u="sng"/>
              <a:t>string</a:t>
            </a:r>
            <a:r>
              <a:rPr lang="en-US" altLang="zh-TW" sz="2400"/>
              <a:t> with the type of the </a:t>
            </a:r>
            <a:r>
              <a:rPr lang="en-US" altLang="zh-TW" sz="2400" smtClean="0"/>
              <a:t>component</a:t>
            </a:r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en-US" altLang="zh-TW" sz="2400" u="sng" smtClean="0">
                <a:solidFill>
                  <a:srgbClr val="FF0000"/>
                </a:solidFill>
              </a:rPr>
              <a:t>name</a:t>
            </a:r>
            <a:r>
              <a:rPr lang="en-US" altLang="zh-TW" sz="2400" smtClean="0"/>
              <a:t> </a:t>
            </a:r>
            <a:r>
              <a:rPr lang="en-US" altLang="zh-TW" sz="2400"/>
              <a:t>is a </a:t>
            </a:r>
            <a:r>
              <a:rPr lang="en-US" altLang="zh-TW" sz="2400" u="sng"/>
              <a:t>string</a:t>
            </a:r>
            <a:r>
              <a:rPr lang="en-US" altLang="zh-TW" sz="2400"/>
              <a:t> with the unique name of the </a:t>
            </a:r>
            <a:r>
              <a:rPr lang="en-US" altLang="zh-TW" sz="2400" smtClean="0"/>
              <a:t>component</a:t>
            </a:r>
            <a:endParaRPr lang="en-US" altLang="zh-TW" sz="2400"/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en-US" altLang="zh-TW" sz="2400" u="sng" smtClean="0">
                <a:solidFill>
                  <a:srgbClr val="FF0000"/>
                </a:solidFill>
              </a:rPr>
              <a:t>price</a:t>
            </a:r>
            <a:r>
              <a:rPr lang="en-US" altLang="zh-TW" sz="2400" smtClean="0"/>
              <a:t> </a:t>
            </a:r>
            <a:r>
              <a:rPr lang="en-US" altLang="zh-TW" sz="2400"/>
              <a:t>is an </a:t>
            </a:r>
            <a:r>
              <a:rPr lang="en-US" altLang="zh-TW" sz="2400" u="sng"/>
              <a:t>integer</a:t>
            </a:r>
            <a:r>
              <a:rPr lang="en-US" altLang="zh-TW" sz="2400"/>
              <a:t> (0 ≤ price ≤ 1000000) which represents the price of the component </a:t>
            </a:r>
            <a:endParaRPr lang="en-US" altLang="zh-TW" sz="2400" smtClean="0"/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en-US" altLang="zh-TW" sz="2400" u="sng" smtClean="0">
                <a:solidFill>
                  <a:srgbClr val="FF0000"/>
                </a:solidFill>
              </a:rPr>
              <a:t>quality</a:t>
            </a:r>
            <a:r>
              <a:rPr lang="en-US" altLang="zh-TW" sz="2400" smtClean="0"/>
              <a:t> </a:t>
            </a:r>
            <a:r>
              <a:rPr lang="en-US" altLang="zh-TW" sz="2400"/>
              <a:t>is an integer (0 ≤ quality ≤ 1000000000) which represents the quality of the component (higher is better). </a:t>
            </a:r>
            <a:endParaRPr lang="en-US" altLang="zh-TW" sz="2400" smtClean="0"/>
          </a:p>
          <a:p>
            <a:pPr marL="1314450" lvl="2" indent="-514350">
              <a:buFont typeface="Arial" panose="020B0604020202020204" pitchFamily="34" charset="0"/>
              <a:buChar char="•"/>
            </a:pPr>
            <a:r>
              <a:rPr lang="en-US" altLang="zh-TW" sz="2000" smtClean="0"/>
              <a:t>The </a:t>
            </a:r>
            <a:r>
              <a:rPr lang="en-US" altLang="zh-TW" sz="2000"/>
              <a:t>strings contain </a:t>
            </a:r>
            <a:r>
              <a:rPr lang="en-US" altLang="zh-TW" sz="2000">
                <a:solidFill>
                  <a:srgbClr val="FF0000"/>
                </a:solidFill>
              </a:rPr>
              <a:t>only letters, digits and underscores and have a maximal length of 20 characters</a:t>
            </a:r>
            <a:r>
              <a:rPr lang="en-US" altLang="zh-TW" sz="2000"/>
              <a:t>. </a:t>
            </a:r>
          </a:p>
          <a:p>
            <a:pPr marL="1314450" lvl="2" indent="-514350">
              <a:buFont typeface="Arial" panose="020B0604020202020204" pitchFamily="34" charset="0"/>
              <a:buChar char="•"/>
            </a:pPr>
            <a:r>
              <a:rPr lang="en-US" altLang="zh-TW" sz="2000" smtClean="0"/>
              <a:t>It </a:t>
            </a:r>
            <a:r>
              <a:rPr lang="en-US" altLang="zh-TW" sz="2000">
                <a:solidFill>
                  <a:srgbClr val="FF0000"/>
                </a:solidFill>
              </a:rPr>
              <a:t>will always possible to construct a computer with your budget</a:t>
            </a:r>
            <a:r>
              <a:rPr lang="en-US" altLang="zh-TW" sz="2000"/>
              <a:t>. </a:t>
            </a:r>
            <a:r>
              <a:rPr lang="en-US" altLang="zh-TW" sz="2000" smtClean="0">
                <a:latin typeface="新細明體"/>
                <a:ea typeface="新細明體"/>
              </a:rPr>
              <a:t>◎◎◎</a:t>
            </a:r>
            <a:endParaRPr lang="en-US" altLang="zh-TW" sz="1200" dirty="0"/>
          </a:p>
        </p:txBody>
      </p:sp>
    </p:spTree>
    <p:extLst>
      <p:ext uri="{BB962C8B-B14F-4D97-AF65-F5344CB8AC3E}">
        <p14:creationId xmlns:p14="http://schemas.microsoft.com/office/powerpoint/2010/main" val="55309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496944" cy="5040560"/>
          </a:xfrm>
        </p:spPr>
        <p:txBody>
          <a:bodyPr/>
          <a:lstStyle/>
          <a:p>
            <a:r>
              <a:rPr lang="en-US" altLang="zh-TW"/>
              <a:t>Per testcase: </a:t>
            </a:r>
            <a:endParaRPr lang="en-US" altLang="zh-TW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sz="2800" smtClean="0"/>
              <a:t>One </a:t>
            </a:r>
            <a:r>
              <a:rPr lang="en-US" altLang="zh-TW" sz="2800"/>
              <a:t>line with </a:t>
            </a:r>
            <a:r>
              <a:rPr lang="en-US" altLang="zh-TW" sz="2800" u="sng">
                <a:solidFill>
                  <a:srgbClr val="FF0000"/>
                </a:solidFill>
              </a:rPr>
              <a:t>one integer</a:t>
            </a:r>
            <a:r>
              <a:rPr lang="en-US" altLang="zh-TW" sz="2800"/>
              <a:t>: </a:t>
            </a:r>
            <a:r>
              <a:rPr lang="en-US" altLang="zh-TW" sz="2800">
                <a:solidFill>
                  <a:srgbClr val="FF0000"/>
                </a:solidFill>
              </a:rPr>
              <a:t>the maximal possible quality</a:t>
            </a:r>
            <a:r>
              <a:rPr lang="en-US" altLang="zh-TW" sz="2800"/>
              <a:t>.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87073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Sample Input / Output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71450" y="1109057"/>
            <a:ext cx="4071359" cy="563231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800" b="1"/>
              <a:t>1 </a:t>
            </a:r>
            <a:endParaRPr lang="en-US" altLang="zh-TW" sz="1800" b="1" smtClean="0"/>
          </a:p>
          <a:p>
            <a:r>
              <a:rPr lang="en-US" altLang="zh-TW" sz="1800" b="1" smtClean="0"/>
              <a:t>18 </a:t>
            </a:r>
            <a:r>
              <a:rPr lang="en-US" altLang="zh-TW" sz="1800" b="1"/>
              <a:t>800 </a:t>
            </a:r>
            <a:endParaRPr lang="en-US" altLang="zh-TW" sz="1800" b="1" smtClean="0"/>
          </a:p>
          <a:p>
            <a:r>
              <a:rPr lang="en-US" altLang="zh-TW" sz="1800" b="1" smtClean="0">
                <a:solidFill>
                  <a:srgbClr val="00B050"/>
                </a:solidFill>
              </a:rPr>
              <a:t>processor </a:t>
            </a:r>
            <a:r>
              <a:rPr lang="en-US" altLang="zh-TW" sz="1800" b="1">
                <a:solidFill>
                  <a:schemeClr val="tx1">
                    <a:lumMod val="60000"/>
                    <a:lumOff val="40000"/>
                  </a:schemeClr>
                </a:solidFill>
              </a:rPr>
              <a:t>3500_MHz</a:t>
            </a:r>
            <a:r>
              <a:rPr lang="en-US" altLang="zh-TW" sz="1800" b="1"/>
              <a:t> </a:t>
            </a:r>
            <a:r>
              <a:rPr lang="en-US" altLang="zh-TW" sz="1800" b="1">
                <a:solidFill>
                  <a:srgbClr val="7030A0"/>
                </a:solidFill>
              </a:rPr>
              <a:t>66</a:t>
            </a:r>
            <a:r>
              <a:rPr lang="en-US" altLang="zh-TW" sz="1800" b="1"/>
              <a:t> </a:t>
            </a:r>
            <a:r>
              <a:rPr lang="en-US" altLang="zh-TW" sz="1800" b="1">
                <a:solidFill>
                  <a:srgbClr val="0000FF"/>
                </a:solidFill>
              </a:rPr>
              <a:t>5</a:t>
            </a:r>
            <a:r>
              <a:rPr lang="en-US" altLang="zh-TW" sz="1800" b="1"/>
              <a:t> </a:t>
            </a:r>
            <a:endParaRPr lang="en-US" altLang="zh-TW" sz="1800" b="1" smtClean="0"/>
          </a:p>
          <a:p>
            <a:r>
              <a:rPr lang="en-US" altLang="zh-TW" sz="1800" b="1" smtClean="0"/>
              <a:t>processor </a:t>
            </a:r>
            <a:r>
              <a:rPr lang="en-US" altLang="zh-TW" sz="1800" b="1"/>
              <a:t>4200_MHz 103 7 </a:t>
            </a:r>
            <a:endParaRPr lang="en-US" altLang="zh-TW" sz="1800" b="1" smtClean="0"/>
          </a:p>
          <a:p>
            <a:r>
              <a:rPr lang="en-US" altLang="zh-TW" sz="1800" b="1" smtClean="0"/>
              <a:t>processor </a:t>
            </a:r>
            <a:r>
              <a:rPr lang="en-US" altLang="zh-TW" sz="1800" b="1"/>
              <a:t>5000_MHz 156 9 </a:t>
            </a:r>
            <a:endParaRPr lang="en-US" altLang="zh-TW" sz="1800" b="1" smtClean="0"/>
          </a:p>
          <a:p>
            <a:r>
              <a:rPr lang="en-US" altLang="zh-TW" sz="1800" b="1" smtClean="0"/>
              <a:t>processor </a:t>
            </a:r>
            <a:r>
              <a:rPr lang="en-US" altLang="zh-TW" sz="1800" b="1"/>
              <a:t>6000_MHz 219 12 </a:t>
            </a:r>
            <a:endParaRPr lang="en-US" altLang="zh-TW" sz="1800" b="1" smtClean="0"/>
          </a:p>
          <a:p>
            <a:r>
              <a:rPr lang="en-US" altLang="zh-TW" sz="1800" b="1" smtClean="0"/>
              <a:t>memory </a:t>
            </a:r>
            <a:r>
              <a:rPr lang="en-US" altLang="zh-TW" sz="1800" b="1"/>
              <a:t>1_GB 35 3 </a:t>
            </a:r>
            <a:endParaRPr lang="en-US" altLang="zh-TW" sz="1800" b="1" smtClean="0"/>
          </a:p>
          <a:p>
            <a:r>
              <a:rPr lang="en-US" altLang="zh-TW" sz="1800" b="1" smtClean="0"/>
              <a:t>memory </a:t>
            </a:r>
            <a:r>
              <a:rPr lang="en-US" altLang="zh-TW" sz="1800" b="1"/>
              <a:t>2_GB 88 6 </a:t>
            </a:r>
            <a:endParaRPr lang="en-US" altLang="zh-TW" sz="1800" b="1" smtClean="0"/>
          </a:p>
          <a:p>
            <a:r>
              <a:rPr lang="en-US" altLang="zh-TW" sz="1800" b="1" smtClean="0"/>
              <a:t>memory </a:t>
            </a:r>
            <a:r>
              <a:rPr lang="en-US" altLang="zh-TW" sz="1800" b="1"/>
              <a:t>4_GB 170 12 </a:t>
            </a:r>
            <a:endParaRPr lang="en-US" altLang="zh-TW" sz="1800" b="1" smtClean="0"/>
          </a:p>
          <a:p>
            <a:r>
              <a:rPr lang="en-US" altLang="zh-TW" sz="1800" b="1" smtClean="0"/>
              <a:t>mainbord </a:t>
            </a:r>
            <a:r>
              <a:rPr lang="en-US" altLang="zh-TW" sz="1800" b="1"/>
              <a:t>all_onboard 52 10 </a:t>
            </a:r>
            <a:endParaRPr lang="en-US" altLang="zh-TW" sz="1800" b="1" smtClean="0"/>
          </a:p>
          <a:p>
            <a:r>
              <a:rPr lang="en-US" altLang="zh-TW" sz="1800" b="1" smtClean="0"/>
              <a:t>harddisk </a:t>
            </a:r>
            <a:r>
              <a:rPr lang="en-US" altLang="zh-TW" sz="1800" b="1"/>
              <a:t>250_GB 54 10 </a:t>
            </a:r>
            <a:endParaRPr lang="en-US" altLang="zh-TW" sz="1800" b="1" smtClean="0"/>
          </a:p>
          <a:p>
            <a:r>
              <a:rPr lang="en-US" altLang="zh-TW" sz="1800" b="1" smtClean="0"/>
              <a:t>harddisk </a:t>
            </a:r>
            <a:r>
              <a:rPr lang="en-US" altLang="zh-TW" sz="1800" b="1"/>
              <a:t>500_FB 99 12 </a:t>
            </a:r>
            <a:endParaRPr lang="en-US" altLang="zh-TW" sz="1800" b="1" smtClean="0"/>
          </a:p>
          <a:p>
            <a:r>
              <a:rPr lang="en-US" altLang="zh-TW" sz="1800" b="1" smtClean="0"/>
              <a:t>casing </a:t>
            </a:r>
            <a:r>
              <a:rPr lang="en-US" altLang="zh-TW" sz="1800" b="1"/>
              <a:t>midi 36 10 </a:t>
            </a:r>
            <a:endParaRPr lang="en-US" altLang="zh-TW" sz="1800" b="1" smtClean="0"/>
          </a:p>
          <a:p>
            <a:r>
              <a:rPr lang="en-US" altLang="zh-TW" sz="1800" b="1" smtClean="0"/>
              <a:t>monitor </a:t>
            </a:r>
            <a:r>
              <a:rPr lang="en-US" altLang="zh-TW" sz="1800" b="1"/>
              <a:t>17_inch 157 5 </a:t>
            </a:r>
            <a:endParaRPr lang="en-US" altLang="zh-TW" sz="1800" b="1" smtClean="0"/>
          </a:p>
          <a:p>
            <a:r>
              <a:rPr lang="en-US" altLang="zh-TW" sz="1800" b="1" smtClean="0"/>
              <a:t>monitor </a:t>
            </a:r>
            <a:r>
              <a:rPr lang="en-US" altLang="zh-TW" sz="1800" b="1"/>
              <a:t>19_inch 175 7 </a:t>
            </a:r>
            <a:endParaRPr lang="en-US" altLang="zh-TW" sz="1800" b="1" smtClean="0"/>
          </a:p>
          <a:p>
            <a:r>
              <a:rPr lang="en-US" altLang="zh-TW" sz="1800" b="1" smtClean="0"/>
              <a:t>monitor </a:t>
            </a:r>
            <a:r>
              <a:rPr lang="en-US" altLang="zh-TW" sz="1800" b="1"/>
              <a:t>20_inch 210 9 </a:t>
            </a:r>
            <a:endParaRPr lang="en-US" altLang="zh-TW" sz="1800" b="1" smtClean="0"/>
          </a:p>
          <a:p>
            <a:r>
              <a:rPr lang="en-US" altLang="zh-TW" sz="1800" b="1" smtClean="0"/>
              <a:t>monitor </a:t>
            </a:r>
            <a:r>
              <a:rPr lang="en-US" altLang="zh-TW" sz="1800" b="1"/>
              <a:t>22_inch 293 </a:t>
            </a:r>
            <a:r>
              <a:rPr lang="en-US" altLang="zh-TW" sz="1800" b="1" smtClean="0"/>
              <a:t>12</a:t>
            </a:r>
          </a:p>
          <a:p>
            <a:r>
              <a:rPr lang="en-US" altLang="zh-TW" sz="1800" b="1"/>
              <a:t>mouse cordless_optical 18 12 </a:t>
            </a:r>
            <a:endParaRPr lang="en-US" altLang="zh-TW" sz="1800" b="1" smtClean="0"/>
          </a:p>
          <a:p>
            <a:r>
              <a:rPr lang="en-US" altLang="zh-TW" sz="1800" b="1" smtClean="0"/>
              <a:t>mouse </a:t>
            </a:r>
            <a:r>
              <a:rPr lang="en-US" altLang="zh-TW" sz="1800" b="1"/>
              <a:t>microsoft 30 9 </a:t>
            </a:r>
            <a:endParaRPr lang="en-US" altLang="zh-TW" sz="1800" b="1" smtClean="0"/>
          </a:p>
          <a:p>
            <a:r>
              <a:rPr lang="en-US" altLang="zh-TW" sz="1800" b="1" smtClean="0"/>
              <a:t>keyboard </a:t>
            </a:r>
            <a:r>
              <a:rPr lang="en-US" altLang="zh-TW" sz="1800" b="1"/>
              <a:t>office 4 10</a:t>
            </a:r>
            <a:endParaRPr lang="en-US" altLang="zh-TW" sz="1800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012160" y="1124744"/>
            <a:ext cx="2835129" cy="40011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>
                <a:latin typeface="Segoe UI Semibold" panose="020B0702040204020203" pitchFamily="34" charset="0"/>
                <a:cs typeface="Segoe UI Semibold" panose="020B0702040204020203" pitchFamily="34" charset="0"/>
              </a:rPr>
              <a:t>9</a:t>
            </a:r>
            <a:endParaRPr lang="en-US" altLang="zh-TW" sz="16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4" name="直線單箭頭接點 3"/>
          <p:cNvCxnSpPr/>
          <p:nvPr/>
        </p:nvCxnSpPr>
        <p:spPr bwMode="auto">
          <a:xfrm flipH="1">
            <a:off x="539552" y="919753"/>
            <a:ext cx="432048" cy="3893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文字方塊 4"/>
          <p:cNvSpPr txBox="1"/>
          <p:nvPr/>
        </p:nvSpPr>
        <p:spPr>
          <a:xfrm>
            <a:off x="985592" y="715289"/>
            <a:ext cx="212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Number of test case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547664" y="1266832"/>
            <a:ext cx="4074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FF0000"/>
                </a:solidFill>
              </a:rPr>
              <a:t>(Number of components) (Your budget)</a:t>
            </a:r>
            <a:endParaRPr lang="zh-TW" altLang="en-US" sz="1800" b="1">
              <a:solidFill>
                <a:srgbClr val="FF0000"/>
              </a:solidFill>
            </a:endParaRPr>
          </a:p>
        </p:txBody>
      </p:sp>
      <p:cxnSp>
        <p:nvCxnSpPr>
          <p:cNvPr id="20" name="直線單箭頭接點 19"/>
          <p:cNvCxnSpPr>
            <a:stCxn id="16" idx="1"/>
          </p:cNvCxnSpPr>
          <p:nvPr/>
        </p:nvCxnSpPr>
        <p:spPr bwMode="auto">
          <a:xfrm flipH="1">
            <a:off x="971600" y="1451498"/>
            <a:ext cx="576064" cy="1023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矩形 8"/>
          <p:cNvSpPr/>
          <p:nvPr/>
        </p:nvSpPr>
        <p:spPr bwMode="auto">
          <a:xfrm>
            <a:off x="171450" y="1711841"/>
            <a:ext cx="4071359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336536" y="2143889"/>
            <a:ext cx="2572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>
                <a:solidFill>
                  <a:srgbClr val="00B050"/>
                </a:solidFill>
              </a:rPr>
              <a:t>type</a:t>
            </a:r>
            <a:r>
              <a:rPr lang="en-US" altLang="zh-TW" sz="1800" b="1" smtClean="0">
                <a:solidFill>
                  <a:srgbClr val="FF0000"/>
                </a:solidFill>
              </a:rPr>
              <a:t> </a:t>
            </a:r>
            <a:r>
              <a:rPr lang="en-US" altLang="zh-TW" sz="1800" b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name</a:t>
            </a:r>
            <a:r>
              <a:rPr lang="en-US" altLang="zh-TW" sz="1800" b="1" smtClean="0">
                <a:solidFill>
                  <a:srgbClr val="FF0000"/>
                </a:solidFill>
              </a:rPr>
              <a:t> </a:t>
            </a:r>
            <a:r>
              <a:rPr lang="en-US" altLang="zh-TW" sz="1800" b="1" smtClean="0">
                <a:solidFill>
                  <a:srgbClr val="7030A0"/>
                </a:solidFill>
              </a:rPr>
              <a:t>price</a:t>
            </a:r>
            <a:r>
              <a:rPr lang="en-US" altLang="zh-TW" sz="1800" b="1" smtClean="0">
                <a:solidFill>
                  <a:srgbClr val="FF0000"/>
                </a:solidFill>
              </a:rPr>
              <a:t> </a:t>
            </a:r>
            <a:r>
              <a:rPr lang="en-US" altLang="zh-TW" sz="1800" b="1" smtClean="0">
                <a:solidFill>
                  <a:srgbClr val="0033CC"/>
                </a:solidFill>
              </a:rPr>
              <a:t>quality</a:t>
            </a:r>
            <a:endParaRPr lang="zh-TW" altLang="en-US" sz="1800" b="1">
              <a:solidFill>
                <a:srgbClr val="0033CC"/>
              </a:solidFill>
            </a:endParaRPr>
          </a:p>
        </p:txBody>
      </p:sp>
      <p:cxnSp>
        <p:nvCxnSpPr>
          <p:cNvPr id="22" name="直線單箭頭接點 21"/>
          <p:cNvCxnSpPr/>
          <p:nvPr/>
        </p:nvCxnSpPr>
        <p:spPr bwMode="auto">
          <a:xfrm flipH="1" flipV="1">
            <a:off x="4048504" y="1907030"/>
            <a:ext cx="387309" cy="29071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文字方塊 10"/>
          <p:cNvSpPr txBox="1"/>
          <p:nvPr/>
        </p:nvSpPr>
        <p:spPr>
          <a:xfrm>
            <a:off x="6012160" y="2477795"/>
            <a:ext cx="1586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smtClean="0">
                <a:solidFill>
                  <a:srgbClr val="FF0000"/>
                </a:solidFill>
              </a:rPr>
              <a:t>(higher is better)</a:t>
            </a:r>
            <a:endParaRPr lang="zh-TW" altLang="en-US" sz="1600" b="1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71450" y="1711841"/>
            <a:ext cx="2937480" cy="1104508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79512" y="2852936"/>
            <a:ext cx="2937480" cy="792088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179512" y="3645024"/>
            <a:ext cx="2937480" cy="263644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179512" y="3908668"/>
            <a:ext cx="2937480" cy="504056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179512" y="4412724"/>
            <a:ext cx="2937480" cy="312420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179512" y="4725144"/>
            <a:ext cx="2937480" cy="1152128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179512" y="5877272"/>
            <a:ext cx="2937480" cy="479668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179512" y="6356940"/>
            <a:ext cx="2937480" cy="384428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7171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Sample Input / Output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71450" y="1109057"/>
            <a:ext cx="4071359" cy="563231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800" b="1"/>
              <a:t>1 </a:t>
            </a:r>
            <a:endParaRPr lang="en-US" altLang="zh-TW" sz="1800" b="1" smtClean="0"/>
          </a:p>
          <a:p>
            <a:r>
              <a:rPr lang="en-US" altLang="zh-TW" sz="1800" b="1" smtClean="0"/>
              <a:t>18 </a:t>
            </a:r>
            <a:r>
              <a:rPr lang="en-US" altLang="zh-TW" sz="1800" b="1"/>
              <a:t>800 </a:t>
            </a:r>
            <a:endParaRPr lang="en-US" altLang="zh-TW" sz="1800" b="1" smtClean="0"/>
          </a:p>
          <a:p>
            <a:r>
              <a:rPr lang="en-US" altLang="zh-TW" sz="1800" b="1" smtClean="0">
                <a:solidFill>
                  <a:srgbClr val="00B050"/>
                </a:solidFill>
              </a:rPr>
              <a:t>processor </a:t>
            </a:r>
            <a:r>
              <a:rPr lang="en-US" altLang="zh-TW" sz="1800" b="1">
                <a:solidFill>
                  <a:schemeClr val="tx1">
                    <a:lumMod val="60000"/>
                    <a:lumOff val="40000"/>
                  </a:schemeClr>
                </a:solidFill>
              </a:rPr>
              <a:t>3500_MHz</a:t>
            </a:r>
            <a:r>
              <a:rPr lang="en-US" altLang="zh-TW" sz="1800" b="1"/>
              <a:t> </a:t>
            </a:r>
            <a:r>
              <a:rPr lang="en-US" altLang="zh-TW" sz="1800" b="1">
                <a:solidFill>
                  <a:srgbClr val="7030A0"/>
                </a:solidFill>
              </a:rPr>
              <a:t>66</a:t>
            </a:r>
            <a:r>
              <a:rPr lang="en-US" altLang="zh-TW" sz="1800" b="1"/>
              <a:t> </a:t>
            </a:r>
            <a:r>
              <a:rPr lang="en-US" altLang="zh-TW" sz="1800" b="1">
                <a:solidFill>
                  <a:srgbClr val="0000FF"/>
                </a:solidFill>
              </a:rPr>
              <a:t>5</a:t>
            </a:r>
            <a:r>
              <a:rPr lang="en-US" altLang="zh-TW" sz="1800" b="1"/>
              <a:t> </a:t>
            </a:r>
            <a:endParaRPr lang="en-US" altLang="zh-TW" sz="1800" b="1" smtClean="0"/>
          </a:p>
          <a:p>
            <a:r>
              <a:rPr lang="en-US" altLang="zh-TW" sz="1800" b="1" smtClean="0"/>
              <a:t>processor </a:t>
            </a:r>
            <a:r>
              <a:rPr lang="en-US" altLang="zh-TW" sz="1800" b="1"/>
              <a:t>4200_MHz 103 7 </a:t>
            </a:r>
            <a:endParaRPr lang="en-US" altLang="zh-TW" sz="1800" b="1" smtClean="0"/>
          </a:p>
          <a:p>
            <a:r>
              <a:rPr lang="en-US" altLang="zh-TW" sz="1800" b="1" smtClean="0"/>
              <a:t>processor </a:t>
            </a:r>
            <a:r>
              <a:rPr lang="en-US" altLang="zh-TW" sz="1800" b="1"/>
              <a:t>5000_MHz 156 9 </a:t>
            </a:r>
            <a:endParaRPr lang="en-US" altLang="zh-TW" sz="1800" b="1" smtClean="0"/>
          </a:p>
          <a:p>
            <a:r>
              <a:rPr lang="en-US" altLang="zh-TW" sz="1800" b="1" smtClean="0"/>
              <a:t>processor </a:t>
            </a:r>
            <a:r>
              <a:rPr lang="en-US" altLang="zh-TW" sz="1800" b="1"/>
              <a:t>6000_MHz 219 12 </a:t>
            </a:r>
            <a:endParaRPr lang="en-US" altLang="zh-TW" sz="1800" b="1" smtClean="0"/>
          </a:p>
          <a:p>
            <a:r>
              <a:rPr lang="en-US" altLang="zh-TW" sz="1800" b="1" smtClean="0"/>
              <a:t>memory </a:t>
            </a:r>
            <a:r>
              <a:rPr lang="en-US" altLang="zh-TW" sz="1800" b="1"/>
              <a:t>1_GB 35 3 </a:t>
            </a:r>
            <a:endParaRPr lang="en-US" altLang="zh-TW" sz="1800" b="1" smtClean="0"/>
          </a:p>
          <a:p>
            <a:r>
              <a:rPr lang="en-US" altLang="zh-TW" sz="1800" b="1" smtClean="0"/>
              <a:t>memory </a:t>
            </a:r>
            <a:r>
              <a:rPr lang="en-US" altLang="zh-TW" sz="1800" b="1"/>
              <a:t>2_GB 88 6 </a:t>
            </a:r>
            <a:endParaRPr lang="en-US" altLang="zh-TW" sz="1800" b="1" smtClean="0"/>
          </a:p>
          <a:p>
            <a:r>
              <a:rPr lang="en-US" altLang="zh-TW" sz="1800" b="1" smtClean="0"/>
              <a:t>memory </a:t>
            </a:r>
            <a:r>
              <a:rPr lang="en-US" altLang="zh-TW" sz="1800" b="1"/>
              <a:t>4_GB 170 12 </a:t>
            </a:r>
            <a:endParaRPr lang="en-US" altLang="zh-TW" sz="1800" b="1" smtClean="0"/>
          </a:p>
          <a:p>
            <a:r>
              <a:rPr lang="en-US" altLang="zh-TW" sz="1800" b="1" smtClean="0"/>
              <a:t>mainbord </a:t>
            </a:r>
            <a:r>
              <a:rPr lang="en-US" altLang="zh-TW" sz="1800" b="1"/>
              <a:t>all_onboard 52 10 </a:t>
            </a:r>
            <a:endParaRPr lang="en-US" altLang="zh-TW" sz="1800" b="1" smtClean="0"/>
          </a:p>
          <a:p>
            <a:r>
              <a:rPr lang="en-US" altLang="zh-TW" sz="1800" b="1" smtClean="0"/>
              <a:t>harddisk </a:t>
            </a:r>
            <a:r>
              <a:rPr lang="en-US" altLang="zh-TW" sz="1800" b="1"/>
              <a:t>250_GB 54 10 </a:t>
            </a:r>
            <a:endParaRPr lang="en-US" altLang="zh-TW" sz="1800" b="1" smtClean="0"/>
          </a:p>
          <a:p>
            <a:r>
              <a:rPr lang="en-US" altLang="zh-TW" sz="1800" b="1" smtClean="0"/>
              <a:t>harddisk </a:t>
            </a:r>
            <a:r>
              <a:rPr lang="en-US" altLang="zh-TW" sz="1800" b="1"/>
              <a:t>500_FB 99 12 </a:t>
            </a:r>
            <a:endParaRPr lang="en-US" altLang="zh-TW" sz="1800" b="1" smtClean="0"/>
          </a:p>
          <a:p>
            <a:r>
              <a:rPr lang="en-US" altLang="zh-TW" sz="1800" b="1" smtClean="0"/>
              <a:t>casing </a:t>
            </a:r>
            <a:r>
              <a:rPr lang="en-US" altLang="zh-TW" sz="1800" b="1"/>
              <a:t>midi 36 10 </a:t>
            </a:r>
            <a:endParaRPr lang="en-US" altLang="zh-TW" sz="1800" b="1" smtClean="0"/>
          </a:p>
          <a:p>
            <a:r>
              <a:rPr lang="en-US" altLang="zh-TW" sz="1800" b="1" smtClean="0"/>
              <a:t>monitor </a:t>
            </a:r>
            <a:r>
              <a:rPr lang="en-US" altLang="zh-TW" sz="1800" b="1"/>
              <a:t>17_inch 157 5 </a:t>
            </a:r>
            <a:endParaRPr lang="en-US" altLang="zh-TW" sz="1800" b="1" smtClean="0"/>
          </a:p>
          <a:p>
            <a:r>
              <a:rPr lang="en-US" altLang="zh-TW" sz="1800" b="1" smtClean="0"/>
              <a:t>monitor </a:t>
            </a:r>
            <a:r>
              <a:rPr lang="en-US" altLang="zh-TW" sz="1800" b="1"/>
              <a:t>19_inch 175 7 </a:t>
            </a:r>
            <a:endParaRPr lang="en-US" altLang="zh-TW" sz="1800" b="1" smtClean="0"/>
          </a:p>
          <a:p>
            <a:r>
              <a:rPr lang="en-US" altLang="zh-TW" sz="1800" b="1" smtClean="0"/>
              <a:t>monitor </a:t>
            </a:r>
            <a:r>
              <a:rPr lang="en-US" altLang="zh-TW" sz="1800" b="1"/>
              <a:t>20_inch 210 9 </a:t>
            </a:r>
            <a:endParaRPr lang="en-US" altLang="zh-TW" sz="1800" b="1" smtClean="0"/>
          </a:p>
          <a:p>
            <a:r>
              <a:rPr lang="en-US" altLang="zh-TW" sz="1800" b="1" smtClean="0"/>
              <a:t>monitor </a:t>
            </a:r>
            <a:r>
              <a:rPr lang="en-US" altLang="zh-TW" sz="1800" b="1"/>
              <a:t>22_inch 293 </a:t>
            </a:r>
            <a:r>
              <a:rPr lang="en-US" altLang="zh-TW" sz="1800" b="1" smtClean="0"/>
              <a:t>12</a:t>
            </a:r>
          </a:p>
          <a:p>
            <a:r>
              <a:rPr lang="en-US" altLang="zh-TW" sz="1800" b="1"/>
              <a:t>mouse cordless_optical 18 12 </a:t>
            </a:r>
            <a:endParaRPr lang="en-US" altLang="zh-TW" sz="1800" b="1" smtClean="0"/>
          </a:p>
          <a:p>
            <a:r>
              <a:rPr lang="en-US" altLang="zh-TW" sz="1800" b="1" smtClean="0"/>
              <a:t>mouse </a:t>
            </a:r>
            <a:r>
              <a:rPr lang="en-US" altLang="zh-TW" sz="1800" b="1"/>
              <a:t>microsoft 30 9 </a:t>
            </a:r>
            <a:endParaRPr lang="en-US" altLang="zh-TW" sz="1800" b="1" smtClean="0"/>
          </a:p>
          <a:p>
            <a:r>
              <a:rPr lang="en-US" altLang="zh-TW" sz="1800" b="1" smtClean="0"/>
              <a:t>keyboard </a:t>
            </a:r>
            <a:r>
              <a:rPr lang="en-US" altLang="zh-TW" sz="1800" b="1"/>
              <a:t>office 4 10</a:t>
            </a:r>
            <a:endParaRPr lang="en-US" altLang="zh-TW" sz="1800" b="1" dirty="0"/>
          </a:p>
        </p:txBody>
      </p:sp>
      <p:sp>
        <p:nvSpPr>
          <p:cNvPr id="12" name="矩形 11"/>
          <p:cNvSpPr/>
          <p:nvPr/>
        </p:nvSpPr>
        <p:spPr bwMode="auto">
          <a:xfrm>
            <a:off x="171450" y="1711841"/>
            <a:ext cx="2937480" cy="1104508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79512" y="2852936"/>
            <a:ext cx="2937480" cy="792088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179512" y="3645024"/>
            <a:ext cx="2937480" cy="263644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179512" y="3908668"/>
            <a:ext cx="2937480" cy="504056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179512" y="4412724"/>
            <a:ext cx="2937480" cy="312420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179512" y="4725144"/>
            <a:ext cx="2937480" cy="1152128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179512" y="5877272"/>
            <a:ext cx="2937480" cy="479668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179512" y="6356940"/>
            <a:ext cx="2937480" cy="384428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081318" y="15271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v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3059832" y="292494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v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3059832" y="378904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v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3059832" y="350100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v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059832" y="433548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v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3059832" y="462351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v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3059832" y="599167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v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3081318" y="62797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v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39552" y="1412776"/>
            <a:ext cx="360040" cy="29906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355976" y="1711841"/>
            <a:ext cx="438774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Cambria" panose="02040503050406030204" pitchFamily="18" charset="0"/>
                <a:ea typeface="Cambria" panose="02040503050406030204" pitchFamily="18" charset="0"/>
              </a:rPr>
              <a:t>66+35+52+54+36+157+30+4</a:t>
            </a:r>
          </a:p>
          <a:p>
            <a:r>
              <a:rPr lang="en-US" altLang="zh-TW" b="1" smtClean="0">
                <a:latin typeface="Cambria" panose="02040503050406030204" pitchFamily="18" charset="0"/>
                <a:ea typeface="Cambria" panose="02040503050406030204" pitchFamily="18" charset="0"/>
              </a:rPr>
              <a:t>= 434 </a:t>
            </a:r>
            <a:r>
              <a:rPr lang="en-US" altLang="zh-TW" b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(&lt; 800)</a:t>
            </a:r>
          </a:p>
          <a:p>
            <a:endParaRPr lang="en-US" altLang="zh-TW" b="1" smtClean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zh-TW" b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Minimum quality = 3</a:t>
            </a:r>
          </a:p>
          <a:p>
            <a:endParaRPr lang="en-US" altLang="zh-TW" b="1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zh-TW" b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Delete all components </a:t>
            </a:r>
          </a:p>
          <a:p>
            <a:r>
              <a:rPr lang="en-US" altLang="zh-TW" b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which quality is less than 3</a:t>
            </a:r>
            <a:endParaRPr lang="zh-TW" altLang="en-US" b="1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cxnSp>
        <p:nvCxnSpPr>
          <p:cNvPr id="8" name="直線接點 7"/>
          <p:cNvCxnSpPr/>
          <p:nvPr/>
        </p:nvCxnSpPr>
        <p:spPr bwMode="auto">
          <a:xfrm>
            <a:off x="171450" y="2939752"/>
            <a:ext cx="216830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4411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Sample Input / Output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71450" y="1109057"/>
            <a:ext cx="4071359" cy="563231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800" b="1"/>
              <a:t>1 </a:t>
            </a:r>
            <a:endParaRPr lang="en-US" altLang="zh-TW" sz="1800" b="1" smtClean="0"/>
          </a:p>
          <a:p>
            <a:r>
              <a:rPr lang="en-US" altLang="zh-TW" sz="1800" b="1" smtClean="0"/>
              <a:t>18 </a:t>
            </a:r>
            <a:r>
              <a:rPr lang="en-US" altLang="zh-TW" sz="1800" b="1"/>
              <a:t>800 </a:t>
            </a:r>
            <a:endParaRPr lang="en-US" altLang="zh-TW" sz="1800" b="1" smtClean="0"/>
          </a:p>
          <a:p>
            <a:r>
              <a:rPr lang="en-US" altLang="zh-TW" sz="1800" b="1" smtClean="0">
                <a:solidFill>
                  <a:srgbClr val="00B050"/>
                </a:solidFill>
              </a:rPr>
              <a:t>processor </a:t>
            </a:r>
            <a:r>
              <a:rPr lang="en-US" altLang="zh-TW" sz="1800" b="1">
                <a:solidFill>
                  <a:schemeClr val="tx1">
                    <a:lumMod val="60000"/>
                    <a:lumOff val="40000"/>
                  </a:schemeClr>
                </a:solidFill>
              </a:rPr>
              <a:t>3500_MHz</a:t>
            </a:r>
            <a:r>
              <a:rPr lang="en-US" altLang="zh-TW" sz="1800" b="1"/>
              <a:t> </a:t>
            </a:r>
            <a:r>
              <a:rPr lang="en-US" altLang="zh-TW" sz="1800" b="1">
                <a:solidFill>
                  <a:srgbClr val="7030A0"/>
                </a:solidFill>
              </a:rPr>
              <a:t>66</a:t>
            </a:r>
            <a:r>
              <a:rPr lang="en-US" altLang="zh-TW" sz="1800" b="1"/>
              <a:t> </a:t>
            </a:r>
            <a:r>
              <a:rPr lang="en-US" altLang="zh-TW" sz="1800" b="1">
                <a:solidFill>
                  <a:srgbClr val="0000FF"/>
                </a:solidFill>
              </a:rPr>
              <a:t>5</a:t>
            </a:r>
            <a:r>
              <a:rPr lang="en-US" altLang="zh-TW" sz="1800" b="1"/>
              <a:t> </a:t>
            </a:r>
            <a:endParaRPr lang="en-US" altLang="zh-TW" sz="1800" b="1" smtClean="0"/>
          </a:p>
          <a:p>
            <a:r>
              <a:rPr lang="en-US" altLang="zh-TW" sz="1800" b="1" smtClean="0"/>
              <a:t>processor </a:t>
            </a:r>
            <a:r>
              <a:rPr lang="en-US" altLang="zh-TW" sz="1800" b="1"/>
              <a:t>4200_MHz 103 7 </a:t>
            </a:r>
            <a:endParaRPr lang="en-US" altLang="zh-TW" sz="1800" b="1" smtClean="0"/>
          </a:p>
          <a:p>
            <a:r>
              <a:rPr lang="en-US" altLang="zh-TW" sz="1800" b="1" smtClean="0"/>
              <a:t>processor </a:t>
            </a:r>
            <a:r>
              <a:rPr lang="en-US" altLang="zh-TW" sz="1800" b="1"/>
              <a:t>5000_MHz 156 9 </a:t>
            </a:r>
            <a:endParaRPr lang="en-US" altLang="zh-TW" sz="1800" b="1" smtClean="0"/>
          </a:p>
          <a:p>
            <a:r>
              <a:rPr lang="en-US" altLang="zh-TW" sz="1800" b="1" smtClean="0"/>
              <a:t>processor </a:t>
            </a:r>
            <a:r>
              <a:rPr lang="en-US" altLang="zh-TW" sz="1800" b="1"/>
              <a:t>6000_MHz 219 12 </a:t>
            </a:r>
            <a:endParaRPr lang="en-US" altLang="zh-TW" sz="1800" b="1" smtClean="0"/>
          </a:p>
          <a:p>
            <a:r>
              <a:rPr lang="en-US" altLang="zh-TW" sz="1800" b="1" smtClean="0"/>
              <a:t>memory </a:t>
            </a:r>
            <a:r>
              <a:rPr lang="en-US" altLang="zh-TW" sz="1800" b="1"/>
              <a:t>1_GB 35 3 </a:t>
            </a:r>
            <a:endParaRPr lang="en-US" altLang="zh-TW" sz="1800" b="1" smtClean="0"/>
          </a:p>
          <a:p>
            <a:r>
              <a:rPr lang="en-US" altLang="zh-TW" sz="1800" b="1" smtClean="0"/>
              <a:t>memory </a:t>
            </a:r>
            <a:r>
              <a:rPr lang="en-US" altLang="zh-TW" sz="1800" b="1"/>
              <a:t>2_GB 88 6 </a:t>
            </a:r>
            <a:endParaRPr lang="en-US" altLang="zh-TW" sz="1800" b="1" smtClean="0"/>
          </a:p>
          <a:p>
            <a:r>
              <a:rPr lang="en-US" altLang="zh-TW" sz="1800" b="1" smtClean="0"/>
              <a:t>memory </a:t>
            </a:r>
            <a:r>
              <a:rPr lang="en-US" altLang="zh-TW" sz="1800" b="1"/>
              <a:t>4_GB 170 12 </a:t>
            </a:r>
            <a:endParaRPr lang="en-US" altLang="zh-TW" sz="1800" b="1" smtClean="0"/>
          </a:p>
          <a:p>
            <a:r>
              <a:rPr lang="en-US" altLang="zh-TW" sz="1800" b="1" smtClean="0"/>
              <a:t>mainbord </a:t>
            </a:r>
            <a:r>
              <a:rPr lang="en-US" altLang="zh-TW" sz="1800" b="1"/>
              <a:t>all_onboard 52 10 </a:t>
            </a:r>
            <a:endParaRPr lang="en-US" altLang="zh-TW" sz="1800" b="1" smtClean="0"/>
          </a:p>
          <a:p>
            <a:r>
              <a:rPr lang="en-US" altLang="zh-TW" sz="1800" b="1" smtClean="0"/>
              <a:t>harddisk </a:t>
            </a:r>
            <a:r>
              <a:rPr lang="en-US" altLang="zh-TW" sz="1800" b="1"/>
              <a:t>250_GB 54 10 </a:t>
            </a:r>
            <a:endParaRPr lang="en-US" altLang="zh-TW" sz="1800" b="1" smtClean="0"/>
          </a:p>
          <a:p>
            <a:r>
              <a:rPr lang="en-US" altLang="zh-TW" sz="1800" b="1" smtClean="0"/>
              <a:t>harddisk </a:t>
            </a:r>
            <a:r>
              <a:rPr lang="en-US" altLang="zh-TW" sz="1800" b="1"/>
              <a:t>500_FB 99 12 </a:t>
            </a:r>
            <a:endParaRPr lang="en-US" altLang="zh-TW" sz="1800" b="1" smtClean="0"/>
          </a:p>
          <a:p>
            <a:r>
              <a:rPr lang="en-US" altLang="zh-TW" sz="1800" b="1" smtClean="0"/>
              <a:t>casing </a:t>
            </a:r>
            <a:r>
              <a:rPr lang="en-US" altLang="zh-TW" sz="1800" b="1"/>
              <a:t>midi 36 10 </a:t>
            </a:r>
            <a:endParaRPr lang="en-US" altLang="zh-TW" sz="1800" b="1" smtClean="0"/>
          </a:p>
          <a:p>
            <a:r>
              <a:rPr lang="en-US" altLang="zh-TW" sz="1800" b="1" smtClean="0"/>
              <a:t>monitor </a:t>
            </a:r>
            <a:r>
              <a:rPr lang="en-US" altLang="zh-TW" sz="1800" b="1"/>
              <a:t>17_inch 157 5 </a:t>
            </a:r>
            <a:endParaRPr lang="en-US" altLang="zh-TW" sz="1800" b="1" smtClean="0"/>
          </a:p>
          <a:p>
            <a:r>
              <a:rPr lang="en-US" altLang="zh-TW" sz="1800" b="1" smtClean="0"/>
              <a:t>monitor </a:t>
            </a:r>
            <a:r>
              <a:rPr lang="en-US" altLang="zh-TW" sz="1800" b="1"/>
              <a:t>19_inch 175 7 </a:t>
            </a:r>
            <a:endParaRPr lang="en-US" altLang="zh-TW" sz="1800" b="1" smtClean="0"/>
          </a:p>
          <a:p>
            <a:r>
              <a:rPr lang="en-US" altLang="zh-TW" sz="1800" b="1" smtClean="0"/>
              <a:t>monitor </a:t>
            </a:r>
            <a:r>
              <a:rPr lang="en-US" altLang="zh-TW" sz="1800" b="1"/>
              <a:t>20_inch 210 9 </a:t>
            </a:r>
            <a:endParaRPr lang="en-US" altLang="zh-TW" sz="1800" b="1" smtClean="0"/>
          </a:p>
          <a:p>
            <a:r>
              <a:rPr lang="en-US" altLang="zh-TW" sz="1800" b="1" smtClean="0"/>
              <a:t>monitor </a:t>
            </a:r>
            <a:r>
              <a:rPr lang="en-US" altLang="zh-TW" sz="1800" b="1"/>
              <a:t>22_inch 293 </a:t>
            </a:r>
            <a:r>
              <a:rPr lang="en-US" altLang="zh-TW" sz="1800" b="1" smtClean="0"/>
              <a:t>12</a:t>
            </a:r>
          </a:p>
          <a:p>
            <a:r>
              <a:rPr lang="en-US" altLang="zh-TW" sz="1800" b="1"/>
              <a:t>mouse cordless_optical 18 12 </a:t>
            </a:r>
            <a:endParaRPr lang="en-US" altLang="zh-TW" sz="1800" b="1" smtClean="0"/>
          </a:p>
          <a:p>
            <a:r>
              <a:rPr lang="en-US" altLang="zh-TW" sz="1800" b="1" smtClean="0"/>
              <a:t>mouse </a:t>
            </a:r>
            <a:r>
              <a:rPr lang="en-US" altLang="zh-TW" sz="1800" b="1"/>
              <a:t>microsoft 30 9 </a:t>
            </a:r>
            <a:endParaRPr lang="en-US" altLang="zh-TW" sz="1800" b="1" smtClean="0"/>
          </a:p>
          <a:p>
            <a:r>
              <a:rPr lang="en-US" altLang="zh-TW" sz="1800" b="1" smtClean="0"/>
              <a:t>keyboard </a:t>
            </a:r>
            <a:r>
              <a:rPr lang="en-US" altLang="zh-TW" sz="1800" b="1"/>
              <a:t>office 4 10</a:t>
            </a:r>
            <a:endParaRPr lang="en-US" altLang="zh-TW" sz="1800" b="1" dirty="0"/>
          </a:p>
        </p:txBody>
      </p:sp>
      <p:sp>
        <p:nvSpPr>
          <p:cNvPr id="12" name="矩形 11"/>
          <p:cNvSpPr/>
          <p:nvPr/>
        </p:nvSpPr>
        <p:spPr bwMode="auto">
          <a:xfrm>
            <a:off x="171450" y="1711841"/>
            <a:ext cx="2937480" cy="1104508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79512" y="2852936"/>
            <a:ext cx="2937480" cy="792088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179512" y="3645024"/>
            <a:ext cx="2937480" cy="263644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179512" y="3908668"/>
            <a:ext cx="2937480" cy="504056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179512" y="4412724"/>
            <a:ext cx="2937480" cy="312420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179512" y="4725144"/>
            <a:ext cx="2937480" cy="1152128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179512" y="5877272"/>
            <a:ext cx="2937480" cy="479668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179512" y="6356940"/>
            <a:ext cx="2937480" cy="384428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081318" y="15271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v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3059832" y="292494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v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3059832" y="378904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v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3059832" y="350100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v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059832" y="433548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v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3059832" y="462351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v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3059832" y="599167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v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3081318" y="62797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v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39552" y="1412776"/>
            <a:ext cx="360040" cy="29906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355976" y="1711841"/>
            <a:ext cx="438774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latin typeface="Cambria" panose="02040503050406030204" pitchFamily="18" charset="0"/>
                <a:ea typeface="Cambria" panose="02040503050406030204" pitchFamily="18" charset="0"/>
              </a:rPr>
              <a:t>66+88+52+54+36+157+30+4</a:t>
            </a:r>
          </a:p>
          <a:p>
            <a:r>
              <a:rPr lang="en-US" altLang="zh-TW" b="1" smtClean="0">
                <a:latin typeface="Cambria" panose="02040503050406030204" pitchFamily="18" charset="0"/>
                <a:ea typeface="Cambria" panose="02040503050406030204" pitchFamily="18" charset="0"/>
              </a:rPr>
              <a:t>= 487 </a:t>
            </a:r>
            <a:r>
              <a:rPr lang="en-US" altLang="zh-TW" b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(&lt; 800)</a:t>
            </a:r>
          </a:p>
          <a:p>
            <a:endParaRPr lang="en-US" altLang="zh-TW" b="1" smtClean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zh-TW" b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Minimum quality = 5</a:t>
            </a:r>
          </a:p>
          <a:p>
            <a:endParaRPr lang="en-US" altLang="zh-TW" b="1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zh-TW" b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Delete all components </a:t>
            </a:r>
          </a:p>
          <a:p>
            <a:r>
              <a:rPr lang="en-US" altLang="zh-TW" b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which quality is less than 5</a:t>
            </a:r>
            <a:endParaRPr lang="zh-TW" altLang="en-US" b="1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cxnSp>
        <p:nvCxnSpPr>
          <p:cNvPr id="8" name="直線接點 7"/>
          <p:cNvCxnSpPr/>
          <p:nvPr/>
        </p:nvCxnSpPr>
        <p:spPr bwMode="auto">
          <a:xfrm>
            <a:off x="171450" y="2939752"/>
            <a:ext cx="216830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7669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古典-1">
  <a:themeElements>
    <a:clrScheme name="">
      <a:dk1>
        <a:srgbClr val="003366"/>
      </a:dk1>
      <a:lt1>
        <a:srgbClr val="FFFFFF"/>
      </a:lt1>
      <a:dk2>
        <a:srgbClr val="004060"/>
      </a:dk2>
      <a:lt2>
        <a:srgbClr val="000000"/>
      </a:lt2>
      <a:accent1>
        <a:srgbClr val="339966"/>
      </a:accent1>
      <a:accent2>
        <a:srgbClr val="8779A5"/>
      </a:accent2>
      <a:accent3>
        <a:srgbClr val="FFFFFF"/>
      </a:accent3>
      <a:accent4>
        <a:srgbClr val="002A56"/>
      </a:accent4>
      <a:accent5>
        <a:srgbClr val="ADCAB8"/>
      </a:accent5>
      <a:accent6>
        <a:srgbClr val="7A6D95"/>
      </a:accent6>
      <a:hlink>
        <a:srgbClr val="C67600"/>
      </a:hlink>
      <a:folHlink>
        <a:srgbClr val="3366CC"/>
      </a:folHlink>
    </a:clrScheme>
    <a:fontScheme name="古典-1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古典-1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古典-1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古典-1</Template>
  <TotalTime>2263</TotalTime>
  <Words>1051</Words>
  <Application>Microsoft Office PowerPoint</Application>
  <PresentationFormat>如螢幕大小 (4:3)</PresentationFormat>
  <Paragraphs>275</Paragraphs>
  <Slides>16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古典-1</vt:lpstr>
      <vt:lpstr>UVA 12124</vt:lpstr>
      <vt:lpstr>Problem Descriptions (1/2)</vt:lpstr>
      <vt:lpstr>Problem Descriptions (2/2)</vt:lpstr>
      <vt:lpstr>Input (1/2)</vt:lpstr>
      <vt:lpstr>Input (2/2)</vt:lpstr>
      <vt:lpstr>Output</vt:lpstr>
      <vt:lpstr>Sample Input / Output</vt:lpstr>
      <vt:lpstr>Sample Input / Output</vt:lpstr>
      <vt:lpstr>Sample Input / Output</vt:lpstr>
      <vt:lpstr>Sample Input / Output</vt:lpstr>
      <vt:lpstr>Sample Input / Output</vt:lpstr>
      <vt:lpstr>Sample Input / Output</vt:lpstr>
      <vt:lpstr>Sample Input / Output</vt:lpstr>
      <vt:lpstr>PowerPoint 簡報</vt:lpstr>
      <vt:lpstr>PowerPoint 簡報</vt:lpstr>
      <vt:lpstr>PowerPoint 簡報</vt:lpstr>
    </vt:vector>
  </TitlesOfParts>
  <Company>ccl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dc:creator>coolman</dc:creator>
  <cp:lastModifiedBy>Windows 使用者</cp:lastModifiedBy>
  <cp:revision>988</cp:revision>
  <dcterms:created xsi:type="dcterms:W3CDTF">2007-09-17T04:06:35Z</dcterms:created>
  <dcterms:modified xsi:type="dcterms:W3CDTF">2020-03-10T16:16:00Z</dcterms:modified>
</cp:coreProperties>
</file>