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73"/>
  </p:notesMasterIdLst>
  <p:handoutMasterIdLst>
    <p:handoutMasterId r:id="rId74"/>
  </p:handoutMasterIdLst>
  <p:sldIdLst>
    <p:sldId id="771" r:id="rId2"/>
    <p:sldId id="772" r:id="rId3"/>
    <p:sldId id="773" r:id="rId4"/>
    <p:sldId id="505" r:id="rId5"/>
    <p:sldId id="774" r:id="rId6"/>
    <p:sldId id="337" r:id="rId7"/>
    <p:sldId id="596" r:id="rId8"/>
    <p:sldId id="644" r:id="rId9"/>
    <p:sldId id="666" r:id="rId10"/>
    <p:sldId id="731" r:id="rId11"/>
    <p:sldId id="697" r:id="rId12"/>
    <p:sldId id="776" r:id="rId13"/>
    <p:sldId id="682" r:id="rId14"/>
    <p:sldId id="746" r:id="rId15"/>
    <p:sldId id="744" r:id="rId16"/>
    <p:sldId id="685" r:id="rId17"/>
    <p:sldId id="733" r:id="rId18"/>
    <p:sldId id="777" r:id="rId19"/>
    <p:sldId id="778" r:id="rId20"/>
    <p:sldId id="663" r:id="rId21"/>
    <p:sldId id="668" r:id="rId22"/>
    <p:sldId id="687" r:id="rId23"/>
    <p:sldId id="781" r:id="rId24"/>
    <p:sldId id="738" r:id="rId25"/>
    <p:sldId id="747" r:id="rId26"/>
    <p:sldId id="717" r:id="rId27"/>
    <p:sldId id="718" r:id="rId28"/>
    <p:sldId id="779" r:id="rId29"/>
    <p:sldId id="780" r:id="rId30"/>
    <p:sldId id="727" r:id="rId31"/>
    <p:sldId id="728" r:id="rId32"/>
    <p:sldId id="703" r:id="rId33"/>
    <p:sldId id="754" r:id="rId34"/>
    <p:sldId id="797" r:id="rId35"/>
    <p:sldId id="794" r:id="rId36"/>
    <p:sldId id="704" r:id="rId37"/>
    <p:sldId id="782" r:id="rId38"/>
    <p:sldId id="725" r:id="rId39"/>
    <p:sldId id="726" r:id="rId40"/>
    <p:sldId id="665" r:id="rId41"/>
    <p:sldId id="743" r:id="rId42"/>
    <p:sldId id="741" r:id="rId43"/>
    <p:sldId id="740" r:id="rId44"/>
    <p:sldId id="690" r:id="rId45"/>
    <p:sldId id="662" r:id="rId46"/>
    <p:sldId id="769" r:id="rId47"/>
    <p:sldId id="756" r:id="rId48"/>
    <p:sldId id="757" r:id="rId49"/>
    <p:sldId id="749" r:id="rId50"/>
    <p:sldId id="783" r:id="rId51"/>
    <p:sldId id="784" r:id="rId52"/>
    <p:sldId id="795" r:id="rId53"/>
    <p:sldId id="796" r:id="rId54"/>
    <p:sldId id="785" r:id="rId55"/>
    <p:sldId id="762" r:id="rId56"/>
    <p:sldId id="786" r:id="rId57"/>
    <p:sldId id="787" r:id="rId58"/>
    <p:sldId id="257" r:id="rId59"/>
    <p:sldId id="775" r:id="rId60"/>
    <p:sldId id="496" r:id="rId61"/>
    <p:sldId id="437" r:id="rId62"/>
    <p:sldId id="467" r:id="rId63"/>
    <p:sldId id="460" r:id="rId64"/>
    <p:sldId id="789" r:id="rId65"/>
    <p:sldId id="791" r:id="rId66"/>
    <p:sldId id="792" r:id="rId67"/>
    <p:sldId id="462" r:id="rId68"/>
    <p:sldId id="793" r:id="rId69"/>
    <p:sldId id="461" r:id="rId70"/>
    <p:sldId id="488" r:id="rId71"/>
    <p:sldId id="499" r:id="rId7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616">
          <p15:clr>
            <a:srgbClr val="A4A3A4"/>
          </p15:clr>
        </p15:guide>
        <p15:guide id="3" orient="horz" pos="825">
          <p15:clr>
            <a:srgbClr val="A4A3A4"/>
          </p15:clr>
        </p15:guide>
        <p15:guide id="4" orient="horz" pos="2863" userDrawn="1">
          <p15:clr>
            <a:srgbClr val="A4A3A4"/>
          </p15:clr>
        </p15:guide>
        <p15:guide id="5" orient="horz" pos="593">
          <p15:clr>
            <a:srgbClr val="A4A3A4"/>
          </p15:clr>
        </p15:guide>
        <p15:guide id="6" pos="279" userDrawn="1">
          <p15:clr>
            <a:srgbClr val="A4A3A4"/>
          </p15:clr>
        </p15:guide>
        <p15:guide id="7" pos="4883" userDrawn="1">
          <p15:clr>
            <a:srgbClr val="A4A3A4"/>
          </p15:clr>
        </p15:guide>
        <p15:guide id="8" pos="890">
          <p15:clr>
            <a:srgbClr val="A4A3A4"/>
          </p15:clr>
        </p15:guide>
        <p15:guide id="9" pos="2705">
          <p15:clr>
            <a:srgbClr val="A4A3A4"/>
          </p15:clr>
        </p15:guide>
        <p15:guide id="10" pos="391">
          <p15:clr>
            <a:srgbClr val="A4A3A4"/>
          </p15:clr>
        </p15:guide>
        <p15:guide id="11" pos="514">
          <p15:clr>
            <a:srgbClr val="A4A3A4"/>
          </p15:clr>
        </p15:guide>
        <p15:guide id="12" pos="2706" userDrawn="1">
          <p15:clr>
            <a:srgbClr val="A4A3A4"/>
          </p15:clr>
        </p15:guide>
        <p15:guide id="13" pos="3302">
          <p15:clr>
            <a:srgbClr val="A4A3A4"/>
          </p15:clr>
        </p15:guide>
        <p15:guide id="14" pos="8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inseo" initials="pj" lastIdx="1" clrIdx="0">
    <p:extLst>
      <p:ext uri="{19B8F6BF-5375-455C-9EA6-DF929625EA0E}">
        <p15:presenceInfo xmlns:p15="http://schemas.microsoft.com/office/powerpoint/2012/main" userId="714acd4708f5b3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58" autoAdjust="0"/>
    <p:restoredTop sz="94694" autoAdjust="0"/>
  </p:normalViewPr>
  <p:slideViewPr>
    <p:cSldViewPr snapToGrid="0">
      <p:cViewPr varScale="1">
        <p:scale>
          <a:sx n="81" d="100"/>
          <a:sy n="81" d="100"/>
        </p:scale>
        <p:origin x="1157" y="62"/>
      </p:cViewPr>
      <p:guideLst>
        <p:guide orient="horz" pos="663"/>
        <p:guide orient="horz" pos="616"/>
        <p:guide orient="horz" pos="825"/>
        <p:guide orient="horz" pos="2863"/>
        <p:guide orient="horz" pos="593"/>
        <p:guide pos="279"/>
        <p:guide pos="4883"/>
        <p:guide pos="890"/>
        <p:guide pos="2705"/>
        <p:guide pos="391"/>
        <p:guide pos="514"/>
        <p:guide pos="2706"/>
        <p:guide pos="3302"/>
        <p:guide pos="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r">
              <a:defRPr sz="1200"/>
            </a:lvl1pPr>
          </a:lstStyle>
          <a:p>
            <a:pPr lvl="0">
              <a:defRPr/>
            </a:pPr>
            <a:fld id="{FF24D3C7-E4A9-41A5-9110-206DF0C2205F}" type="datetime1">
              <a:rPr lang="ko-KR" altLang="en-US"/>
              <a:pPr lvl="0">
                <a:defRPr/>
              </a:pPr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r">
              <a:defRPr sz="1200"/>
            </a:lvl1pPr>
          </a:lstStyle>
          <a:p>
            <a:pPr lvl="0">
              <a:defRPr/>
            </a:pPr>
            <a:fld id="{E8B5B0AD-4A36-428F-AAA9-770BAF54C1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r">
              <a:defRPr sz="1200"/>
            </a:lvl1pPr>
          </a:lstStyle>
          <a:p>
            <a:pPr lvl="0">
              <a:defRPr/>
            </a:pPr>
            <a:fld id="{698800AA-88C1-4890-8ABA-AFEC402A8927}" type="datetime1">
              <a:rPr lang="ko-KR" altLang="en-US"/>
              <a:pPr lvl="0">
                <a:defRPr/>
              </a:pPr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953"/>
            <a:ext cx="5439101" cy="4467387"/>
          </a:xfrm>
          <a:prstGeom prst="rect">
            <a:avLst/>
          </a:prstGeom>
        </p:spPr>
        <p:txBody>
          <a:bodyPr vert="horz" lIns="92108" tIns="46054" rIns="92108" bIns="46054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r">
              <a:defRPr sz="1200"/>
            </a:lvl1pPr>
          </a:lstStyle>
          <a:p>
            <a:pPr lvl="0">
              <a:defRPr/>
            </a:pPr>
            <a:fld id="{1850D3B9-ED63-4907-9F95-E682C40954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2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32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70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7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0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7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2C94-6F01-499B-AA1D-4FA2F9057B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2566657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400" b="0" i="0" u="none" strike="noStrike" kern="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j-cs"/>
                </a:rPr>
                <a:t>2020. 01. 10</a:t>
              </a:r>
              <a:endParaRPr kumimoji="1" lang="en-US" altLang="ko-KR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Document Version </a:t>
              </a:r>
              <a:r>
                <a:rPr lang="en-US" altLang="ko-KR" sz="900">
                  <a:solidFill>
                    <a:srgbClr val="C00000"/>
                  </a:solidFill>
                  <a:latin typeface="맑은 고딕"/>
                  <a:ea typeface="맑은 고딕"/>
                </a:rPr>
                <a:t>1.0</a:t>
              </a:r>
              <a:endParaRPr kumimoji="0" lang="en-US" altLang="ko-KR" sz="900" b="0" i="0" u="none" strike="noStrike" kern="1200" cap="none" spc="0" normalizeH="0" baseline="0"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>
            <a:xfrm>
              <a:off x="1519946" y="2350133"/>
              <a:ext cx="6866108" cy="461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  <a:defRPr/>
              </a:pPr>
              <a:r>
                <a:rPr lang="ko-KR" altLang="en-US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구축 스토리보드 보고</a:t>
              </a:r>
              <a:endParaRPr lang="en-US" altLang="ko-KR" sz="28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3" name="그림 22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094525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  <p:extLst>
      <p:ext uri="{BB962C8B-B14F-4D97-AF65-F5344CB8AC3E}">
        <p14:creationId xmlns:p14="http://schemas.microsoft.com/office/powerpoint/2010/main" val="250043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64990" y="927291"/>
          <a:ext cx="7625224" cy="4684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구분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인허가번호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업체명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사업자등록번호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인증기간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대표자명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Fax</a:t>
                      </a:r>
                      <a:r>
                        <a:rPr lang="ko-KR" altLang="en-US" sz="12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 </a:t>
                      </a:r>
                      <a:r>
                        <a:rPr lang="en-US" altLang="ko-KR" sz="1200"/>
                        <a:t>e-mail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적용품목류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상품수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CCP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2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직위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1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90525" y="3568372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9900" y="3568378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9671" y="3577345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0523" y="400807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9898" y="400808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9669" y="401705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72588" y="448321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51963" y="448322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91734" y="449219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82493" y="581720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71390" y="581720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21554" y="510988"/>
            <a:ext cx="7843014" cy="5674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회사정보수정하기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81217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1D5030D-52F2-4A71-A952-0050157F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4B1AF05-AF50-4587-A02E-46A7B6271BA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7716845" y="5265509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7" y="2409852"/>
          <a:ext cx="7729721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정보보고서 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정보보고서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6537" y="5301580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80979" y="2691554"/>
            <a:ext cx="1541639" cy="185035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1062" y="2951535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81062" y="3193590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81057" y="3453570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1057" y="3695625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82456" y="3953662"/>
            <a:ext cx="1541639" cy="185035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82539" y="4213643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82539" y="4455698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582534" y="4715678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582534" y="4957733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8878" y="114952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산들본가정보관리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701F411-1326-4C9B-A95F-C0AF2B05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0CE29AA-1E10-4D4D-8410-FC8A8F2AEF0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96401" y="1292841"/>
            <a:ext cx="4599197" cy="1466974"/>
            <a:chOff x="4079776" y="2620780"/>
            <a:chExt cx="459919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/>
                  <a:ea typeface="나눔스퀘어 Bold"/>
                </a:rPr>
                <a:t>02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1907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/>
                  <a:ea typeface="나눔스퀘어 Bold"/>
                </a:rPr>
                <a:t>생산정보관리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3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057739" y="527878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7706"/>
              </p:ext>
            </p:extLst>
          </p:nvPr>
        </p:nvGraphicFramePr>
        <p:xfrm>
          <a:off x="1407568" y="2409852"/>
          <a:ext cx="8579811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314">
                  <a:extLst>
                    <a:ext uri="{9D8B030D-6E8A-4147-A177-3AD203B41FA5}">
                      <a16:colId xmlns:a16="http://schemas.microsoft.com/office/drawing/2014/main" val="1199805593"/>
                    </a:ext>
                  </a:extLst>
                </a:gridCol>
                <a:gridCol w="732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품목신고번호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식품유형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보관방법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제품등록관리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7882" y="5257190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272999" y="2176170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8878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C504127-555F-46FC-85F3-2D9443277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38992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745F608-7B7D-4920-AE6E-54A7B90E012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7871"/>
              </p:ext>
            </p:extLst>
          </p:nvPr>
        </p:nvGraphicFramePr>
        <p:xfrm>
          <a:off x="1595892" y="874276"/>
          <a:ext cx="7211682" cy="15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보관방법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품목신고번호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식품유형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1783206" y="627084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56711" y="261086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45608" y="261086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481471" y="461721"/>
            <a:ext cx="7527822" cy="2445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81471" y="461720"/>
            <a:ext cx="7527822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 생산 제품 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26958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57982" y="261086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64666" y="952913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67535" y="1256866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7535" y="1564441"/>
            <a:ext cx="1704025" cy="176806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6161" y="1856842"/>
            <a:ext cx="1695399" cy="23560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64666" y="2209175"/>
            <a:ext cx="1706894" cy="176154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98412" y="931152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01281" y="1260983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01281" y="1577184"/>
            <a:ext cx="1704025" cy="176806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09907" y="1860959"/>
            <a:ext cx="1695399" cy="23560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98412" y="2187414"/>
            <a:ext cx="1706894" cy="176154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0923639-1325-4AAC-BFBF-01C176D0C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944F8C44-7657-4D93-B871-E632037DBF30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2567DD-7C0F-47C7-BA6C-29C3F6DB7E3E}"/>
              </a:ext>
            </a:extLst>
          </p:cNvPr>
          <p:cNvSpPr/>
          <p:nvPr/>
        </p:nvSpPr>
        <p:spPr>
          <a:xfrm>
            <a:off x="-8878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145420-541F-43FF-9A81-3498B82FB7FB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3992" y="348526"/>
            <a:ext cx="18325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식품위생법 기준서 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91831"/>
              </p:ext>
            </p:extLst>
          </p:nvPr>
        </p:nvGraphicFramePr>
        <p:xfrm>
          <a:off x="1544530" y="806078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품목류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제조가공방법서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제품표시사항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쌀가공품류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제조방법서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제품표시상황표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537019" y="517513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357143" y="1068934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보기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43702" y="1068935"/>
            <a:ext cx="648000" cy="216000"/>
          </a:xfrm>
          <a:prstGeom prst="rect">
            <a:avLst/>
          </a:prstGeom>
          <a:solidFill>
            <a:srgbClr val="FF505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삭제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073125" y="1759925"/>
          <a:ext cx="3819099" cy="77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7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제조안전관리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제품표시사항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945883" y="2638847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30409" y="2638847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24607" y="1410581"/>
            <a:ext cx="7657213" cy="15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17459" y="1439816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HACCP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인증품목 서류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715790" y="144742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32009" y="18338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32008" y="207919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1342" y="232226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64069" y="3131996"/>
            <a:ext cx="1607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나눔바른고딕"/>
                <a:ea typeface="나눔바른고딕"/>
              </a:rPr>
              <a:t>HACCP </a:t>
            </a:r>
            <a:r>
              <a:rPr lang="ko-KR" altLang="en-US" sz="1200" dirty="0">
                <a:latin typeface="나눔바른고딕"/>
                <a:ea typeface="나눔바른고딕"/>
              </a:rPr>
              <a:t>기준서 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08458"/>
              </p:ext>
            </p:extLst>
          </p:nvPr>
        </p:nvGraphicFramePr>
        <p:xfrm>
          <a:off x="1524607" y="3589548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CCP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CCP!B.pdf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월화수목금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8517096" y="3300983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992180" y="3852404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12406" y="4323439"/>
            <a:ext cx="7657213" cy="216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05258" y="4344048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GAP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이행점검표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703589" y="4351652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18091" y="4635262"/>
          <a:ext cx="664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HACCP</a:t>
                      </a:r>
                      <a:r>
                        <a:rPr lang="ko-KR" altLang="en-US" sz="1000"/>
                        <a:t>이행점검표양식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57979" y="5083086"/>
            <a:ext cx="381642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45277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55684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960606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71013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343916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048838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토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759245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690793" y="5803166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파일명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63116" y="5803166"/>
            <a:ext cx="85732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592445" y="5803166"/>
            <a:ext cx="8051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36454" y="4723046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A</a:t>
            </a:r>
            <a:r>
              <a:rPr lang="ko-KR" altLang="en-US" sz="1000">
                <a:solidFill>
                  <a:schemeClr val="tx1"/>
                </a:solidFill>
              </a:rPr>
              <a:t>형 </a:t>
            </a:r>
            <a:r>
              <a:rPr lang="en-US" altLang="ko-KR" sz="1000">
                <a:solidFill>
                  <a:schemeClr val="tx1"/>
                </a:solidFill>
              </a:rPr>
              <a:t>CCP</a:t>
            </a:r>
            <a:r>
              <a:rPr lang="ko-KR" altLang="en-US" sz="1000">
                <a:solidFill>
                  <a:schemeClr val="tx1"/>
                </a:solidFill>
              </a:rPr>
              <a:t>점검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709" y="4759610"/>
            <a:ext cx="257211" cy="14289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646891" y="6235214"/>
            <a:ext cx="638399" cy="21602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357298" y="6235214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취소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E78DD66-26F1-4D76-B2D2-8570D95DE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E3DA501-82CC-400E-A0E8-57468483DCD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F4B0DC7-A565-4742-A5DA-2E9790E2B201}"/>
              </a:ext>
            </a:extLst>
          </p:cNvPr>
          <p:cNvSpPr/>
          <p:nvPr/>
        </p:nvSpPr>
        <p:spPr>
          <a:xfrm>
            <a:off x="-8878" y="79588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C48A9-E308-4C24-A86A-61DBAA58B2CC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225433" y="482810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11939"/>
              </p:ext>
            </p:extLst>
          </p:nvPr>
        </p:nvGraphicFramePr>
        <p:xfrm>
          <a:off x="1407568" y="2409852"/>
          <a:ext cx="77297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632">
                  <a:extLst>
                    <a:ext uri="{9D8B030D-6E8A-4147-A177-3AD203B41FA5}">
                      <a16:colId xmlns:a16="http://schemas.microsoft.com/office/drawing/2014/main" val="416894592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2639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나눔바른고딕"/>
                <a:ea typeface="나눔바른고딕"/>
              </a:rPr>
              <a:t>배합비율 등록</a:t>
            </a:r>
            <a:endParaRPr lang="en-US" altLang="ko-KR" sz="10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4864173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7BE4A01-5081-4350-A8AC-2859F96D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90ADA51-7935-4DDA-9787-872B3452DB8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918F8E-5517-4AE1-A412-CD4ACCF18366}"/>
              </a:ext>
            </a:extLst>
          </p:cNvPr>
          <p:cNvSpPr/>
          <p:nvPr/>
        </p:nvSpPr>
        <p:spPr>
          <a:xfrm>
            <a:off x="-8878" y="114467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CED2F-2BC8-407B-87C4-6E86583874E3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56711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45608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766252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766967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원료 배합비 정보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8714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1459"/>
              </p:ext>
            </p:extLst>
          </p:nvPr>
        </p:nvGraphicFramePr>
        <p:xfrm>
          <a:off x="1577174" y="822587"/>
          <a:ext cx="7458004" cy="19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03">
                  <a:extLst>
                    <a:ext uri="{9D8B030D-6E8A-4147-A177-3AD203B41FA5}">
                      <a16:colId xmlns:a16="http://schemas.microsoft.com/office/drawing/2014/main" val="477885180"/>
                    </a:ext>
                  </a:extLst>
                </a:gridCol>
                <a:gridCol w="1026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22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389791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81165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81165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57976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86923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8297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78297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96165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7539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7539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93297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84671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84671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1895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3269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93269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9027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0401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90401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56513" y="132760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47887" y="156886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47887" y="181605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53645" y="205794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45019" y="229920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45019" y="25463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05373" y="133622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196747" y="157748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96747" y="182468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2505" y="20665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93879" y="23078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93879" y="25550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59991" y="133336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151365" y="157462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51365" y="1821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157123" y="206370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148497" y="230496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148497" y="255215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7BB5349-56B5-4527-A3B8-287A6DA3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EC4C11C5-025B-4EE3-AD70-8A682EFA93D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8D01FE-4138-40FE-B41A-24A67B6DAED1}"/>
              </a:ext>
            </a:extLst>
          </p:cNvPr>
          <p:cNvSpPr/>
          <p:nvPr/>
        </p:nvSpPr>
        <p:spPr>
          <a:xfrm>
            <a:off x="-8878" y="111639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452810-38BD-4C28-B373-90F08CBDB9DA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64359"/>
              </p:ext>
            </p:extLst>
          </p:nvPr>
        </p:nvGraphicFramePr>
        <p:xfrm>
          <a:off x="1407568" y="2409852"/>
          <a:ext cx="3561596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수분비율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떡용쌀가루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멥쌀가루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0607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품질검사정보등록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8276" y="2121863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쌀가루 제조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수정</a:t>
            </a:r>
            <a:r>
              <a:rPr lang="en-US" altLang="ko-KR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 dirty="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8878" y="146361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132BD67-64C0-46AD-97B0-FBA7D622F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35293"/>
              </p:ext>
            </p:extLst>
          </p:nvPr>
        </p:nvGraphicFramePr>
        <p:xfrm>
          <a:off x="1421137" y="3586604"/>
          <a:ext cx="4637918" cy="50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새알심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C4D277-6457-4D1C-955A-1A86810C9471}"/>
              </a:ext>
            </a:extLst>
          </p:cNvPr>
          <p:cNvSpPr/>
          <p:nvPr/>
        </p:nvSpPr>
        <p:spPr>
          <a:xfrm>
            <a:off x="1371845" y="3298615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새알심 제조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C3E424-37FC-4627-A5DD-74B79A6F79B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B3B624F-1767-4F60-911D-A564B242D22A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8111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99129"/>
              </p:ext>
            </p:extLst>
          </p:nvPr>
        </p:nvGraphicFramePr>
        <p:xfrm>
          <a:off x="1595892" y="1724021"/>
          <a:ext cx="7211682" cy="6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품미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1783206" y="627084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56711" y="2474305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45608" y="2474305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81471" y="461722"/>
            <a:ext cx="7527822" cy="2429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81471" y="461720"/>
            <a:ext cx="7527822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품질검사 정보등록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26958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57982" y="2474305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64666" y="1802658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67535" y="2106611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98412" y="1780897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01281" y="2110728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E9A458-7EF2-45EB-AC2D-A8B5AFCA1D7D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F7A894F-1441-4182-A6FB-FB6293004C0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42FC9-B264-4396-B53F-DED21E9FCE32}"/>
              </a:ext>
            </a:extLst>
          </p:cNvPr>
          <p:cNvSpPr/>
          <p:nvPr/>
        </p:nvSpPr>
        <p:spPr>
          <a:xfrm>
            <a:off x="-8878" y="152174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7A5A46-BD39-4889-ABB1-EF9787E43B9A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63271B-8D65-417F-9DE4-8CD215BCF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4725"/>
              </p:ext>
            </p:extLst>
          </p:nvPr>
        </p:nvGraphicFramePr>
        <p:xfrm>
          <a:off x="1595892" y="1074563"/>
          <a:ext cx="7211682" cy="31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떡용쌀가루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멥쌀가루 수분율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F59E69-85FF-4A03-9AA3-174642B79C01}"/>
              </a:ext>
            </a:extLst>
          </p:cNvPr>
          <p:cNvSpPr/>
          <p:nvPr/>
        </p:nvSpPr>
        <p:spPr>
          <a:xfrm>
            <a:off x="3564666" y="1153200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305D9E-D412-49D3-AA26-9524979224E2}"/>
              </a:ext>
            </a:extLst>
          </p:cNvPr>
          <p:cNvSpPr/>
          <p:nvPr/>
        </p:nvSpPr>
        <p:spPr>
          <a:xfrm>
            <a:off x="6998412" y="1131439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4D24E9-5D77-4BB0-B05F-41DDD2D2C3E1}"/>
              </a:ext>
            </a:extLst>
          </p:cNvPr>
          <p:cNvSpPr/>
          <p:nvPr/>
        </p:nvSpPr>
        <p:spPr>
          <a:xfrm>
            <a:off x="4549247" y="758718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쌀가루 품질검사기준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3BD281-BAFB-4141-B177-2CE1423DAF42}"/>
              </a:ext>
            </a:extLst>
          </p:cNvPr>
          <p:cNvSpPr/>
          <p:nvPr/>
        </p:nvSpPr>
        <p:spPr>
          <a:xfrm>
            <a:off x="4951221" y="1418673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새알심검사기준</a:t>
            </a:r>
          </a:p>
        </p:txBody>
      </p:sp>
    </p:spTree>
    <p:extLst>
      <p:ext uri="{BB962C8B-B14F-4D97-AF65-F5344CB8AC3E}">
        <p14:creationId xmlns:p14="http://schemas.microsoft.com/office/powerpoint/2010/main" val="40489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>
            <a:extLst>
              <a:ext uri="{FF2B5EF4-FFF2-40B4-BE49-F238E27FC236}">
                <a16:creationId xmlns:a16="http://schemas.microsoft.com/office/drawing/2014/main" id="{9E154004-88C4-4417-939B-15EA2A7E3AAF}"/>
              </a:ext>
            </a:extLst>
          </p:cNvPr>
          <p:cNvSpPr txBox="1">
            <a:spLocks noChangeArrowheads="1"/>
          </p:cNvSpPr>
          <p:nvPr/>
        </p:nvSpPr>
        <p:spPr>
          <a:xfrm>
            <a:off x="3219103" y="680213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rPr>
              <a:t>운영경과</a:t>
            </a:r>
            <a:endParaRPr kumimoji="1" lang="en-US" altLang="ko-KR" sz="1400" b="0" i="0" u="none" strike="noStrike" kern="0" cap="none" spc="0" normalizeH="0" baseline="0" dirty="0">
              <a:solidFill>
                <a:prstClr val="black"/>
              </a:solidFill>
              <a:latin typeface="맑은 고딕"/>
              <a:ea typeface="맑은 고딕"/>
              <a:cs typeface="+mj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F44F0E-254D-4073-9913-412B0646E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72486"/>
              </p:ext>
            </p:extLst>
          </p:nvPr>
        </p:nvGraphicFramePr>
        <p:xfrm>
          <a:off x="2115127" y="1309688"/>
          <a:ext cx="824807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982">
                  <a:extLst>
                    <a:ext uri="{9D8B030D-6E8A-4147-A177-3AD203B41FA5}">
                      <a16:colId xmlns:a16="http://schemas.microsoft.com/office/drawing/2014/main" val="2872019778"/>
                    </a:ext>
                  </a:extLst>
                </a:gridCol>
                <a:gridCol w="4341090">
                  <a:extLst>
                    <a:ext uri="{9D8B030D-6E8A-4147-A177-3AD203B41FA5}">
                      <a16:colId xmlns:a16="http://schemas.microsoft.com/office/drawing/2014/main" val="3438979749"/>
                    </a:ext>
                  </a:extLst>
                </a:gridCol>
              </a:tblGrid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45998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337446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스토리보드보고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528113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7515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자동화설비납품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8383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모니터링완료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247372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13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85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7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부자재관리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77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10784162" y="4822934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34800"/>
              </p:ext>
            </p:extLst>
          </p:nvPr>
        </p:nvGraphicFramePr>
        <p:xfrm>
          <a:off x="1407568" y="2435253"/>
          <a:ext cx="10521968" cy="22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50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6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협력업체정보관리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4663" y="4796437"/>
            <a:ext cx="1383469" cy="236042"/>
          </a:xfrm>
          <a:prstGeom prst="rect">
            <a:avLst/>
          </a:prstGeom>
        </p:spPr>
      </p:pic>
      <p:sp>
        <p:nvSpPr>
          <p:cNvPr id="105" name="Rectangle 31"/>
          <p:cNvSpPr>
            <a:spLocks noChangeArrowheads="1"/>
          </p:cNvSpPr>
          <p:nvPr/>
        </p:nvSpPr>
        <p:spPr>
          <a:xfrm>
            <a:off x="11183046" y="2138918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181D71C-18B8-4164-BA7A-9BE0E137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8571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7F4AC1D-7AD2-4529-90A0-1A096355BE1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32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89285" y="67290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+mn-ea"/>
              </a:rPr>
              <a:t>기업정보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등록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수정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77256" y="980685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580827" y="1404847"/>
          <a:ext cx="6656522" cy="2420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고객구분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2018/01/01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관리자명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Rectangle 31"/>
          <p:cNvSpPr>
            <a:spLocks noChangeArrowheads="1"/>
          </p:cNvSpPr>
          <p:nvPr/>
        </p:nvSpPr>
        <p:spPr>
          <a:xfrm>
            <a:off x="2676378" y="317124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******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>
          <a:xfrm>
            <a:off x="2676378" y="286426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01012345678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>
          <a:xfrm>
            <a:off x="4457755" y="2868045"/>
            <a:ext cx="468000" cy="222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중복확인</a:t>
            </a: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>
          <a:xfrm>
            <a:off x="3407241" y="714636"/>
            <a:ext cx="756032" cy="187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삭제하기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528460" y="69884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17357" y="69884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목록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89285" y="1042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기본정보</a:t>
            </a:r>
          </a:p>
        </p:txBody>
      </p:sp>
      <p:grpSp>
        <p:nvGrpSpPr>
          <p:cNvPr id="103" name="그룹 187"/>
          <p:cNvGrpSpPr/>
          <p:nvPr/>
        </p:nvGrpSpPr>
        <p:grpSpPr>
          <a:xfrm>
            <a:off x="4822784" y="2868473"/>
            <a:ext cx="240772" cy="215444"/>
            <a:chOff x="4967002" y="1287539"/>
            <a:chExt cx="270745" cy="242265"/>
          </a:xfrm>
        </p:grpSpPr>
        <p:sp>
          <p:nvSpPr>
            <p:cNvPr id="104" name="타원 103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+mn-ea"/>
              </a:endParaRPr>
            </a:p>
          </p:txBody>
        </p:sp>
        <p:sp>
          <p:nvSpPr>
            <p:cNvPr id="105" name="TextBox 171"/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3" name="Rectangle 31"/>
          <p:cNvSpPr>
            <a:spLocks noChangeArrowheads="1"/>
          </p:cNvSpPr>
          <p:nvPr/>
        </p:nvSpPr>
        <p:spPr>
          <a:xfrm>
            <a:off x="2676378" y="181055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마식공 주식회사ㅅ</a:t>
            </a:r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>
          <a:xfrm>
            <a:off x="2676378" y="2152349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135" name="Rectangle 31"/>
          <p:cNvSpPr>
            <a:spLocks noChangeArrowheads="1"/>
          </p:cNvSpPr>
          <p:nvPr/>
        </p:nvSpPr>
        <p:spPr>
          <a:xfrm>
            <a:off x="2676378" y="249414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5349" y="3180429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+mj-ea"/>
                <a:ea typeface="+mj-ea"/>
              </a:rPr>
              <a:t>4</a:t>
            </a:r>
            <a:r>
              <a:rPr lang="ko-KR" altLang="en-US" sz="800">
                <a:latin typeface="+mj-ea"/>
                <a:ea typeface="+mj-ea"/>
              </a:rPr>
              <a:t>자리 이상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>
          <a:xfrm>
            <a:off x="2676378" y="3525557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/>
        </p:nvGraphicFramePr>
        <p:xfrm>
          <a:off x="1580827" y="4173338"/>
          <a:ext cx="6656522" cy="1931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납품품목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규격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보관방법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상온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냉동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냉장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납품주기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원산지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제출서류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1489285" y="3921418"/>
            <a:ext cx="11480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원료제품정보 등록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4166" y="2877995"/>
            <a:ext cx="16514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70C0"/>
                </a:solidFill>
                <a:latin typeface="+mj-ea"/>
                <a:ea typeface="+mj-ea"/>
              </a:rPr>
              <a:t>이미 등록된 휴대폰번호입니다</a:t>
            </a:r>
            <a:r>
              <a:rPr lang="en-US" altLang="ko-KR" sz="80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8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>
          <a:xfrm>
            <a:off x="2682516" y="1457856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원료납품고객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>
          <a:xfrm>
            <a:off x="3879405" y="1461511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상품납품고객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>
          <a:xfrm>
            <a:off x="2650976" y="424522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>
          <a:xfrm>
            <a:off x="6410178" y="424522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2645823" y="455642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>
          <a:xfrm>
            <a:off x="2645823" y="4888183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>
          <a:xfrm>
            <a:off x="6388541" y="487971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>
          <a:xfrm>
            <a:off x="2662751" y="525225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원산지증명서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>
          <a:xfrm>
            <a:off x="4425349" y="5251050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규격시험성적서</a:t>
            </a:r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>
          <a:xfrm>
            <a:off x="6194771" y="525225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잔류농약검사서</a:t>
            </a:r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>
          <a:xfrm>
            <a:off x="2659444" y="551265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친환경증명서</a:t>
            </a:r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>
          <a:xfrm>
            <a:off x="4436435" y="5512658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HACCP</a:t>
            </a:r>
            <a:r>
              <a:rPr lang="ko-KR" altLang="en-US" sz="700">
                <a:latin typeface="+mn-ea"/>
              </a:rPr>
              <a:t>인증서</a:t>
            </a: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>
          <a:xfrm>
            <a:off x="6192121" y="5505051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품목제조보고서</a:t>
            </a: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>
          <a:xfrm>
            <a:off x="2659444" y="578671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수입신고서</a:t>
            </a:r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>
          <a:xfrm>
            <a:off x="4436435" y="5786716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수입면장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>
          <a:xfrm>
            <a:off x="6205857" y="5786565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수입검사결과보고서 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8FBC22B-7D93-42BA-A367-92AA67F50B1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2BB62F7-22C3-4291-A00A-C782C3240056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F0A2A-616A-4E37-ACDD-932A3E43C46B}"/>
              </a:ext>
            </a:extLst>
          </p:cNvPr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E6890D-3F44-48AC-817C-8C1DC0E09869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협력업체점검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3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835770" y="5484565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8777444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595035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점검일일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28022"/>
              </p:ext>
            </p:extLst>
          </p:nvPr>
        </p:nvGraphicFramePr>
        <p:xfrm>
          <a:off x="1354523" y="2427483"/>
          <a:ext cx="9410887" cy="29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612048034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675325217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1570791403"/>
                    </a:ext>
                  </a:extLst>
                </a:gridCol>
                <a:gridCol w="386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1027149225"/>
                    </a:ext>
                  </a:extLst>
                </a:gridCol>
                <a:gridCol w="452486">
                  <a:extLst>
                    <a:ext uri="{9D8B030D-6E8A-4147-A177-3AD203B41FA5}">
                      <a16:colId xmlns:a16="http://schemas.microsoft.com/office/drawing/2014/main" val="3019919087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27286790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363253076"/>
                    </a:ext>
                  </a:extLst>
                </a:gridCol>
                <a:gridCol w="409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806">
                  <a:extLst>
                    <a:ext uri="{9D8B030D-6E8A-4147-A177-3AD203B41FA5}">
                      <a16:colId xmlns:a16="http://schemas.microsoft.com/office/drawing/2014/main" val="41998390"/>
                    </a:ext>
                  </a:extLst>
                </a:gridCol>
                <a:gridCol w="483923">
                  <a:extLst>
                    <a:ext uri="{9D8B030D-6E8A-4147-A177-3AD203B41FA5}">
                      <a16:colId xmlns:a16="http://schemas.microsoft.com/office/drawing/2014/main" val="3087922634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754">
                  <a:extLst>
                    <a:ext uri="{9D8B030D-6E8A-4147-A177-3AD203B41FA5}">
                      <a16:colId xmlns:a16="http://schemas.microsoft.com/office/drawing/2014/main" val="2343626318"/>
                    </a:ext>
                  </a:extLst>
                </a:gridCol>
              </a:tblGrid>
              <a:tr h="17910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협력엽체명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기본요건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생산능력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종합평점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제조보고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표시시항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수질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검사능력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50276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협력업체점검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4663" y="5452388"/>
            <a:ext cx="1383469" cy="236042"/>
          </a:xfrm>
          <a:prstGeom prst="rect">
            <a:avLst/>
          </a:prstGeom>
        </p:spPr>
      </p:pic>
      <p:sp>
        <p:nvSpPr>
          <p:cNvPr id="105" name="Rectangle 31"/>
          <p:cNvSpPr>
            <a:spLocks noChangeArrowheads="1"/>
          </p:cNvSpPr>
          <p:nvPr/>
        </p:nvSpPr>
        <p:spPr>
          <a:xfrm>
            <a:off x="9477369" y="214988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 dirty="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916999" y="531527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181D71C-18B8-4164-BA7A-9BE0E137B65F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7F4AC1D-7AD2-4529-90A0-1A096355BE1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1154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70017" y="349969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2409852"/>
          <a:ext cx="7757001" cy="104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dirty="0">
                <a:latin typeface="나눔바른고딕"/>
                <a:ea typeface="나눔바른고딕"/>
              </a:rPr>
              <a:t>원료 기준 등록</a:t>
            </a:r>
            <a:endParaRPr lang="en-US" altLang="ko-KR" sz="10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3535769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48B6759-CD82-4A49-A319-5D1322E2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36F8DF-8C53-43A3-83EA-B09E3578F35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413092-7C59-4D58-9685-61167231D749}"/>
              </a:ext>
            </a:extLst>
          </p:cNvPr>
          <p:cNvSpPr/>
          <p:nvPr/>
        </p:nvSpPr>
        <p:spPr>
          <a:xfrm>
            <a:off x="-8965" y="114306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02CBF-5DCB-45F1-8893-8C4B765E1DA3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2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27013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15910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598899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599614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원료 기준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18725" y="488489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77173" y="802257"/>
          <a:ext cx="5625883" cy="195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7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941855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33229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3229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28278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38987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0361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0361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94871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6245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6245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92003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3377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3377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1747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3121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3121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8879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0253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70253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67453" y="13563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8827" y="159760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8827" y="184480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64585" y="20866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959" y="232795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959" y="257514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E461E52-3983-48C0-A591-CF800352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8EE91DC-A1B1-48BD-B275-1030F0C3A49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2BC371-AF6D-4F9C-B393-D93B73B85B9E}"/>
              </a:ext>
            </a:extLst>
          </p:cNvPr>
          <p:cNvSpPr/>
          <p:nvPr/>
        </p:nvSpPr>
        <p:spPr>
          <a:xfrm>
            <a:off x="-8965" y="114306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7392E3-66B8-4FC0-8FB7-152364C0094C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2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893524"/>
            <a:ext cx="7594058" cy="6733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621167" y="1711653"/>
            <a:ext cx="851904" cy="278498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505693" y="1711653"/>
            <a:ext cx="851904" cy="2784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원료재고관리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694560" y="1245666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 err="1">
                <a:latin typeface="나눔바른고딕"/>
                <a:ea typeface="나눔바른고딕"/>
              </a:rPr>
              <a:t>검색명</a:t>
            </a:r>
            <a:endParaRPr lang="ko-KR" altLang="en-US" sz="800" dirty="0">
              <a:latin typeface="나눔바른고딕"/>
              <a:ea typeface="나눔바른고딕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371911" y="1283699"/>
            <a:ext cx="2583232" cy="215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0791" y="986665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 err="1">
                <a:latin typeface="+mn-ea"/>
              </a:rPr>
              <a:t>원료명</a:t>
            </a:r>
            <a:endParaRPr lang="ko-KR" altLang="en-US" sz="8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입고등록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722649" y="514476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40019"/>
              </p:ext>
            </p:extLst>
          </p:nvPr>
        </p:nvGraphicFramePr>
        <p:xfrm>
          <a:off x="1354523" y="2325110"/>
          <a:ext cx="9297766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648920092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5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06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입고중량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측량중량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제고수량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육안검사일지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출하일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출하수량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3784" y="5176709"/>
            <a:ext cx="1383469" cy="23604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358276" y="2055876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>
          <a:xfrm>
            <a:off x="9937909" y="207728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7854698" y="259867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7854698" y="285549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854698" y="311230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7854698" y="337374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854698" y="362532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854698" y="387195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854698" y="412876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854698" y="437783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854698" y="461922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854698" y="487548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AF3B222-959D-49FE-9B21-04AA3E4E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D498D32-FAEF-47C3-A782-3FA8CD3808F7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F5F003-5602-4BF5-BF9F-34FA78D5C217}"/>
              </a:ext>
            </a:extLst>
          </p:cNvPr>
          <p:cNvSpPr/>
          <p:nvPr/>
        </p:nvSpPr>
        <p:spPr>
          <a:xfrm>
            <a:off x="7007856" y="259867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8E0732-93E9-4781-93AD-EC88B685D6AC}"/>
              </a:ext>
            </a:extLst>
          </p:cNvPr>
          <p:cNvSpPr/>
          <p:nvPr/>
        </p:nvSpPr>
        <p:spPr>
          <a:xfrm>
            <a:off x="7000003" y="286420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6F3DC6-16DD-4174-8796-AD30998069B3}"/>
              </a:ext>
            </a:extLst>
          </p:cNvPr>
          <p:cNvSpPr/>
          <p:nvPr/>
        </p:nvSpPr>
        <p:spPr>
          <a:xfrm>
            <a:off x="6990571" y="3099869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DB974F-888D-4109-B8E4-CA7E9D8ED729}"/>
              </a:ext>
            </a:extLst>
          </p:cNvPr>
          <p:cNvSpPr/>
          <p:nvPr/>
        </p:nvSpPr>
        <p:spPr>
          <a:xfrm>
            <a:off x="6982718" y="3365392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4EC801-14B1-460F-9253-B9F6044B9DB0}"/>
              </a:ext>
            </a:extLst>
          </p:cNvPr>
          <p:cNvSpPr/>
          <p:nvPr/>
        </p:nvSpPr>
        <p:spPr>
          <a:xfrm>
            <a:off x="6990573" y="3618343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FDD77D-6B6A-4979-94C0-A7FFEEB2EA10}"/>
              </a:ext>
            </a:extLst>
          </p:cNvPr>
          <p:cNvSpPr/>
          <p:nvPr/>
        </p:nvSpPr>
        <p:spPr>
          <a:xfrm>
            <a:off x="6982720" y="3883866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732391-8D90-4741-B90B-07D58360B62B}"/>
              </a:ext>
            </a:extLst>
          </p:cNvPr>
          <p:cNvSpPr/>
          <p:nvPr/>
        </p:nvSpPr>
        <p:spPr>
          <a:xfrm>
            <a:off x="6971720" y="412739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0FE50F-6FDA-4CA9-8D00-BFD0A83DFD22}"/>
              </a:ext>
            </a:extLst>
          </p:cNvPr>
          <p:cNvSpPr/>
          <p:nvPr/>
        </p:nvSpPr>
        <p:spPr>
          <a:xfrm>
            <a:off x="6963867" y="4392917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D5D33-D6A5-4511-808F-165AAB67854E}"/>
              </a:ext>
            </a:extLst>
          </p:cNvPr>
          <p:cNvSpPr/>
          <p:nvPr/>
        </p:nvSpPr>
        <p:spPr>
          <a:xfrm>
            <a:off x="6981144" y="462701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8C6D07-9F2A-4836-83EB-B6D5BA50ED7D}"/>
              </a:ext>
            </a:extLst>
          </p:cNvPr>
          <p:cNvSpPr/>
          <p:nvPr/>
        </p:nvSpPr>
        <p:spPr>
          <a:xfrm>
            <a:off x="6973291" y="489253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C49F6C-E32D-4ED7-8DFA-2707FF7ADB32}"/>
              </a:ext>
            </a:extLst>
          </p:cNvPr>
          <p:cNvSpPr/>
          <p:nvPr/>
        </p:nvSpPr>
        <p:spPr>
          <a:xfrm>
            <a:off x="-8965" y="148243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AFF29C-5266-4CFC-9569-7E903E7372D7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5C7B0A-CFBA-4D1C-9932-73B534C9A2B7}"/>
              </a:ext>
            </a:extLst>
          </p:cNvPr>
          <p:cNvSpPr/>
          <p:nvPr/>
        </p:nvSpPr>
        <p:spPr>
          <a:xfrm>
            <a:off x="5960795" y="986665"/>
            <a:ext cx="92964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멥쌀          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1189768"/>
            <a:ext cx="7594058" cy="408969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125806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123748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442882" y="1958447"/>
          <a:ext cx="7594058" cy="7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1439067" y="1640912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2368" y="281979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66894" y="281979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21554" y="730002"/>
            <a:ext cx="7843014" cy="252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39310" y="7446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원료입고등록하기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13673" y="7522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1766" y="201475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3095" y="19996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01765" y="226013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8370" y="22581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099" y="25032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8369" y="2505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9854" y="1309443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원료명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9492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9" name="TextBox 58"/>
          <p:cNvSpPr txBox="1"/>
          <p:nvPr/>
        </p:nvSpPr>
        <p:spPr>
          <a:xfrm>
            <a:off x="5872347" y="130944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j-ea"/>
                <a:ea typeface="+mj-ea"/>
              </a:rPr>
              <a:t>멥쌀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97225" y="130944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j-ea"/>
                <a:ea typeface="+mj-ea"/>
              </a:rPr>
              <a:t>찹쌀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46647" y="1309443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정제소금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7348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145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4" name="TextBox 63"/>
          <p:cNvSpPr txBox="1"/>
          <p:nvPr/>
        </p:nvSpPr>
        <p:spPr>
          <a:xfrm>
            <a:off x="7840615" y="131840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기타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0738" y="135188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37D4784-8F67-4AF3-96E5-B18B702B5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6C1F68F-C506-4297-A2A4-E63F426A6263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379028-9132-495E-8F31-D516AC193520}"/>
              </a:ext>
            </a:extLst>
          </p:cNvPr>
          <p:cNvSpPr/>
          <p:nvPr/>
        </p:nvSpPr>
        <p:spPr>
          <a:xfrm>
            <a:off x="-8965" y="147300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798943-C7B3-4691-826F-6CC0E1DD935E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70017" y="349969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2409852"/>
          <a:ext cx="7757001" cy="104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dirty="0">
                <a:latin typeface="나눔바른고딕"/>
                <a:ea typeface="나눔바른고딕"/>
              </a:rPr>
              <a:t>부자재 기준 등록</a:t>
            </a:r>
            <a:endParaRPr lang="en-US" altLang="ko-KR" sz="10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3535769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48B6759-CD82-4A49-A319-5D1322E2525A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36F8DF-8C53-43A3-83EA-B09E3578F35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0022B8-82B3-4663-82AE-33B3CD900CBF}"/>
              </a:ext>
            </a:extLst>
          </p:cNvPr>
          <p:cNvSpPr/>
          <p:nvPr/>
        </p:nvSpPr>
        <p:spPr>
          <a:xfrm>
            <a:off x="-8965" y="178409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817C62-26F8-4664-B3E8-A3CD45413A9B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27013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15910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598899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599614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부자재 기준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18725" y="488489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77173" y="802257"/>
          <a:ext cx="5625883" cy="195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7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941855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33229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3229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28278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38987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0361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0361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94871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6245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6245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92003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3377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3377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1747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3121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3121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8879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0253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70253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67453" y="13563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8827" y="159760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8827" y="184480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64585" y="20866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959" y="232795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959" y="257514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E461E52-3983-48C0-A591-CF8003522DC0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8EE91DC-A1B1-48BD-B275-1030F0C3A49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B24224-FA7E-4BE7-B6BC-2C858A7F22C7}"/>
              </a:ext>
            </a:extLst>
          </p:cNvPr>
          <p:cNvSpPr/>
          <p:nvPr/>
        </p:nvSpPr>
        <p:spPr>
          <a:xfrm>
            <a:off x="-8965" y="181237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0F606C-DFBE-446F-BF86-E45ACDE7358E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43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>
            <a:extLst>
              <a:ext uri="{FF2B5EF4-FFF2-40B4-BE49-F238E27FC236}">
                <a16:creationId xmlns:a16="http://schemas.microsoft.com/office/drawing/2014/main" id="{9E154004-88C4-4417-939B-15EA2A7E3AAF}"/>
              </a:ext>
            </a:extLst>
          </p:cNvPr>
          <p:cNvSpPr txBox="1">
            <a:spLocks noChangeArrowheads="1"/>
          </p:cNvSpPr>
          <p:nvPr/>
        </p:nvSpPr>
        <p:spPr>
          <a:xfrm>
            <a:off x="3219103" y="52138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rPr>
              <a:t>솔루션 개요 </a:t>
            </a:r>
            <a:endParaRPr kumimoji="1" lang="en-US" altLang="ko-KR" sz="1400" b="0" i="0" u="none" strike="noStrike" kern="0" cap="none" spc="0" normalizeH="0" baseline="0" dirty="0">
              <a:solidFill>
                <a:prstClr val="black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A52B5A-25F3-4333-A7D1-5032E66F8FAF}"/>
              </a:ext>
            </a:extLst>
          </p:cNvPr>
          <p:cNvGrpSpPr/>
          <p:nvPr/>
        </p:nvGrpSpPr>
        <p:grpSpPr>
          <a:xfrm>
            <a:off x="1995563" y="634276"/>
            <a:ext cx="8798926" cy="5259832"/>
            <a:chOff x="1995563" y="634276"/>
            <a:chExt cx="8798926" cy="525983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8BA62E8-C857-42F5-B1F3-5ADFFDDB3FAD}"/>
                </a:ext>
              </a:extLst>
            </p:cNvPr>
            <p:cNvSpPr/>
            <p:nvPr/>
          </p:nvSpPr>
          <p:spPr>
            <a:xfrm>
              <a:off x="9598384" y="3663000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문서승인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53772930-641E-4366-87CA-CF3F47487A9B}"/>
                </a:ext>
              </a:extLst>
            </p:cNvPr>
            <p:cNvSpPr/>
            <p:nvPr/>
          </p:nvSpPr>
          <p:spPr>
            <a:xfrm>
              <a:off x="5080000" y="3634259"/>
              <a:ext cx="4608942" cy="579818"/>
            </a:xfrm>
            <a:prstGeom prst="rightArrow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FB84EB5-15B7-4EBB-A11F-9FEF242A35A1}"/>
                </a:ext>
              </a:extLst>
            </p:cNvPr>
            <p:cNvSpPr/>
            <p:nvPr/>
          </p:nvSpPr>
          <p:spPr>
            <a:xfrm>
              <a:off x="4438073" y="634276"/>
              <a:ext cx="3112655" cy="2955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797FD95-891E-4226-ADBA-1D5F5C10EC84}"/>
                </a:ext>
              </a:extLst>
            </p:cNvPr>
            <p:cNvCxnSpPr>
              <a:cxnSpLocks/>
              <a:stCxn id="3" idx="2"/>
              <a:endCxn id="18" idx="0"/>
            </p:cNvCxnSpPr>
            <p:nvPr/>
          </p:nvCxnSpPr>
          <p:spPr>
            <a:xfrm>
              <a:off x="5994401" y="929840"/>
              <a:ext cx="0" cy="68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C803557-D9B4-4EE7-B807-D4B7420DE905}"/>
                </a:ext>
              </a:extLst>
            </p:cNvPr>
            <p:cNvCxnSpPr/>
            <p:nvPr/>
          </p:nvCxnSpPr>
          <p:spPr>
            <a:xfrm>
              <a:off x="3343564" y="1293088"/>
              <a:ext cx="53293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73B41CA-DFA5-4654-88D9-D2C7BE9E902F}"/>
                </a:ext>
              </a:extLst>
            </p:cNvPr>
            <p:cNvCxnSpPr/>
            <p:nvPr/>
          </p:nvCxnSpPr>
          <p:spPr>
            <a:xfrm>
              <a:off x="3343564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6BDB10D-7647-45A8-AFA4-ABA7D7CEB51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8672945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992D0BF-5220-4FE2-A52F-F7451B2B7C17}"/>
                </a:ext>
              </a:extLst>
            </p:cNvPr>
            <p:cNvSpPr/>
            <p:nvPr/>
          </p:nvSpPr>
          <p:spPr>
            <a:xfrm>
              <a:off x="2743199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산들본가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정보등록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CF060CE-1321-4940-8CA0-3295F784E360}"/>
                </a:ext>
              </a:extLst>
            </p:cNvPr>
            <p:cNvSpPr/>
            <p:nvPr/>
          </p:nvSpPr>
          <p:spPr>
            <a:xfrm>
              <a:off x="4070930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원부자재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62A213-2ABA-4D37-B04D-4E0DC168B05E}"/>
                </a:ext>
              </a:extLst>
            </p:cNvPr>
            <p:cNvCxnSpPr/>
            <p:nvPr/>
          </p:nvCxnSpPr>
          <p:spPr>
            <a:xfrm>
              <a:off x="4655128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636232-B16B-4E05-A05A-4AFFD3A141F9}"/>
                </a:ext>
              </a:extLst>
            </p:cNvPr>
            <p:cNvCxnSpPr/>
            <p:nvPr/>
          </p:nvCxnSpPr>
          <p:spPr>
            <a:xfrm>
              <a:off x="7292110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65C2463-239E-4C38-9C21-5172374B5700}"/>
                </a:ext>
              </a:extLst>
            </p:cNvPr>
            <p:cNvSpPr/>
            <p:nvPr/>
          </p:nvSpPr>
          <p:spPr>
            <a:xfrm>
              <a:off x="5424057" y="161246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생산관리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2A8A997-E78F-4B38-95BC-30487E80F1A2}"/>
                </a:ext>
              </a:extLst>
            </p:cNvPr>
            <p:cNvSpPr/>
            <p:nvPr/>
          </p:nvSpPr>
          <p:spPr>
            <a:xfrm>
              <a:off x="6754097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품질관리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2CA5D20-7D48-418E-AC24-0ADD3B99A573}"/>
                </a:ext>
              </a:extLst>
            </p:cNvPr>
            <p:cNvSpPr/>
            <p:nvPr/>
          </p:nvSpPr>
          <p:spPr>
            <a:xfrm>
              <a:off x="8074892" y="1607125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제품출하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C6361D9-0467-4847-9AD4-EF30186C94FD}"/>
                </a:ext>
              </a:extLst>
            </p:cNvPr>
            <p:cNvCxnSpPr>
              <a:cxnSpLocks/>
            </p:cNvCxnSpPr>
            <p:nvPr/>
          </p:nvCxnSpPr>
          <p:spPr>
            <a:xfrm>
              <a:off x="4684715" y="2209798"/>
              <a:ext cx="0" cy="11522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0563C2-62B3-41D2-A1A1-1A83B783B908}"/>
                </a:ext>
              </a:extLst>
            </p:cNvPr>
            <p:cNvSpPr/>
            <p:nvPr/>
          </p:nvSpPr>
          <p:spPr>
            <a:xfrm>
              <a:off x="1995563" y="3743989"/>
              <a:ext cx="2004291" cy="2955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51CF29-6C47-4947-8345-8D1CC7D7CA60}"/>
                </a:ext>
              </a:extLst>
            </p:cNvPr>
            <p:cNvSpPr/>
            <p:nvPr/>
          </p:nvSpPr>
          <p:spPr>
            <a:xfrm>
              <a:off x="4106975" y="339203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원료수불부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육안검사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C0836F0-4656-48C9-BCAD-BAB7A5E0C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4400" y="2228270"/>
              <a:ext cx="0" cy="13041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950841F-AFD9-43A2-ADDB-ABB22C955863}"/>
                </a:ext>
              </a:extLst>
            </p:cNvPr>
            <p:cNvSpPr/>
            <p:nvPr/>
          </p:nvSpPr>
          <p:spPr>
            <a:xfrm>
              <a:off x="5410201" y="368226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생산일보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EFD2C93-6679-4087-BB7F-48610B7A4E9B}"/>
                </a:ext>
              </a:extLst>
            </p:cNvPr>
            <p:cNvSpPr/>
            <p:nvPr/>
          </p:nvSpPr>
          <p:spPr>
            <a:xfrm>
              <a:off x="6754095" y="3691501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HACCP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5DF5943-9BA9-4010-B26C-F5E1A5F5148B}"/>
                </a:ext>
              </a:extLst>
            </p:cNvPr>
            <p:cNvSpPr/>
            <p:nvPr/>
          </p:nvSpPr>
          <p:spPr>
            <a:xfrm>
              <a:off x="6754096" y="3111680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CCP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모니터링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3E07A92-C78A-419E-A38B-CDDBF781C8F2}"/>
                </a:ext>
              </a:extLst>
            </p:cNvPr>
            <p:cNvCxnSpPr/>
            <p:nvPr/>
          </p:nvCxnSpPr>
          <p:spPr>
            <a:xfrm>
              <a:off x="7292110" y="2228270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1FAD4B5-3370-4DCE-A4E2-C1CF3177ED47}"/>
                </a:ext>
              </a:extLst>
            </p:cNvPr>
            <p:cNvSpPr/>
            <p:nvPr/>
          </p:nvSpPr>
          <p:spPr>
            <a:xfrm>
              <a:off x="6754095" y="4271322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HACCP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C60B855-05C2-47FE-9FC7-597B9B3C5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943" y="2209798"/>
              <a:ext cx="1" cy="10783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69BA130-705F-4794-9F80-428F90B197E5}"/>
                </a:ext>
              </a:extLst>
            </p:cNvPr>
            <p:cNvSpPr/>
            <p:nvPr/>
          </p:nvSpPr>
          <p:spPr>
            <a:xfrm>
              <a:off x="4105857" y="397185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원부자재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재고관리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CDBBD22-0F86-4301-BAF4-0EC601DE1425}"/>
                </a:ext>
              </a:extLst>
            </p:cNvPr>
            <p:cNvSpPr/>
            <p:nvPr/>
          </p:nvSpPr>
          <p:spPr>
            <a:xfrm>
              <a:off x="8101409" y="337284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제품제고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26DE439-E05E-412D-8422-AAC00B942539}"/>
                </a:ext>
              </a:extLst>
            </p:cNvPr>
            <p:cNvSpPr/>
            <p:nvPr/>
          </p:nvSpPr>
          <p:spPr>
            <a:xfrm>
              <a:off x="8100291" y="395266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출하관리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BDBF6AF-484E-41AD-84C4-61EBA82D617D}"/>
                </a:ext>
              </a:extLst>
            </p:cNvPr>
            <p:cNvCxnSpPr/>
            <p:nvPr/>
          </p:nvCxnSpPr>
          <p:spPr>
            <a:xfrm>
              <a:off x="4692071" y="4532489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B836C77-84C6-4FB7-972D-E35CE3316A94}"/>
                </a:ext>
              </a:extLst>
            </p:cNvPr>
            <p:cNvSpPr/>
            <p:nvPr/>
          </p:nvSpPr>
          <p:spPr>
            <a:xfrm>
              <a:off x="4105862" y="537177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excel </a:t>
              </a:r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9ED0DD7-D1E2-4FE1-8535-7A7374613407}"/>
                </a:ext>
              </a:extLst>
            </p:cNvPr>
            <p:cNvSpPr/>
            <p:nvPr/>
          </p:nvSpPr>
          <p:spPr>
            <a:xfrm>
              <a:off x="8074891" y="528756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excel </a:t>
              </a:r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B9BF35F-9CA1-48B2-AB05-2BA63A09E799}"/>
                </a:ext>
              </a:extLst>
            </p:cNvPr>
            <p:cNvCxnSpPr/>
            <p:nvPr/>
          </p:nvCxnSpPr>
          <p:spPr>
            <a:xfrm>
              <a:off x="8672943" y="4532489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9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6733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149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부자재재고관리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97487" y="1280654"/>
            <a:ext cx="73449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부자재형태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입고등록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20892" y="526574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5363726"/>
            <a:ext cx="1383469" cy="23604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>
          <a:xfrm>
            <a:off x="8536152" y="215882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49108" y="1319423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TextBox 46"/>
          <p:cNvSpPr txBox="1"/>
          <p:nvPr/>
        </p:nvSpPr>
        <p:spPr>
          <a:xfrm>
            <a:off x="2454255" y="1285942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포장비닐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4643" y="1285942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외박스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8141" y="1319423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ADE7613-F396-4921-B2B8-D311D967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2528F29-5A04-4DC7-BFC7-643FC8A5E0E7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B27B68-859A-4F4B-A987-7CFFF1EA4816}"/>
              </a:ext>
            </a:extLst>
          </p:cNvPr>
          <p:cNvSpPr/>
          <p:nvPr/>
        </p:nvSpPr>
        <p:spPr>
          <a:xfrm>
            <a:off x="-8965" y="216116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85266D-FA61-47FA-BD6C-62C99D5B2F6B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5111CB1-50FC-4812-B59A-CC113CC1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94680"/>
              </p:ext>
            </p:extLst>
          </p:nvPr>
        </p:nvGraphicFramePr>
        <p:xfrm>
          <a:off x="1354523" y="2391097"/>
          <a:ext cx="8569784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648920092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5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06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입고중량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제고수량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육안검사일지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26B6EB-6E51-438D-B499-CE1B82442C43}"/>
              </a:ext>
            </a:extLst>
          </p:cNvPr>
          <p:cNvSpPr/>
          <p:nvPr/>
        </p:nvSpPr>
        <p:spPr>
          <a:xfrm>
            <a:off x="7128834" y="266466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7A183D-04FF-4D65-B999-2E9782C41393}"/>
              </a:ext>
            </a:extLst>
          </p:cNvPr>
          <p:cNvSpPr/>
          <p:nvPr/>
        </p:nvSpPr>
        <p:spPr>
          <a:xfrm>
            <a:off x="7128834" y="292148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3B9963-5FE5-4088-AE25-F48CDAC798A7}"/>
              </a:ext>
            </a:extLst>
          </p:cNvPr>
          <p:cNvSpPr/>
          <p:nvPr/>
        </p:nvSpPr>
        <p:spPr>
          <a:xfrm>
            <a:off x="7128834" y="317829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581162-2BD4-41A3-8BE3-D002FF261BC7}"/>
              </a:ext>
            </a:extLst>
          </p:cNvPr>
          <p:cNvSpPr/>
          <p:nvPr/>
        </p:nvSpPr>
        <p:spPr>
          <a:xfrm>
            <a:off x="7128834" y="343973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6AEC1E-0EA7-44C3-B9AB-8B1EB9CDB6B2}"/>
              </a:ext>
            </a:extLst>
          </p:cNvPr>
          <p:cNvSpPr/>
          <p:nvPr/>
        </p:nvSpPr>
        <p:spPr>
          <a:xfrm>
            <a:off x="7128834" y="369131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676678-0708-4E5C-9C59-EABC64F10BE7}"/>
              </a:ext>
            </a:extLst>
          </p:cNvPr>
          <p:cNvSpPr/>
          <p:nvPr/>
        </p:nvSpPr>
        <p:spPr>
          <a:xfrm>
            <a:off x="7128834" y="39379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949D74-FD0C-4ACB-ADE4-C4023866B767}"/>
              </a:ext>
            </a:extLst>
          </p:cNvPr>
          <p:cNvSpPr/>
          <p:nvPr/>
        </p:nvSpPr>
        <p:spPr>
          <a:xfrm>
            <a:off x="7128834" y="419475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10EE3F-DBCB-4BB6-B29C-37A811C1CF59}"/>
              </a:ext>
            </a:extLst>
          </p:cNvPr>
          <p:cNvSpPr/>
          <p:nvPr/>
        </p:nvSpPr>
        <p:spPr>
          <a:xfrm>
            <a:off x="7128834" y="444382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8ABD1F-A8D3-4A71-896B-054E95D5FEDA}"/>
              </a:ext>
            </a:extLst>
          </p:cNvPr>
          <p:cNvSpPr/>
          <p:nvPr/>
        </p:nvSpPr>
        <p:spPr>
          <a:xfrm>
            <a:off x="7128834" y="468521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5812E05-A50D-4B49-9CE0-EE24A9648223}"/>
              </a:ext>
            </a:extLst>
          </p:cNvPr>
          <p:cNvSpPr/>
          <p:nvPr/>
        </p:nvSpPr>
        <p:spPr>
          <a:xfrm>
            <a:off x="7128834" y="494147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CE280B-E8E9-434C-84ED-489AC9F6A6F6}"/>
              </a:ext>
            </a:extLst>
          </p:cNvPr>
          <p:cNvSpPr/>
          <p:nvPr/>
        </p:nvSpPr>
        <p:spPr>
          <a:xfrm>
            <a:off x="6281992" y="2664665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8F8295-FE52-435A-AE8B-A5A41F3CFD2A}"/>
              </a:ext>
            </a:extLst>
          </p:cNvPr>
          <p:cNvSpPr/>
          <p:nvPr/>
        </p:nvSpPr>
        <p:spPr>
          <a:xfrm>
            <a:off x="6274139" y="293018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73EB1C-03E8-4951-B06F-EF24315916C2}"/>
              </a:ext>
            </a:extLst>
          </p:cNvPr>
          <p:cNvSpPr/>
          <p:nvPr/>
        </p:nvSpPr>
        <p:spPr>
          <a:xfrm>
            <a:off x="6264707" y="3165856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621A5A-6A10-48E9-B9E9-8A40759AB189}"/>
              </a:ext>
            </a:extLst>
          </p:cNvPr>
          <p:cNvSpPr/>
          <p:nvPr/>
        </p:nvSpPr>
        <p:spPr>
          <a:xfrm>
            <a:off x="6256854" y="3431379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AA26DA-6F96-4160-8705-D41F5AD41712}"/>
              </a:ext>
            </a:extLst>
          </p:cNvPr>
          <p:cNvSpPr/>
          <p:nvPr/>
        </p:nvSpPr>
        <p:spPr>
          <a:xfrm>
            <a:off x="6264709" y="3684330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D2C013-B752-4CAD-935D-EAD9A99781FF}"/>
              </a:ext>
            </a:extLst>
          </p:cNvPr>
          <p:cNvSpPr/>
          <p:nvPr/>
        </p:nvSpPr>
        <p:spPr>
          <a:xfrm>
            <a:off x="6256856" y="3949853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88BDBD-D2AE-499B-9B3B-3A676028904C}"/>
              </a:ext>
            </a:extLst>
          </p:cNvPr>
          <p:cNvSpPr/>
          <p:nvPr/>
        </p:nvSpPr>
        <p:spPr>
          <a:xfrm>
            <a:off x="6245856" y="419338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F986BB-D397-4EDF-9588-7BF0DED42242}"/>
              </a:ext>
            </a:extLst>
          </p:cNvPr>
          <p:cNvSpPr/>
          <p:nvPr/>
        </p:nvSpPr>
        <p:spPr>
          <a:xfrm>
            <a:off x="6238003" y="445890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C20DB4-A76F-4DCE-8C93-2023888C65F7}"/>
              </a:ext>
            </a:extLst>
          </p:cNvPr>
          <p:cNvSpPr/>
          <p:nvPr/>
        </p:nvSpPr>
        <p:spPr>
          <a:xfrm>
            <a:off x="6255280" y="469299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329A3B-AFBF-4B0B-8AD1-6A50DC598571}"/>
              </a:ext>
            </a:extLst>
          </p:cNvPr>
          <p:cNvSpPr/>
          <p:nvPr/>
        </p:nvSpPr>
        <p:spPr>
          <a:xfrm>
            <a:off x="6247427" y="495852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1189768"/>
            <a:ext cx="7594058" cy="408969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59787" y="125806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225295" y="123748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442882" y="1958447"/>
          <a:ext cx="7594058" cy="7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1439067" y="1640912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2368" y="281979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66894" y="281979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21554" y="730002"/>
            <a:ext cx="7843014" cy="252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39310" y="7446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부자재 입고등록하기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13673" y="7522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1766" y="201475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3095" y="19996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01765" y="226013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8370" y="22581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099" y="25032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8369" y="2505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2857" y="1287198"/>
            <a:ext cx="73449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부자재형태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4478" y="1325967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3" name="TextBox 62"/>
          <p:cNvSpPr txBox="1"/>
          <p:nvPr/>
        </p:nvSpPr>
        <p:spPr>
          <a:xfrm>
            <a:off x="5609625" y="1292486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포장비닐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62211" y="1292486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 err="1">
                <a:latin typeface="+mj-ea"/>
                <a:ea typeface="+mj-ea"/>
              </a:rPr>
              <a:t>외박스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2334" y="1325967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B4EE5B-5B34-462C-A970-011D896A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20BBCA1-1AAD-4695-A388-D574AC31DED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91F039-4669-481E-9FBB-2DB26EBEA62F}"/>
              </a:ext>
            </a:extLst>
          </p:cNvPr>
          <p:cNvSpPr/>
          <p:nvPr/>
        </p:nvSpPr>
        <p:spPr>
          <a:xfrm>
            <a:off x="-8965" y="216116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4EE26D-3A1C-4070-A132-97009CC506D6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생산관리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189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-795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701"/>
              </p:ext>
            </p:extLst>
          </p:nvPr>
        </p:nvGraphicFramePr>
        <p:xfrm>
          <a:off x="1524607" y="967244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업무처리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새알심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새알심생산일보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517096" y="678679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FF0000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92180" y="1230100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FF0000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12406" y="1701135"/>
            <a:ext cx="7657213" cy="216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5258" y="1721744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생산일보 등록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703589" y="1729348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X</a:t>
            </a:r>
            <a:endParaRPr lang="ko-KR" altLang="en-US" sz="10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18091" y="2012958"/>
          <a:ext cx="664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제조일지양식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957979" y="2460782"/>
            <a:ext cx="381642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5277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55684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0606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71013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43916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48838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59245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90793" y="3180862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파일명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63116" y="3180862"/>
            <a:ext cx="85732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찾아보기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92445" y="3180862"/>
            <a:ext cx="8051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36454" y="2100742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</a:rPr>
              <a:t>생산일보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709" y="2137306"/>
            <a:ext cx="257211" cy="14289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646891" y="3612910"/>
            <a:ext cx="638399" cy="21602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357298" y="3612910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취소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A58F69E-C36B-42DE-8B63-16A447F9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92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EA0752D-DDA6-4E9F-BF52-AC77B6E624F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5B150C-0B73-4B2C-B91F-ADF3C171EBAB}"/>
              </a:ext>
            </a:extLst>
          </p:cNvPr>
          <p:cNvSpPr/>
          <p:nvPr/>
        </p:nvSpPr>
        <p:spPr>
          <a:xfrm>
            <a:off x="1461973" y="5529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생산일보등록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380270-D985-415D-9F02-AA7EBB1D1636}"/>
              </a:ext>
            </a:extLst>
          </p:cNvPr>
          <p:cNvSpPr/>
          <p:nvPr/>
        </p:nvSpPr>
        <p:spPr>
          <a:xfrm>
            <a:off x="-8878" y="43410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42B510-4587-4443-8283-351A7EBF44B3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6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-795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A58F69E-C36B-42DE-8B63-16A447F95A7C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EA0752D-DDA6-4E9F-BF52-AC77B6E624F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380270-D985-415D-9F02-AA7EBB1D1636}"/>
              </a:ext>
            </a:extLst>
          </p:cNvPr>
          <p:cNvSpPr/>
          <p:nvPr/>
        </p:nvSpPr>
        <p:spPr>
          <a:xfrm>
            <a:off x="-8878" y="80174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42B510-4587-4443-8283-351A7EBF44B3}"/>
              </a:ext>
            </a:extLst>
          </p:cNvPr>
          <p:cNvSpPr/>
          <p:nvPr/>
        </p:nvSpPr>
        <p:spPr>
          <a:xfrm>
            <a:off x="2679" y="399558"/>
            <a:ext cx="1401915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원부자재 출고지시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08C49AE-9773-4BB8-9488-D829C92B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3735"/>
              </p:ext>
            </p:extLst>
          </p:nvPr>
        </p:nvGraphicFramePr>
        <p:xfrm>
          <a:off x="1488380" y="1428277"/>
          <a:ext cx="7571314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896">
                  <a:extLst>
                    <a:ext uri="{9D8B030D-6E8A-4147-A177-3AD203B41FA5}">
                      <a16:colId xmlns:a16="http://schemas.microsoft.com/office/drawing/2014/main" val="1097411393"/>
                    </a:ext>
                  </a:extLst>
                </a:gridCol>
                <a:gridCol w="1393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`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출고처리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29">
            <a:extLst>
              <a:ext uri="{FF2B5EF4-FFF2-40B4-BE49-F238E27FC236}">
                <a16:creationId xmlns:a16="http://schemas.microsoft.com/office/drawing/2014/main" id="{849DAE08-B81D-4C02-B25B-EBDC1C02EFFB}"/>
              </a:ext>
            </a:extLst>
          </p:cNvPr>
          <p:cNvSpPr>
            <a:spLocks noChangeArrowheads="1"/>
          </p:cNvSpPr>
          <p:nvPr/>
        </p:nvSpPr>
        <p:spPr>
          <a:xfrm>
            <a:off x="1442883" y="902888"/>
            <a:ext cx="7616814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958D26-8535-473B-8CA4-C8BE65CC33D0}"/>
              </a:ext>
            </a:extLst>
          </p:cNvPr>
          <p:cNvSpPr txBox="1"/>
          <p:nvPr/>
        </p:nvSpPr>
        <p:spPr>
          <a:xfrm>
            <a:off x="1701833" y="971189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출하일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11AEC0-2676-478D-8221-25542CDD3866}"/>
              </a:ext>
            </a:extLst>
          </p:cNvPr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316B8A9-CD19-479E-B7A4-9FD905CC2D82}"/>
                </a:ext>
              </a:extLst>
            </p:cNvPr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C6475C8-A0E8-4B72-B02B-91EDA03FEDB5}"/>
                </a:ext>
              </a:extLst>
            </p:cNvPr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AE415-26C7-4D8A-ABFD-3DC72A92768A}"/>
                </a:ext>
              </a:extLst>
            </p:cNvPr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74D7E98-BE5C-47B3-BD6C-B4C2D66DB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D2F5562-2CB9-4E95-98D6-4EF89FEAE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6943FC-2018-4869-9232-29B456328B17}"/>
              </a:ext>
            </a:extLst>
          </p:cNvPr>
          <p:cNvSpPr/>
          <p:nvPr/>
        </p:nvSpPr>
        <p:spPr>
          <a:xfrm>
            <a:off x="1358276" y="55293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원부자재 출고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F75E88-C324-4CDB-8540-46BBF54EF14E}"/>
              </a:ext>
            </a:extLst>
          </p:cNvPr>
          <p:cNvSpPr/>
          <p:nvPr/>
        </p:nvSpPr>
        <p:spPr>
          <a:xfrm>
            <a:off x="8011482" y="1849338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C7A1AB-17A3-4896-A2D9-5456BB56E164}"/>
              </a:ext>
            </a:extLst>
          </p:cNvPr>
          <p:cNvSpPr/>
          <p:nvPr/>
        </p:nvSpPr>
        <p:spPr>
          <a:xfrm>
            <a:off x="8011482" y="2147541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처리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C210FA4-AC70-45A2-8E3B-DB942D127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35912"/>
              </p:ext>
            </p:extLst>
          </p:nvPr>
        </p:nvGraphicFramePr>
        <p:xfrm>
          <a:off x="1663721" y="3664251"/>
          <a:ext cx="7467901" cy="78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A1852-9C53-4E90-9D92-013145E0C4B7}"/>
              </a:ext>
            </a:extLst>
          </p:cNvPr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원료출고량</a:t>
            </a:r>
            <a:r>
              <a:rPr lang="ko-KR" altLang="en-US" sz="1050" dirty="0">
                <a:latin typeface="나눔바른고딕"/>
                <a:ea typeface="나눔바른고딕"/>
              </a:rPr>
              <a:t> 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F8E04C-9609-4C46-9358-9C81BE35C25A}"/>
              </a:ext>
            </a:extLst>
          </p:cNvPr>
          <p:cNvSpPr/>
          <p:nvPr/>
        </p:nvSpPr>
        <p:spPr>
          <a:xfrm>
            <a:off x="1507235" y="3058442"/>
            <a:ext cx="7834728" cy="262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9370A9-C355-4A50-A669-72F1A27E79B7}"/>
              </a:ext>
            </a:extLst>
          </p:cNvPr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A77665-FDE3-4CC5-90A8-1A9086EEE5EF}"/>
              </a:ext>
            </a:extLst>
          </p:cNvPr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801F01-C38C-4910-896F-1232403BEA9B}"/>
              </a:ext>
            </a:extLst>
          </p:cNvPr>
          <p:cNvSpPr/>
          <p:nvPr/>
        </p:nvSpPr>
        <p:spPr>
          <a:xfrm>
            <a:off x="6485491" y="1022960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A1EB2F-DC69-424A-BD64-359A8ADB19E1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부자재출고량</a:t>
            </a:r>
            <a:r>
              <a:rPr lang="ko-KR" altLang="en-US" sz="1050" dirty="0">
                <a:latin typeface="나눔바른고딕"/>
                <a:ea typeface="나눔바른고딕"/>
              </a:rPr>
              <a:t> 확인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CDEACCE-3C91-4B58-AEE3-B69F58F67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30177"/>
              </p:ext>
            </p:extLst>
          </p:nvPr>
        </p:nvGraphicFramePr>
        <p:xfrm>
          <a:off x="1663721" y="4817599"/>
          <a:ext cx="7500415" cy="74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4177B3D-70D3-4BC7-B483-8B1295F24032}"/>
              </a:ext>
            </a:extLst>
          </p:cNvPr>
          <p:cNvCxnSpPr/>
          <p:nvPr/>
        </p:nvCxnSpPr>
        <p:spPr>
          <a:xfrm flipV="1">
            <a:off x="8418136" y="3075587"/>
            <a:ext cx="1668544" cy="8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509E869-0CB9-4BA8-AD56-A420E4F78EFB}"/>
              </a:ext>
            </a:extLst>
          </p:cNvPr>
          <p:cNvCxnSpPr>
            <a:cxnSpLocks/>
          </p:cNvCxnSpPr>
          <p:nvPr/>
        </p:nvCxnSpPr>
        <p:spPr>
          <a:xfrm flipV="1">
            <a:off x="8275401" y="3163294"/>
            <a:ext cx="1866507" cy="18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D22D863-A886-4295-B031-87360F034A40}"/>
              </a:ext>
            </a:extLst>
          </p:cNvPr>
          <p:cNvSpPr/>
          <p:nvPr/>
        </p:nvSpPr>
        <p:spPr>
          <a:xfrm>
            <a:off x="9924667" y="2942645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엑셀메크로</a:t>
            </a:r>
            <a:r>
              <a:rPr lang="ko-KR" altLang="en-US" sz="1050" dirty="0">
                <a:latin typeface="나눔바른고딕"/>
                <a:ea typeface="나눔바른고딕"/>
              </a:rPr>
              <a:t> 자동계산</a:t>
            </a:r>
          </a:p>
        </p:txBody>
      </p:sp>
    </p:spTree>
    <p:extLst>
      <p:ext uri="{BB962C8B-B14F-4D97-AF65-F5344CB8AC3E}">
        <p14:creationId xmlns:p14="http://schemas.microsoft.com/office/powerpoint/2010/main" val="6936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56842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44">
                  <a:extLst>
                    <a:ext uri="{9D8B030D-6E8A-4147-A177-3AD203B41FA5}">
                      <a16:colId xmlns:a16="http://schemas.microsoft.com/office/drawing/2014/main" val="1097411393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`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err="1">
                <a:latin typeface="나눔바른고딕"/>
                <a:ea typeface="나눔바른고딕"/>
              </a:rPr>
              <a:t>떡용쌀가루</a:t>
            </a:r>
            <a:r>
              <a:rPr lang="ko-KR" altLang="en-US" sz="1200" dirty="0">
                <a:latin typeface="나눔바른고딕"/>
                <a:ea typeface="나눔바른고딕"/>
              </a:rPr>
              <a:t>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38199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떡용쌀가루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14740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7376467" y="240990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쌀가루 </a:t>
            </a:r>
            <a:r>
              <a:rPr lang="en-US" altLang="ko-KR" sz="900" b="1" dirty="0">
                <a:latin typeface="+mn-ea"/>
              </a:rPr>
              <a:t>2.5kg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60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468373" y="4180925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/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/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B4C678-9EE5-4E20-B748-4DA538BCCBD0}"/>
              </a:ext>
            </a:extLst>
          </p:cNvPr>
          <p:cNvCxnSpPr/>
          <p:nvPr/>
        </p:nvCxnSpPr>
        <p:spPr>
          <a:xfrm flipV="1">
            <a:off x="4399801" y="2606106"/>
            <a:ext cx="2839985" cy="178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CCF03-C4CA-4C8C-A3B4-1D744CAF1B95}"/>
              </a:ext>
            </a:extLst>
          </p:cNvPr>
          <p:cNvCxnSpPr>
            <a:endCxn id="53" idx="1"/>
          </p:cNvCxnSpPr>
          <p:nvPr/>
        </p:nvCxnSpPr>
        <p:spPr>
          <a:xfrm flipV="1">
            <a:off x="8270301" y="4296341"/>
            <a:ext cx="1198072" cy="26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89909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462">
                  <a:extLst>
                    <a:ext uri="{9D8B030D-6E8A-4147-A177-3AD203B41FA5}">
                      <a16:colId xmlns:a16="http://schemas.microsoft.com/office/drawing/2014/main" val="4087083284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멥쌀가루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05478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맵쌀가루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6330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49932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7376467" y="240990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쌀가루 </a:t>
            </a:r>
            <a:r>
              <a:rPr lang="en-US" altLang="ko-KR" sz="900" b="1" dirty="0">
                <a:latin typeface="+mn-ea"/>
              </a:rPr>
              <a:t>2.5kg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60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468373" y="4180925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49465"/>
              </p:ext>
            </p:extLst>
          </p:nvPr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92512"/>
              </p:ext>
            </p:extLst>
          </p:nvPr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B4C678-9EE5-4E20-B748-4DA538BCCBD0}"/>
              </a:ext>
            </a:extLst>
          </p:cNvPr>
          <p:cNvCxnSpPr/>
          <p:nvPr/>
        </p:nvCxnSpPr>
        <p:spPr>
          <a:xfrm flipV="1">
            <a:off x="4399801" y="2606106"/>
            <a:ext cx="2839985" cy="178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CCF03-C4CA-4C8C-A3B4-1D744CAF1B95}"/>
              </a:ext>
            </a:extLst>
          </p:cNvPr>
          <p:cNvCxnSpPr>
            <a:endCxn id="53" idx="1"/>
          </p:cNvCxnSpPr>
          <p:nvPr/>
        </p:nvCxnSpPr>
        <p:spPr>
          <a:xfrm flipV="1">
            <a:off x="8270301" y="4296341"/>
            <a:ext cx="1198072" cy="26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45023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3">
                  <a:extLst>
                    <a:ext uri="{9D8B030D-6E8A-4147-A177-3AD203B41FA5}">
                      <a16:colId xmlns:a16="http://schemas.microsoft.com/office/drawing/2014/main" val="1582344286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새알심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55589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새알심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81260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떡용살가루생산지시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8465884" y="224582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새알심 </a:t>
            </a:r>
            <a:r>
              <a:rPr lang="en-US" altLang="ko-KR" sz="900" b="1" dirty="0">
                <a:latin typeface="+mn-ea"/>
              </a:rPr>
              <a:t>1.5kg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100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723600" y="4322819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/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/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8C2690F-9F76-4CDF-8755-ED0A39919A2C}"/>
              </a:ext>
            </a:extLst>
          </p:cNvPr>
          <p:cNvCxnSpPr/>
          <p:nvPr/>
        </p:nvCxnSpPr>
        <p:spPr>
          <a:xfrm flipV="1">
            <a:off x="4034672" y="2501794"/>
            <a:ext cx="4364610" cy="1732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EB45C6-7C1E-4038-8D61-3B5A0F96924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339032" y="4330084"/>
            <a:ext cx="1384568" cy="108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358276" y="348754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제품이력관리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>
          <a:xfrm>
            <a:off x="1442882" y="698704"/>
            <a:ext cx="7594058" cy="4135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33" y="767004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367341" y="746421"/>
            <a:ext cx="2587802" cy="276999"/>
            <a:chOff x="2270018" y="1995302"/>
            <a:chExt cx="258780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17938" y="1543614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64" y="1543614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3063" y="759265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제품명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06145" y="797298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오곡모카빵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4959" y="378853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407568" y="2205667"/>
          <a:ext cx="8668761" cy="151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유통기한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제조지시서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CCP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숙성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검속검출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762222"/>
            <a:ext cx="1383469" cy="23604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358276" y="1917678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9354341" y="1914188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043847" y="248876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801943" y="250512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567289" y="249143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371788" y="247653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052807" y="274874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810903" y="276510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76249" y="275141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380748" y="273651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052807" y="299079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810903" y="300715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576249" y="299346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380748" y="297856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052802" y="325077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810898" y="32671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576244" y="325344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380743" y="323854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052802" y="349283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810898" y="350919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576244" y="349550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380743" y="348060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EA3FEE0-C539-490C-81B0-487661FB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062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0F510F7-F92B-4CBA-BF51-F293ED51BF8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F8BF74-3A53-4FD6-8031-C0263050F112}"/>
              </a:ext>
            </a:extLst>
          </p:cNvPr>
          <p:cNvSpPr/>
          <p:nvPr/>
        </p:nvSpPr>
        <p:spPr>
          <a:xfrm>
            <a:off x="-8878" y="217805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686FC6-9746-4328-B5EB-7AE86A7812BC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721853" y="1236731"/>
          <a:ext cx="6800710" cy="70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786302" y="939129"/>
            <a:ext cx="12185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제품기본정보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321554" y="514842"/>
            <a:ext cx="7843014" cy="31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제품이력확인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86302" y="2230213"/>
            <a:ext cx="13096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원료사용정보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21853" y="2575789"/>
          <a:ext cx="6800710" cy="90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생산개시일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생산종료일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744E76-1024-4CA3-BBC5-F03C2ED73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062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F2CF76-0C5F-41D3-B3DA-89832BC603E5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CF55CE-82CC-4C74-A18D-57E76914BE27}"/>
              </a:ext>
            </a:extLst>
          </p:cNvPr>
          <p:cNvSpPr/>
          <p:nvPr/>
        </p:nvSpPr>
        <p:spPr>
          <a:xfrm>
            <a:off x="-8878" y="183869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51B691-F42D-4A5A-9B33-3C4D7D5627A1}"/>
              </a:ext>
            </a:extLst>
          </p:cNvPr>
          <p:cNvSpPr/>
          <p:nvPr/>
        </p:nvSpPr>
        <p:spPr>
          <a:xfrm>
            <a:off x="2679" y="399558"/>
            <a:ext cx="1483480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생산조건정보등록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2566657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400" b="0" i="0" u="none" strike="noStrike" kern="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j-cs"/>
                </a:rPr>
                <a:t>2019. 12. 14</a:t>
              </a:r>
              <a:endParaRPr kumimoji="1" lang="en-US" altLang="ko-KR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Document Version </a:t>
              </a:r>
              <a:r>
                <a:rPr lang="en-US" altLang="ko-KR" sz="900">
                  <a:solidFill>
                    <a:srgbClr val="C00000"/>
                  </a:solidFill>
                  <a:latin typeface="맑은 고딕"/>
                  <a:ea typeface="맑은 고딕"/>
                </a:rPr>
                <a:t>1.0</a:t>
              </a:r>
              <a:endParaRPr kumimoji="0" lang="en-US" altLang="ko-KR" sz="900" b="0" i="0" u="none" strike="noStrike" kern="1200" cap="none" spc="0" normalizeH="0" baseline="0"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>
            <a:xfrm>
              <a:off x="1519946" y="2350133"/>
              <a:ext cx="6866108" cy="461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  <a:defRPr/>
              </a:pPr>
              <a:r>
                <a:rPr lang="ko-KR" altLang="en-US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스마트 </a:t>
              </a:r>
              <a:r>
                <a:rPr lang="en-US" altLang="ko-KR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HACCP MES</a:t>
              </a:r>
            </a:p>
          </p:txBody>
        </p:sp>
      </p:grpSp>
      <p:pic>
        <p:nvPicPr>
          <p:cNvPr id="23" name="그림 22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662501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품질관리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80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02469" y="337525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-17432" y="48442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36740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156333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1719771"/>
          <a:ext cx="7629373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HACCP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이행점검표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검점표보기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393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HACCP </a:t>
            </a:r>
            <a:r>
              <a:rPr lang="ko-KR" altLang="en-US" sz="1200">
                <a:latin typeface="나눔바른고딕"/>
                <a:ea typeface="나눔바른고딕"/>
              </a:rPr>
              <a:t>이행점검표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5386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43178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322560" y="1454406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5501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인증품목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44715" y="974025"/>
            <a:ext cx="1957754" cy="2130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HACCP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인증품목                     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7360" y="20998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97360" y="240724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97360" y="272797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11744" y="302701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C5750E9-A373-48A2-9FD0-E6A18B2D8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4072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B2044C-CC21-4A47-A333-3EE2FE8DA289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02469" y="337525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36740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156333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1719771"/>
          <a:ext cx="7629373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생산일지명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검점표보기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생산일보 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5386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43178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322560" y="1454406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5501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인증품목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44715" y="974025"/>
            <a:ext cx="1957754" cy="2130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HACCP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인증품목                     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97360" y="20998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97360" y="240724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97360" y="272797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11744" y="302701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41785A8-8E92-4B48-828A-3CFCC0D2B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DE163E5-871A-4BA9-B98E-317E6B31EEA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AB2888-C1B3-49A7-B2F9-F6F7A8560BAA}"/>
              </a:ext>
            </a:extLst>
          </p:cNvPr>
          <p:cNvSpPr/>
          <p:nvPr/>
        </p:nvSpPr>
        <p:spPr>
          <a:xfrm>
            <a:off x="-17432" y="78608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250347-4D63-4170-A4E8-52168A16BDDF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90441" y="1105582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68437" y="399558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나눔바른고딕"/>
                <a:ea typeface="나눔바른고딕"/>
              </a:rPr>
              <a:t>CCP </a:t>
            </a:r>
            <a:r>
              <a:rPr lang="ko-KR" altLang="en-US" sz="1050">
                <a:latin typeface="나눔바른고딕"/>
                <a:ea typeface="나눔바른고딕"/>
              </a:rPr>
              <a:t> 모니터링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5730" y="1086373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122843" y="13433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594405" y="135778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111965" y="133190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86395" y="1340531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057957" y="13549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575517" y="13549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047119" y="135491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475551" y="1352046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932729" y="134342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467541" y="134342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stCxn id="5" idx="3"/>
            <a:endCxn id="36" idx="6"/>
          </p:cNvCxnSpPr>
          <p:nvPr/>
        </p:nvCxnSpPr>
        <p:spPr>
          <a:xfrm flipV="1">
            <a:off x="3134213" y="1405229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3670431" y="1387100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3" idx="6"/>
          </p:cNvCxnSpPr>
          <p:nvPr/>
        </p:nvCxnSpPr>
        <p:spPr>
          <a:xfrm>
            <a:off x="4205451" y="1361629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648331" y="1387977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148773" y="139373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628961" y="139949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103391" y="141674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534691" y="139949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026373" y="140811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1"/>
          <p:cNvSpPr>
            <a:spLocks noChangeArrowheads="1"/>
          </p:cNvSpPr>
          <p:nvPr/>
        </p:nvSpPr>
        <p:spPr>
          <a:xfrm>
            <a:off x="4382396" y="75563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>
                <a:latin typeface="나눔바른고딕"/>
                <a:ea typeface="나눔바른고딕"/>
              </a:rPr>
              <a:t>냉동창고</a:t>
            </a:r>
            <a:r>
              <a:rPr kumimoji="0" lang="en-US" altLang="ko-KR" sz="1000" dirty="0">
                <a:latin typeface="나눔바른고딕"/>
                <a:ea typeface="나눔바른고딕"/>
              </a:rPr>
              <a:t>1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23631" y="2788342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</a:t>
            </a:r>
            <a:r>
              <a:rPr lang="ko-KR" altLang="en-US" sz="1050" dirty="0">
                <a:solidFill>
                  <a:schemeClr val="tx1"/>
                </a:solidFill>
              </a:rPr>
              <a:t>냉동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3 ~5 ℃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3 ℃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5 ℃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678920" y="2769133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3156033" y="302615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627595" y="304054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145155" y="301466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619585" y="3023291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091147" y="303767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608707" y="303767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080309" y="303767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508741" y="3034806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6965919" y="302618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500731" y="302618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3" name="직선 연결선 92"/>
          <p:cNvCxnSpPr>
            <a:stCxn id="83" idx="3"/>
            <a:endCxn id="84" idx="6"/>
          </p:cNvCxnSpPr>
          <p:nvPr/>
        </p:nvCxnSpPr>
        <p:spPr>
          <a:xfrm flipV="1">
            <a:off x="3167403" y="3087989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703621" y="3069860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86" idx="6"/>
          </p:cNvCxnSpPr>
          <p:nvPr/>
        </p:nvCxnSpPr>
        <p:spPr>
          <a:xfrm>
            <a:off x="4238641" y="3044389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681521" y="3070737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181963" y="307649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662151" y="308225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136581" y="309950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567881" y="308225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059563" y="309087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31"/>
          <p:cNvSpPr>
            <a:spLocks noChangeArrowheads="1"/>
          </p:cNvSpPr>
          <p:nvPr/>
        </p:nvSpPr>
        <p:spPr>
          <a:xfrm>
            <a:off x="4415586" y="243839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>
                <a:latin typeface="나눔바른고딕"/>
                <a:ea typeface="나눔바른고딕"/>
              </a:rPr>
              <a:t>냉동창고</a:t>
            </a:r>
            <a:r>
              <a:rPr kumimoji="0" lang="en-US" altLang="ko-KR" sz="1000" dirty="0">
                <a:latin typeface="나눔바른고딕"/>
                <a:ea typeface="나눔바른고딕"/>
              </a:rPr>
              <a:t>2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65207" y="4570366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 err="1">
                <a:solidFill>
                  <a:schemeClr val="tx1"/>
                </a:solidFill>
              </a:rPr>
              <a:t>검속검출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 err="1">
                <a:solidFill>
                  <a:schemeClr val="tx1"/>
                </a:solidFill>
              </a:rPr>
              <a:t>금속검출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1720496" y="4551157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타원 104"/>
          <p:cNvSpPr/>
          <p:nvPr/>
        </p:nvSpPr>
        <p:spPr>
          <a:xfrm>
            <a:off x="3197609" y="480818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3669171" y="4822567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186731" y="479668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661161" y="48053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5132723" y="48196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650283" y="48196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121885" y="4819698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550317" y="481683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7007495" y="480820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542307" y="480820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5" name="직선 연결선 114"/>
          <p:cNvCxnSpPr>
            <a:stCxn id="105" idx="3"/>
            <a:endCxn id="106" idx="6"/>
          </p:cNvCxnSpPr>
          <p:nvPr/>
        </p:nvCxnSpPr>
        <p:spPr>
          <a:xfrm flipV="1">
            <a:off x="3208979" y="4870013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3745197" y="4851884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08" idx="6"/>
          </p:cNvCxnSpPr>
          <p:nvPr/>
        </p:nvCxnSpPr>
        <p:spPr>
          <a:xfrm>
            <a:off x="4280217" y="4826413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723097" y="4852761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5223539" y="485851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703727" y="4864275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178157" y="488152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609457" y="4864275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101139" y="487290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1"/>
          <p:cNvSpPr>
            <a:spLocks noChangeArrowheads="1"/>
          </p:cNvSpPr>
          <p:nvPr/>
        </p:nvSpPr>
        <p:spPr>
          <a:xfrm>
            <a:off x="4457162" y="4220417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 err="1">
                <a:latin typeface="나눔바른고딕"/>
                <a:ea typeface="나눔바른고딕"/>
              </a:rPr>
              <a:t>금속검출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066E4C7-2CFF-43B4-A20A-9A8D1258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B0877F08-1712-40B1-BC65-933A7A0EEFA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BB8F86C-500A-43B6-BDDD-EF2E4595CEFD}"/>
              </a:ext>
            </a:extLst>
          </p:cNvPr>
          <p:cNvSpPr/>
          <p:nvPr/>
        </p:nvSpPr>
        <p:spPr>
          <a:xfrm>
            <a:off x="1141" y="1179905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712A88-AADD-4853-A1AB-00D5C6FFF4AD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7932003" y="4072671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453843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453843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6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CCP</a:t>
            </a:r>
            <a:r>
              <a:rPr lang="ko-KR" altLang="en-US" sz="1200">
                <a:latin typeface="나눔바른고딕"/>
                <a:ea typeface="나눔바른고딕"/>
              </a:rPr>
              <a:t>이탈 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4108742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07607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공정명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한계기준명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483248" y="2464190"/>
          <a:ext cx="7406312" cy="148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1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제품명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공정명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한계기준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측정단위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측정간격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측정시각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범위최저값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범위최고값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개선조치일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개선조치내용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140811" y="280090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142288" y="311184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140811" y="342739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40811" y="369119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21BF10C-452E-4E61-8C2C-32690E046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0F5EC62-D748-4D08-AFAF-25AAFC02ACD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18CE98-F3EB-4ABA-94E3-5AF1B651DD89}"/>
              </a:ext>
            </a:extLst>
          </p:cNvPr>
          <p:cNvSpPr/>
          <p:nvPr/>
        </p:nvSpPr>
        <p:spPr>
          <a:xfrm>
            <a:off x="-32621" y="14881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74BEF2-0C1C-478E-944C-C5C045F035CC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291238" y="328261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738995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807295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786712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28994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28994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389045"/>
            <a:ext cx="1363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CCP </a:t>
            </a:r>
            <a:r>
              <a:rPr lang="ko-KR" altLang="en-US" sz="1200">
                <a:latin typeface="나눔바른고딕"/>
                <a:ea typeface="나눔바른고딕"/>
              </a:rPr>
              <a:t>모니터링 정보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1868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552547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487070" y="1604539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799556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837589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공정명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한계기준명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429497" y="1866729"/>
          <a:ext cx="8795335" cy="13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88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공정명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한계기준명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측정단위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측정간격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측정시각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범위최저값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계측최저값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계측최고값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계측평균값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9572727" y="224883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574204" y="251665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572727" y="276319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572727" y="302699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EEFF092-88EE-4D54-A979-CC39F792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7C0E44F-1204-4839-9B31-246EC3E8FD96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B8D9E-6A86-42A2-9D41-B908D99791BC}"/>
              </a:ext>
            </a:extLst>
          </p:cNvPr>
          <p:cNvSpPr/>
          <p:nvPr/>
        </p:nvSpPr>
        <p:spPr>
          <a:xfrm>
            <a:off x="-3748" y="183844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5ED77E-FD4F-4305-8558-9598AE4EDB2F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751315" y="849705"/>
          <a:ext cx="6236047" cy="132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6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공정명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5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한계기준명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측정범위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최종측정시간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이탈온도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이탈조치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660073" y="505477"/>
            <a:ext cx="6516962" cy="2971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77829" y="520081"/>
            <a:ext cx="6499206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CCP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측정 정보 상세보기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67348" y="511688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63259" y="898016"/>
            <a:ext cx="1526446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2138" y="1174669"/>
            <a:ext cx="1499852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63258" y="1462522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1779564" y="2536716"/>
          <a:ext cx="6214853" cy="81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2147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0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256677" y="2618354"/>
            <a:ext cx="4422336" cy="120769"/>
            <a:chOff x="3411945" y="5266536"/>
            <a:chExt cx="4422336" cy="120769"/>
          </a:xfrm>
        </p:grpSpPr>
        <p:sp>
          <p:nvSpPr>
            <p:cNvPr id="54" name="타원 53"/>
            <p:cNvSpPr/>
            <p:nvPr/>
          </p:nvSpPr>
          <p:spPr>
            <a:xfrm>
              <a:off x="3411945" y="5278030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883507" y="5292414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401067" y="526653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875497" y="5275162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347059" y="528954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864619" y="528954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336221" y="5289545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764653" y="5286677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1831" y="5278051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7756643" y="5278051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6" name="직선 연결선 65"/>
            <p:cNvCxnSpPr>
              <a:stCxn id="54" idx="3"/>
              <a:endCxn id="55" idx="6"/>
            </p:cNvCxnSpPr>
            <p:nvPr/>
          </p:nvCxnSpPr>
          <p:spPr>
            <a:xfrm flipV="1">
              <a:off x="3423315" y="5339860"/>
              <a:ext cx="537830" cy="19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959533" y="5321731"/>
              <a:ext cx="537830" cy="19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endCxn id="57" idx="6"/>
            </p:cNvCxnSpPr>
            <p:nvPr/>
          </p:nvCxnSpPr>
          <p:spPr>
            <a:xfrm>
              <a:off x="4494553" y="5296260"/>
              <a:ext cx="458582" cy="26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937433" y="5322608"/>
              <a:ext cx="420996" cy="30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437875" y="5328364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918063" y="5334122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392493" y="5351374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823793" y="5334122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7315475" y="5342748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6417507" y="895148"/>
            <a:ext cx="1526446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26386" y="1171801"/>
            <a:ext cx="1499852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17506" y="1459654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60390" y="1718434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414638" y="1715566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43138" y="1951336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97386" y="1948468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72B587-D8CB-45F1-839E-342FDC275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08E2EF3-BFCE-41FC-9F5E-3283579C707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A2A92F-01E6-4D66-9ED0-F78872A70494}"/>
              </a:ext>
            </a:extLst>
          </p:cNvPr>
          <p:cNvSpPr/>
          <p:nvPr/>
        </p:nvSpPr>
        <p:spPr>
          <a:xfrm>
            <a:off x="-6369" y="184920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A22491-3C88-442D-A863-E714F6E95118}"/>
              </a:ext>
            </a:extLst>
          </p:cNvPr>
          <p:cNvSpPr/>
          <p:nvPr/>
        </p:nvSpPr>
        <p:spPr>
          <a:xfrm>
            <a:off x="2679" y="399558"/>
            <a:ext cx="1388535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시험검사관리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KPI</a:t>
            </a:r>
            <a:r>
              <a:rPr lang="ko-KR" altLang="en-US" sz="1200">
                <a:latin typeface="나눔바른고딕"/>
                <a:ea typeface="나눔바른고딕"/>
              </a:rPr>
              <a:t>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>
          <a:xfrm>
            <a:off x="1442882" y="902889"/>
            <a:ext cx="7594058" cy="47733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생성일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17938" y="157527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64" y="157527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3063" y="963450"/>
            <a:ext cx="42672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>
                <a:latin typeface="나눔바른고딕"/>
                <a:ea typeface="나눔바른고딕"/>
              </a:rPr>
              <a:t>KPI</a:t>
            </a:r>
            <a:r>
              <a:rPr lang="ko-KR" altLang="en-US" sz="800">
                <a:latin typeface="나눔바른고딕"/>
                <a:ea typeface="나눔바른고딕"/>
              </a:rPr>
              <a:t>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농축홍삼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53490" y="403118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407568" y="2409852"/>
          <a:ext cx="8236764" cy="137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92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측정일자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KPI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시간당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일일생산성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 불량률 감소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 지연 비율 감소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0998" y="4139182"/>
            <a:ext cx="1383469" cy="23604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8977270" y="215882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94844" y="3057103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94843" y="3300023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94842" y="3571620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8F7CCA-2D5A-4574-A3C1-16E7EEC6C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1109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87A5C17-3C9B-4C63-824A-673AF685ED5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99972F-5504-4AC0-B86C-9E8B76C72A40}"/>
              </a:ext>
            </a:extLst>
          </p:cNvPr>
          <p:cNvSpPr/>
          <p:nvPr/>
        </p:nvSpPr>
        <p:spPr>
          <a:xfrm>
            <a:off x="-16353" y="216882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C65C9-8A02-4113-A74B-464243DB0A8D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49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560861" y="875104"/>
          <a:ext cx="7350226" cy="158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1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실제측정치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시간당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일일생산성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총작업시간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4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Q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 불량률 감소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공정별 불량수량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공정별 생산량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6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실제소요량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5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 지연 비율 감소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납기지연수량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총출하량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1321554" y="514842"/>
            <a:ext cx="7843014" cy="2728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KPI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상세보기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C4C5D1E-3F52-45BF-9D07-833270CDD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1109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C340A15-039A-41CC-ADD2-D5B0C365683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75DD8-951C-456B-AC04-E6CB4D6302A1}"/>
              </a:ext>
            </a:extLst>
          </p:cNvPr>
          <p:cNvSpPr/>
          <p:nvPr/>
        </p:nvSpPr>
        <p:spPr>
          <a:xfrm>
            <a:off x="-17432" y="220010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2DAF7A-8FB1-491D-A87D-DFF3EA3524B4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31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출하관리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1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B84EB5-15B7-4EBB-A11F-9FEF242A35A1}"/>
              </a:ext>
            </a:extLst>
          </p:cNvPr>
          <p:cNvSpPr/>
          <p:nvPr/>
        </p:nvSpPr>
        <p:spPr>
          <a:xfrm>
            <a:off x="4853708" y="597325"/>
            <a:ext cx="3112655" cy="2955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97FD95-891E-4226-ADBA-1D5F5C10EC84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6410036" y="892889"/>
            <a:ext cx="0" cy="68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803557-D9B4-4EE7-B807-D4B7420DE905}"/>
              </a:ext>
            </a:extLst>
          </p:cNvPr>
          <p:cNvCxnSpPr/>
          <p:nvPr/>
        </p:nvCxnSpPr>
        <p:spPr>
          <a:xfrm>
            <a:off x="3759199" y="1256137"/>
            <a:ext cx="532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3B41CA-DFA5-4654-88D9-D2C7BE9E902F}"/>
              </a:ext>
            </a:extLst>
          </p:cNvPr>
          <p:cNvCxnSpPr/>
          <p:nvPr/>
        </p:nvCxnSpPr>
        <p:spPr>
          <a:xfrm>
            <a:off x="3759199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BDB10D-7647-45A8-AFA4-ABA7D7CEB51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088580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992D0BF-5220-4FE2-A52F-F7451B2B7C17}"/>
              </a:ext>
            </a:extLst>
          </p:cNvPr>
          <p:cNvSpPr/>
          <p:nvPr/>
        </p:nvSpPr>
        <p:spPr>
          <a:xfrm>
            <a:off x="1948876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산들본가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F060CE-1321-4940-8CA0-3295F784E360}"/>
              </a:ext>
            </a:extLst>
          </p:cNvPr>
          <p:cNvSpPr/>
          <p:nvPr/>
        </p:nvSpPr>
        <p:spPr>
          <a:xfrm>
            <a:off x="4486565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62A213-2ABA-4D37-B04D-4E0DC168B05E}"/>
              </a:ext>
            </a:extLst>
          </p:cNvPr>
          <p:cNvCxnSpPr/>
          <p:nvPr/>
        </p:nvCxnSpPr>
        <p:spPr>
          <a:xfrm>
            <a:off x="5070763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636232-B16B-4E05-A05A-4AFFD3A141F9}"/>
              </a:ext>
            </a:extLst>
          </p:cNvPr>
          <p:cNvCxnSpPr/>
          <p:nvPr/>
        </p:nvCxnSpPr>
        <p:spPr>
          <a:xfrm>
            <a:off x="7707745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5C2463-239E-4C38-9C21-5172374B5700}"/>
              </a:ext>
            </a:extLst>
          </p:cNvPr>
          <p:cNvSpPr/>
          <p:nvPr/>
        </p:nvSpPr>
        <p:spPr>
          <a:xfrm>
            <a:off x="5839692" y="157551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생산관리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A8A997-E78F-4B38-95BC-30487E80F1A2}"/>
              </a:ext>
            </a:extLst>
          </p:cNvPr>
          <p:cNvSpPr/>
          <p:nvPr/>
        </p:nvSpPr>
        <p:spPr>
          <a:xfrm>
            <a:off x="7169732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품질관리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CA5D20-7D48-418E-AC24-0ADD3B99A573}"/>
              </a:ext>
            </a:extLst>
          </p:cNvPr>
          <p:cNvSpPr/>
          <p:nvPr/>
        </p:nvSpPr>
        <p:spPr>
          <a:xfrm>
            <a:off x="8490527" y="1570174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제품출하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30994AB-D5D4-48BA-AB21-513BB6588845}"/>
              </a:ext>
            </a:extLst>
          </p:cNvPr>
          <p:cNvSpPr/>
          <p:nvPr/>
        </p:nvSpPr>
        <p:spPr>
          <a:xfrm>
            <a:off x="1948876" y="221393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업무담당자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3DB300A-FA96-4D83-AFB1-5CAA38D7F340}"/>
              </a:ext>
            </a:extLst>
          </p:cNvPr>
          <p:cNvSpPr/>
          <p:nvPr/>
        </p:nvSpPr>
        <p:spPr>
          <a:xfrm>
            <a:off x="757526" y="2476819"/>
            <a:ext cx="937202" cy="12748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B9F1F39-A49D-4ADA-BDA0-4B55351FF5C6}"/>
              </a:ext>
            </a:extLst>
          </p:cNvPr>
          <p:cNvSpPr/>
          <p:nvPr/>
        </p:nvSpPr>
        <p:spPr>
          <a:xfrm>
            <a:off x="4495769" y="223482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협력회사정보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점검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B1AF79A-0F0B-4E2F-94F3-B9FF7621E595}"/>
              </a:ext>
            </a:extLst>
          </p:cNvPr>
          <p:cNvSpPr/>
          <p:nvPr/>
        </p:nvSpPr>
        <p:spPr>
          <a:xfrm>
            <a:off x="4486565" y="285308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원료기준정보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6C1487-6001-4082-803A-3018CFB1B4C5}"/>
              </a:ext>
            </a:extLst>
          </p:cNvPr>
          <p:cNvSpPr/>
          <p:nvPr/>
        </p:nvSpPr>
        <p:spPr>
          <a:xfrm>
            <a:off x="4486564" y="345616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55677E2-2A0D-411F-A9C1-7FBF84D260EC}"/>
              </a:ext>
            </a:extLst>
          </p:cNvPr>
          <p:cNvSpPr/>
          <p:nvPr/>
        </p:nvSpPr>
        <p:spPr>
          <a:xfrm>
            <a:off x="4486564" y="4059244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기준정보등록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956C864-28CD-42B5-A79E-FCBD0966F58D}"/>
              </a:ext>
            </a:extLst>
          </p:cNvPr>
          <p:cNvSpPr/>
          <p:nvPr/>
        </p:nvSpPr>
        <p:spPr>
          <a:xfrm>
            <a:off x="5839692" y="281710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출고지시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4D9DD1E-0B6B-47AC-A0AD-FC0AF8C530AE}"/>
              </a:ext>
            </a:extLst>
          </p:cNvPr>
          <p:cNvSpPr/>
          <p:nvPr/>
        </p:nvSpPr>
        <p:spPr>
          <a:xfrm>
            <a:off x="5839692" y="398045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멥쌀가루생산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지시관리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814C1CF-D8FD-454F-9E35-089068DF88D3}"/>
              </a:ext>
            </a:extLst>
          </p:cNvPr>
          <p:cNvSpPr/>
          <p:nvPr/>
        </p:nvSpPr>
        <p:spPr>
          <a:xfrm>
            <a:off x="5825836" y="5158816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생산이력관리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9D018DB-230D-4CE8-A449-0CF402D29216}"/>
              </a:ext>
            </a:extLst>
          </p:cNvPr>
          <p:cNvSpPr/>
          <p:nvPr/>
        </p:nvSpPr>
        <p:spPr>
          <a:xfrm>
            <a:off x="5855851" y="217223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생산일보등록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5422D1-93BE-4E94-BF48-CBB4A18406F4}"/>
              </a:ext>
            </a:extLst>
          </p:cNvPr>
          <p:cNvSpPr/>
          <p:nvPr/>
        </p:nvSpPr>
        <p:spPr>
          <a:xfrm>
            <a:off x="7178964" y="408406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KPI</a:t>
            </a:r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874B2E8-E763-493C-8FB8-D0469988913C}"/>
              </a:ext>
            </a:extLst>
          </p:cNvPr>
          <p:cNvSpPr/>
          <p:nvPr/>
        </p:nvSpPr>
        <p:spPr>
          <a:xfrm>
            <a:off x="7169730" y="218319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HACCP</a:t>
            </a:r>
            <a:r>
              <a:rPr lang="ko-KR" altLang="en-US" sz="1200" dirty="0">
                <a:solidFill>
                  <a:schemeClr val="tx1"/>
                </a:solidFill>
              </a:rPr>
              <a:t>이행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점검표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51F9A19-2F81-45F9-B7D4-50652F3348A0}"/>
              </a:ext>
            </a:extLst>
          </p:cNvPr>
          <p:cNvSpPr/>
          <p:nvPr/>
        </p:nvSpPr>
        <p:spPr>
          <a:xfrm>
            <a:off x="7169731" y="347414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CCP</a:t>
            </a:r>
            <a:r>
              <a:rPr lang="ko-KR" altLang="en-US" sz="1200" dirty="0">
                <a:solidFill>
                  <a:schemeClr val="tx1"/>
                </a:solidFill>
              </a:rPr>
              <a:t>모니터링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B0D2E65-308F-44A6-8612-6604124F4619}"/>
              </a:ext>
            </a:extLst>
          </p:cNvPr>
          <p:cNvSpPr/>
          <p:nvPr/>
        </p:nvSpPr>
        <p:spPr>
          <a:xfrm>
            <a:off x="1973052" y="346182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정보보고서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3C3CBE5-E3F4-4019-921C-C6C650A4ACDE}"/>
              </a:ext>
            </a:extLst>
          </p:cNvPr>
          <p:cNvSpPr/>
          <p:nvPr/>
        </p:nvSpPr>
        <p:spPr>
          <a:xfrm>
            <a:off x="8483613" y="217127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B2C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고객정보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B975D38-5026-4738-8426-2795732DAB65}"/>
              </a:ext>
            </a:extLst>
          </p:cNvPr>
          <p:cNvSpPr/>
          <p:nvPr/>
        </p:nvSpPr>
        <p:spPr>
          <a:xfrm>
            <a:off x="8467728" y="343716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2F6D97-ECA0-41C4-9798-8DFF9E62D9EB}"/>
              </a:ext>
            </a:extLst>
          </p:cNvPr>
          <p:cNvSpPr/>
          <p:nvPr/>
        </p:nvSpPr>
        <p:spPr>
          <a:xfrm>
            <a:off x="5825836" y="457827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새알심생산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관리지시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FA70773-B732-4A26-A09D-41116B85EEC2}"/>
              </a:ext>
            </a:extLst>
          </p:cNvPr>
          <p:cNvSpPr/>
          <p:nvPr/>
        </p:nvSpPr>
        <p:spPr>
          <a:xfrm>
            <a:off x="8467727" y="466449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출하이력관리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C28556D-2566-4739-858B-1B089824BFC6}"/>
              </a:ext>
            </a:extLst>
          </p:cNvPr>
          <p:cNvSpPr/>
          <p:nvPr/>
        </p:nvSpPr>
        <p:spPr>
          <a:xfrm>
            <a:off x="4495769" y="464385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A7719E3-8C76-443B-8BB4-460C122BF2C1}"/>
              </a:ext>
            </a:extLst>
          </p:cNvPr>
          <p:cNvSpPr/>
          <p:nvPr/>
        </p:nvSpPr>
        <p:spPr>
          <a:xfrm>
            <a:off x="3226956" y="1570174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생산정보등록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2A2F83-5F1C-40A8-9A00-42C62755A980}"/>
              </a:ext>
            </a:extLst>
          </p:cNvPr>
          <p:cNvSpPr/>
          <p:nvPr/>
        </p:nvSpPr>
        <p:spPr>
          <a:xfrm>
            <a:off x="3215409" y="223724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제품정보등록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6CBCE05-4691-4CE9-9E10-B04A88BAFA11}"/>
              </a:ext>
            </a:extLst>
          </p:cNvPr>
          <p:cNvSpPr/>
          <p:nvPr/>
        </p:nvSpPr>
        <p:spPr>
          <a:xfrm>
            <a:off x="3215409" y="287638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HACCP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744F08D-24BA-479E-B4C6-CFE1E6D83AAB}"/>
              </a:ext>
            </a:extLst>
          </p:cNvPr>
          <p:cNvSpPr/>
          <p:nvPr/>
        </p:nvSpPr>
        <p:spPr>
          <a:xfrm>
            <a:off x="3226956" y="346407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배합비율등록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C2512AA-2B8B-4F39-A105-226C70B6F88C}"/>
              </a:ext>
            </a:extLst>
          </p:cNvPr>
          <p:cNvSpPr/>
          <p:nvPr/>
        </p:nvSpPr>
        <p:spPr>
          <a:xfrm>
            <a:off x="3215409" y="40517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품질검사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737F613-723E-447B-B2F7-290093CE3D61}"/>
              </a:ext>
            </a:extLst>
          </p:cNvPr>
          <p:cNvSpPr/>
          <p:nvPr/>
        </p:nvSpPr>
        <p:spPr>
          <a:xfrm>
            <a:off x="1960347" y="284793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기업정보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B38CB8-0E30-4C85-A1C3-0AF29E41818E}"/>
              </a:ext>
            </a:extLst>
          </p:cNvPr>
          <p:cNvSpPr/>
          <p:nvPr/>
        </p:nvSpPr>
        <p:spPr>
          <a:xfrm>
            <a:off x="7137402" y="281320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제품생산일보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240B5CD-41EC-47D5-8BAA-34DF5B888EEC}"/>
              </a:ext>
            </a:extLst>
          </p:cNvPr>
          <p:cNvSpPr/>
          <p:nvPr/>
        </p:nvSpPr>
        <p:spPr>
          <a:xfrm>
            <a:off x="8452428" y="408406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출하관리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8B4280-9AAA-4C59-BDB5-93FF9B6E4CEC}"/>
              </a:ext>
            </a:extLst>
          </p:cNvPr>
          <p:cNvSpPr/>
          <p:nvPr/>
        </p:nvSpPr>
        <p:spPr>
          <a:xfrm>
            <a:off x="5825836" y="338262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떡용쌀가루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생산지시관리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EC03092-6240-4F7C-850B-F12C874E9013}"/>
              </a:ext>
            </a:extLst>
          </p:cNvPr>
          <p:cNvSpPr/>
          <p:nvPr/>
        </p:nvSpPr>
        <p:spPr>
          <a:xfrm>
            <a:off x="8467727" y="279751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주문관리</a:t>
            </a:r>
          </a:p>
        </p:txBody>
      </p:sp>
    </p:spTree>
    <p:extLst>
      <p:ext uri="{BB962C8B-B14F-4D97-AF65-F5344CB8AC3E}">
        <p14:creationId xmlns:p14="http://schemas.microsoft.com/office/powerpoint/2010/main" val="15971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855383" y="4844593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B2B</a:t>
            </a:r>
            <a:r>
              <a:rPr lang="ko-KR" altLang="en-US" sz="1200">
                <a:latin typeface="나눔바른고딕"/>
                <a:ea typeface="나눔바른고딕"/>
              </a:rPr>
              <a:t>고객정보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8736" y="4841633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070643" y="2195779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49" name="그룹 187"/>
          <p:cNvGrpSpPr/>
          <p:nvPr/>
        </p:nvGrpSpPr>
        <p:grpSpPr>
          <a:xfrm>
            <a:off x="7848519" y="589666"/>
            <a:ext cx="243977" cy="215444"/>
            <a:chOff x="4965200" y="1287539"/>
            <a:chExt cx="274350" cy="242265"/>
          </a:xfrm>
        </p:grpSpPr>
        <p:sp>
          <p:nvSpPr>
            <p:cNvPr id="50" name="타원 49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나눔바른고딕"/>
                <a:ea typeface="나눔바른고딕"/>
              </a:endParaRPr>
            </a:p>
          </p:txBody>
        </p:sp>
        <p:sp>
          <p:nvSpPr>
            <p:cNvPr id="51" name="TextBox 171"/>
            <p:cNvSpPr txBox="1"/>
            <p:nvPr/>
          </p:nvSpPr>
          <p:spPr>
            <a:xfrm>
              <a:off x="4965200" y="1287539"/>
              <a:ext cx="274350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나눔바른고딕"/>
                  <a:ea typeface="나눔바른고딕"/>
                </a:rPr>
                <a:t>8</a:t>
              </a:r>
              <a:endParaRPr lang="ko-KR" altLang="en-US" sz="8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1914"/>
              </p:ext>
            </p:extLst>
          </p:nvPr>
        </p:nvGraphicFramePr>
        <p:xfrm>
          <a:off x="1412957" y="2459952"/>
          <a:ext cx="8372066" cy="22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37">
                  <a:extLst>
                    <a:ext uri="{9D8B030D-6E8A-4147-A177-3AD203B41FA5}">
                      <a16:colId xmlns:a16="http://schemas.microsoft.com/office/drawing/2014/main" val="2871213742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4076468858"/>
                    </a:ext>
                  </a:extLst>
                </a:gridCol>
                <a:gridCol w="9049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6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  고객구분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0" y="47589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5414E61-5407-49FB-99D0-7FEA09FA349D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B511EAA-A0B2-4221-8585-A15F3B1D6F8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20841218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89285" y="67290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+mn-ea"/>
              </a:rPr>
              <a:t>기업정보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등록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수정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77256" y="980685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577256" y="1406566"/>
          <a:ext cx="6656522" cy="2634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고객구분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2018/01/01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23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관리자명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964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" name="Rectangle 31"/>
          <p:cNvSpPr>
            <a:spLocks noChangeArrowheads="1"/>
          </p:cNvSpPr>
          <p:nvPr/>
        </p:nvSpPr>
        <p:spPr>
          <a:xfrm>
            <a:off x="2676378" y="317124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******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>
          <a:xfrm>
            <a:off x="2676378" y="286426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01012345678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>
          <a:xfrm>
            <a:off x="4457755" y="2868045"/>
            <a:ext cx="468000" cy="222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중복확인</a:t>
            </a: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>
          <a:xfrm>
            <a:off x="3407241" y="714636"/>
            <a:ext cx="756032" cy="187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삭제하기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528460" y="69884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17357" y="69884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목록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89285" y="1042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기본정보</a:t>
            </a:r>
          </a:p>
        </p:txBody>
      </p:sp>
      <p:grpSp>
        <p:nvGrpSpPr>
          <p:cNvPr id="103" name="그룹 187"/>
          <p:cNvGrpSpPr/>
          <p:nvPr/>
        </p:nvGrpSpPr>
        <p:grpSpPr>
          <a:xfrm>
            <a:off x="4822784" y="2868473"/>
            <a:ext cx="240772" cy="215444"/>
            <a:chOff x="4967002" y="1287539"/>
            <a:chExt cx="270745" cy="242265"/>
          </a:xfrm>
        </p:grpSpPr>
        <p:sp>
          <p:nvSpPr>
            <p:cNvPr id="104" name="타원 103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+mn-ea"/>
              </a:endParaRPr>
            </a:p>
          </p:txBody>
        </p:sp>
        <p:sp>
          <p:nvSpPr>
            <p:cNvPr id="105" name="TextBox 171"/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3" name="Rectangle 31"/>
          <p:cNvSpPr>
            <a:spLocks noChangeArrowheads="1"/>
          </p:cNvSpPr>
          <p:nvPr/>
        </p:nvSpPr>
        <p:spPr>
          <a:xfrm>
            <a:off x="2676378" y="181055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마식공 주식회사ㅅ</a:t>
            </a:r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>
          <a:xfrm>
            <a:off x="2676378" y="2152349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135" name="Rectangle 31"/>
          <p:cNvSpPr>
            <a:spLocks noChangeArrowheads="1"/>
          </p:cNvSpPr>
          <p:nvPr/>
        </p:nvSpPr>
        <p:spPr>
          <a:xfrm>
            <a:off x="2676378" y="249414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5349" y="3180429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+mj-ea"/>
                <a:ea typeface="+mj-ea"/>
              </a:rPr>
              <a:t>4</a:t>
            </a:r>
            <a:r>
              <a:rPr lang="ko-KR" altLang="en-US" sz="800">
                <a:latin typeface="+mj-ea"/>
                <a:ea typeface="+mj-ea"/>
              </a:rPr>
              <a:t>자리 이상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>
          <a:xfrm>
            <a:off x="2676378" y="3488613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4166" y="2877995"/>
            <a:ext cx="16514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70C0"/>
                </a:solidFill>
                <a:latin typeface="+mj-ea"/>
                <a:ea typeface="+mj-ea"/>
              </a:rPr>
              <a:t>이미 등록된 휴대폰번호입니다</a:t>
            </a:r>
            <a:r>
              <a:rPr lang="en-US" altLang="ko-KR" sz="80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8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>
          <a:xfrm>
            <a:off x="2682516" y="1457856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가맹점</a:t>
            </a:r>
          </a:p>
        </p:txBody>
      </p:sp>
      <p:sp>
        <p:nvSpPr>
          <p:cNvPr id="56" name="Rectangle 31"/>
          <p:cNvSpPr>
            <a:spLocks noChangeArrowheads="1"/>
          </p:cNvSpPr>
          <p:nvPr/>
        </p:nvSpPr>
        <p:spPr>
          <a:xfrm>
            <a:off x="2676378" y="3782671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C816BE-8914-4764-9DFC-6D7E54904DD6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0E48469-BCE1-4093-BFAB-13457F86A0FE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47589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84146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주문관리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902889"/>
            <a:ext cx="7974495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93687"/>
              </p:ext>
            </p:extLst>
          </p:nvPr>
        </p:nvGraphicFramePr>
        <p:xfrm>
          <a:off x="1405630" y="2030704"/>
          <a:ext cx="8011747" cy="3543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4518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47088" y="1745167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주문현황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04863" y="252859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07967" y="280229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98636" y="3091560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01740" y="336526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83078" y="3663855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86182" y="393755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88914" y="425047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592018" y="4524182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82687" y="481344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5791" y="508714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567129" y="538573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18662" y="84913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94BB04-6C0F-4F69-8BAB-BDD774B5EE9D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0E5778-67E2-4ACA-B414-E752B9BA0D0F}"/>
              </a:ext>
            </a:extLst>
          </p:cNvPr>
          <p:cNvSpPr/>
          <p:nvPr/>
        </p:nvSpPr>
        <p:spPr>
          <a:xfrm>
            <a:off x="8324903" y="1745167"/>
            <a:ext cx="1092473" cy="1847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주문등록하기</a:t>
            </a:r>
            <a:endParaRPr lang="ko-KR" altLang="en-US" sz="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374525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18662" y="84913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AA98D2A-BCF2-4352-B2A4-19286844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85802"/>
              </p:ext>
            </p:extLst>
          </p:nvPr>
        </p:nvGraphicFramePr>
        <p:xfrm>
          <a:off x="1707037" y="855925"/>
          <a:ext cx="7257235" cy="109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2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Kg, </a:t>
                      </a: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박스</a:t>
                      </a: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1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파캣트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출하일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3FB89C-206D-420A-BF72-8FF2EFCB8888}"/>
              </a:ext>
            </a:extLst>
          </p:cNvPr>
          <p:cNvSpPr/>
          <p:nvPr/>
        </p:nvSpPr>
        <p:spPr>
          <a:xfrm>
            <a:off x="1365641" y="399558"/>
            <a:ext cx="7843014" cy="2083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4788D7-1CC4-4F56-87F8-B2D6BDCE30FF}"/>
              </a:ext>
            </a:extLst>
          </p:cNvPr>
          <p:cNvSpPr/>
          <p:nvPr/>
        </p:nvSpPr>
        <p:spPr>
          <a:xfrm>
            <a:off x="1383397" y="414162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주문등록하기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3489A4-1117-4069-A83E-37A488FF5435}"/>
              </a:ext>
            </a:extLst>
          </p:cNvPr>
          <p:cNvSpPr/>
          <p:nvPr/>
        </p:nvSpPr>
        <p:spPr>
          <a:xfrm>
            <a:off x="8857760" y="421766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2A7B0A-8438-453A-A4F8-1EF15842D324}"/>
              </a:ext>
            </a:extLst>
          </p:cNvPr>
          <p:cNvSpPr/>
          <p:nvPr/>
        </p:nvSpPr>
        <p:spPr>
          <a:xfrm>
            <a:off x="3434630" y="895609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A7453B-C54F-4F9C-85AB-45093520293A}"/>
              </a:ext>
            </a:extLst>
          </p:cNvPr>
          <p:cNvSpPr/>
          <p:nvPr/>
        </p:nvSpPr>
        <p:spPr>
          <a:xfrm>
            <a:off x="3443509" y="119814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032448-09C0-49A7-B230-D84D7D7E157E}"/>
              </a:ext>
            </a:extLst>
          </p:cNvPr>
          <p:cNvSpPr/>
          <p:nvPr/>
        </p:nvSpPr>
        <p:spPr>
          <a:xfrm>
            <a:off x="3434630" y="1468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F0F079-816F-4016-B8E2-151A0C7A9E27}"/>
              </a:ext>
            </a:extLst>
          </p:cNvPr>
          <p:cNvSpPr/>
          <p:nvPr/>
        </p:nvSpPr>
        <p:spPr>
          <a:xfrm>
            <a:off x="7101844" y="90552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9F8E85-5F84-4A4E-85E3-469DDD408368}"/>
              </a:ext>
            </a:extLst>
          </p:cNvPr>
          <p:cNvSpPr/>
          <p:nvPr/>
        </p:nvSpPr>
        <p:spPr>
          <a:xfrm>
            <a:off x="7110723" y="120805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99ADFB-1125-48A9-B6F3-1A0FEDC6CE53}"/>
              </a:ext>
            </a:extLst>
          </p:cNvPr>
          <p:cNvSpPr/>
          <p:nvPr/>
        </p:nvSpPr>
        <p:spPr>
          <a:xfrm>
            <a:off x="7110723" y="172792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A7A6B2-52E7-4700-8DCA-968068E95325}"/>
              </a:ext>
            </a:extLst>
          </p:cNvPr>
          <p:cNvSpPr/>
          <p:nvPr/>
        </p:nvSpPr>
        <p:spPr>
          <a:xfrm>
            <a:off x="4462025" y="208046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ADB2A5-5F31-42AA-9366-F45A231F2749}"/>
              </a:ext>
            </a:extLst>
          </p:cNvPr>
          <p:cNvSpPr/>
          <p:nvPr/>
        </p:nvSpPr>
        <p:spPr>
          <a:xfrm>
            <a:off x="5346551" y="208046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실시지시</a:t>
            </a:r>
          </a:p>
        </p:txBody>
      </p:sp>
    </p:spTree>
    <p:extLst>
      <p:ext uri="{BB962C8B-B14F-4D97-AF65-F5344CB8AC3E}">
        <p14:creationId xmlns:p14="http://schemas.microsoft.com/office/powerpoint/2010/main" val="17283125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재고관리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902889"/>
            <a:ext cx="7974495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9024"/>
              </p:ext>
            </p:extLst>
          </p:nvPr>
        </p:nvGraphicFramePr>
        <p:xfrm>
          <a:off x="1405630" y="2030704"/>
          <a:ext cx="8011747" cy="3543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4518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제고량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47088" y="1745167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재고현황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719817" y="1795137"/>
            <a:ext cx="697560" cy="18726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출고하기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04863" y="252859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07967" y="280229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98636" y="3091560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01740" y="336526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83078" y="3663855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86182" y="393755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88914" y="425047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592018" y="4524182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82687" y="481344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5791" y="508714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567129" y="538573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18662" y="114136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94BB04-6C0F-4F69-8BAB-BDD774B5EE9D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3A6F5D6-B786-4465-A4BA-6E2CA1A7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6077"/>
              </p:ext>
            </p:extLst>
          </p:nvPr>
        </p:nvGraphicFramePr>
        <p:xfrm>
          <a:off x="1442882" y="2484639"/>
          <a:ext cx="8011747" cy="1888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351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5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0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출하관리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524989" y="4413649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319848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4417938" y="1421808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02464" y="1421808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0785" y="4438531"/>
            <a:ext cx="1383469" cy="236042"/>
          </a:xfrm>
          <a:prstGeom prst="rect">
            <a:avLst/>
          </a:prstGeom>
        </p:spPr>
      </p:pic>
      <p:sp>
        <p:nvSpPr>
          <p:cNvPr id="157" name="직사각형 156"/>
          <p:cNvSpPr/>
          <p:nvPr/>
        </p:nvSpPr>
        <p:spPr>
          <a:xfrm>
            <a:off x="1442882" y="2073835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나눔바른고딕"/>
                <a:ea typeface="나눔바른고딕"/>
              </a:rPr>
              <a:t>제품출하 지시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194814" y="2139005"/>
            <a:ext cx="1228349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바른고딕"/>
                <a:ea typeface="나눔바른고딕"/>
              </a:rPr>
              <a:t>ERP</a:t>
            </a:r>
            <a:r>
              <a:rPr lang="ko-KR" altLang="en-US" sz="1000">
                <a:solidFill>
                  <a:schemeClr val="tx1"/>
                </a:solidFill>
                <a:latin typeface="나눔바른고딕"/>
                <a:ea typeface="나눔바른고딕"/>
              </a:rPr>
              <a:t>전환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662004" y="2905173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662004" y="311198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655813" y="3327753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647862" y="377540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646205" y="398031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655813" y="4186797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68E122B-CD6A-4DAA-B885-37B4D8E50B0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FEA2AED-4031-4F7D-8629-26845F9ECDEB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5A2EA5-A27F-4882-9812-A526AAC17EE8}"/>
              </a:ext>
            </a:extLst>
          </p:cNvPr>
          <p:cNvSpPr/>
          <p:nvPr/>
        </p:nvSpPr>
        <p:spPr>
          <a:xfrm>
            <a:off x="-18662" y="150594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DD2EE6-F9C9-43C7-8EE3-9386BBB3E546}"/>
              </a:ext>
            </a:extLst>
          </p:cNvPr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재고확인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293110-086D-4091-A659-9E2A7C5914AE}"/>
              </a:ext>
            </a:extLst>
          </p:cNvPr>
          <p:cNvSpPr/>
          <p:nvPr/>
        </p:nvSpPr>
        <p:spPr>
          <a:xfrm>
            <a:off x="1657384" y="353671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18662" y="147130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재고확인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88243"/>
              </p:ext>
            </p:extLst>
          </p:nvPr>
        </p:nvGraphicFramePr>
        <p:xfrm>
          <a:off x="1728268" y="971209"/>
          <a:ext cx="5030752" cy="306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0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23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23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74029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982491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871660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56280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240638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763975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823789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출고시특이사항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8844" y="514841"/>
            <a:ext cx="5448712" cy="4255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16606" y="519432"/>
            <a:ext cx="5430950" cy="25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출고지시하기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18952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90770" y="1058028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99649" y="1357614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0770" y="1664384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70552" y="2338248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14360" y="414440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98886" y="414440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나눔바른고딕"/>
                <a:ea typeface="나눔바른고딕"/>
              </a:rPr>
              <a:t>출고지시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99649" y="2349083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C3C572-1815-41B3-AE89-6BE033080A48}"/>
              </a:ext>
            </a:extLst>
          </p:cNvPr>
          <p:cNvSpPr/>
          <p:nvPr/>
        </p:nvSpPr>
        <p:spPr>
          <a:xfrm>
            <a:off x="2262695" y="259434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86713F-AD8E-4029-9ED2-800621CA9F3C}"/>
              </a:ext>
            </a:extLst>
          </p:cNvPr>
          <p:cNvSpPr/>
          <p:nvPr/>
        </p:nvSpPr>
        <p:spPr>
          <a:xfrm>
            <a:off x="4691792" y="260518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5C1799-4553-4DEF-A403-978331962EC0}"/>
              </a:ext>
            </a:extLst>
          </p:cNvPr>
          <p:cNvSpPr/>
          <p:nvPr/>
        </p:nvSpPr>
        <p:spPr>
          <a:xfrm>
            <a:off x="2262696" y="282058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534990-48F1-4580-9AA6-B87D83DB010F}"/>
              </a:ext>
            </a:extLst>
          </p:cNvPr>
          <p:cNvSpPr/>
          <p:nvPr/>
        </p:nvSpPr>
        <p:spPr>
          <a:xfrm>
            <a:off x="4691793" y="283142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ED2E8-C4D0-4917-9A3A-D4F0031197B5}"/>
              </a:ext>
            </a:extLst>
          </p:cNvPr>
          <p:cNvSpPr/>
          <p:nvPr/>
        </p:nvSpPr>
        <p:spPr>
          <a:xfrm>
            <a:off x="2262694" y="304683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5A0BD2-91CB-46AC-9750-ADBBB71585B0}"/>
              </a:ext>
            </a:extLst>
          </p:cNvPr>
          <p:cNvSpPr/>
          <p:nvPr/>
        </p:nvSpPr>
        <p:spPr>
          <a:xfrm>
            <a:off x="4691791" y="305766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822C19-FDFD-42C0-AC63-3DB823AFE17B}"/>
              </a:ext>
            </a:extLst>
          </p:cNvPr>
          <p:cNvSpPr/>
          <p:nvPr/>
        </p:nvSpPr>
        <p:spPr>
          <a:xfrm>
            <a:off x="2253270" y="327307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80C572-CFD5-485A-B31F-889352858124}"/>
              </a:ext>
            </a:extLst>
          </p:cNvPr>
          <p:cNvSpPr/>
          <p:nvPr/>
        </p:nvSpPr>
        <p:spPr>
          <a:xfrm>
            <a:off x="4682367" y="328391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11B6B3-AFFB-4E4A-8052-21A6A4281860}"/>
              </a:ext>
            </a:extLst>
          </p:cNvPr>
          <p:cNvSpPr/>
          <p:nvPr/>
        </p:nvSpPr>
        <p:spPr>
          <a:xfrm>
            <a:off x="2272120" y="348989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4D3F8-22F7-4DC2-8117-6527FB23C489}"/>
              </a:ext>
            </a:extLst>
          </p:cNvPr>
          <p:cNvSpPr/>
          <p:nvPr/>
        </p:nvSpPr>
        <p:spPr>
          <a:xfrm>
            <a:off x="4701217" y="350072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D22536-36A7-4D7F-92DD-82C2A1A6CCF9}"/>
              </a:ext>
            </a:extLst>
          </p:cNvPr>
          <p:cNvSpPr/>
          <p:nvPr/>
        </p:nvSpPr>
        <p:spPr>
          <a:xfrm>
            <a:off x="4721639" y="377567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801218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730797" y="439927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319848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출고일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4417938" y="1421808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02464" y="1421808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29812"/>
              </p:ext>
            </p:extLst>
          </p:nvPr>
        </p:nvGraphicFramePr>
        <p:xfrm>
          <a:off x="1442882" y="2440385"/>
          <a:ext cx="8227019" cy="175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127">
                  <a:extLst>
                    <a:ext uri="{9D8B030D-6E8A-4147-A177-3AD203B41FA5}">
                      <a16:colId xmlns:a16="http://schemas.microsoft.com/office/drawing/2014/main" val="3786712860"/>
                    </a:ext>
                  </a:extLst>
                </a:gridCol>
                <a:gridCol w="1044058">
                  <a:extLst>
                    <a:ext uri="{9D8B030D-6E8A-4147-A177-3AD203B41FA5}">
                      <a16:colId xmlns:a16="http://schemas.microsoft.com/office/drawing/2014/main" val="2117049027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2106480859"/>
                    </a:ext>
                  </a:extLst>
                </a:gridCol>
              </a:tblGrid>
              <a:tr h="2501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출하수량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출하검사표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생산이력확인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71140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8603" y="4471284"/>
            <a:ext cx="1383469" cy="23604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412113" y="2081064"/>
            <a:ext cx="1228349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바른고딕"/>
                <a:ea typeface="나눔바른고딕"/>
              </a:rPr>
              <a:t>2019. 11. 20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3576117-D72D-446C-B4D9-11AED46D869A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BDBE4D8-1CCE-45AD-AD8C-7B7ED1EC2039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18662" y="182645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재고확인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출하확인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42882" y="271999"/>
            <a:ext cx="1261884" cy="535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1400" dirty="0">
                <a:latin typeface="+mn-ea"/>
              </a:rPr>
              <a:t>출하이력확인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7238BA-42E0-4C7D-8B2C-7FBA019BB11F}"/>
              </a:ext>
            </a:extLst>
          </p:cNvPr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DB7EE4-89FE-47F1-9228-4BBFD813189B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4BAA08-FF62-4F48-A949-EEBE42981AD9}"/>
              </a:ext>
            </a:extLst>
          </p:cNvPr>
          <p:cNvSpPr/>
          <p:nvPr/>
        </p:nvSpPr>
        <p:spPr>
          <a:xfrm>
            <a:off x="1658270" y="2733773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E74B91-9F52-4062-9441-DEBF325DE8D9}"/>
              </a:ext>
            </a:extLst>
          </p:cNvPr>
          <p:cNvSpPr/>
          <p:nvPr/>
        </p:nvSpPr>
        <p:spPr>
          <a:xfrm>
            <a:off x="7579151" y="2728179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0E5E20-0AC2-4F5E-8846-472042E01E73}"/>
              </a:ext>
            </a:extLst>
          </p:cNvPr>
          <p:cNvSpPr/>
          <p:nvPr/>
        </p:nvSpPr>
        <p:spPr>
          <a:xfrm>
            <a:off x="8662742" y="2728179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387BAF-219C-4F01-AC48-83254B87BAD4}"/>
              </a:ext>
            </a:extLst>
          </p:cNvPr>
          <p:cNvSpPr/>
          <p:nvPr/>
        </p:nvSpPr>
        <p:spPr>
          <a:xfrm>
            <a:off x="1650413" y="2989870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7D45EC-B6D3-4317-BE0F-A5B620C72DB5}"/>
              </a:ext>
            </a:extLst>
          </p:cNvPr>
          <p:cNvSpPr/>
          <p:nvPr/>
        </p:nvSpPr>
        <p:spPr>
          <a:xfrm>
            <a:off x="7571294" y="298427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07A2D8-692C-44A8-ABF7-DA4BC1093BD1}"/>
              </a:ext>
            </a:extLst>
          </p:cNvPr>
          <p:cNvSpPr/>
          <p:nvPr/>
        </p:nvSpPr>
        <p:spPr>
          <a:xfrm>
            <a:off x="8654885" y="298427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44745B-693B-447D-B03D-97ED068E8F64}"/>
              </a:ext>
            </a:extLst>
          </p:cNvPr>
          <p:cNvSpPr/>
          <p:nvPr/>
        </p:nvSpPr>
        <p:spPr>
          <a:xfrm>
            <a:off x="1651981" y="324596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57C996-98DE-4818-BDDD-8291C0053A58}"/>
              </a:ext>
            </a:extLst>
          </p:cNvPr>
          <p:cNvSpPr/>
          <p:nvPr/>
        </p:nvSpPr>
        <p:spPr>
          <a:xfrm>
            <a:off x="7572862" y="324037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56A832-29B5-46EA-AFD8-E701F5CCD5D1}"/>
              </a:ext>
            </a:extLst>
          </p:cNvPr>
          <p:cNvSpPr/>
          <p:nvPr/>
        </p:nvSpPr>
        <p:spPr>
          <a:xfrm>
            <a:off x="8656453" y="324037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1E48DB-CA09-4917-B931-5A18BD916E7B}"/>
              </a:ext>
            </a:extLst>
          </p:cNvPr>
          <p:cNvSpPr/>
          <p:nvPr/>
        </p:nvSpPr>
        <p:spPr>
          <a:xfrm>
            <a:off x="1653553" y="349263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F920C7-8674-4589-A84D-21CFDE412A86}"/>
              </a:ext>
            </a:extLst>
          </p:cNvPr>
          <p:cNvSpPr/>
          <p:nvPr/>
        </p:nvSpPr>
        <p:spPr>
          <a:xfrm>
            <a:off x="7574434" y="348704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63670A-BC92-456C-97FF-62068AB7AD3A}"/>
              </a:ext>
            </a:extLst>
          </p:cNvPr>
          <p:cNvSpPr/>
          <p:nvPr/>
        </p:nvSpPr>
        <p:spPr>
          <a:xfrm>
            <a:off x="8658025" y="348704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7CA546-13AA-45DB-BDAC-1E860259FAF5}"/>
              </a:ext>
            </a:extLst>
          </p:cNvPr>
          <p:cNvSpPr/>
          <p:nvPr/>
        </p:nvSpPr>
        <p:spPr>
          <a:xfrm>
            <a:off x="1655126" y="3729880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7346B0-06C6-4633-AC59-034AF5D82DBD}"/>
              </a:ext>
            </a:extLst>
          </p:cNvPr>
          <p:cNvSpPr/>
          <p:nvPr/>
        </p:nvSpPr>
        <p:spPr>
          <a:xfrm>
            <a:off x="7576007" y="372428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C7E517-DEFC-48BF-9067-FE513A413DAE}"/>
              </a:ext>
            </a:extLst>
          </p:cNvPr>
          <p:cNvSpPr/>
          <p:nvPr/>
        </p:nvSpPr>
        <p:spPr>
          <a:xfrm>
            <a:off x="8659598" y="372428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65237F-6E7A-4A18-94F8-3E890770B39A}"/>
              </a:ext>
            </a:extLst>
          </p:cNvPr>
          <p:cNvSpPr/>
          <p:nvPr/>
        </p:nvSpPr>
        <p:spPr>
          <a:xfrm>
            <a:off x="1656696" y="398597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5688D5-7D20-44C6-B85B-D31C53724C31}"/>
              </a:ext>
            </a:extLst>
          </p:cNvPr>
          <p:cNvSpPr/>
          <p:nvPr/>
        </p:nvSpPr>
        <p:spPr>
          <a:xfrm>
            <a:off x="7577577" y="398038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D89586-223A-4CC8-82CF-3BB185476C38}"/>
              </a:ext>
            </a:extLst>
          </p:cNvPr>
          <p:cNvSpPr/>
          <p:nvPr/>
        </p:nvSpPr>
        <p:spPr>
          <a:xfrm>
            <a:off x="8661168" y="398038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185198" y="3235964"/>
            <a:ext cx="811615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85198" y="4358148"/>
            <a:ext cx="811615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/>
          <p:cNvSpPr txBox="1">
            <a:spLocks noChangeArrowheads="1"/>
          </p:cNvSpPr>
          <p:nvPr/>
        </p:nvSpPr>
        <p:spPr>
          <a:xfrm>
            <a:off x="3292991" y="4570582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2019. 12. 14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12331" y="5074667"/>
            <a:ext cx="25832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MASICGONG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| Document Version </a:t>
            </a:r>
            <a:r>
              <a:rPr lang="en-US" altLang="ko-KR" sz="900">
                <a:solidFill>
                  <a:srgbClr val="C00000"/>
                </a:solidFill>
                <a:latin typeface="맑은 고딕"/>
                <a:ea typeface="맑은 고딕"/>
              </a:rPr>
              <a:t>1.1</a:t>
            </a:r>
            <a:endParaRPr kumimoji="0" lang="en-US" altLang="ko-KR" sz="900" b="0" i="0" u="none" strike="noStrike" kern="1200" cap="none" spc="0" normalizeH="0" baseline="0">
              <a:solidFill>
                <a:srgbClr val="C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2810221" y="3730781"/>
            <a:ext cx="6866108" cy="4613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109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217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326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434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ko-KR" altLang="en-US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업무처리 </a:t>
            </a:r>
            <a:r>
              <a:rPr lang="en-US" altLang="ko-KR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 </a:t>
            </a:r>
            <a:r>
              <a:rPr lang="ko-KR" altLang="en-US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스토리보드</a:t>
            </a:r>
            <a:endParaRPr lang="en-US" altLang="ko-KR" sz="1400" b="1" kern="0" spc="-1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5308" y="3314749"/>
            <a:ext cx="2177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MASICTALK</a:t>
            </a:r>
            <a:endParaRPr lang="ko-KR" altLang="en-US" sz="2800" b="1"/>
          </a:p>
        </p:txBody>
      </p:sp>
      <p:pic>
        <p:nvPicPr>
          <p:cNvPr id="21" name="그림 20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798811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C90605C-834B-4CD6-89B0-098FE47EE961}"/>
              </a:ext>
            </a:extLst>
          </p:cNvPr>
          <p:cNvSpPr/>
          <p:nvPr/>
        </p:nvSpPr>
        <p:spPr>
          <a:xfrm>
            <a:off x="4973785" y="454610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문서승인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851BDBA-8A87-46D8-AA5F-C69574885928}"/>
              </a:ext>
            </a:extLst>
          </p:cNvPr>
          <p:cNvSpPr/>
          <p:nvPr/>
        </p:nvSpPr>
        <p:spPr>
          <a:xfrm>
            <a:off x="1065013" y="3012643"/>
            <a:ext cx="1573350" cy="5223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FCF8A79-A164-4054-B299-2C21391A38E5}"/>
              </a:ext>
            </a:extLst>
          </p:cNvPr>
          <p:cNvSpPr/>
          <p:nvPr/>
        </p:nvSpPr>
        <p:spPr>
          <a:xfrm>
            <a:off x="5010730" y="146542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원료입고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19557E9-364E-46E4-A3BF-98A33A340D92}"/>
              </a:ext>
            </a:extLst>
          </p:cNvPr>
          <p:cNvSpPr/>
          <p:nvPr/>
        </p:nvSpPr>
        <p:spPr>
          <a:xfrm>
            <a:off x="5010729" y="2257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원부재료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출고하기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2AF0BD-6CC6-40CA-B228-E2FBE5314BDD}"/>
              </a:ext>
            </a:extLst>
          </p:cNvPr>
          <p:cNvSpPr/>
          <p:nvPr/>
        </p:nvSpPr>
        <p:spPr>
          <a:xfrm>
            <a:off x="9968338" y="227580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HACCP</a:t>
            </a:r>
            <a:r>
              <a:rPr lang="ko-KR" altLang="en-US" sz="1400" dirty="0">
                <a:solidFill>
                  <a:schemeClr val="tx1"/>
                </a:solidFill>
              </a:rPr>
              <a:t>일지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35FDD0B-7D99-45AC-80FA-2B578E79DFBF}"/>
              </a:ext>
            </a:extLst>
          </p:cNvPr>
          <p:cNvSpPr/>
          <p:nvPr/>
        </p:nvSpPr>
        <p:spPr>
          <a:xfrm>
            <a:off x="4973784" y="38136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출하확인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A767397-D974-4A34-8AD1-7B5867E15852}"/>
              </a:ext>
            </a:extLst>
          </p:cNvPr>
          <p:cNvSpPr/>
          <p:nvPr/>
        </p:nvSpPr>
        <p:spPr>
          <a:xfrm>
            <a:off x="6272210" y="2257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떡용쌀가루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작업하기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539D46-B572-402E-8FE1-8F4923E1408D}"/>
              </a:ext>
            </a:extLst>
          </p:cNvPr>
          <p:cNvSpPr/>
          <p:nvPr/>
        </p:nvSpPr>
        <p:spPr>
          <a:xfrm>
            <a:off x="7513784" y="146542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육안검사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일지 작성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502AC1-6501-4E29-B7F2-A2498B3E6065}"/>
              </a:ext>
            </a:extLst>
          </p:cNvPr>
          <p:cNvSpPr/>
          <p:nvPr/>
        </p:nvSpPr>
        <p:spPr>
          <a:xfrm>
            <a:off x="5010728" y="303124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CCP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모니터링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EEE1B19-DCA0-4F6D-B88E-CF27F86CB827}"/>
              </a:ext>
            </a:extLst>
          </p:cNvPr>
          <p:cNvSpPr/>
          <p:nvPr/>
        </p:nvSpPr>
        <p:spPr>
          <a:xfrm>
            <a:off x="7550728" y="300084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품질검사서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6673A3-DC7F-4C53-A524-687726263DAD}"/>
              </a:ext>
            </a:extLst>
          </p:cNvPr>
          <p:cNvSpPr/>
          <p:nvPr/>
        </p:nvSpPr>
        <p:spPr>
          <a:xfrm>
            <a:off x="3171973" y="1502497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원부자재관리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8E78ACD-2564-4E19-8713-E7A69B06BCB8}"/>
              </a:ext>
            </a:extLst>
          </p:cNvPr>
          <p:cNvSpPr/>
          <p:nvPr/>
        </p:nvSpPr>
        <p:spPr>
          <a:xfrm>
            <a:off x="3167699" y="4536188"/>
            <a:ext cx="1427046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업무승인하기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557095F-54AE-4BA6-B4EE-6541B73F5C32}"/>
              </a:ext>
            </a:extLst>
          </p:cNvPr>
          <p:cNvSpPr/>
          <p:nvPr/>
        </p:nvSpPr>
        <p:spPr>
          <a:xfrm>
            <a:off x="3171973" y="2257570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생산관리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CA29796-81A1-41D0-ACF9-780630B6D268}"/>
              </a:ext>
            </a:extLst>
          </p:cNvPr>
          <p:cNvSpPr/>
          <p:nvPr/>
        </p:nvSpPr>
        <p:spPr>
          <a:xfrm>
            <a:off x="3177641" y="3012643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품질관리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DCAACCF-5640-44A9-8303-E6466ADAEDDD}"/>
              </a:ext>
            </a:extLst>
          </p:cNvPr>
          <p:cNvSpPr/>
          <p:nvPr/>
        </p:nvSpPr>
        <p:spPr>
          <a:xfrm>
            <a:off x="3177641" y="3792293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69BBA8-1E81-4BB5-AA67-BB93A09D3EB0}"/>
              </a:ext>
            </a:extLst>
          </p:cNvPr>
          <p:cNvCxnSpPr>
            <a:endCxn id="70" idx="1"/>
          </p:cNvCxnSpPr>
          <p:nvPr/>
        </p:nvCxnSpPr>
        <p:spPr>
          <a:xfrm>
            <a:off x="2629127" y="3273810"/>
            <a:ext cx="5485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474278-2999-4250-A1E8-B4E1496CAE09}"/>
              </a:ext>
            </a:extLst>
          </p:cNvPr>
          <p:cNvCxnSpPr>
            <a:cxnSpLocks/>
          </p:cNvCxnSpPr>
          <p:nvPr/>
        </p:nvCxnSpPr>
        <p:spPr>
          <a:xfrm>
            <a:off x="2912620" y="1753331"/>
            <a:ext cx="0" cy="30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05C4FAF-2BC3-4CD9-B199-DEE27CD9E832}"/>
              </a:ext>
            </a:extLst>
          </p:cNvPr>
          <p:cNvCxnSpPr>
            <a:cxnSpLocks/>
          </p:cNvCxnSpPr>
          <p:nvPr/>
        </p:nvCxnSpPr>
        <p:spPr>
          <a:xfrm>
            <a:off x="2912620" y="1754428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7BF0F4-EE90-47DA-8293-AAE126141BBC}"/>
              </a:ext>
            </a:extLst>
          </p:cNvPr>
          <p:cNvCxnSpPr>
            <a:cxnSpLocks/>
          </p:cNvCxnSpPr>
          <p:nvPr/>
        </p:nvCxnSpPr>
        <p:spPr>
          <a:xfrm>
            <a:off x="2918620" y="2513570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27E950F-1596-411D-8480-87B6FE6CF546}"/>
              </a:ext>
            </a:extLst>
          </p:cNvPr>
          <p:cNvCxnSpPr>
            <a:cxnSpLocks/>
          </p:cNvCxnSpPr>
          <p:nvPr/>
        </p:nvCxnSpPr>
        <p:spPr>
          <a:xfrm>
            <a:off x="2918288" y="4074825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087B86F-FAE9-47CE-ADF1-F80DF6475F84}"/>
              </a:ext>
            </a:extLst>
          </p:cNvPr>
          <p:cNvCxnSpPr>
            <a:cxnSpLocks/>
          </p:cNvCxnSpPr>
          <p:nvPr/>
        </p:nvCxnSpPr>
        <p:spPr>
          <a:xfrm>
            <a:off x="2912619" y="4798771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D49C18-B82F-4630-9869-F9ED7C41B74F}"/>
              </a:ext>
            </a:extLst>
          </p:cNvPr>
          <p:cNvCxnSpPr/>
          <p:nvPr/>
        </p:nvCxnSpPr>
        <p:spPr>
          <a:xfrm>
            <a:off x="4590472" y="1763664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83C3EE-2017-410A-90B8-DC2B7BC57285}"/>
              </a:ext>
            </a:extLst>
          </p:cNvPr>
          <p:cNvCxnSpPr/>
          <p:nvPr/>
        </p:nvCxnSpPr>
        <p:spPr>
          <a:xfrm>
            <a:off x="4590472" y="2536180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A48CFB3-714B-409D-BC2F-5004BA42567D}"/>
              </a:ext>
            </a:extLst>
          </p:cNvPr>
          <p:cNvCxnSpPr/>
          <p:nvPr/>
        </p:nvCxnSpPr>
        <p:spPr>
          <a:xfrm>
            <a:off x="4590471" y="3277947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9DF0293-7FD5-4185-836F-8F55622C38B5}"/>
              </a:ext>
            </a:extLst>
          </p:cNvPr>
          <p:cNvCxnSpPr/>
          <p:nvPr/>
        </p:nvCxnSpPr>
        <p:spPr>
          <a:xfrm>
            <a:off x="4590470" y="4060490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D9D273-9EE8-4B97-B5E9-1EA6F1E422D7}"/>
              </a:ext>
            </a:extLst>
          </p:cNvPr>
          <p:cNvCxnSpPr/>
          <p:nvPr/>
        </p:nvCxnSpPr>
        <p:spPr>
          <a:xfrm>
            <a:off x="4590469" y="4797355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DC6EF64-C761-44E1-A591-1A986E7D9273}"/>
              </a:ext>
            </a:extLst>
          </p:cNvPr>
          <p:cNvSpPr/>
          <p:nvPr/>
        </p:nvSpPr>
        <p:spPr>
          <a:xfrm>
            <a:off x="6256913" y="146542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원료수불부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65FF373-B59F-49F1-8C0A-DD39FC57825A}"/>
              </a:ext>
            </a:extLst>
          </p:cNvPr>
          <p:cNvSpPr/>
          <p:nvPr/>
        </p:nvSpPr>
        <p:spPr>
          <a:xfrm>
            <a:off x="8772233" y="1465426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협력업체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1103DDC-6962-47CA-AF48-B8A792E363BC}"/>
              </a:ext>
            </a:extLst>
          </p:cNvPr>
          <p:cNvSpPr/>
          <p:nvPr/>
        </p:nvSpPr>
        <p:spPr>
          <a:xfrm>
            <a:off x="7514140" y="227501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멥쌀가루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작업하기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CC5CE1-4624-4FB8-B98C-C30D56CCDE55}"/>
              </a:ext>
            </a:extLst>
          </p:cNvPr>
          <p:cNvSpPr/>
          <p:nvPr/>
        </p:nvSpPr>
        <p:spPr>
          <a:xfrm>
            <a:off x="6274521" y="3009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이탈상황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확인처리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D8D95D6-65FA-4AB3-8248-FFCD85C18F63}"/>
              </a:ext>
            </a:extLst>
          </p:cNvPr>
          <p:cNvSpPr/>
          <p:nvPr/>
        </p:nvSpPr>
        <p:spPr>
          <a:xfrm>
            <a:off x="6256912" y="38136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출하검사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36F208-CF29-4F7D-B283-9F7DEAD105B3}"/>
              </a:ext>
            </a:extLst>
          </p:cNvPr>
          <p:cNvSpPr/>
          <p:nvPr/>
        </p:nvSpPr>
        <p:spPr>
          <a:xfrm>
            <a:off x="8746833" y="226911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HACCP</a:t>
            </a:r>
            <a:r>
              <a:rPr lang="ko-KR" altLang="en-US" sz="1400" dirty="0">
                <a:solidFill>
                  <a:schemeClr val="tx1"/>
                </a:solidFill>
              </a:rPr>
              <a:t>일지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8180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58485" y="1802676"/>
            <a:ext cx="3614057" cy="21423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80407" y="3111139"/>
            <a:ext cx="3353268" cy="59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대표이사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권오석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그림 5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994340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4885419" y="16429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서비스 소개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87233" y="806882"/>
            <a:ext cx="3173576" cy="50219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9273" y="1706410"/>
            <a:ext cx="14849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MASICTALK</a:t>
            </a:r>
            <a:endParaRPr lang="ko-KR" altLang="en-US" b="1"/>
          </a:p>
        </p:txBody>
      </p:sp>
      <p:sp>
        <p:nvSpPr>
          <p:cNvPr id="71" name="직사각형 70"/>
          <p:cNvSpPr/>
          <p:nvPr/>
        </p:nvSpPr>
        <p:spPr>
          <a:xfrm>
            <a:off x="4537159" y="5306272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73302" y="5306272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85822" y="5396584"/>
            <a:ext cx="12025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/>
              <a:t>MASICTALK</a:t>
            </a:r>
            <a:r>
              <a:rPr lang="en-US" altLang="ko-KR" sz="700"/>
              <a:t> </a:t>
            </a:r>
            <a:r>
              <a:rPr lang="ko-KR" altLang="en-US" sz="700"/>
              <a:t>서비스 소개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78947" y="5396584"/>
            <a:ext cx="877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/>
              <a:t>서비스 이용 안내</a:t>
            </a:r>
            <a:endParaRPr lang="ko-KR" altLang="en-US" sz="700"/>
          </a:p>
        </p:txBody>
      </p:sp>
      <p:pic>
        <p:nvPicPr>
          <p:cNvPr id="89" name="그림 88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447865" y="1336125"/>
            <a:ext cx="1296269" cy="3404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D1DFA63-518A-47E7-B8D2-33CE87C98E6F}"/>
              </a:ext>
            </a:extLst>
          </p:cNvPr>
          <p:cNvGrpSpPr/>
          <p:nvPr/>
        </p:nvGrpSpPr>
        <p:grpSpPr>
          <a:xfrm>
            <a:off x="4543530" y="2158322"/>
            <a:ext cx="3044142" cy="2852762"/>
            <a:chOff x="4543530" y="2158322"/>
            <a:chExt cx="3044142" cy="2852762"/>
          </a:xfrm>
        </p:grpSpPr>
        <p:sp>
          <p:nvSpPr>
            <p:cNvPr id="56" name="직사각형 55"/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90" name="직사각형 60"/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1" name="TextBox 65"/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92" name="그림 6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22" name="직사각형 60">
              <a:extLst>
                <a:ext uri="{FF2B5EF4-FFF2-40B4-BE49-F238E27FC236}">
                  <a16:creationId xmlns:a16="http://schemas.microsoft.com/office/drawing/2014/main" id="{DFED8166-587A-425A-ACBE-6C08FA3A3930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3" name="TextBox 65">
              <a:extLst>
                <a:ext uri="{FF2B5EF4-FFF2-40B4-BE49-F238E27FC236}">
                  <a16:creationId xmlns:a16="http://schemas.microsoft.com/office/drawing/2014/main" id="{CF7EE0A9-E69C-42D4-BC01-4923A3EF61B0}"/>
                </a:ext>
              </a:extLst>
            </p:cNvPr>
            <p:cNvSpPr txBox="1"/>
            <p:nvPr/>
          </p:nvSpPr>
          <p:spPr>
            <a:xfrm>
              <a:off x="5839284" y="4022779"/>
              <a:ext cx="80021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출하관리</a:t>
              </a:r>
            </a:p>
          </p:txBody>
        </p:sp>
        <p:pic>
          <p:nvPicPr>
            <p:cNvPr id="24" name="그림 66">
              <a:extLst>
                <a:ext uri="{FF2B5EF4-FFF2-40B4-BE49-F238E27FC236}">
                  <a16:creationId xmlns:a16="http://schemas.microsoft.com/office/drawing/2014/main" id="{D8451127-77AA-44C2-B895-57E227E70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1206" y="703791"/>
          <a:ext cx="9185170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26422" y="178600"/>
            <a:ext cx="2939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HACCP-MES </a:t>
            </a:r>
            <a:r>
              <a:rPr lang="ko-KR" altLang="en-US"/>
              <a:t>관리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21163" y="939897"/>
            <a:ext cx="6122146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4095" y="988198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원부자재입고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3469" y="988198"/>
            <a:ext cx="276530" cy="27653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5485742" y="1472900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원부자재입고 관리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530612" y="1754738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782964" y="214380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046513" y="214380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361109" y="2193860"/>
            <a:ext cx="1652215" cy="261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찹쌀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774676" y="263328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038225" y="263328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52191" y="2692134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301888" y="2683341"/>
            <a:ext cx="1710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멥쌀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4766024" y="313444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7029573" y="313444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43539" y="3193286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267199" y="3184493"/>
            <a:ext cx="1735156" cy="26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파우치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782952" y="3642454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7046501" y="3642454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60467" y="3701300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H0701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279494" y="3692507"/>
            <a:ext cx="1779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외포장박스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6069" y="968006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8078071" y="988198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원부자재입고 관리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494373" y="1392668"/>
            <a:ext cx="162416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원부자재 수불부작성</a:t>
            </a:r>
          </a:p>
        </p:txBody>
      </p:sp>
      <p:graphicFrame>
        <p:nvGraphicFramePr>
          <p:cNvPr id="173" name="표 172"/>
          <p:cNvGraphicFramePr>
            <a:graphicFrameLocks noGrp="1"/>
          </p:cNvGraphicFramePr>
          <p:nvPr/>
        </p:nvGraphicFramePr>
        <p:xfrm>
          <a:off x="7817559" y="1788704"/>
          <a:ext cx="2825000" cy="2877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입고일시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납품서류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1000kg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7739896" y="5736429"/>
            <a:ext cx="300341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267048" y="5788627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73347" y="4848878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육안검사하기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8907257" y="4029747"/>
            <a:ext cx="1547194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1000kg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907257" y="3357821"/>
            <a:ext cx="1547194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성적서 확인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062599" y="5797385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pic>
        <p:nvPicPr>
          <p:cNvPr id="194" name="그림 193" descr="D:\050. 산들본가\000. 산들본가\로고\400_150.png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210327" y="1706063"/>
            <a:ext cx="1546420" cy="523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95" name="TextBox 155"/>
          <p:cNvSpPr txBox="1"/>
          <p:nvPr/>
        </p:nvSpPr>
        <p:spPr>
          <a:xfrm>
            <a:off x="4785360" y="2190291"/>
            <a:ext cx="640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H0802</a:t>
            </a:r>
          </a:p>
        </p:txBody>
      </p:sp>
      <p:sp>
        <p:nvSpPr>
          <p:cNvPr id="208" name="TextBox 58"/>
          <p:cNvSpPr txBox="1"/>
          <p:nvPr/>
        </p:nvSpPr>
        <p:spPr>
          <a:xfrm>
            <a:off x="2528443" y="2203792"/>
            <a:ext cx="9348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 dirty="0"/>
              <a:t>HACPP MES</a:t>
            </a:r>
            <a:endParaRPr lang="ko-KR" altLang="en-US" sz="12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740E93-C204-4F70-8945-12E5E865FB45}"/>
              </a:ext>
            </a:extLst>
          </p:cNvPr>
          <p:cNvGrpSpPr/>
          <p:nvPr/>
        </p:nvGrpSpPr>
        <p:grpSpPr>
          <a:xfrm>
            <a:off x="1815688" y="2595227"/>
            <a:ext cx="2692624" cy="2852762"/>
            <a:chOff x="4543530" y="2158322"/>
            <a:chExt cx="3044142" cy="28527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E5E851-68DA-4888-A9F8-5D1A5606C7FE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CC0945-8823-4F38-9DFA-1B8336309655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96FADD1-BF39-45D2-B902-4A2151ADAC7B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6726410-D744-4E63-AB6E-F15143299D55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0218C4-4BC3-427D-B935-4DDA7D799DEF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9FE2D3C-534C-49B0-8743-CA188F7FA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66EF927-54B3-43FC-BCA3-016231F25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214ECE-5CF7-4526-86B5-C2F175DB093E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AB9C396-A60E-4572-A4D6-2DE0A434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63" name="직사각형 60">
              <a:extLst>
                <a:ext uri="{FF2B5EF4-FFF2-40B4-BE49-F238E27FC236}">
                  <a16:creationId xmlns:a16="http://schemas.microsoft.com/office/drawing/2014/main" id="{CF1878F7-D5B7-49F7-B9CA-4DF67A6A8775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" name="TextBox 65">
              <a:extLst>
                <a:ext uri="{FF2B5EF4-FFF2-40B4-BE49-F238E27FC236}">
                  <a16:creationId xmlns:a16="http://schemas.microsoft.com/office/drawing/2014/main" id="{0D594752-0C8B-4B95-BD25-7EF47BBB63E5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65" name="그림 66">
              <a:extLst>
                <a:ext uri="{FF2B5EF4-FFF2-40B4-BE49-F238E27FC236}">
                  <a16:creationId xmlns:a16="http://schemas.microsoft.com/office/drawing/2014/main" id="{D7539F45-143C-4244-9FE3-A7DDF81E2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66" name="직사각형 60">
              <a:extLst>
                <a:ext uri="{FF2B5EF4-FFF2-40B4-BE49-F238E27FC236}">
                  <a16:creationId xmlns:a16="http://schemas.microsoft.com/office/drawing/2014/main" id="{055A6FB3-8995-431B-86AB-8A12C3BA2AC8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E6511555-0CA6-451A-921B-2AF782585DAB}"/>
                </a:ext>
              </a:extLst>
            </p:cNvPr>
            <p:cNvSpPr txBox="1"/>
            <p:nvPr/>
          </p:nvSpPr>
          <p:spPr>
            <a:xfrm>
              <a:off x="5787051" y="4022779"/>
              <a:ext cx="90468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68" name="그림 66">
              <a:extLst>
                <a:ext uri="{FF2B5EF4-FFF2-40B4-BE49-F238E27FC236}">
                  <a16:creationId xmlns:a16="http://schemas.microsoft.com/office/drawing/2014/main" id="{E9ECA649-8774-4EA8-B41E-CF55FB3FF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209" name="직선 화살표 연결선 208"/>
          <p:cNvCxnSpPr>
            <a:cxnSpLocks/>
          </p:cNvCxnSpPr>
          <p:nvPr/>
        </p:nvCxnSpPr>
        <p:spPr>
          <a:xfrm flipV="1">
            <a:off x="3977734" y="1293395"/>
            <a:ext cx="1145713" cy="1542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18DB63-93A8-44AB-8515-FEDEE48032CE}"/>
              </a:ext>
            </a:extLst>
          </p:cNvPr>
          <p:cNvSpPr txBox="1"/>
          <p:nvPr/>
        </p:nvSpPr>
        <p:spPr>
          <a:xfrm>
            <a:off x="5629410" y="4228138"/>
            <a:ext cx="114326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협력업체 관리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EE130C-DD27-4460-B1A3-D975DC9D51D0}"/>
              </a:ext>
            </a:extLst>
          </p:cNvPr>
          <p:cNvSpPr txBox="1"/>
          <p:nvPr/>
        </p:nvSpPr>
        <p:spPr>
          <a:xfrm>
            <a:off x="5485742" y="450997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71" name="모서리가 둥근 직사각형 161">
            <a:extLst>
              <a:ext uri="{FF2B5EF4-FFF2-40B4-BE49-F238E27FC236}">
                <a16:creationId xmlns:a16="http://schemas.microsoft.com/office/drawing/2014/main" id="{E14A1371-7DE4-4765-8A91-4AD6525513CC}"/>
              </a:ext>
            </a:extLst>
          </p:cNvPr>
          <p:cNvSpPr/>
          <p:nvPr/>
        </p:nvSpPr>
        <p:spPr>
          <a:xfrm>
            <a:off x="4795585" y="486776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2" name="모서리가 둥근 직사각형 162">
            <a:extLst>
              <a:ext uri="{FF2B5EF4-FFF2-40B4-BE49-F238E27FC236}">
                <a16:creationId xmlns:a16="http://schemas.microsoft.com/office/drawing/2014/main" id="{A7642BBF-693B-4EB4-B4E0-840FBEBB4398}"/>
              </a:ext>
            </a:extLst>
          </p:cNvPr>
          <p:cNvSpPr/>
          <p:nvPr/>
        </p:nvSpPr>
        <p:spPr>
          <a:xfrm>
            <a:off x="7059134" y="486776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40EEF9-D19C-4B1C-A6C2-38A1F82BB86C}"/>
              </a:ext>
            </a:extLst>
          </p:cNvPr>
          <p:cNvSpPr txBox="1"/>
          <p:nvPr/>
        </p:nvSpPr>
        <p:spPr>
          <a:xfrm>
            <a:off x="4773100" y="4926606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H0701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796CA1-C1EF-4A2C-B85F-FB8E93B57401}"/>
              </a:ext>
            </a:extLst>
          </p:cNvPr>
          <p:cNvSpPr txBox="1"/>
          <p:nvPr/>
        </p:nvSpPr>
        <p:spPr>
          <a:xfrm>
            <a:off x="5292127" y="4917813"/>
            <a:ext cx="1779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협력업체점검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45461"/>
              </p:ext>
            </p:extLst>
          </p:nvPr>
        </p:nvGraphicFramePr>
        <p:xfrm>
          <a:off x="1309382" y="622169"/>
          <a:ext cx="9710552" cy="5872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1385616075"/>
                    </a:ext>
                  </a:extLst>
                </a:gridCol>
              </a:tblGrid>
              <a:tr h="264192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70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574068" y="132570"/>
            <a:ext cx="5062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제품생산공정 관리하기</a:t>
            </a:r>
            <a:r>
              <a:rPr lang="en-US" altLang="ko-KR"/>
              <a:t>/</a:t>
            </a:r>
            <a:r>
              <a:rPr lang="ko-KR" altLang="en-US"/>
              <a:t>원료입고관리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327669" y="913539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821" y="955309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481744" y="966983"/>
            <a:ext cx="96885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성적서 확인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198111" y="1528120"/>
            <a:ext cx="1599155" cy="27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 err="1"/>
              <a:t>원부자재육안검사</a:t>
            </a:r>
            <a:endParaRPr lang="ko-KR" altLang="en-US" sz="1200" dirty="0"/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01493"/>
              </p:ext>
            </p:extLst>
          </p:nvPr>
        </p:nvGraphicFramePr>
        <p:xfrm>
          <a:off x="4666288" y="2228572"/>
          <a:ext cx="296816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차량상태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포장재 파손유무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정상적인 모양 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파레트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흙 또는 이물질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변질된 부분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이물혼입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정상적인 색채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부적합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조치상황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종합판정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1355898" y="6090593"/>
            <a:ext cx="313155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83050" y="614279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599840" y="614279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740044" y="4211290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62807" y="4204822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불합격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741006" y="3820669"/>
            <a:ext cx="1577310" cy="229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96640" y="1906236"/>
            <a:ext cx="878204" cy="23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/>
              <a:t>검사품목 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sp>
        <p:nvSpPr>
          <p:cNvPr id="77" name="직사각형 76"/>
          <p:cNvSpPr/>
          <p:nvPr/>
        </p:nvSpPr>
        <p:spPr>
          <a:xfrm>
            <a:off x="6013582" y="1903833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761543" y="234482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193054" y="234482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763909" y="270858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195420" y="270858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763909" y="3037161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195420" y="3037161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56206" y="3429000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187717" y="3429000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61331" y="913539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0483" y="955309"/>
            <a:ext cx="276530" cy="27653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715406" y="966983"/>
            <a:ext cx="16033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부자재 육안검사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589560" y="6090593"/>
            <a:ext cx="315978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16712" y="614279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33502" y="614279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88" name="TextBox 171"/>
          <p:cNvSpPr txBox="1"/>
          <p:nvPr/>
        </p:nvSpPr>
        <p:spPr>
          <a:xfrm>
            <a:off x="2137023" y="1536202"/>
            <a:ext cx="1518532" cy="27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성적서 확인</a:t>
            </a:r>
          </a:p>
        </p:txBody>
      </p:sp>
      <p:sp>
        <p:nvSpPr>
          <p:cNvPr id="189" name="TextBox 75"/>
          <p:cNvSpPr txBox="1"/>
          <p:nvPr/>
        </p:nvSpPr>
        <p:spPr>
          <a:xfrm>
            <a:off x="1958584" y="1885454"/>
            <a:ext cx="878204" cy="23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검사품목 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sp>
        <p:nvSpPr>
          <p:cNvPr id="190" name="직사각형 76"/>
          <p:cNvSpPr/>
          <p:nvPr/>
        </p:nvSpPr>
        <p:spPr>
          <a:xfrm>
            <a:off x="2875527" y="1883051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graphicFrame>
        <p:nvGraphicFramePr>
          <p:cNvPr id="191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89684"/>
              </p:ext>
            </p:extLst>
          </p:nvPr>
        </p:nvGraphicFramePr>
        <p:xfrm>
          <a:off x="1422401" y="2458936"/>
          <a:ext cx="2844645" cy="1987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성적서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직사각형 80"/>
          <p:cNvSpPr/>
          <p:nvPr/>
        </p:nvSpPr>
        <p:spPr>
          <a:xfrm>
            <a:off x="3260481" y="2927613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196" name="직사각형 81"/>
          <p:cNvSpPr/>
          <p:nvPr/>
        </p:nvSpPr>
        <p:spPr>
          <a:xfrm>
            <a:off x="3691992" y="2927613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197" name="직사각형 83"/>
          <p:cNvSpPr/>
          <p:nvPr/>
        </p:nvSpPr>
        <p:spPr>
          <a:xfrm>
            <a:off x="3262847" y="3338998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198" name="직사각형 84"/>
          <p:cNvSpPr/>
          <p:nvPr/>
        </p:nvSpPr>
        <p:spPr>
          <a:xfrm>
            <a:off x="3694358" y="3338998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199" name="직사각형 87"/>
          <p:cNvSpPr/>
          <p:nvPr/>
        </p:nvSpPr>
        <p:spPr>
          <a:xfrm>
            <a:off x="3262847" y="3762825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200" name="직사각형 88"/>
          <p:cNvSpPr/>
          <p:nvPr/>
        </p:nvSpPr>
        <p:spPr>
          <a:xfrm>
            <a:off x="3694358" y="3762825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201" name="직사각형 89"/>
          <p:cNvSpPr/>
          <p:nvPr/>
        </p:nvSpPr>
        <p:spPr>
          <a:xfrm>
            <a:off x="3255144" y="415466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202" name="직사각형 90"/>
          <p:cNvSpPr/>
          <p:nvPr/>
        </p:nvSpPr>
        <p:spPr>
          <a:xfrm>
            <a:off x="3686655" y="415466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203" name="직사각형 76"/>
          <p:cNvSpPr/>
          <p:nvPr/>
        </p:nvSpPr>
        <p:spPr>
          <a:xfrm>
            <a:off x="1576663" y="2941576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4" name="직사각형 76"/>
          <p:cNvSpPr/>
          <p:nvPr/>
        </p:nvSpPr>
        <p:spPr>
          <a:xfrm>
            <a:off x="1584745" y="3343355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5" name="직사각형 76"/>
          <p:cNvSpPr/>
          <p:nvPr/>
        </p:nvSpPr>
        <p:spPr>
          <a:xfrm>
            <a:off x="1594365" y="3709733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6" name="직사각형 76"/>
          <p:cNvSpPr/>
          <p:nvPr/>
        </p:nvSpPr>
        <p:spPr>
          <a:xfrm>
            <a:off x="1602447" y="4111513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293A8B-AFEB-4DC1-87A7-3397E15DCFFF}"/>
              </a:ext>
            </a:extLst>
          </p:cNvPr>
          <p:cNvSpPr/>
          <p:nvPr/>
        </p:nvSpPr>
        <p:spPr>
          <a:xfrm>
            <a:off x="7817916" y="913563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1B36E9B-9CF4-4DD2-81BF-E41003396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068" y="955333"/>
            <a:ext cx="276530" cy="27653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5F546C1-4AA2-4F8D-873D-3D75C985D78F}"/>
              </a:ext>
            </a:extLst>
          </p:cNvPr>
          <p:cNvSpPr txBox="1"/>
          <p:nvPr/>
        </p:nvSpPr>
        <p:spPr>
          <a:xfrm>
            <a:off x="7971991" y="967007"/>
            <a:ext cx="10631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협력업체 점검</a:t>
            </a:r>
          </a:p>
        </p:txBody>
      </p:sp>
      <p:sp>
        <p:nvSpPr>
          <p:cNvPr id="54" name="TextBox 171">
            <a:extLst>
              <a:ext uri="{FF2B5EF4-FFF2-40B4-BE49-F238E27FC236}">
                <a16:creationId xmlns:a16="http://schemas.microsoft.com/office/drawing/2014/main" id="{23E5FD54-874F-484B-924A-3673A9B8BE91}"/>
              </a:ext>
            </a:extLst>
          </p:cNvPr>
          <p:cNvSpPr txBox="1"/>
          <p:nvPr/>
        </p:nvSpPr>
        <p:spPr>
          <a:xfrm>
            <a:off x="8536445" y="1348884"/>
            <a:ext cx="1518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협력업체 점검</a:t>
            </a:r>
          </a:p>
        </p:txBody>
      </p:sp>
      <p:sp>
        <p:nvSpPr>
          <p:cNvPr id="55" name="TextBox 75">
            <a:extLst>
              <a:ext uri="{FF2B5EF4-FFF2-40B4-BE49-F238E27FC236}">
                <a16:creationId xmlns:a16="http://schemas.microsoft.com/office/drawing/2014/main" id="{F899152B-E4E9-4444-B1E0-B03D8F222814}"/>
              </a:ext>
            </a:extLst>
          </p:cNvPr>
          <p:cNvSpPr txBox="1"/>
          <p:nvPr/>
        </p:nvSpPr>
        <p:spPr>
          <a:xfrm>
            <a:off x="8458360" y="1619694"/>
            <a:ext cx="8782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/>
              <a:t>협력업체명 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56" name="직사각형 76">
            <a:extLst>
              <a:ext uri="{FF2B5EF4-FFF2-40B4-BE49-F238E27FC236}">
                <a16:creationId xmlns:a16="http://schemas.microsoft.com/office/drawing/2014/main" id="{C92F7296-A998-460F-8705-706C2493D1DC}"/>
              </a:ext>
            </a:extLst>
          </p:cNvPr>
          <p:cNvSpPr/>
          <p:nvPr/>
        </p:nvSpPr>
        <p:spPr>
          <a:xfrm>
            <a:off x="9375303" y="1617291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19F1AA-4154-493A-9867-1C80025D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96749"/>
              </p:ext>
            </p:extLst>
          </p:nvPr>
        </p:nvGraphicFramePr>
        <p:xfrm>
          <a:off x="7913181" y="1956183"/>
          <a:ext cx="297228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16">
                  <a:extLst>
                    <a:ext uri="{9D8B030D-6E8A-4147-A177-3AD203B41FA5}">
                      <a16:colId xmlns:a16="http://schemas.microsoft.com/office/drawing/2014/main" val="935151419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194762103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529792167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672722881"/>
                    </a:ext>
                  </a:extLst>
                </a:gridCol>
                <a:gridCol w="412287">
                  <a:extLst>
                    <a:ext uri="{9D8B030D-6E8A-4147-A177-3AD203B41FA5}">
                      <a16:colId xmlns:a16="http://schemas.microsoft.com/office/drawing/2014/main" val="4147523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배점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115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요건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영업신고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951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공장등록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유뮤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24288"/>
                  </a:ext>
                </a:extLst>
              </a:tr>
              <a:tr h="207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품목제조보고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05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생산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능력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원료수불관리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2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표시사항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849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건강진단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48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위생교육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623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수질검사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39773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위상상태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98297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97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제품검사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유뮤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958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검사능력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2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자제검사원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8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운반</a:t>
                      </a:r>
                      <a:r>
                        <a:rPr lang="en-US" altLang="ko-KR" sz="900" dirty="0"/>
                        <a:t>(5)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차량위생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1329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종합평점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7785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등급판정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70149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F69A8B-9C85-4023-ADE6-0354EB52806F}"/>
              </a:ext>
            </a:extLst>
          </p:cNvPr>
          <p:cNvSpPr/>
          <p:nvPr/>
        </p:nvSpPr>
        <p:spPr>
          <a:xfrm>
            <a:off x="7817916" y="6081481"/>
            <a:ext cx="315978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4A6031-FA3D-416A-97CB-20AFABB5949D}"/>
              </a:ext>
            </a:extLst>
          </p:cNvPr>
          <p:cNvSpPr/>
          <p:nvPr/>
        </p:nvSpPr>
        <p:spPr>
          <a:xfrm>
            <a:off x="9345068" y="6133679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24DC9C-D18F-46FF-B16D-22264942105C}"/>
              </a:ext>
            </a:extLst>
          </p:cNvPr>
          <p:cNvSpPr/>
          <p:nvPr/>
        </p:nvSpPr>
        <p:spPr>
          <a:xfrm>
            <a:off x="8061858" y="6133679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직사각형 76">
            <a:extLst>
              <a:ext uri="{FF2B5EF4-FFF2-40B4-BE49-F238E27FC236}">
                <a16:creationId xmlns:a16="http://schemas.microsoft.com/office/drawing/2014/main" id="{490FCA81-DB74-4F90-89EC-23543C1523BC}"/>
              </a:ext>
            </a:extLst>
          </p:cNvPr>
          <p:cNvSpPr/>
          <p:nvPr/>
        </p:nvSpPr>
        <p:spPr>
          <a:xfrm>
            <a:off x="10525956" y="2228572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4" name="직사각형 76">
            <a:extLst>
              <a:ext uri="{FF2B5EF4-FFF2-40B4-BE49-F238E27FC236}">
                <a16:creationId xmlns:a16="http://schemas.microsoft.com/office/drawing/2014/main" id="{843AFA55-E32D-4B6D-8FA2-AB5733DCB941}"/>
              </a:ext>
            </a:extLst>
          </p:cNvPr>
          <p:cNvSpPr/>
          <p:nvPr/>
        </p:nvSpPr>
        <p:spPr>
          <a:xfrm>
            <a:off x="10518097" y="244695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5" name="직사각형 76">
            <a:extLst>
              <a:ext uri="{FF2B5EF4-FFF2-40B4-BE49-F238E27FC236}">
                <a16:creationId xmlns:a16="http://schemas.microsoft.com/office/drawing/2014/main" id="{5390977D-BE0A-4B7A-BA98-03FC98508E08}"/>
              </a:ext>
            </a:extLst>
          </p:cNvPr>
          <p:cNvSpPr/>
          <p:nvPr/>
        </p:nvSpPr>
        <p:spPr>
          <a:xfrm>
            <a:off x="10518102" y="2682631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6" name="직사각형 76">
            <a:extLst>
              <a:ext uri="{FF2B5EF4-FFF2-40B4-BE49-F238E27FC236}">
                <a16:creationId xmlns:a16="http://schemas.microsoft.com/office/drawing/2014/main" id="{1DE81853-F564-4802-B596-5113C7414A1D}"/>
              </a:ext>
            </a:extLst>
          </p:cNvPr>
          <p:cNvSpPr/>
          <p:nvPr/>
        </p:nvSpPr>
        <p:spPr>
          <a:xfrm>
            <a:off x="10519670" y="292929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직사각형 76">
            <a:extLst>
              <a:ext uri="{FF2B5EF4-FFF2-40B4-BE49-F238E27FC236}">
                <a16:creationId xmlns:a16="http://schemas.microsoft.com/office/drawing/2014/main" id="{94A5A06C-D0E3-4A0E-8614-7A69ABFED69D}"/>
              </a:ext>
            </a:extLst>
          </p:cNvPr>
          <p:cNvSpPr/>
          <p:nvPr/>
        </p:nvSpPr>
        <p:spPr>
          <a:xfrm>
            <a:off x="10546379" y="3153974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9" name="직사각형 76">
            <a:extLst>
              <a:ext uri="{FF2B5EF4-FFF2-40B4-BE49-F238E27FC236}">
                <a16:creationId xmlns:a16="http://schemas.microsoft.com/office/drawing/2014/main" id="{20F3B894-34B7-4422-BA4B-8339521DD61E}"/>
              </a:ext>
            </a:extLst>
          </p:cNvPr>
          <p:cNvSpPr/>
          <p:nvPr/>
        </p:nvSpPr>
        <p:spPr>
          <a:xfrm>
            <a:off x="10538520" y="341006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0" name="직사각형 76">
            <a:extLst>
              <a:ext uri="{FF2B5EF4-FFF2-40B4-BE49-F238E27FC236}">
                <a16:creationId xmlns:a16="http://schemas.microsoft.com/office/drawing/2014/main" id="{1A6AA404-3040-4734-98F1-E3BB1A91ED92}"/>
              </a:ext>
            </a:extLst>
          </p:cNvPr>
          <p:cNvSpPr/>
          <p:nvPr/>
        </p:nvSpPr>
        <p:spPr>
          <a:xfrm>
            <a:off x="10538525" y="3636314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1" name="직사각형 76">
            <a:extLst>
              <a:ext uri="{FF2B5EF4-FFF2-40B4-BE49-F238E27FC236}">
                <a16:creationId xmlns:a16="http://schemas.microsoft.com/office/drawing/2014/main" id="{9FD2CAD4-37CE-46CC-B340-8417E728516B}"/>
              </a:ext>
            </a:extLst>
          </p:cNvPr>
          <p:cNvSpPr/>
          <p:nvPr/>
        </p:nvSpPr>
        <p:spPr>
          <a:xfrm>
            <a:off x="10530666" y="3873554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2" name="직사각형 76">
            <a:extLst>
              <a:ext uri="{FF2B5EF4-FFF2-40B4-BE49-F238E27FC236}">
                <a16:creationId xmlns:a16="http://schemas.microsoft.com/office/drawing/2014/main" id="{019738E8-FFD8-43AD-AC38-7A1C72AC365A}"/>
              </a:ext>
            </a:extLst>
          </p:cNvPr>
          <p:cNvSpPr/>
          <p:nvPr/>
        </p:nvSpPr>
        <p:spPr>
          <a:xfrm>
            <a:off x="10521237" y="4099794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직사각형 76">
            <a:extLst>
              <a:ext uri="{FF2B5EF4-FFF2-40B4-BE49-F238E27FC236}">
                <a16:creationId xmlns:a16="http://schemas.microsoft.com/office/drawing/2014/main" id="{8C9358E0-AAE0-4B94-8057-8A3AC7D0E245}"/>
              </a:ext>
            </a:extLst>
          </p:cNvPr>
          <p:cNvSpPr/>
          <p:nvPr/>
        </p:nvSpPr>
        <p:spPr>
          <a:xfrm>
            <a:off x="10521242" y="4335467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8" name="직사각형 76">
            <a:extLst>
              <a:ext uri="{FF2B5EF4-FFF2-40B4-BE49-F238E27FC236}">
                <a16:creationId xmlns:a16="http://schemas.microsoft.com/office/drawing/2014/main" id="{D29E4A90-C176-4DFF-A308-BEC952B81F6B}"/>
              </a:ext>
            </a:extLst>
          </p:cNvPr>
          <p:cNvSpPr/>
          <p:nvPr/>
        </p:nvSpPr>
        <p:spPr>
          <a:xfrm>
            <a:off x="10522810" y="4563280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9" name="직사각형 76">
            <a:extLst>
              <a:ext uri="{FF2B5EF4-FFF2-40B4-BE49-F238E27FC236}">
                <a16:creationId xmlns:a16="http://schemas.microsoft.com/office/drawing/2014/main" id="{414E67D4-8FC7-41AF-84F1-9F17F3CC9FD9}"/>
              </a:ext>
            </a:extLst>
          </p:cNvPr>
          <p:cNvSpPr/>
          <p:nvPr/>
        </p:nvSpPr>
        <p:spPr>
          <a:xfrm>
            <a:off x="10522807" y="4808373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76">
            <a:extLst>
              <a:ext uri="{FF2B5EF4-FFF2-40B4-BE49-F238E27FC236}">
                <a16:creationId xmlns:a16="http://schemas.microsoft.com/office/drawing/2014/main" id="{63DB2DF3-F289-4209-8EFA-A65B3FD6690E}"/>
              </a:ext>
            </a:extLst>
          </p:cNvPr>
          <p:cNvSpPr/>
          <p:nvPr/>
        </p:nvSpPr>
        <p:spPr>
          <a:xfrm>
            <a:off x="10522812" y="5025198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3" name="직사각형 76">
            <a:extLst>
              <a:ext uri="{FF2B5EF4-FFF2-40B4-BE49-F238E27FC236}">
                <a16:creationId xmlns:a16="http://schemas.microsoft.com/office/drawing/2014/main" id="{377FF9D0-05FB-4756-97E8-6C165BF09914}"/>
              </a:ext>
            </a:extLst>
          </p:cNvPr>
          <p:cNvSpPr/>
          <p:nvPr/>
        </p:nvSpPr>
        <p:spPr>
          <a:xfrm>
            <a:off x="10524380" y="5243579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6" name="직사각형 76">
            <a:extLst>
              <a:ext uri="{FF2B5EF4-FFF2-40B4-BE49-F238E27FC236}">
                <a16:creationId xmlns:a16="http://schemas.microsoft.com/office/drawing/2014/main" id="{0C528A31-D07E-442C-9328-7F0B24668DEC}"/>
              </a:ext>
            </a:extLst>
          </p:cNvPr>
          <p:cNvSpPr/>
          <p:nvPr/>
        </p:nvSpPr>
        <p:spPr>
          <a:xfrm>
            <a:off x="10543234" y="5488681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2" name="직사각형 76">
            <a:extLst>
              <a:ext uri="{FF2B5EF4-FFF2-40B4-BE49-F238E27FC236}">
                <a16:creationId xmlns:a16="http://schemas.microsoft.com/office/drawing/2014/main" id="{D102EDE5-EB99-456A-9E4B-DDC0B80E4B71}"/>
              </a:ext>
            </a:extLst>
          </p:cNvPr>
          <p:cNvSpPr/>
          <p:nvPr/>
        </p:nvSpPr>
        <p:spPr>
          <a:xfrm>
            <a:off x="10544802" y="5707062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8903"/>
              </p:ext>
            </p:extLst>
          </p:nvPr>
        </p:nvGraphicFramePr>
        <p:xfrm>
          <a:off x="428368" y="703791"/>
          <a:ext cx="11552138" cy="553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 gridSpan="2"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>
                          <a:latin typeface="맑은 고딕"/>
                          <a:ea typeface="+mn-ea"/>
                        </a:rPr>
                        <a:t>Wire Frame Screen 3</a:t>
                      </a:r>
                    </a:p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492836" y="178600"/>
            <a:ext cx="32063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89189" y="1038753"/>
            <a:ext cx="8868318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4678" y="1102681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당일작업지시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4052" y="1102681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9537" y="1071565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301539" y="1091757"/>
            <a:ext cx="10631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제품생산하기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820382" y="1503954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745041" y="179634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pic>
        <p:nvPicPr>
          <p:cNvPr id="182" name="그림 181" descr="D:\050. 산들본가\000. 산들본가\로고\400_150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019702" y="1327372"/>
            <a:ext cx="1546420" cy="523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95" name="TextBox 58"/>
          <p:cNvSpPr txBox="1"/>
          <p:nvPr/>
        </p:nvSpPr>
        <p:spPr>
          <a:xfrm>
            <a:off x="1337733" y="1841978"/>
            <a:ext cx="10968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HACPP MES</a:t>
            </a:r>
            <a:endParaRPr lang="ko-KR" altLang="en-US" sz="1200" b="1"/>
          </a:p>
        </p:txBody>
      </p:sp>
      <p:sp>
        <p:nvSpPr>
          <p:cNvPr id="199" name="직사각형 264"/>
          <p:cNvSpPr/>
          <p:nvPr/>
        </p:nvSpPr>
        <p:spPr>
          <a:xfrm>
            <a:off x="9048877" y="2912416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0" name="직사각형 265"/>
          <p:cNvSpPr/>
          <p:nvPr/>
        </p:nvSpPr>
        <p:spPr>
          <a:xfrm>
            <a:off x="9341885" y="2964614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201" name="직사각형 266"/>
          <p:cNvSpPr/>
          <p:nvPr/>
        </p:nvSpPr>
        <p:spPr>
          <a:xfrm>
            <a:off x="10667430" y="2964614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868611-5856-45D8-B603-9DC9426C0538}"/>
              </a:ext>
            </a:extLst>
          </p:cNvPr>
          <p:cNvGrpSpPr/>
          <p:nvPr/>
        </p:nvGrpSpPr>
        <p:grpSpPr>
          <a:xfrm>
            <a:off x="472952" y="2306163"/>
            <a:ext cx="2591562" cy="2852762"/>
            <a:chOff x="4543533" y="2158322"/>
            <a:chExt cx="3044144" cy="285276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4CED5-4A65-4C9D-A816-B68CE8595964}"/>
                </a:ext>
              </a:extLst>
            </p:cNvPr>
            <p:cNvSpPr/>
            <p:nvPr/>
          </p:nvSpPr>
          <p:spPr>
            <a:xfrm>
              <a:off x="4560929" y="4513832"/>
              <a:ext cx="3010773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3874C4-ED95-4709-930F-62952CDDA6B0}"/>
                </a:ext>
              </a:extLst>
            </p:cNvPr>
            <p:cNvSpPr txBox="1"/>
            <p:nvPr/>
          </p:nvSpPr>
          <p:spPr>
            <a:xfrm>
              <a:off x="5604514" y="4639647"/>
              <a:ext cx="1173481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37BEB9-B920-4238-9809-357076817F3E}"/>
                </a:ext>
              </a:extLst>
            </p:cNvPr>
            <p:cNvSpPr/>
            <p:nvPr/>
          </p:nvSpPr>
          <p:spPr>
            <a:xfrm>
              <a:off x="4551404" y="2158322"/>
              <a:ext cx="3028742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FED4D0-D81B-4E53-913F-9AE442C37F07}"/>
                </a:ext>
              </a:extLst>
            </p:cNvPr>
            <p:cNvSpPr/>
            <p:nvPr/>
          </p:nvSpPr>
          <p:spPr>
            <a:xfrm>
              <a:off x="4551404" y="2757819"/>
              <a:ext cx="3028742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52272B-EF7B-4AE0-A6B7-A05653023FA6}"/>
                </a:ext>
              </a:extLst>
            </p:cNvPr>
            <p:cNvSpPr txBox="1"/>
            <p:nvPr/>
          </p:nvSpPr>
          <p:spPr>
            <a:xfrm>
              <a:off x="5669998" y="2283081"/>
              <a:ext cx="110799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C621A21-C33F-44C5-8582-4101CB11D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14814" y="4648883"/>
              <a:ext cx="248948" cy="24894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5D1C5F0-35B7-4173-887B-89142403D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21416" y="2270693"/>
              <a:ext cx="275920" cy="27592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0235F6-6641-496C-8374-6E9C4810083E}"/>
                </a:ext>
              </a:extLst>
            </p:cNvPr>
            <p:cNvSpPr txBox="1"/>
            <p:nvPr/>
          </p:nvSpPr>
          <p:spPr>
            <a:xfrm>
              <a:off x="5852164" y="2877984"/>
              <a:ext cx="821056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632840D-5827-441D-9271-3F7D96CD3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2347" y="2890874"/>
              <a:ext cx="276963" cy="276963"/>
            </a:xfrm>
            <a:prstGeom prst="rect">
              <a:avLst/>
            </a:prstGeom>
          </p:spPr>
        </p:pic>
        <p:sp>
          <p:nvSpPr>
            <p:cNvPr id="48" name="직사각형 60">
              <a:extLst>
                <a:ext uri="{FF2B5EF4-FFF2-40B4-BE49-F238E27FC236}">
                  <a16:creationId xmlns:a16="http://schemas.microsoft.com/office/drawing/2014/main" id="{BDB981FD-5859-4DA0-AAFF-8F0F784D676F}"/>
                </a:ext>
              </a:extLst>
            </p:cNvPr>
            <p:cNvSpPr/>
            <p:nvPr/>
          </p:nvSpPr>
          <p:spPr>
            <a:xfrm>
              <a:off x="4543533" y="3353849"/>
              <a:ext cx="3028742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9" name="TextBox 65">
              <a:extLst>
                <a:ext uri="{FF2B5EF4-FFF2-40B4-BE49-F238E27FC236}">
                  <a16:creationId xmlns:a16="http://schemas.microsoft.com/office/drawing/2014/main" id="{5AFC8BCF-DC2D-47A3-8A5D-791F29C8F614}"/>
                </a:ext>
              </a:extLst>
            </p:cNvPr>
            <p:cNvSpPr txBox="1"/>
            <p:nvPr/>
          </p:nvSpPr>
          <p:spPr>
            <a:xfrm>
              <a:off x="5813468" y="3454551"/>
              <a:ext cx="821056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50" name="그림 66">
              <a:extLst>
                <a:ext uri="{FF2B5EF4-FFF2-40B4-BE49-F238E27FC236}">
                  <a16:creationId xmlns:a16="http://schemas.microsoft.com/office/drawing/2014/main" id="{EC909D2C-71FF-47C4-A80D-D6D715FAF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35239" y="3459104"/>
              <a:ext cx="276963" cy="276963"/>
            </a:xfrm>
            <a:prstGeom prst="rect">
              <a:avLst/>
            </a:prstGeom>
          </p:spPr>
        </p:pic>
        <p:sp>
          <p:nvSpPr>
            <p:cNvPr id="51" name="직사각형 60">
              <a:extLst>
                <a:ext uri="{FF2B5EF4-FFF2-40B4-BE49-F238E27FC236}">
                  <a16:creationId xmlns:a16="http://schemas.microsoft.com/office/drawing/2014/main" id="{C9212C14-42B7-4110-BFD3-18BFF5F6D3C4}"/>
                </a:ext>
              </a:extLst>
            </p:cNvPr>
            <p:cNvSpPr/>
            <p:nvPr/>
          </p:nvSpPr>
          <p:spPr>
            <a:xfrm>
              <a:off x="4558935" y="3922077"/>
              <a:ext cx="3028742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E0F16359-D7E4-465F-9EA2-B31D448202AA}"/>
                </a:ext>
              </a:extLst>
            </p:cNvPr>
            <p:cNvSpPr txBox="1"/>
            <p:nvPr/>
          </p:nvSpPr>
          <p:spPr>
            <a:xfrm>
              <a:off x="5769415" y="4022779"/>
              <a:ext cx="93996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56" name="그림 66">
              <a:extLst>
                <a:ext uri="{FF2B5EF4-FFF2-40B4-BE49-F238E27FC236}">
                  <a16:creationId xmlns:a16="http://schemas.microsoft.com/office/drawing/2014/main" id="{C543EF25-1AF4-4D7B-B3B3-5935F1A01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sp>
        <p:nvSpPr>
          <p:cNvPr id="102" name="모서리가 둥근 직사각형 101"/>
          <p:cNvSpPr/>
          <p:nvPr/>
        </p:nvSpPr>
        <p:spPr bwMode="auto">
          <a:xfrm>
            <a:off x="3222317" y="2063623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5485866" y="2063623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22316" y="212246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90896" y="2122469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떡용쌀가루</a:t>
            </a:r>
            <a:r>
              <a:rPr lang="ko-KR" altLang="en-US" sz="1100" dirty="0"/>
              <a:t> 작업하기</a:t>
            </a:r>
            <a:endParaRPr lang="en-US" altLang="ko-KR" sz="110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2317" y="266510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5485866" y="2665106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22316" y="272395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590896" y="2723952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멥쌀가루 작업하기</a:t>
            </a:r>
            <a:endParaRPr lang="en-US" altLang="ko-KR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157988" y="1086485"/>
            <a:ext cx="15183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>
                <a:solidFill>
                  <a:schemeClr val="bg1"/>
                </a:solidFill>
              </a:rPr>
              <a:t>떡용쌀가루</a:t>
            </a:r>
            <a:r>
              <a:rPr lang="ko-KR" altLang="en-US" sz="1100" b="1" dirty="0">
                <a:solidFill>
                  <a:schemeClr val="bg1"/>
                </a:solidFill>
              </a:rPr>
              <a:t> 생산하기 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6260" y="1076837"/>
            <a:ext cx="276530" cy="276530"/>
          </a:xfrm>
          <a:prstGeom prst="rect">
            <a:avLst/>
          </a:prstGeom>
        </p:spPr>
      </p:pic>
      <p:sp>
        <p:nvSpPr>
          <p:cNvPr id="112" name="모서리가 둥근 직사각형 111"/>
          <p:cNvSpPr/>
          <p:nvPr/>
        </p:nvSpPr>
        <p:spPr bwMode="auto">
          <a:xfrm>
            <a:off x="3236458" y="3754330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5500007" y="3754330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36457" y="381317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605037" y="3813176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HACCP </a:t>
            </a:r>
            <a:r>
              <a:rPr lang="ko-KR" altLang="en-US" sz="1100" dirty="0"/>
              <a:t>일지 작성</a:t>
            </a:r>
            <a:endParaRPr lang="en-US" altLang="ko-KR" sz="1100" dirty="0"/>
          </a:p>
        </p:txBody>
      </p:sp>
      <p:sp>
        <p:nvSpPr>
          <p:cNvPr id="61" name="모서리가 둥근 직사각형 105">
            <a:extLst>
              <a:ext uri="{FF2B5EF4-FFF2-40B4-BE49-F238E27FC236}">
                <a16:creationId xmlns:a16="http://schemas.microsoft.com/office/drawing/2014/main" id="{8CD3BA45-5722-4F98-9143-EC0D586ECFBF}"/>
              </a:ext>
            </a:extLst>
          </p:cNvPr>
          <p:cNvSpPr/>
          <p:nvPr/>
        </p:nvSpPr>
        <p:spPr bwMode="auto">
          <a:xfrm>
            <a:off x="3206902" y="3235569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106">
            <a:extLst>
              <a:ext uri="{FF2B5EF4-FFF2-40B4-BE49-F238E27FC236}">
                <a16:creationId xmlns:a16="http://schemas.microsoft.com/office/drawing/2014/main" id="{4C04C801-A001-4453-857B-3FCEBCEFCE85}"/>
              </a:ext>
            </a:extLst>
          </p:cNvPr>
          <p:cNvSpPr/>
          <p:nvPr/>
        </p:nvSpPr>
        <p:spPr bwMode="auto">
          <a:xfrm>
            <a:off x="5470451" y="3235569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2327C-8721-4E4D-B2DB-A5573372CAD7}"/>
              </a:ext>
            </a:extLst>
          </p:cNvPr>
          <p:cNvSpPr txBox="1"/>
          <p:nvPr/>
        </p:nvSpPr>
        <p:spPr>
          <a:xfrm>
            <a:off x="3206901" y="329441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6C85CD-DCBB-4C77-B908-06E1A8E5AEFE}"/>
              </a:ext>
            </a:extLst>
          </p:cNvPr>
          <p:cNvSpPr txBox="1"/>
          <p:nvPr/>
        </p:nvSpPr>
        <p:spPr>
          <a:xfrm>
            <a:off x="3575481" y="329441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새알심 작업하기</a:t>
            </a:r>
            <a:endParaRPr lang="en-US" altLang="ko-KR" sz="11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CCDE63-52CC-4961-9B50-3EBCADA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5439"/>
              </p:ext>
            </p:extLst>
          </p:nvPr>
        </p:nvGraphicFramePr>
        <p:xfrm>
          <a:off x="9116157" y="2114618"/>
          <a:ext cx="2858195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39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2523841161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888726135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3394782829"/>
                    </a:ext>
                  </a:extLst>
                </a:gridCol>
              </a:tblGrid>
              <a:tr h="199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멥쌀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정제소금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64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사용량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사용량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</a:tbl>
          </a:graphicData>
        </a:graphic>
      </p:graphicFrame>
      <p:graphicFrame>
        <p:nvGraphicFramePr>
          <p:cNvPr id="72" name="표 172">
            <a:extLst>
              <a:ext uri="{FF2B5EF4-FFF2-40B4-BE49-F238E27FC236}">
                <a16:creationId xmlns:a16="http://schemas.microsoft.com/office/drawing/2014/main" id="{B9510EDF-0D07-4A4B-AE3A-643FFBBF6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2925"/>
              </p:ext>
            </p:extLst>
          </p:nvPr>
        </p:nvGraphicFramePr>
        <p:xfrm>
          <a:off x="9124137" y="3959140"/>
          <a:ext cx="2825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납품회사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2.5kg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(10kg)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94BE07-A44E-4D40-A634-A43E68E8705F}"/>
              </a:ext>
            </a:extLst>
          </p:cNvPr>
          <p:cNvSpPr/>
          <p:nvPr/>
        </p:nvSpPr>
        <p:spPr>
          <a:xfrm>
            <a:off x="11019484" y="4727841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06898B5-1B07-4799-B2E6-8F9FCA913E4E}"/>
              </a:ext>
            </a:extLst>
          </p:cNvPr>
          <p:cNvSpPr/>
          <p:nvPr/>
        </p:nvSpPr>
        <p:spPr>
          <a:xfrm>
            <a:off x="11022588" y="4973551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37C1E1C-7BA3-4428-BD20-63ECA91E8F36}"/>
              </a:ext>
            </a:extLst>
          </p:cNvPr>
          <p:cNvSpPr/>
          <p:nvPr/>
        </p:nvSpPr>
        <p:spPr>
          <a:xfrm>
            <a:off x="10379741" y="5207062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8" name="직사각형 266">
            <a:extLst>
              <a:ext uri="{FF2B5EF4-FFF2-40B4-BE49-F238E27FC236}">
                <a16:creationId xmlns:a16="http://schemas.microsoft.com/office/drawing/2014/main" id="{9256E9E7-ECFB-4E4B-B824-0D5A061B27B9}"/>
              </a:ext>
            </a:extLst>
          </p:cNvPr>
          <p:cNvSpPr/>
          <p:nvPr/>
        </p:nvSpPr>
        <p:spPr>
          <a:xfrm>
            <a:off x="10468957" y="3996072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직사각형 264">
            <a:extLst>
              <a:ext uri="{FF2B5EF4-FFF2-40B4-BE49-F238E27FC236}">
                <a16:creationId xmlns:a16="http://schemas.microsoft.com/office/drawing/2014/main" id="{0CAD0A8C-F1F8-4795-A4FA-4C9A708A54A4}"/>
              </a:ext>
            </a:extLst>
          </p:cNvPr>
          <p:cNvSpPr/>
          <p:nvPr/>
        </p:nvSpPr>
        <p:spPr>
          <a:xfrm>
            <a:off x="9055032" y="5484396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265">
            <a:extLst>
              <a:ext uri="{FF2B5EF4-FFF2-40B4-BE49-F238E27FC236}">
                <a16:creationId xmlns:a16="http://schemas.microsoft.com/office/drawing/2014/main" id="{776CB36F-8D7E-45EB-A978-EA3C37458F1F}"/>
              </a:ext>
            </a:extLst>
          </p:cNvPr>
          <p:cNvSpPr/>
          <p:nvPr/>
        </p:nvSpPr>
        <p:spPr>
          <a:xfrm>
            <a:off x="9348040" y="5536594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266">
            <a:extLst>
              <a:ext uri="{FF2B5EF4-FFF2-40B4-BE49-F238E27FC236}">
                <a16:creationId xmlns:a16="http://schemas.microsoft.com/office/drawing/2014/main" id="{64CA8CDE-AE54-4B05-BFAB-1DDCF01B69B9}"/>
              </a:ext>
            </a:extLst>
          </p:cNvPr>
          <p:cNvSpPr/>
          <p:nvPr/>
        </p:nvSpPr>
        <p:spPr>
          <a:xfrm>
            <a:off x="10673585" y="5536594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6E1BEA-BF53-410D-A2CF-D5FF825360F6}"/>
              </a:ext>
            </a:extLst>
          </p:cNvPr>
          <p:cNvSpPr txBox="1"/>
          <p:nvPr/>
        </p:nvSpPr>
        <p:spPr>
          <a:xfrm>
            <a:off x="10113509" y="3363150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21EABA-607C-4995-87B7-2E7F06158E17}"/>
              </a:ext>
            </a:extLst>
          </p:cNvPr>
          <p:cNvSpPr txBox="1"/>
          <p:nvPr/>
        </p:nvSpPr>
        <p:spPr>
          <a:xfrm>
            <a:off x="9821351" y="3655537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84" name="모서리가 둥근 직사각형 101">
            <a:extLst>
              <a:ext uri="{FF2B5EF4-FFF2-40B4-BE49-F238E27FC236}">
                <a16:creationId xmlns:a16="http://schemas.microsoft.com/office/drawing/2014/main" id="{A2087BBB-6CF3-4C40-87B4-2F074636E5CB}"/>
              </a:ext>
            </a:extLst>
          </p:cNvPr>
          <p:cNvSpPr/>
          <p:nvPr/>
        </p:nvSpPr>
        <p:spPr bwMode="auto">
          <a:xfrm>
            <a:off x="3222317" y="1528131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102">
            <a:extLst>
              <a:ext uri="{FF2B5EF4-FFF2-40B4-BE49-F238E27FC236}">
                <a16:creationId xmlns:a16="http://schemas.microsoft.com/office/drawing/2014/main" id="{886D1EFD-A5F9-4806-86E2-4A66EA628E8D}"/>
              </a:ext>
            </a:extLst>
          </p:cNvPr>
          <p:cNvSpPr/>
          <p:nvPr/>
        </p:nvSpPr>
        <p:spPr bwMode="auto">
          <a:xfrm>
            <a:off x="5470450" y="1518417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4C036B-F843-4D40-9F11-167927A36934}"/>
              </a:ext>
            </a:extLst>
          </p:cNvPr>
          <p:cNvSpPr txBox="1"/>
          <p:nvPr/>
        </p:nvSpPr>
        <p:spPr>
          <a:xfrm>
            <a:off x="3184187" y="160523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321D8D-AFED-4D5C-9215-80A7148A414B}"/>
              </a:ext>
            </a:extLst>
          </p:cNvPr>
          <p:cNvSpPr txBox="1"/>
          <p:nvPr/>
        </p:nvSpPr>
        <p:spPr>
          <a:xfrm>
            <a:off x="3603232" y="1595691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원부재료 출고하기</a:t>
            </a:r>
            <a:endParaRPr lang="en-US" altLang="ko-KR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C60337-C3CF-4051-98A1-AEAA121A359F}"/>
              </a:ext>
            </a:extLst>
          </p:cNvPr>
          <p:cNvSpPr txBox="1"/>
          <p:nvPr/>
        </p:nvSpPr>
        <p:spPr>
          <a:xfrm>
            <a:off x="6956514" y="1483175"/>
            <a:ext cx="114326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원료 출고하기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0607DD-DBD0-4041-A34F-DB7E3A293732}"/>
              </a:ext>
            </a:extLst>
          </p:cNvPr>
          <p:cNvSpPr txBox="1"/>
          <p:nvPr/>
        </p:nvSpPr>
        <p:spPr>
          <a:xfrm>
            <a:off x="6833095" y="1786273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sp>
        <p:nvSpPr>
          <p:cNvPr id="91" name="직사각형 264">
            <a:extLst>
              <a:ext uri="{FF2B5EF4-FFF2-40B4-BE49-F238E27FC236}">
                <a16:creationId xmlns:a16="http://schemas.microsoft.com/office/drawing/2014/main" id="{CB286D04-68C6-4060-AC43-B9494851B739}"/>
              </a:ext>
            </a:extLst>
          </p:cNvPr>
          <p:cNvSpPr/>
          <p:nvPr/>
        </p:nvSpPr>
        <p:spPr>
          <a:xfrm>
            <a:off x="6126204" y="5842741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2" name="직사각형 265">
            <a:extLst>
              <a:ext uri="{FF2B5EF4-FFF2-40B4-BE49-F238E27FC236}">
                <a16:creationId xmlns:a16="http://schemas.microsoft.com/office/drawing/2014/main" id="{466602FD-BD41-4C87-86D8-7F7FBF678359}"/>
              </a:ext>
            </a:extLst>
          </p:cNvPr>
          <p:cNvSpPr/>
          <p:nvPr/>
        </p:nvSpPr>
        <p:spPr>
          <a:xfrm>
            <a:off x="6419212" y="5894939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직사각형 266">
            <a:extLst>
              <a:ext uri="{FF2B5EF4-FFF2-40B4-BE49-F238E27FC236}">
                <a16:creationId xmlns:a16="http://schemas.microsoft.com/office/drawing/2014/main" id="{7799886F-C839-4931-9104-81B335510C93}"/>
              </a:ext>
            </a:extLst>
          </p:cNvPr>
          <p:cNvSpPr/>
          <p:nvPr/>
        </p:nvSpPr>
        <p:spPr>
          <a:xfrm>
            <a:off x="7744757" y="5894939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4" name="표 2">
            <a:extLst>
              <a:ext uri="{FF2B5EF4-FFF2-40B4-BE49-F238E27FC236}">
                <a16:creationId xmlns:a16="http://schemas.microsoft.com/office/drawing/2014/main" id="{21075BA3-5408-4B44-A231-6C9FC832D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65424"/>
              </p:ext>
            </p:extLst>
          </p:nvPr>
        </p:nvGraphicFramePr>
        <p:xfrm>
          <a:off x="6144287" y="2100025"/>
          <a:ext cx="2807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62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148267066"/>
                    </a:ext>
                  </a:extLst>
                </a:gridCol>
                <a:gridCol w="958012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원료명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471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57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42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16959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455E4FA6-5B8D-498A-95D0-E6466C676E6A}"/>
              </a:ext>
            </a:extLst>
          </p:cNvPr>
          <p:cNvSpPr txBox="1"/>
          <p:nvPr/>
        </p:nvSpPr>
        <p:spPr>
          <a:xfrm>
            <a:off x="6985380" y="3625560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부자재 </a:t>
            </a:r>
            <a:r>
              <a:rPr lang="ko-KR" altLang="en-US" sz="1200" dirty="0"/>
              <a:t>출고하기</a:t>
            </a:r>
          </a:p>
        </p:txBody>
      </p:sp>
      <p:graphicFrame>
        <p:nvGraphicFramePr>
          <p:cNvPr id="96" name="표 2">
            <a:extLst>
              <a:ext uri="{FF2B5EF4-FFF2-40B4-BE49-F238E27FC236}">
                <a16:creationId xmlns:a16="http://schemas.microsoft.com/office/drawing/2014/main" id="{ED038439-9486-4BA6-85CA-F668B059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30138"/>
              </p:ext>
            </p:extLst>
          </p:nvPr>
        </p:nvGraphicFramePr>
        <p:xfrm>
          <a:off x="6135216" y="4004860"/>
          <a:ext cx="2807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62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148267066"/>
                    </a:ext>
                  </a:extLst>
                </a:gridCol>
                <a:gridCol w="958012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부자재명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납품회사명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471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57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42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1695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30729"/>
              </p:ext>
            </p:extLst>
          </p:nvPr>
        </p:nvGraphicFramePr>
        <p:xfrm>
          <a:off x="2568519" y="697180"/>
          <a:ext cx="6820580" cy="553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latin typeface="맑은 고딕"/>
                          <a:ea typeface="+mn-ea"/>
                        </a:rPr>
                        <a:t>Wire Frame Screen 3</a:t>
                      </a:r>
                    </a:p>
                    <a:p>
                      <a:pPr lvl="0">
                        <a:defRPr/>
                      </a:pP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492836" y="178600"/>
            <a:ext cx="32063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568518" y="1056555"/>
            <a:ext cx="6820580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0496" y="1098310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2932498" y="1118502"/>
            <a:ext cx="15183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>
                <a:solidFill>
                  <a:schemeClr val="bg1"/>
                </a:solidFill>
              </a:rPr>
              <a:t>본멥쌀가루</a:t>
            </a:r>
            <a:r>
              <a:rPr lang="ko-KR" altLang="en-US" sz="1100" b="1" dirty="0">
                <a:solidFill>
                  <a:schemeClr val="bg1"/>
                </a:solidFill>
              </a:rPr>
              <a:t> 생산하기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652854" y="1086485"/>
            <a:ext cx="123623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새알심 생산하기 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1126" y="1076837"/>
            <a:ext cx="276530" cy="276530"/>
          </a:xfrm>
          <a:prstGeom prst="rect">
            <a:avLst/>
          </a:prstGeom>
        </p:spPr>
      </p:pic>
      <p:sp>
        <p:nvSpPr>
          <p:cNvPr id="63" name="직사각형 264"/>
          <p:cNvSpPr/>
          <p:nvPr/>
        </p:nvSpPr>
        <p:spPr>
          <a:xfrm>
            <a:off x="2568520" y="5796555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" name="직사각형 265"/>
          <p:cNvSpPr/>
          <p:nvPr/>
        </p:nvSpPr>
        <p:spPr>
          <a:xfrm>
            <a:off x="2861528" y="5848753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65" name="직사각형 266"/>
          <p:cNvSpPr/>
          <p:nvPr/>
        </p:nvSpPr>
        <p:spPr>
          <a:xfrm>
            <a:off x="4187073" y="5848753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264">
            <a:extLst>
              <a:ext uri="{FF2B5EF4-FFF2-40B4-BE49-F238E27FC236}">
                <a16:creationId xmlns:a16="http://schemas.microsoft.com/office/drawing/2014/main" id="{B63D67F7-2B2A-4FF0-94EA-8A52DB685384}"/>
              </a:ext>
            </a:extLst>
          </p:cNvPr>
          <p:cNvSpPr/>
          <p:nvPr/>
        </p:nvSpPr>
        <p:spPr>
          <a:xfrm>
            <a:off x="5614947" y="5798123"/>
            <a:ext cx="377415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265">
            <a:extLst>
              <a:ext uri="{FF2B5EF4-FFF2-40B4-BE49-F238E27FC236}">
                <a16:creationId xmlns:a16="http://schemas.microsoft.com/office/drawing/2014/main" id="{4B1BBB55-5CFE-4BF4-98DC-9DACF5B1DEA0}"/>
              </a:ext>
            </a:extLst>
          </p:cNvPr>
          <p:cNvSpPr/>
          <p:nvPr/>
        </p:nvSpPr>
        <p:spPr>
          <a:xfrm>
            <a:off x="6351014" y="585032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266">
            <a:extLst>
              <a:ext uri="{FF2B5EF4-FFF2-40B4-BE49-F238E27FC236}">
                <a16:creationId xmlns:a16="http://schemas.microsoft.com/office/drawing/2014/main" id="{7187BC7E-8668-4696-90C9-3B076B3DCAE5}"/>
              </a:ext>
            </a:extLst>
          </p:cNvPr>
          <p:cNvSpPr/>
          <p:nvPr/>
        </p:nvSpPr>
        <p:spPr>
          <a:xfrm>
            <a:off x="7676559" y="585032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84A4AE9-D86C-4A3B-A9BB-2719AB77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39087"/>
              </p:ext>
            </p:extLst>
          </p:nvPr>
        </p:nvGraphicFramePr>
        <p:xfrm>
          <a:off x="2592979" y="2041649"/>
          <a:ext cx="291317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81">
                  <a:extLst>
                    <a:ext uri="{9D8B030D-6E8A-4147-A177-3AD203B41FA5}">
                      <a16:colId xmlns:a16="http://schemas.microsoft.com/office/drawing/2014/main" val="2164008588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1861927061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3944468829"/>
                    </a:ext>
                  </a:extLst>
                </a:gridCol>
                <a:gridCol w="531722">
                  <a:extLst>
                    <a:ext uri="{9D8B030D-6E8A-4147-A177-3AD203B41FA5}">
                      <a16:colId xmlns:a16="http://schemas.microsoft.com/office/drawing/2014/main" val="3174757957"/>
                    </a:ext>
                  </a:extLst>
                </a:gridCol>
                <a:gridCol w="670203">
                  <a:extLst>
                    <a:ext uri="{9D8B030D-6E8A-4147-A177-3AD203B41FA5}">
                      <a16:colId xmlns:a16="http://schemas.microsoft.com/office/drawing/2014/main" val="305800978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40kg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kg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  <a:r>
                        <a:rPr lang="en-US" altLang="ko-KR" sz="900" dirty="0"/>
                        <a:t>(kg)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69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469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353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779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1606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0FDFAF6-D1D4-4133-B9BA-587557C7F743}"/>
              </a:ext>
            </a:extLst>
          </p:cNvPr>
          <p:cNvSpPr txBox="1"/>
          <p:nvPr/>
        </p:nvSpPr>
        <p:spPr>
          <a:xfrm>
            <a:off x="3538498" y="1484132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A696D1-65B9-4CF8-8812-6EAFAF89FD8E}"/>
              </a:ext>
            </a:extLst>
          </p:cNvPr>
          <p:cNvSpPr txBox="1"/>
          <p:nvPr/>
        </p:nvSpPr>
        <p:spPr>
          <a:xfrm>
            <a:off x="3463157" y="171007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graphicFrame>
        <p:nvGraphicFramePr>
          <p:cNvPr id="91" name="표 172">
            <a:extLst>
              <a:ext uri="{FF2B5EF4-FFF2-40B4-BE49-F238E27FC236}">
                <a16:creationId xmlns:a16="http://schemas.microsoft.com/office/drawing/2014/main" id="{BBC4EDA1-23A5-45C3-87DF-AD9C0D6C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45249"/>
              </p:ext>
            </p:extLst>
          </p:nvPr>
        </p:nvGraphicFramePr>
        <p:xfrm>
          <a:off x="2592979" y="3885903"/>
          <a:ext cx="28839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제품납품회사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2.5kg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(10kg)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D1D00D40-C743-4E63-ABBE-550F6828B0A2}"/>
              </a:ext>
            </a:extLst>
          </p:cNvPr>
          <p:cNvSpPr/>
          <p:nvPr/>
        </p:nvSpPr>
        <p:spPr>
          <a:xfrm>
            <a:off x="4488326" y="4654604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ABEB1B-02BB-443F-9F82-E62F393AF840}"/>
              </a:ext>
            </a:extLst>
          </p:cNvPr>
          <p:cNvSpPr/>
          <p:nvPr/>
        </p:nvSpPr>
        <p:spPr>
          <a:xfrm>
            <a:off x="4491430" y="4900314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28F5F7E-F966-4B26-853B-0428C73C2CAB}"/>
              </a:ext>
            </a:extLst>
          </p:cNvPr>
          <p:cNvSpPr/>
          <p:nvPr/>
        </p:nvSpPr>
        <p:spPr>
          <a:xfrm>
            <a:off x="3848583" y="5133825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5" name="직사각형 266">
            <a:extLst>
              <a:ext uri="{FF2B5EF4-FFF2-40B4-BE49-F238E27FC236}">
                <a16:creationId xmlns:a16="http://schemas.microsoft.com/office/drawing/2014/main" id="{43CF628D-6DDE-4296-B5EF-66E4072A1836}"/>
              </a:ext>
            </a:extLst>
          </p:cNvPr>
          <p:cNvSpPr/>
          <p:nvPr/>
        </p:nvSpPr>
        <p:spPr>
          <a:xfrm>
            <a:off x="3937799" y="3922835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9155CE-1128-4EFB-B570-D0D1C130EDED}"/>
              </a:ext>
            </a:extLst>
          </p:cNvPr>
          <p:cNvSpPr txBox="1"/>
          <p:nvPr/>
        </p:nvSpPr>
        <p:spPr>
          <a:xfrm>
            <a:off x="3631147" y="3355527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EDDF61-B1A0-4E7D-A950-073B87B0833D}"/>
              </a:ext>
            </a:extLst>
          </p:cNvPr>
          <p:cNvSpPr txBox="1"/>
          <p:nvPr/>
        </p:nvSpPr>
        <p:spPr>
          <a:xfrm>
            <a:off x="3290193" y="3582300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60A959C1-B845-4777-8278-9109FBE8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69166"/>
              </p:ext>
            </p:extLst>
          </p:nvPr>
        </p:nvGraphicFramePr>
        <p:xfrm>
          <a:off x="5664885" y="2064470"/>
          <a:ext cx="3639373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08">
                  <a:extLst>
                    <a:ext uri="{9D8B030D-6E8A-4147-A177-3AD203B41FA5}">
                      <a16:colId xmlns:a16="http://schemas.microsoft.com/office/drawing/2014/main" val="2164008588"/>
                    </a:ext>
                  </a:extLst>
                </a:gridCol>
                <a:gridCol w="537751">
                  <a:extLst>
                    <a:ext uri="{9D8B030D-6E8A-4147-A177-3AD203B41FA5}">
                      <a16:colId xmlns:a16="http://schemas.microsoft.com/office/drawing/2014/main" val="1861927061"/>
                    </a:ext>
                  </a:extLst>
                </a:gridCol>
                <a:gridCol w="490713">
                  <a:extLst>
                    <a:ext uri="{9D8B030D-6E8A-4147-A177-3AD203B41FA5}">
                      <a16:colId xmlns:a16="http://schemas.microsoft.com/office/drawing/2014/main" val="3944468829"/>
                    </a:ext>
                  </a:extLst>
                </a:gridCol>
                <a:gridCol w="498678">
                  <a:extLst>
                    <a:ext uri="{9D8B030D-6E8A-4147-A177-3AD203B41FA5}">
                      <a16:colId xmlns:a16="http://schemas.microsoft.com/office/drawing/2014/main" val="3174757957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3634638481"/>
                    </a:ext>
                  </a:extLst>
                </a:gridCol>
                <a:gridCol w="480767">
                  <a:extLst>
                    <a:ext uri="{9D8B030D-6E8A-4147-A177-3AD203B41FA5}">
                      <a16:colId xmlns:a16="http://schemas.microsoft.com/office/drawing/2014/main" val="2571942197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3058009784"/>
                    </a:ext>
                  </a:extLst>
                </a:gridCol>
              </a:tblGrid>
              <a:tr h="239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찹쌀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엡쌀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정제소금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혼합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전분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감자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전분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  <a:r>
                        <a:rPr lang="en-US" altLang="ko-KR" sz="900" dirty="0"/>
                        <a:t>(kg)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69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469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353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779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16062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81C09F24-2721-49D7-B4A1-5D219243038E}"/>
              </a:ext>
            </a:extLst>
          </p:cNvPr>
          <p:cNvSpPr txBox="1"/>
          <p:nvPr/>
        </p:nvSpPr>
        <p:spPr>
          <a:xfrm>
            <a:off x="6610405" y="1503097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3C1B86-C01B-4BA0-8DBE-03BE30F38138}"/>
              </a:ext>
            </a:extLst>
          </p:cNvPr>
          <p:cNvSpPr txBox="1"/>
          <p:nvPr/>
        </p:nvSpPr>
        <p:spPr>
          <a:xfrm>
            <a:off x="6535064" y="172904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graphicFrame>
        <p:nvGraphicFramePr>
          <p:cNvPr id="101" name="표 172">
            <a:extLst>
              <a:ext uri="{FF2B5EF4-FFF2-40B4-BE49-F238E27FC236}">
                <a16:creationId xmlns:a16="http://schemas.microsoft.com/office/drawing/2014/main" id="{F128D213-6F8A-49F2-BE7A-E1759741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22752"/>
              </p:ext>
            </p:extLst>
          </p:nvPr>
        </p:nvGraphicFramePr>
        <p:xfrm>
          <a:off x="5664886" y="3914292"/>
          <a:ext cx="36393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제품납품회사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1.5kg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(10kg)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AAD333C-94C6-4437-A002-A09B2839F8A3}"/>
              </a:ext>
            </a:extLst>
          </p:cNvPr>
          <p:cNvSpPr/>
          <p:nvPr/>
        </p:nvSpPr>
        <p:spPr>
          <a:xfrm>
            <a:off x="8177788" y="4671648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E5D5E3D-8873-4ED7-940D-BDF47C99E2B8}"/>
              </a:ext>
            </a:extLst>
          </p:cNvPr>
          <p:cNvSpPr/>
          <p:nvPr/>
        </p:nvSpPr>
        <p:spPr>
          <a:xfrm>
            <a:off x="8180892" y="4917358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5386496-010C-452C-BDF3-63640B5B99B8}"/>
              </a:ext>
            </a:extLst>
          </p:cNvPr>
          <p:cNvSpPr/>
          <p:nvPr/>
        </p:nvSpPr>
        <p:spPr>
          <a:xfrm>
            <a:off x="7538045" y="5150869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5" name="직사각형 266">
            <a:extLst>
              <a:ext uri="{FF2B5EF4-FFF2-40B4-BE49-F238E27FC236}">
                <a16:creationId xmlns:a16="http://schemas.microsoft.com/office/drawing/2014/main" id="{030AE0D6-3D91-4597-8318-15ECEE8A6EE5}"/>
              </a:ext>
            </a:extLst>
          </p:cNvPr>
          <p:cNvSpPr/>
          <p:nvPr/>
        </p:nvSpPr>
        <p:spPr>
          <a:xfrm>
            <a:off x="7631908" y="3950990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AF5ACD-BFA6-44BC-9F3A-4B6E7485302B}"/>
              </a:ext>
            </a:extLst>
          </p:cNvPr>
          <p:cNvSpPr txBox="1"/>
          <p:nvPr/>
        </p:nvSpPr>
        <p:spPr>
          <a:xfrm>
            <a:off x="6703054" y="3383916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4F3CC8-FF45-4967-B838-8E330FD640A5}"/>
              </a:ext>
            </a:extLst>
          </p:cNvPr>
          <p:cNvSpPr txBox="1"/>
          <p:nvPr/>
        </p:nvSpPr>
        <p:spPr>
          <a:xfrm>
            <a:off x="6362100" y="3610689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7190567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3590" y="537893"/>
          <a:ext cx="9596410" cy="5599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380923307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533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4552085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86" y="822300"/>
            <a:ext cx="276530" cy="276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5016" y="82230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349509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0" y="822300"/>
            <a:ext cx="276530" cy="2765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92440" y="82230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HACCP </a:t>
            </a:r>
            <a:r>
              <a:rPr lang="ko-KR" altLang="en-US" sz="1100" b="1" dirty="0">
                <a:solidFill>
                  <a:schemeClr val="bg1"/>
                </a:solidFill>
              </a:rPr>
              <a:t>이행 알림 게시판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88125" y="1370857"/>
            <a:ext cx="184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HACCP</a:t>
            </a:r>
            <a:r>
              <a:rPr lang="ko-KR" altLang="en-US" sz="1400" dirty="0"/>
              <a:t> 이행일지 작성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681229" y="1897170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6944778" y="1897170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81228" y="195601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34341" y="1956016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떡류</a:t>
            </a:r>
            <a:r>
              <a:rPr lang="ko-KR" altLang="en-US" sz="1100" dirty="0"/>
              <a:t> </a:t>
            </a:r>
            <a:r>
              <a:rPr lang="en-US" altLang="ko-KR" sz="1100" dirty="0"/>
              <a:t>: CCP-1B </a:t>
            </a:r>
            <a:r>
              <a:rPr lang="ko-KR" altLang="en-US" sz="1100" dirty="0"/>
              <a:t>가열공정</a:t>
            </a:r>
            <a:endParaRPr lang="en-US" altLang="ko-KR" sz="1100" dirty="0"/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4681229" y="2389839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6944778" y="2389839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1228" y="244868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44880" y="2448685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떡류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금속검출공정 </a:t>
            </a:r>
            <a:endParaRPr lang="en-US" altLang="ko-KR" sz="1100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4681229" y="2868772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6944778" y="286877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81228" y="292761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2449" y="2927618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쌀가루 </a:t>
            </a:r>
            <a:r>
              <a:rPr lang="en-US" altLang="ko-KR" sz="1100" dirty="0"/>
              <a:t>: </a:t>
            </a:r>
            <a:r>
              <a:rPr lang="ko-KR" altLang="en-US" sz="1100" dirty="0"/>
              <a:t>세척공정</a:t>
            </a:r>
            <a:endParaRPr lang="en-US" altLang="ko-KR" sz="1100" dirty="0"/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4681229" y="330130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6944778" y="3301306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1228" y="336015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43118" y="3360152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쌀가루 </a:t>
            </a:r>
            <a:r>
              <a:rPr lang="en-US" altLang="ko-KR" sz="1100" dirty="0"/>
              <a:t>: </a:t>
            </a:r>
            <a:r>
              <a:rPr lang="ko-KR" altLang="en-US" sz="1100" dirty="0"/>
              <a:t>금속검출공정</a:t>
            </a:r>
            <a:endParaRPr lang="en-US" altLang="ko-KR" sz="1100" dirty="0"/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4681229" y="379397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6944778" y="379397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81228" y="385282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133787" y="3852821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중요관리점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검증점검표</a:t>
            </a:r>
            <a:endParaRPr lang="en-US" altLang="ko-KR" sz="1100" dirty="0"/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681229" y="470456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6944778" y="470456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81228" y="47634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161780" y="4763411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작업장온도습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점검표</a:t>
            </a:r>
            <a:endParaRPr lang="en-US" altLang="ko-KR" sz="1100" dirty="0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4681229" y="5173034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944778" y="5173034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81228" y="523188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49808" y="5231880"/>
            <a:ext cx="1941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일발위생관리 및 공정점검표</a:t>
            </a:r>
            <a:endParaRPr lang="en-US" altLang="ko-KR" sz="1100" dirty="0"/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4681229" y="5651967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6944778" y="5651967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81228" y="571081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49808" y="571081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방서방충점검표</a:t>
            </a:r>
            <a:endParaRPr lang="en-US" altLang="ko-KR" sz="1100" dirty="0"/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4681229" y="4239792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6944778" y="423979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81228" y="429863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87132" y="4298638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작업장 </a:t>
            </a:r>
            <a:r>
              <a:rPr lang="ko-KR" altLang="en-US" sz="1100" dirty="0" err="1"/>
              <a:t>조도점검표</a:t>
            </a:r>
            <a:endParaRPr lang="en-US" altLang="ko-KR" sz="1100" dirty="0"/>
          </a:p>
        </p:txBody>
      </p:sp>
      <p:sp>
        <p:nvSpPr>
          <p:cNvPr id="115" name="직사각형 114"/>
          <p:cNvSpPr/>
          <p:nvPr/>
        </p:nvSpPr>
        <p:spPr bwMode="auto">
          <a:xfrm>
            <a:off x="7738852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53" y="822300"/>
            <a:ext cx="276530" cy="2765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8081783" y="82230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50786" y="1370857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H08 </a:t>
            </a:r>
            <a:r>
              <a:rPr lang="ko-KR" altLang="en-US" sz="1400" dirty="0"/>
              <a:t>일일 일반위생관리공정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800670" y="1921855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01. 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7738852" y="1752578"/>
            <a:ext cx="3201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301561" y="1906380"/>
            <a:ext cx="1835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호스팅 온도를 알려주세요</a:t>
            </a:r>
            <a:endParaRPr lang="en-US" altLang="ko-KR" sz="1100" dirty="0"/>
          </a:p>
        </p:txBody>
      </p:sp>
      <p:sp>
        <p:nvSpPr>
          <p:cNvPr id="158" name="직사각형 157"/>
          <p:cNvSpPr/>
          <p:nvPr/>
        </p:nvSpPr>
        <p:spPr>
          <a:xfrm>
            <a:off x="7982794" y="2184837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100</a:t>
            </a:r>
            <a:r>
              <a:rPr lang="ko-KR" altLang="en-US" sz="105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7738852" y="5324988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806281" y="2751154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02.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301561" y="2735679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청소는 하셨나요</a:t>
            </a:r>
            <a:r>
              <a:rPr lang="en-US" altLang="ko-KR" sz="1100" dirty="0"/>
              <a:t>?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7982795" y="3014136"/>
            <a:ext cx="1312464" cy="311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9289913" y="3014136"/>
            <a:ext cx="1312464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806281" y="3530589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301561" y="351511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청소사진을</a:t>
            </a:r>
            <a:r>
              <a:rPr lang="ko-KR" altLang="en-US" sz="1100" dirty="0"/>
              <a:t> 올려주세요</a:t>
            </a:r>
            <a:endParaRPr lang="en-US" altLang="ko-KR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806281" y="4398934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04.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301561" y="4383459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잡힌 벌레 숫자를 알려주세요</a:t>
            </a:r>
            <a:endParaRPr lang="en-US" altLang="ko-KR" sz="1100" dirty="0"/>
          </a:p>
        </p:txBody>
      </p:sp>
      <p:sp>
        <p:nvSpPr>
          <p:cNvPr id="179" name="직사각형 178"/>
          <p:cNvSpPr/>
          <p:nvPr/>
        </p:nvSpPr>
        <p:spPr>
          <a:xfrm>
            <a:off x="7982794" y="4694253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982795" y="3825760"/>
            <a:ext cx="1963768" cy="311474"/>
          </a:xfrm>
          <a:prstGeom prst="rect">
            <a:avLst/>
          </a:prstGeom>
          <a:solidFill>
            <a:schemeClr val="bg1"/>
          </a:solidFill>
          <a:ln w="12700">
            <a:solidFill>
              <a:srgbClr val="3A8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A83C7"/>
                </a:solidFill>
              </a:rPr>
              <a:t>사진 업로드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10026472" y="3825760"/>
            <a:ext cx="575906" cy="3114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409943" y="5377186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저장하기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7982794" y="5377186"/>
            <a:ext cx="1264779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85419" y="73676"/>
            <a:ext cx="29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/ HACCP</a:t>
            </a:r>
            <a:r>
              <a:rPr lang="ko-KR" altLang="en-US" dirty="0"/>
              <a:t>이행관리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31" name="모서리가 둥근 직사각형 101">
            <a:extLst>
              <a:ext uri="{FF2B5EF4-FFF2-40B4-BE49-F238E27FC236}">
                <a16:creationId xmlns:a16="http://schemas.microsoft.com/office/drawing/2014/main" id="{E02E8C08-F184-4CF4-942D-FB6CB91EA92B}"/>
              </a:ext>
            </a:extLst>
          </p:cNvPr>
          <p:cNvSpPr/>
          <p:nvPr/>
        </p:nvSpPr>
        <p:spPr bwMode="auto">
          <a:xfrm>
            <a:off x="1567899" y="1890348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모서리가 둥근 직사각형 102">
            <a:extLst>
              <a:ext uri="{FF2B5EF4-FFF2-40B4-BE49-F238E27FC236}">
                <a16:creationId xmlns:a16="http://schemas.microsoft.com/office/drawing/2014/main" id="{05D1AD4E-A12F-4098-A66C-1E6AB986F55B}"/>
              </a:ext>
            </a:extLst>
          </p:cNvPr>
          <p:cNvSpPr/>
          <p:nvPr/>
        </p:nvSpPr>
        <p:spPr bwMode="auto">
          <a:xfrm>
            <a:off x="3831448" y="1890348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90BA3B-20F8-49BD-A383-1621FE0B8BF7}"/>
              </a:ext>
            </a:extLst>
          </p:cNvPr>
          <p:cNvSpPr txBox="1"/>
          <p:nvPr/>
        </p:nvSpPr>
        <p:spPr>
          <a:xfrm>
            <a:off x="1567898" y="194919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148B2C-B1DF-46AE-848B-2125E84B2FE4}"/>
              </a:ext>
            </a:extLst>
          </p:cNvPr>
          <p:cNvSpPr txBox="1"/>
          <p:nvPr/>
        </p:nvSpPr>
        <p:spPr>
          <a:xfrm>
            <a:off x="1936478" y="194919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떡용쌀가루</a:t>
            </a:r>
            <a:r>
              <a:rPr lang="ko-KR" altLang="en-US" sz="1100" dirty="0"/>
              <a:t> 작업하기</a:t>
            </a:r>
            <a:endParaRPr lang="en-US" altLang="ko-KR" sz="1100" dirty="0"/>
          </a:p>
        </p:txBody>
      </p:sp>
      <p:sp>
        <p:nvSpPr>
          <p:cNvPr id="135" name="모서리가 둥근 직사각형 105">
            <a:extLst>
              <a:ext uri="{FF2B5EF4-FFF2-40B4-BE49-F238E27FC236}">
                <a16:creationId xmlns:a16="http://schemas.microsoft.com/office/drawing/2014/main" id="{4886A63E-3142-4A6B-8295-F10E1A11F7A4}"/>
              </a:ext>
            </a:extLst>
          </p:cNvPr>
          <p:cNvSpPr/>
          <p:nvPr/>
        </p:nvSpPr>
        <p:spPr bwMode="auto">
          <a:xfrm>
            <a:off x="1567899" y="2491831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모서리가 둥근 직사각형 106">
            <a:extLst>
              <a:ext uri="{FF2B5EF4-FFF2-40B4-BE49-F238E27FC236}">
                <a16:creationId xmlns:a16="http://schemas.microsoft.com/office/drawing/2014/main" id="{39243D2A-0E39-49C8-A423-46943563F5BB}"/>
              </a:ext>
            </a:extLst>
          </p:cNvPr>
          <p:cNvSpPr/>
          <p:nvPr/>
        </p:nvSpPr>
        <p:spPr bwMode="auto">
          <a:xfrm>
            <a:off x="3831448" y="2491831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67B668-B179-4ADE-AA8E-2273B13AECD0}"/>
              </a:ext>
            </a:extLst>
          </p:cNvPr>
          <p:cNvSpPr txBox="1"/>
          <p:nvPr/>
        </p:nvSpPr>
        <p:spPr>
          <a:xfrm>
            <a:off x="1567898" y="255067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3E82C9B-9ECF-49F8-B60D-4C1D8CB10121}"/>
              </a:ext>
            </a:extLst>
          </p:cNvPr>
          <p:cNvSpPr txBox="1"/>
          <p:nvPr/>
        </p:nvSpPr>
        <p:spPr>
          <a:xfrm>
            <a:off x="1936478" y="2550677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멥쌀가루 작업하기</a:t>
            </a:r>
            <a:endParaRPr lang="en-US" altLang="ko-KR" sz="1100" dirty="0"/>
          </a:p>
        </p:txBody>
      </p:sp>
      <p:sp>
        <p:nvSpPr>
          <p:cNvPr id="139" name="모서리가 둥근 직사각형 111">
            <a:extLst>
              <a:ext uri="{FF2B5EF4-FFF2-40B4-BE49-F238E27FC236}">
                <a16:creationId xmlns:a16="http://schemas.microsoft.com/office/drawing/2014/main" id="{09C16A85-D429-4F17-9A0E-A46443730354}"/>
              </a:ext>
            </a:extLst>
          </p:cNvPr>
          <p:cNvSpPr/>
          <p:nvPr/>
        </p:nvSpPr>
        <p:spPr bwMode="auto">
          <a:xfrm>
            <a:off x="1582040" y="358105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모서리가 둥근 직사각형 112">
            <a:extLst>
              <a:ext uri="{FF2B5EF4-FFF2-40B4-BE49-F238E27FC236}">
                <a16:creationId xmlns:a16="http://schemas.microsoft.com/office/drawing/2014/main" id="{87270F08-EF99-45E5-9984-04F58D74C703}"/>
              </a:ext>
            </a:extLst>
          </p:cNvPr>
          <p:cNvSpPr/>
          <p:nvPr/>
        </p:nvSpPr>
        <p:spPr bwMode="auto">
          <a:xfrm>
            <a:off x="3845589" y="358105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CC08271-2A65-440E-A4DC-C16BC5543D57}"/>
              </a:ext>
            </a:extLst>
          </p:cNvPr>
          <p:cNvSpPr txBox="1"/>
          <p:nvPr/>
        </p:nvSpPr>
        <p:spPr>
          <a:xfrm>
            <a:off x="1582039" y="363990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47091FB-045E-4D2E-9770-2AFADD940986}"/>
              </a:ext>
            </a:extLst>
          </p:cNvPr>
          <p:cNvSpPr txBox="1"/>
          <p:nvPr/>
        </p:nvSpPr>
        <p:spPr>
          <a:xfrm>
            <a:off x="1950619" y="363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HACCP </a:t>
            </a:r>
            <a:r>
              <a:rPr lang="ko-KR" altLang="en-US" sz="1100" dirty="0"/>
              <a:t>일지 작성</a:t>
            </a:r>
            <a:endParaRPr lang="en-US" altLang="ko-KR" sz="1100" dirty="0"/>
          </a:p>
        </p:txBody>
      </p:sp>
      <p:sp>
        <p:nvSpPr>
          <p:cNvPr id="143" name="모서리가 둥근 직사각형 105">
            <a:extLst>
              <a:ext uri="{FF2B5EF4-FFF2-40B4-BE49-F238E27FC236}">
                <a16:creationId xmlns:a16="http://schemas.microsoft.com/office/drawing/2014/main" id="{1880A717-6398-4276-817E-2B660A0DFFEE}"/>
              </a:ext>
            </a:extLst>
          </p:cNvPr>
          <p:cNvSpPr/>
          <p:nvPr/>
        </p:nvSpPr>
        <p:spPr bwMode="auto">
          <a:xfrm>
            <a:off x="1552484" y="3062294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모서리가 둥근 직사각형 106">
            <a:extLst>
              <a:ext uri="{FF2B5EF4-FFF2-40B4-BE49-F238E27FC236}">
                <a16:creationId xmlns:a16="http://schemas.microsoft.com/office/drawing/2014/main" id="{7021122E-3B79-459F-9048-2DF8A02F302D}"/>
              </a:ext>
            </a:extLst>
          </p:cNvPr>
          <p:cNvSpPr/>
          <p:nvPr/>
        </p:nvSpPr>
        <p:spPr bwMode="auto">
          <a:xfrm>
            <a:off x="3816033" y="3062294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E2F904-CFB0-4001-AE53-75BD87CA9616}"/>
              </a:ext>
            </a:extLst>
          </p:cNvPr>
          <p:cNvSpPr txBox="1"/>
          <p:nvPr/>
        </p:nvSpPr>
        <p:spPr>
          <a:xfrm>
            <a:off x="1552483" y="312114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54BA1C-1F8A-4677-9FD8-FAB07F0F265A}"/>
              </a:ext>
            </a:extLst>
          </p:cNvPr>
          <p:cNvSpPr txBox="1"/>
          <p:nvPr/>
        </p:nvSpPr>
        <p:spPr>
          <a:xfrm>
            <a:off x="1921063" y="312114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새알심 작업하기</a:t>
            </a:r>
            <a:endParaRPr lang="en-US" altLang="ko-KR" sz="1100" dirty="0"/>
          </a:p>
        </p:txBody>
      </p:sp>
      <p:sp>
        <p:nvSpPr>
          <p:cNvPr id="147" name="모서리가 둥근 직사각형 101">
            <a:extLst>
              <a:ext uri="{FF2B5EF4-FFF2-40B4-BE49-F238E27FC236}">
                <a16:creationId xmlns:a16="http://schemas.microsoft.com/office/drawing/2014/main" id="{2242E080-7D10-40FA-A074-5D03C5F52A59}"/>
              </a:ext>
            </a:extLst>
          </p:cNvPr>
          <p:cNvSpPr/>
          <p:nvPr/>
        </p:nvSpPr>
        <p:spPr bwMode="auto">
          <a:xfrm>
            <a:off x="1567899" y="135485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모서리가 둥근 직사각형 102">
            <a:extLst>
              <a:ext uri="{FF2B5EF4-FFF2-40B4-BE49-F238E27FC236}">
                <a16:creationId xmlns:a16="http://schemas.microsoft.com/office/drawing/2014/main" id="{B4BA2612-C2B6-474A-8180-DAC250EBC70A}"/>
              </a:ext>
            </a:extLst>
          </p:cNvPr>
          <p:cNvSpPr/>
          <p:nvPr/>
        </p:nvSpPr>
        <p:spPr bwMode="auto">
          <a:xfrm>
            <a:off x="3816032" y="134514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10BB-FACD-4CEE-9C8C-B9F5AA618E5A}"/>
              </a:ext>
            </a:extLst>
          </p:cNvPr>
          <p:cNvSpPr txBox="1"/>
          <p:nvPr/>
        </p:nvSpPr>
        <p:spPr>
          <a:xfrm>
            <a:off x="1529769" y="143195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4E41D8-3A1D-4F8D-B030-ECEC41326508}"/>
              </a:ext>
            </a:extLst>
          </p:cNvPr>
          <p:cNvSpPr txBox="1"/>
          <p:nvPr/>
        </p:nvSpPr>
        <p:spPr>
          <a:xfrm>
            <a:off x="1948814" y="1422416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원부재료 출고하기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84853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AC2B540-07BD-4C24-98BE-B888EB4BE39A}"/>
              </a:ext>
            </a:extLst>
          </p:cNvPr>
          <p:cNvSpPr/>
          <p:nvPr/>
        </p:nvSpPr>
        <p:spPr>
          <a:xfrm>
            <a:off x="6004017" y="1856868"/>
            <a:ext cx="2619583" cy="17374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62608" y="760705"/>
          <a:ext cx="6387334" cy="518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1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535803" y="287110"/>
            <a:ext cx="27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HACCP </a:t>
            </a:r>
            <a:r>
              <a:rPr lang="ko-KR" altLang="en-US" dirty="0"/>
              <a:t>이행 알림 게시판</a:t>
            </a:r>
          </a:p>
        </p:txBody>
      </p:sp>
      <p:sp>
        <p:nvSpPr>
          <p:cNvPr id="115" name="직사각형 114"/>
          <p:cNvSpPr/>
          <p:nvPr/>
        </p:nvSpPr>
        <p:spPr bwMode="auto">
          <a:xfrm>
            <a:off x="2562608" y="1008152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09" y="1056453"/>
            <a:ext cx="276530" cy="2765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05539" y="1056453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874542" y="1605010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H08 </a:t>
            </a:r>
            <a:r>
              <a:rPr lang="ko-KR" altLang="en-US" sz="1400" dirty="0"/>
              <a:t>일일 일반위생관리공정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624426" y="2156008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01. 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2562608" y="1986731"/>
            <a:ext cx="3201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125317" y="2140533"/>
            <a:ext cx="1835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호스팅 온도를 알려주세요</a:t>
            </a:r>
            <a:endParaRPr lang="en-US" altLang="ko-KR" sz="1100" dirty="0"/>
          </a:p>
        </p:txBody>
      </p:sp>
      <p:sp>
        <p:nvSpPr>
          <p:cNvPr id="158" name="직사각형 157"/>
          <p:cNvSpPr/>
          <p:nvPr/>
        </p:nvSpPr>
        <p:spPr>
          <a:xfrm>
            <a:off x="2806550" y="2418990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100</a:t>
            </a:r>
            <a:r>
              <a:rPr lang="ko-KR" altLang="en-US" sz="105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2562608" y="5559141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30037" y="298530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02.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125317" y="2969832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청소는 하셨나요</a:t>
            </a:r>
            <a:r>
              <a:rPr lang="en-US" altLang="ko-KR" sz="1100" dirty="0"/>
              <a:t>?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2806551" y="3248289"/>
            <a:ext cx="1312464" cy="311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4113669" y="3248289"/>
            <a:ext cx="1312464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630037" y="376474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25317" y="3749267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청소사진을</a:t>
            </a:r>
            <a:r>
              <a:rPr lang="ko-KR" altLang="en-US" sz="1100" dirty="0"/>
              <a:t> 올려주세요</a:t>
            </a:r>
            <a:endParaRPr lang="en-US" altLang="ko-KR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630037" y="463308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04.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125317" y="4617612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잡힌 벌레 숫자를 알려주세요</a:t>
            </a:r>
            <a:endParaRPr lang="en-US" altLang="ko-KR" sz="1100" dirty="0"/>
          </a:p>
        </p:txBody>
      </p:sp>
      <p:sp>
        <p:nvSpPr>
          <p:cNvPr id="179" name="직사각형 178"/>
          <p:cNvSpPr/>
          <p:nvPr/>
        </p:nvSpPr>
        <p:spPr>
          <a:xfrm>
            <a:off x="2806550" y="4928406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806551" y="4059913"/>
            <a:ext cx="1963768" cy="311474"/>
          </a:xfrm>
          <a:prstGeom prst="rect">
            <a:avLst/>
          </a:prstGeom>
          <a:solidFill>
            <a:schemeClr val="bg1"/>
          </a:solidFill>
          <a:ln w="12700">
            <a:solidFill>
              <a:srgbClr val="3A8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A83C7"/>
                </a:solidFill>
              </a:rPr>
              <a:t>사진 업로드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850228" y="4059913"/>
            <a:ext cx="575906" cy="3114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233699" y="5611339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저장하기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2806550" y="5611339"/>
            <a:ext cx="1264779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B62F7DC-CC3E-4B6A-B084-D15E67364F5D}"/>
              </a:ext>
            </a:extLst>
          </p:cNvPr>
          <p:cNvSpPr/>
          <p:nvPr/>
        </p:nvSpPr>
        <p:spPr bwMode="auto">
          <a:xfrm>
            <a:off x="5768870" y="1008152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BF58E4A7-300E-4703-85DC-A842C504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056453"/>
            <a:ext cx="276530" cy="27653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1F3A22A1-55D2-42F2-A16E-FBF7F9DF3D5A}"/>
              </a:ext>
            </a:extLst>
          </p:cNvPr>
          <p:cNvSpPr txBox="1"/>
          <p:nvPr/>
        </p:nvSpPr>
        <p:spPr>
          <a:xfrm>
            <a:off x="6111801" y="1056453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이행점검표 작성하기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112693-6218-4C95-820C-A3156045EC86}"/>
              </a:ext>
            </a:extLst>
          </p:cNvPr>
          <p:cNvSpPr txBox="1"/>
          <p:nvPr/>
        </p:nvSpPr>
        <p:spPr>
          <a:xfrm>
            <a:off x="6808784" y="151937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촬영하기 </a:t>
            </a:r>
            <a:endParaRPr lang="en-US" altLang="ko-KR" sz="11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439DE06-77EA-4324-8197-481A571692F8}"/>
              </a:ext>
            </a:extLst>
          </p:cNvPr>
          <p:cNvSpPr/>
          <p:nvPr/>
        </p:nvSpPr>
        <p:spPr>
          <a:xfrm>
            <a:off x="5764491" y="3722600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623566D-55E7-4654-8286-933FFEBCC3F7}"/>
              </a:ext>
            </a:extLst>
          </p:cNvPr>
          <p:cNvSpPr/>
          <p:nvPr/>
        </p:nvSpPr>
        <p:spPr>
          <a:xfrm>
            <a:off x="6789629" y="3774798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촬영하기</a:t>
            </a:r>
          </a:p>
        </p:txBody>
      </p:sp>
    </p:spTree>
    <p:extLst>
      <p:ext uri="{BB962C8B-B14F-4D97-AF65-F5344CB8AC3E}">
        <p14:creationId xmlns:p14="http://schemas.microsoft.com/office/powerpoint/2010/main" val="1958177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8448" y="639964"/>
          <a:ext cx="11663397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41631" y="178600"/>
            <a:ext cx="51443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</a:t>
            </a:r>
            <a:r>
              <a:rPr lang="en-US" altLang="ko-KR"/>
              <a:t>/</a:t>
            </a:r>
            <a:r>
              <a:rPr lang="ko-KR" altLang="en-US"/>
              <a:t>제품생산모니터링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62984" y="871755"/>
            <a:ext cx="8917521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766" y="924371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품질관리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8140" y="924371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0740" y="904179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452742" y="924371"/>
            <a:ext cx="10070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chemeClr val="bg1"/>
                </a:solidFill>
              </a:rPr>
              <a:t>CCP </a:t>
            </a:r>
            <a:r>
              <a:rPr lang="ko-KR" altLang="en-US" sz="1100" b="1" dirty="0">
                <a:solidFill>
                  <a:schemeClr val="bg1"/>
                </a:solidFill>
              </a:rPr>
              <a:t>모니터링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850382" y="1328841"/>
            <a:ext cx="148630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 냉동창고 모니터링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14463" y="4491093"/>
            <a:ext cx="11079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err="1"/>
              <a:t>새알심검출기</a:t>
            </a:r>
            <a:endParaRPr lang="ko-KR" altLang="en-US" sz="1200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683"/>
              </p:ext>
            </p:extLst>
          </p:nvPr>
        </p:nvGraphicFramePr>
        <p:xfrm>
          <a:off x="6185309" y="4844564"/>
          <a:ext cx="2825000" cy="732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측정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09. 00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 05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09. 10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09 15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09 20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7292744" y="493090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742954" y="495506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250180" y="493806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682164" y="4902070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779906" y="4961193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>
            <a:stCxn id="114" idx="6"/>
            <a:endCxn id="2" idx="2"/>
          </p:cNvCxnSpPr>
          <p:nvPr/>
        </p:nvCxnSpPr>
        <p:spPr>
          <a:xfrm flipV="1">
            <a:off x="6887906" y="4984902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76" idx="6"/>
          </p:cNvCxnSpPr>
          <p:nvPr/>
        </p:nvCxnSpPr>
        <p:spPr>
          <a:xfrm>
            <a:off x="7338116" y="4986363"/>
            <a:ext cx="512838" cy="227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7847630" y="4989018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8325434" y="4947828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01990" y="1515078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제품생산 모니터링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14596" y="179691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73638" y="2185985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437187" y="2185985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73638" y="2236038"/>
            <a:ext cx="2198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금속검출 모니터링</a:t>
            </a:r>
            <a:endParaRPr lang="en-US" altLang="ko-KR" sz="11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154143" y="2671292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417692" y="267129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08601" y="2730138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냉동창고 온도 모니터링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92368"/>
              </p:ext>
            </p:extLst>
          </p:nvPr>
        </p:nvGraphicFramePr>
        <p:xfrm>
          <a:off x="6158804" y="1606469"/>
          <a:ext cx="2825000" cy="122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새알심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모니터링공정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2019. 07.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6797405" y="2991748"/>
            <a:ext cx="1884758" cy="125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한계기준명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- </a:t>
            </a:r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r>
              <a:rPr lang="ko-KR" altLang="en-US" sz="1000" dirty="0">
                <a:solidFill>
                  <a:schemeClr val="tx1"/>
                </a:solidFill>
              </a:rPr>
              <a:t>℃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- 25</a:t>
            </a:r>
            <a:r>
              <a:rPr lang="ko-KR" altLang="en-US" sz="1050" dirty="0">
                <a:solidFill>
                  <a:schemeClr val="tx1"/>
                </a:solidFill>
              </a:rPr>
              <a:t>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- 15</a:t>
            </a:r>
            <a:r>
              <a:rPr lang="ko-KR" altLang="en-US" sz="1050" dirty="0">
                <a:solidFill>
                  <a:schemeClr val="tx1"/>
                </a:solidFill>
              </a:rPr>
              <a:t> 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문제발생시간 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712042" y="2340873"/>
            <a:ext cx="970121" cy="2244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냉동창고온도</a:t>
            </a:r>
            <a:endParaRPr kumimoji="0" lang="ko-KR" altLang="en-US" sz="1000" b="0" i="0" u="none" strike="noStrike" kern="0" cap="none" spc="0" normalizeH="0" baseline="0" dirty="0">
              <a:solidFill>
                <a:schemeClr val="bg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1162848" y="1316880"/>
            <a:ext cx="1070229" cy="742849"/>
            <a:chOff x="2347885" y="1288887"/>
            <a:chExt cx="1070229" cy="742849"/>
          </a:xfrm>
        </p:grpSpPr>
        <p:sp>
          <p:nvSpPr>
            <p:cNvPr id="59" name="TextBox 58"/>
            <p:cNvSpPr txBox="1"/>
            <p:nvPr/>
          </p:nvSpPr>
          <p:spPr>
            <a:xfrm>
              <a:off x="2347885" y="1754738"/>
              <a:ext cx="107022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/>
                <a:t>HACPP MES</a:t>
              </a:r>
              <a:endParaRPr lang="ko-KR" altLang="en-US" sz="1200" b="1"/>
            </a:p>
          </p:txBody>
        </p:sp>
        <p:pic>
          <p:nvPicPr>
            <p:cNvPr id="173" name="그림 172" descr="D:\050. 산들본가\000. 산들본가\로고\400_150.png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9EE934-572D-444F-AE9E-99D65803163F}"/>
              </a:ext>
            </a:extLst>
          </p:cNvPr>
          <p:cNvGrpSpPr/>
          <p:nvPr/>
        </p:nvGrpSpPr>
        <p:grpSpPr>
          <a:xfrm>
            <a:off x="386258" y="2250401"/>
            <a:ext cx="2591562" cy="2852762"/>
            <a:chOff x="4543530" y="2158322"/>
            <a:chExt cx="3044142" cy="28527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5E6C1C9-85C2-4692-847A-F003F42BDCF3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6892180-8886-41DA-9BFA-32B47ED85B6A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602554-7B36-417A-A81F-39EA70BD8198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1C71AF5-4446-4A0D-89DC-7784D99AA119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EFF336-391D-437B-846B-7E443A532598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6E7C1D6-18A3-4733-8B8C-BD3330C86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0908DCAD-650B-416D-B99D-E427E4F6B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9E38D3F-2C07-47DC-A8DE-D2F44E240C34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1CA2C64D-B852-4C1D-8D63-56C1DF395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93" name="직사각형 60">
              <a:extLst>
                <a:ext uri="{FF2B5EF4-FFF2-40B4-BE49-F238E27FC236}">
                  <a16:creationId xmlns:a16="http://schemas.microsoft.com/office/drawing/2014/main" id="{5FC4FA78-A309-4F07-9DE0-15050E9018E5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4" name="TextBox 65">
              <a:extLst>
                <a:ext uri="{FF2B5EF4-FFF2-40B4-BE49-F238E27FC236}">
                  <a16:creationId xmlns:a16="http://schemas.microsoft.com/office/drawing/2014/main" id="{BF8AB2BC-210E-4299-990A-BFBE43E36FE2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95" name="그림 66">
              <a:extLst>
                <a:ext uri="{FF2B5EF4-FFF2-40B4-BE49-F238E27FC236}">
                  <a16:creationId xmlns:a16="http://schemas.microsoft.com/office/drawing/2014/main" id="{332269A4-830A-4138-8573-4752B9B8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96" name="직사각형 60">
              <a:extLst>
                <a:ext uri="{FF2B5EF4-FFF2-40B4-BE49-F238E27FC236}">
                  <a16:creationId xmlns:a16="http://schemas.microsoft.com/office/drawing/2014/main" id="{8C821EF0-088A-4877-9476-FFC429DAC982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7" name="TextBox 65">
              <a:extLst>
                <a:ext uri="{FF2B5EF4-FFF2-40B4-BE49-F238E27FC236}">
                  <a16:creationId xmlns:a16="http://schemas.microsoft.com/office/drawing/2014/main" id="{87A426DF-9952-4670-88D3-2EFD19CC8F89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98" name="그림 66">
              <a:extLst>
                <a:ext uri="{FF2B5EF4-FFF2-40B4-BE49-F238E27FC236}">
                  <a16:creationId xmlns:a16="http://schemas.microsoft.com/office/drawing/2014/main" id="{F6B6E73D-4B22-4FCC-9F15-F48D3FC6C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9781600" y="128107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생산공정 문제발생 현황 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90545"/>
              </p:ext>
            </p:extLst>
          </p:nvPr>
        </p:nvGraphicFramePr>
        <p:xfrm>
          <a:off x="9104786" y="1621120"/>
          <a:ext cx="2825000" cy="122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새알심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모니터링공정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2019. 07.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5E0FA3-DDAB-405D-90DE-F637F1E96F30}"/>
              </a:ext>
            </a:extLst>
          </p:cNvPr>
          <p:cNvSpPr/>
          <p:nvPr/>
        </p:nvSpPr>
        <p:spPr bwMode="auto">
          <a:xfrm>
            <a:off x="10658025" y="2355525"/>
            <a:ext cx="803058" cy="212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냉동온도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4BE43C-8DA4-4319-A1ED-26A5010AD8E9}"/>
              </a:ext>
            </a:extLst>
          </p:cNvPr>
          <p:cNvSpPr txBox="1"/>
          <p:nvPr/>
        </p:nvSpPr>
        <p:spPr>
          <a:xfrm>
            <a:off x="9239423" y="4435045"/>
            <a:ext cx="2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CCP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이탈조치사항 기록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57827" y="4768445"/>
            <a:ext cx="2386215" cy="8238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후 조치사항을 기록하세요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08239" y="924371"/>
            <a:ext cx="276530" cy="2765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00241" y="944563"/>
            <a:ext cx="10070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chemeClr val="bg1"/>
                </a:solidFill>
              </a:rPr>
              <a:t>CCP </a:t>
            </a:r>
            <a:r>
              <a:rPr lang="ko-KR" altLang="en-US" sz="1100" b="1" dirty="0">
                <a:solidFill>
                  <a:schemeClr val="bg1"/>
                </a:solidFill>
              </a:rPr>
              <a:t>이탈조치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128453" y="314700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92002" y="314700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82911" y="3205854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28454" y="3619182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392003" y="361918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82912" y="3678028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A1B055-E1E7-4652-839A-644B975D5886}"/>
              </a:ext>
            </a:extLst>
          </p:cNvPr>
          <p:cNvSpPr/>
          <p:nvPr/>
        </p:nvSpPr>
        <p:spPr>
          <a:xfrm>
            <a:off x="9565356" y="2994255"/>
            <a:ext cx="1884758" cy="125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한계기준명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rgbClr val="FF0000"/>
                </a:solidFill>
              </a:rPr>
              <a:t>현재온도 </a:t>
            </a:r>
            <a:r>
              <a:rPr lang="en-US" altLang="ko-KR" sz="1050" dirty="0">
                <a:solidFill>
                  <a:srgbClr val="FF0000"/>
                </a:solidFill>
              </a:rPr>
              <a:t>: - 12</a:t>
            </a:r>
            <a:r>
              <a:rPr lang="ko-KR" altLang="en-US" sz="1000" dirty="0">
                <a:solidFill>
                  <a:srgbClr val="FF0000"/>
                </a:solidFill>
              </a:rPr>
              <a:t>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- 25</a:t>
            </a:r>
            <a:r>
              <a:rPr lang="ko-KR" altLang="en-US" sz="1050" dirty="0">
                <a:solidFill>
                  <a:schemeClr val="tx1"/>
                </a:solidFill>
              </a:rPr>
              <a:t>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- 15</a:t>
            </a:r>
            <a:r>
              <a:rPr lang="ko-KR" altLang="en-US" sz="1050" dirty="0">
                <a:solidFill>
                  <a:schemeClr val="tx1"/>
                </a:solidFill>
              </a:rPr>
              <a:t> 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문제발생시간 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1845" y="444013"/>
          <a:ext cx="9703837" cy="6320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898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36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66808" y="47966"/>
            <a:ext cx="51443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</a:t>
            </a:r>
            <a:r>
              <a:rPr lang="en-US" altLang="ko-KR"/>
              <a:t>/</a:t>
            </a:r>
            <a:r>
              <a:rPr lang="ko-KR" altLang="en-US"/>
              <a:t>제품생산모니터링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50506" y="713210"/>
            <a:ext cx="9675845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415" y="765826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품질관리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0789" y="765826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9480" y="745634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3951482" y="765826"/>
            <a:ext cx="11721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새알심품질검사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585641" y="1151634"/>
            <a:ext cx="3309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새알심품질검사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4744" y="1356533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제품생산 모니터링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57350" y="163837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6392" y="202744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79941" y="202744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6392" y="2077493"/>
            <a:ext cx="2198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금속검출 모니터링</a:t>
            </a:r>
            <a:endParaRPr lang="en-US" altLang="ko-KR" sz="11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6897" y="251274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60446" y="251274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1355" y="2571593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냉동창고 온도 모니터링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3659480" y="1447924"/>
          <a:ext cx="3186973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생산된 제품은 당일 검사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생산된 제품 중 랜덤으로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원칙으로 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검사가 불가할 시 다음날 진행하고 생산일자를 빨간색 등으로 구분 기록한다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검사항목 중 질감은 끓는 물에서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두 차례로 나뉘어서 검사한 후 결과를 기록한다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이탈사항 기록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 결과가 나쁨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불량 시 기록한 후 보고한다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644249" y="11225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쌀가루수분검사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6967435" y="1425251"/>
          <a:ext cx="319360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한계기준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수분율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30-35%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100`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0888" y="765826"/>
            <a:ext cx="276530" cy="2765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262890" y="786018"/>
            <a:ext cx="11721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쌀가루수분검사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71207" y="2988463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34756" y="2988463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5665" y="3047309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1208" y="346063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834757" y="346063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5666" y="3519483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쌀가루 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6970888" y="2238281"/>
          <a:ext cx="316215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불림통번호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측정시간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7512154" y="252304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515258" y="275942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515258" y="300203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518362" y="323841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505945" y="350669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509049" y="374307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509049" y="398568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512153" y="422206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7499736" y="448447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7502840" y="472085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7502840" y="496345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7505944" y="519983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496631" y="544044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499735" y="567682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373710" y="253548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8376814" y="277186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376814" y="301446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379918" y="325084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367501" y="351913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8370605" y="375551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8370605" y="399811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8373709" y="423449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8361292" y="449690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8364396" y="473328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364396" y="497589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8367500" y="521227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8358187" y="545288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8361291" y="568926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9275699" y="253825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9278803" y="277463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9278803" y="301724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9281907" y="325362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9269490" y="352190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9272594" y="375828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272594" y="400089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9275698" y="423726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9263281" y="449967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9266385" y="473605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266385" y="497866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269489" y="521504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9260176" y="545565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263280" y="569203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970888" y="6024401"/>
          <a:ext cx="319360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이탈내용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개선조치및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조치자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" name="직사각형 149"/>
          <p:cNvSpPr/>
          <p:nvPr/>
        </p:nvSpPr>
        <p:spPr>
          <a:xfrm>
            <a:off x="9260175" y="6553531"/>
            <a:ext cx="763037" cy="16068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262769" y="6068369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65873" y="6304748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259668" y="654946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3643681" y="2512747"/>
          <a:ext cx="319360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색깔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풍미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질감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외관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" name="직사각형 154"/>
          <p:cNvSpPr/>
          <p:nvPr/>
        </p:nvSpPr>
        <p:spPr>
          <a:xfrm>
            <a:off x="4925520" y="2565215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928624" y="2801594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925519" y="3051639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928623" y="3288018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925520" y="3523216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928624" y="3759595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585640" y="6324330"/>
            <a:ext cx="330968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256732" y="6376528"/>
            <a:ext cx="130193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승인요청하기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3829583" y="6376528"/>
            <a:ext cx="1301931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임시저장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20899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32968" y="703791"/>
          <a:ext cx="9185170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Nawp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01585" y="178600"/>
            <a:ext cx="52934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제품생산공정 관리하기</a:t>
            </a:r>
            <a:r>
              <a:rPr lang="en-US" altLang="ko-KR"/>
              <a:t>/</a:t>
            </a:r>
            <a:r>
              <a:rPr lang="ko-KR" altLang="en-US"/>
              <a:t>완제품출고관리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99592" y="939897"/>
            <a:ext cx="6010078" cy="360040"/>
          </a:xfrm>
          <a:prstGeom prst="rect">
            <a:avLst/>
          </a:prstGeom>
          <a:solidFill>
            <a:srgbClr val="FF505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5857" y="988198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완제품출고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5231" y="988198"/>
            <a:ext cx="276530" cy="27653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5622106" y="1472900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완제품출고관리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522374" y="1754738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774726" y="214380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038275" y="214380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58817" y="2202653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ko-KR" altLang="en-US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제품</a:t>
            </a:r>
            <a:endParaRPr lang="en-US" altLang="ko-KR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843553" y="2193860"/>
            <a:ext cx="46679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 err="1"/>
              <a:t>본죽</a:t>
            </a:r>
            <a:endParaRPr lang="en-US" altLang="ko-KR" sz="1100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766438" y="263328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029987" y="263328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67463" y="2692134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ko-KR" altLang="en-US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제품</a:t>
            </a:r>
            <a:endParaRPr lang="en-US" altLang="ko-KR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835265" y="2683341"/>
            <a:ext cx="47320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/>
              <a:t>0000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7831" y="968006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8069833" y="988198"/>
            <a:ext cx="103906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완제품  확인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595192" y="1350723"/>
            <a:ext cx="11624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주문제품 확인</a:t>
            </a: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7777831" y="1712582"/>
          <a:ext cx="2825001" cy="275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23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주문량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출고처리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0008016" y="261507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08016" y="3167714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008016" y="360241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008015" y="4061779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2520247" y="1408628"/>
            <a:ext cx="978768" cy="742850"/>
            <a:chOff x="2383509" y="1288887"/>
            <a:chExt cx="978768" cy="742850"/>
          </a:xfrm>
        </p:grpSpPr>
        <p:sp>
          <p:nvSpPr>
            <p:cNvPr id="174" name="TextBox 58"/>
            <p:cNvSpPr txBox="1"/>
            <p:nvPr/>
          </p:nvSpPr>
          <p:spPr>
            <a:xfrm>
              <a:off x="2415596" y="1754738"/>
              <a:ext cx="93480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/>
                <a:t>HACPP MES</a:t>
              </a:r>
              <a:endParaRPr lang="ko-KR" altLang="en-US" sz="1200" b="1" dirty="0"/>
            </a:p>
          </p:txBody>
        </p:sp>
        <p:pic>
          <p:nvPicPr>
            <p:cNvPr id="175" name="그림 174" descr="D:\050. 산들본가\000. 산들본가\로고\400_150.png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B306BB-8355-49E2-A5C1-022179E88DB0}"/>
              </a:ext>
            </a:extLst>
          </p:cNvPr>
          <p:cNvGrpSpPr/>
          <p:nvPr/>
        </p:nvGrpSpPr>
        <p:grpSpPr>
          <a:xfrm>
            <a:off x="1669191" y="2365682"/>
            <a:ext cx="2591562" cy="2852762"/>
            <a:chOff x="4543530" y="2158322"/>
            <a:chExt cx="3044142" cy="285276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F09414D-2868-4BBC-9323-EF7E6B94D86C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93281B-1AEB-4A14-BD3C-365E7C843B05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D52854E-735F-4AAB-A06C-5899AF035FA1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1B3834A-0773-49A6-989A-53FF40669834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8FF110-F2A9-49BE-94CE-E7123B7DFCD0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CE7CE3B-F3BE-405D-BF27-39A36DD35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49E27C3-52A1-41DE-81BB-875A76DFF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CBCA38-D804-4ACD-8F65-229296D7C2CE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177A90B-C2E9-472B-B8CC-2029A2CAF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72" name="직사각형 60">
              <a:extLst>
                <a:ext uri="{FF2B5EF4-FFF2-40B4-BE49-F238E27FC236}">
                  <a16:creationId xmlns:a16="http://schemas.microsoft.com/office/drawing/2014/main" id="{E3FB122F-13E1-46B6-9680-9AD4056A43CB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74E86351-9DE5-4143-BC22-9025132D9F2A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75" name="그림 66">
              <a:extLst>
                <a:ext uri="{FF2B5EF4-FFF2-40B4-BE49-F238E27FC236}">
                  <a16:creationId xmlns:a16="http://schemas.microsoft.com/office/drawing/2014/main" id="{68AA02AF-B402-4EDE-8405-A49816713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76" name="직사각형 60">
              <a:extLst>
                <a:ext uri="{FF2B5EF4-FFF2-40B4-BE49-F238E27FC236}">
                  <a16:creationId xmlns:a16="http://schemas.microsoft.com/office/drawing/2014/main" id="{AB10DB58-F56A-429D-B77A-430CCA59A5F9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7" name="TextBox 65">
              <a:extLst>
                <a:ext uri="{FF2B5EF4-FFF2-40B4-BE49-F238E27FC236}">
                  <a16:creationId xmlns:a16="http://schemas.microsoft.com/office/drawing/2014/main" id="{A164E4B9-17A8-462C-A855-2F3B0AB479E0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78" name="그림 66">
              <a:extLst>
                <a:ext uri="{FF2B5EF4-FFF2-40B4-BE49-F238E27FC236}">
                  <a16:creationId xmlns:a16="http://schemas.microsoft.com/office/drawing/2014/main" id="{91FD3FF4-74F7-4708-B225-C7E654129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1F0EF42-6D24-4CE9-84E6-14B7BF3C052D}"/>
              </a:ext>
            </a:extLst>
          </p:cNvPr>
          <p:cNvCxnSpPr>
            <a:cxnSpLocks/>
          </p:cNvCxnSpPr>
          <p:nvPr/>
        </p:nvCxnSpPr>
        <p:spPr>
          <a:xfrm flipV="1">
            <a:off x="3990109" y="1126463"/>
            <a:ext cx="1041652" cy="326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96401" y="1292841"/>
            <a:ext cx="4599197" cy="1466974"/>
            <a:chOff x="4079776" y="2620780"/>
            <a:chExt cx="459919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80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/>
                  <a:ea typeface="나눔스퀘어 Bold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1907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/>
                  <a:ea typeface="나눔스퀘어 Bold"/>
                </a:rPr>
                <a:t>산들본가정보관리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3962" y="703791"/>
          <a:ext cx="9806405" cy="5385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052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  <a:gridCol w="317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973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590605" y="178600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/ </a:t>
            </a:r>
            <a:r>
              <a:rPr lang="ko-KR" altLang="en-US" dirty="0"/>
              <a:t>제품생산공정 관리하기</a:t>
            </a:r>
            <a:r>
              <a:rPr lang="en-US" altLang="ko-KR" dirty="0"/>
              <a:t>/</a:t>
            </a:r>
            <a:r>
              <a:rPr lang="ko-KR" altLang="en-US" dirty="0"/>
              <a:t>완제품출고관리 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80531" y="963463"/>
            <a:ext cx="9780506" cy="360040"/>
          </a:xfrm>
          <a:prstGeom prst="rect">
            <a:avLst/>
          </a:prstGeom>
          <a:solidFill>
            <a:srgbClr val="FF505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97" y="101176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완제품출고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1" y="1011764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42" y="991572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4133344" y="101176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 출고 관리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4451" y="138608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출고 관리</a:t>
            </a: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78464"/>
              </p:ext>
            </p:extLst>
          </p:nvPr>
        </p:nvGraphicFramePr>
        <p:xfrm>
          <a:off x="3906299" y="1817574"/>
          <a:ext cx="294360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38">
                  <a:extLst>
                    <a:ext uri="{9D8B030D-6E8A-4147-A177-3AD203B41FA5}">
                      <a16:colId xmlns:a16="http://schemas.microsoft.com/office/drawing/2014/main" val="210741682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583">
                  <a:extLst>
                    <a:ext uri="{9D8B030D-6E8A-4147-A177-3AD203B41FA5}">
                      <a16:colId xmlns:a16="http://schemas.microsoft.com/office/drawing/2014/main" val="3887965726"/>
                    </a:ext>
                  </a:extLst>
                </a:gridCol>
                <a:gridCol w="701963">
                  <a:extLst>
                    <a:ext uri="{9D8B030D-6E8A-4147-A177-3AD203B41FA5}">
                      <a16:colId xmlns:a16="http://schemas.microsoft.com/office/drawing/2014/main" val="2082032028"/>
                    </a:ext>
                  </a:extLst>
                </a:gridCol>
                <a:gridCol w="643065">
                  <a:extLst>
                    <a:ext uri="{9D8B030D-6E8A-4147-A177-3AD203B41FA5}">
                      <a16:colId xmlns:a16="http://schemas.microsoft.com/office/drawing/2014/main" val="1672587580"/>
                    </a:ext>
                  </a:extLst>
                </a:gridCol>
              </a:tblGrid>
              <a:tr h="192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상품명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91743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주문회사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34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제품단위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Kg,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9496"/>
                  </a:ext>
                </a:extLst>
              </a:tr>
              <a:tr h="128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668954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432233"/>
                  </a:ext>
                </a:extLst>
              </a:tr>
              <a:tr h="19283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출고검사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2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배송회사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연락처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3906299" y="5562283"/>
            <a:ext cx="2825000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55788" y="561448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출고하기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4072578" y="561448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5318799" y="4342009"/>
            <a:ext cx="1171461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출고검사하기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731" y="15245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7AC362-9F62-465A-8376-D65349D97DC1}"/>
              </a:ext>
            </a:extLst>
          </p:cNvPr>
          <p:cNvSpPr/>
          <p:nvPr/>
        </p:nvSpPr>
        <p:spPr>
          <a:xfrm>
            <a:off x="574436" y="1922009"/>
            <a:ext cx="2779038" cy="1664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                제품에 찍힌 바코드 리딩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3DF8BF2-EADC-4558-BEA0-6E85B7FC18E4}"/>
              </a:ext>
            </a:extLst>
          </p:cNvPr>
          <p:cNvGraphicFramePr>
            <a:graphicFrameLocks noGrp="1"/>
          </p:cNvGraphicFramePr>
          <p:nvPr/>
        </p:nvGraphicFramePr>
        <p:xfrm>
          <a:off x="551455" y="3726103"/>
          <a:ext cx="2825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제픔명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4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주문량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52" y="992986"/>
            <a:ext cx="276530" cy="2765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36854" y="101317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 출고 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4042" y="1399986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출고 검사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44851" y="5580900"/>
            <a:ext cx="3116185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43637" y="5633098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승인요청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60427" y="5633098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임시저장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11131" y="1787735"/>
          <a:ext cx="2895188" cy="295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7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성상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색깔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풍미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91743"/>
                  </a:ext>
                </a:extLst>
              </a:tr>
              <a:tr h="328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조직감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외관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차량상태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채점결과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적합여부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8389089" y="2187279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4622" y="256004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94622" y="2936838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394622" y="3291391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309768" y="2194192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302913" y="256004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303541" y="2925114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312872" y="3289023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98438" y="3635361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03971" y="4008127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25307" y="364670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334638" y="4010614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18483" y="439312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477169" y="4397967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5FCBA-9512-4F16-8FFF-3D842FF1A02D}"/>
              </a:ext>
            </a:extLst>
          </p:cNvPr>
          <p:cNvSpPr/>
          <p:nvPr/>
        </p:nvSpPr>
        <p:spPr>
          <a:xfrm>
            <a:off x="6261030" y="3298260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FBE008-ABDC-47BF-8EB2-2970CF5E1940}"/>
              </a:ext>
            </a:extLst>
          </p:cNvPr>
          <p:cNvSpPr/>
          <p:nvPr/>
        </p:nvSpPr>
        <p:spPr>
          <a:xfrm>
            <a:off x="6276643" y="3545203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AED32B-AD04-47F3-BF4E-94186CEA68DA}"/>
              </a:ext>
            </a:extLst>
          </p:cNvPr>
          <p:cNvSpPr/>
          <p:nvPr/>
        </p:nvSpPr>
        <p:spPr>
          <a:xfrm>
            <a:off x="6276643" y="3792146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673F34-0B68-497A-88D2-1D9391D2FC0D}"/>
              </a:ext>
            </a:extLst>
          </p:cNvPr>
          <p:cNvSpPr/>
          <p:nvPr/>
        </p:nvSpPr>
        <p:spPr>
          <a:xfrm>
            <a:off x="6273162" y="4039274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41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104" y="723012"/>
          <a:ext cx="9872423" cy="518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171232" y="977756"/>
            <a:ext cx="2986295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96978" y="1574614"/>
            <a:ext cx="2324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/>
              <a:t>HACCP </a:t>
            </a:r>
            <a:r>
              <a:rPr lang="ko-KR" altLang="en-US" sz="1400"/>
              <a:t>이행 결과 확인 및 </a:t>
            </a:r>
          </a:p>
          <a:p>
            <a:pPr algn="ctr">
              <a:defRPr/>
            </a:pPr>
            <a:r>
              <a:rPr lang="ko-KR" altLang="en-US" sz="1400"/>
              <a:t>문서화 승인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78597" y="2301159"/>
            <a:ext cx="2779038" cy="1664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34578" y="2627684"/>
            <a:ext cx="185980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</a:t>
            </a:r>
            <a:r>
              <a:rPr lang="ko-KR" altLang="en-US" sz="800">
                <a:solidFill>
                  <a:srgbClr val="3A83C7"/>
                </a:solidFill>
              </a:rPr>
              <a:t>중요관리점 검증점검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0221940" y="2598428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334578" y="3033909"/>
            <a:ext cx="141256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</a:t>
            </a:r>
            <a:r>
              <a:rPr lang="ko-KR" altLang="en-US" sz="800">
                <a:solidFill>
                  <a:srgbClr val="3A83C7"/>
                </a:solidFill>
              </a:rPr>
              <a:t>자체검요정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10221940" y="3004653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334578" y="3420969"/>
            <a:ext cx="178125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2018.10.18_HACCP </a:t>
            </a:r>
            <a:r>
              <a:rPr lang="ko-KR" altLang="en-US" sz="800">
                <a:solidFill>
                  <a:srgbClr val="3A83C7"/>
                </a:solidFill>
              </a:rPr>
              <a:t>이행결과서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221940" y="3391713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3162" y="4150059"/>
            <a:ext cx="1725152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/>
              <a:t>확인하셨나요</a:t>
            </a:r>
            <a:r>
              <a:rPr lang="en-US" altLang="ko-KR" sz="1100"/>
              <a:t>.</a:t>
            </a:r>
          </a:p>
          <a:p>
            <a:pPr algn="ctr">
              <a:defRPr/>
            </a:pPr>
            <a:r>
              <a:rPr lang="ko-KR" altLang="en-US" sz="1100"/>
              <a:t>저장하여 승인해 주세요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174" name="직사각형 173"/>
          <p:cNvSpPr/>
          <p:nvPr/>
        </p:nvSpPr>
        <p:spPr>
          <a:xfrm>
            <a:off x="8155906" y="4677523"/>
            <a:ext cx="2779665" cy="389318"/>
          </a:xfrm>
          <a:prstGeom prst="rect">
            <a:avLst/>
          </a:prstGeom>
          <a:solidFill>
            <a:srgbClr val="3A83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승인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4627418" y="977756"/>
            <a:ext cx="3548487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3087" y="1026057"/>
            <a:ext cx="276530" cy="276530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4929617" y="1026057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업무승인하기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395375" y="1956335"/>
            <a:ext cx="18277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</a:p>
          <a:p>
            <a:pPr algn="ctr">
              <a:defRPr/>
            </a:pPr>
            <a:r>
              <a:rPr lang="ko-KR" altLang="en-US" sz="800"/>
              <a:t>이번 주 하실 이행 업무 일정입니다</a:t>
            </a:r>
            <a:r>
              <a:rPr lang="en-US" altLang="ko-KR" sz="800"/>
              <a:t>.</a:t>
            </a:r>
            <a:endParaRPr lang="ko-KR" altLang="en-US" sz="800"/>
          </a:p>
        </p:txBody>
      </p:sp>
      <p:sp>
        <p:nvSpPr>
          <p:cNvPr id="186" name="TextBox 185"/>
          <p:cNvSpPr txBox="1"/>
          <p:nvPr/>
        </p:nvSpPr>
        <p:spPr>
          <a:xfrm>
            <a:off x="5395375" y="1574614"/>
            <a:ext cx="21998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HACCP </a:t>
            </a:r>
            <a:r>
              <a:rPr lang="ko-KR" altLang="en-US" sz="1400"/>
              <a:t>이행 알림 게시판</a:t>
            </a: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400" y="1601208"/>
            <a:ext cx="244540" cy="244540"/>
          </a:xfrm>
          <a:prstGeom prst="rect">
            <a:avLst/>
          </a:prstGeom>
        </p:spPr>
      </p:pic>
      <p:cxnSp>
        <p:nvCxnSpPr>
          <p:cNvPr id="189" name="직선 연결선 188"/>
          <p:cNvCxnSpPr/>
          <p:nvPr/>
        </p:nvCxnSpPr>
        <p:spPr>
          <a:xfrm>
            <a:off x="4734469" y="2416463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491846" y="2564867"/>
            <a:ext cx="112082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4734469" y="2427968"/>
            <a:ext cx="743659" cy="2323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68975" y="2480229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1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월요일</a:t>
            </a:r>
          </a:p>
        </p:txBody>
      </p:sp>
      <p:cxnSp>
        <p:nvCxnSpPr>
          <p:cNvPr id="193" name="직선 연결선 192"/>
          <p:cNvCxnSpPr/>
          <p:nvPr/>
        </p:nvCxnSpPr>
        <p:spPr>
          <a:xfrm>
            <a:off x="4734469" y="2898067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91846" y="2972898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/>
              <a:t>식품위생 교육일지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868976" y="2935164"/>
            <a:ext cx="492443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2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화요일</a:t>
            </a:r>
          </a:p>
        </p:txBody>
      </p:sp>
      <p:cxnSp>
        <p:nvCxnSpPr>
          <p:cNvPr id="196" name="직선 연결선 195"/>
          <p:cNvCxnSpPr/>
          <p:nvPr/>
        </p:nvCxnSpPr>
        <p:spPr>
          <a:xfrm>
            <a:off x="4734469" y="3353002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491846" y="3427832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/>
              <a:t>자체자가품질검사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868975" y="3410472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3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수요일</a:t>
            </a:r>
          </a:p>
        </p:txBody>
      </p:sp>
      <p:cxnSp>
        <p:nvCxnSpPr>
          <p:cNvPr id="199" name="직선 연결선 198"/>
          <p:cNvCxnSpPr/>
          <p:nvPr/>
        </p:nvCxnSpPr>
        <p:spPr>
          <a:xfrm>
            <a:off x="4734469" y="3828310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868975" y="3871886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4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목요일</a:t>
            </a:r>
          </a:p>
        </p:txBody>
      </p:sp>
      <p:cxnSp>
        <p:nvCxnSpPr>
          <p:cNvPr id="201" name="직선 연결선 200"/>
          <p:cNvCxnSpPr/>
          <p:nvPr/>
        </p:nvCxnSpPr>
        <p:spPr>
          <a:xfrm>
            <a:off x="4734469" y="4289724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868975" y="4333300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5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금요일</a:t>
            </a:r>
          </a:p>
        </p:txBody>
      </p:sp>
      <p:cxnSp>
        <p:nvCxnSpPr>
          <p:cNvPr id="203" name="직선 연결선 202"/>
          <p:cNvCxnSpPr/>
          <p:nvPr/>
        </p:nvCxnSpPr>
        <p:spPr>
          <a:xfrm>
            <a:off x="4734469" y="4751138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491846" y="3900340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기기점검교정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491846" y="4461610"/>
            <a:ext cx="9252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 </a:t>
            </a:r>
            <a:r>
              <a:rPr lang="ko-KR" altLang="en-US" sz="800"/>
              <a:t>검증점검표</a:t>
            </a:r>
          </a:p>
        </p:txBody>
      </p:sp>
      <p:sp>
        <p:nvSpPr>
          <p:cNvPr id="206" name="직사각형 205"/>
          <p:cNvSpPr/>
          <p:nvPr/>
        </p:nvSpPr>
        <p:spPr>
          <a:xfrm>
            <a:off x="5395375" y="4996626"/>
            <a:ext cx="1861700" cy="368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이행문서 승인하기</a:t>
            </a:r>
          </a:p>
        </p:txBody>
      </p:sp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8981" y="1026057"/>
            <a:ext cx="276530" cy="27653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8485511" y="1026057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이행문서 승인하기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4626" y="258342"/>
            <a:ext cx="34227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</a:t>
            </a:r>
            <a:r>
              <a:rPr lang="ko-KR" altLang="en-US"/>
              <a:t>주문생산업무 결제하기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44251" y="5340067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80394" y="5340067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92914" y="5430379"/>
            <a:ext cx="12025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/>
              <a:t>MASICTALK</a:t>
            </a:r>
            <a:r>
              <a:rPr lang="en-US" altLang="ko-KR" sz="700"/>
              <a:t> </a:t>
            </a:r>
            <a:r>
              <a:rPr lang="ko-KR" altLang="en-US" sz="700"/>
              <a:t>서비스 소개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86039" y="5430379"/>
            <a:ext cx="877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/>
              <a:t>서비스 이용 안내</a:t>
            </a:r>
            <a:endParaRPr lang="ko-KR" altLang="en-US" sz="700"/>
          </a:p>
        </p:txBody>
      </p:sp>
      <p:grpSp>
        <p:nvGrpSpPr>
          <p:cNvPr id="211" name="그룹 210"/>
          <p:cNvGrpSpPr/>
          <p:nvPr/>
        </p:nvGrpSpPr>
        <p:grpSpPr>
          <a:xfrm>
            <a:off x="2356209" y="1392989"/>
            <a:ext cx="978768" cy="745609"/>
            <a:chOff x="2383509" y="1288887"/>
            <a:chExt cx="978768" cy="745609"/>
          </a:xfrm>
        </p:grpSpPr>
        <p:sp>
          <p:nvSpPr>
            <p:cNvPr id="212" name="TextBox 58"/>
            <p:cNvSpPr txBox="1"/>
            <p:nvPr/>
          </p:nvSpPr>
          <p:spPr>
            <a:xfrm>
              <a:off x="2427469" y="1757497"/>
              <a:ext cx="93480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r">
                <a:defRPr/>
              </a:pPr>
              <a:r>
                <a:rPr lang="en-US" altLang="ko-KR" sz="1200" b="1" dirty="0"/>
                <a:t>HACPP MES</a:t>
              </a:r>
              <a:endParaRPr lang="ko-KR" altLang="en-US" sz="1200" b="1" dirty="0"/>
            </a:p>
          </p:txBody>
        </p:sp>
        <p:pic>
          <p:nvPicPr>
            <p:cNvPr id="213" name="그림 212" descr="D:\050. 산들본가\000. 산들본가\로고\400_150.png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E3BBF86-A29C-427D-9DEC-6578608DC2D0}"/>
              </a:ext>
            </a:extLst>
          </p:cNvPr>
          <p:cNvGrpSpPr/>
          <p:nvPr/>
        </p:nvGrpSpPr>
        <p:grpSpPr>
          <a:xfrm>
            <a:off x="1590793" y="2340005"/>
            <a:ext cx="2591562" cy="2852762"/>
            <a:chOff x="4543530" y="2158322"/>
            <a:chExt cx="3044142" cy="28527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72FF1B-5FE5-40C9-9038-18C4CA13C48D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DE2556-066A-46C8-BE65-B4A820AA1FC6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4C3A52-9184-47D7-A3CB-E7DD9CD266DF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F148997-3753-430E-9610-1EA7C3695443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FC161B-17FD-4888-A6BF-8F445F70457B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87AAAB5-8C2D-40A1-A01E-7413EFB60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C40B4E3E-68BC-42F5-A133-E27D44357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0DAA45-E354-40AE-91BA-4B07EA9FAC23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EB4E2AF-458C-4ED5-8940-DBA4A4C1F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69" name="직사각형 60">
              <a:extLst>
                <a:ext uri="{FF2B5EF4-FFF2-40B4-BE49-F238E27FC236}">
                  <a16:creationId xmlns:a16="http://schemas.microsoft.com/office/drawing/2014/main" id="{9869B811-3629-4804-85A1-A846E93B65F9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0" name="TextBox 65">
              <a:extLst>
                <a:ext uri="{FF2B5EF4-FFF2-40B4-BE49-F238E27FC236}">
                  <a16:creationId xmlns:a16="http://schemas.microsoft.com/office/drawing/2014/main" id="{DCC22BE5-C4BD-46F7-ACB5-94E12A9732AB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71" name="그림 66">
              <a:extLst>
                <a:ext uri="{FF2B5EF4-FFF2-40B4-BE49-F238E27FC236}">
                  <a16:creationId xmlns:a16="http://schemas.microsoft.com/office/drawing/2014/main" id="{2A38A3E3-E8B5-42BD-8EBA-32F4D2800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72" name="직사각형 60">
              <a:extLst>
                <a:ext uri="{FF2B5EF4-FFF2-40B4-BE49-F238E27FC236}">
                  <a16:creationId xmlns:a16="http://schemas.microsoft.com/office/drawing/2014/main" id="{F0008B46-2341-49FE-81B8-9B4B56006645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663A4AD4-BF1D-4846-92AE-5EBF47F9C8AF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74" name="그림 66">
              <a:extLst>
                <a:ext uri="{FF2B5EF4-FFF2-40B4-BE49-F238E27FC236}">
                  <a16:creationId xmlns:a16="http://schemas.microsoft.com/office/drawing/2014/main" id="{3A8FB8E6-D907-4057-8AAB-5F60646F0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86C5ED0-232D-4428-B4EB-0FB5A93B5D70}"/>
              </a:ext>
            </a:extLst>
          </p:cNvPr>
          <p:cNvCxnSpPr/>
          <p:nvPr/>
        </p:nvCxnSpPr>
        <p:spPr>
          <a:xfrm flipV="1">
            <a:off x="3953164" y="1287667"/>
            <a:ext cx="976453" cy="3613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341170" y="2349428"/>
            <a:ext cx="7823398" cy="2635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-17272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43056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0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4822" y="399558"/>
            <a:ext cx="7823398" cy="14736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9285" y="445913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업무담당자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67289" y="465943"/>
            <a:ext cx="523783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1677569" y="892533"/>
          <a:ext cx="732438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휴대폰번호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151518" y="1163115"/>
            <a:ext cx="523783" cy="1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1517" y="1401609"/>
            <a:ext cx="523783" cy="1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graphicFrame>
        <p:nvGraphicFramePr>
          <p:cNvPr id="19" name="표 6"/>
          <p:cNvGraphicFramePr>
            <a:graphicFrameLocks noGrp="1"/>
          </p:cNvGraphicFramePr>
          <p:nvPr/>
        </p:nvGraphicFramePr>
        <p:xfrm>
          <a:off x="1588814" y="2729697"/>
          <a:ext cx="7324390" cy="2065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휴대폰번호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담당</a:t>
                      </a:r>
                      <a:r>
                        <a:rPr lang="en-US" altLang="ko-KR" sz="1000"/>
                        <a:t>HACCP</a:t>
                      </a:r>
                      <a:r>
                        <a:rPr lang="ko-KR" altLang="en-US" sz="1000"/>
                        <a:t>인증품목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79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HACCP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8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339310" y="23583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HACCP-MES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업무담당자 등록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13673" y="23659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7116" y="2816135"/>
            <a:ext cx="1898259" cy="18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82350" y="2810572"/>
            <a:ext cx="1898259" cy="176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17120" y="3167198"/>
            <a:ext cx="1898259" cy="18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82120" y="3167198"/>
            <a:ext cx="1515765" cy="176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비밀번호는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자리 이상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08741" y="3946066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2895" y="3918151"/>
            <a:ext cx="841953" cy="181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업무담당자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119105" y="4204996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69893" y="4168203"/>
            <a:ext cx="841953" cy="181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승인자     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: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027432" y="763480"/>
            <a:ext cx="5801748" cy="1706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38480" y="4196118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91610" y="4177081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중간승인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(HACCP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60957" y="419895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831843" y="4171037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최종인자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(HACCP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15374" y="418724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388604" y="416820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최종승인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대표이사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14381" y="357277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282919" y="355373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36858" y="3575604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91275" y="356389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861790" y="3563892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23190" y="3545495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27359" y="456843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95897" y="454939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A: 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점검표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403607" y="4553508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782817" y="455955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528539" y="4541796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B: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기기검증점검표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914732" y="4541155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C: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생산일지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983697" y="4542003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115612" y="4523606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D: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기타점검표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276" y="55293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회사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64990" y="927291"/>
          <a:ext cx="7625224" cy="4684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구분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인허가번호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업체명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사업자등록번호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인증기간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대표자명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Fax</a:t>
                      </a:r>
                      <a:r>
                        <a:rPr lang="ko-KR" altLang="en-US" sz="12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 </a:t>
                      </a:r>
                      <a:r>
                        <a:rPr lang="en-US" altLang="ko-KR" sz="1200"/>
                        <a:t>e-mail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적용품목류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상품수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CCP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2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직위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1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90525" y="3568372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9900" y="3568378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9671" y="3577345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0523" y="400807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9898" y="400808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9669" y="401705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72588" y="448321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51963" y="448322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91734" y="449219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82493" y="581720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71390" y="581720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8878" y="82992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3F11730-8D6E-408E-89B0-EBF53C2E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E1F06D-980C-4289-8193-6FC90A58036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4370</Words>
  <Application>Microsoft Office PowerPoint</Application>
  <PresentationFormat>와이드스크린</PresentationFormat>
  <Paragraphs>2882</Paragraphs>
  <Slides>71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나눔바른고딕</vt:lpstr>
      <vt:lpstr>나눔스퀘어 Bold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park jinseo</cp:lastModifiedBy>
  <cp:revision>1679</cp:revision>
  <cp:lastPrinted>2020-01-08T11:01:38Z</cp:lastPrinted>
  <dcterms:created xsi:type="dcterms:W3CDTF">2017-05-15T07:41:20Z</dcterms:created>
  <dcterms:modified xsi:type="dcterms:W3CDTF">2020-01-08T17:01:11Z</dcterms:modified>
  <cp:version/>
</cp:coreProperties>
</file>