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EFB51-09AE-4B3E-BE06-0D121D7478C4}" v="8" dt="2024-11-04T21:43:34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5" autoAdjust="0"/>
    <p:restoredTop sz="72011" autoAdjust="0"/>
  </p:normalViewPr>
  <p:slideViewPr>
    <p:cSldViewPr snapToGrid="0">
      <p:cViewPr>
        <p:scale>
          <a:sx n="50" d="100"/>
          <a:sy n="50" d="100"/>
        </p:scale>
        <p:origin x="466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inne Angela White" userId="829ad592e2f67c35" providerId="LiveId" clId="{590EFB51-09AE-4B3E-BE06-0D121D7478C4}"/>
    <pc:docChg chg="undo custSel addSld delSld modSld sldOrd">
      <pc:chgData name="Korinne Angela White" userId="829ad592e2f67c35" providerId="LiveId" clId="{590EFB51-09AE-4B3E-BE06-0D121D7478C4}" dt="2024-11-04T22:00:02.904" v="3466" actId="20577"/>
      <pc:docMkLst>
        <pc:docMk/>
      </pc:docMkLst>
      <pc:sldChg chg="addSp modSp mod">
        <pc:chgData name="Korinne Angela White" userId="829ad592e2f67c35" providerId="LiveId" clId="{590EFB51-09AE-4B3E-BE06-0D121D7478C4}" dt="2024-11-04T21:43:54.854" v="2002" actId="403"/>
        <pc:sldMkLst>
          <pc:docMk/>
          <pc:sldMk cId="4193313255" sldId="256"/>
        </pc:sldMkLst>
        <pc:spChg chg="mod">
          <ac:chgData name="Korinne Angela White" userId="829ad592e2f67c35" providerId="LiveId" clId="{590EFB51-09AE-4B3E-BE06-0D121D7478C4}" dt="2024-11-04T21:43:49.784" v="2001" actId="404"/>
          <ac:spMkLst>
            <pc:docMk/>
            <pc:sldMk cId="4193313255" sldId="256"/>
            <ac:spMk id="2" creationId="{32D17BB5-DE66-1516-93C4-70A23BCF8150}"/>
          </ac:spMkLst>
        </pc:spChg>
        <pc:spChg chg="mod">
          <ac:chgData name="Korinne Angela White" userId="829ad592e2f67c35" providerId="LiveId" clId="{590EFB51-09AE-4B3E-BE06-0D121D7478C4}" dt="2024-11-04T21:43:54.854" v="2002" actId="403"/>
          <ac:spMkLst>
            <pc:docMk/>
            <pc:sldMk cId="4193313255" sldId="256"/>
            <ac:spMk id="3" creationId="{CF574D41-0FF0-689D-4DD3-9BD92692CDBB}"/>
          </ac:spMkLst>
        </pc:spChg>
        <pc:spChg chg="add mod">
          <ac:chgData name="Korinne Angela White" userId="829ad592e2f67c35" providerId="LiveId" clId="{590EFB51-09AE-4B3E-BE06-0D121D7478C4}" dt="2024-11-04T21:43:38.781" v="1996" actId="1076"/>
          <ac:spMkLst>
            <pc:docMk/>
            <pc:sldMk cId="4193313255" sldId="256"/>
            <ac:spMk id="8" creationId="{68120AAD-A17C-C893-1B06-D2C58A6DC7E8}"/>
          </ac:spMkLst>
        </pc:spChg>
      </pc:sldChg>
      <pc:sldChg chg="modSp mod ord modNotesTx">
        <pc:chgData name="Korinne Angela White" userId="829ad592e2f67c35" providerId="LiveId" clId="{590EFB51-09AE-4B3E-BE06-0D121D7478C4}" dt="2024-11-04T21:48:23.596" v="2382" actId="20577"/>
        <pc:sldMkLst>
          <pc:docMk/>
          <pc:sldMk cId="2415402509" sldId="257"/>
        </pc:sldMkLst>
        <pc:spChg chg="mod">
          <ac:chgData name="Korinne Angela White" userId="829ad592e2f67c35" providerId="LiveId" clId="{590EFB51-09AE-4B3E-BE06-0D121D7478C4}" dt="2024-11-04T21:46:12.659" v="2119" actId="403"/>
          <ac:spMkLst>
            <pc:docMk/>
            <pc:sldMk cId="2415402509" sldId="257"/>
            <ac:spMk id="3" creationId="{AB95A3EC-15C7-CE30-853B-48D2A67F5B1C}"/>
          </ac:spMkLst>
        </pc:spChg>
      </pc:sldChg>
      <pc:sldChg chg="modSp mod ord modNotesTx">
        <pc:chgData name="Korinne Angela White" userId="829ad592e2f67c35" providerId="LiveId" clId="{590EFB51-09AE-4B3E-BE06-0D121D7478C4}" dt="2024-11-04T21:53:51.315" v="2966" actId="20577"/>
        <pc:sldMkLst>
          <pc:docMk/>
          <pc:sldMk cId="842490546" sldId="258"/>
        </pc:sldMkLst>
        <pc:spChg chg="mod">
          <ac:chgData name="Korinne Angela White" userId="829ad592e2f67c35" providerId="LiveId" clId="{590EFB51-09AE-4B3E-BE06-0D121D7478C4}" dt="2024-11-04T21:52:35.984" v="2672" actId="20577"/>
          <ac:spMkLst>
            <pc:docMk/>
            <pc:sldMk cId="842490546" sldId="258"/>
            <ac:spMk id="3" creationId="{0E5B1A18-FCC4-3495-5BF5-113926E3C481}"/>
          </ac:spMkLst>
        </pc:spChg>
      </pc:sldChg>
      <pc:sldChg chg="addSp modSp mod modNotesTx">
        <pc:chgData name="Korinne Angela White" userId="829ad592e2f67c35" providerId="LiveId" clId="{590EFB51-09AE-4B3E-BE06-0D121D7478C4}" dt="2024-11-04T21:54:03.131" v="2972" actId="20577"/>
        <pc:sldMkLst>
          <pc:docMk/>
          <pc:sldMk cId="57768834" sldId="259"/>
        </pc:sldMkLst>
        <pc:spChg chg="mod">
          <ac:chgData name="Korinne Angela White" userId="829ad592e2f67c35" providerId="LiveId" clId="{590EFB51-09AE-4B3E-BE06-0D121D7478C4}" dt="2024-11-04T21:54:03.131" v="2972" actId="20577"/>
          <ac:spMkLst>
            <pc:docMk/>
            <pc:sldMk cId="57768834" sldId="259"/>
            <ac:spMk id="3" creationId="{A065753E-899A-3AB6-B2EB-DB5E525AE8F9}"/>
          </ac:spMkLst>
        </pc:spChg>
        <pc:picChg chg="add mod">
          <ac:chgData name="Korinne Angela White" userId="829ad592e2f67c35" providerId="LiveId" clId="{590EFB51-09AE-4B3E-BE06-0D121D7478C4}" dt="2024-11-04T21:18:06.015" v="73" actId="1076"/>
          <ac:picMkLst>
            <pc:docMk/>
            <pc:sldMk cId="57768834" sldId="259"/>
            <ac:picMk id="5" creationId="{167AED18-5307-F861-789E-872510A25C74}"/>
          </ac:picMkLst>
        </pc:picChg>
      </pc:sldChg>
      <pc:sldChg chg="addSp delSp modSp mod setBg modNotesTx">
        <pc:chgData name="Korinne Angela White" userId="829ad592e2f67c35" providerId="LiveId" clId="{590EFB51-09AE-4B3E-BE06-0D121D7478C4}" dt="2024-11-04T21:26:21.788" v="613" actId="20577"/>
        <pc:sldMkLst>
          <pc:docMk/>
          <pc:sldMk cId="785294676" sldId="260"/>
        </pc:sldMkLst>
        <pc:spChg chg="mod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2" creationId="{5E5F7661-715E-F108-623C-2A6485B95CA2}"/>
          </ac:spMkLst>
        </pc:spChg>
        <pc:spChg chg="mod">
          <ac:chgData name="Korinne Angela White" userId="829ad592e2f67c35" providerId="LiveId" clId="{590EFB51-09AE-4B3E-BE06-0D121D7478C4}" dt="2024-11-04T21:23:53.672" v="358" actId="20577"/>
          <ac:spMkLst>
            <pc:docMk/>
            <pc:sldMk cId="785294676" sldId="260"/>
            <ac:spMk id="3" creationId="{1682C1F2-2DC2-05E4-D069-DEA99B757620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10" creationId="{99B5B3C5-A599-465B-B2B9-866E8B2087CE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12" creationId="{25C84982-7DD0-43B1-8A2D-BFA4DF1B4E60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31" creationId="{E2748806-3AF5-4078-830A-C1F26BF1B200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33" creationId="{36C5C053-F6BB-464B-BDD2-9D811A2494A2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35" creationId="{8315D1CC-8D02-4016-AD7A-097E77AAE387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37" creationId="{1CB84D5D-9C64-4481-B8AD-C109F7DB3FC6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39" creationId="{01A9D26D-082A-4101-8D75-863B7B7AB81D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41" creationId="{A0FE0BA4-FE6E-4B91-9A1B-E373720BD3D5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43" creationId="{80E6F154-6DA5-4544-8945-8AF8DE20A63E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45" creationId="{85558ED7-8ED9-4B7F-8138-C5B8A0EC1937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47" creationId="{13E9F88F-5950-42B0-B9A3-898F91835B3F}"/>
          </ac:spMkLst>
        </pc:spChg>
        <pc:spChg chg="add del">
          <ac:chgData name="Korinne Angela White" userId="829ad592e2f67c35" providerId="LiveId" clId="{590EFB51-09AE-4B3E-BE06-0D121D7478C4}" dt="2024-11-04T21:23:18.693" v="339" actId="26606"/>
          <ac:spMkLst>
            <pc:docMk/>
            <pc:sldMk cId="785294676" sldId="260"/>
            <ac:spMk id="49" creationId="{34FBEBF3-C941-4CB0-8AC2-3B50E1371BBF}"/>
          </ac:spMkLst>
        </pc:spChg>
        <pc:grpChg chg="add del">
          <ac:chgData name="Korinne Angela White" userId="829ad592e2f67c35" providerId="LiveId" clId="{590EFB51-09AE-4B3E-BE06-0D121D7478C4}" dt="2024-11-04T21:23:18.693" v="339" actId="26606"/>
          <ac:grpSpMkLst>
            <pc:docMk/>
            <pc:sldMk cId="785294676" sldId="260"/>
            <ac:grpSpMk id="14" creationId="{1D912E1C-3BBA-42F0-A3EE-FEC382E7230A}"/>
          </ac:grpSpMkLst>
        </pc:grpChg>
        <pc:picChg chg="add mod ord">
          <ac:chgData name="Korinne Angela White" userId="829ad592e2f67c35" providerId="LiveId" clId="{590EFB51-09AE-4B3E-BE06-0D121D7478C4}" dt="2024-11-04T21:23:41.194" v="346" actId="14100"/>
          <ac:picMkLst>
            <pc:docMk/>
            <pc:sldMk cId="785294676" sldId="260"/>
            <ac:picMk id="5" creationId="{495C1309-EB0F-A2E8-10C1-5C9B3FE125DE}"/>
          </ac:picMkLst>
        </pc:picChg>
      </pc:sldChg>
      <pc:sldChg chg="addSp modSp add mod ord modNotesTx">
        <pc:chgData name="Korinne Angela White" userId="829ad592e2f67c35" providerId="LiveId" clId="{590EFB51-09AE-4B3E-BE06-0D121D7478C4}" dt="2024-11-04T21:22:38.312" v="332" actId="20577"/>
        <pc:sldMkLst>
          <pc:docMk/>
          <pc:sldMk cId="4181462145" sldId="261"/>
        </pc:sldMkLst>
        <pc:spChg chg="mod">
          <ac:chgData name="Korinne Angela White" userId="829ad592e2f67c35" providerId="LiveId" clId="{590EFB51-09AE-4B3E-BE06-0D121D7478C4}" dt="2024-11-04T21:22:08.050" v="311" actId="15"/>
          <ac:spMkLst>
            <pc:docMk/>
            <pc:sldMk cId="4181462145" sldId="261"/>
            <ac:spMk id="3" creationId="{52D0E7E9-6E45-F1AC-489A-1DB7CFDF6C9B}"/>
          </ac:spMkLst>
        </pc:spChg>
        <pc:picChg chg="add mod">
          <ac:chgData name="Korinne Angela White" userId="829ad592e2f67c35" providerId="LiveId" clId="{590EFB51-09AE-4B3E-BE06-0D121D7478C4}" dt="2024-11-04T21:21:20.923" v="200" actId="1076"/>
          <ac:picMkLst>
            <pc:docMk/>
            <pc:sldMk cId="4181462145" sldId="261"/>
            <ac:picMk id="5" creationId="{32B35C55-2A44-5014-BEAA-BC4B7A1FAB86}"/>
          </ac:picMkLst>
        </pc:picChg>
      </pc:sldChg>
      <pc:sldChg chg="delSp modSp add mod ord modNotesTx">
        <pc:chgData name="Korinne Angela White" userId="829ad592e2f67c35" providerId="LiveId" clId="{590EFB51-09AE-4B3E-BE06-0D121D7478C4}" dt="2024-11-04T21:58:06.086" v="3149" actId="20577"/>
        <pc:sldMkLst>
          <pc:docMk/>
          <pc:sldMk cId="347928106" sldId="262"/>
        </pc:sldMkLst>
        <pc:spChg chg="mod">
          <ac:chgData name="Korinne Angela White" userId="829ad592e2f67c35" providerId="LiveId" clId="{590EFB51-09AE-4B3E-BE06-0D121D7478C4}" dt="2024-11-04T21:42:10.226" v="1920" actId="122"/>
          <ac:spMkLst>
            <pc:docMk/>
            <pc:sldMk cId="347928106" sldId="262"/>
            <ac:spMk id="2" creationId="{0D930A4E-9EAD-3670-310C-551DE0FC3E14}"/>
          </ac:spMkLst>
        </pc:spChg>
        <pc:spChg chg="del mod">
          <ac:chgData name="Korinne Angela White" userId="829ad592e2f67c35" providerId="LiveId" clId="{590EFB51-09AE-4B3E-BE06-0D121D7478C4}" dt="2024-11-04T21:42:05.801" v="1918" actId="478"/>
          <ac:spMkLst>
            <pc:docMk/>
            <pc:sldMk cId="347928106" sldId="262"/>
            <ac:spMk id="3" creationId="{7C9D43A2-795F-2EBB-5845-E23C5D3F4F52}"/>
          </ac:spMkLst>
        </pc:spChg>
        <pc:picChg chg="del">
          <ac:chgData name="Korinne Angela White" userId="829ad592e2f67c35" providerId="LiveId" clId="{590EFB51-09AE-4B3E-BE06-0D121D7478C4}" dt="2024-11-04T21:25:43.783" v="605" actId="478"/>
          <ac:picMkLst>
            <pc:docMk/>
            <pc:sldMk cId="347928106" sldId="262"/>
            <ac:picMk id="5" creationId="{52B25FF0-1E46-3220-3360-8863C65FCC5A}"/>
          </ac:picMkLst>
        </pc:picChg>
      </pc:sldChg>
      <pc:sldChg chg="add del">
        <pc:chgData name="Korinne Angela White" userId="829ad592e2f67c35" providerId="LiveId" clId="{590EFB51-09AE-4B3E-BE06-0D121D7478C4}" dt="2024-11-04T21:25:34.602" v="591" actId="2890"/>
        <pc:sldMkLst>
          <pc:docMk/>
          <pc:sldMk cId="1838047569" sldId="262"/>
        </pc:sldMkLst>
      </pc:sldChg>
      <pc:sldChg chg="modSp add mod modNotesTx">
        <pc:chgData name="Korinne Angela White" userId="829ad592e2f67c35" providerId="LiveId" clId="{590EFB51-09AE-4B3E-BE06-0D121D7478C4}" dt="2024-11-04T21:59:17.207" v="3362" actId="20577"/>
        <pc:sldMkLst>
          <pc:docMk/>
          <pc:sldMk cId="2240278008" sldId="263"/>
        </pc:sldMkLst>
        <pc:spChg chg="mod">
          <ac:chgData name="Korinne Angela White" userId="829ad592e2f67c35" providerId="LiveId" clId="{590EFB51-09AE-4B3E-BE06-0D121D7478C4}" dt="2024-11-04T21:26:32.858" v="624" actId="20577"/>
          <ac:spMkLst>
            <pc:docMk/>
            <pc:sldMk cId="2240278008" sldId="263"/>
            <ac:spMk id="2" creationId="{1FE20DC9-11BC-3515-D061-6E3833BE96D2}"/>
          </ac:spMkLst>
        </pc:spChg>
        <pc:spChg chg="mod">
          <ac:chgData name="Korinne Angela White" userId="829ad592e2f67c35" providerId="LiveId" clId="{590EFB51-09AE-4B3E-BE06-0D121D7478C4}" dt="2024-11-04T21:31:22.630" v="1366" actId="20577"/>
          <ac:spMkLst>
            <pc:docMk/>
            <pc:sldMk cId="2240278008" sldId="263"/>
            <ac:spMk id="3" creationId="{5D85F33C-364E-5CCC-18BE-484FCA2342B5}"/>
          </ac:spMkLst>
        </pc:spChg>
      </pc:sldChg>
      <pc:sldChg chg="modSp add mod ord modNotesTx">
        <pc:chgData name="Korinne Angela White" userId="829ad592e2f67c35" providerId="LiveId" clId="{590EFB51-09AE-4B3E-BE06-0D121D7478C4}" dt="2024-11-04T21:37:59.917" v="1816" actId="20577"/>
        <pc:sldMkLst>
          <pc:docMk/>
          <pc:sldMk cId="4052800136" sldId="264"/>
        </pc:sldMkLst>
        <pc:spChg chg="mod">
          <ac:chgData name="Korinne Angela White" userId="829ad592e2f67c35" providerId="LiveId" clId="{590EFB51-09AE-4B3E-BE06-0D121D7478C4}" dt="2024-11-04T21:31:51.781" v="1385" actId="20577"/>
          <ac:spMkLst>
            <pc:docMk/>
            <pc:sldMk cId="4052800136" sldId="264"/>
            <ac:spMk id="2" creationId="{4D63A445-6A42-FA12-BFFD-A33A91148F72}"/>
          </ac:spMkLst>
        </pc:spChg>
        <pc:spChg chg="mod">
          <ac:chgData name="Korinne Angela White" userId="829ad592e2f67c35" providerId="LiveId" clId="{590EFB51-09AE-4B3E-BE06-0D121D7478C4}" dt="2024-11-04T21:37:45.073" v="1814" actId="27636"/>
          <ac:spMkLst>
            <pc:docMk/>
            <pc:sldMk cId="4052800136" sldId="264"/>
            <ac:spMk id="3" creationId="{AB5AA277-8D78-D085-B27C-020DB934EC41}"/>
          </ac:spMkLst>
        </pc:spChg>
      </pc:sldChg>
      <pc:sldChg chg="delSp modSp new del mod">
        <pc:chgData name="Korinne Angela White" userId="829ad592e2f67c35" providerId="LiveId" clId="{590EFB51-09AE-4B3E-BE06-0D121D7478C4}" dt="2024-11-04T21:38:50.248" v="1835" actId="47"/>
        <pc:sldMkLst>
          <pc:docMk/>
          <pc:sldMk cId="1385327193" sldId="265"/>
        </pc:sldMkLst>
        <pc:spChg chg="mod">
          <ac:chgData name="Korinne Angela White" userId="829ad592e2f67c35" providerId="LiveId" clId="{590EFB51-09AE-4B3E-BE06-0D121D7478C4}" dt="2024-11-04T21:38:24.730" v="1831" actId="1076"/>
          <ac:spMkLst>
            <pc:docMk/>
            <pc:sldMk cId="1385327193" sldId="265"/>
            <ac:spMk id="2" creationId="{EA03FE07-D7F1-F290-1BFB-0E7F8051D2C1}"/>
          </ac:spMkLst>
        </pc:spChg>
        <pc:spChg chg="del">
          <ac:chgData name="Korinne Angela White" userId="829ad592e2f67c35" providerId="LiveId" clId="{590EFB51-09AE-4B3E-BE06-0D121D7478C4}" dt="2024-11-04T21:38:13.296" v="1818" actId="478"/>
          <ac:spMkLst>
            <pc:docMk/>
            <pc:sldMk cId="1385327193" sldId="265"/>
            <ac:spMk id="3" creationId="{78F961BF-F300-9CA4-A188-9E7430573810}"/>
          </ac:spMkLst>
        </pc:spChg>
      </pc:sldChg>
      <pc:sldChg chg="addSp modSp add mod ord modNotesTx">
        <pc:chgData name="Korinne Angela White" userId="829ad592e2f67c35" providerId="LiveId" clId="{590EFB51-09AE-4B3E-BE06-0D121D7478C4}" dt="2024-11-04T22:00:02.904" v="3466" actId="20577"/>
        <pc:sldMkLst>
          <pc:docMk/>
          <pc:sldMk cId="1856681765" sldId="266"/>
        </pc:sldMkLst>
        <pc:spChg chg="mod">
          <ac:chgData name="Korinne Angela White" userId="829ad592e2f67c35" providerId="LiveId" clId="{590EFB51-09AE-4B3E-BE06-0D121D7478C4}" dt="2024-11-04T21:40:09.955" v="1910" actId="403"/>
          <ac:spMkLst>
            <pc:docMk/>
            <pc:sldMk cId="1856681765" sldId="266"/>
            <ac:spMk id="2" creationId="{7F668A59-5548-80AC-2199-75E84703E4AD}"/>
          </ac:spMkLst>
        </pc:spChg>
        <pc:spChg chg="mod">
          <ac:chgData name="Korinne Angela White" userId="829ad592e2f67c35" providerId="LiveId" clId="{590EFB51-09AE-4B3E-BE06-0D121D7478C4}" dt="2024-11-04T21:40:15.055" v="1913" actId="403"/>
          <ac:spMkLst>
            <pc:docMk/>
            <pc:sldMk cId="1856681765" sldId="266"/>
            <ac:spMk id="3" creationId="{181785EA-B622-B00D-25F5-44660CD1480C}"/>
          </ac:spMkLst>
        </pc:spChg>
        <pc:spChg chg="add mod">
          <ac:chgData name="Korinne Angela White" userId="829ad592e2f67c35" providerId="LiveId" clId="{590EFB51-09AE-4B3E-BE06-0D121D7478C4}" dt="2024-11-04T21:41:36.303" v="1917" actId="1076"/>
          <ac:spMkLst>
            <pc:docMk/>
            <pc:sldMk cId="1856681765" sldId="266"/>
            <ac:spMk id="4" creationId="{5B4FD789-4EA6-60B1-22DF-B18F657424D5}"/>
          </ac:spMkLst>
        </pc:spChg>
        <pc:spChg chg="add mod">
          <ac:chgData name="Korinne Angela White" userId="829ad592e2f67c35" providerId="LiveId" clId="{590EFB51-09AE-4B3E-BE06-0D121D7478C4}" dt="2024-11-04T22:00:02.904" v="3466" actId="20577"/>
          <ac:spMkLst>
            <pc:docMk/>
            <pc:sldMk cId="1856681765" sldId="266"/>
            <ac:spMk id="5" creationId="{4AFADBAC-6D69-5BF5-5B93-AB74C19AA82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996BD-F54A-4D32-B213-4A4420087C30}" type="datetimeFigureOut">
              <a:rPr lang="en-CA" smtClean="0"/>
              <a:t>2024-11-04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64A00-0329-4905-AD45-D663995D87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931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4067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That’s it. Do you have any questions for me or feedback?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1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 significant part of the project was dedicated to understanding the data's intricacies, addressing data quality issues, and ensuring that the UDFs I was using and the materialized views were accurate before I started on the questions.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I’ve documented the UDFs and the QA processes of ensuring that they were accurate. This, for me, reduced the need for extensive QA processed on the questions I was trying to answer.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29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 used notepad++ to view it because Excel was having issues loading the data and I used notion to take notes.</a:t>
            </a:r>
          </a:p>
          <a:p>
            <a:endParaRPr lang="en-CA" dirty="0"/>
          </a:p>
          <a:p>
            <a:r>
              <a:rPr lang="en-CA" dirty="0"/>
              <a:t>I created a few UDFs to get an overview of each column in a table.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1: A for loop. </a:t>
            </a:r>
            <a:r>
              <a:rPr lang="en-CA" b="0" i="0" dirty="0">
                <a:solidFill>
                  <a:srgbClr val="D4D4D4"/>
                </a:solidFill>
                <a:effectLst/>
                <a:latin typeface="-apple-system"/>
              </a:rPr>
              <a:t>It takes in a table and for each column, shows the total number of rows, null values and distinct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dirty="0">
                <a:solidFill>
                  <a:srgbClr val="D4D4D4"/>
                </a:solidFill>
                <a:effectLst/>
                <a:latin typeface="-apple-system"/>
              </a:rPr>
              <a:t>This helped me identify which tables has the most data to pull from or use in a WHERE clause.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dirty="0">
                <a:solidFill>
                  <a:srgbClr val="D4D4D4"/>
                </a:solidFill>
                <a:effectLst/>
                <a:latin typeface="-apple-system"/>
              </a:rPr>
              <a:t>2: Also a for loop. It takes in a table and for each numeric column it finds, it gives me a Five Number Summary. It’s the min and max, and an overview of the variability in those numbers by showing the 25</a:t>
            </a:r>
            <a:r>
              <a:rPr lang="en-CA" b="0" i="0" baseline="30000" dirty="0">
                <a:solidFill>
                  <a:srgbClr val="D4D4D4"/>
                </a:solidFill>
                <a:effectLst/>
                <a:latin typeface="-apple-system"/>
              </a:rPr>
              <a:t>th</a:t>
            </a:r>
            <a:r>
              <a:rPr lang="en-CA" b="0" i="0" dirty="0">
                <a:solidFill>
                  <a:srgbClr val="D4D4D4"/>
                </a:solidFill>
                <a:effectLst/>
                <a:latin typeface="-apple-system"/>
              </a:rPr>
              <a:t> percentile, 75</a:t>
            </a:r>
            <a:r>
              <a:rPr lang="en-CA" b="0" i="0" baseline="30000" dirty="0">
                <a:solidFill>
                  <a:srgbClr val="D4D4D4"/>
                </a:solidFill>
                <a:effectLst/>
                <a:latin typeface="-apple-system"/>
              </a:rPr>
              <a:t>th</a:t>
            </a:r>
            <a:r>
              <a:rPr lang="en-CA" b="0" i="0" dirty="0">
                <a:solidFill>
                  <a:srgbClr val="D4D4D4"/>
                </a:solidFill>
                <a:effectLst/>
                <a:latin typeface="-apple-system"/>
              </a:rPr>
              <a:t> percentile, and 50</a:t>
            </a:r>
            <a:r>
              <a:rPr lang="en-CA" b="0" i="0" baseline="30000" dirty="0">
                <a:solidFill>
                  <a:srgbClr val="D4D4D4"/>
                </a:solidFill>
                <a:effectLst/>
                <a:latin typeface="-apple-system"/>
              </a:rPr>
              <a:t>th</a:t>
            </a:r>
            <a:r>
              <a:rPr lang="en-CA" b="0" i="0" dirty="0">
                <a:solidFill>
                  <a:srgbClr val="D4D4D4"/>
                </a:solidFill>
                <a:effectLst/>
                <a:latin typeface="-apple-system"/>
              </a:rPr>
              <a:t> percentile which is the median.</a:t>
            </a:r>
          </a:p>
          <a:p>
            <a:r>
              <a:rPr lang="en-CA" dirty="0"/>
              <a:t> </a:t>
            </a:r>
          </a:p>
          <a:p>
            <a:r>
              <a:rPr lang="en-CA" dirty="0"/>
              <a:t>I also created some materialized views to refer to as needed. The first one is a list of all the unique full visitor ids in our system coming from </a:t>
            </a:r>
            <a:r>
              <a:rPr lang="en-CA" dirty="0" err="1"/>
              <a:t>all_sessions</a:t>
            </a:r>
            <a:r>
              <a:rPr lang="en-CA" dirty="0"/>
              <a:t> and analytics table. I used UNION.</a:t>
            </a:r>
          </a:p>
          <a:p>
            <a:endParaRPr lang="en-CA" dirty="0"/>
          </a:p>
          <a:p>
            <a:r>
              <a:rPr lang="en-CA" dirty="0"/>
              <a:t>And the analytics revenue table is for revenues. I used coalesce to fill in null revenue values where there is a positive number for </a:t>
            </a:r>
            <a:r>
              <a:rPr lang="en-CA" dirty="0" err="1"/>
              <a:t>units_sold</a:t>
            </a:r>
            <a:r>
              <a:rPr lang="en-CA" dirty="0"/>
              <a:t>. The </a:t>
            </a:r>
            <a:r>
              <a:rPr lang="en-CA" dirty="0" err="1"/>
              <a:t>numbers_summary</a:t>
            </a:r>
            <a:r>
              <a:rPr lang="en-CA" dirty="0"/>
              <a:t>, when used on analytics table showed me -89 which could be an indication that it was a return and not a sell, so I didn’t want to count that as revenue. It’s not in that table.</a:t>
            </a:r>
          </a:p>
          <a:p>
            <a:endParaRPr lang="en-CA" dirty="0"/>
          </a:p>
          <a:p>
            <a:r>
              <a:rPr lang="en-CA" dirty="0"/>
              <a:t>It works like COUNT/SUM/AVG where it returns the value divided by 1M and rounds it to 2 decimal places.</a:t>
            </a:r>
          </a:p>
          <a:p>
            <a:endParaRPr lang="en-CA" dirty="0"/>
          </a:p>
          <a:p>
            <a:r>
              <a:rPr lang="en-CA" dirty="0"/>
              <a:t>I updated the necessary tables with time components to show the proper time. For example, some columns were showing milliseconds and the other is in seconds. I added a column and updated it with the necessary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84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dirty="0">
                <a:solidFill>
                  <a:srgbClr val="D4D4D4"/>
                </a:solidFill>
                <a:effectLst/>
                <a:latin typeface="-apple-system"/>
              </a:rPr>
              <a:t>The data tells us which locations generate the most transactions on our site to prioritize marketing efforts and resource allocation effectively in these key locations.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i="0" dirty="0">
              <a:solidFill>
                <a:srgbClr val="D4D4D4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Majority of transactions and revenue are coming from cities in United States and United Kingdom.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I’ve included the full csv of results in </a:t>
            </a:r>
            <a:r>
              <a:rPr lang="en-CA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github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75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0" i="0" dirty="0">
                <a:solidFill>
                  <a:srgbClr val="D4D4D4"/>
                </a:solidFill>
                <a:effectLst/>
                <a:latin typeface="-apple-system"/>
              </a:rPr>
              <a:t>This information should help in optimizing server capacity, planning site updates, and ensuring maximum uptime during high-traffic periods.</a:t>
            </a:r>
          </a:p>
          <a:p>
            <a:endParaRPr lang="en-CA" b="0" i="0" dirty="0">
              <a:solidFill>
                <a:srgbClr val="D4D4D4"/>
              </a:solidFill>
              <a:effectLst/>
              <a:latin typeface="-apple-system"/>
            </a:endParaRPr>
          </a:p>
          <a:p>
            <a:r>
              <a:rPr lang="en-CA" b="0" i="0" dirty="0">
                <a:solidFill>
                  <a:srgbClr val="D4D4D4"/>
                </a:solidFill>
                <a:effectLst/>
                <a:latin typeface="-apple-system"/>
              </a:rPr>
              <a:t>It’s especially important in the US, because majority of site traffic and revenues are coming from there.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0196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 information helps in tailoring marketing strategies, offering targeted promotions, and improving customer retention.</a:t>
            </a:r>
          </a:p>
          <a:p>
            <a:endParaRPr lang="en-CA" dirty="0"/>
          </a:p>
          <a:p>
            <a:r>
              <a:rPr lang="en-CA" dirty="0"/>
              <a:t>So from this, we have 15 locations with 100% customer loyalty or repeat visits, but we’ve also identified 85 locations with a visit record but 0 repeats.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819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7A2BB-4FC3-E9ED-003F-28640B3C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458225-AAA7-8FEC-ACF3-EDA2E52C0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166C9-EF4B-856F-1211-555EA88C2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Overall, t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 data provided is with valuable insights into customer behavior, transaction trends, peak activity times, and loyalty patterns in different cities and countries. From there, we can make data-driven decisions on where to focus marketing efforts, how to allocate resources, and ways to enhance customer engagement based on where they are.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FF368-153B-1E6D-72BA-3255F00B6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7217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80DB6-3ED2-99EC-D9D3-9E4C1C72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1626B-7515-DC38-1E82-9BD63A667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DDDE7-7356-6F83-C347-F4FAB7C0B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 disabled the authentication requirements temporarily, added a new password and put the authentication requirements back.</a:t>
            </a:r>
          </a:p>
          <a:p>
            <a:endParaRPr lang="en-CA" dirty="0"/>
          </a:p>
          <a:p>
            <a:r>
              <a:rPr lang="en-CA" dirty="0"/>
              <a:t>Calling the </a:t>
            </a:r>
            <a:r>
              <a:rPr lang="en-CA" dirty="0" err="1"/>
              <a:t>overview_of_each_column</a:t>
            </a:r>
            <a:r>
              <a:rPr lang="en-CA" dirty="0"/>
              <a:t> function on analytics table takes about a minute. It has 4.3M rows to go through, and it’s my most used table in this project. So I created a materialized view of it.</a:t>
            </a:r>
          </a:p>
          <a:p>
            <a:endParaRPr lang="en-CA" dirty="0"/>
          </a:p>
          <a:p>
            <a:r>
              <a:rPr lang="en-CA" dirty="0"/>
              <a:t>There were lots of missing data and duplicates, but I dealt with it before I delved into the questions, so I was pretty confident with the insights that I was able to get.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09848-A8DB-8613-32BF-E13E74691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6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689C7-49B2-FCE6-254B-9D2E8BED0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D0B67B-88CA-AE41-686F-814BC4046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C7F5A9-F8AA-590E-B35E-B9BC46801D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If we had more details about the customers/visitors, we can find which products are popular among specific age groups and put site/product ads on platforms where users of this age group in specific locations are more prominent.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Here’s where we can start offering similar local products/brands in that region to expand market reach.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 marketing channels could be costing us more than it's worth to maintain, like they’re not giving us enough site traffic to justify paying the customer acquisition costs.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This will also tell us how long of a time window we have to encourage the customer to stay on the site and make a purchase.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CE906-06A0-D7E9-EA59-CE3C78872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E64A00-0329-4905-AD45-D663995D876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958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3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3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3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87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5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2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1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5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2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11/4/2024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140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ngelamw/Ang-SQL-Project/blob/main/README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orinne-angela-w-a506ab2ab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angelamw/Ang-SQL-Project/blob/main/README.m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767E3F-5FD8-43EF-92CC-71463D47E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326BAA-9686-4D37-B702-A459A43F9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74D41-0FF0-689D-4DD3-9BD92692C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5743336" cy="1655762"/>
          </a:xfrm>
        </p:spPr>
        <p:txBody>
          <a:bodyPr>
            <a:normAutofit/>
          </a:bodyPr>
          <a:lstStyle/>
          <a:p>
            <a:pPr algn="l"/>
            <a:r>
              <a:rPr lang="en-CA" sz="2800" dirty="0">
                <a:latin typeface="Crimson Text" pitchFamily="2" charset="0"/>
              </a:rPr>
              <a:t>Korinne Angela White</a:t>
            </a:r>
            <a:endParaRPr lang="en-CA" sz="2800" b="1" i="0" dirty="0">
              <a:effectLst/>
              <a:latin typeface="Crimson Text" pitchFamily="2" charset="0"/>
            </a:endParaRPr>
          </a:p>
        </p:txBody>
      </p:sp>
      <p:sp>
        <p:nvSpPr>
          <p:cNvPr id="22" name="Oval 1">
            <a:extLst>
              <a:ext uri="{FF2B5EF4-FFF2-40B4-BE49-F238E27FC236}">
                <a16:creationId xmlns:a16="http://schemas.microsoft.com/office/drawing/2014/main" id="{AB330529-CB1E-4112-8F01-435C2E29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decorative circles">
            <a:extLst>
              <a:ext uri="{FF2B5EF4-FFF2-40B4-BE49-F238E27FC236}">
                <a16:creationId xmlns:a16="http://schemas.microsoft.com/office/drawing/2014/main" id="{A6BAEEFE-5A15-4E44-B100-CFD7F5D6D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F653A2A-2CD3-4B8D-B1DB-0B410110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14CA02-0561-4C97-8FF3-95C5A5679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D1DCF05-9A46-4ED2-9213-6762C69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C2DFB0F-9C5B-42B4-A4C5-1C4308E5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9002102-7C3F-4562-B6C9-B6662E8A2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ABC509-D5C1-4B54-88A3-76D47A1AE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9564177-4282-4F98-81F4-F758FF774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B760430-7B8B-4E35-A89B-197E3299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D17BB5-DE66-1516-93C4-70A23BCF8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11063939" cy="2387600"/>
          </a:xfrm>
        </p:spPr>
        <p:txBody>
          <a:bodyPr>
            <a:normAutofit/>
          </a:bodyPr>
          <a:lstStyle/>
          <a:p>
            <a:pPr algn="l"/>
            <a:br>
              <a:rPr lang="en-CA" sz="4400" dirty="0">
                <a:latin typeface="Josefin Sans" pitchFamily="2" charset="0"/>
              </a:rPr>
            </a:br>
            <a:r>
              <a:rPr lang="en-CA" sz="4400" dirty="0">
                <a:latin typeface="Josefin Sans" pitchFamily="2" charset="0"/>
              </a:rPr>
              <a:t>Transforming &amp; Analyzing Data with SQL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8120AAD-A17C-C893-1B06-D2C58A6DC7E8}"/>
              </a:ext>
            </a:extLst>
          </p:cNvPr>
          <p:cNvSpPr txBox="1">
            <a:spLocks/>
          </p:cNvSpPr>
          <p:nvPr/>
        </p:nvSpPr>
        <p:spPr>
          <a:xfrm>
            <a:off x="777238" y="5523951"/>
            <a:ext cx="5743336" cy="51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b="1" dirty="0">
                <a:solidFill>
                  <a:schemeClr val="accent3"/>
                </a:solidFill>
                <a:latin typeface="Crimson Text" pitchFamily="2" charset="0"/>
                <a:hlinkClick r:id="rId3"/>
              </a:rPr>
              <a:t>View this repo on </a:t>
            </a:r>
            <a:r>
              <a:rPr lang="en-CA" b="1" dirty="0" err="1">
                <a:solidFill>
                  <a:schemeClr val="accent3"/>
                </a:solidFill>
                <a:latin typeface="Crimson Text" pitchFamily="2" charset="0"/>
                <a:hlinkClick r:id="rId3"/>
              </a:rPr>
              <a:t>github</a:t>
            </a:r>
            <a:endParaRPr lang="en-CA" b="1" dirty="0">
              <a:solidFill>
                <a:schemeClr val="accent3"/>
              </a:solidFill>
              <a:latin typeface="Crimson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1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0270A7-E497-8C21-CCBE-F8DCB3168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F0B214F-5D77-FA77-1D42-DA9632B6B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ACDADA-4E49-F5C5-7D7E-738332F2E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785EA-B622-B00D-25F5-44660CD14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9" y="3602038"/>
            <a:ext cx="5743336" cy="848042"/>
          </a:xfrm>
        </p:spPr>
        <p:txBody>
          <a:bodyPr>
            <a:normAutofit/>
          </a:bodyPr>
          <a:lstStyle/>
          <a:p>
            <a:pPr algn="l"/>
            <a:r>
              <a:rPr lang="en-CA" sz="3600" dirty="0">
                <a:latin typeface="Crimson Text" pitchFamily="2" charset="0"/>
              </a:rPr>
              <a:t>Korinne Angela White</a:t>
            </a:r>
            <a:endParaRPr lang="en-CA" sz="3600" b="1" i="0" dirty="0">
              <a:effectLst/>
              <a:latin typeface="Crimson Text" pitchFamily="2" charset="0"/>
            </a:endParaRPr>
          </a:p>
        </p:txBody>
      </p:sp>
      <p:sp>
        <p:nvSpPr>
          <p:cNvPr id="22" name="Oval 1">
            <a:extLst>
              <a:ext uri="{FF2B5EF4-FFF2-40B4-BE49-F238E27FC236}">
                <a16:creationId xmlns:a16="http://schemas.microsoft.com/office/drawing/2014/main" id="{8C046DDB-9E83-B345-D558-6D97023D3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411" y="557332"/>
            <a:ext cx="5743337" cy="57433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decorative circles">
            <a:extLst>
              <a:ext uri="{FF2B5EF4-FFF2-40B4-BE49-F238E27FC236}">
                <a16:creationId xmlns:a16="http://schemas.microsoft.com/office/drawing/2014/main" id="{2E91582D-79EE-8061-72B4-B1CE764AB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062" y="289695"/>
            <a:ext cx="4971115" cy="6138399"/>
            <a:chOff x="6870062" y="289695"/>
            <a:chExt cx="4971115" cy="613839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B93D40-611D-88D5-CB2D-7E826040D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82C6C57-E1DB-014E-AB12-13A5CB09D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4736" y="5667686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5EBC885-A740-26FE-E11E-956706EA29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27805" y="5275653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C66ACE-6ED2-486A-2A8A-4FD88B89F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9847" y="59428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31709F-C229-509A-AEEF-99C51EB5E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1540" y="655922"/>
              <a:ext cx="466441" cy="466441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269409D-CA3D-3E63-CF86-E578ACDE1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866A5B8-87FC-5473-010A-11D24F231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63367" y="6122314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34582B2-E2EF-3D1F-F654-B1C394B0A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0062" y="5959435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668A59-5548-80AC-2199-75E84703E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9546975" cy="2387600"/>
          </a:xfrm>
        </p:spPr>
        <p:txBody>
          <a:bodyPr>
            <a:normAutofit/>
          </a:bodyPr>
          <a:lstStyle/>
          <a:p>
            <a:pPr algn="l"/>
            <a:r>
              <a:rPr lang="en-CA" dirty="0">
                <a:latin typeface="Josefin Sans" pitchFamily="2" charset="0"/>
              </a:rPr>
              <a:t>THANK YOU!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4FD789-4EA6-60B1-22DF-B18F657424D5}"/>
              </a:ext>
            </a:extLst>
          </p:cNvPr>
          <p:cNvSpPr txBox="1">
            <a:spLocks/>
          </p:cNvSpPr>
          <p:nvPr/>
        </p:nvSpPr>
        <p:spPr>
          <a:xfrm>
            <a:off x="754902" y="5734690"/>
            <a:ext cx="5743336" cy="51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b="1" dirty="0">
                <a:solidFill>
                  <a:schemeClr val="accent3"/>
                </a:solidFill>
                <a:latin typeface="Crimson Text" pitchFamily="2" charset="0"/>
                <a:hlinkClick r:id="rId3"/>
              </a:rPr>
              <a:t>Let’s connect on Linked In!</a:t>
            </a:r>
            <a:endParaRPr lang="en-CA" b="1" dirty="0">
              <a:solidFill>
                <a:schemeClr val="accent3"/>
              </a:solidFill>
              <a:latin typeface="Crimson Text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AFADBAC-6D69-5BF5-5B93-AB74C19AA821}"/>
              </a:ext>
            </a:extLst>
          </p:cNvPr>
          <p:cNvSpPr txBox="1">
            <a:spLocks/>
          </p:cNvSpPr>
          <p:nvPr/>
        </p:nvSpPr>
        <p:spPr>
          <a:xfrm>
            <a:off x="754902" y="5223385"/>
            <a:ext cx="5743336" cy="510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CA" b="1" dirty="0">
                <a:solidFill>
                  <a:schemeClr val="accent3"/>
                </a:solidFill>
                <a:latin typeface="Crimson Text" pitchFamily="2" charset="0"/>
                <a:hlinkClick r:id="rId4"/>
              </a:rPr>
              <a:t>View this repo </a:t>
            </a:r>
            <a:r>
              <a:rPr lang="en-CA" b="1">
                <a:solidFill>
                  <a:schemeClr val="accent3"/>
                </a:solidFill>
                <a:latin typeface="Crimson Text" pitchFamily="2" charset="0"/>
                <a:hlinkClick r:id="rId4"/>
              </a:rPr>
              <a:t>on Github</a:t>
            </a:r>
            <a:endParaRPr lang="en-CA" b="1" dirty="0">
              <a:solidFill>
                <a:schemeClr val="accent3"/>
              </a:solidFill>
              <a:latin typeface="Crimson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68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8CAD-7F32-02A6-26AB-2CAFD821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5A3EC-15C7-CE30-853B-48D2A67F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The project involves a comprehensive analysis of sales and web analytics data to uncover insights about customer behavior and sales performance across various geographic locations.</a:t>
            </a:r>
          </a:p>
          <a:p>
            <a:pPr lvl="1"/>
            <a:r>
              <a:rPr lang="en-CA" sz="2800" dirty="0"/>
              <a:t>Identifying top-performing locations by transaction revenue</a:t>
            </a:r>
          </a:p>
          <a:p>
            <a:pPr lvl="1"/>
            <a:r>
              <a:rPr lang="en-CA" sz="2800" dirty="0"/>
              <a:t>Summarizing the revenue impact of each city and country</a:t>
            </a:r>
          </a:p>
          <a:p>
            <a:pPr lvl="1"/>
            <a:r>
              <a:rPr lang="en-CA" sz="2800" dirty="0"/>
              <a:t>Identifying customer purchasing behaviors by location</a:t>
            </a:r>
          </a:p>
          <a:p>
            <a:pPr lvl="1"/>
            <a:r>
              <a:rPr lang="en-CA" sz="2800" dirty="0"/>
              <a:t>Identifying loyal customer locations</a:t>
            </a:r>
          </a:p>
        </p:txBody>
      </p:sp>
    </p:spTree>
    <p:extLst>
      <p:ext uri="{BB962C8B-B14F-4D97-AF65-F5344CB8AC3E}">
        <p14:creationId xmlns:p14="http://schemas.microsoft.com/office/powerpoint/2010/main" val="241540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2E19-2F3A-DF91-3B0F-E5A8BADE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B1A18-FCC4-3495-5BF5-113926E3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sz="2800" dirty="0"/>
              <a:t>Exploring each table’s CSV &amp; Loading the data into the DB</a:t>
            </a:r>
          </a:p>
          <a:p>
            <a:r>
              <a:rPr lang="en-CA" sz="2800" dirty="0"/>
              <a:t>Getting general overviews of the columns in each table</a:t>
            </a:r>
          </a:p>
          <a:p>
            <a:pPr lvl="1"/>
            <a:r>
              <a:rPr lang="en-CA" sz="2800" dirty="0"/>
              <a:t>UDF: </a:t>
            </a:r>
            <a:r>
              <a:rPr lang="en-CA" sz="2800" dirty="0" err="1">
                <a:solidFill>
                  <a:schemeClr val="accent3"/>
                </a:solidFill>
              </a:rPr>
              <a:t>overview_of_each_column</a:t>
            </a:r>
            <a:r>
              <a:rPr lang="en-CA" sz="2800" dirty="0">
                <a:solidFill>
                  <a:schemeClr val="accent3"/>
                </a:solidFill>
              </a:rPr>
              <a:t>(‘</a:t>
            </a:r>
            <a:r>
              <a:rPr lang="en-CA" sz="2800" dirty="0" err="1">
                <a:solidFill>
                  <a:schemeClr val="accent3"/>
                </a:solidFill>
              </a:rPr>
              <a:t>tablename</a:t>
            </a:r>
            <a:r>
              <a:rPr lang="en-CA" sz="2800" dirty="0">
                <a:solidFill>
                  <a:schemeClr val="accent3"/>
                </a:solidFill>
              </a:rPr>
              <a:t>’)</a:t>
            </a:r>
          </a:p>
          <a:p>
            <a:pPr lvl="1"/>
            <a:r>
              <a:rPr lang="en-CA" sz="2800" dirty="0"/>
              <a:t>UDF: </a:t>
            </a:r>
            <a:r>
              <a:rPr lang="en-CA" sz="2800" dirty="0" err="1">
                <a:solidFill>
                  <a:schemeClr val="accent3"/>
                </a:solidFill>
              </a:rPr>
              <a:t>numbers_summary</a:t>
            </a:r>
            <a:r>
              <a:rPr lang="en-CA" sz="2800" dirty="0">
                <a:solidFill>
                  <a:schemeClr val="accent3"/>
                </a:solidFill>
              </a:rPr>
              <a:t>(‘</a:t>
            </a:r>
            <a:r>
              <a:rPr lang="en-CA" sz="2800" dirty="0" err="1">
                <a:solidFill>
                  <a:schemeClr val="accent3"/>
                </a:solidFill>
              </a:rPr>
              <a:t>tablename</a:t>
            </a:r>
            <a:r>
              <a:rPr lang="en-CA" sz="2800" dirty="0">
                <a:solidFill>
                  <a:schemeClr val="accent3"/>
                </a:solidFill>
              </a:rPr>
              <a:t>’)</a:t>
            </a:r>
          </a:p>
          <a:p>
            <a:r>
              <a:rPr lang="en-CA" sz="2800" dirty="0"/>
              <a:t>Created the following materialized views:</a:t>
            </a:r>
          </a:p>
          <a:p>
            <a:pPr lvl="1"/>
            <a:r>
              <a:rPr lang="en-CA" sz="2800" dirty="0" err="1">
                <a:solidFill>
                  <a:schemeClr val="accent3"/>
                </a:solidFill>
              </a:rPr>
              <a:t>unique_fullvisitorids</a:t>
            </a:r>
            <a:endParaRPr lang="en-CA" sz="2800" dirty="0">
              <a:solidFill>
                <a:schemeClr val="accent3"/>
              </a:solidFill>
            </a:endParaRPr>
          </a:p>
          <a:p>
            <a:pPr lvl="1"/>
            <a:r>
              <a:rPr lang="en-CA" sz="2800" dirty="0" err="1">
                <a:solidFill>
                  <a:schemeClr val="accent3"/>
                </a:solidFill>
              </a:rPr>
              <a:t>analytics_revenue_table</a:t>
            </a:r>
            <a:endParaRPr lang="en-CA" sz="2800" dirty="0">
              <a:solidFill>
                <a:schemeClr val="accent3"/>
              </a:solidFill>
            </a:endParaRPr>
          </a:p>
          <a:p>
            <a:r>
              <a:rPr lang="en-CA" sz="2800" dirty="0"/>
              <a:t>Cleaning processes</a:t>
            </a:r>
          </a:p>
          <a:p>
            <a:pPr lvl="1"/>
            <a:r>
              <a:rPr lang="en-CA" sz="2600" dirty="0"/>
              <a:t>UDF: </a:t>
            </a:r>
            <a:r>
              <a:rPr lang="en-CA" sz="2600" dirty="0" err="1">
                <a:solidFill>
                  <a:schemeClr val="accent3"/>
                </a:solidFill>
              </a:rPr>
              <a:t>dividebymil</a:t>
            </a:r>
            <a:r>
              <a:rPr lang="en-CA" sz="2600" dirty="0">
                <a:solidFill>
                  <a:schemeClr val="accent3"/>
                </a:solidFill>
              </a:rPr>
              <a:t>(</a:t>
            </a:r>
            <a:r>
              <a:rPr lang="en-CA" sz="2600" dirty="0" err="1">
                <a:solidFill>
                  <a:schemeClr val="accent3"/>
                </a:solidFill>
              </a:rPr>
              <a:t>columnname</a:t>
            </a:r>
            <a:r>
              <a:rPr lang="en-CA" sz="2600" dirty="0">
                <a:solidFill>
                  <a:schemeClr val="accent3"/>
                </a:solidFill>
              </a:rPr>
              <a:t>)</a:t>
            </a:r>
          </a:p>
          <a:p>
            <a:pPr lvl="1"/>
            <a:r>
              <a:rPr lang="en-CA" sz="2600" dirty="0"/>
              <a:t>Created new tables for formatted time.</a:t>
            </a:r>
          </a:p>
        </p:txBody>
      </p:sp>
    </p:spTree>
    <p:extLst>
      <p:ext uri="{BB962C8B-B14F-4D97-AF65-F5344CB8AC3E}">
        <p14:creationId xmlns:p14="http://schemas.microsoft.com/office/powerpoint/2010/main" val="84249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7E60-4701-8574-5996-88DEBAFB3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5753E-899A-3AB6-B2EB-DB5E525AE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We've identified where majority of transactions are coming from per city and country. Here are the top 3 cities:</a:t>
            </a:r>
            <a:endParaRPr lang="en-CA" sz="3000" dirty="0"/>
          </a:p>
          <a:p>
            <a:pPr marL="0" indent="0">
              <a:buNone/>
            </a:pPr>
            <a:endParaRPr lang="en-CA" sz="3000" dirty="0"/>
          </a:p>
          <a:p>
            <a:pPr marL="0" indent="0">
              <a:buNone/>
            </a:pPr>
            <a:endParaRPr lang="en-CA" sz="32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67AED18-5307-F861-789E-872510A25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93" y="3429000"/>
            <a:ext cx="9287813" cy="251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9EBFE-ECF9-8952-EF38-F6F6CEAC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4A6B-84F3-6816-DB2D-085F1B44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E7E9-6E45-F1AC-489A-1DB7CFDF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We've identified the peak site visit hours per country.</a:t>
            </a:r>
          </a:p>
          <a:p>
            <a:pPr lvl="1"/>
            <a:r>
              <a:rPr lang="en-CA" sz="3000" dirty="0"/>
              <a:t>For example, in Canada and United States:</a:t>
            </a:r>
          </a:p>
          <a:p>
            <a:endParaRPr lang="en-CA" sz="3200"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32B35C55-2A44-5014-BEAA-BC4B7A1FA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1" y="3197459"/>
            <a:ext cx="10934997" cy="13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6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C43F7-D83A-5B53-3BEA-5C423F414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7661-715E-F108-623C-2A6485B9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Results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2C1F2-2DC2-05E4-D069-DEA99B75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825625"/>
            <a:ext cx="3246120" cy="4351338"/>
          </a:xfrm>
        </p:spPr>
        <p:txBody>
          <a:bodyPr>
            <a:normAutofit/>
          </a:bodyPr>
          <a:lstStyle/>
          <a:p>
            <a:r>
              <a:rPr lang="en-CA" sz="3200" dirty="0"/>
              <a:t>We've identified the locations of our most loyal customers.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95C1309-EB0F-A2E8-10C1-5C9B3FE12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978" y="1825625"/>
            <a:ext cx="7728472" cy="425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9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DDD98-BA70-77F1-9D8B-DC2A19DF8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0A4E-9EAD-3670-310C-551DE0FC3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2766218"/>
            <a:ext cx="10659110" cy="1325563"/>
          </a:xfrm>
        </p:spPr>
        <p:txBody>
          <a:bodyPr/>
          <a:lstStyle/>
          <a:p>
            <a:pPr algn="ctr"/>
            <a:r>
              <a:rPr lang="en-CA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7928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FFA7E-8BE6-263A-CE59-9BEEA6B51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0DC9-11BC-3515-D061-6E3833BE9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5F33C-364E-5CCC-18BE-484FCA234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I forgot my </a:t>
            </a:r>
            <a:r>
              <a:rPr lang="en-CA" sz="3600" dirty="0" err="1"/>
              <a:t>psql</a:t>
            </a:r>
            <a:r>
              <a:rPr lang="en-CA" sz="3600" dirty="0"/>
              <a:t> passphrase.</a:t>
            </a:r>
          </a:p>
          <a:p>
            <a:pPr lvl="1"/>
            <a:r>
              <a:rPr lang="en-CA" sz="3200" dirty="0"/>
              <a:t>Disabled &amp; Re-enabled authentication requirements</a:t>
            </a:r>
          </a:p>
          <a:p>
            <a:r>
              <a:rPr lang="en-CA" sz="3600" dirty="0"/>
              <a:t>Inefficiencies of using UDFs repeatedly.</a:t>
            </a:r>
          </a:p>
          <a:p>
            <a:pPr lvl="1"/>
            <a:r>
              <a:rPr lang="en-CA" sz="3200" dirty="0"/>
              <a:t>Materialized view of calling the </a:t>
            </a:r>
            <a:r>
              <a:rPr lang="en-CA" sz="3200" dirty="0">
                <a:solidFill>
                  <a:schemeClr val="accent3"/>
                </a:solidFill>
              </a:rPr>
              <a:t>‘</a:t>
            </a:r>
            <a:r>
              <a:rPr lang="en-CA" sz="3200" dirty="0" err="1">
                <a:solidFill>
                  <a:schemeClr val="accent3"/>
                </a:solidFill>
              </a:rPr>
              <a:t>overview_of_each_column</a:t>
            </a:r>
            <a:r>
              <a:rPr lang="en-CA" sz="3200" dirty="0">
                <a:solidFill>
                  <a:schemeClr val="accent3"/>
                </a:solidFill>
              </a:rPr>
              <a:t>’ </a:t>
            </a:r>
            <a:r>
              <a:rPr lang="en-CA" sz="3200" dirty="0"/>
              <a:t>function on every table</a:t>
            </a:r>
          </a:p>
        </p:txBody>
      </p:sp>
    </p:spTree>
    <p:extLst>
      <p:ext uri="{BB962C8B-B14F-4D97-AF65-F5344CB8AC3E}">
        <p14:creationId xmlns:p14="http://schemas.microsoft.com/office/powerpoint/2010/main" val="2240278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4418-7489-8B22-9267-6860BCDFB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3A445-6A42-FA12-BFFD-A33A9114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AA277-8D78-D085-B27C-020DB934E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sz="2800" dirty="0"/>
              <a:t>Deeper Customer Segmentation Analysis</a:t>
            </a:r>
          </a:p>
          <a:p>
            <a:pPr lvl="1"/>
            <a:r>
              <a:rPr lang="en-CA" sz="2800" dirty="0"/>
              <a:t>Create customer personas and target marketing campaigns tailored to different segments</a:t>
            </a:r>
          </a:p>
          <a:p>
            <a:r>
              <a:rPr lang="en-CA" sz="2800" dirty="0"/>
              <a:t>Location-based Consumer Behavior Analysis</a:t>
            </a:r>
          </a:p>
          <a:p>
            <a:pPr lvl="1"/>
            <a:r>
              <a:rPr lang="en-CA" sz="2800" dirty="0"/>
              <a:t>Develop location-specific strategies and adapt the user experience and marketing messages to fit better in that market</a:t>
            </a:r>
          </a:p>
          <a:p>
            <a:r>
              <a:rPr lang="en-CA" sz="2800" dirty="0"/>
              <a:t>Analyzing Referral Sources and Influences</a:t>
            </a:r>
          </a:p>
          <a:p>
            <a:pPr lvl="1"/>
            <a:r>
              <a:rPr lang="en-CA" sz="2800" dirty="0"/>
              <a:t>Identifying where to spend more or less in marketing</a:t>
            </a:r>
          </a:p>
          <a:p>
            <a:r>
              <a:rPr lang="en-CA" sz="2800" dirty="0"/>
              <a:t>Conversion Rate Analysis</a:t>
            </a:r>
          </a:p>
          <a:p>
            <a:pPr lvl="1"/>
            <a:r>
              <a:rPr lang="en-CA" sz="2600" dirty="0"/>
              <a:t>Here is where we identify how long (time) an average visitor spends on the site, and how much (revenue) they are buying</a:t>
            </a:r>
          </a:p>
          <a:p>
            <a:pPr lvl="1"/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52800136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1175</Words>
  <Application>Microsoft Office PowerPoint</Application>
  <PresentationFormat>Widescreen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Aptos</vt:lpstr>
      <vt:lpstr>Arial</vt:lpstr>
      <vt:lpstr>Calibri</vt:lpstr>
      <vt:lpstr>Consolas</vt:lpstr>
      <vt:lpstr>Crimson Text</vt:lpstr>
      <vt:lpstr>Gill Sans Nova</vt:lpstr>
      <vt:lpstr>Josefin Sans</vt:lpstr>
      <vt:lpstr>ConfettiVTI</vt:lpstr>
      <vt:lpstr> Transforming &amp; Analyzing Data with SQL</vt:lpstr>
      <vt:lpstr>Project &amp; Goals</vt:lpstr>
      <vt:lpstr>Process</vt:lpstr>
      <vt:lpstr>Results</vt:lpstr>
      <vt:lpstr>Results</vt:lpstr>
      <vt:lpstr>Results</vt:lpstr>
      <vt:lpstr>Conclusion</vt:lpstr>
      <vt:lpstr>Challenges</vt:lpstr>
      <vt:lpstr>Future goals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Korinne Angela White</dc:creator>
  <cp:lastModifiedBy>Korinne Angela White</cp:lastModifiedBy>
  <cp:revision>1</cp:revision>
  <dcterms:created xsi:type="dcterms:W3CDTF">2024-11-04T20:32:22Z</dcterms:created>
  <dcterms:modified xsi:type="dcterms:W3CDTF">2024-11-04T22:00:03Z</dcterms:modified>
</cp:coreProperties>
</file>