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9" r:id="rId2"/>
    <p:sldId id="265" r:id="rId3"/>
    <p:sldId id="257" r:id="rId4"/>
    <p:sldId id="256" r:id="rId5"/>
    <p:sldId id="277" r:id="rId6"/>
    <p:sldId id="268" r:id="rId7"/>
    <p:sldId id="261" r:id="rId8"/>
    <p:sldId id="262" r:id="rId9"/>
    <p:sldId id="270" r:id="rId10"/>
    <p:sldId id="266" r:id="rId11"/>
    <p:sldId id="267" r:id="rId12"/>
    <p:sldId id="274" r:id="rId13"/>
    <p:sldId id="273" r:id="rId14"/>
    <p:sldId id="275"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3B5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1" autoAdjust="0"/>
    <p:restoredTop sz="70171" autoAdjust="0"/>
  </p:normalViewPr>
  <p:slideViewPr>
    <p:cSldViewPr snapToGrid="0">
      <p:cViewPr varScale="1">
        <p:scale>
          <a:sx n="54" d="100"/>
          <a:sy n="54" d="100"/>
        </p:scale>
        <p:origin x="16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DE5D23-752B-4646-8F9B-C23516330D0B}" type="datetimeFigureOut">
              <a:rPr lang="en-CA" smtClean="0"/>
              <a:t>2024-12-16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D5415-B2D1-4391-8AF9-AA3120AA4DB5}" type="slidenum">
              <a:rPr lang="en-CA" smtClean="0"/>
              <a:t>‹#›</a:t>
            </a:fld>
            <a:endParaRPr lang="en-CA"/>
          </a:p>
        </p:txBody>
      </p:sp>
    </p:spTree>
    <p:extLst>
      <p:ext uri="{BB962C8B-B14F-4D97-AF65-F5344CB8AC3E}">
        <p14:creationId xmlns:p14="http://schemas.microsoft.com/office/powerpoint/2010/main" val="2982975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r>
              <a:rPr lang="en-CA" dirty="0"/>
              <a:t>Good Afternoon, I'm here to present my project on Statistical Modeling with Python</a:t>
            </a:r>
          </a:p>
        </p:txBody>
      </p:sp>
      <p:sp>
        <p:nvSpPr>
          <p:cNvPr id="4" name="Slide Number Placeholder 3"/>
          <p:cNvSpPr>
            <a:spLocks noGrp="1"/>
          </p:cNvSpPr>
          <p:nvPr>
            <p:ph type="sldNum" sz="quarter" idx="5"/>
          </p:nvPr>
        </p:nvSpPr>
        <p:spPr/>
        <p:txBody>
          <a:bodyPr/>
          <a:lstStyle/>
          <a:p>
            <a:fld id="{5DDD5415-B2D1-4391-8AF9-AA3120AA4DB5}" type="slidenum">
              <a:rPr lang="en-CA" smtClean="0"/>
              <a:t>1</a:t>
            </a:fld>
            <a:endParaRPr lang="en-CA"/>
          </a:p>
        </p:txBody>
      </p:sp>
    </p:spTree>
    <p:extLst>
      <p:ext uri="{BB962C8B-B14F-4D97-AF65-F5344CB8AC3E}">
        <p14:creationId xmlns:p14="http://schemas.microsoft.com/office/powerpoint/2010/main" val="904073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41680-DB8B-982F-7861-180E07608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E9E9C-D19D-1C9A-FE9C-EAA3A67B68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9F5CF6-CB09-049C-1DA2-926480B1095A}"/>
              </a:ext>
            </a:extLst>
          </p:cNvPr>
          <p:cNvSpPr>
            <a:spLocks noGrp="1"/>
          </p:cNvSpPr>
          <p:nvPr>
            <p:ph type="body" idx="1"/>
          </p:nvPr>
        </p:nvSpPr>
        <p:spPr/>
        <p:txBody>
          <a:bodyPr/>
          <a:lstStyle/>
          <a:p>
            <a:pPr marL="171450" indent="-171450">
              <a:buFont typeface="Wingdings" panose="05000000000000000000" pitchFamily="2" charset="2"/>
              <a:buChar char="n"/>
            </a:pPr>
            <a:r>
              <a:rPr lang="en-CA" dirty="0"/>
              <a:t>The most meaningful relationship here would be </a:t>
            </a:r>
            <a:r>
              <a:rPr lang="en-CA" dirty="0" err="1"/>
              <a:t>poi_count</a:t>
            </a:r>
            <a:r>
              <a:rPr lang="en-CA" dirty="0"/>
              <a:t> and </a:t>
            </a:r>
            <a:r>
              <a:rPr lang="en-CA" dirty="0" err="1"/>
              <a:t>poi_avg_rating</a:t>
            </a:r>
            <a:r>
              <a:rPr lang="en-CA" dirty="0"/>
              <a:t> with a p-value of 0.4</a:t>
            </a:r>
          </a:p>
          <a:p>
            <a:pPr marL="171450" indent="-171450">
              <a:buFont typeface="Wingdings" panose="05000000000000000000" pitchFamily="2" charset="2"/>
              <a:buChar char="n"/>
            </a:pPr>
            <a:r>
              <a:rPr lang="en-CA" dirty="0"/>
              <a:t>This says areas with more POIs have higher ratings, indicative of these areas being more desirable for starting a business in these popular locations.</a:t>
            </a:r>
          </a:p>
        </p:txBody>
      </p:sp>
      <p:sp>
        <p:nvSpPr>
          <p:cNvPr id="4" name="Slide Number Placeholder 3">
            <a:extLst>
              <a:ext uri="{FF2B5EF4-FFF2-40B4-BE49-F238E27FC236}">
                <a16:creationId xmlns:a16="http://schemas.microsoft.com/office/drawing/2014/main" id="{0B326C2C-E9FE-23A5-1C05-CF9C31D071D6}"/>
              </a:ext>
            </a:extLst>
          </p:cNvPr>
          <p:cNvSpPr>
            <a:spLocks noGrp="1"/>
          </p:cNvSpPr>
          <p:nvPr>
            <p:ph type="sldNum" sz="quarter" idx="5"/>
          </p:nvPr>
        </p:nvSpPr>
        <p:spPr/>
        <p:txBody>
          <a:bodyPr/>
          <a:lstStyle/>
          <a:p>
            <a:fld id="{5DDD5415-B2D1-4391-8AF9-AA3120AA4DB5}" type="slidenum">
              <a:rPr lang="en-CA" smtClean="0"/>
              <a:t>10</a:t>
            </a:fld>
            <a:endParaRPr lang="en-CA"/>
          </a:p>
        </p:txBody>
      </p:sp>
    </p:spTree>
    <p:extLst>
      <p:ext uri="{BB962C8B-B14F-4D97-AF65-F5344CB8AC3E}">
        <p14:creationId xmlns:p14="http://schemas.microsoft.com/office/powerpoint/2010/main" val="2899587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5DB0-E86A-6064-5CE8-AFC2A5028E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F1E2AE-4E28-3A43-676C-A79B4E908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BAAE7-F8B5-26D3-F4C7-BA75BC488057}"/>
              </a:ext>
            </a:extLst>
          </p:cNvPr>
          <p:cNvSpPr>
            <a:spLocks noGrp="1"/>
          </p:cNvSpPr>
          <p:nvPr>
            <p:ph type="body" idx="1"/>
          </p:nvPr>
        </p:nvSpPr>
        <p:spPr/>
        <p:txBody>
          <a:bodyPr/>
          <a:lstStyle/>
          <a:p>
            <a:r>
              <a:rPr lang="en-CA" dirty="0"/>
              <a:t>I did a multi-class classification model. So, I categorized the POIs into 3 categories. Low, Mid and High. </a:t>
            </a:r>
          </a:p>
          <a:p>
            <a:endParaRPr lang="en-CA" dirty="0"/>
          </a:p>
          <a:p>
            <a:r>
              <a:rPr lang="en-CA" dirty="0"/>
              <a:t>The overall model is correct only 45% of the time.</a:t>
            </a:r>
          </a:p>
        </p:txBody>
      </p:sp>
      <p:sp>
        <p:nvSpPr>
          <p:cNvPr id="4" name="Slide Number Placeholder 3">
            <a:extLst>
              <a:ext uri="{FF2B5EF4-FFF2-40B4-BE49-F238E27FC236}">
                <a16:creationId xmlns:a16="http://schemas.microsoft.com/office/drawing/2014/main" id="{1EEA53E5-7540-2038-F469-19AF3B0F77CE}"/>
              </a:ext>
            </a:extLst>
          </p:cNvPr>
          <p:cNvSpPr>
            <a:spLocks noGrp="1"/>
          </p:cNvSpPr>
          <p:nvPr>
            <p:ph type="sldNum" sz="quarter" idx="5"/>
          </p:nvPr>
        </p:nvSpPr>
        <p:spPr/>
        <p:txBody>
          <a:bodyPr/>
          <a:lstStyle/>
          <a:p>
            <a:fld id="{5DDD5415-B2D1-4391-8AF9-AA3120AA4DB5}" type="slidenum">
              <a:rPr lang="en-CA" smtClean="0"/>
              <a:t>11</a:t>
            </a:fld>
            <a:endParaRPr lang="en-CA"/>
          </a:p>
        </p:txBody>
      </p:sp>
    </p:spTree>
    <p:extLst>
      <p:ext uri="{BB962C8B-B14F-4D97-AF65-F5344CB8AC3E}">
        <p14:creationId xmlns:p14="http://schemas.microsoft.com/office/powerpoint/2010/main" val="2607756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analysis shows limited significance in the findings. While stations with low bike availability may reflect high-traffic areas, the trend isn't strong. Higher POI counts cluster near downtown areas rather than the outskirts.</a:t>
            </a:r>
          </a:p>
          <a:p>
            <a:endParaRPr lang="en-CA" dirty="0"/>
          </a:p>
          <a:p>
            <a:r>
              <a:rPr lang="en-CA" dirty="0"/>
              <a:t>The regression model explains only 17.5% of the variance in POI density, with the average POI rating being the only statistically significant predictor. However, the multi-class classification model was only 45% accurate, performing no better than random guessing.</a:t>
            </a:r>
          </a:p>
        </p:txBody>
      </p:sp>
      <p:sp>
        <p:nvSpPr>
          <p:cNvPr id="4" name="Slide Number Placeholder 3"/>
          <p:cNvSpPr>
            <a:spLocks noGrp="1"/>
          </p:cNvSpPr>
          <p:nvPr>
            <p:ph type="sldNum" sz="quarter" idx="5"/>
          </p:nvPr>
        </p:nvSpPr>
        <p:spPr/>
        <p:txBody>
          <a:bodyPr/>
          <a:lstStyle/>
          <a:p>
            <a:fld id="{5DDD5415-B2D1-4391-8AF9-AA3120AA4DB5}" type="slidenum">
              <a:rPr lang="en-CA" smtClean="0"/>
              <a:t>12</a:t>
            </a:fld>
            <a:endParaRPr lang="en-CA"/>
          </a:p>
        </p:txBody>
      </p:sp>
    </p:spTree>
    <p:extLst>
      <p:ext uri="{BB962C8B-B14F-4D97-AF65-F5344CB8AC3E}">
        <p14:creationId xmlns:p14="http://schemas.microsoft.com/office/powerpoint/2010/main" val="370762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D9409-0156-9645-4799-FB29B02500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2EA64-78ED-8570-5140-78B5A335ED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518BA1-7744-4ABD-E97D-C00EF1F9496A}"/>
              </a:ext>
            </a:extLst>
          </p:cNvPr>
          <p:cNvSpPr>
            <a:spLocks noGrp="1"/>
          </p:cNvSpPr>
          <p:nvPr>
            <p:ph type="body" idx="1"/>
          </p:nvPr>
        </p:nvSpPr>
        <p:spPr/>
        <p:txBody>
          <a:bodyPr/>
          <a:lstStyle/>
          <a:p>
            <a:pPr marL="171450" indent="-171450">
              <a:buFont typeface="Wingdings" panose="05000000000000000000" pitchFamily="2" charset="2"/>
              <a:buChar char="n"/>
            </a:pPr>
            <a:r>
              <a:rPr lang="en-CA" dirty="0"/>
              <a:t>My initial city of choice was Toronto. It had 861 stations, so I would have had to spread it out over a few days to proceed further in the project. So, I started over with a new city, which is Hamilton.</a:t>
            </a:r>
          </a:p>
          <a:p>
            <a:pPr marL="171450" indent="-171450">
              <a:buFont typeface="Wingdings" panose="05000000000000000000" pitchFamily="2" charset="2"/>
              <a:buChar char="n"/>
            </a:pPr>
            <a:r>
              <a:rPr lang="en-CA" dirty="0"/>
              <a:t>In the 2nd run, the files were confusing me. I lost track between notebooks, codes and CSVs, but I learned so much more about how to do it better and faster…</a:t>
            </a:r>
          </a:p>
          <a:p>
            <a:pPr marL="171450" indent="-171450">
              <a:buFont typeface="Wingdings" panose="05000000000000000000" pitchFamily="2" charset="2"/>
              <a:buChar char="n"/>
            </a:pPr>
            <a:r>
              <a:rPr lang="en-CA" dirty="0"/>
              <a:t>I restarted a 2nd time with the same city and I was able to get back to where I was in about 2hrs.</a:t>
            </a:r>
          </a:p>
        </p:txBody>
      </p:sp>
      <p:sp>
        <p:nvSpPr>
          <p:cNvPr id="4" name="Slide Number Placeholder 3">
            <a:extLst>
              <a:ext uri="{FF2B5EF4-FFF2-40B4-BE49-F238E27FC236}">
                <a16:creationId xmlns:a16="http://schemas.microsoft.com/office/drawing/2014/main" id="{8A4D1575-ABD9-4B5F-6DB2-47256BA10620}"/>
              </a:ext>
            </a:extLst>
          </p:cNvPr>
          <p:cNvSpPr>
            <a:spLocks noGrp="1"/>
          </p:cNvSpPr>
          <p:nvPr>
            <p:ph type="sldNum" sz="quarter" idx="5"/>
          </p:nvPr>
        </p:nvSpPr>
        <p:spPr/>
        <p:txBody>
          <a:bodyPr/>
          <a:lstStyle/>
          <a:p>
            <a:fld id="{5DDD5415-B2D1-4391-8AF9-AA3120AA4DB5}" type="slidenum">
              <a:rPr lang="en-CA" smtClean="0"/>
              <a:t>13</a:t>
            </a:fld>
            <a:endParaRPr lang="en-CA"/>
          </a:p>
        </p:txBody>
      </p:sp>
    </p:spTree>
    <p:extLst>
      <p:ext uri="{BB962C8B-B14F-4D97-AF65-F5344CB8AC3E}">
        <p14:creationId xmlns:p14="http://schemas.microsoft.com/office/powerpoint/2010/main" val="4135885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85F8-70F4-6242-76F6-4200D5EB35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54537A-A38B-B2EB-3439-5FB88E00DC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692FF-E9B7-5D63-EE18-FFB69BBD5E8C}"/>
              </a:ext>
            </a:extLst>
          </p:cNvPr>
          <p:cNvSpPr>
            <a:spLocks noGrp="1"/>
          </p:cNvSpPr>
          <p:nvPr>
            <p:ph type="body" idx="1"/>
          </p:nvPr>
        </p:nvSpPr>
        <p:spPr/>
        <p:txBody>
          <a:bodyPr/>
          <a:lstStyle/>
          <a:p>
            <a:pPr marL="0" indent="0">
              <a:buFont typeface="+mj-lt"/>
              <a:buNone/>
            </a:pPr>
            <a:r>
              <a:rPr lang="en-CA" dirty="0"/>
              <a:t>For future goals…</a:t>
            </a:r>
          </a:p>
          <a:p>
            <a:pPr marL="171450" indent="-171450">
              <a:buFont typeface="Wingdings" panose="05000000000000000000" pitchFamily="2" charset="2"/>
              <a:buChar char="n"/>
            </a:pPr>
            <a:r>
              <a:rPr lang="en-CA" dirty="0"/>
              <a:t>I thought about expanding to multiple cities to compare bike-sharing activities across different environments. And also building a list of the best businesses accessible by bike for each city.</a:t>
            </a:r>
          </a:p>
          <a:p>
            <a:pPr marL="171450" indent="-171450">
              <a:buFont typeface="Wingdings" panose="05000000000000000000" pitchFamily="2" charset="2"/>
              <a:buChar char="n"/>
            </a:pPr>
            <a:r>
              <a:rPr lang="en-CA" dirty="0"/>
              <a:t>It would also be nice to compare how bike availability fluctuates at different times of day and days of the week.</a:t>
            </a:r>
          </a:p>
        </p:txBody>
      </p:sp>
      <p:sp>
        <p:nvSpPr>
          <p:cNvPr id="4" name="Slide Number Placeholder 3">
            <a:extLst>
              <a:ext uri="{FF2B5EF4-FFF2-40B4-BE49-F238E27FC236}">
                <a16:creationId xmlns:a16="http://schemas.microsoft.com/office/drawing/2014/main" id="{D358522A-9597-EA01-54A8-A4268A8D8406}"/>
              </a:ext>
            </a:extLst>
          </p:cNvPr>
          <p:cNvSpPr>
            <a:spLocks noGrp="1"/>
          </p:cNvSpPr>
          <p:nvPr>
            <p:ph type="sldNum" sz="quarter" idx="5"/>
          </p:nvPr>
        </p:nvSpPr>
        <p:spPr/>
        <p:txBody>
          <a:bodyPr/>
          <a:lstStyle/>
          <a:p>
            <a:fld id="{5DDD5415-B2D1-4391-8AF9-AA3120AA4DB5}" type="slidenum">
              <a:rPr lang="en-CA" smtClean="0"/>
              <a:t>14</a:t>
            </a:fld>
            <a:endParaRPr lang="en-CA"/>
          </a:p>
        </p:txBody>
      </p:sp>
    </p:spTree>
    <p:extLst>
      <p:ext uri="{BB962C8B-B14F-4D97-AF65-F5344CB8AC3E}">
        <p14:creationId xmlns:p14="http://schemas.microsoft.com/office/powerpoint/2010/main" val="2678198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DDD5415-B2D1-4391-8AF9-AA3120AA4DB5}" type="slidenum">
              <a:rPr lang="en-CA" smtClean="0"/>
              <a:t>15</a:t>
            </a:fld>
            <a:endParaRPr lang="en-CA"/>
          </a:p>
        </p:txBody>
      </p:sp>
    </p:spTree>
    <p:extLst>
      <p:ext uri="{BB962C8B-B14F-4D97-AF65-F5344CB8AC3E}">
        <p14:creationId xmlns:p14="http://schemas.microsoft.com/office/powerpoint/2010/main" val="3540941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r>
              <a:rPr lang="en-CA" dirty="0"/>
              <a:t>Our city of choice is Hamilton. It was chosen because the number of bike stations is manageable with our limited API calls. My points of interests are restaurants, amusement parks and museums</a:t>
            </a:r>
          </a:p>
        </p:txBody>
      </p:sp>
      <p:sp>
        <p:nvSpPr>
          <p:cNvPr id="4" name="Slide Number Placeholder 3"/>
          <p:cNvSpPr>
            <a:spLocks noGrp="1"/>
          </p:cNvSpPr>
          <p:nvPr>
            <p:ph type="sldNum" sz="quarter" idx="5"/>
          </p:nvPr>
        </p:nvSpPr>
        <p:spPr/>
        <p:txBody>
          <a:bodyPr/>
          <a:lstStyle/>
          <a:p>
            <a:fld id="{5DDD5415-B2D1-4391-8AF9-AA3120AA4DB5}" type="slidenum">
              <a:rPr lang="en-CA" smtClean="0"/>
              <a:t>2</a:t>
            </a:fld>
            <a:endParaRPr lang="en-CA"/>
          </a:p>
        </p:txBody>
      </p:sp>
    </p:spTree>
    <p:extLst>
      <p:ext uri="{BB962C8B-B14F-4D97-AF65-F5344CB8AC3E}">
        <p14:creationId xmlns:p14="http://schemas.microsoft.com/office/powerpoint/2010/main" val="3339847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n"/>
            </a:pPr>
            <a:r>
              <a:rPr lang="en-CA" dirty="0"/>
              <a:t>Problem Definition: We are looking for the POIs (restaurants, amusement parks, museums) impact on bike-sharing usage in Hamilton, ON.</a:t>
            </a:r>
          </a:p>
          <a:p>
            <a:pPr marL="171450" indent="-171450">
              <a:buFont typeface="Wingdings" panose="05000000000000000000" pitchFamily="2" charset="2"/>
              <a:buChar char="n"/>
            </a:pPr>
            <a:r>
              <a:rPr lang="en-CA" dirty="0"/>
              <a:t>Data Collection :I used the bike-sharing data I got from </a:t>
            </a:r>
            <a:r>
              <a:rPr lang="en-CA" dirty="0" err="1"/>
              <a:t>CityBikes</a:t>
            </a:r>
            <a:r>
              <a:rPr lang="en-CA" dirty="0"/>
              <a:t> API to get data on my Points of Interest within 1000m radius of a bike station from Yelp and from Foursquare.</a:t>
            </a:r>
          </a:p>
          <a:p>
            <a:pPr marL="171450" indent="-171450">
              <a:buFont typeface="Wingdings" panose="05000000000000000000" pitchFamily="2" charset="2"/>
              <a:buChar char="n"/>
            </a:pPr>
            <a:r>
              <a:rPr lang="en-CA" dirty="0"/>
              <a:t>Data Cleaning and </a:t>
            </a:r>
            <a:r>
              <a:rPr lang="en-CA" dirty="0" err="1"/>
              <a:t>Integration:I</a:t>
            </a:r>
            <a:r>
              <a:rPr lang="en-CA" dirty="0"/>
              <a:t> standardized the addresses, the categories and filled in missing values to prepare it for putting into SQLite.</a:t>
            </a:r>
          </a:p>
          <a:p>
            <a:pPr marL="171450" indent="-171450">
              <a:buFont typeface="Wingdings" panose="05000000000000000000" pitchFamily="2" charset="2"/>
              <a:buChar char="n"/>
            </a:pPr>
            <a:r>
              <a:rPr lang="en-CA" dirty="0"/>
              <a:t>Exploratory Data Analysis: I visualized relationships and patterns between POI density and bike availability</a:t>
            </a:r>
          </a:p>
          <a:p>
            <a:pPr marL="171450" indent="-171450">
              <a:buFont typeface="Wingdings" panose="05000000000000000000" pitchFamily="2" charset="2"/>
              <a:buChar char="n"/>
            </a:pPr>
            <a:r>
              <a:rPr lang="en-CA" dirty="0"/>
              <a:t>Model </a:t>
            </a:r>
            <a:r>
              <a:rPr lang="en-CA" dirty="0" err="1"/>
              <a:t>Building:I</a:t>
            </a:r>
            <a:r>
              <a:rPr lang="en-CA" dirty="0"/>
              <a:t> did a regression and a classification model to understand and predict relationships between POI characteristics and bike station activity.</a:t>
            </a:r>
          </a:p>
        </p:txBody>
      </p:sp>
      <p:sp>
        <p:nvSpPr>
          <p:cNvPr id="4" name="Slide Number Placeholder 3"/>
          <p:cNvSpPr>
            <a:spLocks noGrp="1"/>
          </p:cNvSpPr>
          <p:nvPr>
            <p:ph type="sldNum" sz="quarter" idx="5"/>
          </p:nvPr>
        </p:nvSpPr>
        <p:spPr/>
        <p:txBody>
          <a:bodyPr/>
          <a:lstStyle/>
          <a:p>
            <a:fld id="{5DDD5415-B2D1-4391-8AF9-AA3120AA4DB5}" type="slidenum">
              <a:rPr lang="en-CA" smtClean="0"/>
              <a:t>3</a:t>
            </a:fld>
            <a:endParaRPr lang="en-CA"/>
          </a:p>
        </p:txBody>
      </p:sp>
    </p:spTree>
    <p:extLst>
      <p:ext uri="{BB962C8B-B14F-4D97-AF65-F5344CB8AC3E}">
        <p14:creationId xmlns:p14="http://schemas.microsoft.com/office/powerpoint/2010/main" val="1209936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Moving over to results.</a:t>
            </a:r>
          </a:p>
        </p:txBody>
      </p:sp>
      <p:sp>
        <p:nvSpPr>
          <p:cNvPr id="4" name="Slide Number Placeholder 3"/>
          <p:cNvSpPr>
            <a:spLocks noGrp="1"/>
          </p:cNvSpPr>
          <p:nvPr>
            <p:ph type="sldNum" sz="quarter" idx="5"/>
          </p:nvPr>
        </p:nvSpPr>
        <p:spPr/>
        <p:txBody>
          <a:bodyPr/>
          <a:lstStyle/>
          <a:p>
            <a:fld id="{5DDD5415-B2D1-4391-8AF9-AA3120AA4DB5}" type="slidenum">
              <a:rPr lang="en-CA" smtClean="0"/>
              <a:t>4</a:t>
            </a:fld>
            <a:endParaRPr lang="en-CA"/>
          </a:p>
        </p:txBody>
      </p:sp>
    </p:spTree>
    <p:extLst>
      <p:ext uri="{BB962C8B-B14F-4D97-AF65-F5344CB8AC3E}">
        <p14:creationId xmlns:p14="http://schemas.microsoft.com/office/powerpoint/2010/main" val="104151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main difference between the two is Foursquare has better POI coverage, and Yelp is better for assessing/finding popularity metrics.</a:t>
            </a:r>
          </a:p>
        </p:txBody>
      </p:sp>
      <p:sp>
        <p:nvSpPr>
          <p:cNvPr id="4" name="Slide Number Placeholder 3"/>
          <p:cNvSpPr>
            <a:spLocks noGrp="1"/>
          </p:cNvSpPr>
          <p:nvPr>
            <p:ph type="sldNum" sz="quarter" idx="5"/>
          </p:nvPr>
        </p:nvSpPr>
        <p:spPr/>
        <p:txBody>
          <a:bodyPr/>
          <a:lstStyle/>
          <a:p>
            <a:fld id="{5DDD5415-B2D1-4391-8AF9-AA3120AA4DB5}" type="slidenum">
              <a:rPr lang="en-CA" smtClean="0"/>
              <a:t>5</a:t>
            </a:fld>
            <a:endParaRPr lang="en-CA"/>
          </a:p>
        </p:txBody>
      </p:sp>
    </p:spTree>
    <p:extLst>
      <p:ext uri="{BB962C8B-B14F-4D97-AF65-F5344CB8AC3E}">
        <p14:creationId xmlns:p14="http://schemas.microsoft.com/office/powerpoint/2010/main" val="3894335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15C51-76D6-760B-2A2F-606A75D408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386ED-96A7-E7FB-6D6C-3789557FC6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652D8A-C5C9-9AE4-F640-AD0F2CD0CB7E}"/>
              </a:ext>
            </a:extLst>
          </p:cNvPr>
          <p:cNvSpPr>
            <a:spLocks noGrp="1"/>
          </p:cNvSpPr>
          <p:nvPr>
            <p:ph type="body" idx="1"/>
          </p:nvPr>
        </p:nvSpPr>
        <p:spPr/>
        <p:txBody>
          <a:bodyPr/>
          <a:lstStyle/>
          <a:p>
            <a:r>
              <a:rPr lang="en-CA" dirty="0"/>
              <a:t>There's not much here that actually matters or made a lot of sense. We're </a:t>
            </a:r>
            <a:r>
              <a:rPr lang="en-CA" dirty="0" err="1"/>
              <a:t>gonna</a:t>
            </a:r>
            <a:r>
              <a:rPr lang="en-CA" dirty="0"/>
              <a:t> go through what did or sort of did in the next slides.</a:t>
            </a:r>
          </a:p>
        </p:txBody>
      </p:sp>
      <p:sp>
        <p:nvSpPr>
          <p:cNvPr id="4" name="Slide Number Placeholder 3">
            <a:extLst>
              <a:ext uri="{FF2B5EF4-FFF2-40B4-BE49-F238E27FC236}">
                <a16:creationId xmlns:a16="http://schemas.microsoft.com/office/drawing/2014/main" id="{680F3E66-87FE-F70F-B38B-1B98E99B9725}"/>
              </a:ext>
            </a:extLst>
          </p:cNvPr>
          <p:cNvSpPr>
            <a:spLocks noGrp="1"/>
          </p:cNvSpPr>
          <p:nvPr>
            <p:ph type="sldNum" sz="quarter" idx="5"/>
          </p:nvPr>
        </p:nvSpPr>
        <p:spPr/>
        <p:txBody>
          <a:bodyPr/>
          <a:lstStyle/>
          <a:p>
            <a:fld id="{5DDD5415-B2D1-4391-8AF9-AA3120AA4DB5}" type="slidenum">
              <a:rPr lang="en-CA" smtClean="0"/>
              <a:t>6</a:t>
            </a:fld>
            <a:endParaRPr lang="en-CA"/>
          </a:p>
        </p:txBody>
      </p:sp>
    </p:spTree>
    <p:extLst>
      <p:ext uri="{BB962C8B-B14F-4D97-AF65-F5344CB8AC3E}">
        <p14:creationId xmlns:p14="http://schemas.microsoft.com/office/powerpoint/2010/main" val="2921642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020B0-BF2B-4644-46B2-274B5C253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0BFEF-335C-E35E-6ABA-E2B1F1DF32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23AF7-D96F-F593-E20A-23269BF60A5A}"/>
              </a:ext>
            </a:extLst>
          </p:cNvPr>
          <p:cNvSpPr>
            <a:spLocks noGrp="1"/>
          </p:cNvSpPr>
          <p:nvPr>
            <p:ph type="body" idx="1"/>
          </p:nvPr>
        </p:nvSpPr>
        <p:spPr/>
        <p:txBody>
          <a:bodyPr/>
          <a:lstStyle/>
          <a:p>
            <a:r>
              <a:rPr lang="en-CA" dirty="0"/>
              <a:t>This chart suggests stations with </a:t>
            </a:r>
            <a:r>
              <a:rPr lang="en-CA" b="1" dirty="0"/>
              <a:t>low bike availability</a:t>
            </a:r>
            <a:r>
              <a:rPr lang="en-CA" dirty="0"/>
              <a:t> might reflect high-traffic areas near POIs. However, the trend isn’t strong enough to be significant.</a:t>
            </a:r>
          </a:p>
        </p:txBody>
      </p:sp>
      <p:sp>
        <p:nvSpPr>
          <p:cNvPr id="4" name="Slide Number Placeholder 3">
            <a:extLst>
              <a:ext uri="{FF2B5EF4-FFF2-40B4-BE49-F238E27FC236}">
                <a16:creationId xmlns:a16="http://schemas.microsoft.com/office/drawing/2014/main" id="{D8ACC1F9-ADC9-F49D-0076-2C714E2DDBC5}"/>
              </a:ext>
            </a:extLst>
          </p:cNvPr>
          <p:cNvSpPr>
            <a:spLocks noGrp="1"/>
          </p:cNvSpPr>
          <p:nvPr>
            <p:ph type="sldNum" sz="quarter" idx="5"/>
          </p:nvPr>
        </p:nvSpPr>
        <p:spPr/>
        <p:txBody>
          <a:bodyPr/>
          <a:lstStyle/>
          <a:p>
            <a:fld id="{5DDD5415-B2D1-4391-8AF9-AA3120AA4DB5}" type="slidenum">
              <a:rPr lang="en-CA" smtClean="0"/>
              <a:t>7</a:t>
            </a:fld>
            <a:endParaRPr lang="en-CA"/>
          </a:p>
        </p:txBody>
      </p:sp>
    </p:spTree>
    <p:extLst>
      <p:ext uri="{BB962C8B-B14F-4D97-AF65-F5344CB8AC3E}">
        <p14:creationId xmlns:p14="http://schemas.microsoft.com/office/powerpoint/2010/main" val="3014382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4BDDD-66D8-B9AF-306D-2AE77BB40C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C63E1-18BB-4254-73DB-DCADB4CDBC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CBF8-0818-CA31-9EAA-BC7B9FCB36CF}"/>
              </a:ext>
            </a:extLst>
          </p:cNvPr>
          <p:cNvSpPr>
            <a:spLocks noGrp="1"/>
          </p:cNvSpPr>
          <p:nvPr>
            <p:ph type="body" idx="1"/>
          </p:nvPr>
        </p:nvSpPr>
        <p:spPr/>
        <p:txBody>
          <a:bodyPr/>
          <a:lstStyle/>
          <a:p>
            <a:r>
              <a:rPr lang="en-CA" dirty="0"/>
              <a:t>This chart shows that stations with higher POI counts are clustered around specific areas, but it could just be closer to downtown areas vs the outskirts.</a:t>
            </a:r>
          </a:p>
        </p:txBody>
      </p:sp>
      <p:sp>
        <p:nvSpPr>
          <p:cNvPr id="4" name="Slide Number Placeholder 3">
            <a:extLst>
              <a:ext uri="{FF2B5EF4-FFF2-40B4-BE49-F238E27FC236}">
                <a16:creationId xmlns:a16="http://schemas.microsoft.com/office/drawing/2014/main" id="{A82D36AC-631B-87E3-54DB-2CF306979219}"/>
              </a:ext>
            </a:extLst>
          </p:cNvPr>
          <p:cNvSpPr>
            <a:spLocks noGrp="1"/>
          </p:cNvSpPr>
          <p:nvPr>
            <p:ph type="sldNum" sz="quarter" idx="5"/>
          </p:nvPr>
        </p:nvSpPr>
        <p:spPr/>
        <p:txBody>
          <a:bodyPr/>
          <a:lstStyle/>
          <a:p>
            <a:fld id="{5DDD5415-B2D1-4391-8AF9-AA3120AA4DB5}" type="slidenum">
              <a:rPr lang="en-CA" smtClean="0"/>
              <a:t>8</a:t>
            </a:fld>
            <a:endParaRPr lang="en-CA"/>
          </a:p>
        </p:txBody>
      </p:sp>
    </p:spTree>
    <p:extLst>
      <p:ext uri="{BB962C8B-B14F-4D97-AF65-F5344CB8AC3E}">
        <p14:creationId xmlns:p14="http://schemas.microsoft.com/office/powerpoint/2010/main" val="274971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5F832-8219-BB24-1E58-31EDB7C41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59AA23-08D0-B3B0-AC5B-6F573CCBB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7EE250-1BB0-64C7-DB52-F914B942AC69}"/>
              </a:ext>
            </a:extLst>
          </p:cNvPr>
          <p:cNvSpPr>
            <a:spLocks noGrp="1"/>
          </p:cNvSpPr>
          <p:nvPr>
            <p:ph type="body" idx="1"/>
          </p:nvPr>
        </p:nvSpPr>
        <p:spPr/>
        <p:txBody>
          <a:bodyPr/>
          <a:lstStyle/>
          <a:p>
            <a:r>
              <a:rPr lang="en-CA" dirty="0"/>
              <a:t>This is the OLS Regression Results. The r-squared says that this model explains 17.5% of the variance in the density of POIs in the area, and the adjusted one is about 15.7% which is even lower. So, the predictors don't really fully explain the target variables.</a:t>
            </a:r>
          </a:p>
          <a:p>
            <a:endParaRPr lang="en-CA" dirty="0"/>
          </a:p>
          <a:p>
            <a:r>
              <a:rPr lang="en-CA" dirty="0"/>
              <a:t>With the coefficients, the only statistically significant one is the average rating of a POI, meaning... a one-unit increase in average rating is associated with 17.73 more POIs and this is considered statistically significant.</a:t>
            </a:r>
          </a:p>
        </p:txBody>
      </p:sp>
      <p:sp>
        <p:nvSpPr>
          <p:cNvPr id="4" name="Slide Number Placeholder 3">
            <a:extLst>
              <a:ext uri="{FF2B5EF4-FFF2-40B4-BE49-F238E27FC236}">
                <a16:creationId xmlns:a16="http://schemas.microsoft.com/office/drawing/2014/main" id="{FEEC0E2E-3F84-9F14-6077-D9905B473B2F}"/>
              </a:ext>
            </a:extLst>
          </p:cNvPr>
          <p:cNvSpPr>
            <a:spLocks noGrp="1"/>
          </p:cNvSpPr>
          <p:nvPr>
            <p:ph type="sldNum" sz="quarter" idx="5"/>
          </p:nvPr>
        </p:nvSpPr>
        <p:spPr/>
        <p:txBody>
          <a:bodyPr/>
          <a:lstStyle/>
          <a:p>
            <a:fld id="{5DDD5415-B2D1-4391-8AF9-AA3120AA4DB5}" type="slidenum">
              <a:rPr lang="en-CA" smtClean="0"/>
              <a:t>9</a:t>
            </a:fld>
            <a:endParaRPr lang="en-CA"/>
          </a:p>
        </p:txBody>
      </p:sp>
    </p:spTree>
    <p:extLst>
      <p:ext uri="{BB962C8B-B14F-4D97-AF65-F5344CB8AC3E}">
        <p14:creationId xmlns:p14="http://schemas.microsoft.com/office/powerpoint/2010/main" val="3904408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9C57-56B8-FEAF-3262-408FE0193A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2267B13-4B89-51A8-2C04-67405111F3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C90D9C6-1E36-BA27-F227-621D98834A40}"/>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61CE3E62-7BA7-D04D-3816-9BF6DF3AA2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888A47-3CA3-BD42-C583-27591515F58A}"/>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287963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C47F-0A3B-E9BE-88D4-570D7D0CE7A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6DE4BFB-2893-C17D-B9B4-2F84313A73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1F2624-DBE0-2B1E-8A44-2D6CEED4F12C}"/>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2A55DA2B-D5D5-6EA2-C718-AB53430F2D3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160752-E79D-60C4-745A-9C0313801997}"/>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428790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E6EAC-4AC5-96E5-890E-965353FC9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2C4D35C-5B31-B872-E5A8-12F032C7D7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BE4D471-1624-FA3B-4245-AFA9A04F0137}"/>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96E5427F-AC16-316B-E0D1-354A35DEEF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5A82E09-91C3-6612-89F8-CD19ECA94E51}"/>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184125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0945-9C91-7E5F-AE27-8BEDB6DC16C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863D9B6-1CD2-1980-A7C7-203439854A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7EE455A-57B4-DB08-39CD-3C379482900F}"/>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CB19B3DA-45E7-70EC-E7A0-46BF6F4A41B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5BC0A7-38F6-BBDB-30BB-888B673019ED}"/>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3774172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6310-AE0C-3EDA-2E6B-30A7768FBE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A2AEE31-6EE7-E69C-CB02-87B59DE150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ED34DA-C364-6D84-69DD-1CE45C3AC51F}"/>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B1A8FE88-6E25-3D01-D4C6-66402848D4A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0330A1F-5927-2D88-DA81-9D8F6758CB14}"/>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60342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5F17-FCF0-D2DD-B7FC-81863ECC44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BE7ACD0-9924-BF6A-E129-AFC8B13F64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4803EC7C-833B-22D6-8568-01E82628CD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D16EC08-34B0-6375-CB8F-98F95D5F2395}"/>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6" name="Footer Placeholder 5">
            <a:extLst>
              <a:ext uri="{FF2B5EF4-FFF2-40B4-BE49-F238E27FC236}">
                <a16:creationId xmlns:a16="http://schemas.microsoft.com/office/drawing/2014/main" id="{8F6F9EB8-6004-030B-0ED2-7F52D957872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F3076E9-91ED-D848-AB5F-7F49E208D6E5}"/>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1577705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5CA73-B606-6CC3-B365-ABF4F34DD53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04FE491-A581-A45C-E822-D4EA4C3BF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71BC49-C525-0B91-945E-8E2FBD6C8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1FC8FF0-3C79-04F6-0F0B-26BAB5CDAB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512A8-B444-D38E-2885-2971836A1C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1F5D1D5-470F-6CD9-C344-498D52BE756B}"/>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8" name="Footer Placeholder 7">
            <a:extLst>
              <a:ext uri="{FF2B5EF4-FFF2-40B4-BE49-F238E27FC236}">
                <a16:creationId xmlns:a16="http://schemas.microsoft.com/office/drawing/2014/main" id="{683FA241-E0DE-5E1B-4F27-1B2820BC28D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E95342D-5B34-05C5-DEA7-DB039400618C}"/>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121481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A862-031C-CEE0-DF4C-58FD289A1DF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A76E92E-907C-55E3-8435-93959B7873B6}"/>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4" name="Footer Placeholder 3">
            <a:extLst>
              <a:ext uri="{FF2B5EF4-FFF2-40B4-BE49-F238E27FC236}">
                <a16:creationId xmlns:a16="http://schemas.microsoft.com/office/drawing/2014/main" id="{FE9CF946-057E-3C4F-F5F0-4E68A1155E9E}"/>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5C70CB1E-44A6-3F53-520D-CC01F19CABBA}"/>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296631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F6B330-4371-73FB-18B1-C725E27F581F}"/>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3" name="Footer Placeholder 2">
            <a:extLst>
              <a:ext uri="{FF2B5EF4-FFF2-40B4-BE49-F238E27FC236}">
                <a16:creationId xmlns:a16="http://schemas.microsoft.com/office/drawing/2014/main" id="{17F8833A-32B8-3B71-A5FE-C1AF6C00A12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8363DE-2C22-6D84-353F-9ECA4C439799}"/>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1083500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5EB4-9B02-79FE-8F9E-E569706F3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6A11F4E-F09E-FEB0-8BBE-1D1C79CD2B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497E47FF-2517-2734-72AA-A0048DEAA0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4444A-4D9D-EAEA-7E3A-FF9FD213CDF8}"/>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6" name="Footer Placeholder 5">
            <a:extLst>
              <a:ext uri="{FF2B5EF4-FFF2-40B4-BE49-F238E27FC236}">
                <a16:creationId xmlns:a16="http://schemas.microsoft.com/office/drawing/2014/main" id="{78115D66-F197-B129-B50F-E03D0A03D4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18465AA-BA27-EB5E-1515-7DABCC5906C7}"/>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2410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9053-BFA4-D88D-921A-16F9ACDE0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F454585-1DF0-6B44-8F61-0266EFDDDC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D9AB33B-0ECD-4516-3E52-9A5D93529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E94D6-0B6C-7885-7EFF-FB59924C2624}"/>
              </a:ext>
            </a:extLst>
          </p:cNvPr>
          <p:cNvSpPr>
            <a:spLocks noGrp="1"/>
          </p:cNvSpPr>
          <p:nvPr>
            <p:ph type="dt" sz="half" idx="10"/>
          </p:nvPr>
        </p:nvSpPr>
        <p:spPr/>
        <p:txBody>
          <a:bodyPr/>
          <a:lstStyle/>
          <a:p>
            <a:fld id="{5B48E020-79D4-424C-A029-44FEC82B3FBC}" type="datetimeFigureOut">
              <a:rPr lang="en-CA" smtClean="0"/>
              <a:t>2024-12-16</a:t>
            </a:fld>
            <a:endParaRPr lang="en-CA"/>
          </a:p>
        </p:txBody>
      </p:sp>
      <p:sp>
        <p:nvSpPr>
          <p:cNvPr id="6" name="Footer Placeholder 5">
            <a:extLst>
              <a:ext uri="{FF2B5EF4-FFF2-40B4-BE49-F238E27FC236}">
                <a16:creationId xmlns:a16="http://schemas.microsoft.com/office/drawing/2014/main" id="{9FA5EA02-2799-CE20-96F2-C9F56AA3768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BC64FC3-2C14-A41B-CCAA-5F2BE64CD851}"/>
              </a:ext>
            </a:extLst>
          </p:cNvPr>
          <p:cNvSpPr>
            <a:spLocks noGrp="1"/>
          </p:cNvSpPr>
          <p:nvPr>
            <p:ph type="sldNum" sz="quarter" idx="12"/>
          </p:nvPr>
        </p:nvSpPr>
        <p:spPr/>
        <p:txBody>
          <a:bodyPr/>
          <a:lstStyle/>
          <a:p>
            <a:fld id="{B04BF6CB-8A3C-4F4D-A5F5-84952EA38890}" type="slidenum">
              <a:rPr lang="en-CA" smtClean="0"/>
              <a:t>‹#›</a:t>
            </a:fld>
            <a:endParaRPr lang="en-CA"/>
          </a:p>
        </p:txBody>
      </p:sp>
    </p:spTree>
    <p:extLst>
      <p:ext uri="{BB962C8B-B14F-4D97-AF65-F5344CB8AC3E}">
        <p14:creationId xmlns:p14="http://schemas.microsoft.com/office/powerpoint/2010/main" val="368616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B36CE0-11B2-8D82-7B06-8C89E5DEA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F78B484-B3B5-581A-3B27-EC696D5395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A05F304-91F3-722C-2349-572C810432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48E020-79D4-424C-A029-44FEC82B3FBC}" type="datetimeFigureOut">
              <a:rPr lang="en-CA" smtClean="0"/>
              <a:t>2024-12-16</a:t>
            </a:fld>
            <a:endParaRPr lang="en-CA"/>
          </a:p>
        </p:txBody>
      </p:sp>
      <p:sp>
        <p:nvSpPr>
          <p:cNvPr id="5" name="Footer Placeholder 4">
            <a:extLst>
              <a:ext uri="{FF2B5EF4-FFF2-40B4-BE49-F238E27FC236}">
                <a16:creationId xmlns:a16="http://schemas.microsoft.com/office/drawing/2014/main" id="{B9F2E422-7626-99B4-C014-FB3111A16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6C007F83-A363-6826-6BCE-2A45D0DF47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4BF6CB-8A3C-4F4D-A5F5-84952EA38890}" type="slidenum">
              <a:rPr lang="en-CA" smtClean="0"/>
              <a:t>‹#›</a:t>
            </a:fld>
            <a:endParaRPr lang="en-CA"/>
          </a:p>
        </p:txBody>
      </p:sp>
    </p:spTree>
    <p:extLst>
      <p:ext uri="{BB962C8B-B14F-4D97-AF65-F5344CB8AC3E}">
        <p14:creationId xmlns:p14="http://schemas.microsoft.com/office/powerpoint/2010/main" val="204526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5ECF22-E948-C797-187B-B5CEB2A4A49D}"/>
            </a:ext>
          </a:extLst>
        </p:cNvPr>
        <p:cNvGrpSpPr/>
        <p:nvPr/>
      </p:nvGrpSpPr>
      <p:grpSpPr>
        <a:xfrm>
          <a:off x="0" y="0"/>
          <a:ext cx="0" cy="0"/>
          <a:chOff x="0" y="0"/>
          <a:chExt cx="0" cy="0"/>
        </a:xfrm>
      </p:grpSpPr>
      <p:grpSp>
        <p:nvGrpSpPr>
          <p:cNvPr id="44" name="Group 43">
            <a:extLst>
              <a:ext uri="{FF2B5EF4-FFF2-40B4-BE49-F238E27FC236}">
                <a16:creationId xmlns:a16="http://schemas.microsoft.com/office/drawing/2014/main" id="{7A8B9B17-27F9-8AC8-7C33-C84F37A756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5E861210-6FF7-7534-5EBB-0684818A8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09F859D-4765-B583-3EC1-67F3A6C37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0661E61-02AA-6619-DFB6-D3712C60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64690E0-3FEB-F337-21FD-8443B8BBA7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 name="Subtitle 2">
            <a:extLst>
              <a:ext uri="{FF2B5EF4-FFF2-40B4-BE49-F238E27FC236}">
                <a16:creationId xmlns:a16="http://schemas.microsoft.com/office/drawing/2014/main" id="{3A425438-DB6A-4465-6CB5-1257EF8FBAD1}"/>
              </a:ext>
            </a:extLst>
          </p:cNvPr>
          <p:cNvSpPr>
            <a:spLocks noGrp="1"/>
          </p:cNvSpPr>
          <p:nvPr>
            <p:ph type="subTitle" idx="1"/>
          </p:nvPr>
        </p:nvSpPr>
        <p:spPr>
          <a:xfrm>
            <a:off x="869671" y="4605829"/>
            <a:ext cx="6481746" cy="598073"/>
          </a:xfrm>
        </p:spPr>
        <p:txBody>
          <a:bodyPr anchor="ctr">
            <a:normAutofit/>
          </a:bodyPr>
          <a:lstStyle/>
          <a:p>
            <a:pPr algn="l"/>
            <a:r>
              <a:rPr lang="en-CA" sz="2800" dirty="0">
                <a:solidFill>
                  <a:srgbClr val="4A3B50"/>
                </a:solidFill>
                <a:latin typeface="Josefin Sans" pitchFamily="2" charset="0"/>
              </a:rPr>
              <a:t>Korinne Angela White</a:t>
            </a:r>
          </a:p>
        </p:txBody>
      </p:sp>
      <p:sp>
        <p:nvSpPr>
          <p:cNvPr id="4" name="Rectangle 3">
            <a:extLst>
              <a:ext uri="{FF2B5EF4-FFF2-40B4-BE49-F238E27FC236}">
                <a16:creationId xmlns:a16="http://schemas.microsoft.com/office/drawing/2014/main" id="{637BCB28-A288-8772-18A9-F4322015563C}"/>
              </a:ext>
            </a:extLst>
          </p:cNvPr>
          <p:cNvSpPr/>
          <p:nvPr/>
        </p:nvSpPr>
        <p:spPr>
          <a:xfrm>
            <a:off x="0" y="-20744"/>
            <a:ext cx="12196668" cy="4570634"/>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8D3EA23F-C3C6-0225-79BC-5C98A92C9314}"/>
              </a:ext>
            </a:extLst>
          </p:cNvPr>
          <p:cNvSpPr>
            <a:spLocks noGrp="1"/>
          </p:cNvSpPr>
          <p:nvPr>
            <p:ph type="ctrTitle"/>
          </p:nvPr>
        </p:nvSpPr>
        <p:spPr>
          <a:xfrm>
            <a:off x="677169" y="3761104"/>
            <a:ext cx="10565988" cy="788786"/>
          </a:xfrm>
        </p:spPr>
        <p:txBody>
          <a:bodyPr anchor="t">
            <a:normAutofit/>
          </a:bodyPr>
          <a:lstStyle/>
          <a:p>
            <a:pPr algn="l"/>
            <a:r>
              <a:rPr lang="en-CA" sz="4800" b="1" dirty="0">
                <a:solidFill>
                  <a:srgbClr val="FFFFFF"/>
                </a:solidFill>
                <a:latin typeface="Josefin Sans" pitchFamily="2" charset="0"/>
              </a:rPr>
              <a:t>Statistical Modeling with Python</a:t>
            </a:r>
          </a:p>
        </p:txBody>
      </p:sp>
    </p:spTree>
    <p:extLst>
      <p:ext uri="{BB962C8B-B14F-4D97-AF65-F5344CB8AC3E}">
        <p14:creationId xmlns:p14="http://schemas.microsoft.com/office/powerpoint/2010/main" val="148321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DB7059-AF5F-507B-BC7B-950A0F6AF390}"/>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AE686EFB-ADAE-BF0C-8804-CEF15E31B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0AD926F-D161-AD26-78FA-1C7BAB58D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DCCE60-0984-0836-0FBB-E9C0FB7DF06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11574" y="189000"/>
            <a:ext cx="8361286" cy="6480000"/>
          </a:xfrm>
          <a:prstGeom prst="rect">
            <a:avLst/>
          </a:prstGeom>
        </p:spPr>
      </p:pic>
      <p:sp>
        <p:nvSpPr>
          <p:cNvPr id="3" name="Rectangle 2">
            <a:extLst>
              <a:ext uri="{FF2B5EF4-FFF2-40B4-BE49-F238E27FC236}">
                <a16:creationId xmlns:a16="http://schemas.microsoft.com/office/drawing/2014/main" id="{6C26F305-4FE1-9D41-2432-5DF5EFF1983A}"/>
              </a:ext>
            </a:extLst>
          </p:cNvPr>
          <p:cNvSpPr/>
          <p:nvPr/>
        </p:nvSpPr>
        <p:spPr>
          <a:xfrm>
            <a:off x="-1"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C20A7B8-F25A-72A5-24D5-DBD1F743AFEB}"/>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spTree>
    <p:extLst>
      <p:ext uri="{BB962C8B-B14F-4D97-AF65-F5344CB8AC3E}">
        <p14:creationId xmlns:p14="http://schemas.microsoft.com/office/powerpoint/2010/main" val="73716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B7CB2A-2B4F-1CF0-34AB-E4E30BE8A4FF}"/>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650B9DF8-01E3-9C75-76D7-2F4859F34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10B60DC-70C4-DB1E-8D1A-A437E8772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53389AC-975A-FB30-3058-26A6C15637A6}"/>
              </a:ext>
            </a:extLst>
          </p:cNvPr>
          <p:cNvSpPr/>
          <p:nvPr/>
        </p:nvSpPr>
        <p:spPr>
          <a:xfrm>
            <a:off x="0"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C45905A7-5856-36D1-7A06-8EBDA7D52D70}"/>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pic>
        <p:nvPicPr>
          <p:cNvPr id="5" name="Content Placeholder 4">
            <a:extLst>
              <a:ext uri="{FF2B5EF4-FFF2-40B4-BE49-F238E27FC236}">
                <a16:creationId xmlns:a16="http://schemas.microsoft.com/office/drawing/2014/main" id="{1CD50D1C-A9BF-F96A-6B85-096CD0F8C21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11574" y="189000"/>
            <a:ext cx="8361286" cy="6480000"/>
          </a:xfrm>
          <a:prstGeom prst="rect">
            <a:avLst/>
          </a:prstGeom>
        </p:spPr>
      </p:pic>
    </p:spTree>
    <p:extLst>
      <p:ext uri="{BB962C8B-B14F-4D97-AF65-F5344CB8AC3E}">
        <p14:creationId xmlns:p14="http://schemas.microsoft.com/office/powerpoint/2010/main" val="295620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BF309-1D89-986A-DFCE-750FD4470376}"/>
            </a:ext>
          </a:extLst>
        </p:cNvPr>
        <p:cNvGrpSpPr/>
        <p:nvPr/>
      </p:nvGrpSpPr>
      <p:grpSpPr>
        <a:xfrm>
          <a:off x="0" y="0"/>
          <a:ext cx="0" cy="0"/>
          <a:chOff x="0" y="0"/>
          <a:chExt cx="0" cy="0"/>
        </a:xfrm>
      </p:grpSpPr>
      <p:grpSp>
        <p:nvGrpSpPr>
          <p:cNvPr id="44" name="Group 43">
            <a:extLst>
              <a:ext uri="{FF2B5EF4-FFF2-40B4-BE49-F238E27FC236}">
                <a16:creationId xmlns:a16="http://schemas.microsoft.com/office/drawing/2014/main" id="{6875C9CF-A516-F817-5843-3950CCF0EC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C5EDE6AA-E2D1-D656-C93C-57E9226B9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D013D3E7-0B56-DEFE-9A34-983B9BE37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58226C79-E7D6-C652-CE56-B6EC9CE4F1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934338B-1B1D-3541-EADB-FF3C0BBB1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 name="Rectangle 3">
            <a:extLst>
              <a:ext uri="{FF2B5EF4-FFF2-40B4-BE49-F238E27FC236}">
                <a16:creationId xmlns:a16="http://schemas.microsoft.com/office/drawing/2014/main" id="{FD80276C-3614-EE42-794D-C03B1BB4A5EA}"/>
              </a:ext>
            </a:extLst>
          </p:cNvPr>
          <p:cNvSpPr/>
          <p:nvPr/>
        </p:nvSpPr>
        <p:spPr>
          <a:xfrm>
            <a:off x="0" y="-20744"/>
            <a:ext cx="12196668" cy="4570634"/>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45298D67-70C6-0807-11F5-7FC38B28E4E6}"/>
              </a:ext>
            </a:extLst>
          </p:cNvPr>
          <p:cNvSpPr>
            <a:spLocks noGrp="1"/>
          </p:cNvSpPr>
          <p:nvPr>
            <p:ph type="ctrTitle"/>
          </p:nvPr>
        </p:nvSpPr>
        <p:spPr>
          <a:xfrm>
            <a:off x="677169" y="3761104"/>
            <a:ext cx="10565988" cy="788786"/>
          </a:xfrm>
        </p:spPr>
        <p:txBody>
          <a:bodyPr anchor="t">
            <a:normAutofit/>
          </a:bodyPr>
          <a:lstStyle/>
          <a:p>
            <a:pPr algn="l"/>
            <a:r>
              <a:rPr lang="en-CA" sz="4800" b="1" dirty="0">
                <a:solidFill>
                  <a:srgbClr val="FFFFFF"/>
                </a:solidFill>
                <a:latin typeface="Josefin Sans" pitchFamily="2" charset="0"/>
              </a:rPr>
              <a:t>Conclusion</a:t>
            </a:r>
          </a:p>
        </p:txBody>
      </p:sp>
    </p:spTree>
    <p:extLst>
      <p:ext uri="{BB962C8B-B14F-4D97-AF65-F5344CB8AC3E}">
        <p14:creationId xmlns:p14="http://schemas.microsoft.com/office/powerpoint/2010/main" val="378300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30188-1A0E-C92B-D994-C29F3721793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20CCBCC-0364-ACC4-BBE4-D3C870641989}"/>
              </a:ext>
            </a:extLst>
          </p:cNvPr>
          <p:cNvSpPr/>
          <p:nvPr/>
        </p:nvSpPr>
        <p:spPr>
          <a:xfrm>
            <a:off x="0" y="1"/>
            <a:ext cx="12192000" cy="1572126"/>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90D515AD-C9C5-0004-DBA1-2F2F64D1FE0D}"/>
              </a:ext>
            </a:extLst>
          </p:cNvPr>
          <p:cNvSpPr>
            <a:spLocks noGrp="1"/>
          </p:cNvSpPr>
          <p:nvPr>
            <p:ph type="title"/>
          </p:nvPr>
        </p:nvSpPr>
        <p:spPr/>
        <p:txBody>
          <a:bodyPr/>
          <a:lstStyle/>
          <a:p>
            <a:r>
              <a:rPr lang="en-CA" b="1" dirty="0">
                <a:solidFill>
                  <a:schemeClr val="bg1">
                    <a:lumMod val="95000"/>
                  </a:schemeClr>
                </a:solidFill>
                <a:latin typeface="Josefin Sans" pitchFamily="2" charset="0"/>
              </a:rPr>
              <a:t>Challenges</a:t>
            </a:r>
          </a:p>
        </p:txBody>
      </p:sp>
      <p:sp>
        <p:nvSpPr>
          <p:cNvPr id="3" name="Content Placeholder 2">
            <a:extLst>
              <a:ext uri="{FF2B5EF4-FFF2-40B4-BE49-F238E27FC236}">
                <a16:creationId xmlns:a16="http://schemas.microsoft.com/office/drawing/2014/main" id="{F1FD5316-E0B9-7E77-D7D6-98BD4B66F8F4}"/>
              </a:ext>
            </a:extLst>
          </p:cNvPr>
          <p:cNvSpPr>
            <a:spLocks noGrp="1"/>
          </p:cNvSpPr>
          <p:nvPr>
            <p:ph idx="1"/>
          </p:nvPr>
        </p:nvSpPr>
        <p:spPr>
          <a:xfrm>
            <a:off x="1636294" y="1937251"/>
            <a:ext cx="9717505" cy="4473886"/>
          </a:xfrm>
        </p:spPr>
        <p:txBody>
          <a:bodyPr>
            <a:normAutofit/>
          </a:bodyPr>
          <a:lstStyle/>
          <a:p>
            <a:pPr marL="514350" indent="-514350">
              <a:buFont typeface="+mj-lt"/>
              <a:buAutoNum type="arabicPeriod"/>
            </a:pPr>
            <a:r>
              <a:rPr lang="en-CA" sz="3600" dirty="0">
                <a:solidFill>
                  <a:srgbClr val="4A3B50"/>
                </a:solidFill>
                <a:latin typeface="Crimson Text" pitchFamily="2" charset="0"/>
              </a:rPr>
              <a:t>API Call Limitations and Time Constraints</a:t>
            </a:r>
          </a:p>
          <a:p>
            <a:pPr marL="514350" indent="-514350">
              <a:buFont typeface="+mj-lt"/>
              <a:buAutoNum type="arabicPeriod"/>
            </a:pPr>
            <a:r>
              <a:rPr lang="en-CA" sz="3600" dirty="0">
                <a:solidFill>
                  <a:srgbClr val="4A3B50"/>
                </a:solidFill>
                <a:latin typeface="Crimson Text" pitchFamily="2" charset="0"/>
              </a:rPr>
              <a:t>Data Iterations and Integration</a:t>
            </a:r>
          </a:p>
        </p:txBody>
      </p:sp>
    </p:spTree>
    <p:extLst>
      <p:ext uri="{BB962C8B-B14F-4D97-AF65-F5344CB8AC3E}">
        <p14:creationId xmlns:p14="http://schemas.microsoft.com/office/powerpoint/2010/main" val="3136090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179D8-4104-8EAC-A597-10406D943AF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37594C-8BC1-C1F9-6BE4-31A75C09BDEA}"/>
              </a:ext>
            </a:extLst>
          </p:cNvPr>
          <p:cNvSpPr/>
          <p:nvPr/>
        </p:nvSpPr>
        <p:spPr>
          <a:xfrm>
            <a:off x="0" y="1"/>
            <a:ext cx="12192000" cy="1572126"/>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4929511C-3FA5-FF65-E321-A11E0449656D}"/>
              </a:ext>
            </a:extLst>
          </p:cNvPr>
          <p:cNvSpPr>
            <a:spLocks noGrp="1"/>
          </p:cNvSpPr>
          <p:nvPr>
            <p:ph type="title"/>
          </p:nvPr>
        </p:nvSpPr>
        <p:spPr/>
        <p:txBody>
          <a:bodyPr/>
          <a:lstStyle/>
          <a:p>
            <a:r>
              <a:rPr lang="en-CA" b="1" dirty="0">
                <a:solidFill>
                  <a:schemeClr val="bg1">
                    <a:lumMod val="95000"/>
                  </a:schemeClr>
                </a:solidFill>
                <a:latin typeface="Josefin Sans" pitchFamily="2" charset="0"/>
              </a:rPr>
              <a:t>Future Goals</a:t>
            </a:r>
          </a:p>
        </p:txBody>
      </p:sp>
      <p:sp>
        <p:nvSpPr>
          <p:cNvPr id="3" name="Content Placeholder 2">
            <a:extLst>
              <a:ext uri="{FF2B5EF4-FFF2-40B4-BE49-F238E27FC236}">
                <a16:creationId xmlns:a16="http://schemas.microsoft.com/office/drawing/2014/main" id="{D9AA7EA4-1386-6B0C-4270-E5D3A9388D8C}"/>
              </a:ext>
            </a:extLst>
          </p:cNvPr>
          <p:cNvSpPr>
            <a:spLocks noGrp="1"/>
          </p:cNvSpPr>
          <p:nvPr>
            <p:ph idx="1"/>
          </p:nvPr>
        </p:nvSpPr>
        <p:spPr>
          <a:xfrm>
            <a:off x="1636294" y="1937251"/>
            <a:ext cx="9717505" cy="4473886"/>
          </a:xfrm>
        </p:spPr>
        <p:txBody>
          <a:bodyPr>
            <a:normAutofit/>
          </a:bodyPr>
          <a:lstStyle/>
          <a:p>
            <a:pPr marL="514350" indent="-514350">
              <a:buFont typeface="+mj-lt"/>
              <a:buAutoNum type="arabicPeriod"/>
            </a:pPr>
            <a:r>
              <a:rPr lang="en-CA" sz="3600" dirty="0">
                <a:solidFill>
                  <a:srgbClr val="4A3B50"/>
                </a:solidFill>
                <a:latin typeface="Crimson Text" pitchFamily="2" charset="0"/>
              </a:rPr>
              <a:t>Expand to Multiple Cities</a:t>
            </a:r>
          </a:p>
          <a:p>
            <a:pPr lvl="2"/>
            <a:r>
              <a:rPr lang="en-CA" sz="2800" dirty="0">
                <a:solidFill>
                  <a:srgbClr val="4A3B50"/>
                </a:solidFill>
                <a:latin typeface="Crimson Text" pitchFamily="2" charset="0"/>
              </a:rPr>
              <a:t>Comparative Analysis</a:t>
            </a:r>
          </a:p>
          <a:p>
            <a:pPr lvl="2"/>
            <a:r>
              <a:rPr lang="en-CA" sz="2800" dirty="0">
                <a:solidFill>
                  <a:srgbClr val="4A3B50"/>
                </a:solidFill>
                <a:latin typeface="Crimson Text" pitchFamily="2" charset="0"/>
              </a:rPr>
              <a:t>Comprehensive POI Lists</a:t>
            </a:r>
          </a:p>
          <a:p>
            <a:pPr marL="514350" indent="-514350">
              <a:buFont typeface="+mj-lt"/>
              <a:buAutoNum type="arabicPeriod"/>
            </a:pPr>
            <a:r>
              <a:rPr lang="en-CA" sz="3600" dirty="0">
                <a:solidFill>
                  <a:srgbClr val="4A3B50"/>
                </a:solidFill>
                <a:latin typeface="Crimson Text" pitchFamily="2" charset="0"/>
              </a:rPr>
              <a:t>Temporal Analysis</a:t>
            </a:r>
          </a:p>
          <a:p>
            <a:pPr lvl="2"/>
            <a:r>
              <a:rPr lang="en-CA" sz="2800" dirty="0">
                <a:solidFill>
                  <a:srgbClr val="4A3B50"/>
                </a:solidFill>
                <a:latin typeface="Crimson Text" pitchFamily="2" charset="0"/>
              </a:rPr>
              <a:t>Bike Availability Patterns</a:t>
            </a:r>
          </a:p>
          <a:p>
            <a:pPr lvl="2"/>
            <a:r>
              <a:rPr lang="en-CA" sz="2800" dirty="0">
                <a:solidFill>
                  <a:srgbClr val="4A3B50"/>
                </a:solidFill>
                <a:latin typeface="Crimson Text" pitchFamily="2" charset="0"/>
              </a:rPr>
              <a:t>POI Activity Correlation</a:t>
            </a:r>
          </a:p>
        </p:txBody>
      </p:sp>
    </p:spTree>
    <p:extLst>
      <p:ext uri="{BB962C8B-B14F-4D97-AF65-F5344CB8AC3E}">
        <p14:creationId xmlns:p14="http://schemas.microsoft.com/office/powerpoint/2010/main" val="207543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1D7E4F-F524-9EAB-BCBF-322EDE76C83C}"/>
            </a:ext>
          </a:extLst>
        </p:cNvPr>
        <p:cNvGrpSpPr/>
        <p:nvPr/>
      </p:nvGrpSpPr>
      <p:grpSpPr>
        <a:xfrm>
          <a:off x="0" y="0"/>
          <a:ext cx="0" cy="0"/>
          <a:chOff x="0" y="0"/>
          <a:chExt cx="0" cy="0"/>
        </a:xfrm>
      </p:grpSpPr>
      <p:grpSp>
        <p:nvGrpSpPr>
          <p:cNvPr id="44" name="Group 43">
            <a:extLst>
              <a:ext uri="{FF2B5EF4-FFF2-40B4-BE49-F238E27FC236}">
                <a16:creationId xmlns:a16="http://schemas.microsoft.com/office/drawing/2014/main" id="{6D193B02-B477-25BA-382E-6F6DA04EC6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0490AC22-903D-7DB6-1030-6A80CF2B35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981B6F0-4EC3-EA83-9343-0EAE43C791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B9BAEA5-978A-85E6-8606-30E918EBC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88C8AD6-D08A-35CC-794F-F918AC0D8A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 name="Rectangle 3">
            <a:extLst>
              <a:ext uri="{FF2B5EF4-FFF2-40B4-BE49-F238E27FC236}">
                <a16:creationId xmlns:a16="http://schemas.microsoft.com/office/drawing/2014/main" id="{1422756A-2BFC-3D7A-0BB4-CA9F16A537F3}"/>
              </a:ext>
            </a:extLst>
          </p:cNvPr>
          <p:cNvSpPr/>
          <p:nvPr/>
        </p:nvSpPr>
        <p:spPr>
          <a:xfrm>
            <a:off x="0" y="-20744"/>
            <a:ext cx="12196668" cy="4570634"/>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782741BB-4B01-C7FD-1E20-9FE3C68E3B0C}"/>
              </a:ext>
            </a:extLst>
          </p:cNvPr>
          <p:cNvSpPr>
            <a:spLocks noGrp="1"/>
          </p:cNvSpPr>
          <p:nvPr>
            <p:ph type="ctrTitle"/>
          </p:nvPr>
        </p:nvSpPr>
        <p:spPr>
          <a:xfrm>
            <a:off x="677169" y="3761104"/>
            <a:ext cx="10565988" cy="788786"/>
          </a:xfrm>
        </p:spPr>
        <p:txBody>
          <a:bodyPr anchor="t">
            <a:normAutofit/>
          </a:bodyPr>
          <a:lstStyle/>
          <a:p>
            <a:pPr algn="l"/>
            <a:r>
              <a:rPr lang="en-CA" sz="4800" b="1" dirty="0">
                <a:solidFill>
                  <a:srgbClr val="FFFFFF"/>
                </a:solidFill>
                <a:latin typeface="Josefin Sans" pitchFamily="2" charset="0"/>
              </a:rPr>
              <a:t>End.</a:t>
            </a:r>
          </a:p>
        </p:txBody>
      </p:sp>
    </p:spTree>
    <p:extLst>
      <p:ext uri="{BB962C8B-B14F-4D97-AF65-F5344CB8AC3E}">
        <p14:creationId xmlns:p14="http://schemas.microsoft.com/office/powerpoint/2010/main" val="792625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B3C055-051F-E601-B246-FA8EFD25DDE7}"/>
              </a:ext>
            </a:extLst>
          </p:cNvPr>
          <p:cNvSpPr/>
          <p:nvPr/>
        </p:nvSpPr>
        <p:spPr>
          <a:xfrm>
            <a:off x="0" y="1"/>
            <a:ext cx="12192000" cy="1572126"/>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2C43138-3108-8E4C-743F-7C941E2982DE}"/>
              </a:ext>
            </a:extLst>
          </p:cNvPr>
          <p:cNvSpPr>
            <a:spLocks noGrp="1"/>
          </p:cNvSpPr>
          <p:nvPr>
            <p:ph type="title"/>
          </p:nvPr>
        </p:nvSpPr>
        <p:spPr/>
        <p:txBody>
          <a:bodyPr/>
          <a:lstStyle/>
          <a:p>
            <a:r>
              <a:rPr lang="en-CA" b="1" dirty="0">
                <a:solidFill>
                  <a:schemeClr val="bg1">
                    <a:lumMod val="95000"/>
                  </a:schemeClr>
                </a:solidFill>
                <a:latin typeface="Josefin Sans" pitchFamily="2" charset="0"/>
              </a:rPr>
              <a:t>Introduction</a:t>
            </a:r>
          </a:p>
        </p:txBody>
      </p:sp>
      <p:sp>
        <p:nvSpPr>
          <p:cNvPr id="3" name="Content Placeholder 2">
            <a:extLst>
              <a:ext uri="{FF2B5EF4-FFF2-40B4-BE49-F238E27FC236}">
                <a16:creationId xmlns:a16="http://schemas.microsoft.com/office/drawing/2014/main" id="{4D0EC087-76B3-BBF2-B252-619DF95DFA2D}"/>
              </a:ext>
            </a:extLst>
          </p:cNvPr>
          <p:cNvSpPr>
            <a:spLocks noGrp="1"/>
          </p:cNvSpPr>
          <p:nvPr>
            <p:ph idx="1"/>
          </p:nvPr>
        </p:nvSpPr>
        <p:spPr>
          <a:xfrm>
            <a:off x="1588168" y="1881380"/>
            <a:ext cx="9765632" cy="4351338"/>
          </a:xfrm>
        </p:spPr>
        <p:txBody>
          <a:bodyPr>
            <a:normAutofit fontScale="92500" lnSpcReduction="20000"/>
          </a:bodyPr>
          <a:lstStyle/>
          <a:p>
            <a:pPr marL="0" indent="0">
              <a:buNone/>
            </a:pPr>
            <a:r>
              <a:rPr lang="en-CA" sz="3200" b="1" dirty="0">
                <a:latin typeface="Crimson Text" pitchFamily="2" charset="0"/>
              </a:rPr>
              <a:t>City of Choice:</a:t>
            </a:r>
          </a:p>
          <a:p>
            <a:pPr marL="0" indent="0">
              <a:buNone/>
            </a:pPr>
            <a:r>
              <a:rPr lang="en-CA" sz="4000" dirty="0">
                <a:latin typeface="Crimson Text" pitchFamily="2" charset="0"/>
              </a:rPr>
              <a:t>Hamilton, ON</a:t>
            </a:r>
          </a:p>
          <a:p>
            <a:pPr marL="0" indent="0">
              <a:buNone/>
            </a:pPr>
            <a:endParaRPr lang="en-CA" sz="800" dirty="0">
              <a:latin typeface="Crimson Text" pitchFamily="2" charset="0"/>
            </a:endParaRPr>
          </a:p>
          <a:p>
            <a:pPr marL="0" indent="0">
              <a:buNone/>
            </a:pPr>
            <a:r>
              <a:rPr lang="en-CA" sz="3200" b="1" dirty="0">
                <a:latin typeface="Crimson Text" pitchFamily="2" charset="0"/>
              </a:rPr>
              <a:t>Bike Stations</a:t>
            </a:r>
          </a:p>
          <a:p>
            <a:pPr marL="0" indent="0">
              <a:buNone/>
            </a:pPr>
            <a:r>
              <a:rPr lang="en-CA" sz="4000" dirty="0">
                <a:latin typeface="Crimson Text" pitchFamily="2" charset="0"/>
              </a:rPr>
              <a:t>190</a:t>
            </a:r>
          </a:p>
          <a:p>
            <a:pPr marL="0" indent="0">
              <a:buNone/>
            </a:pPr>
            <a:endParaRPr lang="en-CA" sz="800" b="1" dirty="0">
              <a:latin typeface="Crimson Text" pitchFamily="2" charset="0"/>
            </a:endParaRPr>
          </a:p>
          <a:p>
            <a:pPr marL="0" indent="0">
              <a:buNone/>
            </a:pPr>
            <a:r>
              <a:rPr lang="en-CA" sz="3200" b="1" dirty="0">
                <a:latin typeface="Crimson Text" pitchFamily="2" charset="0"/>
              </a:rPr>
              <a:t>Points of Interest (POIs):</a:t>
            </a:r>
          </a:p>
          <a:p>
            <a:pPr marL="457200" lvl="1" indent="0">
              <a:buNone/>
            </a:pPr>
            <a:r>
              <a:rPr lang="en-CA" sz="4000" dirty="0">
                <a:latin typeface="Crimson Text" pitchFamily="2" charset="0"/>
              </a:rPr>
              <a:t>Restaurant</a:t>
            </a:r>
          </a:p>
          <a:p>
            <a:pPr marL="457200" lvl="1" indent="0">
              <a:buNone/>
            </a:pPr>
            <a:r>
              <a:rPr lang="en-CA" sz="4000" dirty="0">
                <a:latin typeface="Crimson Text" pitchFamily="2" charset="0"/>
              </a:rPr>
              <a:t>Amusement Parks</a:t>
            </a:r>
          </a:p>
          <a:p>
            <a:pPr marL="457200" lvl="1" indent="0">
              <a:buNone/>
            </a:pPr>
            <a:r>
              <a:rPr lang="en-CA" sz="4000" dirty="0">
                <a:latin typeface="Crimson Text" pitchFamily="2" charset="0"/>
              </a:rPr>
              <a:t>Museums</a:t>
            </a:r>
          </a:p>
        </p:txBody>
      </p:sp>
    </p:spTree>
    <p:extLst>
      <p:ext uri="{BB962C8B-B14F-4D97-AF65-F5344CB8AC3E}">
        <p14:creationId xmlns:p14="http://schemas.microsoft.com/office/powerpoint/2010/main" val="14340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84EF6F6-4577-ED5E-C009-84875AF10E70}"/>
              </a:ext>
            </a:extLst>
          </p:cNvPr>
          <p:cNvSpPr/>
          <p:nvPr/>
        </p:nvSpPr>
        <p:spPr>
          <a:xfrm>
            <a:off x="0" y="1"/>
            <a:ext cx="12192000" cy="1572126"/>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134C2987-2211-2FC0-2A65-EE13DCDE89DD}"/>
              </a:ext>
            </a:extLst>
          </p:cNvPr>
          <p:cNvSpPr>
            <a:spLocks noGrp="1"/>
          </p:cNvSpPr>
          <p:nvPr>
            <p:ph type="title"/>
          </p:nvPr>
        </p:nvSpPr>
        <p:spPr/>
        <p:txBody>
          <a:bodyPr/>
          <a:lstStyle/>
          <a:p>
            <a:r>
              <a:rPr lang="en-CA" b="1" dirty="0">
                <a:solidFill>
                  <a:schemeClr val="bg1">
                    <a:lumMod val="95000"/>
                  </a:schemeClr>
                </a:solidFill>
                <a:latin typeface="Josefin Sans" pitchFamily="2" charset="0"/>
              </a:rPr>
              <a:t>Project Flow Structure</a:t>
            </a:r>
          </a:p>
        </p:txBody>
      </p:sp>
      <p:sp>
        <p:nvSpPr>
          <p:cNvPr id="3" name="Content Placeholder 2">
            <a:extLst>
              <a:ext uri="{FF2B5EF4-FFF2-40B4-BE49-F238E27FC236}">
                <a16:creationId xmlns:a16="http://schemas.microsoft.com/office/drawing/2014/main" id="{0959B442-DF22-D9AA-3736-6CA16CA1AE67}"/>
              </a:ext>
            </a:extLst>
          </p:cNvPr>
          <p:cNvSpPr>
            <a:spLocks noGrp="1"/>
          </p:cNvSpPr>
          <p:nvPr>
            <p:ph idx="1"/>
          </p:nvPr>
        </p:nvSpPr>
        <p:spPr>
          <a:xfrm>
            <a:off x="1636294" y="2059799"/>
            <a:ext cx="9717505" cy="4351338"/>
          </a:xfrm>
        </p:spPr>
        <p:txBody>
          <a:bodyPr>
            <a:normAutofit/>
          </a:bodyPr>
          <a:lstStyle/>
          <a:p>
            <a:pPr marL="514350" indent="-514350">
              <a:buFont typeface="+mj-lt"/>
              <a:buAutoNum type="arabicPeriod"/>
            </a:pPr>
            <a:r>
              <a:rPr lang="en-CA" sz="3600" dirty="0">
                <a:solidFill>
                  <a:srgbClr val="4A3B50"/>
                </a:solidFill>
                <a:latin typeface="Crimson Text" pitchFamily="2" charset="0"/>
              </a:rPr>
              <a:t>Problem Definition</a:t>
            </a:r>
          </a:p>
          <a:p>
            <a:pPr marL="514350" indent="-514350">
              <a:buFont typeface="+mj-lt"/>
              <a:buAutoNum type="arabicPeriod"/>
            </a:pPr>
            <a:r>
              <a:rPr lang="en-CA" sz="3600" dirty="0">
                <a:solidFill>
                  <a:srgbClr val="4A3B50"/>
                </a:solidFill>
                <a:latin typeface="Crimson Text" pitchFamily="2" charset="0"/>
              </a:rPr>
              <a:t>Data Collection</a:t>
            </a:r>
          </a:p>
          <a:p>
            <a:pPr marL="514350" indent="-514350">
              <a:buFont typeface="+mj-lt"/>
              <a:buAutoNum type="arabicPeriod"/>
            </a:pPr>
            <a:r>
              <a:rPr lang="en-CA" sz="3600" dirty="0">
                <a:solidFill>
                  <a:srgbClr val="4A3B50"/>
                </a:solidFill>
                <a:latin typeface="Crimson Text" pitchFamily="2" charset="0"/>
              </a:rPr>
              <a:t>Data Cleaning and Integration</a:t>
            </a:r>
          </a:p>
          <a:p>
            <a:pPr marL="514350" indent="-514350">
              <a:buFont typeface="+mj-lt"/>
              <a:buAutoNum type="arabicPeriod"/>
            </a:pPr>
            <a:r>
              <a:rPr lang="en-CA" sz="3600" dirty="0">
                <a:solidFill>
                  <a:srgbClr val="4A3B50"/>
                </a:solidFill>
                <a:latin typeface="Crimson Text" pitchFamily="2" charset="0"/>
              </a:rPr>
              <a:t>Exploratory Data Analysis</a:t>
            </a:r>
          </a:p>
          <a:p>
            <a:pPr marL="514350" indent="-514350">
              <a:buFont typeface="+mj-lt"/>
              <a:buAutoNum type="arabicPeriod"/>
            </a:pPr>
            <a:r>
              <a:rPr lang="en-CA" sz="3600" dirty="0">
                <a:solidFill>
                  <a:srgbClr val="4A3B50"/>
                </a:solidFill>
                <a:latin typeface="Crimson Text" pitchFamily="2" charset="0"/>
              </a:rPr>
              <a:t>Model Building</a:t>
            </a:r>
          </a:p>
        </p:txBody>
      </p:sp>
    </p:spTree>
    <p:extLst>
      <p:ext uri="{BB962C8B-B14F-4D97-AF65-F5344CB8AC3E}">
        <p14:creationId xmlns:p14="http://schemas.microsoft.com/office/powerpoint/2010/main" val="428844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03C6F4E6-30A1-4F63-C8CC-028750B5A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6668" cy="4570886"/>
            <a:chOff x="0" y="0"/>
            <a:chExt cx="12196668" cy="4570886"/>
          </a:xfrm>
        </p:grpSpPr>
        <p:sp>
          <p:nvSpPr>
            <p:cNvPr id="45" name="Rectangle 44">
              <a:extLst>
                <a:ext uri="{FF2B5EF4-FFF2-40B4-BE49-F238E27FC236}">
                  <a16:creationId xmlns:a16="http://schemas.microsoft.com/office/drawing/2014/main" id="{49EA7CA8-3AE6-4F5F-9932-63303CF2D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12196668" cy="4570632"/>
            </a:xfrm>
            <a:prstGeom prst="rect">
              <a:avLst/>
            </a:prstGeom>
            <a:gradFill>
              <a:gsLst>
                <a:gs pos="0">
                  <a:schemeClr val="accent5"/>
                </a:gs>
                <a:gs pos="100000">
                  <a:schemeClr val="accent2"/>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6E3E019-A259-1130-CC5C-3165020BC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791"/>
              <a:ext cx="10565988" cy="4568095"/>
            </a:xfrm>
            <a:prstGeom prst="rect">
              <a:avLst/>
            </a:prstGeom>
            <a:gradFill flip="none" rotWithShape="1">
              <a:gsLst>
                <a:gs pos="3000">
                  <a:schemeClr val="accent2"/>
                </a:gs>
                <a:gs pos="40000">
                  <a:schemeClr val="accent2">
                    <a:alpha val="0"/>
                  </a:schemeClr>
                </a:gs>
              </a:gsLst>
              <a:lin ang="17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0769F99-CCA6-5CDC-D1E1-C59A4762F1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2192000" cy="4549891"/>
            </a:xfrm>
            <a:prstGeom prst="rect">
              <a:avLst/>
            </a:prstGeom>
            <a:gradFill>
              <a:gsLst>
                <a:gs pos="0">
                  <a:schemeClr val="accent5">
                    <a:alpha val="76000"/>
                  </a:schemeClr>
                </a:gs>
                <a:gs pos="67000">
                  <a:schemeClr val="accent2">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3E73D3-029B-3D4E-1956-8EE7068A6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4110544" y="18215"/>
              <a:ext cx="8086124" cy="4549887"/>
            </a:xfrm>
            <a:prstGeom prst="rect">
              <a:avLst/>
            </a:prstGeom>
            <a:gradFill flip="none" rotWithShape="1">
              <a:gsLst>
                <a:gs pos="0">
                  <a:schemeClr val="accent5">
                    <a:lumMod val="50000"/>
                    <a:alpha val="36000"/>
                  </a:schemeClr>
                </a:gs>
                <a:gs pos="45000">
                  <a:schemeClr val="accent5">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4" name="Rectangle 3">
            <a:extLst>
              <a:ext uri="{FF2B5EF4-FFF2-40B4-BE49-F238E27FC236}">
                <a16:creationId xmlns:a16="http://schemas.microsoft.com/office/drawing/2014/main" id="{0A6AB2CB-4025-9B50-6FDE-5FB56C950F28}"/>
              </a:ext>
            </a:extLst>
          </p:cNvPr>
          <p:cNvSpPr/>
          <p:nvPr/>
        </p:nvSpPr>
        <p:spPr>
          <a:xfrm>
            <a:off x="0" y="-20744"/>
            <a:ext cx="12196668" cy="4570634"/>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53A645F5-8649-EEC4-FA39-95A6D8146682}"/>
              </a:ext>
            </a:extLst>
          </p:cNvPr>
          <p:cNvSpPr>
            <a:spLocks noGrp="1"/>
          </p:cNvSpPr>
          <p:nvPr>
            <p:ph type="ctrTitle"/>
          </p:nvPr>
        </p:nvSpPr>
        <p:spPr>
          <a:xfrm>
            <a:off x="677169" y="3761104"/>
            <a:ext cx="10565988" cy="788786"/>
          </a:xfrm>
        </p:spPr>
        <p:txBody>
          <a:bodyPr anchor="t">
            <a:normAutofit/>
          </a:bodyPr>
          <a:lstStyle/>
          <a:p>
            <a:pPr algn="l"/>
            <a:r>
              <a:rPr lang="en-CA" sz="4800" b="1" dirty="0">
                <a:solidFill>
                  <a:srgbClr val="FFFFFF"/>
                </a:solidFill>
                <a:latin typeface="Josefin Sans" pitchFamily="2" charset="0"/>
              </a:rPr>
              <a:t>Results</a:t>
            </a:r>
          </a:p>
        </p:txBody>
      </p:sp>
    </p:spTree>
    <p:extLst>
      <p:ext uri="{BB962C8B-B14F-4D97-AF65-F5344CB8AC3E}">
        <p14:creationId xmlns:p14="http://schemas.microsoft.com/office/powerpoint/2010/main" val="236850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337FEB-3113-DCB9-FD76-654FCE2AB973}"/>
              </a:ext>
            </a:extLst>
          </p:cNvPr>
          <p:cNvSpPr/>
          <p:nvPr/>
        </p:nvSpPr>
        <p:spPr>
          <a:xfrm>
            <a:off x="0" y="0"/>
            <a:ext cx="6096000" cy="6858000"/>
          </a:xfrm>
          <a:prstGeom prst="rect">
            <a:avLst/>
          </a:prstGeom>
          <a:solidFill>
            <a:srgbClr val="4A3B50"/>
          </a:solidFill>
          <a:ln>
            <a:solidFill>
              <a:srgbClr val="4A3B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5" name="Title 1">
            <a:extLst>
              <a:ext uri="{FF2B5EF4-FFF2-40B4-BE49-F238E27FC236}">
                <a16:creationId xmlns:a16="http://schemas.microsoft.com/office/drawing/2014/main" id="{4F1AA3EE-DE6C-E411-58E3-9E839E141814}"/>
              </a:ext>
            </a:extLst>
          </p:cNvPr>
          <p:cNvSpPr txBox="1">
            <a:spLocks/>
          </p:cNvSpPr>
          <p:nvPr/>
        </p:nvSpPr>
        <p:spPr>
          <a:xfrm>
            <a:off x="338584" y="2294085"/>
            <a:ext cx="5418831" cy="7887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800" b="1" dirty="0">
                <a:solidFill>
                  <a:srgbClr val="FFFFFF"/>
                </a:solidFill>
                <a:latin typeface="Josefin Sans" pitchFamily="2" charset="0"/>
              </a:rPr>
              <a:t>FOURSQUARE</a:t>
            </a:r>
          </a:p>
        </p:txBody>
      </p:sp>
      <p:sp>
        <p:nvSpPr>
          <p:cNvPr id="6" name="Title 1">
            <a:extLst>
              <a:ext uri="{FF2B5EF4-FFF2-40B4-BE49-F238E27FC236}">
                <a16:creationId xmlns:a16="http://schemas.microsoft.com/office/drawing/2014/main" id="{CC26E0AD-C14D-6428-6E42-EB3538935520}"/>
              </a:ext>
            </a:extLst>
          </p:cNvPr>
          <p:cNvSpPr txBox="1">
            <a:spLocks/>
          </p:cNvSpPr>
          <p:nvPr/>
        </p:nvSpPr>
        <p:spPr>
          <a:xfrm>
            <a:off x="6434584" y="2294085"/>
            <a:ext cx="5418831" cy="78878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sz="4800" b="1" dirty="0">
                <a:solidFill>
                  <a:srgbClr val="4A3B50"/>
                </a:solidFill>
                <a:latin typeface="Josefin Sans" pitchFamily="2" charset="0"/>
              </a:rPr>
              <a:t>YELP</a:t>
            </a:r>
          </a:p>
        </p:txBody>
      </p:sp>
      <p:sp>
        <p:nvSpPr>
          <p:cNvPr id="7" name="Title 1">
            <a:extLst>
              <a:ext uri="{FF2B5EF4-FFF2-40B4-BE49-F238E27FC236}">
                <a16:creationId xmlns:a16="http://schemas.microsoft.com/office/drawing/2014/main" id="{A1054159-9650-AFA9-6A87-F80032896E50}"/>
              </a:ext>
            </a:extLst>
          </p:cNvPr>
          <p:cNvSpPr txBox="1">
            <a:spLocks/>
          </p:cNvSpPr>
          <p:nvPr/>
        </p:nvSpPr>
        <p:spPr>
          <a:xfrm>
            <a:off x="338584" y="3205535"/>
            <a:ext cx="5418831" cy="788786"/>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CA" sz="3200" dirty="0">
                <a:solidFill>
                  <a:srgbClr val="FFFFFF"/>
                </a:solidFill>
                <a:latin typeface="Crimson Text" pitchFamily="2" charset="0"/>
              </a:rPr>
              <a:t>More Unique POIs</a:t>
            </a:r>
          </a:p>
          <a:p>
            <a:r>
              <a:rPr lang="en-CA" sz="3200" dirty="0">
                <a:solidFill>
                  <a:srgbClr val="FFFFFF"/>
                </a:solidFill>
                <a:latin typeface="Crimson Text" pitchFamily="2" charset="0"/>
              </a:rPr>
              <a:t>	(586 vs Yelp has 485)</a:t>
            </a:r>
          </a:p>
          <a:p>
            <a:pPr marL="457200" indent="-457200">
              <a:buFont typeface="Arial" panose="020B0604020202020204" pitchFamily="34" charset="0"/>
              <a:buChar char="•"/>
            </a:pPr>
            <a:endParaRPr lang="en-CA" sz="3200" dirty="0">
              <a:solidFill>
                <a:srgbClr val="FFFFFF"/>
              </a:solidFill>
              <a:latin typeface="Crimson Text" pitchFamily="2" charset="0"/>
            </a:endParaRPr>
          </a:p>
        </p:txBody>
      </p:sp>
      <p:sp>
        <p:nvSpPr>
          <p:cNvPr id="8" name="Title 1">
            <a:extLst>
              <a:ext uri="{FF2B5EF4-FFF2-40B4-BE49-F238E27FC236}">
                <a16:creationId xmlns:a16="http://schemas.microsoft.com/office/drawing/2014/main" id="{67F7D7A6-A5E6-8BBC-8E0D-89A65F871B3F}"/>
              </a:ext>
            </a:extLst>
          </p:cNvPr>
          <p:cNvSpPr txBox="1">
            <a:spLocks/>
          </p:cNvSpPr>
          <p:nvPr/>
        </p:nvSpPr>
        <p:spPr>
          <a:xfrm>
            <a:off x="6434585" y="3205535"/>
            <a:ext cx="5418831" cy="788786"/>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Arial" panose="020B0604020202020204" pitchFamily="34" charset="0"/>
              <a:buChar char="•"/>
            </a:pPr>
            <a:r>
              <a:rPr lang="en-CA" sz="3200" dirty="0">
                <a:solidFill>
                  <a:srgbClr val="4A3B50"/>
                </a:solidFill>
                <a:latin typeface="Crimson Text" pitchFamily="2" charset="0"/>
              </a:rPr>
              <a:t>Provides ratings and reviews</a:t>
            </a:r>
          </a:p>
          <a:p>
            <a:pPr marL="457200" indent="-457200">
              <a:buFont typeface="Arial" panose="020B0604020202020204" pitchFamily="34" charset="0"/>
              <a:buChar char="•"/>
            </a:pPr>
            <a:r>
              <a:rPr lang="en-CA" sz="3200" dirty="0">
                <a:solidFill>
                  <a:srgbClr val="4A3B50"/>
                </a:solidFill>
                <a:latin typeface="Crimson Text" pitchFamily="2" charset="0"/>
              </a:rPr>
              <a:t>Higher precision in distances</a:t>
            </a:r>
          </a:p>
        </p:txBody>
      </p:sp>
    </p:spTree>
    <p:extLst>
      <p:ext uri="{BB962C8B-B14F-4D97-AF65-F5344CB8AC3E}">
        <p14:creationId xmlns:p14="http://schemas.microsoft.com/office/powerpoint/2010/main" val="20567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6722F0-6413-6EE8-8F2F-525963F7FFCB}"/>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EFE028F8-E7E9-180B-FBB8-AAAFA4AC3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5CE9A12-C56F-774A-C80F-A9DCE513D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6C6E34A-FE1D-B3D5-F52D-C6AD8274B29F}"/>
              </a:ext>
            </a:extLst>
          </p:cNvPr>
          <p:cNvSpPr/>
          <p:nvPr/>
        </p:nvSpPr>
        <p:spPr>
          <a:xfrm>
            <a:off x="-1"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83EA6FEB-D91C-308D-0766-79AC0F99DAC4}"/>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pic>
        <p:nvPicPr>
          <p:cNvPr id="5" name="Content Placeholder 4">
            <a:extLst>
              <a:ext uri="{FF2B5EF4-FFF2-40B4-BE49-F238E27FC236}">
                <a16:creationId xmlns:a16="http://schemas.microsoft.com/office/drawing/2014/main" id="{D6E553F0-7303-CA81-8B28-B05F57A2809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11574" y="189000"/>
            <a:ext cx="8361286" cy="6480000"/>
          </a:xfrm>
          <a:prstGeom prst="rect">
            <a:avLst/>
          </a:prstGeom>
        </p:spPr>
      </p:pic>
    </p:spTree>
    <p:extLst>
      <p:ext uri="{BB962C8B-B14F-4D97-AF65-F5344CB8AC3E}">
        <p14:creationId xmlns:p14="http://schemas.microsoft.com/office/powerpoint/2010/main" val="3719824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7F084D-EE69-19DB-ED29-131CE5E4A9FB}"/>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4F39EDA-8E05-5E06-4D47-480AFB102A30}"/>
              </a:ext>
            </a:extLst>
          </p:cNvPr>
          <p:cNvSpPr/>
          <p:nvPr/>
        </p:nvSpPr>
        <p:spPr>
          <a:xfrm>
            <a:off x="-1"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7A8644A-D185-8D28-801E-520251DE6AA7}"/>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pic>
        <p:nvPicPr>
          <p:cNvPr id="5" name="Content Placeholder 4">
            <a:extLst>
              <a:ext uri="{FF2B5EF4-FFF2-40B4-BE49-F238E27FC236}">
                <a16:creationId xmlns:a16="http://schemas.microsoft.com/office/drawing/2014/main" id="{B9372D42-C464-72D4-6338-19CCB1AAEA6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11573" y="189000"/>
            <a:ext cx="8361288" cy="6480000"/>
          </a:xfrm>
          <a:prstGeom prst="rect">
            <a:avLst/>
          </a:prstGeom>
        </p:spPr>
      </p:pic>
    </p:spTree>
    <p:extLst>
      <p:ext uri="{BB962C8B-B14F-4D97-AF65-F5344CB8AC3E}">
        <p14:creationId xmlns:p14="http://schemas.microsoft.com/office/powerpoint/2010/main" val="1083736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6DF920-79B8-8E5B-8B8F-AB397D859955}"/>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F2777FF-F970-EBFC-28B6-C1DD94A57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6BEEF3-A5ED-F4A4-DA08-33DF7CDBB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3BC8C35-D5FA-A263-9DE9-53DCFE63CE8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p:blipFill>
        <p:spPr>
          <a:xfrm>
            <a:off x="3611574" y="189000"/>
            <a:ext cx="8361286" cy="6480000"/>
          </a:xfrm>
          <a:prstGeom prst="rect">
            <a:avLst/>
          </a:prstGeom>
        </p:spPr>
      </p:pic>
      <p:sp>
        <p:nvSpPr>
          <p:cNvPr id="3" name="Rectangle 2">
            <a:extLst>
              <a:ext uri="{FF2B5EF4-FFF2-40B4-BE49-F238E27FC236}">
                <a16:creationId xmlns:a16="http://schemas.microsoft.com/office/drawing/2014/main" id="{A93254A7-AA9C-70C5-D55F-3B31A553851F}"/>
              </a:ext>
            </a:extLst>
          </p:cNvPr>
          <p:cNvSpPr/>
          <p:nvPr/>
        </p:nvSpPr>
        <p:spPr>
          <a:xfrm>
            <a:off x="-1"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3AC37752-7B51-2FD2-A903-4869367A4482}"/>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spTree>
    <p:extLst>
      <p:ext uri="{BB962C8B-B14F-4D97-AF65-F5344CB8AC3E}">
        <p14:creationId xmlns:p14="http://schemas.microsoft.com/office/powerpoint/2010/main" val="91883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C9FD4B-5A03-293D-2656-E8EDD6A037C3}"/>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976EC03-7619-688A-0DE0-62B39D0E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BA020E4-E2D3-6D45-CC51-242621749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A3B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EC48579-724A-829E-CB4C-3DA170583D9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3611574" y="189000"/>
            <a:ext cx="8361286" cy="6480000"/>
          </a:xfrm>
          <a:prstGeom prst="rect">
            <a:avLst/>
          </a:prstGeom>
        </p:spPr>
      </p:pic>
      <p:sp>
        <p:nvSpPr>
          <p:cNvPr id="3" name="Rectangle 2">
            <a:extLst>
              <a:ext uri="{FF2B5EF4-FFF2-40B4-BE49-F238E27FC236}">
                <a16:creationId xmlns:a16="http://schemas.microsoft.com/office/drawing/2014/main" id="{5DDC4223-91B4-4F78-61A9-7A3194967296}"/>
              </a:ext>
            </a:extLst>
          </p:cNvPr>
          <p:cNvSpPr/>
          <p:nvPr/>
        </p:nvSpPr>
        <p:spPr>
          <a:xfrm>
            <a:off x="-1" y="0"/>
            <a:ext cx="2013557" cy="685800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a:extLst>
              <a:ext uri="{FF2B5EF4-FFF2-40B4-BE49-F238E27FC236}">
                <a16:creationId xmlns:a16="http://schemas.microsoft.com/office/drawing/2014/main" id="{F9035ED3-27AE-AA2C-2FE1-57D31B04ECDE}"/>
              </a:ext>
            </a:extLst>
          </p:cNvPr>
          <p:cNvSpPr>
            <a:spLocks noGrp="1"/>
          </p:cNvSpPr>
          <p:nvPr>
            <p:ph type="title"/>
          </p:nvPr>
        </p:nvSpPr>
        <p:spPr>
          <a:xfrm>
            <a:off x="640080" y="2074363"/>
            <a:ext cx="2752354" cy="2709275"/>
          </a:xfrm>
          <a:prstGeom prst="ellipse">
            <a:avLst/>
          </a:prstGeom>
          <a:solidFill>
            <a:srgbClr val="4A3B50"/>
          </a:solidFill>
          <a:ln w="174625" cmpd="thinThick">
            <a:solidFill>
              <a:srgbClr val="4A3B50"/>
            </a:solidFill>
          </a:ln>
        </p:spPr>
        <p:txBody>
          <a:bodyPr vert="horz" lIns="91440" tIns="45720" rIns="91440" bIns="45720" rtlCol="0" anchor="ctr">
            <a:normAutofit/>
          </a:bodyPr>
          <a:lstStyle/>
          <a:p>
            <a:pPr algn="ctr"/>
            <a:r>
              <a:rPr lang="en-US" sz="4000" kern="1200" dirty="0">
                <a:solidFill>
                  <a:srgbClr val="FFFFFF"/>
                </a:solidFill>
                <a:latin typeface="Josefin Sans" pitchFamily="2" charset="0"/>
              </a:rPr>
              <a:t>Results</a:t>
            </a:r>
          </a:p>
        </p:txBody>
      </p:sp>
      <p:sp>
        <p:nvSpPr>
          <p:cNvPr id="4" name="Rectangle 3">
            <a:extLst>
              <a:ext uri="{FF2B5EF4-FFF2-40B4-BE49-F238E27FC236}">
                <a16:creationId xmlns:a16="http://schemas.microsoft.com/office/drawing/2014/main" id="{1D4018AC-5CE4-3AEE-6F8F-CC43A20D798E}"/>
              </a:ext>
            </a:extLst>
          </p:cNvPr>
          <p:cNvSpPr/>
          <p:nvPr/>
        </p:nvSpPr>
        <p:spPr>
          <a:xfrm>
            <a:off x="6998677" y="691662"/>
            <a:ext cx="3317631" cy="879230"/>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AA6373AF-7067-CAFE-9168-4273A98AE642}"/>
              </a:ext>
            </a:extLst>
          </p:cNvPr>
          <p:cNvSpPr/>
          <p:nvPr/>
        </p:nvSpPr>
        <p:spPr>
          <a:xfrm>
            <a:off x="3672840" y="3856892"/>
            <a:ext cx="6256606" cy="222738"/>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061175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TotalTime>
  <Words>824</Words>
  <Application>Microsoft Office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Crimson Text</vt:lpstr>
      <vt:lpstr>Josefin Sans</vt:lpstr>
      <vt:lpstr>Wingdings</vt:lpstr>
      <vt:lpstr>Office Theme</vt:lpstr>
      <vt:lpstr>Statistical Modeling with Python</vt:lpstr>
      <vt:lpstr>Introduction</vt:lpstr>
      <vt:lpstr>Project Flow Structure</vt:lpstr>
      <vt:lpstr>Results</vt:lpstr>
      <vt:lpstr>PowerPoint Presentation</vt:lpstr>
      <vt:lpstr>Results</vt:lpstr>
      <vt:lpstr>Results</vt:lpstr>
      <vt:lpstr>Results</vt:lpstr>
      <vt:lpstr>Results</vt:lpstr>
      <vt:lpstr>Results</vt:lpstr>
      <vt:lpstr>Results</vt:lpstr>
      <vt:lpstr>Conclusion</vt:lpstr>
      <vt:lpstr>Challenges</vt:lpstr>
      <vt:lpstr>Future Goals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Korinne Angela White</dc:creator>
  <cp:lastModifiedBy>Korinne Angela White</cp:lastModifiedBy>
  <cp:revision>3</cp:revision>
  <cp:lastPrinted>2024-12-16T23:37:53Z</cp:lastPrinted>
  <dcterms:created xsi:type="dcterms:W3CDTF">2024-12-16T18:54:56Z</dcterms:created>
  <dcterms:modified xsi:type="dcterms:W3CDTF">2024-12-17T00:01:12Z</dcterms:modified>
</cp:coreProperties>
</file>