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816" autoAdjust="0"/>
  </p:normalViewPr>
  <p:slideViewPr>
    <p:cSldViewPr>
      <p:cViewPr varScale="1">
        <p:scale>
          <a:sx n="54" d="100"/>
          <a:sy n="54" d="100"/>
        </p:scale>
        <p:origin x="-2266" y="-82"/>
      </p:cViewPr>
      <p:guideLst>
        <p:guide orient="horz" pos="2160"/>
        <p:guide pos="2880"/>
      </p:guideLst>
    </p:cSldViewPr>
  </p:slideViewPr>
  <p:outlineViewPr>
    <p:cViewPr>
      <p:scale>
        <a:sx n="33" d="100"/>
        <a:sy n="33" d="100"/>
      </p:scale>
      <p:origin x="0" y="45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04/27/2015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me discussing GIT: how I see it, how I understand it. A lot of this is the result of me struggling with it. A lot of this is stuff I wish someone had told me when I myself was learning it.</a:t>
            </a:r>
          </a:p>
          <a:p>
            <a:endParaRPr lang="en-CA" dirty="0" smtClean="0"/>
          </a:p>
          <a:p>
            <a:r>
              <a:rPr lang="en-CA" dirty="0" smtClean="0"/>
              <a:t>I don’t claim</a:t>
            </a:r>
            <a:r>
              <a:rPr lang="en-CA" baseline="0" dirty="0" smtClean="0"/>
              <a:t> to be </a:t>
            </a:r>
            <a:r>
              <a:rPr lang="en-CA" baseline="0" smtClean="0"/>
              <a:t>an expert.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a:t>
            </a:fld>
            <a:endParaRPr lang="en-CA"/>
          </a:p>
        </p:txBody>
      </p:sp>
    </p:spTree>
    <p:extLst>
      <p:ext uri="{BB962C8B-B14F-4D97-AF65-F5344CB8AC3E}">
        <p14:creationId xmlns:p14="http://schemas.microsoft.com/office/powerpoint/2010/main" val="27434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p>
          <a:p>
            <a:r>
              <a:rPr lang="en-CA" baseline="0" dirty="0" smtClean="0"/>
              <a:t>GIT Extensions is a UI for GIT for </a:t>
            </a:r>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well!</a:t>
            </a:r>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a:t>
            </a:r>
          </a:p>
          <a:p>
            <a:endParaRPr lang="en-CA" dirty="0" smtClean="0"/>
          </a:p>
          <a:p>
            <a:r>
              <a:rPr lang="en-CA" dirty="0" smtClean="0"/>
              <a:t>G:\gitdemoinit&gt;git </a:t>
            </a:r>
            <a:r>
              <a:rPr lang="en-CA" dirty="0" err="1" smtClean="0"/>
              <a:t>init</a:t>
            </a:r>
            <a:endParaRPr lang="en-CA" dirty="0" smtClean="0"/>
          </a:p>
          <a:p>
            <a:r>
              <a:rPr lang="en-CA" dirty="0" smtClean="0"/>
              <a:t>	Initialized empty Git repository in G:/gitdemoinit/.git/</a:t>
            </a:r>
          </a:p>
          <a:p>
            <a:r>
              <a:rPr lang="en-CA" dirty="0" smtClean="0"/>
              <a:t>G:\gitdemoinit&gt;ls -la</a:t>
            </a:r>
          </a:p>
          <a:p>
            <a:r>
              <a:rPr lang="en-CA" dirty="0" smtClean="0"/>
              <a:t>	</a:t>
            </a:r>
            <a:r>
              <a:rPr lang="en-CA" dirty="0" err="1" smtClean="0"/>
              <a:t>drwxr</a:t>
            </a:r>
            <a:r>
              <a:rPr lang="en-CA" dirty="0" smtClean="0"/>
              <a:t>-</a:t>
            </a:r>
            <a:r>
              <a:rPr lang="en-CA" dirty="0" err="1" smtClean="0"/>
              <a:t>xr</a:t>
            </a:r>
            <a:r>
              <a:rPr lang="en-CA" dirty="0" smtClean="0"/>
              <a:t>-x    9 x110277  </a:t>
            </a:r>
            <a:r>
              <a:rPr lang="en-CA" dirty="0" err="1" smtClean="0"/>
              <a:t>Administ</a:t>
            </a:r>
            <a:r>
              <a:rPr lang="en-CA" dirty="0" smtClean="0"/>
              <a:t>     4096 Apr 24 13:46 .git    </a:t>
            </a:r>
            <a:r>
              <a:rPr lang="en-CA" dirty="0" smtClean="0">
                <a:sym typeface="Wingdings" panose="05000000000000000000" pitchFamily="2" charset="2"/>
              </a:rPr>
              <a:t> this</a:t>
            </a:r>
            <a:r>
              <a:rPr lang="en-CA" baseline="0" dirty="0" smtClean="0">
                <a:sym typeface="Wingdings" panose="05000000000000000000" pitchFamily="2" charset="2"/>
              </a:rPr>
              <a:t> is where all the GIT repo information lives.</a:t>
            </a:r>
          </a:p>
          <a:p>
            <a:r>
              <a:rPr lang="en-CA" dirty="0" smtClean="0"/>
              <a:t>G:\gitdemoinit&gt;echo "test" &gt; newfile.txt</a:t>
            </a:r>
          </a:p>
          <a:p>
            <a:r>
              <a:rPr lang="en-CA" dirty="0" smtClean="0"/>
              <a:t>G:\gitdemoinit&gt;git add newfile.txt </a:t>
            </a:r>
            <a:r>
              <a:rPr lang="en-CA" dirty="0" smtClean="0">
                <a:sym typeface="Wingdings" panose="05000000000000000000" pitchFamily="2" charset="2"/>
              </a:rPr>
              <a:t> file is now part of the </a:t>
            </a:r>
            <a:r>
              <a:rPr lang="en-CA" dirty="0" err="1" smtClean="0">
                <a:sym typeface="Wingdings" panose="05000000000000000000" pitchFamily="2" charset="2"/>
              </a:rPr>
              <a:t>changeset</a:t>
            </a:r>
            <a:r>
              <a:rPr lang="en-CA" dirty="0" smtClean="0">
                <a:sym typeface="Wingdings" panose="05000000000000000000" pitchFamily="2" charset="2"/>
              </a:rPr>
              <a:t> to be </a:t>
            </a:r>
            <a:r>
              <a:rPr lang="en-CA" dirty="0" err="1" smtClean="0">
                <a:sym typeface="Wingdings" panose="05000000000000000000" pitchFamily="2" charset="2"/>
              </a:rPr>
              <a:t>commited</a:t>
            </a:r>
            <a:endParaRPr lang="en-CA" dirty="0" smtClean="0"/>
          </a:p>
          <a:p>
            <a:r>
              <a:rPr lang="en-CA" dirty="0" smtClean="0"/>
              <a:t>G:\gitdemoinit&gt;ls -la</a:t>
            </a:r>
          </a:p>
          <a:p>
            <a:r>
              <a:rPr lang="en-CA" dirty="0" smtClean="0"/>
              <a:t>	-</a:t>
            </a:r>
            <a:r>
              <a:rPr lang="en-CA" dirty="0" err="1" smtClean="0"/>
              <a:t>rw</a:t>
            </a:r>
            <a:r>
              <a:rPr lang="en-CA" dirty="0" smtClean="0"/>
              <a:t>-r--r--    1 x110277  </a:t>
            </a:r>
            <a:r>
              <a:rPr lang="en-CA" dirty="0" err="1" smtClean="0"/>
              <a:t>Administ</a:t>
            </a:r>
            <a:r>
              <a:rPr lang="en-CA" dirty="0" smtClean="0"/>
              <a:t>        9 Apr 24 13:48 newfile.txt</a:t>
            </a:r>
          </a:p>
          <a:p>
            <a:r>
              <a:rPr lang="en-CA" dirty="0" smtClean="0"/>
              <a:t>G:\gitdemoinit&gt;git status</a:t>
            </a:r>
          </a:p>
          <a:p>
            <a:r>
              <a:rPr lang="en-CA" dirty="0" smtClean="0"/>
              <a:t>G:\gitdemoinit&gt;git commit</a:t>
            </a:r>
          </a:p>
          <a:p>
            <a:r>
              <a:rPr lang="en-CA" dirty="0" smtClean="0"/>
              <a:t>G:\gitdemoinit&gt;git log </a:t>
            </a:r>
            <a:r>
              <a:rPr lang="en-CA" dirty="0" smtClean="0">
                <a:sym typeface="Wingdings" panose="05000000000000000000" pitchFamily="2" charset="2"/>
              </a:rPr>
              <a:t> show the commit being part of the repository.</a:t>
            </a:r>
          </a:p>
          <a:p>
            <a:endParaRPr lang="en-CA" dirty="0" smtClean="0">
              <a:sym typeface="Wingdings" panose="05000000000000000000" pitchFamily="2" charset="2"/>
            </a:endParaRPr>
          </a:p>
          <a:p>
            <a:r>
              <a:rPr lang="en-CA" dirty="0" smtClean="0">
                <a:sym typeface="Wingdings" panose="05000000000000000000" pitchFamily="2" charset="2"/>
              </a:rPr>
              <a:t>CLONE:</a:t>
            </a:r>
          </a:p>
          <a:p>
            <a:endParaRPr lang="en-CA" dirty="0" smtClean="0">
              <a:sym typeface="Wingdings" panose="05000000000000000000" pitchFamily="2" charset="2"/>
            </a:endParaRPr>
          </a:p>
          <a:p>
            <a:r>
              <a:rPr lang="en-CA" dirty="0" smtClean="0"/>
              <a:t>G:\temp&gt;git clone </a:t>
            </a:r>
            <a:r>
              <a:rPr lang="en-CA" dirty="0" err="1" smtClean="0"/>
              <a:t>git@github.com:kangelov</a:t>
            </a:r>
            <a:r>
              <a:rPr lang="en-CA" dirty="0" smtClean="0"/>
              <a:t>/</a:t>
            </a:r>
            <a:r>
              <a:rPr lang="en-CA" dirty="0" err="1" smtClean="0"/>
              <a:t>gitdemo.git</a:t>
            </a:r>
            <a:r>
              <a:rPr lang="en-CA" dirty="0" smtClean="0"/>
              <a:t>     </a:t>
            </a:r>
            <a:r>
              <a:rPr lang="en-CA" dirty="0" smtClean="0">
                <a:sym typeface="Wingdings" panose="05000000000000000000" pitchFamily="2" charset="2"/>
              </a:rPr>
              <a:t> there are multiple ways to do this</a:t>
            </a:r>
            <a:endParaRPr lang="en-CA" dirty="0" smtClean="0"/>
          </a:p>
          <a:p>
            <a:r>
              <a:rPr lang="en-CA" dirty="0" smtClean="0"/>
              <a:t>Cloning into '</a:t>
            </a:r>
            <a:r>
              <a:rPr lang="en-CA" dirty="0" err="1" smtClean="0"/>
              <a:t>gitdemo</a:t>
            </a:r>
            <a:r>
              <a:rPr lang="en-CA" dirty="0" smtClean="0"/>
              <a:t>'...</a:t>
            </a:r>
          </a:p>
          <a:p>
            <a:r>
              <a:rPr lang="en-CA" dirty="0" smtClean="0"/>
              <a:t>G:\temp&gt;cd </a:t>
            </a:r>
            <a:r>
              <a:rPr lang="en-CA" dirty="0" err="1" smtClean="0"/>
              <a:t>gitdemo</a:t>
            </a:r>
            <a:endParaRPr lang="en-CA" dirty="0" smtClean="0"/>
          </a:p>
          <a:p>
            <a:r>
              <a:rPr lang="en-CA" dirty="0" smtClean="0"/>
              <a:t>G:\temp\gitdemo&gt;ls –la</a:t>
            </a:r>
          </a:p>
          <a:p>
            <a:r>
              <a:rPr lang="en-CA" dirty="0" smtClean="0"/>
              <a:t>G:\temp\gitdemo&gt;echo "Test" &gt; test.txt</a:t>
            </a:r>
          </a:p>
          <a:p>
            <a:r>
              <a:rPr lang="en-CA" dirty="0" smtClean="0"/>
              <a:t>G:\temp\gitdemo&gt;git add test.txt</a:t>
            </a:r>
          </a:p>
          <a:p>
            <a:r>
              <a:rPr lang="en-CA" dirty="0" smtClean="0"/>
              <a:t>G:\temp\gitdemo&gt;git commit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G:\temp\gitdemo&gt;git push</a:t>
            </a:r>
          </a:p>
          <a:p>
            <a:endParaRPr lang="en-CA" dirty="0" smtClean="0"/>
          </a:p>
          <a:p>
            <a:r>
              <a:rPr lang="en-CA" dirty="0" smtClean="0"/>
              <a:t>What happens when you push over someone else’s incompatible changes?</a:t>
            </a:r>
          </a:p>
          <a:p>
            <a:endParaRPr lang="en-CA" dirty="0" smtClean="0"/>
          </a:p>
          <a:p>
            <a:r>
              <a:rPr lang="en-CA" baseline="0" dirty="0" smtClean="0"/>
              <a:t>G:\gitdemo&gt;vim test.txt</a:t>
            </a:r>
          </a:p>
          <a:p>
            <a:r>
              <a:rPr lang="en-CA" baseline="0" dirty="0" smtClean="0"/>
              <a:t>G:\gitdemo&gt;git add test.txt</a:t>
            </a:r>
          </a:p>
          <a:p>
            <a:r>
              <a:rPr lang="en-CA" baseline="0" dirty="0" smtClean="0"/>
              <a:t>G:\gitdemo&gt;git commit</a:t>
            </a:r>
          </a:p>
          <a:p>
            <a:r>
              <a:rPr lang="en-CA" baseline="0" dirty="0" smtClean="0"/>
              <a:t>G:\gitdemo&gt;git push</a:t>
            </a:r>
          </a:p>
          <a:p>
            <a:endParaRPr lang="en-CA" baseline="0" dirty="0" smtClean="0"/>
          </a:p>
          <a:p>
            <a:r>
              <a:rPr lang="en-CA" baseline="0" dirty="0" smtClean="0"/>
              <a:t>In my other repo:</a:t>
            </a:r>
          </a:p>
          <a:p>
            <a:endParaRPr lang="en-CA" baseline="0" dirty="0" smtClean="0"/>
          </a:p>
          <a:p>
            <a:r>
              <a:rPr lang="en-CA" baseline="0" dirty="0" smtClean="0"/>
              <a:t>G:\temp\gitdemo&gt;vim test.txt</a:t>
            </a:r>
          </a:p>
          <a:p>
            <a:r>
              <a:rPr lang="en-CA" baseline="0" dirty="0" smtClean="0"/>
              <a:t>G:\temp\gitdemo&gt;git add test.txt</a:t>
            </a:r>
          </a:p>
          <a:p>
            <a:r>
              <a:rPr lang="en-CA" baseline="0" dirty="0" smtClean="0"/>
              <a:t>G:\temp\gitdemo&gt;git commit</a:t>
            </a:r>
          </a:p>
          <a:p>
            <a:r>
              <a:rPr lang="en-CA" baseline="0" dirty="0" smtClean="0"/>
              <a:t>G:\temp\gitdemo&gt;git push</a:t>
            </a:r>
          </a:p>
          <a:p>
            <a:r>
              <a:rPr lang="en-CA" baseline="0" dirty="0" smtClean="0"/>
              <a:t>To </a:t>
            </a:r>
            <a:r>
              <a:rPr lang="en-CA" baseline="0" dirty="0" err="1" smtClean="0"/>
              <a:t>git@github.com:kangelov</a:t>
            </a:r>
            <a:r>
              <a:rPr lang="en-CA" baseline="0" dirty="0" smtClean="0"/>
              <a:t>/</a:t>
            </a:r>
            <a:r>
              <a:rPr lang="en-CA" baseline="0" dirty="0" err="1" smtClean="0"/>
              <a:t>gitdemo.git</a:t>
            </a:r>
            <a:endParaRPr lang="en-CA" baseline="0" dirty="0" smtClean="0"/>
          </a:p>
          <a:p>
            <a:r>
              <a:rPr lang="en-CA" baseline="0" dirty="0" smtClean="0"/>
              <a:t> ! [rejected]        test -&gt; test (fetch first)</a:t>
            </a:r>
          </a:p>
          <a:p>
            <a:r>
              <a:rPr lang="en-CA" baseline="0" dirty="0" smtClean="0"/>
              <a:t>error: failed to push some refs to '</a:t>
            </a:r>
            <a:r>
              <a:rPr lang="en-CA" baseline="0" dirty="0" err="1" smtClean="0"/>
              <a:t>git@github.com:kangelov</a:t>
            </a:r>
            <a:r>
              <a:rPr lang="en-CA" baseline="0" dirty="0" smtClean="0"/>
              <a:t>/</a:t>
            </a:r>
            <a:r>
              <a:rPr lang="en-CA" baseline="0" dirty="0" err="1" smtClean="0"/>
              <a:t>gitdemo.git</a:t>
            </a:r>
            <a:r>
              <a:rPr lang="en-CA" baseline="0" dirty="0" smtClean="0"/>
              <a:t>'</a:t>
            </a:r>
          </a:p>
          <a:p>
            <a:r>
              <a:rPr lang="en-CA" baseline="0" dirty="0" smtClean="0"/>
              <a:t>hint: Updates were rejected because the remote contains work that you do</a:t>
            </a:r>
          </a:p>
          <a:p>
            <a:r>
              <a:rPr lang="en-CA" baseline="0" dirty="0" smtClean="0"/>
              <a:t>hint: not have locally. This is usually caused by another repository pushing</a:t>
            </a:r>
          </a:p>
          <a:p>
            <a:r>
              <a:rPr lang="en-CA" baseline="0" dirty="0" smtClean="0"/>
              <a:t>hint: to the same ref. You may want to first integrate the remote changes</a:t>
            </a:r>
          </a:p>
          <a:p>
            <a:r>
              <a:rPr lang="en-CA" baseline="0" dirty="0" smtClean="0"/>
              <a:t>hint: (e.g., 'git pull ...') before pushing again.</a:t>
            </a:r>
          </a:p>
          <a:p>
            <a:r>
              <a:rPr lang="en-CA" baseline="0" dirty="0" smtClean="0"/>
              <a:t>hint: See the 'Note about fast-forwards' in 'git push --help' for details.</a:t>
            </a:r>
          </a:p>
        </p:txBody>
      </p:sp>
      <p:sp>
        <p:nvSpPr>
          <p:cNvPr id="4" name="Slide Number Placeholder 3"/>
          <p:cNvSpPr>
            <a:spLocks noGrp="1"/>
          </p:cNvSpPr>
          <p:nvPr>
            <p:ph type="sldNum" sz="quarter" idx="10"/>
          </p:nvPr>
        </p:nvSpPr>
        <p:spPr/>
        <p:txBody>
          <a:bodyPr/>
          <a:lstStyle/>
          <a:p>
            <a:fld id="{CB55E3E3-40A9-4EFD-94DF-114BB2F8C3AE}" type="slidenum">
              <a:rPr lang="en-CA" smtClean="0"/>
              <a:t>17</a:t>
            </a:fld>
            <a:endParaRPr lang="en-CA"/>
          </a:p>
        </p:txBody>
      </p:sp>
    </p:spTree>
    <p:extLst>
      <p:ext uri="{BB962C8B-B14F-4D97-AF65-F5344CB8AC3E}">
        <p14:creationId xmlns:p14="http://schemas.microsoft.com/office/powerpoint/2010/main" val="7023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G:\temp\gitdemo&gt;git pull</a:t>
            </a:r>
          </a:p>
          <a:p>
            <a:r>
              <a:rPr lang="en-CA" baseline="0" dirty="0" smtClean="0"/>
              <a:t>From </a:t>
            </a:r>
            <a:r>
              <a:rPr lang="en-CA" baseline="0" dirty="0" err="1" smtClean="0"/>
              <a:t>github.com:kangelov</a:t>
            </a:r>
            <a:r>
              <a:rPr lang="en-CA" baseline="0" dirty="0" smtClean="0"/>
              <a:t>/</a:t>
            </a:r>
            <a:r>
              <a:rPr lang="en-CA" baseline="0" dirty="0" err="1" smtClean="0"/>
              <a:t>gitdemo</a:t>
            </a:r>
            <a:endParaRPr lang="en-CA" baseline="0" dirty="0" smtClean="0"/>
          </a:p>
          <a:p>
            <a:r>
              <a:rPr lang="en-CA" baseline="0" dirty="0" smtClean="0"/>
              <a:t> * branch            test       -&gt; FETCH_HEAD</a:t>
            </a:r>
          </a:p>
          <a:p>
            <a:r>
              <a:rPr lang="en-CA" baseline="0" dirty="0" smtClean="0"/>
              <a:t>Auto-merging test.txt</a:t>
            </a:r>
          </a:p>
          <a:p>
            <a:r>
              <a:rPr lang="en-CA" baseline="0" dirty="0" smtClean="0"/>
              <a:t>CONFLICT (content): Merge conflict in test.txt</a:t>
            </a:r>
          </a:p>
          <a:p>
            <a:r>
              <a:rPr lang="en-CA" baseline="0" dirty="0" smtClean="0"/>
              <a:t>Automatic merge failed; fix conflicts and then commit the result.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19</a:t>
            </a:fld>
            <a:endParaRPr lang="en-CA"/>
          </a:p>
        </p:txBody>
      </p:sp>
    </p:spTree>
    <p:extLst>
      <p:ext uri="{BB962C8B-B14F-4D97-AF65-F5344CB8AC3E}">
        <p14:creationId xmlns:p14="http://schemas.microsoft.com/office/powerpoint/2010/main" val="106483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what the conflict looks like in a</a:t>
            </a:r>
            <a:r>
              <a:rPr lang="en-CA" baseline="0" dirty="0" smtClean="0"/>
              <a:t> file. Edit any way you like, removing the conflict markers. Anything you edit this file to, including something completely different, gets recorded as the merged file.</a:t>
            </a:r>
          </a:p>
          <a:p>
            <a:endParaRPr lang="en-CA" baseline="0" dirty="0" smtClean="0"/>
          </a:p>
          <a:p>
            <a:r>
              <a:rPr lang="en-CA" baseline="0" dirty="0" smtClean="0"/>
              <a:t>&gt;&gt;&gt; Perform the merge, commit and push.</a:t>
            </a:r>
          </a:p>
        </p:txBody>
      </p:sp>
      <p:sp>
        <p:nvSpPr>
          <p:cNvPr id="4" name="Slide Number Placeholder 3"/>
          <p:cNvSpPr>
            <a:spLocks noGrp="1"/>
          </p:cNvSpPr>
          <p:nvPr>
            <p:ph type="sldNum" sz="quarter" idx="10"/>
          </p:nvPr>
        </p:nvSpPr>
        <p:spPr/>
        <p:txBody>
          <a:bodyPr/>
          <a:lstStyle/>
          <a:p>
            <a:fld id="{CB55E3E3-40A9-4EFD-94DF-114BB2F8C3AE}" type="slidenum">
              <a:rPr lang="en-CA" smtClean="0"/>
              <a:t>20</a:t>
            </a:fld>
            <a:endParaRPr lang="en-CA"/>
          </a:p>
        </p:txBody>
      </p:sp>
    </p:spTree>
    <p:extLst>
      <p:ext uri="{BB962C8B-B14F-4D97-AF65-F5344CB8AC3E}">
        <p14:creationId xmlns:p14="http://schemas.microsoft.com/office/powerpoint/2010/main" val="41344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beauty</a:t>
            </a:r>
            <a:r>
              <a:rPr lang="en-CA" baseline="0" dirty="0" smtClean="0"/>
              <a:t> of all these tools is that they all operate on the same repository and agree on its structure. You can change tools and even switch between them at will without fear of causing a mess. Every tool picks up the state of the repository and works from there.</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21</a:t>
            </a:fld>
            <a:endParaRPr lang="en-CA"/>
          </a:p>
        </p:txBody>
      </p:sp>
    </p:spTree>
    <p:extLst>
      <p:ext uri="{BB962C8B-B14F-4D97-AF65-F5344CB8AC3E}">
        <p14:creationId xmlns:p14="http://schemas.microsoft.com/office/powerpoint/2010/main" val="287786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Suppose we want to roll back the merge we just did:</a:t>
            </a:r>
          </a:p>
          <a:p>
            <a:endParaRPr lang="en-CA" dirty="0" smtClean="0"/>
          </a:p>
          <a:p>
            <a:r>
              <a:rPr lang="en-CA" dirty="0" smtClean="0"/>
              <a:t>G:\temp\gitdemo&gt;git log</a:t>
            </a:r>
          </a:p>
          <a:p>
            <a:r>
              <a:rPr lang="en-CA" dirty="0" smtClean="0"/>
              <a:t>G:\temp\gitdemo&gt;git reset --hard 9c4bbb281a92db379fb48bc5a8d093e2a45c6785</a:t>
            </a:r>
          </a:p>
          <a:p>
            <a:r>
              <a:rPr lang="en-CA" dirty="0" smtClean="0"/>
              <a:t>HEAD is now at 9c4bbb2 an incompatible change</a:t>
            </a:r>
          </a:p>
          <a:p>
            <a:r>
              <a:rPr lang="en-CA" dirty="0" smtClean="0"/>
              <a:t>$ 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(non-fast-forward)</a:t>
            </a:r>
          </a:p>
          <a:p>
            <a:r>
              <a:rPr lang="en-CA" dirty="0" smtClean="0"/>
              <a:t>$ git push --force origin test</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+ 4fbd837...9c4bbb2 test -&gt; test (forced update)</a:t>
            </a:r>
          </a:p>
          <a:p>
            <a:endParaRPr lang="en-CA" dirty="0" smtClean="0"/>
          </a:p>
          <a:p>
            <a:r>
              <a:rPr lang="en-CA" dirty="0" smtClean="0"/>
              <a:t>We just changed history!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22</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a:t>
            </a:fld>
            <a:endParaRPr lang="en-CA"/>
          </a:p>
        </p:txBody>
      </p:sp>
    </p:spTree>
    <p:extLst>
      <p:ext uri="{BB962C8B-B14F-4D97-AF65-F5344CB8AC3E}">
        <p14:creationId xmlns:p14="http://schemas.microsoft.com/office/powerpoint/2010/main" val="332346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GIT branch is simply a development pointer to </a:t>
            </a:r>
            <a:r>
              <a:rPr lang="en-CA" dirty="0" err="1" smtClean="0"/>
              <a:t>changesets</a:t>
            </a:r>
            <a:r>
              <a:rPr lang="en-CA" dirty="0" smtClean="0"/>
              <a:t> in the GIT repository (not necessarily the topmost one) where you can add additional </a:t>
            </a:r>
            <a:r>
              <a:rPr lang="en-CA" dirty="0" err="1" smtClean="0"/>
              <a:t>changesets</a:t>
            </a:r>
            <a:r>
              <a:rPr lang="en-CA" dirty="0" smtClean="0"/>
              <a:t>. </a:t>
            </a:r>
            <a:r>
              <a:rPr lang="en-CA" baseline="0" dirty="0" smtClean="0"/>
              <a:t>A GIT repository is a directed graph of </a:t>
            </a:r>
            <a:r>
              <a:rPr lang="en-CA" baseline="0" dirty="0" err="1" smtClean="0"/>
              <a:t>changesets</a:t>
            </a:r>
            <a:r>
              <a:rPr lang="en-CA" baseline="0" dirty="0" smtClean="0"/>
              <a:t>, not a list of </a:t>
            </a:r>
            <a:r>
              <a:rPr lang="en-CA" baseline="0" dirty="0" err="1" smtClean="0"/>
              <a:t>changesets</a:t>
            </a:r>
            <a:r>
              <a:rPr lang="en-CA" baseline="0" dirty="0" smtClean="0"/>
              <a:t>. This is where GIT really shines: branching is easy, fast, flexible and powerful. In general, you will use branches to track </a:t>
            </a:r>
            <a:r>
              <a:rPr lang="en-CA" baseline="0" dirty="0" err="1" smtClean="0"/>
              <a:t>changesets</a:t>
            </a:r>
            <a:r>
              <a:rPr lang="en-CA" baseline="0" dirty="0" smtClean="0"/>
              <a:t> for user stories you are working on, or features, or fixes. Upon completing a work unit, you merge the branch into its parent and move on to the next work item. </a:t>
            </a:r>
          </a:p>
          <a:p>
            <a:endParaRPr lang="en-CA" baseline="0" dirty="0" smtClean="0"/>
          </a:p>
          <a:p>
            <a:r>
              <a:rPr lang="en-CA" baseline="0" dirty="0" smtClean="0"/>
              <a:t>Fundamentally the GIT branching concept is very much like </a:t>
            </a:r>
            <a:r>
              <a:rPr lang="en-CA" baseline="0" dirty="0" err="1" smtClean="0"/>
              <a:t>ClearCase’s</a:t>
            </a:r>
            <a:r>
              <a:rPr lang="en-CA" baseline="0" dirty="0" smtClean="0"/>
              <a:t>, though as you can see it is used very differently: with GIT you will be using branches to track your work items, not just entire projects. Rolling back a feature in this case is a simple exercise in locating the branch it was implemented in and rolling back the merge commit for it. One does not need to know what the change is, or even where it is, in order to undo it.</a:t>
            </a:r>
          </a:p>
          <a:p>
            <a:endParaRPr lang="en-CA" baseline="0" dirty="0" smtClean="0"/>
          </a:p>
          <a:p>
            <a:r>
              <a:rPr lang="en-CA" baseline="0" dirty="0" smtClean="0"/>
              <a:t>What is the main branch? This is the branch your GIT repository is first created with. It is called “master”. What is special about it? Nothing, it was just the first branch created. There is nothing to say you have to always merge to it, though this is the accepted practice.</a:t>
            </a:r>
          </a:p>
        </p:txBody>
      </p:sp>
      <p:sp>
        <p:nvSpPr>
          <p:cNvPr id="4" name="Slide Number Placeholder 3"/>
          <p:cNvSpPr>
            <a:spLocks noGrp="1"/>
          </p:cNvSpPr>
          <p:nvPr>
            <p:ph type="sldNum" sz="quarter" idx="10"/>
          </p:nvPr>
        </p:nvSpPr>
        <p:spPr/>
        <p:txBody>
          <a:bodyPr/>
          <a:lstStyle/>
          <a:p>
            <a:fld id="{CB55E3E3-40A9-4EFD-94DF-114BB2F8C3AE}" type="slidenum">
              <a:rPr lang="en-CA" smtClean="0"/>
              <a:t>24</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rolled back a merge before, which effectively deleted the commits performed after my branch’s sync point at the time. Ouch! What happens to the GIT repository that pushed them now? Nothing, it is fine and well, but an attempt to sync again yields something rather interesting.</a:t>
            </a:r>
          </a:p>
          <a:p>
            <a:endParaRPr lang="en-CA" baseline="0" dirty="0" smtClean="0"/>
          </a:p>
          <a:p>
            <a:r>
              <a:rPr lang="en-CA" dirty="0" smtClean="0"/>
              <a:t>$ git push</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(fetch first)</a:t>
            </a:r>
          </a:p>
          <a:p>
            <a:endParaRPr lang="en-CA" dirty="0" smtClean="0"/>
          </a:p>
          <a:p>
            <a:r>
              <a:rPr lang="en-CA" dirty="0" smtClean="0"/>
              <a:t>GIT wants to push those </a:t>
            </a:r>
            <a:r>
              <a:rPr lang="en-CA" dirty="0" err="1" smtClean="0"/>
              <a:t>changesets</a:t>
            </a:r>
            <a:r>
              <a:rPr lang="en-CA" dirty="0" smtClean="0"/>
              <a:t> AFTER now.</a:t>
            </a:r>
            <a:r>
              <a:rPr lang="en-CA" baseline="0" dirty="0" smtClean="0"/>
              <a:t> If I pull now there would be a conflict all over again. </a:t>
            </a:r>
          </a:p>
          <a:p>
            <a:endParaRPr lang="en-CA" baseline="0" dirty="0" smtClean="0"/>
          </a:p>
          <a:p>
            <a:r>
              <a:rPr lang="en-CA" baseline="0" dirty="0" smtClean="0"/>
              <a:t>Rather than addressing the conflict right away, I can make myself a new branch:</a:t>
            </a:r>
          </a:p>
          <a:p>
            <a:endParaRPr lang="en-CA" baseline="0" dirty="0" smtClean="0"/>
          </a:p>
          <a:p>
            <a:r>
              <a:rPr lang="en-CA" dirty="0" smtClean="0"/>
              <a:t>$ git checkout -b </a:t>
            </a:r>
            <a:r>
              <a:rPr lang="en-CA" dirty="0" err="1" smtClean="0"/>
              <a:t>testbranch</a:t>
            </a:r>
            <a:endParaRPr lang="en-CA" dirty="0" smtClean="0"/>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[new branch]      </a:t>
            </a:r>
            <a:r>
              <a:rPr lang="en-CA" dirty="0" err="1" smtClean="0"/>
              <a:t>testbranch</a:t>
            </a:r>
            <a:r>
              <a:rPr lang="en-CA" dirty="0" smtClean="0"/>
              <a:t> -&gt; </a:t>
            </a:r>
            <a:r>
              <a:rPr lang="en-CA" dirty="0" err="1" smtClean="0"/>
              <a:t>testbranch</a:t>
            </a:r>
            <a:endParaRPr lang="en-CA" dirty="0" smtClean="0"/>
          </a:p>
          <a:p>
            <a:endParaRPr lang="en-CA" dirty="0" smtClean="0"/>
          </a:p>
          <a:p>
            <a:r>
              <a:rPr lang="en-CA" dirty="0" smtClean="0"/>
              <a:t>I</a:t>
            </a:r>
            <a:r>
              <a:rPr lang="en-CA" baseline="0" dirty="0" smtClean="0"/>
              <a:t> have created a local branch. And this is how I push it to the world</a:t>
            </a:r>
          </a:p>
          <a:p>
            <a:endParaRPr lang="en-CA" baseline="0" dirty="0" smtClean="0"/>
          </a:p>
          <a:p>
            <a:r>
              <a:rPr lang="en-CA" dirty="0" smtClean="0"/>
              <a:t>$ git push origin </a:t>
            </a:r>
            <a:r>
              <a:rPr lang="en-CA" dirty="0" err="1" smtClean="0"/>
              <a:t>testbranch</a:t>
            </a:r>
            <a:endParaRPr lang="en-CA" dirty="0" smtClean="0"/>
          </a:p>
          <a:p>
            <a:endParaRPr lang="en-CA" dirty="0" smtClean="0"/>
          </a:p>
          <a:p>
            <a:r>
              <a:rPr lang="en-CA" dirty="0" smtClean="0"/>
              <a:t>No conflict now. I haven’t avoided it, though,</a:t>
            </a:r>
            <a:r>
              <a:rPr lang="en-CA" baseline="0" dirty="0" smtClean="0"/>
              <a:t> I have simply created an alternative development flow. I am free to develop in my own separate branch, until I try to merge my branch to the master. That conflict will happen all over again then.</a:t>
            </a:r>
          </a:p>
          <a:p>
            <a:endParaRPr lang="en-CA" baseline="0" dirty="0" smtClean="0"/>
          </a:p>
          <a:p>
            <a:r>
              <a:rPr lang="en-CA" baseline="0" dirty="0" smtClean="0"/>
              <a:t>Branches in GIT are not private: once you push it to the master repository it is visible to all. There is nothing stopping anyone from using it.</a:t>
            </a:r>
            <a:endParaRPr lang="en-CA"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25</a:t>
            </a:fld>
            <a:endParaRPr lang="en-CA"/>
          </a:p>
        </p:txBody>
      </p:sp>
    </p:spTree>
    <p:extLst>
      <p:ext uri="{BB962C8B-B14F-4D97-AF65-F5344CB8AC3E}">
        <p14:creationId xmlns:p14="http://schemas.microsoft.com/office/powerpoint/2010/main" val="126853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enterprise: it is there to make sure you follow the rules of the enterprise. It assumes certain workflow and then tries to impose it on you: follow the process, or else. This is why it is so successful for waterfall development.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open source projects, where there is often no single person “in charge” and developers are very loosely organized and scattered all over the world.</a:t>
            </a:r>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GIT imposes no constraints on how developers work. There is no “preferred workflow” everyone should follow. Developers can synchronize their code developer-to-developer directly, or even create a “feature master”, which then gets merged into “code master”. The merge operation is the gatekeeper: at that point conflicts and other merge issues are identified and are being resolved. Some open-source projects introduce a full-blown code review process at this time!</a:t>
            </a:r>
          </a:p>
          <a:p>
            <a:endParaRPr lang="en-CA" baseline="0" dirty="0" smtClean="0"/>
          </a:p>
          <a:p>
            <a:r>
              <a:rPr lang="en-CA" baseline="0" dirty="0" smtClean="0"/>
              <a:t>The downside? With great power comes great responsibility.</a:t>
            </a:r>
          </a:p>
          <a:p>
            <a:endParaRPr lang="en-CA" baseline="0" dirty="0" smtClean="0"/>
          </a:p>
          <a:p>
            <a:r>
              <a:rPr lang="en-CA" baseline="0" dirty="0" smtClean="0"/>
              <a:t>Does this sound like Scrum agile to anyone?</a:t>
            </a:r>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order. 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repository, thus pushing your change before mine, and then attempt to sync again. Alternatively, I have to get rid of your </a:t>
            </a:r>
            <a:r>
              <a:rPr lang="en-CA" baseline="0" dirty="0" err="1" smtClean="0"/>
              <a:t>changeset</a:t>
            </a:r>
            <a:r>
              <a:rPr lang="en-CA" baseline="0" dirty="0" smtClean="0"/>
              <a:t> from master, pushing my change in the place of yours. </a:t>
            </a:r>
          </a:p>
          <a:p>
            <a:endParaRPr lang="en-CA" baseline="0" dirty="0" smtClean="0"/>
          </a:p>
          <a:p>
            <a:r>
              <a:rPr lang="en-CA" baseline="0" dirty="0" smtClean="0"/>
              <a:t>Needless to say a GIT repository with a very large code base stored inside would be very difficult to work with, something </a:t>
            </a:r>
            <a:r>
              <a:rPr lang="en-CA" baseline="0" dirty="0" err="1" smtClean="0"/>
              <a:t>ClearCase</a:t>
            </a:r>
            <a:r>
              <a:rPr lang="en-CA" baseline="0" dirty="0" smtClean="0"/>
              <a:t> has no trouble with.</a:t>
            </a:r>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 Needless to say GIT performs at its best when the individual repositories are kept very small.</a:t>
            </a:r>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ultimately the file lives in 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04/27/2015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04/27/2015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04/27/2015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04/27/2015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blogs.atlassian.com/2013/03/introducing-sourcetree-git-client-microsoft-windows/" TargetMode="External"/><Relationship Id="rId3" Type="http://schemas.openxmlformats.org/officeDocument/2006/relationships/hyperlink" Target="https://git-scm.herokuapp.com/download/win" TargetMode="External"/><Relationship Id="rId7" Type="http://schemas.openxmlformats.org/officeDocument/2006/relationships/hyperlink" Target="https://gittf.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lipse.org/egit/" TargetMode="External"/><Relationship Id="rId5" Type="http://schemas.openxmlformats.org/officeDocument/2006/relationships/hyperlink" Target="https://code.google.com/p/tortoisegit/" TargetMode="External"/><Relationship Id="rId4" Type="http://schemas.openxmlformats.org/officeDocument/2006/relationships/hyperlink" Target="https://gitextensions.github.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ckoverflow.com/questions/2468230/how-to-use-winmerge-with-git-exten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(TRY TO) 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a:t>GIT Extensions: </a:t>
            </a:r>
            <a:r>
              <a:rPr lang="en-CA" dirty="0">
                <a:hlinkClick r:id="rId4"/>
              </a:rPr>
              <a:t>https://gitextensions.github.io</a:t>
            </a:r>
            <a:r>
              <a:rPr lang="en-CA" dirty="0" smtClean="0">
                <a:hlinkClick r:id="rId4"/>
              </a:rPr>
              <a:t>/</a:t>
            </a:r>
            <a:endParaRPr lang="en-CA" dirty="0" smtClean="0"/>
          </a:p>
          <a:p>
            <a:pPr lvl="1"/>
            <a:r>
              <a:rPr lang="en-CA" dirty="0" err="1" smtClean="0"/>
              <a:t>TortoiseGIT</a:t>
            </a:r>
            <a:r>
              <a:rPr lang="en-CA" dirty="0"/>
              <a:t>: </a:t>
            </a:r>
            <a:r>
              <a:rPr lang="en-CA" dirty="0">
                <a:hlinkClick r:id="rId5"/>
              </a:rPr>
              <a:t>https://code.google.com/p/tortoisegit</a:t>
            </a:r>
            <a:r>
              <a:rPr lang="en-CA" dirty="0" smtClean="0">
                <a:hlinkClick r:id="rId5"/>
              </a:rPr>
              <a:t>/</a:t>
            </a:r>
            <a:endParaRPr lang="en-CA" dirty="0" smtClean="0"/>
          </a:p>
          <a:p>
            <a:pPr lvl="1"/>
            <a:r>
              <a:rPr lang="en-CA" dirty="0" err="1" smtClean="0"/>
              <a:t>eGIT</a:t>
            </a:r>
            <a:r>
              <a:rPr lang="en-CA" dirty="0"/>
              <a:t>: </a:t>
            </a:r>
            <a:r>
              <a:rPr lang="en-CA" dirty="0">
                <a:hlinkClick r:id="rId6"/>
              </a:rPr>
              <a:t>https://eclipse.org/egit</a:t>
            </a:r>
            <a:r>
              <a:rPr lang="en-CA" dirty="0" smtClean="0">
                <a:hlinkClick r:id="rId6"/>
              </a:rPr>
              <a:t>/</a:t>
            </a:r>
            <a:endParaRPr lang="en-CA" dirty="0" smtClean="0"/>
          </a:p>
          <a:p>
            <a:pPr lvl="1"/>
            <a:r>
              <a:rPr lang="en-CA" dirty="0"/>
              <a:t>GIT-TF: </a:t>
            </a:r>
            <a:r>
              <a:rPr lang="en-CA" dirty="0">
                <a:hlinkClick r:id="rId7"/>
              </a:rPr>
              <a:t>https://gittf.codeplex.com</a:t>
            </a:r>
            <a:r>
              <a:rPr lang="en-CA" dirty="0" smtClean="0">
                <a:hlinkClick r:id="rId7"/>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8"/>
              </a:rPr>
              <a:t>http://blogs.atlassian.com/2013/03/introducing-sourcetree-git-client-microsoft-windows</a:t>
            </a:r>
            <a:r>
              <a:rPr lang="en-CA" dirty="0" smtClean="0">
                <a:hlinkClick r:id="rId8"/>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err="1" smtClean="0"/>
              <a:t>Init</a:t>
            </a:r>
            <a:r>
              <a:rPr lang="en-CA" dirty="0" smtClean="0"/>
              <a:t>/Clone/Add/Commit</a:t>
            </a:r>
            <a:endParaRPr lang="en-CA"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pPr marL="0" indent="0">
              <a:buNone/>
            </a:pPr>
            <a:r>
              <a:rPr lang="en-CA" dirty="0" smtClean="0"/>
              <a:t>Both of these create a repository for you to work on:</a:t>
            </a:r>
          </a:p>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repository.</a:t>
            </a:r>
          </a:p>
          <a:p>
            <a:r>
              <a:rPr lang="en-CA" dirty="0" smtClean="0"/>
              <a:t>Clone – replicate a remote repository into a local repository in its entirety. The entire history of the repository gets copied over. The remote repository is set as an upstream repository so you can use push/pull to synchronize it.</a:t>
            </a:r>
          </a:p>
          <a:p>
            <a:r>
              <a:rPr lang="en-CA" dirty="0" smtClean="0"/>
              <a:t>Add – Adds created/changed artifact to Staging</a:t>
            </a:r>
          </a:p>
          <a:p>
            <a:r>
              <a:rPr lang="en-CA" dirty="0" smtClean="0"/>
              <a:t>Commit – Creates a new </a:t>
            </a:r>
            <a:r>
              <a:rPr lang="en-CA" dirty="0" err="1" smtClean="0"/>
              <a:t>Changeset</a:t>
            </a:r>
            <a:r>
              <a:rPr lang="en-CA" dirty="0" smtClean="0"/>
              <a:t>, however the new </a:t>
            </a:r>
            <a:r>
              <a:rPr lang="en-CA" dirty="0" err="1" smtClean="0"/>
              <a:t>changeset</a:t>
            </a:r>
            <a:r>
              <a:rPr lang="en-CA" dirty="0" smtClean="0"/>
              <a:t> is not synced with any remote repository</a:t>
            </a:r>
          </a:p>
          <a:p>
            <a:endParaRPr lang="en-CA" dirty="0"/>
          </a:p>
        </p:txBody>
      </p:sp>
    </p:spTree>
    <p:extLst>
      <p:ext uri="{BB962C8B-B14F-4D97-AF65-F5344CB8AC3E}">
        <p14:creationId xmlns:p14="http://schemas.microsoft.com/office/powerpoint/2010/main" val="34501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Push/Pull</a:t>
            </a:r>
            <a:endParaRPr lang="en-CA" dirty="0"/>
          </a:p>
        </p:txBody>
      </p:sp>
      <p:sp>
        <p:nvSpPr>
          <p:cNvPr id="3" name="Content Placeholder 2"/>
          <p:cNvSpPr>
            <a:spLocks noGrp="1"/>
          </p:cNvSpPr>
          <p:nvPr>
            <p:ph idx="1"/>
          </p:nvPr>
        </p:nvSpPr>
        <p:spPr/>
        <p:txBody>
          <a:bodyPr/>
          <a:lstStyle/>
          <a:p>
            <a:r>
              <a:rPr lang="en-CA" dirty="0" smtClean="0"/>
              <a:t>Push – Sends all local </a:t>
            </a:r>
            <a:r>
              <a:rPr lang="en-CA" dirty="0" err="1" smtClean="0"/>
              <a:t>changesets</a:t>
            </a:r>
            <a:r>
              <a:rPr lang="en-CA" dirty="0" smtClean="0"/>
              <a:t> to the remote repository. [Publish local </a:t>
            </a:r>
            <a:r>
              <a:rPr lang="en-CA" dirty="0" err="1" smtClean="0"/>
              <a:t>changesets</a:t>
            </a:r>
            <a:r>
              <a:rPr lang="en-CA" dirty="0" smtClean="0"/>
              <a:t>]</a:t>
            </a:r>
          </a:p>
          <a:p>
            <a:r>
              <a:rPr lang="en-CA" dirty="0" smtClean="0"/>
              <a:t>Pull – Brings all remote </a:t>
            </a:r>
            <a:r>
              <a:rPr lang="en-CA" dirty="0" err="1" smtClean="0"/>
              <a:t>changesets</a:t>
            </a:r>
            <a:r>
              <a:rPr lang="en-CA" dirty="0" smtClean="0"/>
              <a:t> to the local repository. [Download remote </a:t>
            </a:r>
            <a:r>
              <a:rPr lang="en-CA" dirty="0" err="1" smtClean="0"/>
              <a:t>changesets</a:t>
            </a:r>
            <a:r>
              <a:rPr lang="en-CA" dirty="0" smtClean="0"/>
              <a:t>]</a:t>
            </a:r>
            <a:endParaRPr lang="en-CA" dirty="0"/>
          </a:p>
        </p:txBody>
      </p:sp>
    </p:spTree>
    <p:extLst>
      <p:ext uri="{BB962C8B-B14F-4D97-AF65-F5344CB8AC3E}">
        <p14:creationId xmlns:p14="http://schemas.microsoft.com/office/powerpoint/2010/main" val="36798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MERGE</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8148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A merge operation is performed every time you execute one of the following operations:</a:t>
            </a:r>
          </a:p>
          <a:p>
            <a:r>
              <a:rPr lang="en-CA" dirty="0" smtClean="0"/>
              <a:t>Pull – </a:t>
            </a:r>
            <a:r>
              <a:rPr lang="en-CA" dirty="0" err="1" smtClean="0"/>
              <a:t>changesets</a:t>
            </a:r>
            <a:r>
              <a:rPr lang="en-CA" dirty="0" smtClean="0"/>
              <a:t> from a remote repository have to be merged with any local </a:t>
            </a:r>
            <a:r>
              <a:rPr lang="en-CA" dirty="0" err="1" smtClean="0"/>
              <a:t>changesets</a:t>
            </a:r>
            <a:r>
              <a:rPr lang="en-CA" dirty="0" smtClean="0"/>
              <a:t> that have yet to be pushed.</a:t>
            </a:r>
          </a:p>
          <a:p>
            <a:r>
              <a:rPr lang="en-CA" dirty="0" smtClean="0"/>
              <a:t>Merge – more on this shortly.</a:t>
            </a:r>
          </a:p>
          <a:p>
            <a:r>
              <a:rPr lang="en-CA" dirty="0" smtClean="0"/>
              <a:t>Cherry-pick – more on this shortly.</a:t>
            </a:r>
          </a:p>
          <a:p>
            <a:pPr marL="0" indent="0">
              <a:buNone/>
            </a:pPr>
            <a:r>
              <a:rPr lang="en-CA" dirty="0" smtClean="0"/>
              <a:t>Most of the time GIT will merge/unmerge changes into your code without you having to do anything. When it cannot do so automatically, it indicates a conflict. </a:t>
            </a:r>
          </a:p>
          <a:p>
            <a:pPr marL="0" indent="0">
              <a:buNone/>
            </a:pPr>
            <a:r>
              <a:rPr lang="en-CA" dirty="0" smtClean="0"/>
              <a:t>Conflicts simply means that you have to produce the merged version by hand and hand it over to GIT to record as the merged result.</a:t>
            </a:r>
          </a:p>
          <a:p>
            <a:endParaRPr lang="en-CA" dirty="0" smtClean="0"/>
          </a:p>
          <a:p>
            <a:endParaRPr lang="en-CA" dirty="0"/>
          </a:p>
        </p:txBody>
      </p:sp>
    </p:spTree>
    <p:extLst>
      <p:ext uri="{BB962C8B-B14F-4D97-AF65-F5344CB8AC3E}">
        <p14:creationId xmlns:p14="http://schemas.microsoft.com/office/powerpoint/2010/main" val="36230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cover</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/Clone/Add/Check-in/Check-out</a:t>
            </a:r>
          </a:p>
          <a:p>
            <a:pPr lvl="1"/>
            <a:r>
              <a:rPr lang="en-CA" sz="1600" dirty="0" smtClean="0"/>
              <a:t>Push/Pull</a:t>
            </a:r>
          </a:p>
          <a:p>
            <a:r>
              <a:rPr lang="en-CA" sz="1600" dirty="0" smtClean="0"/>
              <a:t>The </a:t>
            </a:r>
            <a:r>
              <a:rPr lang="en-CA" sz="1600" dirty="0"/>
              <a:t>Merge</a:t>
            </a:r>
          </a:p>
          <a:p>
            <a:pPr lvl="1"/>
            <a:r>
              <a:rPr lang="en-CA" sz="1600" dirty="0"/>
              <a:t>How to deal with </a:t>
            </a:r>
            <a:r>
              <a:rPr lang="en-CA" sz="1600" dirty="0" smtClean="0"/>
              <a:t>conflicts</a:t>
            </a:r>
            <a:endParaRPr lang="en-CA" sz="1600" dirty="0"/>
          </a:p>
          <a:p>
            <a:pPr lvl="1"/>
            <a:r>
              <a:rPr lang="en-CA" sz="1600" dirty="0" smtClean="0"/>
              <a:t>Rolling Back Changes</a:t>
            </a:r>
          </a:p>
          <a:p>
            <a:r>
              <a:rPr lang="en-CA" sz="1600" dirty="0" smtClean="0"/>
              <a:t>Branching &amp; Tagging</a:t>
            </a:r>
          </a:p>
          <a:p>
            <a:pPr lvl="1"/>
            <a:r>
              <a:rPr lang="en-CA" sz="1600" dirty="0" smtClean="0"/>
              <a:t>What is a GIT branch?</a:t>
            </a:r>
          </a:p>
          <a:p>
            <a:pPr lvl="1"/>
            <a:r>
              <a:rPr lang="en-CA" sz="1600" dirty="0" smtClean="0"/>
              <a:t>Where is my branch?</a:t>
            </a:r>
          </a:p>
          <a:p>
            <a:pPr lvl="1"/>
            <a:r>
              <a:rPr lang="en-CA" sz="1600" dirty="0" smtClean="0"/>
              <a:t>Merging a branch</a:t>
            </a:r>
          </a:p>
          <a:p>
            <a:pPr lvl="1"/>
            <a:r>
              <a:rPr lang="en-CA" sz="1600" dirty="0" smtClean="0"/>
              <a:t>Cherry-picking</a:t>
            </a:r>
          </a:p>
          <a:p>
            <a:pPr lvl="1"/>
            <a:r>
              <a:rPr lang="en-CA" sz="1600" dirty="0" smtClean="0"/>
              <a:t>What good are tags anyway?</a:t>
            </a:r>
          </a:p>
          <a:p>
            <a:r>
              <a:rPr lang="en-CA" sz="1600" dirty="0" smtClean="0"/>
              <a:t>How to manage a large application with GIT</a:t>
            </a:r>
          </a:p>
          <a:p>
            <a:pPr lvl="1"/>
            <a:r>
              <a:rPr lang="en-CA" sz="1600" dirty="0" smtClean="0"/>
              <a:t>Subtree</a:t>
            </a:r>
          </a:p>
          <a:p>
            <a:pPr lvl="1"/>
            <a:r>
              <a:rPr lang="en-CA" sz="1600" dirty="0" smtClean="0"/>
              <a:t>Submodule</a:t>
            </a:r>
          </a:p>
          <a:p>
            <a:r>
              <a:rPr lang="en-CA" sz="1600" dirty="0" smtClean="0"/>
              <a:t>Any other topic you may be interested in?</a:t>
            </a:r>
            <a:endParaRPr lang="en-CA" sz="2000" dirty="0" smtClean="0"/>
          </a:p>
          <a:p>
            <a:r>
              <a:rPr lang="en-CA" sz="1600" dirty="0" smtClean="0"/>
              <a:t>GIT and TFS</a:t>
            </a:r>
          </a:p>
          <a:p>
            <a:pPr lvl="1"/>
            <a:r>
              <a:rPr lang="en-CA" sz="1600" dirty="0" smtClean="0"/>
              <a:t>How to use a 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smtClean="0">
                <a:latin typeface="+mj-lt"/>
                <a:cs typeface="Courier New" panose="02070309020205020404" pitchFamily="49" charset="0"/>
              </a:rPr>
              <a:t>How to read GIT’s diff format: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Test"</a:t>
            </a:r>
          </a:p>
          <a:p>
            <a:pPr marL="0" indent="0">
              <a:buNone/>
            </a:pPr>
            <a:r>
              <a:rPr lang="en-CA" sz="2000" dirty="0">
                <a:latin typeface="Courier New" panose="02070309020205020404" pitchFamily="49" charset="0"/>
                <a:cs typeface="Courier New" panose="02070309020205020404" pitchFamily="49" charset="0"/>
              </a:rPr>
              <a:t>&lt;&lt;&lt;&lt;&lt;&lt;&lt; HEAD</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Change incompatibly.</a:t>
            </a:r>
          </a:p>
          <a:p>
            <a:pPr marL="0" indent="0">
              <a:buNone/>
            </a:pP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test again</a:t>
            </a:r>
          </a:p>
          <a:p>
            <a:pPr marL="0" indent="0">
              <a:buNone/>
            </a:pPr>
            <a:r>
              <a:rPr lang="en-CA" sz="2000" dirty="0">
                <a:latin typeface="Courier New" panose="02070309020205020404" pitchFamily="49" charset="0"/>
                <a:cs typeface="Courier New" panose="02070309020205020404" pitchFamily="49" charset="0"/>
              </a:rPr>
              <a:t>&gt;&gt;&gt;&gt;&gt;&gt;&gt; c0cbc0dd74f18d29a04ffcf7af8dc13eb4ec9bb0</a:t>
            </a:r>
          </a:p>
        </p:txBody>
      </p:sp>
      <p:cxnSp>
        <p:nvCxnSpPr>
          <p:cNvPr id="5" name="Straight Arrow Connector 4"/>
          <p:cNvCxnSpPr/>
          <p:nvPr/>
        </p:nvCxnSpPr>
        <p:spPr>
          <a:xfrm flipH="1">
            <a:off x="2473834" y="2852936"/>
            <a:ext cx="1296144" cy="5400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703" y="2556773"/>
            <a:ext cx="4661084" cy="646331"/>
          </a:xfrm>
          <a:prstGeom prst="rect">
            <a:avLst/>
          </a:prstGeom>
          <a:noFill/>
        </p:spPr>
        <p:txBody>
          <a:bodyPr wrap="none" rtlCol="0">
            <a:spAutoFit/>
          </a:bodyPr>
          <a:lstStyle/>
          <a:p>
            <a:r>
              <a:rPr lang="en-CA" b="1" dirty="0" smtClean="0"/>
              <a:t>Conflict area begins. HEAD is the </a:t>
            </a:r>
            <a:r>
              <a:rPr lang="en-CA" b="1" dirty="0" smtClean="0"/>
              <a:t>development </a:t>
            </a:r>
          </a:p>
          <a:p>
            <a:r>
              <a:rPr lang="en-CA" b="1" dirty="0" smtClean="0"/>
              <a:t>pointer </a:t>
            </a:r>
            <a:r>
              <a:rPr lang="en-CA" b="1" dirty="0"/>
              <a:t> </a:t>
            </a:r>
            <a:r>
              <a:rPr lang="en-CA" b="1" dirty="0" smtClean="0"/>
              <a:t>of </a:t>
            </a:r>
            <a:r>
              <a:rPr lang="en-CA" b="1" dirty="0" smtClean="0"/>
              <a:t>your </a:t>
            </a:r>
            <a:r>
              <a:rPr lang="en-CA" b="1" dirty="0" smtClean="0"/>
              <a:t>branch.  </a:t>
            </a:r>
            <a:r>
              <a:rPr lang="en-CA" b="1" dirty="0" smtClean="0"/>
              <a:t>Your version is on top.</a:t>
            </a:r>
            <a:endParaRPr lang="en-CA" b="1" dirty="0"/>
          </a:p>
        </p:txBody>
      </p:sp>
      <p:cxnSp>
        <p:nvCxnSpPr>
          <p:cNvPr id="10" name="Straight Arrow Connector 9"/>
          <p:cNvCxnSpPr/>
          <p:nvPr/>
        </p:nvCxnSpPr>
        <p:spPr>
          <a:xfrm flipH="1">
            <a:off x="1691680" y="4005064"/>
            <a:ext cx="129614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1906" y="3820398"/>
            <a:ext cx="5286255" cy="369332"/>
          </a:xfrm>
          <a:prstGeom prst="rect">
            <a:avLst/>
          </a:prstGeom>
          <a:noFill/>
        </p:spPr>
        <p:txBody>
          <a:bodyPr wrap="none" rtlCol="0">
            <a:spAutoFit/>
          </a:bodyPr>
          <a:lstStyle/>
          <a:p>
            <a:r>
              <a:rPr lang="en-CA" b="1" dirty="0" smtClean="0"/>
              <a:t>This is a separator. The remote version begins after it.</a:t>
            </a:r>
            <a:endParaRPr lang="en-CA" b="1" dirty="0"/>
          </a:p>
        </p:txBody>
      </p:sp>
      <p:cxnSp>
        <p:nvCxnSpPr>
          <p:cNvPr id="13" name="Straight Arrow Connector 12"/>
          <p:cNvCxnSpPr/>
          <p:nvPr/>
        </p:nvCxnSpPr>
        <p:spPr>
          <a:xfrm flipH="1" flipV="1">
            <a:off x="1385474" y="4939427"/>
            <a:ext cx="1143744"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9218" y="5083443"/>
            <a:ext cx="5642763" cy="646331"/>
          </a:xfrm>
          <a:prstGeom prst="rect">
            <a:avLst/>
          </a:prstGeom>
          <a:noFill/>
        </p:spPr>
        <p:txBody>
          <a:bodyPr wrap="none" rtlCol="0">
            <a:spAutoFit/>
          </a:bodyPr>
          <a:lstStyle/>
          <a:p>
            <a:r>
              <a:rPr lang="en-CA" b="1" dirty="0" smtClean="0"/>
              <a:t>The conflict area ends. The big number is the GUID of the</a:t>
            </a:r>
          </a:p>
          <a:p>
            <a:r>
              <a:rPr lang="en-CA" b="1" dirty="0"/>
              <a:t>r</a:t>
            </a:r>
            <a:r>
              <a:rPr lang="en-CA" b="1" dirty="0" smtClean="0"/>
              <a:t>emote </a:t>
            </a:r>
            <a:r>
              <a:rPr lang="en-CA" b="1" dirty="0" err="1" smtClean="0"/>
              <a:t>changeset</a:t>
            </a:r>
            <a:r>
              <a:rPr lang="en-CA" b="1" dirty="0" smtClean="0"/>
              <a:t> you are conflicting with.</a:t>
            </a:r>
            <a:endParaRPr lang="en-CA" b="1" dirty="0"/>
          </a:p>
        </p:txBody>
      </p:sp>
    </p:spTree>
    <p:extLst>
      <p:ext uri="{BB962C8B-B14F-4D97-AF65-F5344CB8AC3E}">
        <p14:creationId xmlns:p14="http://schemas.microsoft.com/office/powerpoint/2010/main" val="26780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lstStyle/>
          <a:p>
            <a:pPr marL="0" indent="0">
              <a:buNone/>
            </a:pPr>
            <a:r>
              <a:rPr lang="en-CA" dirty="0" smtClean="0"/>
              <a:t>Alternatively, you can get GIT Extensions to work with </a:t>
            </a:r>
            <a:r>
              <a:rPr lang="en-CA" dirty="0" err="1" smtClean="0"/>
              <a:t>WinMerge</a:t>
            </a:r>
            <a:r>
              <a:rPr lang="en-CA" dirty="0" smtClean="0"/>
              <a:t>:</a:t>
            </a:r>
          </a:p>
          <a:p>
            <a:pPr marL="0" indent="0">
              <a:buNone/>
            </a:pPr>
            <a:r>
              <a:rPr lang="en-CA" dirty="0" smtClean="0">
                <a:hlinkClick r:id="rId3"/>
              </a:rPr>
              <a:t>http</a:t>
            </a:r>
            <a:r>
              <a:rPr lang="en-CA" dirty="0">
                <a:hlinkClick r:id="rId3"/>
              </a:rPr>
              <a:t>://</a:t>
            </a:r>
            <a:r>
              <a:rPr lang="en-CA" dirty="0" smtClean="0">
                <a:hlinkClick r:id="rId3"/>
              </a:rPr>
              <a:t>stackoverflow.com/questions/2468230/how-to-use-winmerge-with-git-extensions</a:t>
            </a:r>
            <a:endParaRPr lang="en-CA" dirty="0" smtClean="0"/>
          </a:p>
          <a:p>
            <a:pPr marL="0" indent="0">
              <a:buNone/>
            </a:pPr>
            <a:endParaRPr lang="en-CA" dirty="0" smtClean="0"/>
          </a:p>
          <a:p>
            <a:pPr marL="0" indent="0">
              <a:buNone/>
            </a:pPr>
            <a:r>
              <a:rPr lang="en-CA" dirty="0" smtClean="0"/>
              <a:t>Or, you can just use </a:t>
            </a:r>
            <a:r>
              <a:rPr lang="en-CA" dirty="0" err="1" smtClean="0"/>
              <a:t>TortoiseGIT</a:t>
            </a:r>
            <a:r>
              <a:rPr lang="en-CA" dirty="0" smtClean="0"/>
              <a:t>, which does the same.</a:t>
            </a:r>
            <a:endParaRPr lang="en-CA" dirty="0"/>
          </a:p>
        </p:txBody>
      </p:sp>
    </p:spTree>
    <p:extLst>
      <p:ext uri="{BB962C8B-B14F-4D97-AF65-F5344CB8AC3E}">
        <p14:creationId xmlns:p14="http://schemas.microsoft.com/office/powerpoint/2010/main" val="160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CHANGES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Two cases:</a:t>
            </a:r>
          </a:p>
          <a:p>
            <a:r>
              <a:rPr lang="en-CA" dirty="0" smtClean="0"/>
              <a:t>You have created one or more commits, but have not pushed: look up the commit GUID you want to roll back to and hard-reset your repository’s HEAD pointer to there.</a:t>
            </a:r>
          </a:p>
          <a:p>
            <a:pPr marL="400050" lvl="1" indent="0">
              <a:buNone/>
            </a:pPr>
            <a:r>
              <a:rPr lang="en-CA" dirty="0" smtClean="0"/>
              <a:t>	</a:t>
            </a:r>
            <a:r>
              <a:rPr lang="en-CA" dirty="0" smtClean="0">
                <a:latin typeface="Courier New" panose="02070309020205020404" pitchFamily="49" charset="0"/>
                <a:cs typeface="Courier New" panose="02070309020205020404" pitchFamily="49" charset="0"/>
              </a:rPr>
              <a:t>git </a:t>
            </a:r>
            <a:r>
              <a:rPr lang="en-CA" dirty="0">
                <a:latin typeface="Courier New" panose="02070309020205020404" pitchFamily="49" charset="0"/>
                <a:cs typeface="Courier New" panose="02070309020205020404" pitchFamily="49" charset="0"/>
              </a:rPr>
              <a:t>reset --hard </a:t>
            </a:r>
            <a:r>
              <a:rPr lang="en-CA" dirty="0" smtClean="0">
                <a:latin typeface="Courier New" panose="02070309020205020404" pitchFamily="49" charset="0"/>
                <a:cs typeface="Courier New" panose="02070309020205020404" pitchFamily="49" charset="0"/>
              </a:rPr>
              <a:t> &lt;</a:t>
            </a:r>
            <a:r>
              <a:rPr lang="en-CA" dirty="0" err="1" smtClean="0">
                <a:latin typeface="Courier New" panose="02070309020205020404" pitchFamily="49" charset="0"/>
                <a:cs typeface="Courier New" panose="02070309020205020404" pitchFamily="49" charset="0"/>
              </a:rPr>
              <a:t>guid</a:t>
            </a:r>
            <a:r>
              <a:rPr lang="en-CA" dirty="0" smtClean="0">
                <a:latin typeface="Courier New" panose="02070309020205020404" pitchFamily="49" charset="0"/>
                <a:cs typeface="Courier New" panose="02070309020205020404" pitchFamily="49" charset="0"/>
              </a:rPr>
              <a:t>&gt;</a:t>
            </a:r>
          </a:p>
          <a:p>
            <a:r>
              <a:rPr lang="en-CA" dirty="0" smtClean="0"/>
              <a:t>You have created one or more commits and have pushed them to remote: in addition, you have to do a “forced push”, that is a push operation which rewrites the repository history.</a:t>
            </a:r>
          </a:p>
          <a:p>
            <a:pPr marL="914400" lvl="2" indent="0">
              <a:buNone/>
            </a:pPr>
            <a:r>
              <a:rPr lang="en-CA" sz="2800" dirty="0" smtClean="0">
                <a:latin typeface="Courier New" panose="02070309020205020404" pitchFamily="49" charset="0"/>
                <a:cs typeface="Courier New" panose="02070309020205020404" pitchFamily="49" charset="0"/>
              </a:rPr>
              <a:t>git push –-force &lt;branch&gt;</a:t>
            </a:r>
          </a:p>
          <a:p>
            <a:pPr marL="0" indent="0">
              <a:buNone/>
            </a:pPr>
            <a:r>
              <a:rPr lang="en-CA" dirty="0" smtClean="0"/>
              <a:t>Needless to say, these are administrative commands to be used sparingly and with great care. This is altering the history of the repository.</a:t>
            </a:r>
          </a:p>
        </p:txBody>
      </p:sp>
    </p:spTree>
    <p:extLst>
      <p:ext uri="{BB962C8B-B14F-4D97-AF65-F5344CB8AC3E}">
        <p14:creationId xmlns:p14="http://schemas.microsoft.com/office/powerpoint/2010/main" val="253422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AND TAGGING</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25119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WHAT IS A GIT BRANCH?</a:t>
            </a:r>
            <a:endParaRPr lang="en-CA" dirty="0"/>
          </a:p>
        </p:txBody>
      </p:sp>
      <p:sp>
        <p:nvSpPr>
          <p:cNvPr id="3" name="Content Placeholder 2"/>
          <p:cNvSpPr>
            <a:spLocks noGrp="1"/>
          </p:cNvSpPr>
          <p:nvPr>
            <p:ph idx="1"/>
          </p:nvPr>
        </p:nvSpPr>
        <p:spPr>
          <a:xfrm>
            <a:off x="3203848" y="3861048"/>
            <a:ext cx="5781328" cy="2221707"/>
          </a:xfrm>
        </p:spPr>
        <p:txBody>
          <a:bodyPr>
            <a:normAutofit fontScale="85000" lnSpcReduction="10000"/>
          </a:bodyPr>
          <a:lstStyle/>
          <a:p>
            <a:pPr marL="0" indent="0">
              <a:buNone/>
            </a:pPr>
            <a:r>
              <a:rPr lang="en-CA" dirty="0" smtClean="0"/>
              <a:t>A GIT branch is simply a pointer to a </a:t>
            </a:r>
            <a:r>
              <a:rPr lang="en-CA" dirty="0" err="1" smtClean="0"/>
              <a:t>changeset</a:t>
            </a:r>
            <a:r>
              <a:rPr lang="en-CA" dirty="0"/>
              <a:t> </a:t>
            </a:r>
            <a:r>
              <a:rPr lang="en-CA" dirty="0" smtClean="0"/>
              <a:t>that allows you to append additional </a:t>
            </a:r>
            <a:r>
              <a:rPr lang="en-CA" dirty="0" err="1" smtClean="0"/>
              <a:t>changesets</a:t>
            </a:r>
            <a:r>
              <a:rPr lang="en-CA" dirty="0" smtClean="0"/>
              <a:t> at that point. This allows you to “branch” your otherwise very linear </a:t>
            </a:r>
            <a:r>
              <a:rPr lang="en-CA" dirty="0" err="1" smtClean="0"/>
              <a:t>changeset</a:t>
            </a:r>
            <a:r>
              <a:rPr lang="en-CA" dirty="0" smtClean="0"/>
              <a:t> structure.</a:t>
            </a:r>
          </a:p>
        </p:txBody>
      </p:sp>
      <p:sp>
        <p:nvSpPr>
          <p:cNvPr id="4" name="Trapezoid 3"/>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Tree>
    <p:extLst>
      <p:ext uri="{BB962C8B-B14F-4D97-AF65-F5344CB8AC3E}">
        <p14:creationId xmlns:p14="http://schemas.microsoft.com/office/powerpoint/2010/main" val="379116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IS MY BRANCH?</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Creating a branch is a simple checkout operation away:</a:t>
            </a:r>
          </a:p>
          <a:p>
            <a:pPr marL="0" indent="0">
              <a:buNone/>
            </a:pPr>
            <a:r>
              <a:rPr lang="en-CA" sz="2800" dirty="0" smtClean="0"/>
              <a:t>	</a:t>
            </a:r>
            <a:r>
              <a:rPr lang="en-CA" sz="2800" dirty="0" smtClean="0">
                <a:latin typeface="Courier New" panose="02070309020205020404" pitchFamily="49" charset="0"/>
                <a:cs typeface="Courier New" panose="02070309020205020404" pitchFamily="49" charset="0"/>
              </a:rPr>
              <a:t>git checkout –b &lt;new branch name&gt;</a:t>
            </a:r>
            <a:endParaRPr lang="en-CA" sz="2800" dirty="0">
              <a:latin typeface="Courier New" panose="02070309020205020404" pitchFamily="49" charset="0"/>
              <a:cs typeface="Courier New" panose="02070309020205020404" pitchFamily="49" charset="0"/>
            </a:endParaRPr>
          </a:p>
          <a:p>
            <a:r>
              <a:rPr lang="en-CA" dirty="0" smtClean="0">
                <a:latin typeface="+mj-lt"/>
                <a:cs typeface="Courier New" panose="02070309020205020404" pitchFamily="49" charset="0"/>
              </a:rPr>
              <a:t>Branch creation is very much like </a:t>
            </a:r>
            <a:r>
              <a:rPr lang="en-CA" dirty="0" err="1" smtClean="0">
                <a:latin typeface="+mj-lt"/>
                <a:cs typeface="Courier New" panose="02070309020205020404" pitchFamily="49" charset="0"/>
              </a:rPr>
              <a:t>changeset</a:t>
            </a:r>
            <a:r>
              <a:rPr lang="en-CA" dirty="0" smtClean="0">
                <a:latin typeface="+mj-lt"/>
                <a:cs typeface="Courier New" panose="02070309020205020404" pitchFamily="49" charset="0"/>
              </a:rPr>
              <a:t> creation: it is local until pushed.</a:t>
            </a:r>
          </a:p>
          <a:p>
            <a:r>
              <a:rPr lang="en-CA" dirty="0" smtClean="0">
                <a:latin typeface="+mj-lt"/>
                <a:cs typeface="Courier New" panose="02070309020205020404" pitchFamily="49" charset="0"/>
              </a:rPr>
              <a:t>You are not required to push every branch you create.</a:t>
            </a:r>
          </a:p>
          <a:p>
            <a:r>
              <a:rPr lang="en-CA" dirty="0" smtClean="0">
                <a:latin typeface="+mj-lt"/>
                <a:cs typeface="Courier New" panose="02070309020205020404" pitchFamily="49" charset="0"/>
              </a:rPr>
              <a:t>You are not required to push every branch you create with the same name it exists locally.</a:t>
            </a:r>
          </a:p>
          <a:p>
            <a:r>
              <a:rPr lang="en-CA" dirty="0" smtClean="0">
                <a:latin typeface="+mj-lt"/>
                <a:cs typeface="Courier New" panose="02070309020205020404" pitchFamily="49" charset="0"/>
              </a:rPr>
              <a:t>This is how you push a branch:</a:t>
            </a:r>
          </a:p>
          <a:p>
            <a:pPr marL="0" indent="0">
              <a:buNone/>
            </a:pPr>
            <a:r>
              <a:rPr lang="en-CA" dirty="0"/>
              <a:t>	</a:t>
            </a:r>
            <a:r>
              <a:rPr lang="en-CA" sz="2800" dirty="0">
                <a:latin typeface="Courier New" panose="02070309020205020404" pitchFamily="49" charset="0"/>
                <a:cs typeface="Courier New" panose="02070309020205020404" pitchFamily="49" charset="0"/>
              </a:rPr>
              <a:t>git </a:t>
            </a:r>
            <a:r>
              <a:rPr lang="en-CA" sz="2800" dirty="0" smtClean="0">
                <a:latin typeface="Courier New" panose="02070309020205020404" pitchFamily="49" charset="0"/>
                <a:cs typeface="Courier New" panose="02070309020205020404" pitchFamily="49" charset="0"/>
              </a:rPr>
              <a:t>push origin &lt;remote </a:t>
            </a:r>
            <a:r>
              <a:rPr lang="en-CA" sz="2800" dirty="0">
                <a:latin typeface="Courier New" panose="02070309020205020404" pitchFamily="49" charset="0"/>
                <a:cs typeface="Courier New" panose="02070309020205020404" pitchFamily="49" charset="0"/>
              </a:rPr>
              <a:t>branch name</a:t>
            </a:r>
            <a:r>
              <a:rPr lang="en-CA" sz="2800" dirty="0" smtClean="0">
                <a:latin typeface="Courier New" panose="02070309020205020404" pitchFamily="49" charset="0"/>
                <a:cs typeface="Courier New" panose="02070309020205020404" pitchFamily="49" charset="0"/>
              </a:rPr>
              <a:t>&gt;</a:t>
            </a:r>
            <a:endParaRPr lang="en-CA"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171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MERGING A BRANCH</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70473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CHERRY-PICKING</a:t>
            </a:r>
            <a:endParaRPr lang="en-CA" dirty="0"/>
          </a:p>
        </p:txBody>
      </p:sp>
      <p:sp>
        <p:nvSpPr>
          <p:cNvPr id="3" name="Content Placeholder 2"/>
          <p:cNvSpPr>
            <a:spLocks noGrp="1"/>
          </p:cNvSpPr>
          <p:nvPr>
            <p:ph idx="1"/>
          </p:nvPr>
        </p:nvSpPr>
        <p:spPr/>
        <p:txBody>
          <a:bodyPr/>
          <a:lstStyle/>
          <a:p>
            <a:pPr marL="0" indent="0">
              <a:buNone/>
            </a:pPr>
            <a:r>
              <a:rPr lang="en-CA" dirty="0" smtClean="0"/>
              <a:t>Cherry-picking is selectively merging individual </a:t>
            </a:r>
            <a:r>
              <a:rPr lang="en-CA" dirty="0" err="1" smtClean="0"/>
              <a:t>changeset</a:t>
            </a:r>
            <a:r>
              <a:rPr lang="en-CA" dirty="0" smtClean="0"/>
              <a:t>(s) from another branch into yours, without merging the rest of the branch.</a:t>
            </a:r>
            <a:endParaRPr lang="en-CA" dirty="0"/>
          </a:p>
        </p:txBody>
      </p:sp>
    </p:spTree>
    <p:extLst>
      <p:ext uri="{BB962C8B-B14F-4D97-AF65-F5344CB8AC3E}">
        <p14:creationId xmlns:p14="http://schemas.microsoft.com/office/powerpoint/2010/main" val="295846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4888</Words>
  <Application>Microsoft Office PowerPoint</Application>
  <PresentationFormat>On-screen Show (4:3)</PresentationFormat>
  <Paragraphs>452</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An Introduction to GIT</vt:lpstr>
      <vt:lpstr>What I am going to cover</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Init/Clone/Add/Commit</vt:lpstr>
      <vt:lpstr>Push/Pull</vt:lpstr>
      <vt:lpstr>THE MERGE</vt:lpstr>
      <vt:lpstr>HOW TO DEAL WITH CONFLICTS</vt:lpstr>
      <vt:lpstr>HOW TO DEAL WITH CONFLICTS</vt:lpstr>
      <vt:lpstr>HOW TO DEAL WITH CONFLICTS</vt:lpstr>
      <vt:lpstr>ROLLING BACK CHANGES</vt:lpstr>
      <vt:lpstr>BRANCHING AND TAGGING</vt:lpstr>
      <vt:lpstr>WHAT IS A GIT BRANCH?</vt:lpstr>
      <vt:lpstr>WHERE IS MY BRANCH?</vt:lpstr>
      <vt:lpstr>MERGING A BRANCH</vt:lpstr>
      <vt:lpstr>CHERRY-PICKING</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73</cp:revision>
  <dcterms:created xsi:type="dcterms:W3CDTF">2015-04-21T21:17:37Z</dcterms:created>
  <dcterms:modified xsi:type="dcterms:W3CDTF">2015-04-27T16:30:13Z</dcterms:modified>
</cp:coreProperties>
</file>