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4248" autoAdjust="0"/>
  </p:normalViewPr>
  <p:slideViewPr>
    <p:cSldViewPr>
      <p:cViewPr varScale="1">
        <p:scale>
          <a:sx n="65" d="100"/>
          <a:sy n="65" d="100"/>
        </p:scale>
        <p:origin x="-1954" y="-77"/>
      </p:cViewPr>
      <p:guideLst>
        <p:guide orient="horz" pos="2160"/>
        <p:guide pos="2880"/>
      </p:guideLst>
    </p:cSldViewPr>
  </p:slideViewPr>
  <p:outlineViewPr>
    <p:cViewPr>
      <p:scale>
        <a:sx n="33" d="100"/>
        <a:sy n="33" d="100"/>
      </p:scale>
      <p:origin x="0" y="455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5FA76E-0005-4B7A-ABE9-E41867DADC96}" type="datetimeFigureOut">
              <a:rPr lang="en-CA" smtClean="0"/>
              <a:t>04/24/2015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55E3E3-40A9-4EFD-94DF-114BB2F8C3AE}" type="slidenum">
              <a:rPr lang="en-CA" smtClean="0"/>
              <a:t>‹#›</a:t>
            </a:fld>
            <a:endParaRPr lang="en-CA"/>
          </a:p>
        </p:txBody>
      </p:sp>
    </p:spTree>
    <p:extLst>
      <p:ext uri="{BB962C8B-B14F-4D97-AF65-F5344CB8AC3E}">
        <p14:creationId xmlns:p14="http://schemas.microsoft.com/office/powerpoint/2010/main" val="3406099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err="1" smtClean="0"/>
              <a:t>ClearCase</a:t>
            </a:r>
            <a:r>
              <a:rPr lang="en-CA" baseline="0" dirty="0" smtClean="0"/>
              <a:t> is built for the enterprise: it is there to make sure you follow the rules of the enterprise. It assumes certain workflow and then tries to impose it on you: follow the process, or else. This is why it is so successful for waterfall development.</a:t>
            </a: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GIT, on the other hand, is built for loosely-organized</a:t>
            </a:r>
            <a:r>
              <a:rPr lang="en-CA" baseline="0" dirty="0" smtClean="0"/>
              <a:t> </a:t>
            </a:r>
            <a:r>
              <a:rPr lang="en-CA" dirty="0" smtClean="0"/>
              <a:t>teams of developers working on a single piece of code. It does not impose constraints on how these developers work as there isn’t a single rulebook everyone must obey. It</a:t>
            </a:r>
            <a:r>
              <a:rPr lang="en-CA" baseline="0" dirty="0" smtClean="0"/>
              <a:t> is there to enable you to do anything you may need to do, up until you try to merge your code. This is where most of the governance happens. This is very appropriate for open source projects, where there is often no single person “in charge” and developers are very loosely organized and scattered all over the world.</a:t>
            </a:r>
          </a:p>
          <a:p>
            <a:endParaRPr lang="en-CA" baseline="0" dirty="0" smtClean="0"/>
          </a:p>
          <a:p>
            <a:endParaRPr lang="en-CA" baseline="0" dirty="0" smtClean="0"/>
          </a:p>
        </p:txBody>
      </p:sp>
      <p:sp>
        <p:nvSpPr>
          <p:cNvPr id="4" name="Slide Number Placeholder 3"/>
          <p:cNvSpPr>
            <a:spLocks noGrp="1"/>
          </p:cNvSpPr>
          <p:nvPr>
            <p:ph type="sldNum" sz="quarter" idx="10"/>
          </p:nvPr>
        </p:nvSpPr>
        <p:spPr/>
        <p:txBody>
          <a:bodyPr/>
          <a:lstStyle/>
          <a:p>
            <a:fld id="{CB55E3E3-40A9-4EFD-94DF-114BB2F8C3AE}" type="slidenum">
              <a:rPr lang="en-CA" smtClean="0"/>
              <a:t>4</a:t>
            </a:fld>
            <a:endParaRPr lang="en-CA"/>
          </a:p>
        </p:txBody>
      </p:sp>
    </p:spTree>
    <p:extLst>
      <p:ext uri="{BB962C8B-B14F-4D97-AF65-F5344CB8AC3E}">
        <p14:creationId xmlns:p14="http://schemas.microsoft.com/office/powerpoint/2010/main" val="202790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Lots</a:t>
            </a:r>
            <a:r>
              <a:rPr lang="en-CA" baseline="0" dirty="0" smtClean="0"/>
              <a:t> of tools out there, most of which I find confusing and/or inadequate for all but the most trivial use. </a:t>
            </a:r>
          </a:p>
          <a:p>
            <a:endParaRPr lang="en-CA" baseline="0" dirty="0" smtClean="0"/>
          </a:p>
          <a:p>
            <a:r>
              <a:rPr lang="en-CA" baseline="0" dirty="0" smtClean="0"/>
              <a:t>A lot of the more “advanced” tools attempt to simplify things for you by trying to do some of the thinking for you. Problem with that is, GIT is very well thought-out and there is always a very good reason why GIT exposes the level of granularity it does: these “advanced” tools typically don’t have a clue what it is you are trying to accomplish and tend to get you in trouble sooner or later, leaving a horrible mess behind. Furthermore, they shield you from what is really going on behind the scenes, making it even harder to learn GIT.</a:t>
            </a:r>
          </a:p>
          <a:p>
            <a:endParaRPr lang="en-CA" baseline="0" dirty="0" smtClean="0"/>
          </a:p>
          <a:p>
            <a:r>
              <a:rPr lang="en-CA" baseline="0" dirty="0" smtClean="0"/>
              <a:t>The most successful tools for GIT that I have seen tend to be little more than thin wrappers around GIT itself, allowing you to interact with GIT faster and presenting a more usable interface to it, but otherwise presenting the same level of granularity. Doing anything tends to take several clicks of the mouse, but everything you see translates directly to a GIT operation you can easily wrap your head around.</a:t>
            </a:r>
          </a:p>
          <a:p>
            <a:endParaRPr lang="en-CA" baseline="0" dirty="0" smtClean="0"/>
          </a:p>
          <a:p>
            <a:r>
              <a:rPr lang="en-CA" baseline="0" dirty="0" smtClean="0"/>
              <a:t>The pure GIT is, of course, strictly command-line. There is a learning curve, but believe it or not you will learn GIT very fast if you choose to go this route.</a:t>
            </a:r>
          </a:p>
        </p:txBody>
      </p:sp>
      <p:sp>
        <p:nvSpPr>
          <p:cNvPr id="4" name="Slide Number Placeholder 3"/>
          <p:cNvSpPr>
            <a:spLocks noGrp="1"/>
          </p:cNvSpPr>
          <p:nvPr>
            <p:ph type="sldNum" sz="quarter" idx="10"/>
          </p:nvPr>
        </p:nvSpPr>
        <p:spPr/>
        <p:txBody>
          <a:bodyPr/>
          <a:lstStyle/>
          <a:p>
            <a:fld id="{CB55E3E3-40A9-4EFD-94DF-114BB2F8C3AE}" type="slidenum">
              <a:rPr lang="en-CA" smtClean="0"/>
              <a:t>14</a:t>
            </a:fld>
            <a:endParaRPr lang="en-CA"/>
          </a:p>
        </p:txBody>
      </p:sp>
    </p:spTree>
    <p:extLst>
      <p:ext uri="{BB962C8B-B14F-4D97-AF65-F5344CB8AC3E}">
        <p14:creationId xmlns:p14="http://schemas.microsoft.com/office/powerpoint/2010/main" val="1528579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 for Windows is exactly what it sounds like: a command-line GIT for Windows. I</a:t>
            </a:r>
            <a:r>
              <a:rPr lang="en-CA" baseline="0" dirty="0" smtClean="0"/>
              <a:t> still have not found a better way to use GIT.</a:t>
            </a:r>
          </a:p>
          <a:p>
            <a:r>
              <a:rPr lang="en-CA" baseline="0" dirty="0" err="1" smtClean="0"/>
              <a:t>TortoiseGIT</a:t>
            </a:r>
            <a:r>
              <a:rPr lang="en-CA" baseline="0" dirty="0" smtClean="0"/>
              <a:t> is the best GIT client for Windows. This is a very simple wrapper for GIT exposing a lot of the same operations at a click of a mouse. I wish there were a Mac/Linux version. Highly recommend.</a:t>
            </a:r>
          </a:p>
          <a:p>
            <a:r>
              <a:rPr lang="en-CA" baseline="0" dirty="0" err="1" smtClean="0"/>
              <a:t>eGIT</a:t>
            </a:r>
            <a:r>
              <a:rPr lang="en-CA" baseline="0" dirty="0" smtClean="0"/>
              <a:t> is an Eclipse plugin, which integrates GIT right into Eclipse. I personally find it difficult to use, but always have it installed.</a:t>
            </a:r>
          </a:p>
          <a:p>
            <a:r>
              <a:rPr lang="en-CA" baseline="0" dirty="0" smtClean="0"/>
              <a:t>GIT-TF works with GIT for Windows to allow integration of native TFS repositories with GIT. It works surprisingly well!</a:t>
            </a:r>
          </a:p>
          <a:p>
            <a:r>
              <a:rPr lang="en-CA" baseline="0" dirty="0" err="1" smtClean="0"/>
              <a:t>Atlassan</a:t>
            </a:r>
            <a:r>
              <a:rPr lang="en-CA" baseline="0" dirty="0" smtClean="0"/>
              <a:t> </a:t>
            </a:r>
            <a:r>
              <a:rPr lang="en-CA" baseline="0" dirty="0" err="1" smtClean="0"/>
              <a:t>SourceTree</a:t>
            </a:r>
            <a:r>
              <a:rPr lang="en-CA" baseline="0" dirty="0" smtClean="0"/>
              <a:t> is the best-looking and most advanced GIT client that I know of. It is loved by many people, but I personally find it more trouble than it is worth. Beware of bugs.</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15</a:t>
            </a:fld>
            <a:endParaRPr lang="en-CA"/>
          </a:p>
        </p:txBody>
      </p:sp>
    </p:spTree>
    <p:extLst>
      <p:ext uri="{BB962C8B-B14F-4D97-AF65-F5344CB8AC3E}">
        <p14:creationId xmlns:p14="http://schemas.microsoft.com/office/powerpoint/2010/main" val="792159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Demo</a:t>
            </a:r>
            <a:r>
              <a:rPr lang="en-CA" baseline="0" dirty="0" smtClean="0"/>
              <a:t> it.</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16</a:t>
            </a:fld>
            <a:endParaRPr lang="en-CA"/>
          </a:p>
        </p:txBody>
      </p:sp>
    </p:spTree>
    <p:extLst>
      <p:ext uri="{BB962C8B-B14F-4D97-AF65-F5344CB8AC3E}">
        <p14:creationId xmlns:p14="http://schemas.microsoft.com/office/powerpoint/2010/main" val="857936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GIT imposes no constraints on how developers work. There is no “preferred workflow” everyone should follow. Developers can synchronize their code developer-to-developer directly, or even create a “feature master”, which then gets merged into “code master”. The merge operation is the gatekeeper: at that point conflicts and other merge issues are identified and are being resolved. Some open-source projects introduce a full-blown code review process at this time!</a:t>
            </a:r>
          </a:p>
          <a:p>
            <a:endParaRPr lang="en-CA" baseline="0" dirty="0" smtClean="0"/>
          </a:p>
          <a:p>
            <a:r>
              <a:rPr lang="en-CA" baseline="0" dirty="0" smtClean="0"/>
              <a:t>The downside? With great power comes great responsibility.</a:t>
            </a:r>
          </a:p>
          <a:p>
            <a:endParaRPr lang="en-CA" baseline="0" dirty="0" smtClean="0"/>
          </a:p>
          <a:p>
            <a:r>
              <a:rPr lang="en-CA" baseline="0" dirty="0" smtClean="0"/>
              <a:t>Does this sound like Scrum agile to anyone?</a:t>
            </a:r>
          </a:p>
        </p:txBody>
      </p:sp>
      <p:sp>
        <p:nvSpPr>
          <p:cNvPr id="4" name="Slide Number Placeholder 3"/>
          <p:cNvSpPr>
            <a:spLocks noGrp="1"/>
          </p:cNvSpPr>
          <p:nvPr>
            <p:ph type="sldNum" sz="quarter" idx="10"/>
          </p:nvPr>
        </p:nvSpPr>
        <p:spPr/>
        <p:txBody>
          <a:bodyPr/>
          <a:lstStyle/>
          <a:p>
            <a:fld id="{CB55E3E3-40A9-4EFD-94DF-114BB2F8C3AE}" type="slidenum">
              <a:rPr lang="en-CA" smtClean="0"/>
              <a:t>5</a:t>
            </a:fld>
            <a:endParaRPr lang="en-CA"/>
          </a:p>
        </p:txBody>
      </p:sp>
    </p:spTree>
    <p:extLst>
      <p:ext uri="{BB962C8B-B14F-4D97-AF65-F5344CB8AC3E}">
        <p14:creationId xmlns:p14="http://schemas.microsoft.com/office/powerpoint/2010/main" val="3012484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Think about </a:t>
            </a:r>
            <a:r>
              <a:rPr lang="en-CA" dirty="0" err="1" smtClean="0"/>
              <a:t>changesets</a:t>
            </a:r>
            <a:r>
              <a:rPr lang="en-CA" dirty="0" smtClean="0"/>
              <a:t> as transparencies stacked on top of each other, each containing some detail of a picture you are creating.</a:t>
            </a:r>
            <a:r>
              <a:rPr lang="en-CA" baseline="0" dirty="0" smtClean="0"/>
              <a:t> Depending on how many transparencies you have stacked on top of each other and in what order, you see your final picture in varying state of completion.</a:t>
            </a:r>
            <a:endParaRPr lang="en-CA" dirty="0" smtClean="0"/>
          </a:p>
          <a:p>
            <a:endParaRPr lang="en-CA" dirty="0" smtClean="0"/>
          </a:p>
          <a:p>
            <a:r>
              <a:rPr lang="en-CA" dirty="0" smtClean="0"/>
              <a:t>How does this manifest? Why is this important?</a:t>
            </a:r>
          </a:p>
          <a:p>
            <a:endParaRPr lang="en-CA" dirty="0" smtClean="0"/>
          </a:p>
          <a:p>
            <a:r>
              <a:rPr lang="en-CA" dirty="0" smtClean="0"/>
              <a:t>Suppose we work on the</a:t>
            </a:r>
            <a:r>
              <a:rPr lang="en-CA" baseline="0" dirty="0" smtClean="0"/>
              <a:t> same view in </a:t>
            </a:r>
            <a:r>
              <a:rPr lang="en-CA" baseline="0" dirty="0" err="1" smtClean="0"/>
              <a:t>ClearCase</a:t>
            </a:r>
            <a:r>
              <a:rPr lang="en-CA" baseline="0" dirty="0" smtClean="0"/>
              <a:t>:</a:t>
            </a:r>
          </a:p>
          <a:p>
            <a:r>
              <a:rPr lang="en-CA" baseline="0" dirty="0" smtClean="0"/>
              <a:t>You change a file.</a:t>
            </a:r>
          </a:p>
          <a:p>
            <a:r>
              <a:rPr lang="en-CA" baseline="0" dirty="0" smtClean="0"/>
              <a:t>I change a different file.</a:t>
            </a:r>
          </a:p>
          <a:p>
            <a:r>
              <a:rPr lang="en-CA" baseline="0" dirty="0" smtClean="0"/>
              <a:t>You check in. </a:t>
            </a:r>
          </a:p>
          <a:p>
            <a:r>
              <a:rPr lang="en-CA" baseline="0" dirty="0" smtClean="0"/>
              <a:t>I check in. </a:t>
            </a:r>
            <a:r>
              <a:rPr lang="en-CA" baseline="0" dirty="0" err="1" smtClean="0"/>
              <a:t>ClearCase</a:t>
            </a:r>
            <a:r>
              <a:rPr lang="en-CA" baseline="0" dirty="0" smtClean="0"/>
              <a:t> is happy to oblige as our changes are not in conflict.</a:t>
            </a:r>
          </a:p>
          <a:p>
            <a:endParaRPr lang="en-CA" baseline="0" dirty="0" smtClean="0"/>
          </a:p>
          <a:p>
            <a:r>
              <a:rPr lang="en-CA" baseline="0" dirty="0" smtClean="0"/>
              <a:t>Suppose we do the same in GIT: remember, GIT keeps history on repository level.</a:t>
            </a:r>
          </a:p>
          <a:p>
            <a:r>
              <a:rPr lang="en-CA" baseline="0" dirty="0" smtClean="0"/>
              <a:t>You check in. Everything’s fine.</a:t>
            </a:r>
          </a:p>
          <a:p>
            <a:r>
              <a:rPr lang="en-CA" baseline="0" dirty="0" smtClean="0"/>
              <a:t>I check in. Everything’s still fine.</a:t>
            </a:r>
          </a:p>
          <a:p>
            <a:r>
              <a:rPr lang="en-CA" baseline="0" dirty="0" smtClean="0"/>
              <a:t>You sync with remote. No problems.</a:t>
            </a:r>
          </a:p>
          <a:p>
            <a:r>
              <a:rPr lang="en-CA" baseline="0" dirty="0" smtClean="0"/>
              <a:t>I sync with remote. GIT gives me an error. Something cryptic about fast-forward. </a:t>
            </a:r>
          </a:p>
          <a:p>
            <a:endParaRPr lang="en-CA" baseline="0" dirty="0" smtClean="0"/>
          </a:p>
          <a:p>
            <a:r>
              <a:rPr lang="en-CA" baseline="0" dirty="0" smtClean="0"/>
              <a:t>The conflict here isn’t our changes being incompatible, but which </a:t>
            </a:r>
            <a:r>
              <a:rPr lang="en-CA" baseline="0" dirty="0" err="1" smtClean="0"/>
              <a:t>changeset</a:t>
            </a:r>
            <a:r>
              <a:rPr lang="en-CA" baseline="0" dirty="0" smtClean="0"/>
              <a:t> comes first in the repository. Remember, </a:t>
            </a:r>
            <a:r>
              <a:rPr lang="en-CA" baseline="0" dirty="0" err="1" smtClean="0"/>
              <a:t>changesets</a:t>
            </a:r>
            <a:r>
              <a:rPr lang="en-CA" baseline="0" dirty="0" smtClean="0"/>
              <a:t> are repository-wide deltas. GIT repositories not only have to agree on </a:t>
            </a:r>
            <a:r>
              <a:rPr lang="en-CA" baseline="0" dirty="0" err="1" smtClean="0"/>
              <a:t>changesets</a:t>
            </a:r>
            <a:r>
              <a:rPr lang="en-CA" baseline="0" dirty="0" smtClean="0"/>
              <a:t>, but also on their order. My </a:t>
            </a:r>
            <a:r>
              <a:rPr lang="en-CA" baseline="0" dirty="0" err="1" smtClean="0"/>
              <a:t>changesets</a:t>
            </a:r>
            <a:r>
              <a:rPr lang="en-CA" baseline="0" dirty="0" smtClean="0"/>
              <a:t> wants to go in at the very spot your </a:t>
            </a:r>
            <a:r>
              <a:rPr lang="en-CA" baseline="0" dirty="0" err="1" smtClean="0"/>
              <a:t>changeset</a:t>
            </a:r>
            <a:r>
              <a:rPr lang="en-CA" baseline="0" dirty="0" smtClean="0"/>
              <a:t> occupies in the master repository. To fix this, I have to merge your </a:t>
            </a:r>
            <a:r>
              <a:rPr lang="en-CA" baseline="0" dirty="0" err="1" smtClean="0"/>
              <a:t>changeset</a:t>
            </a:r>
            <a:r>
              <a:rPr lang="en-CA" baseline="0" dirty="0" smtClean="0"/>
              <a:t> into my repository, thus pushing your change before mine, and then attempt to sync again. Alternatively, I have to get rid of your </a:t>
            </a:r>
            <a:r>
              <a:rPr lang="en-CA" baseline="0" dirty="0" err="1" smtClean="0"/>
              <a:t>changeset</a:t>
            </a:r>
            <a:r>
              <a:rPr lang="en-CA" baseline="0" dirty="0" smtClean="0"/>
              <a:t> from master, pushing my change in the place of yours. </a:t>
            </a:r>
          </a:p>
          <a:p>
            <a:endParaRPr lang="en-CA" baseline="0" dirty="0" smtClean="0"/>
          </a:p>
          <a:p>
            <a:r>
              <a:rPr lang="en-CA" baseline="0" dirty="0" smtClean="0"/>
              <a:t>Needless to say a GIT repository with a very large code base stored inside would be very difficult to work with, something </a:t>
            </a:r>
            <a:r>
              <a:rPr lang="en-CA" baseline="0" dirty="0" err="1" smtClean="0"/>
              <a:t>ClearCase</a:t>
            </a:r>
            <a:r>
              <a:rPr lang="en-CA" baseline="0" dirty="0" smtClean="0"/>
              <a:t> has no trouble with.</a:t>
            </a:r>
          </a:p>
        </p:txBody>
      </p:sp>
      <p:sp>
        <p:nvSpPr>
          <p:cNvPr id="4" name="Slide Number Placeholder 3"/>
          <p:cNvSpPr>
            <a:spLocks noGrp="1"/>
          </p:cNvSpPr>
          <p:nvPr>
            <p:ph type="sldNum" sz="quarter" idx="10"/>
          </p:nvPr>
        </p:nvSpPr>
        <p:spPr/>
        <p:txBody>
          <a:bodyPr/>
          <a:lstStyle/>
          <a:p>
            <a:fld id="{CB55E3E3-40A9-4EFD-94DF-114BB2F8C3AE}" type="slidenum">
              <a:rPr lang="en-CA" smtClean="0"/>
              <a:t>6</a:t>
            </a:fld>
            <a:endParaRPr lang="en-CA"/>
          </a:p>
        </p:txBody>
      </p:sp>
    </p:spTree>
    <p:extLst>
      <p:ext uri="{BB962C8B-B14F-4D97-AF65-F5344CB8AC3E}">
        <p14:creationId xmlns:p14="http://schemas.microsoft.com/office/powerpoint/2010/main" val="1302681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When I work on a shared repository, I clone it for my own use. I copy the entire repository, everything that ever was in it,</a:t>
            </a:r>
            <a:r>
              <a:rPr lang="en-CA" baseline="0" dirty="0" smtClean="0"/>
              <a:t> in every version. This is equivalent to me walking into the server room and cloning the </a:t>
            </a:r>
            <a:r>
              <a:rPr lang="en-CA" baseline="0" dirty="0" err="1" smtClean="0"/>
              <a:t>ClearCase</a:t>
            </a:r>
            <a:r>
              <a:rPr lang="en-CA" baseline="0" dirty="0" smtClean="0"/>
              <a:t> server’s hard drive. Needless to say GIT performs at its best when the individual repositories are kept very small.</a:t>
            </a:r>
          </a:p>
          <a:p>
            <a:endParaRPr lang="en-CA" baseline="0" dirty="0" smtClean="0"/>
          </a:p>
          <a:p>
            <a:r>
              <a:rPr lang="en-CA" baseline="0" dirty="0" smtClean="0"/>
              <a:t>** This is one reason you don’t want to have checked-in compiled artifacts in GIT. That file changes every time you build and the “deltas” often span the entire file. GIT then becomes very slow as a simple clone operation ends up downloading every </a:t>
            </a:r>
            <a:r>
              <a:rPr lang="en-CA" baseline="0" dirty="0" err="1" smtClean="0"/>
              <a:t>verison</a:t>
            </a:r>
            <a:r>
              <a:rPr lang="en-CA" baseline="0" dirty="0" smtClean="0"/>
              <a:t> of the file that ever was. Furthermore it does not recover even if I delete the checked-in artifact, since ultimately the file lives in the </a:t>
            </a:r>
            <a:r>
              <a:rPr lang="en-CA" baseline="0" dirty="0" err="1" smtClean="0"/>
              <a:t>changesets</a:t>
            </a:r>
            <a:r>
              <a:rPr lang="en-CA" baseline="0" dirty="0" smtClean="0"/>
              <a:t> that are already part of the history. I have to “squash” your </a:t>
            </a:r>
            <a:r>
              <a:rPr lang="en-CA" baseline="0" dirty="0" err="1" smtClean="0"/>
              <a:t>changesets</a:t>
            </a:r>
            <a:r>
              <a:rPr lang="en-CA" baseline="0" dirty="0" smtClean="0"/>
              <a:t> to fix this.</a:t>
            </a:r>
          </a:p>
          <a:p>
            <a:endParaRPr lang="en-CA" baseline="0" dirty="0" smtClean="0"/>
          </a:p>
          <a:p>
            <a:r>
              <a:rPr lang="en-CA" baseline="0" dirty="0" smtClean="0"/>
              <a:t>I can work offline! I can keep working while riding on the subway! Good luck doing that with </a:t>
            </a:r>
            <a:r>
              <a:rPr lang="en-CA" baseline="0" dirty="0" err="1" smtClean="0"/>
              <a:t>ClearCase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7</a:t>
            </a:fld>
            <a:endParaRPr lang="en-CA"/>
          </a:p>
        </p:txBody>
      </p:sp>
    </p:spTree>
    <p:extLst>
      <p:ext uri="{BB962C8B-B14F-4D97-AF65-F5344CB8AC3E}">
        <p14:creationId xmlns:p14="http://schemas.microsoft.com/office/powerpoint/2010/main" val="1855440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 being distributed, cannot control who changes what in a real-time centralized fashion as </a:t>
            </a:r>
            <a:r>
              <a:rPr lang="en-CA" dirty="0" err="1" smtClean="0"/>
              <a:t>ClearCase</a:t>
            </a:r>
            <a:r>
              <a:rPr lang="en-CA" dirty="0" smtClean="0"/>
              <a:t> does. Conflicts can and</a:t>
            </a:r>
            <a:r>
              <a:rPr lang="en-CA" baseline="0" dirty="0" smtClean="0"/>
              <a:t> do happen.</a:t>
            </a:r>
            <a:r>
              <a:rPr lang="en-CA" dirty="0" smtClean="0"/>
              <a:t> To address them, GIT takes an “optimistic” approach: it lets you do anything you want, but if that runs into a problem when merging</a:t>
            </a:r>
            <a:r>
              <a:rPr lang="en-CA" baseline="0" dirty="0" smtClean="0"/>
              <a:t> with a remote repository</a:t>
            </a:r>
            <a:r>
              <a:rPr lang="en-CA" dirty="0" smtClean="0"/>
              <a:t>, it will ask you to manually merge conflicts</a:t>
            </a:r>
            <a:r>
              <a:rPr lang="en-CA" baseline="0" dirty="0" smtClean="0"/>
              <a:t> it cannot resolve by itself.</a:t>
            </a:r>
          </a:p>
          <a:p>
            <a:endParaRPr lang="en-CA" baseline="0" dirty="0" smtClean="0"/>
          </a:p>
          <a:p>
            <a:r>
              <a:rPr lang="en-CA" baseline="0" dirty="0" err="1" smtClean="0"/>
              <a:t>ClearCase</a:t>
            </a:r>
            <a:r>
              <a:rPr lang="en-CA" baseline="0" dirty="0" smtClean="0"/>
              <a:t>, in comparison, does a lot of its “policing” upfront: you can’t touch file “file 1” because someone else is editing it. Take your turn. GIT does its “policing” when merging with a remote repository, which is where all the problems usually happen. GIT will stay out of your way, letting you do whatever you want, until you try to merge.</a:t>
            </a:r>
          </a:p>
          <a:p>
            <a:endParaRPr lang="en-CA" baseline="0" dirty="0" smtClean="0"/>
          </a:p>
          <a:p>
            <a:r>
              <a:rPr lang="en-CA" baseline="0" dirty="0" smtClean="0"/>
              <a:t>This is how most open-source projects police their code as well: example </a:t>
            </a:r>
            <a:r>
              <a:rPr lang="en-CA" baseline="0" dirty="0" err="1" smtClean="0"/>
              <a:t>CyanogenMod</a:t>
            </a:r>
            <a:endParaRPr lang="en-CA" baseline="0" dirty="0" smtClean="0"/>
          </a:p>
          <a:p>
            <a:r>
              <a:rPr lang="en-CA" baseline="0" dirty="0" smtClean="0"/>
              <a:t>https://github.com/CyanogenMod</a:t>
            </a:r>
          </a:p>
          <a:p>
            <a:r>
              <a:rPr lang="en-CA" baseline="0" dirty="0" smtClean="0"/>
              <a:t>http://review.cyanogenmod.org/#/q/status:open</a:t>
            </a:r>
          </a:p>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8</a:t>
            </a:fld>
            <a:endParaRPr lang="en-CA"/>
          </a:p>
        </p:txBody>
      </p:sp>
    </p:spTree>
    <p:extLst>
      <p:ext uri="{BB962C8B-B14F-4D97-AF65-F5344CB8AC3E}">
        <p14:creationId xmlns:p14="http://schemas.microsoft.com/office/powerpoint/2010/main" val="674871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Two repositories are</a:t>
            </a:r>
            <a:r>
              <a:rPr lang="en-CA" baseline="0" dirty="0" smtClean="0"/>
              <a:t> the same repository if they have identical </a:t>
            </a:r>
            <a:r>
              <a:rPr lang="en-CA" baseline="0" dirty="0" err="1" smtClean="0"/>
              <a:t>changesets</a:t>
            </a:r>
            <a:r>
              <a:rPr lang="en-CA" baseline="0" dirty="0" smtClean="0"/>
              <a:t>. Every </a:t>
            </a:r>
            <a:r>
              <a:rPr lang="en-CA" baseline="0" dirty="0" err="1" smtClean="0"/>
              <a:t>changeset</a:t>
            </a:r>
            <a:r>
              <a:rPr lang="en-CA" baseline="0" dirty="0" smtClean="0"/>
              <a:t> gets a GUID when it is created: a globally unique number that is highly unlikely to have ever been generated in the past, or to ever be generated again. If two repositories have </a:t>
            </a:r>
            <a:r>
              <a:rPr lang="en-CA" baseline="0" dirty="0" err="1" smtClean="0"/>
              <a:t>changesets</a:t>
            </a:r>
            <a:r>
              <a:rPr lang="en-CA" baseline="0" dirty="0" smtClean="0"/>
              <a:t> with identical GUIDs up to a certain point, they are the same repository. So which version is the latest? They both are! Until they synchronize again, these are two divergent repositories.</a:t>
            </a:r>
            <a:endParaRPr lang="en-CA" dirty="0" smtClean="0"/>
          </a:p>
          <a:p>
            <a:endParaRPr lang="en-CA" dirty="0" smtClean="0"/>
          </a:p>
          <a:p>
            <a:r>
              <a:rPr lang="en-CA" dirty="0" smtClean="0"/>
              <a:t>Typical</a:t>
            </a:r>
            <a:r>
              <a:rPr lang="en-CA" baseline="0" dirty="0" smtClean="0"/>
              <a:t> GIT workflow:</a:t>
            </a:r>
          </a:p>
          <a:p>
            <a:endParaRPr lang="en-CA" baseline="0" dirty="0" smtClean="0"/>
          </a:p>
          <a:p>
            <a:r>
              <a:rPr lang="en-CA" baseline="0" dirty="0" smtClean="0"/>
              <a:t>Sync local repository with a remote repository</a:t>
            </a:r>
          </a:p>
          <a:p>
            <a:r>
              <a:rPr lang="en-CA" baseline="0" dirty="0" smtClean="0"/>
              <a:t>Make changes to it, causing it to diverge</a:t>
            </a:r>
          </a:p>
          <a:p>
            <a:r>
              <a:rPr lang="en-CA" baseline="0" dirty="0" smtClean="0"/>
              <a:t>Sync local repository with a remote repository again, fixing any problems</a:t>
            </a:r>
          </a:p>
          <a:p>
            <a:r>
              <a:rPr lang="en-CA" baseline="0" dirty="0" smtClean="0"/>
              <a:t>Repeat until done.</a:t>
            </a:r>
          </a:p>
        </p:txBody>
      </p:sp>
      <p:sp>
        <p:nvSpPr>
          <p:cNvPr id="4" name="Slide Number Placeholder 3"/>
          <p:cNvSpPr>
            <a:spLocks noGrp="1"/>
          </p:cNvSpPr>
          <p:nvPr>
            <p:ph type="sldNum" sz="quarter" idx="10"/>
          </p:nvPr>
        </p:nvSpPr>
        <p:spPr/>
        <p:txBody>
          <a:bodyPr/>
          <a:lstStyle/>
          <a:p>
            <a:fld id="{CB55E3E3-40A9-4EFD-94DF-114BB2F8C3AE}" type="slidenum">
              <a:rPr lang="en-CA" smtClean="0"/>
              <a:t>9</a:t>
            </a:fld>
            <a:endParaRPr lang="en-CA"/>
          </a:p>
        </p:txBody>
      </p:sp>
    </p:spTree>
    <p:extLst>
      <p:ext uri="{BB962C8B-B14F-4D97-AF65-F5344CB8AC3E}">
        <p14:creationId xmlns:p14="http://schemas.microsoft.com/office/powerpoint/2010/main" val="303787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a:t>
            </a:r>
            <a:r>
              <a:rPr lang="en-CA" dirty="0" err="1" smtClean="0"/>
              <a:t>changeset</a:t>
            </a:r>
            <a:r>
              <a:rPr lang="en-CA" dirty="0" smtClean="0"/>
              <a:t> database is a locally-hosted database that makes an extensive use of hashing</a:t>
            </a:r>
            <a:r>
              <a:rPr lang="en-CA" baseline="0" dirty="0" smtClean="0"/>
              <a:t> to index and store your </a:t>
            </a:r>
            <a:r>
              <a:rPr lang="en-CA" baseline="0" dirty="0" err="1" smtClean="0"/>
              <a:t>changesets</a:t>
            </a:r>
            <a:r>
              <a:rPr lang="en-CA" baseline="0" dirty="0" smtClean="0"/>
              <a:t>. This is the only part of your GIT repository that gets synchronized with a remote repository. The other parts belong to you and are private to you.</a:t>
            </a:r>
          </a:p>
          <a:p>
            <a:endParaRPr lang="en-CA" baseline="0" dirty="0" smtClean="0"/>
          </a:p>
          <a:p>
            <a:r>
              <a:rPr lang="en-CA" baseline="0" dirty="0" smtClean="0"/>
              <a:t>Staging area is where you tell GIT which modified/new/deleted files are to be part of the </a:t>
            </a:r>
            <a:r>
              <a:rPr lang="en-CA" baseline="0" dirty="0" err="1" smtClean="0"/>
              <a:t>changeset</a:t>
            </a:r>
            <a:r>
              <a:rPr lang="en-CA" baseline="0" dirty="0" smtClean="0"/>
              <a:t>. This is a manual step: changing a file does not automatically include it in your </a:t>
            </a:r>
            <a:r>
              <a:rPr lang="en-CA" baseline="0" dirty="0" err="1" smtClean="0"/>
              <a:t>changeset</a:t>
            </a:r>
            <a:r>
              <a:rPr lang="en-CA" baseline="0" dirty="0" smtClean="0"/>
              <a:t>, though there are tools to make this very fast and simple.</a:t>
            </a:r>
          </a:p>
          <a:p>
            <a:endParaRPr lang="en-CA" baseline="0" dirty="0" smtClean="0"/>
          </a:p>
          <a:p>
            <a:r>
              <a:rPr lang="en-CA" baseline="0" dirty="0" smtClean="0"/>
              <a:t>Workspace is where GIT recreates the state of your code after a certain </a:t>
            </a:r>
            <a:r>
              <a:rPr lang="en-CA" baseline="0" dirty="0" err="1" smtClean="0"/>
              <a:t>changeset</a:t>
            </a:r>
            <a:r>
              <a:rPr lang="en-CA" baseline="0" dirty="0" smtClean="0"/>
              <a:t>. What happens is, GIT figures out which </a:t>
            </a:r>
            <a:r>
              <a:rPr lang="en-CA" baseline="0" dirty="0" err="1" smtClean="0"/>
              <a:t>changesets</a:t>
            </a:r>
            <a:r>
              <a:rPr lang="en-CA" baseline="0" dirty="0" smtClean="0"/>
              <a:t> it needs, takes out the earliest one and applies it. Then takes the next one and “patches” your files on top. Then takes the next one after that and does the same… up until the state of your code is represented. You can instruct GIT to give you the latest state of your repository, or at some point in the past. GIT is a super-efficient delta management system with a DIFF engine added on top. Things happen so fast, if you come from </a:t>
            </a:r>
            <a:r>
              <a:rPr lang="en-CA" baseline="0" dirty="0" err="1" smtClean="0"/>
              <a:t>ClearCase</a:t>
            </a:r>
            <a:r>
              <a:rPr lang="en-CA" baseline="0" dirty="0" smtClean="0"/>
              <a:t> you may think something went wrong and GIT did nothing.</a:t>
            </a:r>
          </a:p>
          <a:p>
            <a:endParaRPr lang="en-CA" baseline="0" dirty="0" smtClean="0"/>
          </a:p>
          <a:p>
            <a:r>
              <a:rPr lang="en-CA" baseline="0" dirty="0" smtClean="0"/>
              <a:t>It is possible to have a GIT repository without a staging area or a workspace. This is often done for repositories not used for development (e.g. masters). Such a repository is there solely so that it can organize your </a:t>
            </a:r>
            <a:r>
              <a:rPr lang="en-CA" baseline="0" dirty="0" err="1" smtClean="0"/>
              <a:t>changesets</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10</a:t>
            </a:fld>
            <a:endParaRPr lang="en-CA"/>
          </a:p>
        </p:txBody>
      </p:sp>
    </p:spTree>
    <p:extLst>
      <p:ext uri="{BB962C8B-B14F-4D97-AF65-F5344CB8AC3E}">
        <p14:creationId xmlns:p14="http://schemas.microsoft.com/office/powerpoint/2010/main" val="1789260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Some standard GIT terminology finally:</a:t>
            </a:r>
          </a:p>
          <a:p>
            <a:endParaRPr lang="en-CA" dirty="0" smtClean="0"/>
          </a:p>
          <a:p>
            <a:r>
              <a:rPr lang="en-CA" dirty="0" smtClean="0"/>
              <a:t>When I “checkout” at certain </a:t>
            </a:r>
            <a:r>
              <a:rPr lang="en-CA" dirty="0" err="1" smtClean="0"/>
              <a:t>changeset</a:t>
            </a:r>
            <a:r>
              <a:rPr lang="en-CA" dirty="0" smtClean="0"/>
              <a:t> (or HEAD),</a:t>
            </a:r>
            <a:r>
              <a:rPr lang="en-CA" baseline="0" dirty="0" smtClean="0"/>
              <a:t> I ask GIT to parse the </a:t>
            </a:r>
            <a:r>
              <a:rPr lang="en-CA" baseline="0" dirty="0" err="1" smtClean="0"/>
              <a:t>changesets</a:t>
            </a:r>
            <a:r>
              <a:rPr lang="en-CA" baseline="0" dirty="0" smtClean="0"/>
              <a:t> all the way from the creation of the repository and give me the state of my code after the </a:t>
            </a:r>
            <a:r>
              <a:rPr lang="en-CA" baseline="0" dirty="0" err="1" smtClean="0"/>
              <a:t>changeset</a:t>
            </a:r>
            <a:r>
              <a:rPr lang="en-CA" baseline="0" dirty="0" smtClean="0"/>
              <a:t> I am checking out.</a:t>
            </a:r>
          </a:p>
          <a:p>
            <a:endParaRPr lang="en-CA" baseline="0" dirty="0" smtClean="0"/>
          </a:p>
          <a:p>
            <a:r>
              <a:rPr lang="en-CA" baseline="0" dirty="0" smtClean="0"/>
              <a:t>When I “add” a file I have modified, it becomes part of a </a:t>
            </a:r>
            <a:r>
              <a:rPr lang="en-CA" baseline="0" dirty="0" err="1" smtClean="0"/>
              <a:t>changeset</a:t>
            </a:r>
            <a:r>
              <a:rPr lang="en-CA" baseline="0" dirty="0" smtClean="0"/>
              <a:t> I am staging for commit. The </a:t>
            </a:r>
            <a:r>
              <a:rPr lang="en-CA" baseline="0" dirty="0" err="1" smtClean="0"/>
              <a:t>changeset</a:t>
            </a:r>
            <a:r>
              <a:rPr lang="en-CA" baseline="0" dirty="0" smtClean="0"/>
              <a:t> can change at this point: files can be added or removed. Only files that have been modified, created or deleted can be added to the staging area. If GIT refuses to add a file to the Staging area, that is usually why.</a:t>
            </a:r>
          </a:p>
          <a:p>
            <a:endParaRPr lang="en-CA" baseline="0" dirty="0" smtClean="0"/>
          </a:p>
          <a:p>
            <a:r>
              <a:rPr lang="en-CA" baseline="0" dirty="0" smtClean="0"/>
              <a:t>When I “commit”, everything in the staging area is being cast into a brand new </a:t>
            </a:r>
            <a:r>
              <a:rPr lang="en-CA" baseline="0" dirty="0" err="1" smtClean="0"/>
              <a:t>changeset</a:t>
            </a:r>
            <a:r>
              <a:rPr lang="en-CA" baseline="0" dirty="0" smtClean="0"/>
              <a:t> and it is added in the local </a:t>
            </a:r>
            <a:r>
              <a:rPr lang="en-CA" baseline="0" dirty="0" err="1" smtClean="0"/>
              <a:t>changeset</a:t>
            </a:r>
            <a:r>
              <a:rPr lang="en-CA" baseline="0" dirty="0" smtClean="0"/>
              <a:t> database. At this point the </a:t>
            </a:r>
            <a:r>
              <a:rPr lang="en-CA" baseline="0" dirty="0" err="1" smtClean="0"/>
              <a:t>changeset</a:t>
            </a:r>
            <a:r>
              <a:rPr lang="en-CA" baseline="0" dirty="0" smtClean="0"/>
              <a:t> GUID gets created. It is impossible to change a </a:t>
            </a:r>
            <a:r>
              <a:rPr lang="en-CA" baseline="0" dirty="0" err="1" smtClean="0"/>
              <a:t>changeset</a:t>
            </a:r>
            <a:r>
              <a:rPr lang="en-CA" baseline="0" dirty="0" smtClean="0"/>
              <a:t> once </a:t>
            </a:r>
            <a:r>
              <a:rPr lang="en-CA" baseline="0" dirty="0" err="1" smtClean="0"/>
              <a:t>commited</a:t>
            </a:r>
            <a:r>
              <a:rPr lang="en-CA" baseline="0" dirty="0" smtClean="0"/>
              <a:t>. With a few special-case exceptions a </a:t>
            </a:r>
            <a:r>
              <a:rPr lang="en-CA" baseline="0" dirty="0" err="1" smtClean="0"/>
              <a:t>changeset</a:t>
            </a:r>
            <a:r>
              <a:rPr lang="en-CA" baseline="0" dirty="0" smtClean="0"/>
              <a:t> can be deleted,  thus rewriting the history of your repository, squashed with other </a:t>
            </a:r>
            <a:r>
              <a:rPr lang="en-CA" baseline="0" dirty="0" err="1" smtClean="0"/>
              <a:t>changesets</a:t>
            </a:r>
            <a:r>
              <a:rPr lang="en-CA" baseline="0" dirty="0" smtClean="0"/>
              <a:t>, but not modified. Everyone must agree on a </a:t>
            </a:r>
            <a:r>
              <a:rPr lang="en-CA" baseline="0" dirty="0" err="1" smtClean="0"/>
              <a:t>changeset</a:t>
            </a:r>
            <a:r>
              <a:rPr lang="en-CA" baseline="0" dirty="0" smtClean="0"/>
              <a:t> GUID representing a certain change, so </a:t>
            </a:r>
            <a:r>
              <a:rPr lang="en-CA" baseline="0" dirty="0" err="1" smtClean="0"/>
              <a:t>changesets</a:t>
            </a:r>
            <a:r>
              <a:rPr lang="en-CA" baseline="0" dirty="0" smtClean="0"/>
              <a:t> themselves can never be versioned.</a:t>
            </a:r>
          </a:p>
          <a:p>
            <a:endParaRPr lang="en-CA" baseline="0" dirty="0" smtClean="0"/>
          </a:p>
          <a:p>
            <a:r>
              <a:rPr lang="en-CA" b="1" baseline="0" dirty="0" smtClean="0"/>
              <a:t>And now one of the major differences with </a:t>
            </a:r>
            <a:r>
              <a:rPr lang="en-CA" b="1" baseline="0" dirty="0" err="1" smtClean="0"/>
              <a:t>ClearCase</a:t>
            </a:r>
            <a:r>
              <a:rPr lang="en-CA" b="1" baseline="0" dirty="0" smtClean="0"/>
              <a:t>: after all this, changes are still sitting on your computer. If your hard drive crashes, your changes will be gone.</a:t>
            </a:r>
            <a:endParaRPr lang="en-CA" b="1" dirty="0"/>
          </a:p>
        </p:txBody>
      </p:sp>
      <p:sp>
        <p:nvSpPr>
          <p:cNvPr id="4" name="Slide Number Placeholder 3"/>
          <p:cNvSpPr>
            <a:spLocks noGrp="1"/>
          </p:cNvSpPr>
          <p:nvPr>
            <p:ph type="sldNum" sz="quarter" idx="10"/>
          </p:nvPr>
        </p:nvSpPr>
        <p:spPr/>
        <p:txBody>
          <a:bodyPr/>
          <a:lstStyle/>
          <a:p>
            <a:fld id="{CB55E3E3-40A9-4EFD-94DF-114BB2F8C3AE}" type="slidenum">
              <a:rPr lang="en-CA" smtClean="0"/>
              <a:t>11</a:t>
            </a:fld>
            <a:endParaRPr lang="en-CA"/>
          </a:p>
        </p:txBody>
      </p:sp>
    </p:spTree>
    <p:extLst>
      <p:ext uri="{BB962C8B-B14F-4D97-AF65-F5344CB8AC3E}">
        <p14:creationId xmlns:p14="http://schemas.microsoft.com/office/powerpoint/2010/main" val="2848719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You can’t change a remote repository directly. You always change your local repository first and then synchronize</a:t>
            </a:r>
            <a:r>
              <a:rPr lang="en-CA" baseline="0" dirty="0" smtClean="0"/>
              <a:t> your changes by pushing and/or pulling. Always.</a:t>
            </a:r>
          </a:p>
          <a:p>
            <a:endParaRPr lang="en-CA" baseline="0" dirty="0" smtClean="0"/>
          </a:p>
          <a:p>
            <a:r>
              <a:rPr lang="en-CA" baseline="0" dirty="0" smtClean="0"/>
              <a:t>Pushing attempts to merge any additional </a:t>
            </a:r>
            <a:r>
              <a:rPr lang="en-CA" baseline="0" dirty="0" err="1" smtClean="0"/>
              <a:t>changesets</a:t>
            </a:r>
            <a:r>
              <a:rPr lang="en-CA" baseline="0" dirty="0" smtClean="0"/>
              <a:t> you have created to the remote repository. The remote repository will attempt to merge your changes, however if it contains </a:t>
            </a:r>
            <a:r>
              <a:rPr lang="en-CA" baseline="0" dirty="0" err="1" smtClean="0"/>
              <a:t>changesets</a:t>
            </a:r>
            <a:r>
              <a:rPr lang="en-CA" baseline="0" dirty="0" smtClean="0"/>
              <a:t> you do not have, it will ask you to pull first. Remember, your local repository has to agree on the entire history of the remote repository up to the last sync point.</a:t>
            </a:r>
          </a:p>
          <a:p>
            <a:endParaRPr lang="en-CA" baseline="0" dirty="0" smtClean="0"/>
          </a:p>
          <a:p>
            <a:r>
              <a:rPr lang="en-CA" baseline="0" dirty="0" smtClean="0"/>
              <a:t>Pulling attempts to bring in any </a:t>
            </a:r>
            <a:r>
              <a:rPr lang="en-CA" baseline="0" dirty="0" err="1" smtClean="0"/>
              <a:t>changesets</a:t>
            </a:r>
            <a:r>
              <a:rPr lang="en-CA" baseline="0" dirty="0" smtClean="0"/>
              <a:t> the remote repository has that have been pushed to it after you pulled last/cloned. These are </a:t>
            </a:r>
            <a:r>
              <a:rPr lang="en-CA" baseline="0" dirty="0" err="1" smtClean="0"/>
              <a:t>changesets</a:t>
            </a:r>
            <a:r>
              <a:rPr lang="en-CA" baseline="0" dirty="0" smtClean="0"/>
              <a:t> you do not have that other people have pushed. It is at this stage merge conflicts usually occur. GIT will do its best to merge changes, but may flag conflicts for you to manually merge in case there is a problem.</a:t>
            </a:r>
          </a:p>
          <a:p>
            <a:endParaRPr lang="en-CA" baseline="0" dirty="0" smtClean="0"/>
          </a:p>
          <a:p>
            <a:r>
              <a:rPr lang="en-CA" baseline="0" dirty="0" smtClean="0"/>
              <a:t>Some places such as GitHub allow you to do a sort of two-step pushing to a remote repository, which is often used by open-source projects for code reviews. In general, you clone a repository under your user at GitHub, you modify it by adding your </a:t>
            </a:r>
            <a:r>
              <a:rPr lang="en-CA" baseline="0" dirty="0" err="1" smtClean="0"/>
              <a:t>changesets</a:t>
            </a:r>
            <a:r>
              <a:rPr lang="en-CA" baseline="0" dirty="0" smtClean="0"/>
              <a:t> on top, and then send a “pull request” to the owners of the original repository. Your changes are made available for review, but are not part of their original repository yet. It is up to those reviewers to look through your changes and “pull” them into their repository if they are happy with them, hence the term “pull request”. This is where tools such as GERRIT come into play.</a:t>
            </a:r>
          </a:p>
          <a:p>
            <a:endParaRPr lang="en-CA" baseline="0" dirty="0" smtClean="0"/>
          </a:p>
          <a:p>
            <a:r>
              <a:rPr lang="en-CA" baseline="0" dirty="0" smtClean="0"/>
              <a:t>Scrum agile as implemented at TELUS often suffers from code quality problems and it is THIS type of process that would help fix that. Many teams have an informal code review process, but many do not. Also, it is often very </a:t>
            </a:r>
            <a:r>
              <a:rPr lang="en-CA" baseline="0" dirty="0" err="1" smtClean="0"/>
              <a:t>VERY</a:t>
            </a:r>
            <a:r>
              <a:rPr lang="en-CA" baseline="0" dirty="0" smtClean="0"/>
              <a:t> difficult to contribute code to components owned by other team: the silos are not yet fully broken.</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12</a:t>
            </a:fld>
            <a:endParaRPr lang="en-CA"/>
          </a:p>
        </p:txBody>
      </p:sp>
    </p:spTree>
    <p:extLst>
      <p:ext uri="{BB962C8B-B14F-4D97-AF65-F5344CB8AC3E}">
        <p14:creationId xmlns:p14="http://schemas.microsoft.com/office/powerpoint/2010/main" val="1156002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04/24/2015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2318669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04/24/2015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282484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04/24/2015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1499454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04/24/2015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3927635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9F5C43-4730-4541-9866-C3226782E959}" type="datetimeFigureOut">
              <a:rPr lang="en-CA" smtClean="0"/>
              <a:t>04/24/2015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70996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F9F5C43-4730-4541-9866-C3226782E959}" type="datetimeFigureOut">
              <a:rPr lang="en-CA" smtClean="0"/>
              <a:t>04/24/2015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109115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BF9F5C43-4730-4541-9866-C3226782E959}" type="datetimeFigureOut">
              <a:rPr lang="en-CA" smtClean="0"/>
              <a:t>04/24/2015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2240615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F9F5C43-4730-4541-9866-C3226782E959}" type="datetimeFigureOut">
              <a:rPr lang="en-CA" smtClean="0"/>
              <a:t>04/24/2015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306000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F5C43-4730-4541-9866-C3226782E959}" type="datetimeFigureOut">
              <a:rPr lang="en-CA" smtClean="0"/>
              <a:t>04/24/2015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199656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F5C43-4730-4541-9866-C3226782E959}" type="datetimeFigureOut">
              <a:rPr lang="en-CA" smtClean="0"/>
              <a:t>04/24/2015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420096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F5C43-4730-4541-9866-C3226782E959}" type="datetimeFigureOut">
              <a:rPr lang="en-CA" smtClean="0"/>
              <a:t>04/24/2015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71962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F5C43-4730-4541-9866-C3226782E959}" type="datetimeFigureOut">
              <a:rPr lang="en-CA" smtClean="0"/>
              <a:t>04/24/2015</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7B9C5-14C7-4166-A57E-2158B4471208}" type="slidenum">
              <a:rPr lang="en-CA" smtClean="0"/>
              <a:t>‹#›</a:t>
            </a:fld>
            <a:endParaRPr lang="en-CA"/>
          </a:p>
        </p:txBody>
      </p:sp>
    </p:spTree>
    <p:extLst>
      <p:ext uri="{BB962C8B-B14F-4D97-AF65-F5344CB8AC3E}">
        <p14:creationId xmlns:p14="http://schemas.microsoft.com/office/powerpoint/2010/main" val="3827516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scm.herokuapp.com/download/win" TargetMode="External"/><Relationship Id="rId7" Type="http://schemas.openxmlformats.org/officeDocument/2006/relationships/hyperlink" Target="http://blogs.atlassian.com/2013/03/introducing-sourcetree-git-client-microsoft-window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gittf.codeplex.com/" TargetMode="External"/><Relationship Id="rId5" Type="http://schemas.openxmlformats.org/officeDocument/2006/relationships/hyperlink" Target="https://eclipse.org/egit/" TargetMode="External"/><Relationship Id="rId4" Type="http://schemas.openxmlformats.org/officeDocument/2006/relationships/hyperlink" Target="https://code.google.com/p/tortoisegi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An Introduction to GIT</a:t>
            </a:r>
            <a:endParaRPr lang="en-CA" dirty="0"/>
          </a:p>
        </p:txBody>
      </p:sp>
      <p:sp>
        <p:nvSpPr>
          <p:cNvPr id="3" name="Subtitle 2"/>
          <p:cNvSpPr>
            <a:spLocks noGrp="1"/>
          </p:cNvSpPr>
          <p:nvPr>
            <p:ph type="subTitle" idx="1"/>
          </p:nvPr>
        </p:nvSpPr>
        <p:spPr/>
        <p:txBody>
          <a:bodyPr/>
          <a:lstStyle/>
          <a:p>
            <a:r>
              <a:rPr lang="en-CA" dirty="0" smtClean="0"/>
              <a:t>An introduction to GIT that attempts to answer why the tool behaves the way it does.</a:t>
            </a:r>
            <a:endParaRPr lang="en-CA" dirty="0"/>
          </a:p>
        </p:txBody>
      </p:sp>
    </p:spTree>
    <p:extLst>
      <p:ext uri="{BB962C8B-B14F-4D97-AF65-F5344CB8AC3E}">
        <p14:creationId xmlns:p14="http://schemas.microsoft.com/office/powerpoint/2010/main" val="540743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Structure of a GIT Repository</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There are 3 parts to a GIT repository:</a:t>
            </a:r>
          </a:p>
          <a:p>
            <a:pPr lvl="1"/>
            <a:r>
              <a:rPr lang="en-CA" dirty="0" smtClean="0"/>
              <a:t>The local </a:t>
            </a:r>
            <a:r>
              <a:rPr lang="en-CA" dirty="0" err="1" smtClean="0"/>
              <a:t>changeset</a:t>
            </a:r>
            <a:r>
              <a:rPr lang="en-CA" dirty="0" smtClean="0"/>
              <a:t> database: this is where the </a:t>
            </a:r>
            <a:r>
              <a:rPr lang="en-CA" dirty="0" err="1" smtClean="0"/>
              <a:t>changesets</a:t>
            </a:r>
            <a:r>
              <a:rPr lang="en-CA" dirty="0" smtClean="0"/>
              <a:t> live. You can’t work here, your files are scattered all over the place.</a:t>
            </a:r>
          </a:p>
          <a:p>
            <a:pPr lvl="1"/>
            <a:r>
              <a:rPr lang="en-CA" dirty="0" smtClean="0"/>
              <a:t>Staging area: this is a preparation area where you “compose” a </a:t>
            </a:r>
            <a:r>
              <a:rPr lang="en-CA" dirty="0" err="1" smtClean="0"/>
              <a:t>changeset</a:t>
            </a:r>
            <a:r>
              <a:rPr lang="en-CA" dirty="0" smtClean="0"/>
              <a:t> you are currently working on. The staging area is private: it does not get synchronized with remote. If you ask GIT to reset, all changes here are lost forever.</a:t>
            </a:r>
          </a:p>
          <a:p>
            <a:pPr lvl="1"/>
            <a:r>
              <a:rPr lang="en-CA" dirty="0" smtClean="0"/>
              <a:t>Workspace: this is where GIT assembles a representation of your source code at a certain </a:t>
            </a:r>
            <a:r>
              <a:rPr lang="en-CA" dirty="0" err="1" smtClean="0"/>
              <a:t>changeset</a:t>
            </a:r>
            <a:r>
              <a:rPr lang="en-CA" dirty="0" smtClean="0"/>
              <a:t>. GIT will go out, figure out which </a:t>
            </a:r>
            <a:r>
              <a:rPr lang="en-CA" dirty="0" err="1" smtClean="0"/>
              <a:t>changesets</a:t>
            </a:r>
            <a:r>
              <a:rPr lang="en-CA" dirty="0" smtClean="0"/>
              <a:t> are needed and patch your files as needed to recreate the state of your code at that point in time.</a:t>
            </a:r>
          </a:p>
        </p:txBody>
      </p:sp>
    </p:spTree>
    <p:extLst>
      <p:ext uri="{BB962C8B-B14F-4D97-AF65-F5344CB8AC3E}">
        <p14:creationId xmlns:p14="http://schemas.microsoft.com/office/powerpoint/2010/main" val="3830949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Structure of a GIT Repository</a:t>
            </a:r>
            <a:endParaRPr lang="en-CA" dirty="0"/>
          </a:p>
        </p:txBody>
      </p:sp>
      <p:sp>
        <p:nvSpPr>
          <p:cNvPr id="4" name="Rectangle 3"/>
          <p:cNvSpPr/>
          <p:nvPr/>
        </p:nvSpPr>
        <p:spPr>
          <a:xfrm>
            <a:off x="683568" y="1844824"/>
            <a:ext cx="216024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Changeset</a:t>
            </a:r>
            <a:r>
              <a:rPr lang="en-CA" dirty="0" smtClean="0"/>
              <a:t> database</a:t>
            </a:r>
            <a:endParaRPr lang="en-CA" dirty="0"/>
          </a:p>
        </p:txBody>
      </p:sp>
      <p:sp>
        <p:nvSpPr>
          <p:cNvPr id="5" name="Rectangle 4"/>
          <p:cNvSpPr/>
          <p:nvPr/>
        </p:nvSpPr>
        <p:spPr>
          <a:xfrm>
            <a:off x="4012595" y="4293096"/>
            <a:ext cx="388843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Workspace</a:t>
            </a:r>
            <a:endParaRPr lang="en-CA" dirty="0"/>
          </a:p>
        </p:txBody>
      </p:sp>
      <p:sp>
        <p:nvSpPr>
          <p:cNvPr id="6" name="Rectangle 5"/>
          <p:cNvSpPr/>
          <p:nvPr/>
        </p:nvSpPr>
        <p:spPr>
          <a:xfrm>
            <a:off x="3923928" y="1844824"/>
            <a:ext cx="396044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Staging area</a:t>
            </a:r>
            <a:endParaRPr lang="en-CA" dirty="0"/>
          </a:p>
        </p:txBody>
      </p:sp>
      <p:cxnSp>
        <p:nvCxnSpPr>
          <p:cNvPr id="8" name="Straight Arrow Connector 7"/>
          <p:cNvCxnSpPr/>
          <p:nvPr/>
        </p:nvCxnSpPr>
        <p:spPr>
          <a:xfrm>
            <a:off x="3059832" y="4725144"/>
            <a:ext cx="86409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796136" y="3212976"/>
            <a:ext cx="0" cy="93610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059832" y="2456892"/>
            <a:ext cx="72008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44654" y="4923474"/>
            <a:ext cx="1046953" cy="369332"/>
          </a:xfrm>
          <a:prstGeom prst="rect">
            <a:avLst/>
          </a:prstGeom>
          <a:noFill/>
        </p:spPr>
        <p:txBody>
          <a:bodyPr wrap="none" rtlCol="0">
            <a:spAutoFit/>
          </a:bodyPr>
          <a:lstStyle/>
          <a:p>
            <a:r>
              <a:rPr lang="en-CA" b="1" dirty="0" smtClean="0"/>
              <a:t>checkout</a:t>
            </a:r>
            <a:endParaRPr lang="en-CA" b="1" dirty="0"/>
          </a:p>
        </p:txBody>
      </p:sp>
      <p:sp>
        <p:nvSpPr>
          <p:cNvPr id="14" name="TextBox 13"/>
          <p:cNvSpPr txBox="1"/>
          <p:nvPr/>
        </p:nvSpPr>
        <p:spPr>
          <a:xfrm>
            <a:off x="5934163" y="3496362"/>
            <a:ext cx="545342" cy="369332"/>
          </a:xfrm>
          <a:prstGeom prst="rect">
            <a:avLst/>
          </a:prstGeom>
          <a:noFill/>
        </p:spPr>
        <p:txBody>
          <a:bodyPr wrap="none" rtlCol="0">
            <a:spAutoFit/>
          </a:bodyPr>
          <a:lstStyle/>
          <a:p>
            <a:r>
              <a:rPr lang="en-CA" b="1" dirty="0" smtClean="0"/>
              <a:t>add</a:t>
            </a:r>
            <a:endParaRPr lang="en-CA" b="1" dirty="0"/>
          </a:p>
        </p:txBody>
      </p:sp>
      <p:sp>
        <p:nvSpPr>
          <p:cNvPr id="15" name="TextBox 14"/>
          <p:cNvSpPr txBox="1"/>
          <p:nvPr/>
        </p:nvSpPr>
        <p:spPr>
          <a:xfrm>
            <a:off x="2944654" y="1938916"/>
            <a:ext cx="914481" cy="369332"/>
          </a:xfrm>
          <a:prstGeom prst="rect">
            <a:avLst/>
          </a:prstGeom>
          <a:noFill/>
        </p:spPr>
        <p:txBody>
          <a:bodyPr wrap="none" rtlCol="0">
            <a:spAutoFit/>
          </a:bodyPr>
          <a:lstStyle/>
          <a:p>
            <a:r>
              <a:rPr lang="en-CA" b="1" dirty="0" smtClean="0"/>
              <a:t>commit</a:t>
            </a:r>
            <a:endParaRPr lang="en-CA" b="1" dirty="0"/>
          </a:p>
        </p:txBody>
      </p:sp>
    </p:spTree>
    <p:extLst>
      <p:ext uri="{BB962C8B-B14F-4D97-AF65-F5344CB8AC3E}">
        <p14:creationId xmlns:p14="http://schemas.microsoft.com/office/powerpoint/2010/main" val="3849796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Structure of a GIT Repository</a:t>
            </a:r>
          </a:p>
        </p:txBody>
      </p:sp>
      <p:grpSp>
        <p:nvGrpSpPr>
          <p:cNvPr id="19" name="Group 18"/>
          <p:cNvGrpSpPr/>
          <p:nvPr/>
        </p:nvGrpSpPr>
        <p:grpSpPr>
          <a:xfrm>
            <a:off x="4355976" y="1704962"/>
            <a:ext cx="4176463" cy="2376264"/>
            <a:chOff x="683568" y="1844824"/>
            <a:chExt cx="7217459" cy="3744416"/>
          </a:xfrm>
        </p:grpSpPr>
        <p:sp>
          <p:nvSpPr>
            <p:cNvPr id="4" name="Rectangle 3"/>
            <p:cNvSpPr/>
            <p:nvPr/>
          </p:nvSpPr>
          <p:spPr>
            <a:xfrm>
              <a:off x="683568" y="1844824"/>
              <a:ext cx="216024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Changeset</a:t>
              </a:r>
              <a:r>
                <a:rPr lang="en-CA" dirty="0" smtClean="0"/>
                <a:t> database</a:t>
              </a:r>
              <a:endParaRPr lang="en-CA" dirty="0"/>
            </a:p>
          </p:txBody>
        </p:sp>
        <p:sp>
          <p:nvSpPr>
            <p:cNvPr id="5" name="Rectangle 4"/>
            <p:cNvSpPr/>
            <p:nvPr/>
          </p:nvSpPr>
          <p:spPr>
            <a:xfrm>
              <a:off x="4012595" y="4293096"/>
              <a:ext cx="388843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Workspace</a:t>
              </a:r>
              <a:endParaRPr lang="en-CA" dirty="0"/>
            </a:p>
          </p:txBody>
        </p:sp>
        <p:sp>
          <p:nvSpPr>
            <p:cNvPr id="6" name="Rectangle 5"/>
            <p:cNvSpPr/>
            <p:nvPr/>
          </p:nvSpPr>
          <p:spPr>
            <a:xfrm>
              <a:off x="3923928" y="1844824"/>
              <a:ext cx="396044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Staging area</a:t>
              </a:r>
              <a:endParaRPr lang="en-CA" dirty="0"/>
            </a:p>
          </p:txBody>
        </p:sp>
        <p:cxnSp>
          <p:nvCxnSpPr>
            <p:cNvPr id="7" name="Straight Arrow Connector 6"/>
            <p:cNvCxnSpPr/>
            <p:nvPr/>
          </p:nvCxnSpPr>
          <p:spPr>
            <a:xfrm>
              <a:off x="3059832" y="4725144"/>
              <a:ext cx="86409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796136" y="3212976"/>
              <a:ext cx="0" cy="93610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059832" y="2456892"/>
              <a:ext cx="72008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539552" y="1682113"/>
            <a:ext cx="1250047" cy="237626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Remote</a:t>
            </a:r>
          </a:p>
          <a:p>
            <a:pPr algn="ctr"/>
            <a:r>
              <a:rPr lang="en-CA" dirty="0" err="1" smtClean="0"/>
              <a:t>changeset</a:t>
            </a:r>
            <a:r>
              <a:rPr lang="en-CA" dirty="0" smtClean="0"/>
              <a:t> database</a:t>
            </a:r>
            <a:endParaRPr lang="en-CA" dirty="0"/>
          </a:p>
        </p:txBody>
      </p:sp>
      <p:cxnSp>
        <p:nvCxnSpPr>
          <p:cNvPr id="39" name="Straight Arrow Connector 38"/>
          <p:cNvCxnSpPr/>
          <p:nvPr/>
        </p:nvCxnSpPr>
        <p:spPr>
          <a:xfrm flipH="1">
            <a:off x="1907704" y="2093390"/>
            <a:ext cx="230425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907704" y="3669949"/>
            <a:ext cx="230425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39872" y="1682113"/>
            <a:ext cx="646331" cy="369332"/>
          </a:xfrm>
          <a:prstGeom prst="rect">
            <a:avLst/>
          </a:prstGeom>
          <a:noFill/>
        </p:spPr>
        <p:txBody>
          <a:bodyPr wrap="none" rtlCol="0">
            <a:spAutoFit/>
          </a:bodyPr>
          <a:lstStyle/>
          <a:p>
            <a:r>
              <a:rPr lang="en-CA" b="1" dirty="0" smtClean="0"/>
              <a:t>push</a:t>
            </a:r>
            <a:endParaRPr lang="en-CA" b="1" dirty="0"/>
          </a:p>
        </p:txBody>
      </p:sp>
      <p:sp>
        <p:nvSpPr>
          <p:cNvPr id="43" name="TextBox 42"/>
          <p:cNvSpPr txBox="1"/>
          <p:nvPr/>
        </p:nvSpPr>
        <p:spPr>
          <a:xfrm>
            <a:off x="2792770" y="3258673"/>
            <a:ext cx="543739" cy="369332"/>
          </a:xfrm>
          <a:prstGeom prst="rect">
            <a:avLst/>
          </a:prstGeom>
          <a:noFill/>
        </p:spPr>
        <p:txBody>
          <a:bodyPr wrap="none" rtlCol="0">
            <a:spAutoFit/>
          </a:bodyPr>
          <a:lstStyle/>
          <a:p>
            <a:r>
              <a:rPr lang="en-CA" b="1" dirty="0" smtClean="0"/>
              <a:t>pull</a:t>
            </a:r>
            <a:endParaRPr lang="en-CA" b="1" dirty="0"/>
          </a:p>
        </p:txBody>
      </p:sp>
      <p:sp>
        <p:nvSpPr>
          <p:cNvPr id="44" name="Rectangle 43"/>
          <p:cNvSpPr/>
          <p:nvPr/>
        </p:nvSpPr>
        <p:spPr>
          <a:xfrm>
            <a:off x="2267744" y="1602489"/>
            <a:ext cx="1584176" cy="23305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TextBox 44"/>
          <p:cNvSpPr txBox="1"/>
          <p:nvPr/>
        </p:nvSpPr>
        <p:spPr>
          <a:xfrm>
            <a:off x="1727684" y="4081226"/>
            <a:ext cx="2664295" cy="2308324"/>
          </a:xfrm>
          <a:prstGeom prst="rect">
            <a:avLst/>
          </a:prstGeom>
          <a:noFill/>
        </p:spPr>
        <p:txBody>
          <a:bodyPr wrap="square" rtlCol="0">
            <a:spAutoFit/>
          </a:bodyPr>
          <a:lstStyle/>
          <a:p>
            <a:r>
              <a:rPr lang="en-CA" b="1" dirty="0" smtClean="0"/>
              <a:t>These are the only two operations to synchronize a local with a remote repository. Until you call push or pull, you are only changing your local repository and no one but you can see your changes.</a:t>
            </a:r>
            <a:endParaRPr lang="en-CA" b="1" dirty="0"/>
          </a:p>
        </p:txBody>
      </p:sp>
    </p:spTree>
    <p:extLst>
      <p:ext uri="{BB962C8B-B14F-4D97-AF65-F5344CB8AC3E}">
        <p14:creationId xmlns:p14="http://schemas.microsoft.com/office/powerpoint/2010/main" val="1630747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Basics</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54663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Tools</a:t>
            </a:r>
            <a:endParaRPr lang="en-CA" dirty="0"/>
          </a:p>
        </p:txBody>
      </p:sp>
      <p:sp>
        <p:nvSpPr>
          <p:cNvPr id="3" name="Content Placeholder 2"/>
          <p:cNvSpPr>
            <a:spLocks noGrp="1"/>
          </p:cNvSpPr>
          <p:nvPr>
            <p:ph idx="1"/>
          </p:nvPr>
        </p:nvSpPr>
        <p:spPr/>
        <p:txBody>
          <a:bodyPr/>
          <a:lstStyle/>
          <a:p>
            <a:pPr marL="0" indent="0" algn="ctr">
              <a:buNone/>
            </a:pPr>
            <a:endParaRPr lang="en-CA" dirty="0" smtClean="0"/>
          </a:p>
          <a:p>
            <a:pPr marL="0" indent="0" algn="ctr">
              <a:buNone/>
            </a:pPr>
            <a:r>
              <a:rPr lang="en-CA" sz="5400" b="1" dirty="0" smtClean="0">
                <a:solidFill>
                  <a:srgbClr val="FF0000"/>
                </a:solidFill>
              </a:rPr>
              <a:t>BEWARE OF TOOLS THAT TRY TO DO THE THINKING FOR YOU!</a:t>
            </a:r>
            <a:endParaRPr lang="en-CA" sz="5400" b="1" dirty="0">
              <a:solidFill>
                <a:srgbClr val="FF0000"/>
              </a:solidFill>
            </a:endParaRPr>
          </a:p>
        </p:txBody>
      </p:sp>
    </p:spTree>
    <p:extLst>
      <p:ext uri="{BB962C8B-B14F-4D97-AF65-F5344CB8AC3E}">
        <p14:creationId xmlns:p14="http://schemas.microsoft.com/office/powerpoint/2010/main" val="1460559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Tools</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The tools I use:</a:t>
            </a:r>
          </a:p>
          <a:p>
            <a:pPr lvl="1"/>
            <a:r>
              <a:rPr lang="en-CA" dirty="0"/>
              <a:t>GIT for Windows: </a:t>
            </a:r>
            <a:r>
              <a:rPr lang="en-CA" dirty="0">
                <a:hlinkClick r:id="rId3"/>
              </a:rPr>
              <a:t>https://</a:t>
            </a:r>
            <a:r>
              <a:rPr lang="en-CA" dirty="0" smtClean="0">
                <a:hlinkClick r:id="rId3"/>
              </a:rPr>
              <a:t>git-scm.herokuapp.com/download/win</a:t>
            </a:r>
            <a:endParaRPr lang="en-CA" dirty="0" smtClean="0"/>
          </a:p>
          <a:p>
            <a:pPr lvl="1"/>
            <a:r>
              <a:rPr lang="en-CA" dirty="0" err="1" smtClean="0"/>
              <a:t>TortoiseGIT</a:t>
            </a:r>
            <a:r>
              <a:rPr lang="en-CA" dirty="0"/>
              <a:t>: </a:t>
            </a:r>
            <a:r>
              <a:rPr lang="en-CA" dirty="0">
                <a:hlinkClick r:id="rId4"/>
              </a:rPr>
              <a:t>https://code.google.com/p/tortoisegit</a:t>
            </a:r>
            <a:r>
              <a:rPr lang="en-CA" dirty="0" smtClean="0">
                <a:hlinkClick r:id="rId4"/>
              </a:rPr>
              <a:t>/</a:t>
            </a:r>
            <a:endParaRPr lang="en-CA" dirty="0" smtClean="0"/>
          </a:p>
          <a:p>
            <a:pPr lvl="1"/>
            <a:r>
              <a:rPr lang="en-CA" dirty="0" err="1" smtClean="0"/>
              <a:t>eGIT</a:t>
            </a:r>
            <a:r>
              <a:rPr lang="en-CA" dirty="0"/>
              <a:t>: </a:t>
            </a:r>
            <a:r>
              <a:rPr lang="en-CA" dirty="0">
                <a:hlinkClick r:id="rId5"/>
              </a:rPr>
              <a:t>https://eclipse.org/egit</a:t>
            </a:r>
            <a:r>
              <a:rPr lang="en-CA" dirty="0" smtClean="0">
                <a:hlinkClick r:id="rId5"/>
              </a:rPr>
              <a:t>/</a:t>
            </a:r>
            <a:endParaRPr lang="en-CA" dirty="0" smtClean="0"/>
          </a:p>
          <a:p>
            <a:pPr lvl="1"/>
            <a:r>
              <a:rPr lang="en-CA" dirty="0"/>
              <a:t>GIT-TF: </a:t>
            </a:r>
            <a:r>
              <a:rPr lang="en-CA" dirty="0">
                <a:hlinkClick r:id="rId6"/>
              </a:rPr>
              <a:t>https://gittf.codeplex.com</a:t>
            </a:r>
            <a:r>
              <a:rPr lang="en-CA" dirty="0" smtClean="0">
                <a:hlinkClick r:id="rId6"/>
              </a:rPr>
              <a:t>/</a:t>
            </a:r>
            <a:endParaRPr lang="en-CA" dirty="0" smtClean="0"/>
          </a:p>
          <a:p>
            <a:r>
              <a:rPr lang="en-CA" dirty="0" smtClean="0"/>
              <a:t>Other tools:</a:t>
            </a:r>
          </a:p>
          <a:p>
            <a:pPr lvl="1"/>
            <a:r>
              <a:rPr lang="en-CA" dirty="0" err="1" smtClean="0"/>
              <a:t>Atlassan</a:t>
            </a:r>
            <a:r>
              <a:rPr lang="en-CA" dirty="0" smtClean="0"/>
              <a:t> </a:t>
            </a:r>
            <a:r>
              <a:rPr lang="en-CA" dirty="0" err="1" smtClean="0"/>
              <a:t>SourceTree</a:t>
            </a:r>
            <a:r>
              <a:rPr lang="en-CA" dirty="0"/>
              <a:t>: </a:t>
            </a:r>
            <a:r>
              <a:rPr lang="en-CA" dirty="0">
                <a:hlinkClick r:id="rId7"/>
              </a:rPr>
              <a:t>http://blogs.atlassian.com/2013/03/introducing-sourcetree-git-client-microsoft-windows</a:t>
            </a:r>
            <a:r>
              <a:rPr lang="en-CA" dirty="0" smtClean="0">
                <a:hlinkClick r:id="rId7"/>
              </a:rPr>
              <a:t>/</a:t>
            </a:r>
            <a:endParaRPr lang="en-CA" dirty="0" smtClean="0"/>
          </a:p>
          <a:p>
            <a:pPr lvl="1"/>
            <a:endParaRPr lang="en-CA" dirty="0"/>
          </a:p>
        </p:txBody>
      </p:sp>
    </p:spTree>
    <p:extLst>
      <p:ext uri="{BB962C8B-B14F-4D97-AF65-F5344CB8AC3E}">
        <p14:creationId xmlns:p14="http://schemas.microsoft.com/office/powerpoint/2010/main" val="327017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42194"/>
          </a:xfrm>
        </p:spPr>
        <p:txBody>
          <a:bodyPr>
            <a:normAutofit/>
          </a:bodyPr>
          <a:lstStyle/>
          <a:p>
            <a:r>
              <a:rPr lang="en-CA" dirty="0" err="1" smtClean="0"/>
              <a:t>Init</a:t>
            </a:r>
            <a:r>
              <a:rPr lang="en-CA" dirty="0" smtClean="0"/>
              <a:t>/Clone</a:t>
            </a:r>
            <a:endParaRPr lang="en-CA" dirty="0"/>
          </a:p>
        </p:txBody>
      </p:sp>
      <p:sp>
        <p:nvSpPr>
          <p:cNvPr id="3" name="Content Placeholder 2"/>
          <p:cNvSpPr>
            <a:spLocks noGrp="1"/>
          </p:cNvSpPr>
          <p:nvPr>
            <p:ph idx="1"/>
          </p:nvPr>
        </p:nvSpPr>
        <p:spPr>
          <a:xfrm>
            <a:off x="457200" y="2060848"/>
            <a:ext cx="8229600" cy="4065315"/>
          </a:xfrm>
        </p:spPr>
        <p:txBody>
          <a:bodyPr>
            <a:normAutofit fontScale="85000" lnSpcReduction="20000"/>
          </a:bodyPr>
          <a:lstStyle/>
          <a:p>
            <a:pPr marL="0" indent="0">
              <a:buNone/>
            </a:pPr>
            <a:r>
              <a:rPr lang="en-CA" dirty="0" smtClean="0"/>
              <a:t>Both of these create a repository for you to work on:</a:t>
            </a:r>
          </a:p>
          <a:p>
            <a:pPr marL="0" indent="0">
              <a:buNone/>
            </a:pPr>
            <a:endParaRPr lang="en-CA" dirty="0" smtClean="0"/>
          </a:p>
          <a:p>
            <a:r>
              <a:rPr lang="en-CA" dirty="0" err="1" smtClean="0"/>
              <a:t>Init</a:t>
            </a:r>
            <a:r>
              <a:rPr lang="en-CA" dirty="0" smtClean="0"/>
              <a:t> – creates a brand new GIT repository from scratch. Use when you do not intend to synchronize your repository anywhere else, or you wish to create a new master repository.</a:t>
            </a:r>
          </a:p>
          <a:p>
            <a:r>
              <a:rPr lang="en-CA" dirty="0" smtClean="0"/>
              <a:t>Clone – replicate a remote repository into a local repository in its entirety. The entire history of the repository gets copied over. The remote repository is set as an upstream repository so you can use push/pull to synchronize it.</a:t>
            </a:r>
            <a:endParaRPr lang="en-CA" dirty="0"/>
          </a:p>
        </p:txBody>
      </p:sp>
    </p:spTree>
    <p:extLst>
      <p:ext uri="{BB962C8B-B14F-4D97-AF65-F5344CB8AC3E}">
        <p14:creationId xmlns:p14="http://schemas.microsoft.com/office/powerpoint/2010/main" val="345017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 am going to cover</a:t>
            </a:r>
            <a:endParaRPr lang="en-CA" dirty="0"/>
          </a:p>
        </p:txBody>
      </p:sp>
      <p:sp>
        <p:nvSpPr>
          <p:cNvPr id="3" name="Content Placeholder 2"/>
          <p:cNvSpPr>
            <a:spLocks noGrp="1"/>
          </p:cNvSpPr>
          <p:nvPr>
            <p:ph idx="1"/>
          </p:nvPr>
        </p:nvSpPr>
        <p:spPr>
          <a:xfrm>
            <a:off x="467544" y="1196752"/>
            <a:ext cx="8136904" cy="5400600"/>
          </a:xfrm>
        </p:spPr>
        <p:txBody>
          <a:bodyPr numCol="2">
            <a:noAutofit/>
          </a:bodyPr>
          <a:lstStyle/>
          <a:p>
            <a:r>
              <a:rPr lang="en-CA" sz="1600" dirty="0" smtClean="0"/>
              <a:t>A Git Repository</a:t>
            </a:r>
          </a:p>
          <a:p>
            <a:pPr lvl="1"/>
            <a:r>
              <a:rPr lang="en-CA" sz="1600" dirty="0" smtClean="0"/>
              <a:t>How is GIT different?</a:t>
            </a:r>
          </a:p>
          <a:p>
            <a:pPr lvl="1"/>
            <a:r>
              <a:rPr lang="en-CA" sz="1600" dirty="0" smtClean="0"/>
              <a:t>Which version is the latest?</a:t>
            </a:r>
          </a:p>
          <a:p>
            <a:pPr lvl="1"/>
            <a:r>
              <a:rPr lang="en-CA" sz="1600" dirty="0" smtClean="0"/>
              <a:t>Structure of a GIT repository</a:t>
            </a:r>
          </a:p>
          <a:p>
            <a:r>
              <a:rPr lang="en-CA" sz="1600" dirty="0" smtClean="0"/>
              <a:t>The Basics</a:t>
            </a:r>
          </a:p>
          <a:p>
            <a:pPr lvl="1"/>
            <a:r>
              <a:rPr lang="en-CA" sz="1600" dirty="0" smtClean="0"/>
              <a:t>The Tools</a:t>
            </a:r>
          </a:p>
          <a:p>
            <a:pPr lvl="1"/>
            <a:r>
              <a:rPr lang="en-CA" sz="1600" dirty="0" err="1" smtClean="0"/>
              <a:t>Init</a:t>
            </a:r>
            <a:r>
              <a:rPr lang="en-CA" sz="1600" dirty="0" smtClean="0"/>
              <a:t>/Clone</a:t>
            </a:r>
          </a:p>
          <a:p>
            <a:pPr lvl="1"/>
            <a:r>
              <a:rPr lang="en-CA" sz="1600" dirty="0" smtClean="0"/>
              <a:t>Add/Check-in/Check-out</a:t>
            </a:r>
          </a:p>
          <a:p>
            <a:pPr lvl="1"/>
            <a:r>
              <a:rPr lang="en-CA" sz="1600" dirty="0" smtClean="0"/>
              <a:t>Push/Pull</a:t>
            </a:r>
          </a:p>
          <a:p>
            <a:pPr lvl="1"/>
            <a:r>
              <a:rPr lang="en-CA" sz="1600" dirty="0" smtClean="0"/>
              <a:t>Rolling back</a:t>
            </a:r>
          </a:p>
          <a:p>
            <a:pPr lvl="1"/>
            <a:r>
              <a:rPr lang="en-CA" sz="1600" dirty="0" smtClean="0"/>
              <a:t>Where are my changes?</a:t>
            </a:r>
          </a:p>
          <a:p>
            <a:r>
              <a:rPr lang="en-CA" sz="1600" dirty="0" smtClean="0"/>
              <a:t>Branching &amp; Tagging</a:t>
            </a:r>
          </a:p>
          <a:p>
            <a:pPr lvl="1"/>
            <a:r>
              <a:rPr lang="en-CA" sz="1600" dirty="0" smtClean="0"/>
              <a:t>What is a GIT branch?</a:t>
            </a:r>
          </a:p>
          <a:p>
            <a:pPr lvl="1"/>
            <a:r>
              <a:rPr lang="en-CA" sz="1600" dirty="0" smtClean="0"/>
              <a:t>Where is my branch?</a:t>
            </a:r>
          </a:p>
          <a:p>
            <a:pPr lvl="1"/>
            <a:r>
              <a:rPr lang="en-CA" sz="1600" dirty="0" smtClean="0"/>
              <a:t>What good are tags anyway?</a:t>
            </a:r>
          </a:p>
          <a:p>
            <a:r>
              <a:rPr lang="en-CA" sz="1600" dirty="0" smtClean="0"/>
              <a:t>The Merge</a:t>
            </a:r>
          </a:p>
          <a:p>
            <a:pPr lvl="1"/>
            <a:r>
              <a:rPr lang="en-CA" sz="1600" dirty="0" smtClean="0"/>
              <a:t>How to deal with conflicts?</a:t>
            </a:r>
          </a:p>
          <a:p>
            <a:pPr lvl="1"/>
            <a:r>
              <a:rPr lang="en-CA" sz="1600" dirty="0" smtClean="0"/>
              <a:t>Cherry-picking</a:t>
            </a:r>
          </a:p>
          <a:p>
            <a:r>
              <a:rPr lang="en-CA" sz="1600" dirty="0" smtClean="0"/>
              <a:t>How to manage a large application with GIT</a:t>
            </a:r>
          </a:p>
          <a:p>
            <a:pPr lvl="1"/>
            <a:r>
              <a:rPr lang="en-CA" sz="1600" dirty="0" smtClean="0"/>
              <a:t>Subtree</a:t>
            </a:r>
          </a:p>
          <a:p>
            <a:pPr lvl="1"/>
            <a:r>
              <a:rPr lang="en-CA" sz="1600" dirty="0" smtClean="0"/>
              <a:t>Submodule</a:t>
            </a:r>
          </a:p>
          <a:p>
            <a:r>
              <a:rPr lang="en-CA" sz="2000" dirty="0" smtClean="0"/>
              <a:t>Anything </a:t>
            </a:r>
          </a:p>
          <a:p>
            <a:r>
              <a:rPr lang="en-CA" sz="1600" dirty="0" smtClean="0"/>
              <a:t>GIT and TFS</a:t>
            </a:r>
          </a:p>
          <a:p>
            <a:pPr lvl="1"/>
            <a:r>
              <a:rPr lang="en-CA" sz="1600" dirty="0" smtClean="0"/>
              <a:t>How to operate on a native TFS repository with GIT?</a:t>
            </a:r>
          </a:p>
          <a:p>
            <a:endParaRPr lang="en-CA" sz="2000" dirty="0" smtClean="0"/>
          </a:p>
        </p:txBody>
      </p:sp>
    </p:spTree>
    <p:extLst>
      <p:ext uri="{BB962C8B-B14F-4D97-AF65-F5344CB8AC3E}">
        <p14:creationId xmlns:p14="http://schemas.microsoft.com/office/powerpoint/2010/main" val="154231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4238947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a:xfrm>
            <a:off x="457200" y="1600201"/>
            <a:ext cx="8229600" cy="1324743"/>
          </a:xfrm>
        </p:spPr>
        <p:txBody>
          <a:bodyPr>
            <a:normAutofit fontScale="85000" lnSpcReduction="10000"/>
          </a:bodyPr>
          <a:lstStyle/>
          <a:p>
            <a:r>
              <a:rPr lang="en-CA" dirty="0" smtClean="0"/>
              <a:t>GIT is a distributed source control created for projects to coordinate changes by massive number of developers scattered all over the world.</a:t>
            </a:r>
          </a:p>
          <a:p>
            <a:endParaRPr lang="en-CA" dirty="0" smtClean="0"/>
          </a:p>
          <a:p>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780928"/>
            <a:ext cx="7232650" cy="358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26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Clients may not all be talking to the same “master”, but they have to agree on something:</a:t>
            </a:r>
          </a:p>
          <a:p>
            <a:pPr lvl="1"/>
            <a:r>
              <a:rPr lang="en-CA" dirty="0" smtClean="0"/>
              <a:t>That they are working on the same repository</a:t>
            </a:r>
          </a:p>
          <a:p>
            <a:pPr lvl="1"/>
            <a:r>
              <a:rPr lang="en-CA" dirty="0" smtClean="0"/>
              <a:t>The history of their repository up to their last merge point</a:t>
            </a:r>
          </a:p>
          <a:p>
            <a:r>
              <a:rPr lang="en-CA" dirty="0" smtClean="0"/>
              <a:t>In practice everyone agrees on a certain remote repository (e.g. GitHub) being the “master” and work both independently and as a group towards a project milestone, at which point they merge their changes into the master. What’s special about the master? Nothing. Nothing at all.</a:t>
            </a:r>
          </a:p>
          <a:p>
            <a:pPr lvl="1"/>
            <a:endParaRPr lang="en-CA" dirty="0" smtClean="0"/>
          </a:p>
          <a:p>
            <a:pPr lvl="1"/>
            <a:endParaRPr lang="en-CA" dirty="0" smtClean="0"/>
          </a:p>
        </p:txBody>
      </p:sp>
    </p:spTree>
    <p:extLst>
      <p:ext uri="{BB962C8B-B14F-4D97-AF65-F5344CB8AC3E}">
        <p14:creationId xmlns:p14="http://schemas.microsoft.com/office/powerpoint/2010/main" val="4207377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a:xfrm>
            <a:off x="457200" y="1600201"/>
            <a:ext cx="8229600" cy="604664"/>
          </a:xfrm>
        </p:spPr>
        <p:txBody>
          <a:bodyPr/>
          <a:lstStyle/>
          <a:p>
            <a:r>
              <a:rPr lang="en-CA" dirty="0" smtClean="0"/>
              <a:t>How GIT stores things:</a:t>
            </a:r>
            <a:endParaRPr lang="en-CA" dirty="0"/>
          </a:p>
        </p:txBody>
      </p:sp>
      <p:sp>
        <p:nvSpPr>
          <p:cNvPr id="6" name="Trapezoid 5"/>
          <p:cNvSpPr/>
          <p:nvPr/>
        </p:nvSpPr>
        <p:spPr>
          <a:xfrm>
            <a:off x="1610828" y="479715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7" name="Trapezoid 6"/>
          <p:cNvSpPr/>
          <p:nvPr/>
        </p:nvSpPr>
        <p:spPr>
          <a:xfrm>
            <a:off x="1610828" y="3755828"/>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8" name="Trapezoid 7"/>
          <p:cNvSpPr/>
          <p:nvPr/>
        </p:nvSpPr>
        <p:spPr>
          <a:xfrm>
            <a:off x="1610828" y="260370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9" name="TextBox 8"/>
          <p:cNvSpPr txBox="1"/>
          <p:nvPr/>
        </p:nvSpPr>
        <p:spPr>
          <a:xfrm>
            <a:off x="4131108" y="5692606"/>
            <a:ext cx="1335687" cy="369332"/>
          </a:xfrm>
          <a:prstGeom prst="rect">
            <a:avLst/>
          </a:prstGeom>
          <a:noFill/>
        </p:spPr>
        <p:txBody>
          <a:bodyPr wrap="none" rtlCol="0">
            <a:spAutoFit/>
          </a:bodyPr>
          <a:lstStyle/>
          <a:p>
            <a:r>
              <a:rPr lang="en-CA" dirty="0" err="1" smtClean="0"/>
              <a:t>Changeset</a:t>
            </a:r>
            <a:r>
              <a:rPr lang="en-CA" dirty="0" smtClean="0"/>
              <a:t> 1</a:t>
            </a:r>
            <a:endParaRPr lang="en-CA" dirty="0"/>
          </a:p>
        </p:txBody>
      </p:sp>
      <p:sp>
        <p:nvSpPr>
          <p:cNvPr id="10" name="TextBox 9"/>
          <p:cNvSpPr txBox="1"/>
          <p:nvPr/>
        </p:nvSpPr>
        <p:spPr>
          <a:xfrm>
            <a:off x="4131108" y="4546493"/>
            <a:ext cx="1335687" cy="369332"/>
          </a:xfrm>
          <a:prstGeom prst="rect">
            <a:avLst/>
          </a:prstGeom>
          <a:noFill/>
        </p:spPr>
        <p:txBody>
          <a:bodyPr wrap="none" rtlCol="0">
            <a:spAutoFit/>
          </a:bodyPr>
          <a:lstStyle/>
          <a:p>
            <a:r>
              <a:rPr lang="en-CA" dirty="0" err="1" smtClean="0"/>
              <a:t>Changeset</a:t>
            </a:r>
            <a:r>
              <a:rPr lang="en-CA" dirty="0" smtClean="0"/>
              <a:t> 2</a:t>
            </a:r>
            <a:endParaRPr lang="en-CA" dirty="0"/>
          </a:p>
        </p:txBody>
      </p:sp>
      <p:sp>
        <p:nvSpPr>
          <p:cNvPr id="11" name="TextBox 10"/>
          <p:cNvSpPr txBox="1"/>
          <p:nvPr/>
        </p:nvSpPr>
        <p:spPr>
          <a:xfrm>
            <a:off x="4131108" y="3403015"/>
            <a:ext cx="1335687" cy="369332"/>
          </a:xfrm>
          <a:prstGeom prst="rect">
            <a:avLst/>
          </a:prstGeom>
          <a:noFill/>
        </p:spPr>
        <p:txBody>
          <a:bodyPr wrap="none" rtlCol="0">
            <a:spAutoFit/>
          </a:bodyPr>
          <a:lstStyle/>
          <a:p>
            <a:r>
              <a:rPr lang="en-CA" dirty="0" err="1" smtClean="0"/>
              <a:t>Changeset</a:t>
            </a:r>
            <a:r>
              <a:rPr lang="en-CA" dirty="0" smtClean="0"/>
              <a:t> 3</a:t>
            </a:r>
            <a:endParaRPr lang="en-CA" dirty="0"/>
          </a:p>
        </p:txBody>
      </p:sp>
      <p:sp>
        <p:nvSpPr>
          <p:cNvPr id="16" name="Up Arrow 15"/>
          <p:cNvSpPr/>
          <p:nvPr/>
        </p:nvSpPr>
        <p:spPr>
          <a:xfrm>
            <a:off x="867517" y="3356992"/>
            <a:ext cx="288032" cy="259228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p:cNvSpPr txBox="1"/>
          <p:nvPr/>
        </p:nvSpPr>
        <p:spPr>
          <a:xfrm>
            <a:off x="5652120" y="1844824"/>
            <a:ext cx="3168352" cy="3754874"/>
          </a:xfrm>
          <a:prstGeom prst="rect">
            <a:avLst/>
          </a:prstGeom>
          <a:noFill/>
        </p:spPr>
        <p:txBody>
          <a:bodyPr wrap="square" rtlCol="0">
            <a:spAutoFit/>
          </a:bodyPr>
          <a:lstStyle/>
          <a:p>
            <a:r>
              <a:rPr lang="en-CA" sz="1400" dirty="0" smtClean="0"/>
              <a:t>GIT organizes its repository in </a:t>
            </a:r>
            <a:r>
              <a:rPr lang="en-CA" sz="1400" dirty="0" err="1" smtClean="0"/>
              <a:t>changesets</a:t>
            </a:r>
            <a:r>
              <a:rPr lang="en-CA" sz="1400" dirty="0" smtClean="0"/>
              <a:t> that span the entire repository. A change set stores the deltas over the previous </a:t>
            </a:r>
            <a:r>
              <a:rPr lang="en-CA" sz="1400" dirty="0" err="1" smtClean="0"/>
              <a:t>changeset</a:t>
            </a:r>
            <a:r>
              <a:rPr lang="en-CA" sz="1400" dirty="0" smtClean="0"/>
              <a:t>: what was changed, added, removed repository-wide. Every participant agrees on the </a:t>
            </a:r>
            <a:r>
              <a:rPr lang="en-CA" sz="1400" dirty="0" err="1" smtClean="0"/>
              <a:t>changesets</a:t>
            </a:r>
            <a:r>
              <a:rPr lang="en-CA" sz="1400" dirty="0" smtClean="0"/>
              <a:t> and their order of the entire repository up to their last merge point. This is important.</a:t>
            </a:r>
          </a:p>
          <a:p>
            <a:endParaRPr lang="en-CA" sz="1400" dirty="0"/>
          </a:p>
          <a:p>
            <a:r>
              <a:rPr lang="en-CA" sz="1400" b="1" dirty="0" smtClean="0">
                <a:solidFill>
                  <a:srgbClr val="FF0000"/>
                </a:solidFill>
              </a:rPr>
              <a:t>This is *different* from what </a:t>
            </a:r>
            <a:r>
              <a:rPr lang="en-CA" sz="1400" b="1" dirty="0" err="1" smtClean="0">
                <a:solidFill>
                  <a:srgbClr val="FF0000"/>
                </a:solidFill>
              </a:rPr>
              <a:t>ClearCase</a:t>
            </a:r>
            <a:r>
              <a:rPr lang="en-CA" sz="1400" b="1" dirty="0" smtClean="0">
                <a:solidFill>
                  <a:srgbClr val="FF0000"/>
                </a:solidFill>
              </a:rPr>
              <a:t> does, where this concept does not exist. Instead, </a:t>
            </a:r>
            <a:r>
              <a:rPr lang="en-CA" sz="1400" b="1" dirty="0" err="1" smtClean="0">
                <a:solidFill>
                  <a:srgbClr val="FF0000"/>
                </a:solidFill>
              </a:rPr>
              <a:t>ClearCase</a:t>
            </a:r>
            <a:r>
              <a:rPr lang="en-CA" sz="1400" b="1" dirty="0" smtClean="0">
                <a:solidFill>
                  <a:srgbClr val="FF0000"/>
                </a:solidFill>
              </a:rPr>
              <a:t> keeps independent history for every file and then needs to take time to “assemble” a view on a given branch for you.</a:t>
            </a:r>
          </a:p>
          <a:p>
            <a:endParaRPr lang="en-CA" sz="1400" b="1" dirty="0">
              <a:solidFill>
                <a:srgbClr val="FF0000"/>
              </a:solidFill>
            </a:endParaRPr>
          </a:p>
          <a:p>
            <a:endParaRPr lang="en-CA" sz="1400" b="1" dirty="0">
              <a:solidFill>
                <a:srgbClr val="FF0000"/>
              </a:solidFill>
            </a:endParaRPr>
          </a:p>
        </p:txBody>
      </p:sp>
    </p:spTree>
    <p:extLst>
      <p:ext uri="{BB962C8B-B14F-4D97-AF65-F5344CB8AC3E}">
        <p14:creationId xmlns:p14="http://schemas.microsoft.com/office/powerpoint/2010/main" val="736849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a:xfrm>
            <a:off x="467544" y="1340768"/>
            <a:ext cx="6120680" cy="936104"/>
          </a:xfrm>
        </p:spPr>
        <p:txBody>
          <a:bodyPr>
            <a:normAutofit fontScale="70000" lnSpcReduction="20000"/>
          </a:bodyPr>
          <a:lstStyle/>
          <a:p>
            <a:r>
              <a:rPr lang="en-CA" dirty="0" smtClean="0"/>
              <a:t>What happens when I want to work on a remote repository? I clone it as a local repository.</a:t>
            </a:r>
            <a:endParaRPr lang="en-CA" dirty="0"/>
          </a:p>
        </p:txBody>
      </p:sp>
      <p:sp>
        <p:nvSpPr>
          <p:cNvPr id="4" name="Trapezoid 3"/>
          <p:cNvSpPr/>
          <p:nvPr/>
        </p:nvSpPr>
        <p:spPr>
          <a:xfrm>
            <a:off x="251520" y="479715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251520" y="3755828"/>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251520" y="260370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3923928" y="4797152"/>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8" name="Trapezoid 7"/>
          <p:cNvSpPr/>
          <p:nvPr/>
        </p:nvSpPr>
        <p:spPr>
          <a:xfrm>
            <a:off x="3923928" y="3755828"/>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9" name="Trapezoid 8"/>
          <p:cNvSpPr/>
          <p:nvPr/>
        </p:nvSpPr>
        <p:spPr>
          <a:xfrm>
            <a:off x="3923928" y="2603700"/>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10" name="Right Arrow 9"/>
          <p:cNvSpPr/>
          <p:nvPr/>
        </p:nvSpPr>
        <p:spPr>
          <a:xfrm>
            <a:off x="2987835" y="3933056"/>
            <a:ext cx="864085"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p:cNvSpPr txBox="1"/>
          <p:nvPr/>
        </p:nvSpPr>
        <p:spPr>
          <a:xfrm>
            <a:off x="3131840" y="3635732"/>
            <a:ext cx="720069" cy="369332"/>
          </a:xfrm>
          <a:prstGeom prst="rect">
            <a:avLst/>
          </a:prstGeom>
          <a:noFill/>
        </p:spPr>
        <p:txBody>
          <a:bodyPr wrap="none" rtlCol="0">
            <a:spAutoFit/>
          </a:bodyPr>
          <a:lstStyle/>
          <a:p>
            <a:r>
              <a:rPr lang="en-CA" dirty="0" smtClean="0"/>
              <a:t>Clone</a:t>
            </a:r>
            <a:endParaRPr lang="en-CA" dirty="0"/>
          </a:p>
        </p:txBody>
      </p:sp>
      <p:sp>
        <p:nvSpPr>
          <p:cNvPr id="12" name="TextBox 11"/>
          <p:cNvSpPr txBox="1"/>
          <p:nvPr/>
        </p:nvSpPr>
        <p:spPr>
          <a:xfrm>
            <a:off x="6588224" y="1772816"/>
            <a:ext cx="2448272" cy="4801314"/>
          </a:xfrm>
          <a:prstGeom prst="rect">
            <a:avLst/>
          </a:prstGeom>
          <a:noFill/>
        </p:spPr>
        <p:txBody>
          <a:bodyPr wrap="square" rtlCol="0">
            <a:spAutoFit/>
          </a:bodyPr>
          <a:lstStyle/>
          <a:p>
            <a:r>
              <a:rPr lang="en-CA" dirty="0" smtClean="0"/>
              <a:t>Cloning a GIT repository copies the entire history of the repository, all </a:t>
            </a:r>
            <a:r>
              <a:rPr lang="en-CA" dirty="0" err="1" smtClean="0"/>
              <a:t>changesets</a:t>
            </a:r>
            <a:r>
              <a:rPr lang="en-CA" dirty="0" smtClean="0"/>
              <a:t>: all files that are, all the files that were, and every version of those files, into a local file-based database. It then assembles my view from those </a:t>
            </a:r>
            <a:r>
              <a:rPr lang="en-CA" dirty="0" err="1" smtClean="0"/>
              <a:t>changesets</a:t>
            </a:r>
            <a:r>
              <a:rPr lang="en-CA" dirty="0" smtClean="0"/>
              <a:t>.</a:t>
            </a:r>
          </a:p>
          <a:p>
            <a:endParaRPr lang="en-CA" dirty="0">
              <a:solidFill>
                <a:srgbClr val="FF0000"/>
              </a:solidFill>
            </a:endParaRPr>
          </a:p>
          <a:p>
            <a:r>
              <a:rPr lang="en-CA" dirty="0" smtClean="0">
                <a:solidFill>
                  <a:srgbClr val="FF0000"/>
                </a:solidFill>
              </a:rPr>
              <a:t>This is different from how </a:t>
            </a:r>
            <a:r>
              <a:rPr lang="en-CA" dirty="0" err="1" smtClean="0">
                <a:solidFill>
                  <a:srgbClr val="FF0000"/>
                </a:solidFill>
              </a:rPr>
              <a:t>ClearCase</a:t>
            </a:r>
            <a:r>
              <a:rPr lang="en-CA" dirty="0" smtClean="0">
                <a:solidFill>
                  <a:srgbClr val="FF0000"/>
                </a:solidFill>
              </a:rPr>
              <a:t> works: </a:t>
            </a:r>
            <a:r>
              <a:rPr lang="en-CA" dirty="0" err="1" smtClean="0">
                <a:solidFill>
                  <a:srgbClr val="FF0000"/>
                </a:solidFill>
              </a:rPr>
              <a:t>ClearCase</a:t>
            </a:r>
            <a:r>
              <a:rPr lang="en-CA" dirty="0" smtClean="0">
                <a:solidFill>
                  <a:srgbClr val="FF0000"/>
                </a:solidFill>
              </a:rPr>
              <a:t> simply gives you the view of the repository today.</a:t>
            </a:r>
            <a:endParaRPr lang="en-CA" dirty="0">
              <a:solidFill>
                <a:srgbClr val="FF0000"/>
              </a:solidFill>
            </a:endParaRPr>
          </a:p>
        </p:txBody>
      </p:sp>
    </p:spTree>
    <p:extLst>
      <p:ext uri="{BB962C8B-B14F-4D97-AF65-F5344CB8AC3E}">
        <p14:creationId xmlns:p14="http://schemas.microsoft.com/office/powerpoint/2010/main" val="2568116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a:xfrm>
            <a:off x="395536" y="1412776"/>
            <a:ext cx="8229600" cy="604664"/>
          </a:xfrm>
        </p:spPr>
        <p:txBody>
          <a:bodyPr/>
          <a:lstStyle/>
          <a:p>
            <a:r>
              <a:rPr lang="en-CA" dirty="0" smtClean="0"/>
              <a:t>What about conflicts? What conflicts?</a:t>
            </a:r>
            <a:endParaRPr lang="en-CA" dirty="0"/>
          </a:p>
        </p:txBody>
      </p:sp>
      <p:sp>
        <p:nvSpPr>
          <p:cNvPr id="4" name="Trapezoid 3"/>
          <p:cNvSpPr/>
          <p:nvPr/>
        </p:nvSpPr>
        <p:spPr>
          <a:xfrm>
            <a:off x="286653" y="555044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286653" y="450912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286653" y="335699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3959061" y="5550444"/>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8" name="Trapezoid 7"/>
          <p:cNvSpPr/>
          <p:nvPr/>
        </p:nvSpPr>
        <p:spPr>
          <a:xfrm>
            <a:off x="3959061" y="4509120"/>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9" name="Trapezoid 8"/>
          <p:cNvSpPr/>
          <p:nvPr/>
        </p:nvSpPr>
        <p:spPr>
          <a:xfrm>
            <a:off x="3959061" y="3356992"/>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10" name="Trapezoid 9"/>
          <p:cNvSpPr/>
          <p:nvPr/>
        </p:nvSpPr>
        <p:spPr>
          <a:xfrm>
            <a:off x="3959061"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1" name="Trapezoid 10"/>
          <p:cNvSpPr/>
          <p:nvPr/>
        </p:nvSpPr>
        <p:spPr>
          <a:xfrm>
            <a:off x="286653"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2" name="TextBox 11"/>
          <p:cNvSpPr txBox="1"/>
          <p:nvPr/>
        </p:nvSpPr>
        <p:spPr>
          <a:xfrm>
            <a:off x="6588224" y="2204864"/>
            <a:ext cx="2304256" cy="3970318"/>
          </a:xfrm>
          <a:prstGeom prst="rect">
            <a:avLst/>
          </a:prstGeom>
          <a:noFill/>
        </p:spPr>
        <p:txBody>
          <a:bodyPr wrap="square" rtlCol="0">
            <a:spAutoFit/>
          </a:bodyPr>
          <a:lstStyle/>
          <a:p>
            <a:r>
              <a:rPr lang="en-CA" dirty="0" smtClean="0"/>
              <a:t>Conflicts can and do occur. GIT takes the optimistic approach: it lets them happen and then asks you to fix them.</a:t>
            </a:r>
          </a:p>
          <a:p>
            <a:endParaRPr lang="en-CA" dirty="0"/>
          </a:p>
          <a:p>
            <a:r>
              <a:rPr lang="en-CA" dirty="0" smtClean="0">
                <a:solidFill>
                  <a:srgbClr val="FF0000"/>
                </a:solidFill>
              </a:rPr>
              <a:t>This is different from </a:t>
            </a:r>
            <a:r>
              <a:rPr lang="en-CA" dirty="0" err="1" smtClean="0">
                <a:solidFill>
                  <a:srgbClr val="FF0000"/>
                </a:solidFill>
              </a:rPr>
              <a:t>ClearCase</a:t>
            </a:r>
            <a:r>
              <a:rPr lang="en-CA" dirty="0" smtClean="0">
                <a:solidFill>
                  <a:srgbClr val="FF0000"/>
                </a:solidFill>
              </a:rPr>
              <a:t> where conflicts do not occur as files are checked out reserved, or else your commit gets rejected.</a:t>
            </a:r>
            <a:endParaRPr lang="en-CA" dirty="0">
              <a:solidFill>
                <a:srgbClr val="FF0000"/>
              </a:solidFill>
            </a:endParaRPr>
          </a:p>
        </p:txBody>
      </p:sp>
    </p:spTree>
    <p:extLst>
      <p:ext uri="{BB962C8B-B14F-4D97-AF65-F5344CB8AC3E}">
        <p14:creationId xmlns:p14="http://schemas.microsoft.com/office/powerpoint/2010/main" val="3127685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Which Version Is The Latest?</a:t>
            </a:r>
            <a:endParaRPr lang="en-CA" dirty="0"/>
          </a:p>
        </p:txBody>
      </p:sp>
      <p:sp>
        <p:nvSpPr>
          <p:cNvPr id="3" name="Content Placeholder 2"/>
          <p:cNvSpPr>
            <a:spLocks noGrp="1"/>
          </p:cNvSpPr>
          <p:nvPr>
            <p:ph idx="1"/>
          </p:nvPr>
        </p:nvSpPr>
        <p:spPr>
          <a:xfrm>
            <a:off x="457200" y="1196752"/>
            <a:ext cx="8229600" cy="1152128"/>
          </a:xfrm>
        </p:spPr>
        <p:txBody>
          <a:bodyPr>
            <a:normAutofit fontScale="70000" lnSpcReduction="20000"/>
          </a:bodyPr>
          <a:lstStyle/>
          <a:p>
            <a:pPr marL="0" indent="0">
              <a:buNone/>
            </a:pPr>
            <a:r>
              <a:rPr lang="en-CA" dirty="0" smtClean="0"/>
              <a:t>Two GIT repositories have to agree on the following:</a:t>
            </a:r>
          </a:p>
          <a:p>
            <a:pPr>
              <a:buFont typeface="Arial" charset="0"/>
              <a:buChar char="•"/>
            </a:pPr>
            <a:r>
              <a:rPr lang="en-CA" dirty="0" smtClean="0"/>
              <a:t>That they are in fact  the same repository</a:t>
            </a:r>
          </a:p>
          <a:p>
            <a:pPr>
              <a:buFont typeface="Arial" charset="0"/>
              <a:buChar char="•"/>
            </a:pPr>
            <a:r>
              <a:rPr lang="en-CA" dirty="0" smtClean="0"/>
              <a:t>All </a:t>
            </a:r>
            <a:r>
              <a:rPr lang="en-CA" dirty="0" err="1" smtClean="0"/>
              <a:t>changesets</a:t>
            </a:r>
            <a:r>
              <a:rPr lang="en-CA" dirty="0" smtClean="0"/>
              <a:t> up to their last merge point, as well as their order.</a:t>
            </a:r>
          </a:p>
        </p:txBody>
      </p:sp>
      <p:sp>
        <p:nvSpPr>
          <p:cNvPr id="4" name="Trapezoid 3"/>
          <p:cNvSpPr/>
          <p:nvPr/>
        </p:nvSpPr>
        <p:spPr>
          <a:xfrm>
            <a:off x="286653" y="555044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286653" y="450912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286653" y="335699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3959061" y="5550444"/>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8" name="Trapezoid 7"/>
          <p:cNvSpPr/>
          <p:nvPr/>
        </p:nvSpPr>
        <p:spPr>
          <a:xfrm>
            <a:off x="3959061" y="4509120"/>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9" name="Trapezoid 8"/>
          <p:cNvSpPr/>
          <p:nvPr/>
        </p:nvSpPr>
        <p:spPr>
          <a:xfrm>
            <a:off x="3959061" y="3356992"/>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10" name="Trapezoid 9"/>
          <p:cNvSpPr/>
          <p:nvPr/>
        </p:nvSpPr>
        <p:spPr>
          <a:xfrm>
            <a:off x="3959061"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1" name="Trapezoid 10"/>
          <p:cNvSpPr/>
          <p:nvPr/>
        </p:nvSpPr>
        <p:spPr>
          <a:xfrm>
            <a:off x="286653"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cxnSp>
        <p:nvCxnSpPr>
          <p:cNvPr id="13" name="Straight Connector 12"/>
          <p:cNvCxnSpPr/>
          <p:nvPr/>
        </p:nvCxnSpPr>
        <p:spPr>
          <a:xfrm>
            <a:off x="6479341" y="3717032"/>
            <a:ext cx="226912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33141" y="3895328"/>
            <a:ext cx="2115323" cy="1200329"/>
          </a:xfrm>
          <a:prstGeom prst="rect">
            <a:avLst/>
          </a:prstGeom>
          <a:noFill/>
        </p:spPr>
        <p:txBody>
          <a:bodyPr wrap="none" rtlCol="0">
            <a:spAutoFit/>
          </a:bodyPr>
          <a:lstStyle/>
          <a:p>
            <a:r>
              <a:rPr lang="en-CA" dirty="0" smtClean="0"/>
              <a:t>Last merge point.</a:t>
            </a:r>
          </a:p>
          <a:p>
            <a:r>
              <a:rPr lang="en-CA" dirty="0" smtClean="0"/>
              <a:t>The two repositories</a:t>
            </a:r>
          </a:p>
          <a:p>
            <a:r>
              <a:rPr lang="en-CA" dirty="0" smtClean="0"/>
              <a:t>Are in agreement up</a:t>
            </a:r>
          </a:p>
          <a:p>
            <a:r>
              <a:rPr lang="en-CA" dirty="0" smtClean="0"/>
              <a:t>To this point.</a:t>
            </a:r>
            <a:endParaRPr lang="en-CA" dirty="0"/>
          </a:p>
        </p:txBody>
      </p:sp>
      <p:sp>
        <p:nvSpPr>
          <p:cNvPr id="15" name="TextBox 14"/>
          <p:cNvSpPr txBox="1"/>
          <p:nvPr/>
        </p:nvSpPr>
        <p:spPr>
          <a:xfrm>
            <a:off x="6581087" y="2924944"/>
            <a:ext cx="2065630" cy="646331"/>
          </a:xfrm>
          <a:prstGeom prst="rect">
            <a:avLst/>
          </a:prstGeom>
          <a:noFill/>
        </p:spPr>
        <p:txBody>
          <a:bodyPr wrap="none" rtlCol="0">
            <a:spAutoFit/>
          </a:bodyPr>
          <a:lstStyle/>
          <a:p>
            <a:r>
              <a:rPr lang="en-CA" dirty="0" smtClean="0"/>
              <a:t>And here they have </a:t>
            </a:r>
          </a:p>
          <a:p>
            <a:r>
              <a:rPr lang="en-CA" dirty="0" smtClean="0"/>
              <a:t>Began to diverge.</a:t>
            </a:r>
            <a:endParaRPr lang="en-CA" dirty="0"/>
          </a:p>
        </p:txBody>
      </p:sp>
    </p:spTree>
    <p:extLst>
      <p:ext uri="{BB962C8B-B14F-4D97-AF65-F5344CB8AC3E}">
        <p14:creationId xmlns:p14="http://schemas.microsoft.com/office/powerpoint/2010/main" val="260277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3487</Words>
  <Application>Microsoft Office PowerPoint</Application>
  <PresentationFormat>On-screen Show (4:3)</PresentationFormat>
  <Paragraphs>274</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An Introduction to GIT</vt:lpstr>
      <vt:lpstr>What I am going to cover</vt:lpstr>
      <vt:lpstr>A GIT Repository</vt:lpstr>
      <vt:lpstr>A GIT Repository</vt:lpstr>
      <vt:lpstr>A GIT Repository</vt:lpstr>
      <vt:lpstr>A GIT Repository</vt:lpstr>
      <vt:lpstr>A GIT Repository</vt:lpstr>
      <vt:lpstr>A GIT Repository</vt:lpstr>
      <vt:lpstr>Which Version Is The Latest?</vt:lpstr>
      <vt:lpstr>Structure of a GIT Repository</vt:lpstr>
      <vt:lpstr>Structure of a GIT Repository</vt:lpstr>
      <vt:lpstr>Structure of a GIT Repository</vt:lpstr>
      <vt:lpstr>The Basics</vt:lpstr>
      <vt:lpstr>The Tools</vt:lpstr>
      <vt:lpstr>The Tools</vt:lpstr>
      <vt:lpstr>Init/Clone</vt:lpstr>
    </vt:vector>
  </TitlesOfParts>
  <Company>TELUS Communications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GIT</dc:title>
  <dc:creator>Kamen Angelov</dc:creator>
  <cp:lastModifiedBy>Kamen Angelov</cp:lastModifiedBy>
  <cp:revision>40</cp:revision>
  <dcterms:created xsi:type="dcterms:W3CDTF">2015-04-21T21:17:37Z</dcterms:created>
  <dcterms:modified xsi:type="dcterms:W3CDTF">2015-04-24T17:43:38Z</dcterms:modified>
</cp:coreProperties>
</file>