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2" r:id="rId27"/>
    <p:sldId id="283" r:id="rId28"/>
    <p:sldId id="281"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2816" autoAdjust="0"/>
  </p:normalViewPr>
  <p:slideViewPr>
    <p:cSldViewPr>
      <p:cViewPr varScale="1">
        <p:scale>
          <a:sx n="54" d="100"/>
          <a:sy n="54" d="100"/>
        </p:scale>
        <p:origin x="-2266" y="-82"/>
      </p:cViewPr>
      <p:guideLst>
        <p:guide orient="horz" pos="2160"/>
        <p:guide pos="2880"/>
      </p:guideLst>
    </p:cSldViewPr>
  </p:slideViewPr>
  <p:outlineViewPr>
    <p:cViewPr>
      <p:scale>
        <a:sx n="33" d="100"/>
        <a:sy n="33" d="100"/>
      </p:scale>
      <p:origin x="0" y="4555"/>
    </p:cViewPr>
  </p:outlineViewPr>
  <p:notesTextViewPr>
    <p:cViewPr>
      <p:scale>
        <a:sx n="1" d="1"/>
        <a:sy n="1" d="1"/>
      </p:scale>
      <p:origin x="0" y="131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FA76E-0005-4B7A-ABE9-E41867DADC96}" type="datetimeFigureOut">
              <a:rPr lang="en-CA" smtClean="0"/>
              <a:t>04/27/2015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5E3E3-40A9-4EFD-94DF-114BB2F8C3AE}" type="slidenum">
              <a:rPr lang="en-CA" smtClean="0"/>
              <a:t>‹#›</a:t>
            </a:fld>
            <a:endParaRPr lang="en-CA"/>
          </a:p>
        </p:txBody>
      </p:sp>
    </p:spTree>
    <p:extLst>
      <p:ext uri="{BB962C8B-B14F-4D97-AF65-F5344CB8AC3E}">
        <p14:creationId xmlns:p14="http://schemas.microsoft.com/office/powerpoint/2010/main" val="3406099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me discussing GIT: how I see it, how I understand it. A lot of this is the result of me struggling with it. A lot of this is stuff I wish someone had told me when I myself was learning it.</a:t>
            </a:r>
          </a:p>
          <a:p>
            <a:endParaRPr lang="en-CA" dirty="0" smtClean="0"/>
          </a:p>
          <a:p>
            <a:r>
              <a:rPr lang="en-CA" dirty="0" smtClean="0"/>
              <a:t>I don’t claim</a:t>
            </a:r>
            <a:r>
              <a:rPr lang="en-CA" baseline="0" dirty="0" smtClean="0"/>
              <a:t> to be an expert. I learned it on a Linux command line for a personal project, so I am using it this way almost exclusively. I don’t claim this is the only or the best way to do it. I do not focus on the command-line syntax. I introduce the language. I introduce the concepts. I want you to have the right picture in your head when working with GIT. You are free to use it either directly, or by means of any tool you find appealing.</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a:t>
            </a:fld>
            <a:endParaRPr lang="en-CA"/>
          </a:p>
        </p:txBody>
      </p:sp>
    </p:spTree>
    <p:extLst>
      <p:ext uri="{BB962C8B-B14F-4D97-AF65-F5344CB8AC3E}">
        <p14:creationId xmlns:p14="http://schemas.microsoft.com/office/powerpoint/2010/main" val="2743473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Some standard GIT terminology finally:</a:t>
            </a:r>
          </a:p>
          <a:p>
            <a:endParaRPr lang="en-CA" dirty="0" smtClean="0"/>
          </a:p>
          <a:p>
            <a:r>
              <a:rPr lang="en-CA" dirty="0" smtClean="0"/>
              <a:t>When I “checkout” at certain </a:t>
            </a:r>
            <a:r>
              <a:rPr lang="en-CA" dirty="0" err="1" smtClean="0"/>
              <a:t>changeset</a:t>
            </a:r>
            <a:r>
              <a:rPr lang="en-CA" dirty="0" smtClean="0"/>
              <a:t> (or HEAD),</a:t>
            </a:r>
            <a:r>
              <a:rPr lang="en-CA" baseline="0" dirty="0" smtClean="0"/>
              <a:t> I ask GIT to parse the </a:t>
            </a:r>
            <a:r>
              <a:rPr lang="en-CA" baseline="0" dirty="0" err="1" smtClean="0"/>
              <a:t>changesets</a:t>
            </a:r>
            <a:r>
              <a:rPr lang="en-CA" baseline="0" dirty="0" smtClean="0"/>
              <a:t> all the way from the creation of the repository and give me the state of my code after the </a:t>
            </a:r>
            <a:r>
              <a:rPr lang="en-CA" baseline="0" dirty="0" err="1" smtClean="0"/>
              <a:t>changeset</a:t>
            </a:r>
            <a:r>
              <a:rPr lang="en-CA" baseline="0" dirty="0" smtClean="0"/>
              <a:t> I am checking out.</a:t>
            </a:r>
          </a:p>
          <a:p>
            <a:endParaRPr lang="en-CA" baseline="0" dirty="0" smtClean="0"/>
          </a:p>
          <a:p>
            <a:r>
              <a:rPr lang="en-CA" baseline="0" dirty="0" smtClean="0"/>
              <a:t>When I “add” a file I have modified, it becomes part of a </a:t>
            </a:r>
            <a:r>
              <a:rPr lang="en-CA" baseline="0" dirty="0" err="1" smtClean="0"/>
              <a:t>changeset</a:t>
            </a:r>
            <a:r>
              <a:rPr lang="en-CA" baseline="0" dirty="0" smtClean="0"/>
              <a:t> I am staging for commit. The </a:t>
            </a:r>
            <a:r>
              <a:rPr lang="en-CA" baseline="0" dirty="0" err="1" smtClean="0"/>
              <a:t>changeset</a:t>
            </a:r>
            <a:r>
              <a:rPr lang="en-CA" baseline="0" dirty="0" smtClean="0"/>
              <a:t> can change at this point: files can be added or removed. Only files that have been modified, created or deleted can be added to the staging area. If GIT refuses to add a file to the Staging area, that is usually why.</a:t>
            </a:r>
          </a:p>
          <a:p>
            <a:endParaRPr lang="en-CA" baseline="0" dirty="0" smtClean="0"/>
          </a:p>
          <a:p>
            <a:r>
              <a:rPr lang="en-CA" baseline="0" dirty="0" smtClean="0"/>
              <a:t>When I “commit”, everything in the staging area is being cast into a brand new </a:t>
            </a:r>
            <a:r>
              <a:rPr lang="en-CA" baseline="0" dirty="0" err="1" smtClean="0"/>
              <a:t>changeset</a:t>
            </a:r>
            <a:r>
              <a:rPr lang="en-CA" baseline="0" dirty="0" smtClean="0"/>
              <a:t> and it is added in the local </a:t>
            </a:r>
            <a:r>
              <a:rPr lang="en-CA" baseline="0" dirty="0" err="1" smtClean="0"/>
              <a:t>changeset</a:t>
            </a:r>
            <a:r>
              <a:rPr lang="en-CA" baseline="0" dirty="0" smtClean="0"/>
              <a:t> database. At this point the </a:t>
            </a:r>
            <a:r>
              <a:rPr lang="en-CA" baseline="0" dirty="0" err="1" smtClean="0"/>
              <a:t>changeset</a:t>
            </a:r>
            <a:r>
              <a:rPr lang="en-CA" baseline="0" dirty="0" smtClean="0"/>
              <a:t> GUID gets created. It is impossible to change a </a:t>
            </a:r>
            <a:r>
              <a:rPr lang="en-CA" baseline="0" dirty="0" err="1" smtClean="0"/>
              <a:t>changeset</a:t>
            </a:r>
            <a:r>
              <a:rPr lang="en-CA" baseline="0" dirty="0" smtClean="0"/>
              <a:t> once </a:t>
            </a:r>
            <a:r>
              <a:rPr lang="en-CA" baseline="0" dirty="0" err="1" smtClean="0"/>
              <a:t>commited</a:t>
            </a:r>
            <a:r>
              <a:rPr lang="en-CA" baseline="0" dirty="0" smtClean="0"/>
              <a:t>. With a few special-case exceptions a </a:t>
            </a:r>
            <a:r>
              <a:rPr lang="en-CA" baseline="0" dirty="0" err="1" smtClean="0"/>
              <a:t>changeset</a:t>
            </a:r>
            <a:r>
              <a:rPr lang="en-CA" baseline="0" dirty="0" smtClean="0"/>
              <a:t> can be deleted,  thus rewriting the history of your repository, squashed with other </a:t>
            </a:r>
            <a:r>
              <a:rPr lang="en-CA" baseline="0" dirty="0" err="1" smtClean="0"/>
              <a:t>changesets</a:t>
            </a:r>
            <a:r>
              <a:rPr lang="en-CA" baseline="0" dirty="0" smtClean="0"/>
              <a:t>, but not modified. Everyone must agree on a </a:t>
            </a:r>
            <a:r>
              <a:rPr lang="en-CA" baseline="0" dirty="0" err="1" smtClean="0"/>
              <a:t>changeset</a:t>
            </a:r>
            <a:r>
              <a:rPr lang="en-CA" baseline="0" dirty="0" smtClean="0"/>
              <a:t> GUID representing a certain change, so </a:t>
            </a:r>
            <a:r>
              <a:rPr lang="en-CA" baseline="0" dirty="0" err="1" smtClean="0"/>
              <a:t>changesets</a:t>
            </a:r>
            <a:r>
              <a:rPr lang="en-CA" baseline="0" dirty="0" smtClean="0"/>
              <a:t> themselves can never be versioned.</a:t>
            </a:r>
          </a:p>
          <a:p>
            <a:endParaRPr lang="en-CA" baseline="0" dirty="0" smtClean="0"/>
          </a:p>
          <a:p>
            <a:r>
              <a:rPr lang="en-CA" b="1" baseline="0" dirty="0" smtClean="0"/>
              <a:t>And now one of the major differences with </a:t>
            </a:r>
            <a:r>
              <a:rPr lang="en-CA" b="1" baseline="0" dirty="0" err="1" smtClean="0"/>
              <a:t>ClearCase</a:t>
            </a:r>
            <a:r>
              <a:rPr lang="en-CA" b="1" baseline="0" dirty="0" smtClean="0"/>
              <a:t>: after all this, changes are still sitting on your computer. If your hard drive crashes, your changes will be gone.</a:t>
            </a:r>
            <a:endParaRPr lang="en-CA" b="1" dirty="0"/>
          </a:p>
        </p:txBody>
      </p:sp>
      <p:sp>
        <p:nvSpPr>
          <p:cNvPr id="4" name="Slide Number Placeholder 3"/>
          <p:cNvSpPr>
            <a:spLocks noGrp="1"/>
          </p:cNvSpPr>
          <p:nvPr>
            <p:ph type="sldNum" sz="quarter" idx="10"/>
          </p:nvPr>
        </p:nvSpPr>
        <p:spPr/>
        <p:txBody>
          <a:bodyPr/>
          <a:lstStyle/>
          <a:p>
            <a:fld id="{CB55E3E3-40A9-4EFD-94DF-114BB2F8C3AE}" type="slidenum">
              <a:rPr lang="en-CA" smtClean="0"/>
              <a:t>11</a:t>
            </a:fld>
            <a:endParaRPr lang="en-CA"/>
          </a:p>
        </p:txBody>
      </p:sp>
    </p:spTree>
    <p:extLst>
      <p:ext uri="{BB962C8B-B14F-4D97-AF65-F5344CB8AC3E}">
        <p14:creationId xmlns:p14="http://schemas.microsoft.com/office/powerpoint/2010/main" val="284871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can’t change a remote repository directly. You always change your local repository first and then synchronize</a:t>
            </a:r>
            <a:r>
              <a:rPr lang="en-CA" baseline="0" dirty="0" smtClean="0"/>
              <a:t> your changes by pushing and/or pulling. Always.</a:t>
            </a:r>
          </a:p>
          <a:p>
            <a:endParaRPr lang="en-CA" baseline="0" dirty="0" smtClean="0"/>
          </a:p>
          <a:p>
            <a:r>
              <a:rPr lang="en-CA" baseline="0" dirty="0" smtClean="0"/>
              <a:t>Pushing attempts to merge any additional </a:t>
            </a:r>
            <a:r>
              <a:rPr lang="en-CA" baseline="0" dirty="0" err="1" smtClean="0"/>
              <a:t>changesets</a:t>
            </a:r>
            <a:r>
              <a:rPr lang="en-CA" baseline="0" dirty="0" smtClean="0"/>
              <a:t> you have created to the remote repository. The remote repository will attempt to merge your changes, however if it contains </a:t>
            </a:r>
            <a:r>
              <a:rPr lang="en-CA" baseline="0" dirty="0" err="1" smtClean="0"/>
              <a:t>changesets</a:t>
            </a:r>
            <a:r>
              <a:rPr lang="en-CA" baseline="0" dirty="0" smtClean="0"/>
              <a:t> you do not have, it will ask you to pull first. Remember, your local repository has to agree on the entire history of the remote repository up to the last sync point.</a:t>
            </a:r>
          </a:p>
          <a:p>
            <a:endParaRPr lang="en-CA" baseline="0" dirty="0" smtClean="0"/>
          </a:p>
          <a:p>
            <a:r>
              <a:rPr lang="en-CA" baseline="0" dirty="0" smtClean="0"/>
              <a:t>Pulling attempts to bring in any </a:t>
            </a:r>
            <a:r>
              <a:rPr lang="en-CA" baseline="0" dirty="0" err="1" smtClean="0"/>
              <a:t>changesets</a:t>
            </a:r>
            <a:r>
              <a:rPr lang="en-CA" baseline="0" dirty="0" smtClean="0"/>
              <a:t> the remote repository has that have been pushed to it after you pulled last/cloned. These are </a:t>
            </a:r>
            <a:r>
              <a:rPr lang="en-CA" baseline="0" dirty="0" err="1" smtClean="0"/>
              <a:t>changesets</a:t>
            </a:r>
            <a:r>
              <a:rPr lang="en-CA" baseline="0" dirty="0" smtClean="0"/>
              <a:t> you do not have that other people have pushed. It is at this stage merge conflicts usually occur. GIT will do its best to merge changes, but may flag conflicts for you to manually merge in case there is a problem.</a:t>
            </a:r>
          </a:p>
          <a:p>
            <a:endParaRPr lang="en-CA" baseline="0" dirty="0" smtClean="0"/>
          </a:p>
          <a:p>
            <a:r>
              <a:rPr lang="en-CA" baseline="0" dirty="0" smtClean="0"/>
              <a:t>Some places such as GitHub allow you to do a sort of two-step pushing to a remote repository, which is often used by open-source projects for code reviews. In general, you clone a repository under your user at GitHub, you modify it by adding your </a:t>
            </a:r>
            <a:r>
              <a:rPr lang="en-CA" baseline="0" dirty="0" err="1" smtClean="0"/>
              <a:t>changesets</a:t>
            </a:r>
            <a:r>
              <a:rPr lang="en-CA" baseline="0" dirty="0" smtClean="0"/>
              <a:t> on top, and then send a “pull request” to the owners of the original repository. Your changes are made available for review, but are not part of their original repository yet. It is up to those reviewers to look through your changes and “pull” them into their repository if they are happy with them, hence the term “pull request”. This is where tools such as GERRIT come into play.</a:t>
            </a:r>
          </a:p>
          <a:p>
            <a:endParaRPr lang="en-CA" baseline="0" dirty="0" smtClean="0"/>
          </a:p>
          <a:p>
            <a:r>
              <a:rPr lang="en-CA" baseline="0" dirty="0" smtClean="0"/>
              <a:t>Scrum agile as implemented at TELUS often suffers from code quality problems and it is THIS type of process that would help fix that. Many teams have an informal code review process, but many do not. Also, it is often very </a:t>
            </a:r>
            <a:r>
              <a:rPr lang="en-CA" baseline="0" dirty="0" err="1" smtClean="0"/>
              <a:t>VERY</a:t>
            </a:r>
            <a:r>
              <a:rPr lang="en-CA" baseline="0" dirty="0" smtClean="0"/>
              <a:t> difficult to contribute code to components owned by other team: the silos are not yet fully broken.</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12</a:t>
            </a:fld>
            <a:endParaRPr lang="en-CA"/>
          </a:p>
        </p:txBody>
      </p:sp>
    </p:spTree>
    <p:extLst>
      <p:ext uri="{BB962C8B-B14F-4D97-AF65-F5344CB8AC3E}">
        <p14:creationId xmlns:p14="http://schemas.microsoft.com/office/powerpoint/2010/main" val="1156002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Lots</a:t>
            </a:r>
            <a:r>
              <a:rPr lang="en-CA" baseline="0" dirty="0" smtClean="0"/>
              <a:t> of tools out there, most of which I find confusing and/or inadequate for all but the most trivial use. </a:t>
            </a:r>
          </a:p>
          <a:p>
            <a:endParaRPr lang="en-CA" baseline="0" dirty="0" smtClean="0"/>
          </a:p>
          <a:p>
            <a:r>
              <a:rPr lang="en-CA" baseline="0" dirty="0" smtClean="0"/>
              <a:t>A lot of the more “advanced” tools attempt to simplify things for you by trying to do some of the thinking for you. Problem with that is, GIT is very well thought-out and there is always a very good reason why GIT exposes the level of granularity it does: these “advanced” tools typically don’t have a clue what it is you are trying to accomplish and tend to get you in trouble sooner or later, leaving a horrible mess behind. Furthermore, they shield you from what is really going on behind the scenes, making it even harder to learn GIT.</a:t>
            </a:r>
          </a:p>
          <a:p>
            <a:endParaRPr lang="en-CA" baseline="0" dirty="0" smtClean="0"/>
          </a:p>
          <a:p>
            <a:r>
              <a:rPr lang="en-CA" baseline="0" dirty="0" smtClean="0"/>
              <a:t>The most successful tools for GIT that I have seen tend to be little more than thin wrappers around GIT itself, allowing you to interact with GIT faster and presenting a more usable interface to it, but otherwise presenting the same level of granularity. Doing anything tends to take several clicks of the mouse, but everything you see translates directly to a GIT operation you can easily wrap your head around.</a:t>
            </a:r>
          </a:p>
          <a:p>
            <a:endParaRPr lang="en-CA" baseline="0" dirty="0" smtClean="0"/>
          </a:p>
          <a:p>
            <a:r>
              <a:rPr lang="en-CA" baseline="0" dirty="0" smtClean="0"/>
              <a:t>The pure GIT is, of course, strictly command-line. There is a learning curve, but believe it or not you will learn GIT very fast if you choose to go this route.</a:t>
            </a:r>
          </a:p>
        </p:txBody>
      </p:sp>
      <p:sp>
        <p:nvSpPr>
          <p:cNvPr id="4" name="Slide Number Placeholder 3"/>
          <p:cNvSpPr>
            <a:spLocks noGrp="1"/>
          </p:cNvSpPr>
          <p:nvPr>
            <p:ph type="sldNum" sz="quarter" idx="10"/>
          </p:nvPr>
        </p:nvSpPr>
        <p:spPr/>
        <p:txBody>
          <a:bodyPr/>
          <a:lstStyle/>
          <a:p>
            <a:fld id="{CB55E3E3-40A9-4EFD-94DF-114BB2F8C3AE}" type="slidenum">
              <a:rPr lang="en-CA" smtClean="0"/>
              <a:t>14</a:t>
            </a:fld>
            <a:endParaRPr lang="en-CA"/>
          </a:p>
        </p:txBody>
      </p:sp>
    </p:spTree>
    <p:extLst>
      <p:ext uri="{BB962C8B-B14F-4D97-AF65-F5344CB8AC3E}">
        <p14:creationId xmlns:p14="http://schemas.microsoft.com/office/powerpoint/2010/main" val="1528579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for Windows is exactly what it sounds like: a command-line GIT for Windows. I</a:t>
            </a:r>
            <a:r>
              <a:rPr lang="en-CA" baseline="0" dirty="0" smtClean="0"/>
              <a:t> still have not found a better way to use GIT.</a:t>
            </a:r>
          </a:p>
          <a:p>
            <a:r>
              <a:rPr lang="en-CA" baseline="0" dirty="0" smtClean="0"/>
              <a:t>GIT Extensions is a very simple usable UI for GIT for lots of platforms. Highly recommend.</a:t>
            </a:r>
          </a:p>
          <a:p>
            <a:r>
              <a:rPr lang="en-CA" baseline="0" dirty="0" err="1" smtClean="0"/>
              <a:t>TortoiseGIT</a:t>
            </a:r>
            <a:r>
              <a:rPr lang="en-CA" baseline="0" dirty="0" smtClean="0"/>
              <a:t> is the best GIT client for Windows. This is a very simple wrapper for GIT exposing a lot of the same operations at a click of a mouse. I wish there were a Mac/Linux version. Highly recommend.</a:t>
            </a:r>
          </a:p>
          <a:p>
            <a:r>
              <a:rPr lang="en-CA" baseline="0" dirty="0" err="1" smtClean="0"/>
              <a:t>eGIT</a:t>
            </a:r>
            <a:r>
              <a:rPr lang="en-CA" baseline="0" dirty="0" smtClean="0"/>
              <a:t> is an Eclipse plugin, which integrates GIT right into Eclipse. I personally find it difficult to use, but always have it installed.</a:t>
            </a:r>
          </a:p>
          <a:p>
            <a:r>
              <a:rPr lang="en-CA" baseline="0" dirty="0" smtClean="0"/>
              <a:t>GIT-TF works with GIT for Windows to allow integration of native TFS repositories with GIT. It works surprisingly well, given how different TFS is.</a:t>
            </a:r>
          </a:p>
          <a:p>
            <a:r>
              <a:rPr lang="en-CA" baseline="0" dirty="0" err="1" smtClean="0"/>
              <a:t>Atlassan</a:t>
            </a:r>
            <a:r>
              <a:rPr lang="en-CA" baseline="0" dirty="0" smtClean="0"/>
              <a:t> </a:t>
            </a:r>
            <a:r>
              <a:rPr lang="en-CA" baseline="0" dirty="0" err="1" smtClean="0"/>
              <a:t>SourceTree</a:t>
            </a:r>
            <a:r>
              <a:rPr lang="en-CA" baseline="0" dirty="0" smtClean="0"/>
              <a:t> is the best-looking and most advanced GIT client that I know of. It is loved by many people, but I personally find it more trouble than it is worth. Beware of bugs.</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15</a:t>
            </a:fld>
            <a:endParaRPr lang="en-CA"/>
          </a:p>
        </p:txBody>
      </p:sp>
    </p:spTree>
    <p:extLst>
      <p:ext uri="{BB962C8B-B14F-4D97-AF65-F5344CB8AC3E}">
        <p14:creationId xmlns:p14="http://schemas.microsoft.com/office/powerpoint/2010/main" val="79215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INIT:</a:t>
            </a:r>
          </a:p>
          <a:p>
            <a:endParaRPr lang="en-CA" dirty="0" smtClean="0"/>
          </a:p>
          <a:p>
            <a:r>
              <a:rPr lang="en-CA" dirty="0" smtClean="0"/>
              <a:t>G:\gitdemoinit&gt;git </a:t>
            </a:r>
            <a:r>
              <a:rPr lang="en-CA" dirty="0" err="1" smtClean="0"/>
              <a:t>init</a:t>
            </a:r>
            <a:endParaRPr lang="en-CA" dirty="0" smtClean="0"/>
          </a:p>
          <a:p>
            <a:r>
              <a:rPr lang="en-CA" dirty="0" smtClean="0"/>
              <a:t>	Initialized empty Git repository in G:/gitdemoinit/.git/</a:t>
            </a:r>
          </a:p>
          <a:p>
            <a:r>
              <a:rPr lang="en-CA" dirty="0" smtClean="0"/>
              <a:t>G:\gitdemoinit&gt;ls -la</a:t>
            </a:r>
          </a:p>
          <a:p>
            <a:r>
              <a:rPr lang="en-CA" dirty="0" smtClean="0"/>
              <a:t>	</a:t>
            </a:r>
            <a:r>
              <a:rPr lang="en-CA" dirty="0" err="1" smtClean="0"/>
              <a:t>drwxr</a:t>
            </a:r>
            <a:r>
              <a:rPr lang="en-CA" dirty="0" smtClean="0"/>
              <a:t>-</a:t>
            </a:r>
            <a:r>
              <a:rPr lang="en-CA" dirty="0" err="1" smtClean="0"/>
              <a:t>xr</a:t>
            </a:r>
            <a:r>
              <a:rPr lang="en-CA" dirty="0" smtClean="0"/>
              <a:t>-x    9 x110277  </a:t>
            </a:r>
            <a:r>
              <a:rPr lang="en-CA" dirty="0" err="1" smtClean="0"/>
              <a:t>Administ</a:t>
            </a:r>
            <a:r>
              <a:rPr lang="en-CA" dirty="0" smtClean="0"/>
              <a:t>     4096 Apr 24 13:46 .git    </a:t>
            </a:r>
            <a:r>
              <a:rPr lang="en-CA" dirty="0" smtClean="0">
                <a:sym typeface="Wingdings" panose="05000000000000000000" pitchFamily="2" charset="2"/>
              </a:rPr>
              <a:t> this</a:t>
            </a:r>
            <a:r>
              <a:rPr lang="en-CA" baseline="0" dirty="0" smtClean="0">
                <a:sym typeface="Wingdings" panose="05000000000000000000" pitchFamily="2" charset="2"/>
              </a:rPr>
              <a:t> is where all the GIT repo information lives.</a:t>
            </a:r>
          </a:p>
          <a:p>
            <a:r>
              <a:rPr lang="en-CA" dirty="0" smtClean="0"/>
              <a:t>G:\gitdemoinit&gt;echo "test" &gt; newfile.txt</a:t>
            </a:r>
          </a:p>
          <a:p>
            <a:r>
              <a:rPr lang="en-CA" dirty="0" smtClean="0"/>
              <a:t>G:\gitdemoinit&gt;git add newfile.txt </a:t>
            </a:r>
            <a:r>
              <a:rPr lang="en-CA" dirty="0" smtClean="0">
                <a:sym typeface="Wingdings" panose="05000000000000000000" pitchFamily="2" charset="2"/>
              </a:rPr>
              <a:t> file is now part of the </a:t>
            </a:r>
            <a:r>
              <a:rPr lang="en-CA" dirty="0" err="1" smtClean="0">
                <a:sym typeface="Wingdings" panose="05000000000000000000" pitchFamily="2" charset="2"/>
              </a:rPr>
              <a:t>changeset</a:t>
            </a:r>
            <a:r>
              <a:rPr lang="en-CA" dirty="0" smtClean="0">
                <a:sym typeface="Wingdings" panose="05000000000000000000" pitchFamily="2" charset="2"/>
              </a:rPr>
              <a:t> to be </a:t>
            </a:r>
            <a:r>
              <a:rPr lang="en-CA" dirty="0" err="1" smtClean="0">
                <a:sym typeface="Wingdings" panose="05000000000000000000" pitchFamily="2" charset="2"/>
              </a:rPr>
              <a:t>commited</a:t>
            </a:r>
            <a:endParaRPr lang="en-CA" dirty="0" smtClean="0"/>
          </a:p>
          <a:p>
            <a:r>
              <a:rPr lang="en-CA" dirty="0" smtClean="0"/>
              <a:t>G:\gitdemoinit&gt;ls -la</a:t>
            </a:r>
          </a:p>
          <a:p>
            <a:r>
              <a:rPr lang="en-CA" dirty="0" smtClean="0"/>
              <a:t>	-</a:t>
            </a:r>
            <a:r>
              <a:rPr lang="en-CA" dirty="0" err="1" smtClean="0"/>
              <a:t>rw</a:t>
            </a:r>
            <a:r>
              <a:rPr lang="en-CA" dirty="0" smtClean="0"/>
              <a:t>-r--r--    1 x110277  </a:t>
            </a:r>
            <a:r>
              <a:rPr lang="en-CA" dirty="0" err="1" smtClean="0"/>
              <a:t>Administ</a:t>
            </a:r>
            <a:r>
              <a:rPr lang="en-CA" dirty="0" smtClean="0"/>
              <a:t>        9 Apr 24 13:48 newfile.txt</a:t>
            </a:r>
          </a:p>
          <a:p>
            <a:r>
              <a:rPr lang="en-CA" dirty="0" smtClean="0"/>
              <a:t>G:\gitdemoinit&gt;git status</a:t>
            </a:r>
          </a:p>
          <a:p>
            <a:r>
              <a:rPr lang="en-CA" dirty="0" smtClean="0"/>
              <a:t>G:\gitdemoinit&gt;git commit</a:t>
            </a:r>
          </a:p>
          <a:p>
            <a:r>
              <a:rPr lang="en-CA" dirty="0" smtClean="0"/>
              <a:t>G:\gitdemoinit&gt;git log </a:t>
            </a:r>
            <a:r>
              <a:rPr lang="en-CA" dirty="0" smtClean="0">
                <a:sym typeface="Wingdings" panose="05000000000000000000" pitchFamily="2" charset="2"/>
              </a:rPr>
              <a:t> show the commit being part of the repository.</a:t>
            </a:r>
          </a:p>
          <a:p>
            <a:endParaRPr lang="en-CA" dirty="0" smtClean="0">
              <a:sym typeface="Wingdings" panose="05000000000000000000" pitchFamily="2" charset="2"/>
            </a:endParaRPr>
          </a:p>
          <a:p>
            <a:r>
              <a:rPr lang="en-CA" dirty="0" smtClean="0">
                <a:sym typeface="Wingdings" panose="05000000000000000000" pitchFamily="2" charset="2"/>
              </a:rPr>
              <a:t>CLONE:</a:t>
            </a:r>
          </a:p>
          <a:p>
            <a:endParaRPr lang="en-CA" dirty="0" smtClean="0">
              <a:sym typeface="Wingdings" panose="05000000000000000000" pitchFamily="2" charset="2"/>
            </a:endParaRPr>
          </a:p>
          <a:p>
            <a:r>
              <a:rPr lang="en-CA" dirty="0" smtClean="0"/>
              <a:t>G:\temp&gt;git clone </a:t>
            </a:r>
            <a:r>
              <a:rPr lang="en-CA" dirty="0" err="1" smtClean="0"/>
              <a:t>git@github.com:kangelov</a:t>
            </a:r>
            <a:r>
              <a:rPr lang="en-CA" dirty="0" smtClean="0"/>
              <a:t>/</a:t>
            </a:r>
            <a:r>
              <a:rPr lang="en-CA" dirty="0" err="1" smtClean="0"/>
              <a:t>gitdemo.git</a:t>
            </a:r>
            <a:r>
              <a:rPr lang="en-CA" dirty="0" smtClean="0"/>
              <a:t>     </a:t>
            </a:r>
            <a:r>
              <a:rPr lang="en-CA" dirty="0" smtClean="0">
                <a:sym typeface="Wingdings" panose="05000000000000000000" pitchFamily="2" charset="2"/>
              </a:rPr>
              <a:t> there are multiple ways to do this</a:t>
            </a:r>
            <a:endParaRPr lang="en-CA" dirty="0" smtClean="0"/>
          </a:p>
          <a:p>
            <a:r>
              <a:rPr lang="en-CA" dirty="0" smtClean="0"/>
              <a:t>Cloning into '</a:t>
            </a:r>
            <a:r>
              <a:rPr lang="en-CA" dirty="0" err="1" smtClean="0"/>
              <a:t>gitdemo</a:t>
            </a:r>
            <a:r>
              <a:rPr lang="en-CA" dirty="0" smtClean="0"/>
              <a:t>'...</a:t>
            </a:r>
          </a:p>
          <a:p>
            <a:r>
              <a:rPr lang="en-CA" dirty="0" smtClean="0"/>
              <a:t>G:\temp&gt;cd </a:t>
            </a:r>
            <a:r>
              <a:rPr lang="en-CA" dirty="0" err="1" smtClean="0"/>
              <a:t>gitdemo</a:t>
            </a:r>
            <a:endParaRPr lang="en-CA" dirty="0" smtClean="0"/>
          </a:p>
          <a:p>
            <a:r>
              <a:rPr lang="en-CA" dirty="0" smtClean="0"/>
              <a:t>G:\temp\gitdemo&gt;ls –la</a:t>
            </a:r>
          </a:p>
          <a:p>
            <a:r>
              <a:rPr lang="en-CA" dirty="0" smtClean="0"/>
              <a:t>G:\temp\gitdemo&gt;echo "Test" &gt; test.txt</a:t>
            </a:r>
          </a:p>
          <a:p>
            <a:r>
              <a:rPr lang="en-CA" dirty="0" smtClean="0"/>
              <a:t>G:\temp\gitdemo&gt;git add test.txt</a:t>
            </a:r>
          </a:p>
          <a:p>
            <a:r>
              <a:rPr lang="en-CA" dirty="0" smtClean="0"/>
              <a:t>G:\temp\gitdemo&gt;git commit</a:t>
            </a:r>
          </a:p>
          <a:p>
            <a:endParaRPr lang="en-CA"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16</a:t>
            </a:fld>
            <a:endParaRPr lang="en-CA"/>
          </a:p>
        </p:txBody>
      </p:sp>
    </p:spTree>
    <p:extLst>
      <p:ext uri="{BB962C8B-B14F-4D97-AF65-F5344CB8AC3E}">
        <p14:creationId xmlns:p14="http://schemas.microsoft.com/office/powerpoint/2010/main" val="85793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G</a:t>
            </a:r>
            <a:r>
              <a:rPr lang="en-CA" dirty="0" smtClean="0"/>
              <a:t>:\temp\gitdemo&gt;git push</a:t>
            </a:r>
          </a:p>
          <a:p>
            <a:endParaRPr lang="en-CA" dirty="0" smtClean="0"/>
          </a:p>
          <a:p>
            <a:r>
              <a:rPr lang="en-CA" dirty="0" smtClean="0"/>
              <a:t>What happens when you push over someone else’s incompatible changes?</a:t>
            </a:r>
          </a:p>
          <a:p>
            <a:endParaRPr lang="en-CA" dirty="0" smtClean="0"/>
          </a:p>
          <a:p>
            <a:r>
              <a:rPr lang="en-CA" baseline="0" dirty="0" smtClean="0"/>
              <a:t>G:\gitdemo&gt;vim test.txt</a:t>
            </a:r>
          </a:p>
          <a:p>
            <a:r>
              <a:rPr lang="en-CA" baseline="0" dirty="0" smtClean="0"/>
              <a:t>G:\gitdemo&gt;git add test.txt</a:t>
            </a:r>
          </a:p>
          <a:p>
            <a:r>
              <a:rPr lang="en-CA" baseline="0" dirty="0" smtClean="0"/>
              <a:t>G:\gitdemo&gt;git commit</a:t>
            </a:r>
          </a:p>
          <a:p>
            <a:r>
              <a:rPr lang="en-CA" baseline="0" dirty="0" smtClean="0"/>
              <a:t>G:\gitdemo&gt;git push</a:t>
            </a:r>
          </a:p>
          <a:p>
            <a:endParaRPr lang="en-CA" baseline="0" dirty="0" smtClean="0"/>
          </a:p>
          <a:p>
            <a:r>
              <a:rPr lang="en-CA" baseline="0" dirty="0" smtClean="0"/>
              <a:t>In my other repo:</a:t>
            </a:r>
          </a:p>
          <a:p>
            <a:endParaRPr lang="en-CA" baseline="0" dirty="0" smtClean="0"/>
          </a:p>
          <a:p>
            <a:r>
              <a:rPr lang="en-CA" baseline="0" dirty="0" smtClean="0"/>
              <a:t>G:\temp\gitdemo&gt;vim test.txt</a:t>
            </a:r>
          </a:p>
          <a:p>
            <a:r>
              <a:rPr lang="en-CA" baseline="0" dirty="0" smtClean="0"/>
              <a:t>G:\temp\gitdemo&gt;git add test.txt</a:t>
            </a:r>
          </a:p>
          <a:p>
            <a:r>
              <a:rPr lang="en-CA" baseline="0" dirty="0" smtClean="0"/>
              <a:t>G:\temp\gitdemo&gt;git commit</a:t>
            </a:r>
          </a:p>
          <a:p>
            <a:r>
              <a:rPr lang="en-CA" baseline="0" dirty="0" smtClean="0"/>
              <a:t>G:\temp\gitdemo&gt;git push</a:t>
            </a:r>
          </a:p>
          <a:p>
            <a:r>
              <a:rPr lang="en-CA" baseline="0" dirty="0" smtClean="0"/>
              <a:t>To </a:t>
            </a:r>
            <a:r>
              <a:rPr lang="en-CA" baseline="0" dirty="0" err="1" smtClean="0"/>
              <a:t>git@github.com:kangelov</a:t>
            </a:r>
            <a:r>
              <a:rPr lang="en-CA" baseline="0" dirty="0" smtClean="0"/>
              <a:t>/</a:t>
            </a:r>
            <a:r>
              <a:rPr lang="en-CA" baseline="0" dirty="0" err="1" smtClean="0"/>
              <a:t>gitdemo.git</a:t>
            </a:r>
            <a:endParaRPr lang="en-CA" baseline="0" dirty="0" smtClean="0"/>
          </a:p>
          <a:p>
            <a:r>
              <a:rPr lang="en-CA" baseline="0" dirty="0" smtClean="0"/>
              <a:t> ! [rejected]        test -&gt; test (fetch first)</a:t>
            </a:r>
          </a:p>
          <a:p>
            <a:r>
              <a:rPr lang="en-CA" baseline="0" dirty="0" smtClean="0"/>
              <a:t>error: failed to push some refs to '</a:t>
            </a:r>
            <a:r>
              <a:rPr lang="en-CA" baseline="0" dirty="0" err="1" smtClean="0"/>
              <a:t>git@github.com:kangelov</a:t>
            </a:r>
            <a:r>
              <a:rPr lang="en-CA" baseline="0" dirty="0" smtClean="0"/>
              <a:t>/</a:t>
            </a:r>
            <a:r>
              <a:rPr lang="en-CA" baseline="0" dirty="0" err="1" smtClean="0"/>
              <a:t>gitdemo.git</a:t>
            </a:r>
            <a:r>
              <a:rPr lang="en-CA" baseline="0" dirty="0" smtClean="0"/>
              <a:t>'</a:t>
            </a:r>
          </a:p>
          <a:p>
            <a:r>
              <a:rPr lang="en-CA" baseline="0" dirty="0" smtClean="0"/>
              <a:t>hint: Updates were rejected because the remote contains work that you do</a:t>
            </a:r>
          </a:p>
          <a:p>
            <a:r>
              <a:rPr lang="en-CA" baseline="0" dirty="0" smtClean="0"/>
              <a:t>hint: not have locally. This is usually caused by another repository pushing</a:t>
            </a:r>
          </a:p>
          <a:p>
            <a:r>
              <a:rPr lang="en-CA" baseline="0" dirty="0" smtClean="0"/>
              <a:t>hint: to the same ref. You may want to first integrate the remote changes</a:t>
            </a:r>
          </a:p>
          <a:p>
            <a:r>
              <a:rPr lang="en-CA" baseline="0" dirty="0" smtClean="0"/>
              <a:t>hint: (e.g., 'git pull ...') before pushing again.</a:t>
            </a:r>
          </a:p>
          <a:p>
            <a:r>
              <a:rPr lang="en-CA" baseline="0" dirty="0" smtClean="0"/>
              <a:t>hint: See the 'Note about fast-forwards' in 'git push --help' for details</a:t>
            </a:r>
            <a:r>
              <a:rPr lang="en-CA" baseline="0" dirty="0" smtClean="0"/>
              <a:t>.</a:t>
            </a:r>
          </a:p>
          <a:p>
            <a:endParaRPr lang="en-CA" baseline="0" dirty="0" smtClean="0"/>
          </a:p>
          <a:p>
            <a:r>
              <a:rPr lang="en-CA" baseline="0" dirty="0" smtClean="0"/>
              <a:t>*** Don’t pull just yet.</a:t>
            </a:r>
            <a:endParaRPr lang="en-CA" baseline="0"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17</a:t>
            </a:fld>
            <a:endParaRPr lang="en-CA"/>
          </a:p>
        </p:txBody>
      </p:sp>
    </p:spTree>
    <p:extLst>
      <p:ext uri="{BB962C8B-B14F-4D97-AF65-F5344CB8AC3E}">
        <p14:creationId xmlns:p14="http://schemas.microsoft.com/office/powerpoint/2010/main" val="70234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G:\temp\gitdemo&gt;git pull</a:t>
            </a:r>
          </a:p>
          <a:p>
            <a:r>
              <a:rPr lang="en-CA" baseline="0" dirty="0" smtClean="0"/>
              <a:t>From </a:t>
            </a:r>
            <a:r>
              <a:rPr lang="en-CA" baseline="0" dirty="0" err="1" smtClean="0"/>
              <a:t>github.com:kangelov</a:t>
            </a:r>
            <a:r>
              <a:rPr lang="en-CA" baseline="0" dirty="0" smtClean="0"/>
              <a:t>/</a:t>
            </a:r>
            <a:r>
              <a:rPr lang="en-CA" baseline="0" dirty="0" err="1" smtClean="0"/>
              <a:t>gitdemo</a:t>
            </a:r>
            <a:endParaRPr lang="en-CA" baseline="0" dirty="0" smtClean="0"/>
          </a:p>
          <a:p>
            <a:r>
              <a:rPr lang="en-CA" baseline="0" dirty="0" smtClean="0"/>
              <a:t> * branch            test       -&gt; FETCH_HEAD</a:t>
            </a:r>
          </a:p>
          <a:p>
            <a:r>
              <a:rPr lang="en-CA" baseline="0" dirty="0" smtClean="0"/>
              <a:t>Auto-merging test.txt</a:t>
            </a:r>
          </a:p>
          <a:p>
            <a:r>
              <a:rPr lang="en-CA" baseline="0" dirty="0" smtClean="0"/>
              <a:t>CONFLICT (content): Merge conflict in test.txt</a:t>
            </a:r>
          </a:p>
          <a:p>
            <a:r>
              <a:rPr lang="en-CA" baseline="0" dirty="0" smtClean="0"/>
              <a:t>Automatic merge failed; fix conflicts and then commit the result.</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19</a:t>
            </a:fld>
            <a:endParaRPr lang="en-CA"/>
          </a:p>
        </p:txBody>
      </p:sp>
    </p:spTree>
    <p:extLst>
      <p:ext uri="{BB962C8B-B14F-4D97-AF65-F5344CB8AC3E}">
        <p14:creationId xmlns:p14="http://schemas.microsoft.com/office/powerpoint/2010/main" val="106483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what the conflict looks like in a</a:t>
            </a:r>
            <a:r>
              <a:rPr lang="en-CA" baseline="0" dirty="0" smtClean="0"/>
              <a:t> file. Edit any way you like, removing the conflict markers. Anything you edit this file to, including something completely different, gets recorded as the merged file.</a:t>
            </a:r>
          </a:p>
          <a:p>
            <a:endParaRPr lang="en-CA" baseline="0" dirty="0" smtClean="0"/>
          </a:p>
          <a:p>
            <a:r>
              <a:rPr lang="en-CA" baseline="0" dirty="0" smtClean="0"/>
              <a:t>&gt;&gt;&gt; Perform the merge, commit and push.</a:t>
            </a:r>
          </a:p>
        </p:txBody>
      </p:sp>
      <p:sp>
        <p:nvSpPr>
          <p:cNvPr id="4" name="Slide Number Placeholder 3"/>
          <p:cNvSpPr>
            <a:spLocks noGrp="1"/>
          </p:cNvSpPr>
          <p:nvPr>
            <p:ph type="sldNum" sz="quarter" idx="10"/>
          </p:nvPr>
        </p:nvSpPr>
        <p:spPr/>
        <p:txBody>
          <a:bodyPr/>
          <a:lstStyle/>
          <a:p>
            <a:fld id="{CB55E3E3-40A9-4EFD-94DF-114BB2F8C3AE}" type="slidenum">
              <a:rPr lang="en-CA" smtClean="0"/>
              <a:t>20</a:t>
            </a:fld>
            <a:endParaRPr lang="en-CA"/>
          </a:p>
        </p:txBody>
      </p:sp>
    </p:spTree>
    <p:extLst>
      <p:ext uri="{BB962C8B-B14F-4D97-AF65-F5344CB8AC3E}">
        <p14:creationId xmlns:p14="http://schemas.microsoft.com/office/powerpoint/2010/main" val="413443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beauty</a:t>
            </a:r>
            <a:r>
              <a:rPr lang="en-CA" baseline="0" dirty="0" smtClean="0"/>
              <a:t> of all these tools is that they all operate on the same repository and agree on its structure. You can change tools and even switch between them at will without fear of causing a mess. Every tool picks up the state of the repository and works from there.</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21</a:t>
            </a:fld>
            <a:endParaRPr lang="en-CA"/>
          </a:p>
        </p:txBody>
      </p:sp>
    </p:spTree>
    <p:extLst>
      <p:ext uri="{BB962C8B-B14F-4D97-AF65-F5344CB8AC3E}">
        <p14:creationId xmlns:p14="http://schemas.microsoft.com/office/powerpoint/2010/main" val="2877866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Suppose we want to roll back the merge we just did:</a:t>
            </a:r>
          </a:p>
          <a:p>
            <a:endParaRPr lang="en-CA" dirty="0" smtClean="0"/>
          </a:p>
          <a:p>
            <a:r>
              <a:rPr lang="en-CA" dirty="0" smtClean="0"/>
              <a:t>G:\temp\gitdemo&gt;git log</a:t>
            </a:r>
          </a:p>
          <a:p>
            <a:r>
              <a:rPr lang="en-CA" dirty="0" smtClean="0"/>
              <a:t>G:\temp\gitdemo&gt;git reset --hard 9c4bbb281a92db379fb48bc5a8d093e2a45c6785</a:t>
            </a:r>
          </a:p>
          <a:p>
            <a:r>
              <a:rPr lang="en-CA" dirty="0" smtClean="0"/>
              <a:t>HEAD is now at 9c4bbb2 an incompatible change</a:t>
            </a:r>
          </a:p>
          <a:p>
            <a:r>
              <a:rPr lang="en-CA" dirty="0" smtClean="0"/>
              <a:t>$ git push origin test</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[rejected]        test -&gt; test (non-fast-forward)</a:t>
            </a:r>
          </a:p>
          <a:p>
            <a:r>
              <a:rPr lang="en-CA" dirty="0" smtClean="0"/>
              <a:t>$ git push --force origin test</a:t>
            </a:r>
          </a:p>
          <a:p>
            <a:r>
              <a:rPr lang="en-CA" dirty="0" smtClean="0"/>
              <a:t>Total 0 (delta 0), reused 0 (delta 0)</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+ 4fbd837...9c4bbb2 test -&gt; test (forced update)</a:t>
            </a:r>
          </a:p>
          <a:p>
            <a:endParaRPr lang="en-CA" dirty="0" smtClean="0"/>
          </a:p>
          <a:p>
            <a:r>
              <a:rPr lang="en-CA" dirty="0" smtClean="0"/>
              <a:t>We just changed history!</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22</a:t>
            </a:fld>
            <a:endParaRPr lang="en-CA"/>
          </a:p>
        </p:txBody>
      </p:sp>
    </p:spTree>
    <p:extLst>
      <p:ext uri="{BB962C8B-B14F-4D97-AF65-F5344CB8AC3E}">
        <p14:creationId xmlns:p14="http://schemas.microsoft.com/office/powerpoint/2010/main" val="347615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a:t>
            </a:fld>
            <a:endParaRPr lang="en-CA"/>
          </a:p>
        </p:txBody>
      </p:sp>
    </p:spTree>
    <p:extLst>
      <p:ext uri="{BB962C8B-B14F-4D97-AF65-F5344CB8AC3E}">
        <p14:creationId xmlns:p14="http://schemas.microsoft.com/office/powerpoint/2010/main" val="3323465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GIT branch is simply a development pointer to </a:t>
            </a:r>
            <a:r>
              <a:rPr lang="en-CA" dirty="0" err="1" smtClean="0"/>
              <a:t>changesets</a:t>
            </a:r>
            <a:r>
              <a:rPr lang="en-CA" dirty="0" smtClean="0"/>
              <a:t> in the GIT repository (not necessarily the topmost one) where you can add additional </a:t>
            </a:r>
            <a:r>
              <a:rPr lang="en-CA" dirty="0" err="1" smtClean="0"/>
              <a:t>changesets</a:t>
            </a:r>
            <a:r>
              <a:rPr lang="en-CA" dirty="0" smtClean="0"/>
              <a:t>. </a:t>
            </a:r>
            <a:r>
              <a:rPr lang="en-CA" baseline="0" dirty="0" smtClean="0"/>
              <a:t>A GIT repository is a directed graph of </a:t>
            </a:r>
            <a:r>
              <a:rPr lang="en-CA" baseline="0" dirty="0" err="1" smtClean="0"/>
              <a:t>changesets</a:t>
            </a:r>
            <a:r>
              <a:rPr lang="en-CA" baseline="0" dirty="0" smtClean="0"/>
              <a:t>, not a list of </a:t>
            </a:r>
            <a:r>
              <a:rPr lang="en-CA" baseline="0" dirty="0" err="1" smtClean="0"/>
              <a:t>changesets</a:t>
            </a:r>
            <a:r>
              <a:rPr lang="en-CA" baseline="0" dirty="0" smtClean="0"/>
              <a:t>. This is where GIT really shines: branching is easy, fast, flexible and powerful. In general, you will use branches to track </a:t>
            </a:r>
            <a:r>
              <a:rPr lang="en-CA" baseline="0" dirty="0" err="1" smtClean="0"/>
              <a:t>changesets</a:t>
            </a:r>
            <a:r>
              <a:rPr lang="en-CA" baseline="0" dirty="0" smtClean="0"/>
              <a:t> for user stories you are working on, or features, or fixes. Upon completing a work unit, you merge the branch into its parent and move on to the next work item. </a:t>
            </a:r>
          </a:p>
          <a:p>
            <a:endParaRPr lang="en-CA" baseline="0" dirty="0" smtClean="0"/>
          </a:p>
          <a:p>
            <a:r>
              <a:rPr lang="en-CA" baseline="0" dirty="0" smtClean="0"/>
              <a:t>Fundamentally the GIT branching concept is very much like </a:t>
            </a:r>
            <a:r>
              <a:rPr lang="en-CA" baseline="0" dirty="0" err="1" smtClean="0"/>
              <a:t>ClearCase’s</a:t>
            </a:r>
            <a:r>
              <a:rPr lang="en-CA" baseline="0" dirty="0" smtClean="0"/>
              <a:t>, though as you can see it is used very differently: with GIT you will be using branches to track your </a:t>
            </a:r>
            <a:r>
              <a:rPr lang="en-CA" baseline="0" dirty="0" smtClean="0"/>
              <a:t>personal work </a:t>
            </a:r>
            <a:r>
              <a:rPr lang="en-CA" baseline="0" dirty="0" smtClean="0"/>
              <a:t>items, not </a:t>
            </a:r>
            <a:r>
              <a:rPr lang="en-CA" baseline="0" dirty="0" smtClean="0"/>
              <a:t>simply </a:t>
            </a:r>
            <a:r>
              <a:rPr lang="en-CA" baseline="0" dirty="0" smtClean="0"/>
              <a:t>entire projects. Rolling back a feature in this case is a simple exercise in locating the branch it was implemented in and rolling back the merge commit for it. One does not need to know what the change is, or even where it is, in order to undo it. Also, that features can be re-merged at some point in the future, bring it </a:t>
            </a:r>
            <a:r>
              <a:rPr lang="en-CA" baseline="0" dirty="0" smtClean="0"/>
              <a:t>back.</a:t>
            </a:r>
            <a:endParaRPr lang="en-CA" baseline="0" dirty="0" smtClean="0"/>
          </a:p>
          <a:p>
            <a:endParaRPr lang="en-CA" baseline="0" dirty="0" smtClean="0"/>
          </a:p>
          <a:p>
            <a:r>
              <a:rPr lang="en-CA" baseline="0" dirty="0" smtClean="0"/>
              <a:t>What is the main branch? This is the branch your GIT repository is first created with. It is </a:t>
            </a:r>
            <a:r>
              <a:rPr lang="en-CA" baseline="0" dirty="0" smtClean="0"/>
              <a:t>usually called </a:t>
            </a:r>
            <a:r>
              <a:rPr lang="en-CA" baseline="0" dirty="0" smtClean="0"/>
              <a:t>“master”. What is special about it? Nothing, it was just the first branch created. There is nothing to say you have to always </a:t>
            </a:r>
            <a:r>
              <a:rPr lang="en-CA" baseline="0" dirty="0" smtClean="0"/>
              <a:t>ultimately merge </a:t>
            </a:r>
            <a:r>
              <a:rPr lang="en-CA" baseline="0" dirty="0" smtClean="0"/>
              <a:t>to it, though this is the accepted practice.</a:t>
            </a:r>
          </a:p>
        </p:txBody>
      </p:sp>
      <p:sp>
        <p:nvSpPr>
          <p:cNvPr id="4" name="Slide Number Placeholder 3"/>
          <p:cNvSpPr>
            <a:spLocks noGrp="1"/>
          </p:cNvSpPr>
          <p:nvPr>
            <p:ph type="sldNum" sz="quarter" idx="10"/>
          </p:nvPr>
        </p:nvSpPr>
        <p:spPr/>
        <p:txBody>
          <a:bodyPr/>
          <a:lstStyle/>
          <a:p>
            <a:fld id="{CB55E3E3-40A9-4EFD-94DF-114BB2F8C3AE}" type="slidenum">
              <a:rPr lang="en-CA" smtClean="0"/>
              <a:t>24</a:t>
            </a:fld>
            <a:endParaRPr lang="en-CA"/>
          </a:p>
        </p:txBody>
      </p:sp>
    </p:spTree>
    <p:extLst>
      <p:ext uri="{BB962C8B-B14F-4D97-AF65-F5344CB8AC3E}">
        <p14:creationId xmlns:p14="http://schemas.microsoft.com/office/powerpoint/2010/main" val="3476159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I rolled back a merge before, which effectively deleted the commits performed after my branch’s sync point at the time. Ouch! What happens to the GIT repository that pushed them now? Nothing, it is fine and well, </a:t>
            </a:r>
            <a:r>
              <a:rPr lang="en-CA" baseline="0" dirty="0" smtClean="0"/>
              <a:t>it simply has to be pushed again. An </a:t>
            </a:r>
            <a:r>
              <a:rPr lang="en-CA" baseline="0" dirty="0" smtClean="0"/>
              <a:t>attempt to </a:t>
            </a:r>
            <a:r>
              <a:rPr lang="en-CA" baseline="0" dirty="0" smtClean="0"/>
              <a:t>do so </a:t>
            </a:r>
            <a:r>
              <a:rPr lang="en-CA" baseline="0" dirty="0" smtClean="0"/>
              <a:t>yields something rather </a:t>
            </a:r>
            <a:r>
              <a:rPr lang="en-CA" baseline="0" dirty="0" smtClean="0"/>
              <a:t>interesting:</a:t>
            </a:r>
            <a:endParaRPr lang="en-CA" baseline="0" dirty="0" smtClean="0"/>
          </a:p>
          <a:p>
            <a:endParaRPr lang="en-CA" baseline="0" dirty="0" smtClean="0"/>
          </a:p>
          <a:p>
            <a:r>
              <a:rPr lang="en-CA" dirty="0" smtClean="0"/>
              <a:t>$ git push</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[rejected]        test -&gt; test (fetch first)</a:t>
            </a:r>
          </a:p>
          <a:p>
            <a:endParaRPr lang="en-CA" dirty="0" smtClean="0"/>
          </a:p>
          <a:p>
            <a:r>
              <a:rPr lang="en-CA" dirty="0" smtClean="0"/>
              <a:t>GIT wants to push those </a:t>
            </a:r>
            <a:r>
              <a:rPr lang="en-CA" dirty="0" err="1" smtClean="0"/>
              <a:t>changesets</a:t>
            </a:r>
            <a:r>
              <a:rPr lang="en-CA" dirty="0" smtClean="0"/>
              <a:t> AFTER now.</a:t>
            </a:r>
            <a:r>
              <a:rPr lang="en-CA" baseline="0" dirty="0" smtClean="0"/>
              <a:t> If I pull now there would be a conflict all over again. </a:t>
            </a:r>
          </a:p>
          <a:p>
            <a:endParaRPr lang="en-CA" baseline="0" dirty="0" smtClean="0"/>
          </a:p>
          <a:p>
            <a:r>
              <a:rPr lang="en-CA" baseline="0" dirty="0" smtClean="0"/>
              <a:t>Rather than addressing the conflict right away, I can make myself a new branch:</a:t>
            </a:r>
          </a:p>
          <a:p>
            <a:endParaRPr lang="en-CA" baseline="0" dirty="0" smtClean="0"/>
          </a:p>
          <a:p>
            <a:r>
              <a:rPr lang="en-CA" dirty="0" smtClean="0"/>
              <a:t>$ git checkout -b </a:t>
            </a:r>
            <a:r>
              <a:rPr lang="en-CA" dirty="0" err="1" smtClean="0"/>
              <a:t>testbranch</a:t>
            </a:r>
            <a:endParaRPr lang="en-CA" dirty="0" smtClean="0"/>
          </a:p>
          <a:p>
            <a:endParaRPr lang="en-CA" dirty="0" smtClean="0"/>
          </a:p>
          <a:p>
            <a:r>
              <a:rPr lang="en-CA" dirty="0" smtClean="0"/>
              <a:t>I</a:t>
            </a:r>
            <a:r>
              <a:rPr lang="en-CA" baseline="0" dirty="0" smtClean="0"/>
              <a:t> have created a local branch. And this is how I push it to the world</a:t>
            </a:r>
          </a:p>
          <a:p>
            <a:endParaRPr lang="en-CA" baseline="0" dirty="0" smtClean="0"/>
          </a:p>
          <a:p>
            <a:r>
              <a:rPr lang="en-CA" dirty="0" smtClean="0"/>
              <a:t>$ git push origin </a:t>
            </a:r>
            <a:r>
              <a:rPr lang="en-CA" dirty="0" err="1" smtClean="0"/>
              <a:t>testbranch</a:t>
            </a:r>
            <a:endParaRPr lang="en-CA" dirty="0" smtClean="0"/>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[new branch]      </a:t>
            </a:r>
            <a:r>
              <a:rPr lang="en-CA" dirty="0" err="1" smtClean="0"/>
              <a:t>testbranch</a:t>
            </a:r>
            <a:r>
              <a:rPr lang="en-CA" dirty="0" smtClean="0"/>
              <a:t> -&gt; </a:t>
            </a:r>
            <a:r>
              <a:rPr lang="en-CA" dirty="0" err="1" smtClean="0"/>
              <a:t>testbranch</a:t>
            </a:r>
            <a:endParaRPr lang="en-CA" dirty="0" smtClean="0"/>
          </a:p>
          <a:p>
            <a:endParaRPr lang="en-CA" dirty="0" smtClean="0"/>
          </a:p>
          <a:p>
            <a:r>
              <a:rPr lang="en-CA" dirty="0" smtClean="0"/>
              <a:t>No </a:t>
            </a:r>
            <a:r>
              <a:rPr lang="en-CA" dirty="0" smtClean="0"/>
              <a:t>conflict </a:t>
            </a:r>
            <a:r>
              <a:rPr lang="en-CA" dirty="0" smtClean="0"/>
              <a:t>now, at least not in my </a:t>
            </a:r>
            <a:r>
              <a:rPr lang="en-CA" dirty="0" err="1" smtClean="0"/>
              <a:t>testbranch</a:t>
            </a:r>
            <a:r>
              <a:rPr lang="en-CA" dirty="0" smtClean="0"/>
              <a:t>. </a:t>
            </a:r>
            <a:r>
              <a:rPr lang="en-CA" dirty="0" smtClean="0"/>
              <a:t>I haven’t avoided it, though,</a:t>
            </a:r>
            <a:r>
              <a:rPr lang="en-CA" baseline="0" dirty="0" smtClean="0"/>
              <a:t> I have simply created an alternative development flow. I am free to develop in my own separate branch, until I try to merge my branch to the master. That conflict will happen all over again then</a:t>
            </a:r>
            <a:r>
              <a:rPr lang="en-CA" baseline="0" dirty="0" smtClean="0"/>
              <a:t>.</a:t>
            </a:r>
          </a:p>
          <a:p>
            <a:endParaRPr lang="en-CA" baseline="0" dirty="0" smtClean="0"/>
          </a:p>
          <a:p>
            <a:r>
              <a:rPr lang="en-CA" baseline="0" dirty="0" smtClean="0"/>
              <a:t>G:\github\demo&gt;git fetch origin master</a:t>
            </a:r>
          </a:p>
          <a:p>
            <a:r>
              <a:rPr lang="en-CA" baseline="0" dirty="0" smtClean="0"/>
              <a:t>From </a:t>
            </a:r>
            <a:r>
              <a:rPr lang="en-CA" baseline="0" dirty="0" err="1" smtClean="0"/>
              <a:t>github.com:kangelov</a:t>
            </a:r>
            <a:r>
              <a:rPr lang="en-CA" baseline="0" dirty="0" smtClean="0"/>
              <a:t>/demo</a:t>
            </a:r>
          </a:p>
          <a:p>
            <a:r>
              <a:rPr lang="en-CA" baseline="0" dirty="0" smtClean="0"/>
              <a:t> * branch            master     -&gt; FETCH_HEAD</a:t>
            </a:r>
          </a:p>
          <a:p>
            <a:r>
              <a:rPr lang="en-CA" baseline="0" dirty="0" smtClean="0"/>
              <a:t>G:\github\demo&gt;git log --all --branches --decorate --graph</a:t>
            </a:r>
            <a:endParaRPr lang="en-CA" baseline="0" dirty="0" smtClean="0"/>
          </a:p>
          <a:p>
            <a:endParaRPr lang="en-CA" baseline="0" dirty="0" smtClean="0"/>
          </a:p>
          <a:p>
            <a:r>
              <a:rPr lang="en-CA" baseline="0" dirty="0" smtClean="0"/>
              <a:t>Branches in GIT are not private: once you push it to the master repository it is visible to all. There is nothing stopping anyone from using it.</a:t>
            </a:r>
            <a:endParaRPr lang="en-CA" dirty="0" smtClean="0"/>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25</a:t>
            </a:fld>
            <a:endParaRPr lang="en-CA"/>
          </a:p>
        </p:txBody>
      </p:sp>
    </p:spTree>
    <p:extLst>
      <p:ext uri="{BB962C8B-B14F-4D97-AF65-F5344CB8AC3E}">
        <p14:creationId xmlns:p14="http://schemas.microsoft.com/office/powerpoint/2010/main" val="1268530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Time to bite the bullet and</a:t>
            </a:r>
            <a:r>
              <a:rPr lang="en-CA" baseline="0" dirty="0" smtClean="0"/>
              <a:t> fix my conflict.</a:t>
            </a:r>
          </a:p>
          <a:p>
            <a:endParaRPr lang="en-CA" baseline="0" dirty="0" smtClean="0"/>
          </a:p>
          <a:p>
            <a:r>
              <a:rPr lang="en-CA" baseline="0" dirty="0" smtClean="0"/>
              <a:t>git checkout master</a:t>
            </a:r>
          </a:p>
          <a:p>
            <a:r>
              <a:rPr lang="en-CA" baseline="0" dirty="0" smtClean="0"/>
              <a:t>git merge </a:t>
            </a:r>
            <a:r>
              <a:rPr lang="en-CA" baseline="0" dirty="0" err="1" smtClean="0"/>
              <a:t>testbranch</a:t>
            </a:r>
            <a:endParaRPr lang="en-CA" baseline="0" dirty="0" smtClean="0"/>
          </a:p>
          <a:p>
            <a:r>
              <a:rPr lang="en-CA" dirty="0" smtClean="0"/>
              <a:t>git</a:t>
            </a:r>
            <a:r>
              <a:rPr lang="en-CA" baseline="0" dirty="0" smtClean="0"/>
              <a:t> add test.txt</a:t>
            </a:r>
          </a:p>
          <a:p>
            <a:r>
              <a:rPr lang="en-CA" baseline="0" dirty="0" smtClean="0"/>
              <a:t>git commit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26</a:t>
            </a:fld>
            <a:endParaRPr lang="en-CA"/>
          </a:p>
        </p:txBody>
      </p:sp>
    </p:spTree>
    <p:extLst>
      <p:ext uri="{BB962C8B-B14F-4D97-AF65-F5344CB8AC3E}">
        <p14:creationId xmlns:p14="http://schemas.microsoft.com/office/powerpoint/2010/main" val="714024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should only really consider doing this to rid a repository of abandoned branches as part of an effort to trim</a:t>
            </a:r>
            <a:r>
              <a:rPr lang="en-CA" baseline="0" dirty="0" smtClean="0"/>
              <a:t> it down. Under normal circumstances a developer should not be doing this.</a:t>
            </a:r>
            <a:endParaRPr lang="en-CA" dirty="0" smtClean="0"/>
          </a:p>
          <a:p>
            <a:endParaRPr lang="en-CA" dirty="0" smtClean="0"/>
          </a:p>
          <a:p>
            <a:r>
              <a:rPr lang="en-CA" dirty="0" smtClean="0"/>
              <a:t>G:\gitdemo&gt;git branch -D test</a:t>
            </a:r>
          </a:p>
          <a:p>
            <a:r>
              <a:rPr lang="en-CA" dirty="0" smtClean="0"/>
              <a:t>Deleted branch test (was c0cbc0d).</a:t>
            </a:r>
          </a:p>
          <a:p>
            <a:endParaRPr lang="en-CA" dirty="0" smtClean="0"/>
          </a:p>
          <a:p>
            <a:r>
              <a:rPr lang="en-CA" dirty="0" smtClean="0"/>
              <a:t>G:\gitdemo&gt;git push origin :test</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[deleted]         test</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27</a:t>
            </a:fld>
            <a:endParaRPr lang="en-CA"/>
          </a:p>
        </p:txBody>
      </p:sp>
    </p:spTree>
    <p:extLst>
      <p:ext uri="{BB962C8B-B14F-4D97-AF65-F5344CB8AC3E}">
        <p14:creationId xmlns:p14="http://schemas.microsoft.com/office/powerpoint/2010/main" val="1739495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Ok, so I am going to go back in time and create a branch at a point in the past just before I create this whole</a:t>
            </a:r>
            <a:r>
              <a:rPr lang="en-CA" baseline="0" dirty="0" smtClean="0"/>
              <a:t> test.txt mess:</a:t>
            </a:r>
            <a:endParaRPr lang="en-CA" dirty="0" smtClean="0"/>
          </a:p>
          <a:p>
            <a:endParaRPr lang="en-CA" dirty="0" smtClean="0"/>
          </a:p>
          <a:p>
            <a:r>
              <a:rPr lang="en-CA" dirty="0" smtClean="0"/>
              <a:t>G:\github\demo2&gt;git checkout 33665c94ac59497813a2338f7fd3993ad6f445d0</a:t>
            </a:r>
          </a:p>
          <a:p>
            <a:endParaRPr lang="en-CA" dirty="0" smtClean="0"/>
          </a:p>
          <a:p>
            <a:r>
              <a:rPr lang="en-CA" dirty="0" smtClean="0"/>
              <a:t>I am now going to create</a:t>
            </a:r>
            <a:r>
              <a:rPr lang="en-CA" baseline="0" dirty="0" smtClean="0"/>
              <a:t> a branch there:</a:t>
            </a:r>
          </a:p>
          <a:p>
            <a:endParaRPr lang="en-CA" baseline="0" dirty="0" smtClean="0"/>
          </a:p>
          <a:p>
            <a:r>
              <a:rPr lang="en-CA" dirty="0" smtClean="0"/>
              <a:t>G:\github\demo2&gt;git checkout -b </a:t>
            </a:r>
            <a:r>
              <a:rPr lang="en-CA" dirty="0" err="1" smtClean="0"/>
              <a:t>cherrypickbranch</a:t>
            </a:r>
            <a:endParaRPr lang="en-CA" dirty="0" smtClean="0"/>
          </a:p>
          <a:p>
            <a:r>
              <a:rPr lang="en-CA" dirty="0" smtClean="0"/>
              <a:t>Switched to a new branch '</a:t>
            </a:r>
            <a:r>
              <a:rPr lang="en-CA" dirty="0" err="1" smtClean="0"/>
              <a:t>cherrypickbranch</a:t>
            </a:r>
            <a:r>
              <a:rPr lang="en-CA" dirty="0" smtClean="0"/>
              <a:t>'</a:t>
            </a:r>
          </a:p>
          <a:p>
            <a:endParaRPr lang="en-CA" dirty="0" smtClean="0"/>
          </a:p>
          <a:p>
            <a:r>
              <a:rPr lang="en-CA" dirty="0" smtClean="0"/>
              <a:t>G:\github\demo2&gt;git push origin </a:t>
            </a:r>
            <a:r>
              <a:rPr lang="en-CA" dirty="0" err="1" smtClean="0"/>
              <a:t>cherrypickbranch</a:t>
            </a:r>
            <a:endParaRPr lang="en-CA" dirty="0" smtClean="0"/>
          </a:p>
          <a:p>
            <a:r>
              <a:rPr lang="en-CA" dirty="0" smtClean="0"/>
              <a:t>Total 0 (delta 0), reused 0 (delta 0)</a:t>
            </a:r>
          </a:p>
          <a:p>
            <a:r>
              <a:rPr lang="en-CA" dirty="0" smtClean="0"/>
              <a:t>To </a:t>
            </a:r>
            <a:r>
              <a:rPr lang="en-CA" dirty="0" err="1" smtClean="0"/>
              <a:t>git@github.com:kangelov</a:t>
            </a:r>
            <a:r>
              <a:rPr lang="en-CA" dirty="0" smtClean="0"/>
              <a:t>/</a:t>
            </a:r>
            <a:r>
              <a:rPr lang="en-CA" dirty="0" err="1" smtClean="0"/>
              <a:t>demo.git</a:t>
            </a:r>
            <a:endParaRPr lang="en-CA" dirty="0" smtClean="0"/>
          </a:p>
          <a:p>
            <a:r>
              <a:rPr lang="en-CA" dirty="0" smtClean="0"/>
              <a:t> * [new branch]      </a:t>
            </a:r>
            <a:r>
              <a:rPr lang="en-CA" dirty="0" err="1" smtClean="0"/>
              <a:t>cherrypickbranch</a:t>
            </a:r>
            <a:r>
              <a:rPr lang="en-CA" dirty="0" smtClean="0"/>
              <a:t> -&gt; </a:t>
            </a:r>
            <a:r>
              <a:rPr lang="en-CA" dirty="0" err="1" smtClean="0"/>
              <a:t>cherrypickbranch</a:t>
            </a:r>
            <a:endParaRPr lang="en-CA" dirty="0" smtClean="0"/>
          </a:p>
          <a:p>
            <a:endParaRPr lang="en-CA" dirty="0" smtClean="0"/>
          </a:p>
          <a:p>
            <a:r>
              <a:rPr lang="en-CA" dirty="0" smtClean="0"/>
              <a:t>Suppose I want</a:t>
            </a:r>
            <a:r>
              <a:rPr lang="en-CA" baseline="0" dirty="0" smtClean="0"/>
              <a:t> to go back to the commit I merged into a new branch:</a:t>
            </a:r>
            <a:endParaRPr lang="en-CA" dirty="0" smtClean="0"/>
          </a:p>
          <a:p>
            <a:endParaRPr lang="en-CA" dirty="0" smtClean="0"/>
          </a:p>
          <a:p>
            <a:r>
              <a:rPr lang="en-CA" dirty="0" smtClean="0"/>
              <a:t>G:\github\demo2&gt;git cherry-pick 1db7049636410d93ef4a4e38110ac86a36bd5c9c</a:t>
            </a:r>
          </a:p>
          <a:p>
            <a:r>
              <a:rPr lang="en-CA" dirty="0" smtClean="0"/>
              <a:t>G:\github\demo2&gt;git push</a:t>
            </a:r>
          </a:p>
          <a:p>
            <a:r>
              <a:rPr lang="en-CA" dirty="0" smtClean="0"/>
              <a:t>G:\github\demo2&gt;git log --all --branches --decorate --graph</a:t>
            </a:r>
          </a:p>
          <a:p>
            <a:endParaRPr lang="en-CA" dirty="0" smtClean="0"/>
          </a:p>
          <a:p>
            <a:r>
              <a:rPr lang="en-CA" dirty="0" smtClean="0"/>
              <a:t>I now have the unmerged test.txt into a branch of its own. I have effectively recreated</a:t>
            </a:r>
            <a:r>
              <a:rPr lang="en-CA" baseline="0" dirty="0" smtClean="0"/>
              <a:t> the </a:t>
            </a:r>
            <a:r>
              <a:rPr lang="en-CA" baseline="0" dirty="0" err="1" smtClean="0"/>
              <a:t>testbranch</a:t>
            </a:r>
            <a:r>
              <a:rPr lang="en-CA" baseline="0" dirty="0" smtClean="0"/>
              <a:t> I deleted earlier. </a:t>
            </a:r>
          </a:p>
          <a:p>
            <a:endParaRPr lang="en-CA" baseline="0" dirty="0" smtClean="0"/>
          </a:p>
          <a:p>
            <a:r>
              <a:rPr lang="en-CA" baseline="0" dirty="0" smtClean="0"/>
              <a:t>This trick can be used to merge individual commits from a branch with lots of commits. I have used this trick in the past to create production patches for testing from changes I create against a development artifact.</a:t>
            </a:r>
          </a:p>
          <a:p>
            <a:endParaRPr lang="en-CA" baseline="0" dirty="0" smtClean="0"/>
          </a:p>
          <a:p>
            <a:r>
              <a:rPr lang="en-CA" baseline="0" dirty="0" smtClean="0"/>
              <a:t>This feature should be used lightly: I pluck a </a:t>
            </a:r>
            <a:r>
              <a:rPr lang="en-CA" baseline="0" dirty="0" err="1" smtClean="0"/>
              <a:t>changeset</a:t>
            </a:r>
            <a:r>
              <a:rPr lang="en-CA" baseline="0" dirty="0" smtClean="0"/>
              <a:t> out of context and out of order with its peers. Anything at all can happen: maybe the developer never formatted his </a:t>
            </a:r>
            <a:r>
              <a:rPr lang="en-CA" baseline="0" dirty="0" err="1" smtClean="0"/>
              <a:t>changesets</a:t>
            </a:r>
            <a:r>
              <a:rPr lang="en-CA" baseline="0" dirty="0" smtClean="0"/>
              <a:t> properly, so the feature spans multiple </a:t>
            </a:r>
            <a:r>
              <a:rPr lang="en-CA" baseline="0" dirty="0" err="1" smtClean="0"/>
              <a:t>changesets</a:t>
            </a:r>
            <a:r>
              <a:rPr lang="en-CA" baseline="0" dirty="0" smtClean="0"/>
              <a:t>, or is mixed with other unrelated changes in a </a:t>
            </a:r>
            <a:r>
              <a:rPr lang="en-CA" baseline="0" dirty="0" err="1" smtClean="0"/>
              <a:t>changeset</a:t>
            </a:r>
            <a:r>
              <a:rPr lang="en-CA" baseline="0" dirty="0" smtClean="0"/>
              <a:t>. I can’t cherry-pick half of a </a:t>
            </a:r>
            <a:r>
              <a:rPr lang="en-CA" baseline="0" dirty="0" err="1" smtClean="0"/>
              <a:t>changeset</a:t>
            </a:r>
            <a:r>
              <a:rPr lang="en-CA" baseline="0" dirty="0" smtClean="0"/>
              <a:t>, it’s all or nothing. Development etiquette is to keep </a:t>
            </a:r>
            <a:r>
              <a:rPr lang="en-CA" baseline="0" dirty="0" err="1" smtClean="0"/>
              <a:t>changesets</a:t>
            </a:r>
            <a:r>
              <a:rPr lang="en-CA" baseline="0" dirty="0" smtClean="0"/>
              <a:t> self-contained, but GIT is not enforcing that. GIT simply trusts you know best.</a:t>
            </a:r>
          </a:p>
          <a:p>
            <a:endParaRPr lang="en-CA" baseline="0" dirty="0" smtClean="0"/>
          </a:p>
          <a:p>
            <a:r>
              <a:rPr lang="en-CA" baseline="0" dirty="0" smtClean="0"/>
              <a:t>With great power comes great responsibility.</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28</a:t>
            </a:fld>
            <a:endParaRPr lang="en-CA"/>
          </a:p>
        </p:txBody>
      </p:sp>
    </p:spTree>
    <p:extLst>
      <p:ext uri="{BB962C8B-B14F-4D97-AF65-F5344CB8AC3E}">
        <p14:creationId xmlns:p14="http://schemas.microsoft.com/office/powerpoint/2010/main" val="475285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G:\github\demo2&gt;git tag "SILLY_TAG“</a:t>
            </a:r>
          </a:p>
          <a:p>
            <a:endParaRPr lang="en-CA" dirty="0" smtClean="0"/>
          </a:p>
          <a:p>
            <a:r>
              <a:rPr lang="en-CA" dirty="0" smtClean="0"/>
              <a:t>G:\github\demo2&gt;git push --tag</a:t>
            </a:r>
          </a:p>
          <a:p>
            <a:r>
              <a:rPr lang="en-CA" dirty="0" smtClean="0"/>
              <a:t>Total 0 (delta 0), reused 0 (delta 0)</a:t>
            </a:r>
          </a:p>
          <a:p>
            <a:r>
              <a:rPr lang="en-CA" dirty="0" smtClean="0"/>
              <a:t>To </a:t>
            </a:r>
            <a:r>
              <a:rPr lang="en-CA" dirty="0" err="1" smtClean="0"/>
              <a:t>git@github.com:kangelov</a:t>
            </a:r>
            <a:r>
              <a:rPr lang="en-CA" dirty="0" smtClean="0"/>
              <a:t>/</a:t>
            </a:r>
            <a:r>
              <a:rPr lang="en-CA" dirty="0" err="1" smtClean="0"/>
              <a:t>demo.git</a:t>
            </a:r>
            <a:endParaRPr lang="en-CA" dirty="0" smtClean="0"/>
          </a:p>
          <a:p>
            <a:r>
              <a:rPr lang="en-CA" dirty="0" smtClean="0"/>
              <a:t> * [new tag]         SILLY_TAG -&gt; SILLY_TAG</a:t>
            </a:r>
          </a:p>
          <a:p>
            <a:endParaRPr lang="en-CA" dirty="0" smtClean="0"/>
          </a:p>
          <a:p>
            <a:r>
              <a:rPr lang="en-CA" dirty="0" smtClean="0"/>
              <a:t>Only</a:t>
            </a:r>
            <a:r>
              <a:rPr lang="en-CA" baseline="0" dirty="0" smtClean="0"/>
              <a:t> little caveat: GIT does not push or pull tags automatically. It needs to be told to do so.</a:t>
            </a:r>
          </a:p>
          <a:p>
            <a:endParaRPr lang="en-CA" baseline="0" dirty="0" smtClean="0"/>
          </a:p>
          <a:p>
            <a:r>
              <a:rPr lang="en-CA" dirty="0" smtClean="0"/>
              <a:t>G:\github\demo&gt;git pull –-tags</a:t>
            </a:r>
          </a:p>
          <a:p>
            <a:r>
              <a:rPr lang="en-CA" dirty="0" smtClean="0"/>
              <a:t>remote: Counting objects: 3, done.</a:t>
            </a:r>
          </a:p>
          <a:p>
            <a:r>
              <a:rPr lang="en-CA" dirty="0" smtClean="0"/>
              <a:t>remote: Compressing objects: 100% (2/2), done.</a:t>
            </a:r>
          </a:p>
          <a:p>
            <a:r>
              <a:rPr lang="en-CA" dirty="0" smtClean="0"/>
              <a:t>remote: Total 3 (delta 0), reused 3 (delta 0), pack-reused 0</a:t>
            </a:r>
          </a:p>
          <a:p>
            <a:r>
              <a:rPr lang="en-CA" dirty="0" smtClean="0"/>
              <a:t>Unpacking objects: 100% (3/3), done.</a:t>
            </a:r>
          </a:p>
          <a:p>
            <a:r>
              <a:rPr lang="en-CA" dirty="0" smtClean="0"/>
              <a:t>From </a:t>
            </a:r>
            <a:r>
              <a:rPr lang="en-CA" dirty="0" err="1" smtClean="0"/>
              <a:t>github.com:kangelov</a:t>
            </a:r>
            <a:r>
              <a:rPr lang="en-CA" dirty="0" smtClean="0"/>
              <a:t>/demo</a:t>
            </a:r>
          </a:p>
          <a:p>
            <a:r>
              <a:rPr lang="en-CA" dirty="0" smtClean="0"/>
              <a:t> * [new branch]      </a:t>
            </a:r>
            <a:r>
              <a:rPr lang="en-CA" dirty="0" err="1" smtClean="0"/>
              <a:t>cherrypickbranch</a:t>
            </a:r>
            <a:r>
              <a:rPr lang="en-CA" dirty="0" smtClean="0"/>
              <a:t> -&gt; origin/</a:t>
            </a:r>
            <a:r>
              <a:rPr lang="en-CA" dirty="0" err="1" smtClean="0"/>
              <a:t>cherrypickbranch</a:t>
            </a:r>
            <a:endParaRPr lang="en-CA" dirty="0" smtClean="0"/>
          </a:p>
          <a:p>
            <a:r>
              <a:rPr lang="en-CA" dirty="0" smtClean="0"/>
              <a:t> * [new tag]         SILLY_TAG  -&gt; SILLY_TAG</a:t>
            </a:r>
          </a:p>
          <a:p>
            <a:r>
              <a:rPr lang="en-CA" dirty="0" smtClean="0"/>
              <a:t>Already up-to-date.</a:t>
            </a:r>
          </a:p>
          <a:p>
            <a:endParaRPr lang="en-CA" dirty="0" smtClean="0"/>
          </a:p>
          <a:p>
            <a:r>
              <a:rPr lang="en-CA" dirty="0" smtClean="0"/>
              <a:t>Of course, I can checkout a tag directly:</a:t>
            </a:r>
          </a:p>
          <a:p>
            <a:endParaRPr lang="en-CA" dirty="0" smtClean="0"/>
          </a:p>
          <a:p>
            <a:r>
              <a:rPr lang="en-CA" dirty="0" smtClean="0"/>
              <a:t>G:\github\demo&gt;git checkout SILLY_TAG</a:t>
            </a:r>
          </a:p>
          <a:p>
            <a:endParaRPr lang="en-CA" dirty="0" smtClean="0"/>
          </a:p>
          <a:p>
            <a:r>
              <a:rPr lang="en-CA" dirty="0" smtClean="0"/>
              <a:t>And this is what tags are good for.</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29</a:t>
            </a:fld>
            <a:endParaRPr lang="en-CA"/>
          </a:p>
        </p:txBody>
      </p:sp>
    </p:spTree>
    <p:extLst>
      <p:ext uri="{BB962C8B-B14F-4D97-AF65-F5344CB8AC3E}">
        <p14:creationId xmlns:p14="http://schemas.microsoft.com/office/powerpoint/2010/main" val="1361929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err="1" smtClean="0"/>
              <a:t>ClearCase</a:t>
            </a:r>
            <a:r>
              <a:rPr lang="en-CA" baseline="0" dirty="0" smtClean="0"/>
              <a:t> is built for the traditional enterprise: it is there to make sure you follow the rules of the enterprise. It assumes certain workflow and then tries to impose it on you: follow the process, or else. This is why it is so successful for waterfall development.</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GIT, on the other hand, is built for loosely-organized</a:t>
            </a:r>
            <a:r>
              <a:rPr lang="en-CA" baseline="0" dirty="0" smtClean="0"/>
              <a:t> </a:t>
            </a:r>
            <a:r>
              <a:rPr lang="en-CA" dirty="0" smtClean="0"/>
              <a:t>teams of developers working on a single piece of code. It does not impose constraints on how these developers work as there isn’t a single rulebook everyone must obey. It</a:t>
            </a:r>
            <a:r>
              <a:rPr lang="en-CA" baseline="0" dirty="0" smtClean="0"/>
              <a:t> is there to enable you to do anything you may need to do, up until you try to merge your code. This is where most of the governance happens. This is very appropriate for Agile development, where developers are very loosely organized and scattered all over the world. It is the go-to source control for many open-source projects.</a:t>
            </a:r>
          </a:p>
          <a:p>
            <a:endParaRPr lang="en-CA" baseline="0" dirty="0" smtClean="0"/>
          </a:p>
          <a:p>
            <a:r>
              <a:rPr lang="en-CA" baseline="0" dirty="0" smtClean="0"/>
              <a:t>TFS, on the other hand, is somewhere in the middle. It caters to both types of development while specializing in none. I am guessing it would do well in any mixed Waterfall-Agile enterprises.</a:t>
            </a:r>
          </a:p>
          <a:p>
            <a:endParaRPr lang="en-CA" baseline="0" dirty="0" smtClean="0"/>
          </a:p>
          <a:p>
            <a:r>
              <a:rPr lang="en-CA" baseline="0" dirty="0" smtClean="0"/>
              <a:t>Which one is best? Best for what?</a:t>
            </a:r>
          </a:p>
        </p:txBody>
      </p:sp>
      <p:sp>
        <p:nvSpPr>
          <p:cNvPr id="4" name="Slide Number Placeholder 3"/>
          <p:cNvSpPr>
            <a:spLocks noGrp="1"/>
          </p:cNvSpPr>
          <p:nvPr>
            <p:ph type="sldNum" sz="quarter" idx="10"/>
          </p:nvPr>
        </p:nvSpPr>
        <p:spPr/>
        <p:txBody>
          <a:bodyPr/>
          <a:lstStyle/>
          <a:p>
            <a:fld id="{CB55E3E3-40A9-4EFD-94DF-114BB2F8C3AE}" type="slidenum">
              <a:rPr lang="en-CA" smtClean="0"/>
              <a:t>4</a:t>
            </a:fld>
            <a:endParaRPr lang="en-CA"/>
          </a:p>
        </p:txBody>
      </p:sp>
    </p:spTree>
    <p:extLst>
      <p:ext uri="{BB962C8B-B14F-4D97-AF65-F5344CB8AC3E}">
        <p14:creationId xmlns:p14="http://schemas.microsoft.com/office/powerpoint/2010/main" val="202790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GIT imposes no constraints on how developers work. There is no “preferred workflow” everyone should follow. Developers can synchronize their code developer-to-developer directly, or even create intermediate “feature masters”, which then get merged into the “master”. The merge operation is the gatekeeper: at that point conflicts and other merge issues are identified and are being resolved. Some open-source projects introduce a full-blown code review process at this time! Does this sound like Agile to anyone?</a:t>
            </a:r>
          </a:p>
          <a:p>
            <a:endParaRPr lang="en-CA" baseline="0" dirty="0" smtClean="0"/>
          </a:p>
          <a:p>
            <a:r>
              <a:rPr lang="en-CA" baseline="0" dirty="0" smtClean="0"/>
              <a:t>The downside? With great power comes great responsibility. Here is a tool that can do wonders with no effort at all and keeps out of your way no matter what you are doing. Is this a good thing? What you do with it will make or break your development.</a:t>
            </a:r>
          </a:p>
          <a:p>
            <a:endParaRPr lang="en-CA" baseline="0"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5</a:t>
            </a:fld>
            <a:endParaRPr lang="en-CA"/>
          </a:p>
        </p:txBody>
      </p:sp>
    </p:spTree>
    <p:extLst>
      <p:ext uri="{BB962C8B-B14F-4D97-AF65-F5344CB8AC3E}">
        <p14:creationId xmlns:p14="http://schemas.microsoft.com/office/powerpoint/2010/main" val="301248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Think about </a:t>
            </a:r>
            <a:r>
              <a:rPr lang="en-CA" dirty="0" err="1" smtClean="0"/>
              <a:t>changesets</a:t>
            </a:r>
            <a:r>
              <a:rPr lang="en-CA" dirty="0" smtClean="0"/>
              <a:t> as transparencies stacked on top of each other, each containing some detail of a picture you are creating.</a:t>
            </a:r>
            <a:r>
              <a:rPr lang="en-CA" baseline="0" dirty="0" smtClean="0"/>
              <a:t> Depending on how many transparencies you have stacked on top of each other and in what order, you see your final picture in varying state of completion.</a:t>
            </a:r>
            <a:endParaRPr lang="en-CA" dirty="0" smtClean="0"/>
          </a:p>
          <a:p>
            <a:endParaRPr lang="en-CA" dirty="0" smtClean="0"/>
          </a:p>
          <a:p>
            <a:r>
              <a:rPr lang="en-CA" dirty="0" smtClean="0"/>
              <a:t>How does this manifest? Why is this important?</a:t>
            </a:r>
          </a:p>
          <a:p>
            <a:endParaRPr lang="en-CA" dirty="0" smtClean="0"/>
          </a:p>
          <a:p>
            <a:r>
              <a:rPr lang="en-CA" dirty="0" smtClean="0"/>
              <a:t>Suppose we work on the</a:t>
            </a:r>
            <a:r>
              <a:rPr lang="en-CA" baseline="0" dirty="0" smtClean="0"/>
              <a:t> same view in </a:t>
            </a:r>
            <a:r>
              <a:rPr lang="en-CA" baseline="0" dirty="0" err="1" smtClean="0"/>
              <a:t>ClearCase</a:t>
            </a:r>
            <a:r>
              <a:rPr lang="en-CA" baseline="0" dirty="0" smtClean="0"/>
              <a:t>:</a:t>
            </a:r>
          </a:p>
          <a:p>
            <a:r>
              <a:rPr lang="en-CA" baseline="0" dirty="0" smtClean="0"/>
              <a:t>You change a file.</a:t>
            </a:r>
          </a:p>
          <a:p>
            <a:r>
              <a:rPr lang="en-CA" baseline="0" dirty="0" smtClean="0"/>
              <a:t>I change a different file.</a:t>
            </a:r>
          </a:p>
          <a:p>
            <a:r>
              <a:rPr lang="en-CA" baseline="0" dirty="0" smtClean="0"/>
              <a:t>You check in. </a:t>
            </a:r>
          </a:p>
          <a:p>
            <a:r>
              <a:rPr lang="en-CA" baseline="0" dirty="0" smtClean="0"/>
              <a:t>I check in. </a:t>
            </a:r>
            <a:r>
              <a:rPr lang="en-CA" baseline="0" dirty="0" err="1" smtClean="0"/>
              <a:t>ClearCase</a:t>
            </a:r>
            <a:r>
              <a:rPr lang="en-CA" baseline="0" dirty="0" smtClean="0"/>
              <a:t> is happy to oblige as our changes are not in conflict.</a:t>
            </a:r>
          </a:p>
          <a:p>
            <a:endParaRPr lang="en-CA" baseline="0" dirty="0" smtClean="0"/>
          </a:p>
          <a:p>
            <a:r>
              <a:rPr lang="en-CA" baseline="0" dirty="0" smtClean="0"/>
              <a:t>Suppose we do the same in GIT: remember, GIT keeps history on repository level.</a:t>
            </a:r>
          </a:p>
          <a:p>
            <a:r>
              <a:rPr lang="en-CA" baseline="0" dirty="0" smtClean="0"/>
              <a:t>You check in. Everything’s fine.</a:t>
            </a:r>
          </a:p>
          <a:p>
            <a:r>
              <a:rPr lang="en-CA" baseline="0" dirty="0" smtClean="0"/>
              <a:t>I check in. Everything’s still fine.</a:t>
            </a:r>
          </a:p>
          <a:p>
            <a:r>
              <a:rPr lang="en-CA" baseline="0" dirty="0" smtClean="0"/>
              <a:t>You sync with remote. No problems.</a:t>
            </a:r>
          </a:p>
          <a:p>
            <a:r>
              <a:rPr lang="en-CA" baseline="0" dirty="0" smtClean="0"/>
              <a:t>I sync with remote. GIT gives me an error. Something cryptic about fast-forward. </a:t>
            </a:r>
          </a:p>
          <a:p>
            <a:endParaRPr lang="en-CA" baseline="0" dirty="0" smtClean="0"/>
          </a:p>
          <a:p>
            <a:r>
              <a:rPr lang="en-CA" baseline="0" dirty="0" smtClean="0"/>
              <a:t>The conflict here isn’t our changes being incompatible, but which </a:t>
            </a:r>
            <a:r>
              <a:rPr lang="en-CA" baseline="0" dirty="0" err="1" smtClean="0"/>
              <a:t>changeset</a:t>
            </a:r>
            <a:r>
              <a:rPr lang="en-CA" baseline="0" dirty="0" smtClean="0"/>
              <a:t> comes first in the repository. Remember, </a:t>
            </a:r>
            <a:r>
              <a:rPr lang="en-CA" baseline="0" dirty="0" err="1" smtClean="0"/>
              <a:t>changesets</a:t>
            </a:r>
            <a:r>
              <a:rPr lang="en-CA" baseline="0" dirty="0" smtClean="0"/>
              <a:t> are repository-wide deltas. GIT repositories not only have to agree on </a:t>
            </a:r>
            <a:r>
              <a:rPr lang="en-CA" baseline="0" dirty="0" err="1" smtClean="0"/>
              <a:t>changesets</a:t>
            </a:r>
            <a:r>
              <a:rPr lang="en-CA" baseline="0" dirty="0" smtClean="0"/>
              <a:t>, but also on their position. My </a:t>
            </a:r>
            <a:r>
              <a:rPr lang="en-CA" baseline="0" dirty="0" err="1" smtClean="0"/>
              <a:t>changesets</a:t>
            </a:r>
            <a:r>
              <a:rPr lang="en-CA" baseline="0" dirty="0" smtClean="0"/>
              <a:t> wants to go in at the very spot your </a:t>
            </a:r>
            <a:r>
              <a:rPr lang="en-CA" baseline="0" dirty="0" err="1" smtClean="0"/>
              <a:t>changeset</a:t>
            </a:r>
            <a:r>
              <a:rPr lang="en-CA" baseline="0" dirty="0" smtClean="0"/>
              <a:t> occupies in the master repository. To fix this, I have to merge your </a:t>
            </a:r>
            <a:r>
              <a:rPr lang="en-CA" baseline="0" dirty="0" err="1" smtClean="0"/>
              <a:t>changeset</a:t>
            </a:r>
            <a:r>
              <a:rPr lang="en-CA" baseline="0" dirty="0" smtClean="0"/>
              <a:t> into my repository first, thus pushing your change before mine, and then attempt to sync again. Alternatively, I have to rollback your </a:t>
            </a:r>
            <a:r>
              <a:rPr lang="en-CA" baseline="0" dirty="0" err="1" smtClean="0"/>
              <a:t>changeset</a:t>
            </a:r>
            <a:r>
              <a:rPr lang="en-CA" baseline="0" dirty="0" smtClean="0"/>
              <a:t> from master, sync my change and then ask you to re-sync yours, thus pushing your </a:t>
            </a:r>
            <a:r>
              <a:rPr lang="en-CA" baseline="0" dirty="0" err="1" smtClean="0"/>
              <a:t>changeset</a:t>
            </a:r>
            <a:r>
              <a:rPr lang="en-CA" baseline="0" dirty="0" smtClean="0"/>
              <a:t> after mine.</a:t>
            </a:r>
          </a:p>
          <a:p>
            <a:endParaRPr lang="en-CA" baseline="0" dirty="0" smtClean="0"/>
          </a:p>
          <a:p>
            <a:r>
              <a:rPr lang="en-CA" baseline="0" dirty="0" smtClean="0"/>
              <a:t>Needless to say a GIT repository with a very large code base stored inside would be very difficult to work with: there will be merge conflicts abound, sync operations will take forever and everyone will get very annoyed very quickly. This is something both </a:t>
            </a:r>
            <a:r>
              <a:rPr lang="en-CA" baseline="0" dirty="0" err="1" smtClean="0"/>
              <a:t>ClearCase</a:t>
            </a:r>
            <a:r>
              <a:rPr lang="en-CA" baseline="0" dirty="0" smtClean="0"/>
              <a:t> and TFS have no trouble with, but then they are meant for a different type of development.</a:t>
            </a:r>
          </a:p>
        </p:txBody>
      </p:sp>
      <p:sp>
        <p:nvSpPr>
          <p:cNvPr id="4" name="Slide Number Placeholder 3"/>
          <p:cNvSpPr>
            <a:spLocks noGrp="1"/>
          </p:cNvSpPr>
          <p:nvPr>
            <p:ph type="sldNum" sz="quarter" idx="10"/>
          </p:nvPr>
        </p:nvSpPr>
        <p:spPr/>
        <p:txBody>
          <a:bodyPr/>
          <a:lstStyle/>
          <a:p>
            <a:fld id="{CB55E3E3-40A9-4EFD-94DF-114BB2F8C3AE}" type="slidenum">
              <a:rPr lang="en-CA" smtClean="0"/>
              <a:t>6</a:t>
            </a:fld>
            <a:endParaRPr lang="en-CA"/>
          </a:p>
        </p:txBody>
      </p:sp>
    </p:spTree>
    <p:extLst>
      <p:ext uri="{BB962C8B-B14F-4D97-AF65-F5344CB8AC3E}">
        <p14:creationId xmlns:p14="http://schemas.microsoft.com/office/powerpoint/2010/main" val="130268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 I work on a shared repository, I clone it for my own use. I copy the entire repository, everything that ever was in it,</a:t>
            </a:r>
            <a:r>
              <a:rPr lang="en-CA" baseline="0" dirty="0" smtClean="0"/>
              <a:t> in every version. This is equivalent to me walking into the server room and cloning the </a:t>
            </a:r>
            <a:r>
              <a:rPr lang="en-CA" baseline="0" dirty="0" err="1" smtClean="0"/>
              <a:t>ClearCase</a:t>
            </a:r>
            <a:r>
              <a:rPr lang="en-CA" baseline="0" dirty="0" smtClean="0"/>
              <a:t> server’s hard drive. I walk away with a </a:t>
            </a:r>
            <a:r>
              <a:rPr lang="en-CA" baseline="0" dirty="0" err="1" smtClean="0"/>
              <a:t>ClearCase</a:t>
            </a:r>
            <a:r>
              <a:rPr lang="en-CA" baseline="0" dirty="0" smtClean="0"/>
              <a:t> instance I can use independently. Needless to say GIT performs at its best when the individual repositories are kept very small. In general, large code bases will be structured as lots of very small repositories, which interact by some means.</a:t>
            </a:r>
          </a:p>
          <a:p>
            <a:endParaRPr lang="en-CA" baseline="0" dirty="0" smtClean="0"/>
          </a:p>
          <a:p>
            <a:r>
              <a:rPr lang="en-CA" baseline="0" dirty="0" smtClean="0"/>
              <a:t>** This is one reason you don’t want to have checked-in compiled artifacts in GIT. That file changes every time you build and the “deltas” often span the entire file. GIT then becomes very slow as a simple clone operation ends up downloading every </a:t>
            </a:r>
            <a:r>
              <a:rPr lang="en-CA" baseline="0" dirty="0" err="1" smtClean="0"/>
              <a:t>verison</a:t>
            </a:r>
            <a:r>
              <a:rPr lang="en-CA" baseline="0" dirty="0" smtClean="0"/>
              <a:t> of the file that ever was. Furthermore it does not recover even if I delete the checked-in artifact, since the file lives on in the </a:t>
            </a:r>
            <a:r>
              <a:rPr lang="en-CA" baseline="0" dirty="0" err="1" smtClean="0"/>
              <a:t>changesets</a:t>
            </a:r>
            <a:r>
              <a:rPr lang="en-CA" baseline="0" dirty="0" smtClean="0"/>
              <a:t> that are already part of the history. I have to “squash” your </a:t>
            </a:r>
            <a:r>
              <a:rPr lang="en-CA" baseline="0" dirty="0" err="1" smtClean="0"/>
              <a:t>changesets</a:t>
            </a:r>
            <a:r>
              <a:rPr lang="en-CA" baseline="0" dirty="0" smtClean="0"/>
              <a:t> to fix this.</a:t>
            </a:r>
          </a:p>
          <a:p>
            <a:endParaRPr lang="en-CA" baseline="0" dirty="0" smtClean="0"/>
          </a:p>
          <a:p>
            <a:r>
              <a:rPr lang="en-CA" baseline="0" dirty="0" smtClean="0"/>
              <a:t>I can work offline! I can keep working while riding on the subway! Good luck doing that with </a:t>
            </a:r>
            <a:r>
              <a:rPr lang="en-CA" baseline="0" dirty="0" err="1" smtClean="0"/>
              <a:t>ClearCase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7</a:t>
            </a:fld>
            <a:endParaRPr lang="en-CA"/>
          </a:p>
        </p:txBody>
      </p:sp>
    </p:spTree>
    <p:extLst>
      <p:ext uri="{BB962C8B-B14F-4D97-AF65-F5344CB8AC3E}">
        <p14:creationId xmlns:p14="http://schemas.microsoft.com/office/powerpoint/2010/main" val="1855440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being distributed, cannot control who changes what in a real-time centralized fashion as </a:t>
            </a:r>
            <a:r>
              <a:rPr lang="en-CA" dirty="0" err="1" smtClean="0"/>
              <a:t>ClearCase</a:t>
            </a:r>
            <a:r>
              <a:rPr lang="en-CA" dirty="0" smtClean="0"/>
              <a:t> does. Conflicts can and</a:t>
            </a:r>
            <a:r>
              <a:rPr lang="en-CA" baseline="0" dirty="0" smtClean="0"/>
              <a:t> do happen.</a:t>
            </a:r>
            <a:r>
              <a:rPr lang="en-CA" dirty="0" smtClean="0"/>
              <a:t> To address them, GIT takes an “optimistic” approach: it lets you do anything you want, but if that runs into a problem when merging</a:t>
            </a:r>
            <a:r>
              <a:rPr lang="en-CA" baseline="0" dirty="0" smtClean="0"/>
              <a:t> with a remote repository</a:t>
            </a:r>
            <a:r>
              <a:rPr lang="en-CA" dirty="0" smtClean="0"/>
              <a:t>, it will ask you to manually merge conflicts</a:t>
            </a:r>
            <a:r>
              <a:rPr lang="en-CA" baseline="0" dirty="0" smtClean="0"/>
              <a:t> it cannot resolve by itself.</a:t>
            </a:r>
          </a:p>
          <a:p>
            <a:endParaRPr lang="en-CA" baseline="0" dirty="0" smtClean="0"/>
          </a:p>
          <a:p>
            <a:r>
              <a:rPr lang="en-CA" baseline="0" dirty="0" err="1" smtClean="0"/>
              <a:t>ClearCase</a:t>
            </a:r>
            <a:r>
              <a:rPr lang="en-CA" baseline="0" dirty="0" smtClean="0"/>
              <a:t>, in comparison, does a lot of its “policing” upfront: you can’t touch file “file 1” because someone else is editing it. Take your turn. GIT does its “policing” when merging with a remote repository, which is where all the problems usually happen. GIT will stay out of your way, letting you do whatever you want, until you try to merge.</a:t>
            </a:r>
          </a:p>
          <a:p>
            <a:endParaRPr lang="en-CA" baseline="0" dirty="0" smtClean="0"/>
          </a:p>
          <a:p>
            <a:r>
              <a:rPr lang="en-CA" baseline="0" dirty="0" smtClean="0"/>
              <a:t>This is how most open-source projects police their code as well: example </a:t>
            </a:r>
            <a:r>
              <a:rPr lang="en-CA" baseline="0" dirty="0" err="1" smtClean="0"/>
              <a:t>CyanogenMod</a:t>
            </a:r>
            <a:endParaRPr lang="en-CA" baseline="0" dirty="0" smtClean="0"/>
          </a:p>
          <a:p>
            <a:r>
              <a:rPr lang="en-CA" baseline="0" dirty="0" smtClean="0"/>
              <a:t>https://github.com/CyanogenMod</a:t>
            </a:r>
          </a:p>
          <a:p>
            <a:r>
              <a:rPr lang="en-CA" baseline="0" dirty="0" smtClean="0"/>
              <a:t>http://review.cyanogenmod.org/#/q/status:open</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8</a:t>
            </a:fld>
            <a:endParaRPr lang="en-CA"/>
          </a:p>
        </p:txBody>
      </p:sp>
    </p:spTree>
    <p:extLst>
      <p:ext uri="{BB962C8B-B14F-4D97-AF65-F5344CB8AC3E}">
        <p14:creationId xmlns:p14="http://schemas.microsoft.com/office/powerpoint/2010/main" val="674871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Two repositories are</a:t>
            </a:r>
            <a:r>
              <a:rPr lang="en-CA" baseline="0" dirty="0" smtClean="0"/>
              <a:t> the same repository if they have identical </a:t>
            </a:r>
            <a:r>
              <a:rPr lang="en-CA" baseline="0" dirty="0" err="1" smtClean="0"/>
              <a:t>changesets</a:t>
            </a:r>
            <a:r>
              <a:rPr lang="en-CA" baseline="0" dirty="0" smtClean="0"/>
              <a:t>. Every </a:t>
            </a:r>
            <a:r>
              <a:rPr lang="en-CA" baseline="0" dirty="0" err="1" smtClean="0"/>
              <a:t>changeset</a:t>
            </a:r>
            <a:r>
              <a:rPr lang="en-CA" baseline="0" dirty="0" smtClean="0"/>
              <a:t> gets a GUID when it is created: a globally unique number that is highly unlikely to have ever been generated in the past, or to ever be generated again. If two repositories have </a:t>
            </a:r>
            <a:r>
              <a:rPr lang="en-CA" baseline="0" dirty="0" err="1" smtClean="0"/>
              <a:t>changesets</a:t>
            </a:r>
            <a:r>
              <a:rPr lang="en-CA" baseline="0" dirty="0" smtClean="0"/>
              <a:t> with identical GUIDs up to a certain point, they are the same repository. So which version is the latest? They both are! Until they synchronize again, these are two divergent repositories.</a:t>
            </a:r>
            <a:endParaRPr lang="en-CA" dirty="0" smtClean="0"/>
          </a:p>
          <a:p>
            <a:endParaRPr lang="en-CA" dirty="0" smtClean="0"/>
          </a:p>
          <a:p>
            <a:r>
              <a:rPr lang="en-CA" dirty="0" smtClean="0"/>
              <a:t>Typical</a:t>
            </a:r>
            <a:r>
              <a:rPr lang="en-CA" baseline="0" dirty="0" smtClean="0"/>
              <a:t> GIT workflow:</a:t>
            </a:r>
          </a:p>
          <a:p>
            <a:endParaRPr lang="en-CA" baseline="0" dirty="0" smtClean="0"/>
          </a:p>
          <a:p>
            <a:r>
              <a:rPr lang="en-CA" baseline="0" dirty="0" smtClean="0"/>
              <a:t>Sync local repository with a remote repository</a:t>
            </a:r>
          </a:p>
          <a:p>
            <a:r>
              <a:rPr lang="en-CA" baseline="0" dirty="0" smtClean="0"/>
              <a:t>Make changes to it, causing it to diverge</a:t>
            </a:r>
          </a:p>
          <a:p>
            <a:r>
              <a:rPr lang="en-CA" baseline="0" dirty="0" smtClean="0"/>
              <a:t>Sync local repository with a remote repository again, fixing any problems</a:t>
            </a:r>
          </a:p>
          <a:p>
            <a:r>
              <a:rPr lang="en-CA" baseline="0" dirty="0" smtClean="0"/>
              <a:t>Repeat until done.</a:t>
            </a:r>
          </a:p>
        </p:txBody>
      </p:sp>
      <p:sp>
        <p:nvSpPr>
          <p:cNvPr id="4" name="Slide Number Placeholder 3"/>
          <p:cNvSpPr>
            <a:spLocks noGrp="1"/>
          </p:cNvSpPr>
          <p:nvPr>
            <p:ph type="sldNum" sz="quarter" idx="10"/>
          </p:nvPr>
        </p:nvSpPr>
        <p:spPr/>
        <p:txBody>
          <a:bodyPr/>
          <a:lstStyle/>
          <a:p>
            <a:fld id="{CB55E3E3-40A9-4EFD-94DF-114BB2F8C3AE}" type="slidenum">
              <a:rPr lang="en-CA" smtClean="0"/>
              <a:t>9</a:t>
            </a:fld>
            <a:endParaRPr lang="en-CA"/>
          </a:p>
        </p:txBody>
      </p:sp>
    </p:spTree>
    <p:extLst>
      <p:ext uri="{BB962C8B-B14F-4D97-AF65-F5344CB8AC3E}">
        <p14:creationId xmlns:p14="http://schemas.microsoft.com/office/powerpoint/2010/main" val="303787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a:t>
            </a:r>
            <a:r>
              <a:rPr lang="en-CA" dirty="0" err="1" smtClean="0"/>
              <a:t>changeset</a:t>
            </a:r>
            <a:r>
              <a:rPr lang="en-CA" dirty="0" smtClean="0"/>
              <a:t> database is a locally-hosted database that makes an extensive use of hashing</a:t>
            </a:r>
            <a:r>
              <a:rPr lang="en-CA" baseline="0" dirty="0" smtClean="0"/>
              <a:t> to index and store your </a:t>
            </a:r>
            <a:r>
              <a:rPr lang="en-CA" baseline="0" dirty="0" err="1" smtClean="0"/>
              <a:t>changesets</a:t>
            </a:r>
            <a:r>
              <a:rPr lang="en-CA" baseline="0" dirty="0" smtClean="0"/>
              <a:t>. This is the only part of your GIT repository that gets synchronized with a remote repository. The other parts belong to you and are private to you.</a:t>
            </a:r>
          </a:p>
          <a:p>
            <a:endParaRPr lang="en-CA" baseline="0" dirty="0" smtClean="0"/>
          </a:p>
          <a:p>
            <a:r>
              <a:rPr lang="en-CA" baseline="0" dirty="0" smtClean="0"/>
              <a:t>Staging area is where you tell GIT which modified/new/deleted files are to be part of the </a:t>
            </a:r>
            <a:r>
              <a:rPr lang="en-CA" baseline="0" dirty="0" err="1" smtClean="0"/>
              <a:t>changeset</a:t>
            </a:r>
            <a:r>
              <a:rPr lang="en-CA" baseline="0" dirty="0" smtClean="0"/>
              <a:t>. This is a manual step: changing a file does not automatically include it in your </a:t>
            </a:r>
            <a:r>
              <a:rPr lang="en-CA" baseline="0" dirty="0" err="1" smtClean="0"/>
              <a:t>changeset</a:t>
            </a:r>
            <a:r>
              <a:rPr lang="en-CA" baseline="0" dirty="0" smtClean="0"/>
              <a:t>, though there are tools to make this very fast and simple.</a:t>
            </a:r>
          </a:p>
          <a:p>
            <a:endParaRPr lang="en-CA" baseline="0" dirty="0" smtClean="0"/>
          </a:p>
          <a:p>
            <a:r>
              <a:rPr lang="en-CA" baseline="0" dirty="0" smtClean="0"/>
              <a:t>Workspace is where GIT recreates the state of your code after a certain </a:t>
            </a:r>
            <a:r>
              <a:rPr lang="en-CA" baseline="0" dirty="0" err="1" smtClean="0"/>
              <a:t>changeset</a:t>
            </a:r>
            <a:r>
              <a:rPr lang="en-CA" baseline="0" dirty="0" smtClean="0"/>
              <a:t>. What happens is, GIT figures out which </a:t>
            </a:r>
            <a:r>
              <a:rPr lang="en-CA" baseline="0" dirty="0" err="1" smtClean="0"/>
              <a:t>changesets</a:t>
            </a:r>
            <a:r>
              <a:rPr lang="en-CA" baseline="0" dirty="0" smtClean="0"/>
              <a:t> it needs, takes out the earliest one and applies it. Then takes the next one and “patches” your files on top. Then takes the next one after that and does the same… up until the state of your code is represented. You can instruct GIT to give you the latest state of your repository, or at some point in the past. GIT is a super-efficient delta management system with a DIFF engine added on top. Things happen so fast, if you come from </a:t>
            </a:r>
            <a:r>
              <a:rPr lang="en-CA" baseline="0" dirty="0" err="1" smtClean="0"/>
              <a:t>ClearCase</a:t>
            </a:r>
            <a:r>
              <a:rPr lang="en-CA" baseline="0" dirty="0" smtClean="0"/>
              <a:t> you may think something went wrong and GIT did nothing.</a:t>
            </a:r>
          </a:p>
          <a:p>
            <a:endParaRPr lang="en-CA" baseline="0" dirty="0" smtClean="0"/>
          </a:p>
          <a:p>
            <a:r>
              <a:rPr lang="en-CA" baseline="0" dirty="0" smtClean="0"/>
              <a:t>It is possible to have a GIT repository without a staging area or a workspace. This is often done for repositories not used for development (e.g. masters). Such a repository is there solely so that it can organize your </a:t>
            </a:r>
            <a:r>
              <a:rPr lang="en-CA" baseline="0" dirty="0" err="1" smtClean="0"/>
              <a:t>changesets</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10</a:t>
            </a:fld>
            <a:endParaRPr lang="en-CA"/>
          </a:p>
        </p:txBody>
      </p:sp>
    </p:spTree>
    <p:extLst>
      <p:ext uri="{BB962C8B-B14F-4D97-AF65-F5344CB8AC3E}">
        <p14:creationId xmlns:p14="http://schemas.microsoft.com/office/powerpoint/2010/main" val="178926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31866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82484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499454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92763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0996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09115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F9F5C43-4730-4541-9866-C3226782E959}" type="datetimeFigureOut">
              <a:rPr lang="en-CA" smtClean="0"/>
              <a:t>04/27/2015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24061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F9F5C43-4730-4541-9866-C3226782E959}" type="datetimeFigureOut">
              <a:rPr lang="en-CA" smtClean="0"/>
              <a:t>04/27/2015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06000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F5C43-4730-4541-9866-C3226782E959}" type="datetimeFigureOut">
              <a:rPr lang="en-CA" smtClean="0"/>
              <a:t>04/27/2015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99656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420096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1962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F5C43-4730-4541-9866-C3226782E959}" type="datetimeFigureOut">
              <a:rPr lang="en-CA" smtClean="0"/>
              <a:t>04/27/2015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7B9C5-14C7-4166-A57E-2158B4471208}" type="slidenum">
              <a:rPr lang="en-CA" smtClean="0"/>
              <a:t>‹#›</a:t>
            </a:fld>
            <a:endParaRPr lang="en-CA"/>
          </a:p>
        </p:txBody>
      </p:sp>
    </p:spTree>
    <p:extLst>
      <p:ext uri="{BB962C8B-B14F-4D97-AF65-F5344CB8AC3E}">
        <p14:creationId xmlns:p14="http://schemas.microsoft.com/office/powerpoint/2010/main" val="382751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blogs.atlassian.com/2013/03/introducing-sourcetree-git-client-microsoft-windows/" TargetMode="External"/><Relationship Id="rId3" Type="http://schemas.openxmlformats.org/officeDocument/2006/relationships/hyperlink" Target="https://git-scm.herokuapp.com/download/win" TargetMode="External"/><Relationship Id="rId7" Type="http://schemas.openxmlformats.org/officeDocument/2006/relationships/hyperlink" Target="https://gittf.codeplex.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clipse.org/egit/" TargetMode="External"/><Relationship Id="rId5" Type="http://schemas.openxmlformats.org/officeDocument/2006/relationships/hyperlink" Target="https://code.google.com/p/tortoisegit/" TargetMode="External"/><Relationship Id="rId4" Type="http://schemas.openxmlformats.org/officeDocument/2006/relationships/hyperlink" Target="https://gitextensions.github.io/"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ackoverflow.com/questions/2468230/how-to-use-winmerge-with-git-extensio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An Introduction to GIT</a:t>
            </a:r>
            <a:endParaRPr lang="en-CA" dirty="0"/>
          </a:p>
        </p:txBody>
      </p:sp>
      <p:sp>
        <p:nvSpPr>
          <p:cNvPr id="3" name="Subtitle 2"/>
          <p:cNvSpPr>
            <a:spLocks noGrp="1"/>
          </p:cNvSpPr>
          <p:nvPr>
            <p:ph type="subTitle" idx="1"/>
          </p:nvPr>
        </p:nvSpPr>
        <p:spPr/>
        <p:txBody>
          <a:bodyPr/>
          <a:lstStyle/>
          <a:p>
            <a:r>
              <a:rPr lang="en-CA" dirty="0" smtClean="0"/>
              <a:t>An introduction to GIT that attempts to answer why the tool behaves the way it does.</a:t>
            </a:r>
            <a:endParaRPr lang="en-CA" dirty="0"/>
          </a:p>
        </p:txBody>
      </p:sp>
    </p:spTree>
    <p:extLst>
      <p:ext uri="{BB962C8B-B14F-4D97-AF65-F5344CB8AC3E}">
        <p14:creationId xmlns:p14="http://schemas.microsoft.com/office/powerpoint/2010/main" val="540743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 OF A GIT REPOSITORY</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There are 3 parts to a GIT repository:</a:t>
            </a:r>
          </a:p>
          <a:p>
            <a:pPr lvl="1"/>
            <a:r>
              <a:rPr lang="en-CA" dirty="0" smtClean="0"/>
              <a:t>The local </a:t>
            </a:r>
            <a:r>
              <a:rPr lang="en-CA" dirty="0" err="1" smtClean="0"/>
              <a:t>changeset</a:t>
            </a:r>
            <a:r>
              <a:rPr lang="en-CA" dirty="0" smtClean="0"/>
              <a:t> database: this is where the </a:t>
            </a:r>
            <a:r>
              <a:rPr lang="en-CA" dirty="0" err="1" smtClean="0"/>
              <a:t>changesets</a:t>
            </a:r>
            <a:r>
              <a:rPr lang="en-CA" dirty="0" smtClean="0"/>
              <a:t> live. You can’t work here, your files are scattered all over the place.</a:t>
            </a:r>
          </a:p>
          <a:p>
            <a:pPr lvl="1"/>
            <a:r>
              <a:rPr lang="en-CA" dirty="0" smtClean="0"/>
              <a:t>Staging area: this is a preparation area where you “compose” a </a:t>
            </a:r>
            <a:r>
              <a:rPr lang="en-CA" dirty="0" err="1" smtClean="0"/>
              <a:t>changeset</a:t>
            </a:r>
            <a:r>
              <a:rPr lang="en-CA" dirty="0" smtClean="0"/>
              <a:t> you are currently working on. The staging area is private: it does not get synchronized with remote. If you ask GIT to reset, all changes here are lost forever.</a:t>
            </a:r>
          </a:p>
          <a:p>
            <a:pPr lvl="1"/>
            <a:r>
              <a:rPr lang="en-CA" dirty="0" smtClean="0"/>
              <a:t>Workspace: this is where GIT assembles a representation of your source code at a certain </a:t>
            </a:r>
            <a:r>
              <a:rPr lang="en-CA" dirty="0" err="1" smtClean="0"/>
              <a:t>changeset</a:t>
            </a:r>
            <a:r>
              <a:rPr lang="en-CA" dirty="0" smtClean="0"/>
              <a:t>. GIT will go out, figure out which </a:t>
            </a:r>
            <a:r>
              <a:rPr lang="en-CA" dirty="0" err="1" smtClean="0"/>
              <a:t>changesets</a:t>
            </a:r>
            <a:r>
              <a:rPr lang="en-CA" dirty="0" smtClean="0"/>
              <a:t> are needed and patch your files as needed to recreate the state of your code at that point in time.</a:t>
            </a:r>
          </a:p>
        </p:txBody>
      </p:sp>
    </p:spTree>
    <p:extLst>
      <p:ext uri="{BB962C8B-B14F-4D97-AF65-F5344CB8AC3E}">
        <p14:creationId xmlns:p14="http://schemas.microsoft.com/office/powerpoint/2010/main" val="383094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 OF A GIT REPOSITORY</a:t>
            </a:r>
            <a:endParaRPr lang="en-CA" dirty="0"/>
          </a:p>
        </p:txBody>
      </p:sp>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8" name="Straight Arrow Connector 7"/>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44654" y="4923474"/>
            <a:ext cx="1046953" cy="369332"/>
          </a:xfrm>
          <a:prstGeom prst="rect">
            <a:avLst/>
          </a:prstGeom>
          <a:noFill/>
        </p:spPr>
        <p:txBody>
          <a:bodyPr wrap="none" rtlCol="0">
            <a:spAutoFit/>
          </a:bodyPr>
          <a:lstStyle/>
          <a:p>
            <a:r>
              <a:rPr lang="en-CA" b="1" dirty="0" smtClean="0"/>
              <a:t>checkout</a:t>
            </a:r>
            <a:endParaRPr lang="en-CA" b="1" dirty="0"/>
          </a:p>
        </p:txBody>
      </p:sp>
      <p:sp>
        <p:nvSpPr>
          <p:cNvPr id="14" name="TextBox 13"/>
          <p:cNvSpPr txBox="1"/>
          <p:nvPr/>
        </p:nvSpPr>
        <p:spPr>
          <a:xfrm>
            <a:off x="5934163" y="3496362"/>
            <a:ext cx="545342" cy="369332"/>
          </a:xfrm>
          <a:prstGeom prst="rect">
            <a:avLst/>
          </a:prstGeom>
          <a:noFill/>
        </p:spPr>
        <p:txBody>
          <a:bodyPr wrap="none" rtlCol="0">
            <a:spAutoFit/>
          </a:bodyPr>
          <a:lstStyle/>
          <a:p>
            <a:r>
              <a:rPr lang="en-CA" b="1" dirty="0" smtClean="0"/>
              <a:t>add</a:t>
            </a:r>
            <a:endParaRPr lang="en-CA" b="1" dirty="0"/>
          </a:p>
        </p:txBody>
      </p:sp>
      <p:sp>
        <p:nvSpPr>
          <p:cNvPr id="15" name="TextBox 14"/>
          <p:cNvSpPr txBox="1"/>
          <p:nvPr/>
        </p:nvSpPr>
        <p:spPr>
          <a:xfrm>
            <a:off x="2944654" y="1938916"/>
            <a:ext cx="914481" cy="369332"/>
          </a:xfrm>
          <a:prstGeom prst="rect">
            <a:avLst/>
          </a:prstGeom>
          <a:noFill/>
        </p:spPr>
        <p:txBody>
          <a:bodyPr wrap="none" rtlCol="0">
            <a:spAutoFit/>
          </a:bodyPr>
          <a:lstStyle/>
          <a:p>
            <a:r>
              <a:rPr lang="en-CA" b="1" dirty="0" smtClean="0"/>
              <a:t>commit</a:t>
            </a:r>
            <a:endParaRPr lang="en-CA" b="1" dirty="0"/>
          </a:p>
        </p:txBody>
      </p:sp>
    </p:spTree>
    <p:extLst>
      <p:ext uri="{BB962C8B-B14F-4D97-AF65-F5344CB8AC3E}">
        <p14:creationId xmlns:p14="http://schemas.microsoft.com/office/powerpoint/2010/main" val="3849796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 OF A GIT REPOSITORY</a:t>
            </a:r>
            <a:endParaRPr lang="en-CA" dirty="0"/>
          </a:p>
        </p:txBody>
      </p:sp>
      <p:grpSp>
        <p:nvGrpSpPr>
          <p:cNvPr id="19" name="Group 18"/>
          <p:cNvGrpSpPr/>
          <p:nvPr/>
        </p:nvGrpSpPr>
        <p:grpSpPr>
          <a:xfrm>
            <a:off x="4355976" y="1704962"/>
            <a:ext cx="4176463" cy="2376264"/>
            <a:chOff x="683568" y="1844824"/>
            <a:chExt cx="7217459" cy="3744416"/>
          </a:xfrm>
        </p:grpSpPr>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7" name="Straight Arrow Connector 6"/>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539552" y="1682113"/>
            <a:ext cx="1250047" cy="237626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Remote</a:t>
            </a:r>
          </a:p>
          <a:p>
            <a:pPr algn="ctr"/>
            <a:r>
              <a:rPr lang="en-CA" dirty="0" err="1" smtClean="0"/>
              <a:t>changeset</a:t>
            </a:r>
            <a:r>
              <a:rPr lang="en-CA" dirty="0" smtClean="0"/>
              <a:t> database</a:t>
            </a:r>
            <a:endParaRPr lang="en-CA" dirty="0"/>
          </a:p>
        </p:txBody>
      </p:sp>
      <p:cxnSp>
        <p:nvCxnSpPr>
          <p:cNvPr id="39" name="Straight Arrow Connector 38"/>
          <p:cNvCxnSpPr/>
          <p:nvPr/>
        </p:nvCxnSpPr>
        <p:spPr>
          <a:xfrm flipH="1">
            <a:off x="1907704" y="2093390"/>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907704" y="3669949"/>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39872" y="1682113"/>
            <a:ext cx="646331" cy="369332"/>
          </a:xfrm>
          <a:prstGeom prst="rect">
            <a:avLst/>
          </a:prstGeom>
          <a:noFill/>
        </p:spPr>
        <p:txBody>
          <a:bodyPr wrap="none" rtlCol="0">
            <a:spAutoFit/>
          </a:bodyPr>
          <a:lstStyle/>
          <a:p>
            <a:r>
              <a:rPr lang="en-CA" b="1" dirty="0" smtClean="0"/>
              <a:t>push</a:t>
            </a:r>
            <a:endParaRPr lang="en-CA" b="1" dirty="0"/>
          </a:p>
        </p:txBody>
      </p:sp>
      <p:sp>
        <p:nvSpPr>
          <p:cNvPr id="43" name="TextBox 42"/>
          <p:cNvSpPr txBox="1"/>
          <p:nvPr/>
        </p:nvSpPr>
        <p:spPr>
          <a:xfrm>
            <a:off x="2792770" y="3258673"/>
            <a:ext cx="543739" cy="369332"/>
          </a:xfrm>
          <a:prstGeom prst="rect">
            <a:avLst/>
          </a:prstGeom>
          <a:noFill/>
        </p:spPr>
        <p:txBody>
          <a:bodyPr wrap="none" rtlCol="0">
            <a:spAutoFit/>
          </a:bodyPr>
          <a:lstStyle/>
          <a:p>
            <a:r>
              <a:rPr lang="en-CA" b="1" dirty="0" smtClean="0"/>
              <a:t>pull</a:t>
            </a:r>
            <a:endParaRPr lang="en-CA" b="1" dirty="0"/>
          </a:p>
        </p:txBody>
      </p:sp>
      <p:sp>
        <p:nvSpPr>
          <p:cNvPr id="44" name="Rectangle 43"/>
          <p:cNvSpPr/>
          <p:nvPr/>
        </p:nvSpPr>
        <p:spPr>
          <a:xfrm>
            <a:off x="2267744" y="1602489"/>
            <a:ext cx="1584176" cy="2330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p:cNvSpPr txBox="1"/>
          <p:nvPr/>
        </p:nvSpPr>
        <p:spPr>
          <a:xfrm>
            <a:off x="1727684" y="4081226"/>
            <a:ext cx="2664295" cy="2308324"/>
          </a:xfrm>
          <a:prstGeom prst="rect">
            <a:avLst/>
          </a:prstGeom>
          <a:noFill/>
        </p:spPr>
        <p:txBody>
          <a:bodyPr wrap="square" rtlCol="0">
            <a:spAutoFit/>
          </a:bodyPr>
          <a:lstStyle/>
          <a:p>
            <a:r>
              <a:rPr lang="en-CA" b="1" dirty="0" smtClean="0"/>
              <a:t>These are the only two operations to synchronize a local with a remote repository. Until you call push or pull, you are only changing your local repository and no one but you can see your changes.</a:t>
            </a:r>
            <a:endParaRPr lang="en-CA" b="1" dirty="0"/>
          </a:p>
        </p:txBody>
      </p:sp>
    </p:spTree>
    <p:extLst>
      <p:ext uri="{BB962C8B-B14F-4D97-AF65-F5344CB8AC3E}">
        <p14:creationId xmlns:p14="http://schemas.microsoft.com/office/powerpoint/2010/main" val="1630747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Basics</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5466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lstStyle/>
          <a:p>
            <a:pPr marL="0" indent="0" algn="ctr">
              <a:buNone/>
            </a:pPr>
            <a:endParaRPr lang="en-CA" dirty="0" smtClean="0"/>
          </a:p>
          <a:p>
            <a:pPr marL="0" indent="0" algn="ctr">
              <a:buNone/>
            </a:pPr>
            <a:r>
              <a:rPr lang="en-CA" sz="5400" b="1" dirty="0" smtClean="0">
                <a:solidFill>
                  <a:srgbClr val="FF0000"/>
                </a:solidFill>
              </a:rPr>
              <a:t>BEWARE OF TOOLS THAT (TRY TO) DO THE THINKING FOR YOU!</a:t>
            </a:r>
            <a:endParaRPr lang="en-CA" sz="5400" b="1" dirty="0">
              <a:solidFill>
                <a:srgbClr val="FF0000"/>
              </a:solidFill>
            </a:endParaRPr>
          </a:p>
        </p:txBody>
      </p:sp>
    </p:spTree>
    <p:extLst>
      <p:ext uri="{BB962C8B-B14F-4D97-AF65-F5344CB8AC3E}">
        <p14:creationId xmlns:p14="http://schemas.microsoft.com/office/powerpoint/2010/main" val="1460559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The tools I use:</a:t>
            </a:r>
          </a:p>
          <a:p>
            <a:pPr lvl="1"/>
            <a:r>
              <a:rPr lang="en-CA" dirty="0"/>
              <a:t>GIT for Windows: </a:t>
            </a:r>
            <a:r>
              <a:rPr lang="en-CA" dirty="0">
                <a:hlinkClick r:id="rId3"/>
              </a:rPr>
              <a:t>https://</a:t>
            </a:r>
            <a:r>
              <a:rPr lang="en-CA" dirty="0" smtClean="0">
                <a:hlinkClick r:id="rId3"/>
              </a:rPr>
              <a:t>git-scm.herokuapp.com/download/win</a:t>
            </a:r>
            <a:endParaRPr lang="en-CA" dirty="0" smtClean="0"/>
          </a:p>
          <a:p>
            <a:pPr lvl="1"/>
            <a:r>
              <a:rPr lang="en-CA" dirty="0"/>
              <a:t>GIT Extensions: </a:t>
            </a:r>
            <a:r>
              <a:rPr lang="en-CA" dirty="0">
                <a:hlinkClick r:id="rId4"/>
              </a:rPr>
              <a:t>https://gitextensions.github.io</a:t>
            </a:r>
            <a:r>
              <a:rPr lang="en-CA" dirty="0" smtClean="0">
                <a:hlinkClick r:id="rId4"/>
              </a:rPr>
              <a:t>/</a:t>
            </a:r>
            <a:endParaRPr lang="en-CA" dirty="0" smtClean="0"/>
          </a:p>
          <a:p>
            <a:pPr lvl="1"/>
            <a:r>
              <a:rPr lang="en-CA" dirty="0" err="1" smtClean="0"/>
              <a:t>TortoiseGIT</a:t>
            </a:r>
            <a:r>
              <a:rPr lang="en-CA" dirty="0"/>
              <a:t>: </a:t>
            </a:r>
            <a:r>
              <a:rPr lang="en-CA" dirty="0">
                <a:hlinkClick r:id="rId5"/>
              </a:rPr>
              <a:t>https://code.google.com/p/tortoisegit</a:t>
            </a:r>
            <a:r>
              <a:rPr lang="en-CA" dirty="0" smtClean="0">
                <a:hlinkClick r:id="rId5"/>
              </a:rPr>
              <a:t>/</a:t>
            </a:r>
            <a:endParaRPr lang="en-CA" dirty="0" smtClean="0"/>
          </a:p>
          <a:p>
            <a:pPr lvl="1"/>
            <a:r>
              <a:rPr lang="en-CA" dirty="0" err="1" smtClean="0"/>
              <a:t>eGIT</a:t>
            </a:r>
            <a:r>
              <a:rPr lang="en-CA" dirty="0"/>
              <a:t>: </a:t>
            </a:r>
            <a:r>
              <a:rPr lang="en-CA" dirty="0">
                <a:hlinkClick r:id="rId6"/>
              </a:rPr>
              <a:t>https://eclipse.org/egit</a:t>
            </a:r>
            <a:r>
              <a:rPr lang="en-CA" dirty="0" smtClean="0">
                <a:hlinkClick r:id="rId6"/>
              </a:rPr>
              <a:t>/</a:t>
            </a:r>
            <a:endParaRPr lang="en-CA" dirty="0" smtClean="0"/>
          </a:p>
          <a:p>
            <a:pPr lvl="1"/>
            <a:r>
              <a:rPr lang="en-CA" dirty="0"/>
              <a:t>GIT-TF: </a:t>
            </a:r>
            <a:r>
              <a:rPr lang="en-CA" dirty="0">
                <a:hlinkClick r:id="rId7"/>
              </a:rPr>
              <a:t>https://gittf.codeplex.com</a:t>
            </a:r>
            <a:r>
              <a:rPr lang="en-CA" dirty="0" smtClean="0">
                <a:hlinkClick r:id="rId7"/>
              </a:rPr>
              <a:t>/</a:t>
            </a:r>
            <a:endParaRPr lang="en-CA" dirty="0" smtClean="0"/>
          </a:p>
          <a:p>
            <a:r>
              <a:rPr lang="en-CA" dirty="0" smtClean="0"/>
              <a:t>Other tools:</a:t>
            </a:r>
          </a:p>
          <a:p>
            <a:pPr lvl="1"/>
            <a:r>
              <a:rPr lang="en-CA" dirty="0" err="1" smtClean="0"/>
              <a:t>Atlassan</a:t>
            </a:r>
            <a:r>
              <a:rPr lang="en-CA" dirty="0" smtClean="0"/>
              <a:t> </a:t>
            </a:r>
            <a:r>
              <a:rPr lang="en-CA" dirty="0" err="1" smtClean="0"/>
              <a:t>SourceTree</a:t>
            </a:r>
            <a:r>
              <a:rPr lang="en-CA" dirty="0"/>
              <a:t>: </a:t>
            </a:r>
            <a:r>
              <a:rPr lang="en-CA" dirty="0">
                <a:hlinkClick r:id="rId8"/>
              </a:rPr>
              <a:t>http://blogs.atlassian.com/2013/03/introducing-sourcetree-git-client-microsoft-windows</a:t>
            </a:r>
            <a:r>
              <a:rPr lang="en-CA" dirty="0" smtClean="0">
                <a:hlinkClick r:id="rId8"/>
              </a:rPr>
              <a:t>/</a:t>
            </a:r>
            <a:endParaRPr lang="en-CA" dirty="0" smtClean="0"/>
          </a:p>
          <a:p>
            <a:pPr lvl="1"/>
            <a:endParaRPr lang="en-CA" dirty="0"/>
          </a:p>
        </p:txBody>
      </p:sp>
    </p:spTree>
    <p:extLst>
      <p:ext uri="{BB962C8B-B14F-4D97-AF65-F5344CB8AC3E}">
        <p14:creationId xmlns:p14="http://schemas.microsoft.com/office/powerpoint/2010/main" val="32701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rmAutofit/>
          </a:bodyPr>
          <a:lstStyle/>
          <a:p>
            <a:r>
              <a:rPr lang="en-CA" dirty="0" smtClean="0"/>
              <a:t>INIT / CLONE / ADD / COMMIT</a:t>
            </a:r>
            <a:endParaRPr lang="en-CA" dirty="0"/>
          </a:p>
        </p:txBody>
      </p:sp>
      <p:sp>
        <p:nvSpPr>
          <p:cNvPr id="3" name="Content Placeholder 2"/>
          <p:cNvSpPr>
            <a:spLocks noGrp="1"/>
          </p:cNvSpPr>
          <p:nvPr>
            <p:ph idx="1"/>
          </p:nvPr>
        </p:nvSpPr>
        <p:spPr>
          <a:xfrm>
            <a:off x="457200" y="1484784"/>
            <a:ext cx="8229600" cy="4641379"/>
          </a:xfrm>
        </p:spPr>
        <p:txBody>
          <a:bodyPr>
            <a:normAutofit fontScale="77500" lnSpcReduction="20000"/>
          </a:bodyPr>
          <a:lstStyle/>
          <a:p>
            <a:pPr marL="0" indent="0">
              <a:buNone/>
            </a:pPr>
            <a:endParaRPr lang="en-CA" dirty="0" smtClean="0"/>
          </a:p>
          <a:p>
            <a:r>
              <a:rPr lang="en-CA" dirty="0" err="1" smtClean="0"/>
              <a:t>Init</a:t>
            </a:r>
            <a:r>
              <a:rPr lang="en-CA" dirty="0" smtClean="0"/>
              <a:t> – creates a brand new GIT repository from scratch. Use when you do not intend to synchronize your repository anywhere else, or you wish to create a new master repository others will synchronize into.</a:t>
            </a:r>
          </a:p>
          <a:p>
            <a:r>
              <a:rPr lang="en-CA" dirty="0" smtClean="0"/>
              <a:t>Clone – replicate a remote repository into a local repository in its entirety. The entire history of the repository gets copied over. The remote repository is set as an upstream repository so you can use push/pull to synchronize it.</a:t>
            </a:r>
          </a:p>
          <a:p>
            <a:r>
              <a:rPr lang="en-CA" dirty="0" smtClean="0"/>
              <a:t>Add – Adds created/changed artifact to Staging</a:t>
            </a:r>
          </a:p>
          <a:p>
            <a:r>
              <a:rPr lang="en-CA" dirty="0" smtClean="0"/>
              <a:t>Commit – Creates a new </a:t>
            </a:r>
            <a:r>
              <a:rPr lang="en-CA" dirty="0" err="1" smtClean="0"/>
              <a:t>Changeset</a:t>
            </a:r>
            <a:r>
              <a:rPr lang="en-CA" dirty="0" smtClean="0"/>
              <a:t>, however the new </a:t>
            </a:r>
            <a:r>
              <a:rPr lang="en-CA" dirty="0" err="1" smtClean="0"/>
              <a:t>changeset</a:t>
            </a:r>
            <a:r>
              <a:rPr lang="en-CA" dirty="0" smtClean="0"/>
              <a:t> is not synced with any remote repository</a:t>
            </a:r>
          </a:p>
          <a:p>
            <a:endParaRPr lang="en-CA" dirty="0"/>
          </a:p>
        </p:txBody>
      </p:sp>
    </p:spTree>
    <p:extLst>
      <p:ext uri="{BB962C8B-B14F-4D97-AF65-F5344CB8AC3E}">
        <p14:creationId xmlns:p14="http://schemas.microsoft.com/office/powerpoint/2010/main" val="345017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PUSH / PULL</a:t>
            </a:r>
            <a:endParaRPr lang="en-CA" dirty="0"/>
          </a:p>
        </p:txBody>
      </p:sp>
      <p:sp>
        <p:nvSpPr>
          <p:cNvPr id="3" name="Content Placeholder 2"/>
          <p:cNvSpPr>
            <a:spLocks noGrp="1"/>
          </p:cNvSpPr>
          <p:nvPr>
            <p:ph idx="1"/>
          </p:nvPr>
        </p:nvSpPr>
        <p:spPr/>
        <p:txBody>
          <a:bodyPr/>
          <a:lstStyle/>
          <a:p>
            <a:r>
              <a:rPr lang="en-CA" dirty="0" smtClean="0"/>
              <a:t>Push – Sends all local </a:t>
            </a:r>
            <a:r>
              <a:rPr lang="en-CA" dirty="0" err="1" smtClean="0"/>
              <a:t>changesets</a:t>
            </a:r>
            <a:r>
              <a:rPr lang="en-CA" dirty="0" smtClean="0"/>
              <a:t> to the remote repository. [Publish local </a:t>
            </a:r>
            <a:r>
              <a:rPr lang="en-CA" dirty="0" err="1" smtClean="0"/>
              <a:t>changesets</a:t>
            </a:r>
            <a:r>
              <a:rPr lang="en-CA" dirty="0" smtClean="0"/>
              <a:t>]</a:t>
            </a:r>
          </a:p>
          <a:p>
            <a:r>
              <a:rPr lang="en-CA" dirty="0" smtClean="0"/>
              <a:t>Pull – Brings all remote </a:t>
            </a:r>
            <a:r>
              <a:rPr lang="en-CA" dirty="0" err="1" smtClean="0"/>
              <a:t>changesets</a:t>
            </a:r>
            <a:r>
              <a:rPr lang="en-CA" dirty="0" smtClean="0"/>
              <a:t> to the local repository. [Download remote </a:t>
            </a:r>
            <a:r>
              <a:rPr lang="en-CA" dirty="0" err="1" smtClean="0"/>
              <a:t>changesets</a:t>
            </a:r>
            <a:r>
              <a:rPr lang="en-CA" dirty="0" smtClean="0"/>
              <a:t>]</a:t>
            </a:r>
            <a:endParaRPr lang="en-CA" dirty="0"/>
          </a:p>
        </p:txBody>
      </p:sp>
    </p:spTree>
    <p:extLst>
      <p:ext uri="{BB962C8B-B14F-4D97-AF65-F5344CB8AC3E}">
        <p14:creationId xmlns:p14="http://schemas.microsoft.com/office/powerpoint/2010/main" val="3679831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MERGE</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378148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CA" dirty="0" smtClean="0"/>
              <a:t>A merge operation is performed every time you execute one of the following operations:</a:t>
            </a:r>
          </a:p>
          <a:p>
            <a:r>
              <a:rPr lang="en-CA" dirty="0" smtClean="0"/>
              <a:t>Pull – </a:t>
            </a:r>
            <a:r>
              <a:rPr lang="en-CA" dirty="0" err="1" smtClean="0"/>
              <a:t>changesets</a:t>
            </a:r>
            <a:r>
              <a:rPr lang="en-CA" dirty="0" smtClean="0"/>
              <a:t> from a remote repository have to be merged with any local </a:t>
            </a:r>
            <a:r>
              <a:rPr lang="en-CA" dirty="0" err="1" smtClean="0"/>
              <a:t>changesets</a:t>
            </a:r>
            <a:r>
              <a:rPr lang="en-CA" dirty="0" smtClean="0"/>
              <a:t> that have yet to be pushed.</a:t>
            </a:r>
          </a:p>
          <a:p>
            <a:r>
              <a:rPr lang="en-CA" dirty="0" smtClean="0"/>
              <a:t>Merge – more on this shortly.</a:t>
            </a:r>
          </a:p>
          <a:p>
            <a:r>
              <a:rPr lang="en-CA" dirty="0" smtClean="0"/>
              <a:t>Cherry-pick – more on this shortly.</a:t>
            </a:r>
          </a:p>
          <a:p>
            <a:pPr marL="0" indent="0">
              <a:buNone/>
            </a:pPr>
            <a:r>
              <a:rPr lang="en-CA" dirty="0" smtClean="0"/>
              <a:t>Most of the time GIT will merge/unmerge changes into your code without you having to do anything. When it cannot do so automatically, it indicates a conflict. </a:t>
            </a:r>
          </a:p>
          <a:p>
            <a:pPr marL="0" indent="0">
              <a:buNone/>
            </a:pPr>
            <a:r>
              <a:rPr lang="en-CA" dirty="0" smtClean="0"/>
              <a:t>Conflicts simply means that you have to produce the merged version by hand and hand it over to GIT to record as the merged result.</a:t>
            </a:r>
          </a:p>
          <a:p>
            <a:endParaRPr lang="en-CA" dirty="0" smtClean="0"/>
          </a:p>
          <a:p>
            <a:endParaRPr lang="en-CA" dirty="0"/>
          </a:p>
        </p:txBody>
      </p:sp>
    </p:spTree>
    <p:extLst>
      <p:ext uri="{BB962C8B-B14F-4D97-AF65-F5344CB8AC3E}">
        <p14:creationId xmlns:p14="http://schemas.microsoft.com/office/powerpoint/2010/main" val="362304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 am going to </a:t>
            </a:r>
            <a:r>
              <a:rPr lang="en-CA" dirty="0" smtClean="0"/>
              <a:t>cover here</a:t>
            </a:r>
            <a:endParaRPr lang="en-CA" dirty="0"/>
          </a:p>
        </p:txBody>
      </p:sp>
      <p:sp>
        <p:nvSpPr>
          <p:cNvPr id="3" name="Content Placeholder 2"/>
          <p:cNvSpPr>
            <a:spLocks noGrp="1"/>
          </p:cNvSpPr>
          <p:nvPr>
            <p:ph idx="1"/>
          </p:nvPr>
        </p:nvSpPr>
        <p:spPr>
          <a:xfrm>
            <a:off x="467544" y="1196752"/>
            <a:ext cx="8136904" cy="5400600"/>
          </a:xfrm>
        </p:spPr>
        <p:txBody>
          <a:bodyPr numCol="2">
            <a:noAutofit/>
          </a:bodyPr>
          <a:lstStyle/>
          <a:p>
            <a:r>
              <a:rPr lang="en-CA" sz="1600" dirty="0" smtClean="0"/>
              <a:t>A Git Repository</a:t>
            </a:r>
          </a:p>
          <a:p>
            <a:pPr lvl="1"/>
            <a:r>
              <a:rPr lang="en-CA" sz="1600" dirty="0" smtClean="0"/>
              <a:t>How is GIT different?</a:t>
            </a:r>
          </a:p>
          <a:p>
            <a:pPr lvl="1"/>
            <a:r>
              <a:rPr lang="en-CA" sz="1600" dirty="0" smtClean="0"/>
              <a:t>Which version is the latest?</a:t>
            </a:r>
          </a:p>
          <a:p>
            <a:pPr lvl="1"/>
            <a:r>
              <a:rPr lang="en-CA" sz="1600" dirty="0" smtClean="0"/>
              <a:t>Structure of a GIT repository</a:t>
            </a:r>
          </a:p>
          <a:p>
            <a:r>
              <a:rPr lang="en-CA" sz="1600" dirty="0" smtClean="0"/>
              <a:t>The Basics</a:t>
            </a:r>
          </a:p>
          <a:p>
            <a:pPr lvl="1"/>
            <a:r>
              <a:rPr lang="en-CA" sz="1600" dirty="0" smtClean="0"/>
              <a:t>The Tools</a:t>
            </a:r>
          </a:p>
          <a:p>
            <a:pPr lvl="1"/>
            <a:r>
              <a:rPr lang="en-CA" sz="1600" dirty="0" err="1" smtClean="0"/>
              <a:t>Init</a:t>
            </a:r>
            <a:r>
              <a:rPr lang="en-CA" sz="1600" dirty="0" smtClean="0"/>
              <a:t>/Clone/Add/Check-in/Check-out</a:t>
            </a:r>
          </a:p>
          <a:p>
            <a:pPr lvl="1"/>
            <a:r>
              <a:rPr lang="en-CA" sz="1600" dirty="0" smtClean="0"/>
              <a:t>Push/Pull</a:t>
            </a:r>
          </a:p>
          <a:p>
            <a:r>
              <a:rPr lang="en-CA" sz="1600" dirty="0" smtClean="0"/>
              <a:t>The </a:t>
            </a:r>
            <a:r>
              <a:rPr lang="en-CA" sz="1600" dirty="0"/>
              <a:t>Merge</a:t>
            </a:r>
          </a:p>
          <a:p>
            <a:pPr lvl="1"/>
            <a:r>
              <a:rPr lang="en-CA" sz="1600" dirty="0"/>
              <a:t>How to deal with </a:t>
            </a:r>
            <a:r>
              <a:rPr lang="en-CA" sz="1600" dirty="0" smtClean="0"/>
              <a:t>conflicts</a:t>
            </a:r>
            <a:endParaRPr lang="en-CA" sz="1600" dirty="0"/>
          </a:p>
          <a:p>
            <a:pPr lvl="1"/>
            <a:r>
              <a:rPr lang="en-CA" sz="1600" dirty="0" smtClean="0"/>
              <a:t>Rolling Back Changes</a:t>
            </a:r>
          </a:p>
          <a:p>
            <a:r>
              <a:rPr lang="en-CA" sz="1600" dirty="0" smtClean="0"/>
              <a:t>Branching &amp; Tagging</a:t>
            </a:r>
          </a:p>
          <a:p>
            <a:pPr lvl="1"/>
            <a:r>
              <a:rPr lang="en-CA" sz="1600" dirty="0" smtClean="0"/>
              <a:t>What is a GIT branch?</a:t>
            </a:r>
          </a:p>
          <a:p>
            <a:pPr lvl="1"/>
            <a:r>
              <a:rPr lang="en-CA" sz="1600" dirty="0" smtClean="0"/>
              <a:t>Where is my branch?</a:t>
            </a:r>
          </a:p>
          <a:p>
            <a:pPr lvl="1"/>
            <a:r>
              <a:rPr lang="en-CA" sz="1600" dirty="0" smtClean="0"/>
              <a:t>Merging a </a:t>
            </a:r>
            <a:r>
              <a:rPr lang="en-CA" sz="1600" dirty="0" smtClean="0"/>
              <a:t>branch</a:t>
            </a:r>
          </a:p>
          <a:p>
            <a:pPr lvl="1"/>
            <a:r>
              <a:rPr lang="en-CA" sz="1600" dirty="0" smtClean="0"/>
              <a:t>Deleting a branch</a:t>
            </a:r>
            <a:endParaRPr lang="en-CA" sz="1600" dirty="0" smtClean="0"/>
          </a:p>
          <a:p>
            <a:pPr lvl="1"/>
            <a:r>
              <a:rPr lang="en-CA" sz="1600" dirty="0" smtClean="0"/>
              <a:t>Cherry-picking</a:t>
            </a:r>
          </a:p>
          <a:p>
            <a:pPr lvl="1"/>
            <a:r>
              <a:rPr lang="en-CA" sz="1600" dirty="0" smtClean="0"/>
              <a:t>What good are tags anyway?</a:t>
            </a:r>
          </a:p>
          <a:p>
            <a:r>
              <a:rPr lang="en-CA" sz="1600" dirty="0" smtClean="0"/>
              <a:t>How to manage a large application with GIT</a:t>
            </a:r>
          </a:p>
          <a:p>
            <a:pPr lvl="1"/>
            <a:r>
              <a:rPr lang="en-CA" sz="1600" dirty="0" smtClean="0"/>
              <a:t>Subtree</a:t>
            </a:r>
          </a:p>
          <a:p>
            <a:pPr lvl="1"/>
            <a:r>
              <a:rPr lang="en-CA" sz="1600" dirty="0" smtClean="0"/>
              <a:t>Submodule</a:t>
            </a:r>
          </a:p>
          <a:p>
            <a:r>
              <a:rPr lang="en-CA" sz="1600" dirty="0" smtClean="0"/>
              <a:t>Any other topic you may be interested in?</a:t>
            </a:r>
            <a:endParaRPr lang="en-CA" sz="2000" dirty="0" smtClean="0"/>
          </a:p>
          <a:p>
            <a:r>
              <a:rPr lang="en-CA" sz="1600" dirty="0" smtClean="0"/>
              <a:t>GIT and TFS</a:t>
            </a:r>
          </a:p>
          <a:p>
            <a:pPr lvl="1"/>
            <a:r>
              <a:rPr lang="en-CA" sz="1600" dirty="0" smtClean="0"/>
              <a:t>How to use a native TFS repository with GIT?</a:t>
            </a:r>
          </a:p>
          <a:p>
            <a:endParaRPr lang="en-CA" sz="2000" dirty="0" smtClean="0"/>
          </a:p>
        </p:txBody>
      </p:sp>
    </p:spTree>
    <p:extLst>
      <p:ext uri="{BB962C8B-B14F-4D97-AF65-F5344CB8AC3E}">
        <p14:creationId xmlns:p14="http://schemas.microsoft.com/office/powerpoint/2010/main" val="154231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normAutofit/>
          </a:bodyPr>
          <a:lstStyle/>
          <a:p>
            <a:pPr marL="0" indent="0">
              <a:buNone/>
            </a:pPr>
            <a:r>
              <a:rPr lang="en-CA" sz="2000" dirty="0" smtClean="0">
                <a:latin typeface="+mj-lt"/>
                <a:cs typeface="Courier New" panose="02070309020205020404" pitchFamily="49" charset="0"/>
              </a:rPr>
              <a:t>How to read GIT’s diff format:</a:t>
            </a:r>
          </a:p>
          <a:p>
            <a:pPr marL="0" indent="0">
              <a:buNone/>
            </a:pPr>
            <a:endParaRPr lang="en-CA" sz="2000" dirty="0">
              <a:latin typeface="Courier New" panose="02070309020205020404" pitchFamily="49" charset="0"/>
              <a:cs typeface="Courier New" panose="02070309020205020404" pitchFamily="49" charset="0"/>
            </a:endParaRPr>
          </a:p>
          <a:p>
            <a:pPr marL="0" indent="0">
              <a:buNone/>
            </a:pPr>
            <a:r>
              <a:rPr lang="en-CA" sz="2000" dirty="0" smtClean="0">
                <a:latin typeface="Courier New" panose="02070309020205020404" pitchFamily="49" charset="0"/>
                <a:cs typeface="Courier New" panose="02070309020205020404" pitchFamily="49" charset="0"/>
              </a:rPr>
              <a:t>"</a:t>
            </a:r>
            <a:r>
              <a:rPr lang="en-CA" sz="2000" dirty="0">
                <a:latin typeface="Courier New" panose="02070309020205020404" pitchFamily="49" charset="0"/>
                <a:cs typeface="Courier New" panose="02070309020205020404" pitchFamily="49" charset="0"/>
              </a:rPr>
              <a:t>Test"</a:t>
            </a:r>
          </a:p>
          <a:p>
            <a:pPr marL="0" indent="0">
              <a:buNone/>
            </a:pPr>
            <a:r>
              <a:rPr lang="en-CA" sz="2000" dirty="0">
                <a:latin typeface="Courier New" panose="02070309020205020404" pitchFamily="49" charset="0"/>
                <a:cs typeface="Courier New" panose="02070309020205020404" pitchFamily="49" charset="0"/>
              </a:rPr>
              <a:t>&lt;&lt;&lt;&lt;&lt;&lt;&lt; HEAD</a:t>
            </a:r>
          </a:p>
          <a:p>
            <a:pPr marL="0" indent="0">
              <a:buNone/>
            </a:pPr>
            <a:endParaRPr lang="en-CA" sz="2000" dirty="0">
              <a:latin typeface="Courier New" panose="02070309020205020404" pitchFamily="49" charset="0"/>
              <a:cs typeface="Courier New" panose="02070309020205020404" pitchFamily="49" charset="0"/>
            </a:endParaRPr>
          </a:p>
          <a:p>
            <a:pPr marL="0" indent="0">
              <a:buNone/>
            </a:pPr>
            <a:r>
              <a:rPr lang="en-CA" sz="2000" dirty="0">
                <a:latin typeface="Courier New" panose="02070309020205020404" pitchFamily="49" charset="0"/>
                <a:cs typeface="Courier New" panose="02070309020205020404" pitchFamily="49" charset="0"/>
              </a:rPr>
              <a:t>Change incompatibly.</a:t>
            </a:r>
          </a:p>
          <a:p>
            <a:pPr marL="0" indent="0">
              <a:buNone/>
            </a:pPr>
            <a:r>
              <a:rPr lang="en-CA" sz="2000" dirty="0">
                <a:latin typeface="Courier New" panose="02070309020205020404" pitchFamily="49" charset="0"/>
                <a:cs typeface="Courier New" panose="02070309020205020404" pitchFamily="49" charset="0"/>
              </a:rPr>
              <a:t>=======</a:t>
            </a:r>
          </a:p>
          <a:p>
            <a:pPr marL="0" indent="0">
              <a:buNone/>
            </a:pPr>
            <a:r>
              <a:rPr lang="en-CA" sz="2000" dirty="0">
                <a:latin typeface="Courier New" panose="02070309020205020404" pitchFamily="49" charset="0"/>
                <a:cs typeface="Courier New" panose="02070309020205020404" pitchFamily="49" charset="0"/>
              </a:rPr>
              <a:t>test again</a:t>
            </a:r>
          </a:p>
          <a:p>
            <a:pPr marL="0" indent="0">
              <a:buNone/>
            </a:pPr>
            <a:r>
              <a:rPr lang="en-CA" sz="2000" dirty="0">
                <a:latin typeface="Courier New" panose="02070309020205020404" pitchFamily="49" charset="0"/>
                <a:cs typeface="Courier New" panose="02070309020205020404" pitchFamily="49" charset="0"/>
              </a:rPr>
              <a:t>&gt;&gt;&gt;&gt;&gt;&gt;&gt; c0cbc0dd74f18d29a04ffcf7af8dc13eb4ec9bb0</a:t>
            </a:r>
          </a:p>
        </p:txBody>
      </p:sp>
      <p:cxnSp>
        <p:nvCxnSpPr>
          <p:cNvPr id="5" name="Straight Arrow Connector 4"/>
          <p:cNvCxnSpPr/>
          <p:nvPr/>
        </p:nvCxnSpPr>
        <p:spPr>
          <a:xfrm flipH="1">
            <a:off x="2473834" y="2852936"/>
            <a:ext cx="1296144" cy="5400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86703" y="2556773"/>
            <a:ext cx="4661084" cy="646331"/>
          </a:xfrm>
          <a:prstGeom prst="rect">
            <a:avLst/>
          </a:prstGeom>
          <a:noFill/>
        </p:spPr>
        <p:txBody>
          <a:bodyPr wrap="none" rtlCol="0">
            <a:spAutoFit/>
          </a:bodyPr>
          <a:lstStyle/>
          <a:p>
            <a:r>
              <a:rPr lang="en-CA" b="1" dirty="0" smtClean="0"/>
              <a:t>Conflict area begins. HEAD is the development </a:t>
            </a:r>
          </a:p>
          <a:p>
            <a:r>
              <a:rPr lang="en-CA" b="1" dirty="0" smtClean="0"/>
              <a:t>pointer </a:t>
            </a:r>
            <a:r>
              <a:rPr lang="en-CA" b="1" dirty="0"/>
              <a:t> </a:t>
            </a:r>
            <a:r>
              <a:rPr lang="en-CA" b="1" dirty="0" smtClean="0"/>
              <a:t>of your branch.  Your version is on top.</a:t>
            </a:r>
            <a:endParaRPr lang="en-CA" b="1" dirty="0"/>
          </a:p>
        </p:txBody>
      </p:sp>
      <p:cxnSp>
        <p:nvCxnSpPr>
          <p:cNvPr id="10" name="Straight Arrow Connector 9"/>
          <p:cNvCxnSpPr/>
          <p:nvPr/>
        </p:nvCxnSpPr>
        <p:spPr>
          <a:xfrm flipH="1">
            <a:off x="1691680" y="4005064"/>
            <a:ext cx="129614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1906" y="3820398"/>
            <a:ext cx="5286255" cy="369332"/>
          </a:xfrm>
          <a:prstGeom prst="rect">
            <a:avLst/>
          </a:prstGeom>
          <a:noFill/>
        </p:spPr>
        <p:txBody>
          <a:bodyPr wrap="none" rtlCol="0">
            <a:spAutoFit/>
          </a:bodyPr>
          <a:lstStyle/>
          <a:p>
            <a:r>
              <a:rPr lang="en-CA" b="1" dirty="0" smtClean="0"/>
              <a:t>This is a separator. The remote version begins after it.</a:t>
            </a:r>
            <a:endParaRPr lang="en-CA" b="1" dirty="0"/>
          </a:p>
        </p:txBody>
      </p:sp>
      <p:cxnSp>
        <p:nvCxnSpPr>
          <p:cNvPr id="13" name="Straight Arrow Connector 12"/>
          <p:cNvCxnSpPr/>
          <p:nvPr/>
        </p:nvCxnSpPr>
        <p:spPr>
          <a:xfrm flipH="1" flipV="1">
            <a:off x="1385474" y="4939427"/>
            <a:ext cx="1143744"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29218" y="5083443"/>
            <a:ext cx="5642763" cy="646331"/>
          </a:xfrm>
          <a:prstGeom prst="rect">
            <a:avLst/>
          </a:prstGeom>
          <a:noFill/>
        </p:spPr>
        <p:txBody>
          <a:bodyPr wrap="none" rtlCol="0">
            <a:spAutoFit/>
          </a:bodyPr>
          <a:lstStyle/>
          <a:p>
            <a:r>
              <a:rPr lang="en-CA" b="1" dirty="0" smtClean="0"/>
              <a:t>The conflict area ends. The big number is the GUID of the</a:t>
            </a:r>
          </a:p>
          <a:p>
            <a:r>
              <a:rPr lang="en-CA" b="1" dirty="0"/>
              <a:t>r</a:t>
            </a:r>
            <a:r>
              <a:rPr lang="en-CA" b="1" dirty="0" smtClean="0"/>
              <a:t>emote </a:t>
            </a:r>
            <a:r>
              <a:rPr lang="en-CA" b="1" dirty="0" err="1" smtClean="0"/>
              <a:t>changeset</a:t>
            </a:r>
            <a:r>
              <a:rPr lang="en-CA" b="1" dirty="0" smtClean="0"/>
              <a:t> you are conflicting with.</a:t>
            </a:r>
            <a:endParaRPr lang="en-CA" b="1" dirty="0"/>
          </a:p>
        </p:txBody>
      </p:sp>
    </p:spTree>
    <p:extLst>
      <p:ext uri="{BB962C8B-B14F-4D97-AF65-F5344CB8AC3E}">
        <p14:creationId xmlns:p14="http://schemas.microsoft.com/office/powerpoint/2010/main" val="26780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lstStyle/>
          <a:p>
            <a:pPr marL="0" indent="0">
              <a:buNone/>
            </a:pPr>
            <a:r>
              <a:rPr lang="en-CA" dirty="0" smtClean="0"/>
              <a:t>Alternatively, you can get GIT Extensions to work with </a:t>
            </a:r>
            <a:r>
              <a:rPr lang="en-CA" dirty="0" err="1" smtClean="0"/>
              <a:t>WinMerge</a:t>
            </a:r>
            <a:r>
              <a:rPr lang="en-CA" dirty="0" smtClean="0"/>
              <a:t>:</a:t>
            </a:r>
          </a:p>
          <a:p>
            <a:pPr marL="0" indent="0">
              <a:buNone/>
            </a:pPr>
            <a:r>
              <a:rPr lang="en-CA" dirty="0" smtClean="0">
                <a:hlinkClick r:id="rId3"/>
              </a:rPr>
              <a:t>http</a:t>
            </a:r>
            <a:r>
              <a:rPr lang="en-CA" dirty="0">
                <a:hlinkClick r:id="rId3"/>
              </a:rPr>
              <a:t>://</a:t>
            </a:r>
            <a:r>
              <a:rPr lang="en-CA" dirty="0" smtClean="0">
                <a:hlinkClick r:id="rId3"/>
              </a:rPr>
              <a:t>stackoverflow.com/questions/2468230/how-to-use-winmerge-with-git-extensions</a:t>
            </a:r>
            <a:endParaRPr lang="en-CA" dirty="0" smtClean="0"/>
          </a:p>
          <a:p>
            <a:pPr marL="0" indent="0">
              <a:buNone/>
            </a:pPr>
            <a:endParaRPr lang="en-CA" dirty="0" smtClean="0"/>
          </a:p>
          <a:p>
            <a:pPr marL="0" indent="0">
              <a:buNone/>
            </a:pPr>
            <a:r>
              <a:rPr lang="en-CA" dirty="0" smtClean="0"/>
              <a:t>Or, you can just use </a:t>
            </a:r>
            <a:r>
              <a:rPr lang="en-CA" dirty="0" err="1" smtClean="0"/>
              <a:t>TortoiseGIT</a:t>
            </a:r>
            <a:r>
              <a:rPr lang="en-CA" dirty="0" smtClean="0"/>
              <a:t>, which does the same.</a:t>
            </a:r>
            <a:endParaRPr lang="en-CA" dirty="0"/>
          </a:p>
        </p:txBody>
      </p:sp>
    </p:spTree>
    <p:extLst>
      <p:ext uri="{BB962C8B-B14F-4D97-AF65-F5344CB8AC3E}">
        <p14:creationId xmlns:p14="http://schemas.microsoft.com/office/powerpoint/2010/main" val="160652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ROLLING BACK CHANGES</a:t>
            </a:r>
            <a:endParaRPr lang="en-CA" dirty="0"/>
          </a:p>
        </p:txBody>
      </p:sp>
      <p:sp>
        <p:nvSpPr>
          <p:cNvPr id="3" name="Content Placeholder 2"/>
          <p:cNvSpPr>
            <a:spLocks noGrp="1"/>
          </p:cNvSpPr>
          <p:nvPr>
            <p:ph idx="1"/>
          </p:nvPr>
        </p:nvSpPr>
        <p:spPr>
          <a:xfrm>
            <a:off x="457200" y="1600200"/>
            <a:ext cx="8229600" cy="4925144"/>
          </a:xfrm>
        </p:spPr>
        <p:txBody>
          <a:bodyPr>
            <a:normAutofit fontScale="62500" lnSpcReduction="20000"/>
          </a:bodyPr>
          <a:lstStyle/>
          <a:p>
            <a:pPr marL="0" indent="0">
              <a:buNone/>
            </a:pPr>
            <a:r>
              <a:rPr lang="en-CA" dirty="0" smtClean="0"/>
              <a:t>Two cases:</a:t>
            </a:r>
          </a:p>
          <a:p>
            <a:r>
              <a:rPr lang="en-CA" dirty="0" smtClean="0"/>
              <a:t>You have created one or more commits, but have not yet pushed them.</a:t>
            </a:r>
          </a:p>
          <a:p>
            <a:r>
              <a:rPr lang="en-CA" dirty="0" smtClean="0"/>
              <a:t>You have created one or more commits and have pushed them to remote: you need to force the remote repository to discard the affected </a:t>
            </a:r>
            <a:r>
              <a:rPr lang="en-CA" dirty="0" err="1" smtClean="0"/>
              <a:t>changesets</a:t>
            </a:r>
            <a:r>
              <a:rPr lang="en-CA" dirty="0" smtClean="0"/>
              <a:t>.</a:t>
            </a:r>
          </a:p>
          <a:p>
            <a:pPr marL="0" indent="0">
              <a:buNone/>
            </a:pPr>
            <a:endParaRPr lang="en-CA" dirty="0" smtClean="0"/>
          </a:p>
          <a:p>
            <a:pPr marL="0" indent="0">
              <a:buNone/>
            </a:pPr>
            <a:r>
              <a:rPr lang="en-CA" dirty="0" smtClean="0"/>
              <a:t>Two new GIT operations:</a:t>
            </a:r>
          </a:p>
          <a:p>
            <a:r>
              <a:rPr lang="en-CA" dirty="0" smtClean="0"/>
              <a:t>Reset – moves your repository’s HEAD pointer to a previous state. Any </a:t>
            </a:r>
            <a:r>
              <a:rPr lang="en-CA" dirty="0" err="1" smtClean="0"/>
              <a:t>changesets</a:t>
            </a:r>
            <a:r>
              <a:rPr lang="en-CA" dirty="0" smtClean="0"/>
              <a:t> left beyond the HEAD are discarded. This affects your local repository only.</a:t>
            </a:r>
          </a:p>
          <a:p>
            <a:r>
              <a:rPr lang="en-CA" dirty="0" smtClean="0"/>
              <a:t>Forced Push – unlike the regular push, this one forces the remote repository to become a copy of the local one.  Any </a:t>
            </a:r>
            <a:r>
              <a:rPr lang="en-CA" dirty="0" err="1" smtClean="0"/>
              <a:t>changesets</a:t>
            </a:r>
            <a:r>
              <a:rPr lang="en-CA" dirty="0" smtClean="0"/>
              <a:t> not present on the local one are discarded. Any </a:t>
            </a:r>
            <a:r>
              <a:rPr lang="en-CA" dirty="0" err="1" smtClean="0"/>
              <a:t>changesets</a:t>
            </a:r>
            <a:r>
              <a:rPr lang="en-CA" dirty="0" smtClean="0"/>
              <a:t> not present on remote are copied over. You are permanently rewriting the other repository’s history.</a:t>
            </a:r>
          </a:p>
          <a:p>
            <a:pPr marL="0" indent="0">
              <a:buNone/>
            </a:pPr>
            <a:endParaRPr lang="en-CA" dirty="0" smtClean="0"/>
          </a:p>
          <a:p>
            <a:pPr marL="0" indent="0">
              <a:buNone/>
            </a:pPr>
            <a:r>
              <a:rPr lang="en-CA" dirty="0" smtClean="0"/>
              <a:t>Needless to say these two operations are administrative, are highly destructive if used incorrectly, and should never be used lightly.</a:t>
            </a:r>
          </a:p>
        </p:txBody>
      </p:sp>
    </p:spTree>
    <p:extLst>
      <p:ext uri="{BB962C8B-B14F-4D97-AF65-F5344CB8AC3E}">
        <p14:creationId xmlns:p14="http://schemas.microsoft.com/office/powerpoint/2010/main" val="2534228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 AND TAGGING</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425119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Elbow Connector 11"/>
          <p:cNvCxnSpPr/>
          <p:nvPr/>
        </p:nvCxnSpPr>
        <p:spPr>
          <a:xfrm flipV="1">
            <a:off x="1619672" y="1484784"/>
            <a:ext cx="3780420" cy="2053952"/>
          </a:xfrm>
          <a:prstGeom prst="bentConnector3">
            <a:avLst>
              <a:gd name="adj1" fmla="val 100145"/>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619672" y="1412776"/>
            <a:ext cx="108012" cy="51845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CA" dirty="0" smtClean="0"/>
              <a:t>WHAT IS A GIT BRANCH?</a:t>
            </a:r>
            <a:endParaRPr lang="en-CA" dirty="0"/>
          </a:p>
        </p:txBody>
      </p:sp>
      <p:sp>
        <p:nvSpPr>
          <p:cNvPr id="3" name="Content Placeholder 2"/>
          <p:cNvSpPr>
            <a:spLocks noGrp="1"/>
          </p:cNvSpPr>
          <p:nvPr>
            <p:ph idx="1"/>
          </p:nvPr>
        </p:nvSpPr>
        <p:spPr>
          <a:xfrm>
            <a:off x="3203848" y="3861048"/>
            <a:ext cx="5781328" cy="2221707"/>
          </a:xfrm>
        </p:spPr>
        <p:txBody>
          <a:bodyPr>
            <a:normAutofit fontScale="85000" lnSpcReduction="10000"/>
          </a:bodyPr>
          <a:lstStyle/>
          <a:p>
            <a:pPr marL="0" indent="0">
              <a:buNone/>
            </a:pPr>
            <a:r>
              <a:rPr lang="en-CA" dirty="0" smtClean="0"/>
              <a:t>A GIT branch is simply a pointer to a </a:t>
            </a:r>
            <a:r>
              <a:rPr lang="en-CA" dirty="0" err="1" smtClean="0"/>
              <a:t>changeset</a:t>
            </a:r>
            <a:r>
              <a:rPr lang="en-CA" dirty="0"/>
              <a:t> </a:t>
            </a:r>
            <a:r>
              <a:rPr lang="en-CA" dirty="0" smtClean="0"/>
              <a:t>that allows you to append additional </a:t>
            </a:r>
            <a:r>
              <a:rPr lang="en-CA" dirty="0" err="1" smtClean="0"/>
              <a:t>changesets</a:t>
            </a:r>
            <a:r>
              <a:rPr lang="en-CA" dirty="0" smtClean="0"/>
              <a:t> at that point. This allows you to “branch” your otherwise very linear </a:t>
            </a:r>
            <a:r>
              <a:rPr lang="en-CA" dirty="0" err="1" smtClean="0"/>
              <a:t>changeset</a:t>
            </a:r>
            <a:r>
              <a:rPr lang="en-CA" dirty="0" smtClean="0"/>
              <a:t> structure.</a:t>
            </a:r>
          </a:p>
        </p:txBody>
      </p:sp>
      <p:sp>
        <p:nvSpPr>
          <p:cNvPr id="4" name="Trapezoid 3"/>
          <p:cNvSpPr/>
          <p:nvPr/>
        </p:nvSpPr>
        <p:spPr>
          <a:xfrm>
            <a:off x="467544" y="519040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467544" y="414908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467544" y="2996952"/>
            <a:ext cx="2520280" cy="1152128"/>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4139952"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467544"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Tree>
    <p:extLst>
      <p:ext uri="{BB962C8B-B14F-4D97-AF65-F5344CB8AC3E}">
        <p14:creationId xmlns:p14="http://schemas.microsoft.com/office/powerpoint/2010/main" val="379116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WHERE IS MY BRANCH?</a:t>
            </a:r>
            <a:endParaRPr lang="en-CA" dirty="0"/>
          </a:p>
        </p:txBody>
      </p:sp>
      <p:sp>
        <p:nvSpPr>
          <p:cNvPr id="3" name="Content Placeholder 2"/>
          <p:cNvSpPr>
            <a:spLocks noGrp="1"/>
          </p:cNvSpPr>
          <p:nvPr>
            <p:ph idx="1"/>
          </p:nvPr>
        </p:nvSpPr>
        <p:spPr/>
        <p:txBody>
          <a:bodyPr>
            <a:normAutofit lnSpcReduction="10000"/>
          </a:bodyPr>
          <a:lstStyle/>
          <a:p>
            <a:r>
              <a:rPr lang="en-CA" dirty="0" smtClean="0"/>
              <a:t>Creating a new branch only defines it locally. It does not put it, or any of the </a:t>
            </a:r>
            <a:r>
              <a:rPr lang="en-CA" dirty="0" err="1" smtClean="0"/>
              <a:t>changesets</a:t>
            </a:r>
            <a:r>
              <a:rPr lang="en-CA" dirty="0" smtClean="0"/>
              <a:t> on it, to master implicitly.</a:t>
            </a:r>
          </a:p>
          <a:p>
            <a:r>
              <a:rPr lang="en-CA" dirty="0" smtClean="0">
                <a:latin typeface="+mj-lt"/>
                <a:cs typeface="Courier New" panose="02070309020205020404" pitchFamily="49" charset="0"/>
              </a:rPr>
              <a:t>You are not required to push every branch you create.</a:t>
            </a:r>
          </a:p>
          <a:p>
            <a:r>
              <a:rPr lang="en-CA" dirty="0" smtClean="0">
                <a:latin typeface="+mj-lt"/>
                <a:cs typeface="Courier New" panose="02070309020205020404" pitchFamily="49" charset="0"/>
              </a:rPr>
              <a:t>You are not required to push every branch you create with the same name it exists locally.</a:t>
            </a:r>
          </a:p>
          <a:p>
            <a:r>
              <a:rPr lang="en-CA" dirty="0" smtClean="0">
                <a:latin typeface="+mj-lt"/>
                <a:cs typeface="Courier New" panose="02070309020205020404" pitchFamily="49" charset="0"/>
              </a:rPr>
              <a:t>A branch must be pushed in order to be seen by others.</a:t>
            </a:r>
            <a:endParaRPr lang="en-CA"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1719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a:xfrm rot="10800000">
            <a:off x="1673678" y="1412776"/>
            <a:ext cx="3726414" cy="1008112"/>
          </a:xfrm>
          <a:prstGeom prst="bentConnector3">
            <a:avLst>
              <a:gd name="adj1" fmla="val 546"/>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CA" dirty="0" smtClean="0"/>
              <a:t>MERGING A BRANCH</a:t>
            </a:r>
            <a:endParaRPr lang="en-CA" dirty="0"/>
          </a:p>
        </p:txBody>
      </p:sp>
      <p:cxnSp>
        <p:nvCxnSpPr>
          <p:cNvPr id="4" name="Elbow Connector 3"/>
          <p:cNvCxnSpPr/>
          <p:nvPr/>
        </p:nvCxnSpPr>
        <p:spPr>
          <a:xfrm flipV="1">
            <a:off x="1619672" y="2276872"/>
            <a:ext cx="3780420" cy="1261864"/>
          </a:xfrm>
          <a:prstGeom prst="bentConnector3">
            <a:avLst>
              <a:gd name="adj1" fmla="val 98748"/>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1619672" y="1412776"/>
            <a:ext cx="108012" cy="51845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6" name="Trapezoid 5"/>
          <p:cNvSpPr/>
          <p:nvPr/>
        </p:nvSpPr>
        <p:spPr>
          <a:xfrm>
            <a:off x="467544" y="519040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7" name="Trapezoid 6"/>
          <p:cNvSpPr/>
          <p:nvPr/>
        </p:nvSpPr>
        <p:spPr>
          <a:xfrm>
            <a:off x="467544" y="414908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467544" y="2996952"/>
            <a:ext cx="2520280" cy="1152128"/>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9" name="Trapezoid 8"/>
          <p:cNvSpPr/>
          <p:nvPr/>
        </p:nvSpPr>
        <p:spPr>
          <a:xfrm>
            <a:off x="4139952"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0" name="Trapezoid 9"/>
          <p:cNvSpPr/>
          <p:nvPr/>
        </p:nvSpPr>
        <p:spPr>
          <a:xfrm>
            <a:off x="467544"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6" name="TextBox 15"/>
          <p:cNvSpPr txBox="1"/>
          <p:nvPr/>
        </p:nvSpPr>
        <p:spPr>
          <a:xfrm>
            <a:off x="3131840" y="3568966"/>
            <a:ext cx="5815242" cy="3139321"/>
          </a:xfrm>
          <a:prstGeom prst="rect">
            <a:avLst/>
          </a:prstGeom>
          <a:noFill/>
        </p:spPr>
        <p:txBody>
          <a:bodyPr wrap="square" rtlCol="0">
            <a:spAutoFit/>
          </a:bodyPr>
          <a:lstStyle/>
          <a:p>
            <a:r>
              <a:rPr lang="en-CA" dirty="0" smtClean="0"/>
              <a:t>Merging a branch is the act of copying all </a:t>
            </a:r>
            <a:r>
              <a:rPr lang="en-CA" dirty="0" err="1" smtClean="0"/>
              <a:t>changesets</a:t>
            </a:r>
            <a:r>
              <a:rPr lang="en-CA" dirty="0" smtClean="0"/>
              <a:t> not present in the branch you are merging to into it, resolving any conflicts.</a:t>
            </a:r>
          </a:p>
          <a:p>
            <a:endParaRPr lang="en-CA" dirty="0"/>
          </a:p>
          <a:p>
            <a:r>
              <a:rPr lang="en-CA" dirty="0" smtClean="0"/>
              <a:t>Merging two branches changes the branch you are merging TO, never the one you are merging FROM. You can continue working on the branch you are merging FROM after the </a:t>
            </a:r>
            <a:r>
              <a:rPr lang="en-CA" smtClean="0"/>
              <a:t>merge.</a:t>
            </a:r>
            <a:endParaRPr lang="en-CA" dirty="0" smtClean="0"/>
          </a:p>
          <a:p>
            <a:endParaRPr lang="en-CA" dirty="0"/>
          </a:p>
          <a:p>
            <a:r>
              <a:rPr lang="en-CA" dirty="0" smtClean="0"/>
              <a:t>Don’t forget to push the updated branch to remote, or your merge operation will not be visible by others.</a:t>
            </a:r>
            <a:endParaRPr lang="en-CA" dirty="0"/>
          </a:p>
        </p:txBody>
      </p:sp>
    </p:spTree>
    <p:extLst>
      <p:ext uri="{BB962C8B-B14F-4D97-AF65-F5344CB8AC3E}">
        <p14:creationId xmlns:p14="http://schemas.microsoft.com/office/powerpoint/2010/main" val="1704732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DELETING A BRANCH</a:t>
            </a:r>
            <a:endParaRPr lang="en-CA" dirty="0"/>
          </a:p>
        </p:txBody>
      </p:sp>
      <p:cxnSp>
        <p:nvCxnSpPr>
          <p:cNvPr id="4" name="Elbow Connector 3"/>
          <p:cNvCxnSpPr/>
          <p:nvPr/>
        </p:nvCxnSpPr>
        <p:spPr>
          <a:xfrm flipV="1">
            <a:off x="1619672" y="1484784"/>
            <a:ext cx="3780420" cy="2053952"/>
          </a:xfrm>
          <a:prstGeom prst="bentConnector3">
            <a:avLst>
              <a:gd name="adj1" fmla="val 100145"/>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1619672" y="1412776"/>
            <a:ext cx="108012" cy="51845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6" name="Trapezoid 5"/>
          <p:cNvSpPr/>
          <p:nvPr/>
        </p:nvSpPr>
        <p:spPr>
          <a:xfrm>
            <a:off x="467544" y="519040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7" name="Trapezoid 6"/>
          <p:cNvSpPr/>
          <p:nvPr/>
        </p:nvSpPr>
        <p:spPr>
          <a:xfrm>
            <a:off x="467544" y="414908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467544" y="2996952"/>
            <a:ext cx="2520280" cy="1152128"/>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9" name="Trapezoid 8"/>
          <p:cNvSpPr/>
          <p:nvPr/>
        </p:nvSpPr>
        <p:spPr>
          <a:xfrm>
            <a:off x="4139952"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0" name="Trapezoid 9"/>
          <p:cNvSpPr/>
          <p:nvPr/>
        </p:nvSpPr>
        <p:spPr>
          <a:xfrm>
            <a:off x="467544"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cxnSp>
        <p:nvCxnSpPr>
          <p:cNvPr id="12" name="Straight Connector 11"/>
          <p:cNvCxnSpPr/>
          <p:nvPr/>
        </p:nvCxnSpPr>
        <p:spPr>
          <a:xfrm>
            <a:off x="3707904" y="1484784"/>
            <a:ext cx="3672408" cy="1944216"/>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707904" y="1484784"/>
            <a:ext cx="3096344" cy="18002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31840" y="3779748"/>
            <a:ext cx="5832648" cy="2585323"/>
          </a:xfrm>
          <a:prstGeom prst="rect">
            <a:avLst/>
          </a:prstGeom>
          <a:noFill/>
        </p:spPr>
        <p:txBody>
          <a:bodyPr wrap="square" rtlCol="0">
            <a:spAutoFit/>
          </a:bodyPr>
          <a:lstStyle/>
          <a:p>
            <a:r>
              <a:rPr lang="en-CA" dirty="0" smtClean="0"/>
              <a:t>Deleting a branch removes the development pointer from the GIT repository. Any </a:t>
            </a:r>
            <a:r>
              <a:rPr lang="en-CA" dirty="0" err="1" smtClean="0"/>
              <a:t>changesets</a:t>
            </a:r>
            <a:r>
              <a:rPr lang="en-CA" dirty="0" smtClean="0"/>
              <a:t> not yet merged elsewhere are lost. Any </a:t>
            </a:r>
            <a:r>
              <a:rPr lang="en-CA" dirty="0" err="1" smtClean="0"/>
              <a:t>changesets</a:t>
            </a:r>
            <a:r>
              <a:rPr lang="en-CA" dirty="0" smtClean="0"/>
              <a:t> merged to other branches, remain in that branch only.</a:t>
            </a:r>
          </a:p>
          <a:p>
            <a:endParaRPr lang="en-CA" dirty="0"/>
          </a:p>
          <a:p>
            <a:r>
              <a:rPr lang="en-CA" dirty="0" smtClean="0"/>
              <a:t>Two cases again: </a:t>
            </a:r>
          </a:p>
          <a:p>
            <a:pPr marL="285750" indent="-285750">
              <a:buFont typeface="Arial" panose="020B0604020202020204" pitchFamily="34" charset="0"/>
              <a:buChar char="•"/>
            </a:pPr>
            <a:r>
              <a:rPr lang="en-CA" dirty="0" smtClean="0"/>
              <a:t>you delete a local branch you have not yet pushed</a:t>
            </a:r>
          </a:p>
          <a:p>
            <a:pPr marL="285750" indent="-285750">
              <a:buFont typeface="Arial" panose="020B0604020202020204" pitchFamily="34" charset="0"/>
              <a:buChar char="•"/>
            </a:pPr>
            <a:r>
              <a:rPr lang="en-CA" dirty="0" smtClean="0"/>
              <a:t>You delete a branch already pushed (</a:t>
            </a:r>
            <a:r>
              <a:rPr lang="en-CA" b="1" dirty="0" smtClean="0">
                <a:solidFill>
                  <a:srgbClr val="FF0000"/>
                </a:solidFill>
              </a:rPr>
              <a:t>destructive!!!</a:t>
            </a:r>
            <a:r>
              <a:rPr lang="en-CA" dirty="0" smtClean="0"/>
              <a:t>)</a:t>
            </a:r>
          </a:p>
          <a:p>
            <a:r>
              <a:rPr lang="en-CA" dirty="0" smtClean="0"/>
              <a:t>In both cases, there is no going back from this.</a:t>
            </a:r>
            <a:endParaRPr lang="en-CA" dirty="0"/>
          </a:p>
        </p:txBody>
      </p:sp>
    </p:spTree>
    <p:extLst>
      <p:ext uri="{BB962C8B-B14F-4D97-AF65-F5344CB8AC3E}">
        <p14:creationId xmlns:p14="http://schemas.microsoft.com/office/powerpoint/2010/main" val="251038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CHERRY-PICKING</a:t>
            </a:r>
            <a:endParaRPr lang="en-CA" dirty="0"/>
          </a:p>
        </p:txBody>
      </p:sp>
      <p:sp>
        <p:nvSpPr>
          <p:cNvPr id="3" name="Content Placeholder 2"/>
          <p:cNvSpPr>
            <a:spLocks noGrp="1"/>
          </p:cNvSpPr>
          <p:nvPr>
            <p:ph idx="1"/>
          </p:nvPr>
        </p:nvSpPr>
        <p:spPr>
          <a:xfrm>
            <a:off x="457200" y="1600201"/>
            <a:ext cx="3178696" cy="4493096"/>
          </a:xfrm>
        </p:spPr>
        <p:txBody>
          <a:bodyPr>
            <a:normAutofit fontScale="92500" lnSpcReduction="20000"/>
          </a:bodyPr>
          <a:lstStyle/>
          <a:p>
            <a:pPr marL="0" indent="0">
              <a:buNone/>
            </a:pPr>
            <a:r>
              <a:rPr lang="en-CA" dirty="0" smtClean="0"/>
              <a:t>Cherry-picking is selectively merging individual </a:t>
            </a:r>
            <a:r>
              <a:rPr lang="en-CA" dirty="0" err="1" smtClean="0"/>
              <a:t>changeset</a:t>
            </a:r>
            <a:r>
              <a:rPr lang="en-CA" dirty="0" smtClean="0"/>
              <a:t>(s) from another branch into yours, without merging the rest of the branch</a:t>
            </a:r>
            <a:r>
              <a:rPr lang="en-CA" dirty="0" smtClean="0"/>
              <a:t>. The </a:t>
            </a:r>
            <a:r>
              <a:rPr lang="en-CA" dirty="0" err="1" smtClean="0"/>
              <a:t>changesets</a:t>
            </a:r>
            <a:r>
              <a:rPr lang="en-CA" dirty="0" smtClean="0"/>
              <a:t> I have cherry-picked get a new GUID.</a:t>
            </a:r>
          </a:p>
          <a:p>
            <a:pPr marL="0" indent="0">
              <a:buNone/>
            </a:pPr>
            <a:endParaRPr lang="en-CA" dirty="0"/>
          </a:p>
          <a:p>
            <a:pPr marL="0" indent="0">
              <a:buNone/>
            </a:pPr>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484784"/>
            <a:ext cx="4944729"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468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GOOD ARE TAGS ANYWAY?</a:t>
            </a:r>
            <a:endParaRPr lang="en-CA" dirty="0"/>
          </a:p>
        </p:txBody>
      </p:sp>
      <p:sp>
        <p:nvSpPr>
          <p:cNvPr id="3" name="Content Placeholder 2"/>
          <p:cNvSpPr>
            <a:spLocks noGrp="1"/>
          </p:cNvSpPr>
          <p:nvPr>
            <p:ph idx="1"/>
          </p:nvPr>
        </p:nvSpPr>
        <p:spPr/>
        <p:txBody>
          <a:bodyPr/>
          <a:lstStyle/>
          <a:p>
            <a:r>
              <a:rPr lang="en-CA" dirty="0" smtClean="0"/>
              <a:t>Tags are a equivalent to </a:t>
            </a:r>
            <a:r>
              <a:rPr lang="en-CA" dirty="0" err="1" smtClean="0"/>
              <a:t>ClearCase</a:t>
            </a:r>
            <a:r>
              <a:rPr lang="en-CA" dirty="0" smtClean="0"/>
              <a:t> labels: a piece of text serving to mark a particular build with something that makes sense to the developer.</a:t>
            </a:r>
          </a:p>
          <a:p>
            <a:r>
              <a:rPr lang="en-CA" dirty="0" smtClean="0"/>
              <a:t>Very </a:t>
            </a:r>
            <a:r>
              <a:rPr lang="en-CA" dirty="0" err="1" smtClean="0"/>
              <a:t>VERY</a:t>
            </a:r>
            <a:r>
              <a:rPr lang="en-CA" dirty="0" smtClean="0"/>
              <a:t> useful to mark the </a:t>
            </a:r>
            <a:r>
              <a:rPr lang="en-CA" dirty="0" err="1" smtClean="0"/>
              <a:t>changesets</a:t>
            </a:r>
            <a:r>
              <a:rPr lang="en-CA" dirty="0" smtClean="0"/>
              <a:t> for your builds. You can reproduce any build ever created.</a:t>
            </a:r>
          </a:p>
        </p:txBody>
      </p:sp>
    </p:spTree>
    <p:extLst>
      <p:ext uri="{BB962C8B-B14F-4D97-AF65-F5344CB8AC3E}">
        <p14:creationId xmlns:p14="http://schemas.microsoft.com/office/powerpoint/2010/main" val="390732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4238947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GIT REPOSITORY</a:t>
            </a:r>
            <a:endParaRPr lang="en-CA" dirty="0"/>
          </a:p>
        </p:txBody>
      </p:sp>
      <p:sp>
        <p:nvSpPr>
          <p:cNvPr id="3" name="Content Placeholder 2"/>
          <p:cNvSpPr>
            <a:spLocks noGrp="1"/>
          </p:cNvSpPr>
          <p:nvPr>
            <p:ph idx="1"/>
          </p:nvPr>
        </p:nvSpPr>
        <p:spPr>
          <a:xfrm>
            <a:off x="457200" y="1600201"/>
            <a:ext cx="8229600" cy="1324743"/>
          </a:xfrm>
        </p:spPr>
        <p:txBody>
          <a:bodyPr>
            <a:normAutofit fontScale="85000" lnSpcReduction="10000"/>
          </a:bodyPr>
          <a:lstStyle/>
          <a:p>
            <a:r>
              <a:rPr lang="en-CA" dirty="0" smtClean="0"/>
              <a:t>GIT is a distributed source control created for projects to coordinate changes by massive number of developers scattered all over the world.</a:t>
            </a:r>
          </a:p>
          <a:p>
            <a:endParaRPr lang="en-CA" dirty="0" smtClean="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780928"/>
            <a:ext cx="7232650" cy="358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26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GIT REPOSITORY</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Clients may not all be talking to the same “master”, but they have to agree on something:</a:t>
            </a:r>
          </a:p>
          <a:p>
            <a:pPr lvl="1"/>
            <a:r>
              <a:rPr lang="en-CA" dirty="0" smtClean="0"/>
              <a:t>That they are working on the same repository</a:t>
            </a:r>
          </a:p>
          <a:p>
            <a:pPr lvl="1"/>
            <a:r>
              <a:rPr lang="en-CA" dirty="0" smtClean="0"/>
              <a:t>The history of their repository up to their last merge point</a:t>
            </a:r>
          </a:p>
          <a:p>
            <a:r>
              <a:rPr lang="en-CA" dirty="0" smtClean="0"/>
              <a:t>In practice everyone agrees on a certain remote repository (e.g. GitHub) being the “master” and work both independently and as a group towards a project milestone, at which point they merge their changes into the master. What’s special about the master? Nothing. Nothing at all.</a:t>
            </a:r>
          </a:p>
          <a:p>
            <a:pPr lvl="1"/>
            <a:endParaRPr lang="en-CA" dirty="0" smtClean="0"/>
          </a:p>
          <a:p>
            <a:pPr lvl="1"/>
            <a:endParaRPr lang="en-CA" dirty="0" smtClean="0"/>
          </a:p>
        </p:txBody>
      </p:sp>
    </p:spTree>
    <p:extLst>
      <p:ext uri="{BB962C8B-B14F-4D97-AF65-F5344CB8AC3E}">
        <p14:creationId xmlns:p14="http://schemas.microsoft.com/office/powerpoint/2010/main" val="4207377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GIT REPOSITORY</a:t>
            </a:r>
            <a:endParaRPr lang="en-CA" dirty="0"/>
          </a:p>
        </p:txBody>
      </p:sp>
      <p:sp>
        <p:nvSpPr>
          <p:cNvPr id="3" name="Content Placeholder 2"/>
          <p:cNvSpPr>
            <a:spLocks noGrp="1"/>
          </p:cNvSpPr>
          <p:nvPr>
            <p:ph idx="1"/>
          </p:nvPr>
        </p:nvSpPr>
        <p:spPr>
          <a:xfrm>
            <a:off x="457200" y="1600201"/>
            <a:ext cx="8229600" cy="604664"/>
          </a:xfrm>
        </p:spPr>
        <p:txBody>
          <a:bodyPr/>
          <a:lstStyle/>
          <a:p>
            <a:r>
              <a:rPr lang="en-CA" dirty="0" smtClean="0"/>
              <a:t>How GIT stores things:</a:t>
            </a:r>
            <a:endParaRPr lang="en-CA" dirty="0"/>
          </a:p>
        </p:txBody>
      </p:sp>
      <p:sp>
        <p:nvSpPr>
          <p:cNvPr id="6" name="Trapezoid 5"/>
          <p:cNvSpPr/>
          <p:nvPr/>
        </p:nvSpPr>
        <p:spPr>
          <a:xfrm>
            <a:off x="1610828"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7" name="Trapezoid 6"/>
          <p:cNvSpPr/>
          <p:nvPr/>
        </p:nvSpPr>
        <p:spPr>
          <a:xfrm>
            <a:off x="1610828"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1610828"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9" name="TextBox 8"/>
          <p:cNvSpPr txBox="1"/>
          <p:nvPr/>
        </p:nvSpPr>
        <p:spPr>
          <a:xfrm>
            <a:off x="4131108" y="5692606"/>
            <a:ext cx="1335687" cy="369332"/>
          </a:xfrm>
          <a:prstGeom prst="rect">
            <a:avLst/>
          </a:prstGeom>
          <a:noFill/>
        </p:spPr>
        <p:txBody>
          <a:bodyPr wrap="none" rtlCol="0">
            <a:spAutoFit/>
          </a:bodyPr>
          <a:lstStyle/>
          <a:p>
            <a:r>
              <a:rPr lang="en-CA" dirty="0" err="1" smtClean="0"/>
              <a:t>Changeset</a:t>
            </a:r>
            <a:r>
              <a:rPr lang="en-CA" dirty="0" smtClean="0"/>
              <a:t> 1</a:t>
            </a:r>
            <a:endParaRPr lang="en-CA" dirty="0"/>
          </a:p>
        </p:txBody>
      </p:sp>
      <p:sp>
        <p:nvSpPr>
          <p:cNvPr id="10" name="TextBox 9"/>
          <p:cNvSpPr txBox="1"/>
          <p:nvPr/>
        </p:nvSpPr>
        <p:spPr>
          <a:xfrm>
            <a:off x="4131108" y="4546493"/>
            <a:ext cx="1335687" cy="369332"/>
          </a:xfrm>
          <a:prstGeom prst="rect">
            <a:avLst/>
          </a:prstGeom>
          <a:noFill/>
        </p:spPr>
        <p:txBody>
          <a:bodyPr wrap="none" rtlCol="0">
            <a:spAutoFit/>
          </a:bodyPr>
          <a:lstStyle/>
          <a:p>
            <a:r>
              <a:rPr lang="en-CA" dirty="0" err="1" smtClean="0"/>
              <a:t>Changeset</a:t>
            </a:r>
            <a:r>
              <a:rPr lang="en-CA" dirty="0" smtClean="0"/>
              <a:t> 2</a:t>
            </a:r>
            <a:endParaRPr lang="en-CA" dirty="0"/>
          </a:p>
        </p:txBody>
      </p:sp>
      <p:sp>
        <p:nvSpPr>
          <p:cNvPr id="11" name="TextBox 10"/>
          <p:cNvSpPr txBox="1"/>
          <p:nvPr/>
        </p:nvSpPr>
        <p:spPr>
          <a:xfrm>
            <a:off x="4131108" y="3403015"/>
            <a:ext cx="1335687" cy="369332"/>
          </a:xfrm>
          <a:prstGeom prst="rect">
            <a:avLst/>
          </a:prstGeom>
          <a:noFill/>
        </p:spPr>
        <p:txBody>
          <a:bodyPr wrap="none" rtlCol="0">
            <a:spAutoFit/>
          </a:bodyPr>
          <a:lstStyle/>
          <a:p>
            <a:r>
              <a:rPr lang="en-CA" dirty="0" err="1" smtClean="0"/>
              <a:t>Changeset</a:t>
            </a:r>
            <a:r>
              <a:rPr lang="en-CA" dirty="0" smtClean="0"/>
              <a:t> 3</a:t>
            </a:r>
            <a:endParaRPr lang="en-CA" dirty="0"/>
          </a:p>
        </p:txBody>
      </p:sp>
      <p:sp>
        <p:nvSpPr>
          <p:cNvPr id="16" name="Up Arrow 15"/>
          <p:cNvSpPr/>
          <p:nvPr/>
        </p:nvSpPr>
        <p:spPr>
          <a:xfrm>
            <a:off x="867517" y="3356992"/>
            <a:ext cx="288032" cy="25922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5652120" y="1844824"/>
            <a:ext cx="3168352" cy="3754874"/>
          </a:xfrm>
          <a:prstGeom prst="rect">
            <a:avLst/>
          </a:prstGeom>
          <a:noFill/>
        </p:spPr>
        <p:txBody>
          <a:bodyPr wrap="square" rtlCol="0">
            <a:spAutoFit/>
          </a:bodyPr>
          <a:lstStyle/>
          <a:p>
            <a:r>
              <a:rPr lang="en-CA" sz="1400" dirty="0" smtClean="0"/>
              <a:t>GIT organizes its repository in </a:t>
            </a:r>
            <a:r>
              <a:rPr lang="en-CA" sz="1400" dirty="0" err="1" smtClean="0"/>
              <a:t>changesets</a:t>
            </a:r>
            <a:r>
              <a:rPr lang="en-CA" sz="1400" dirty="0" smtClean="0"/>
              <a:t> that span the entire repository. A change set stores the deltas over the previous </a:t>
            </a:r>
            <a:r>
              <a:rPr lang="en-CA" sz="1400" dirty="0" err="1" smtClean="0"/>
              <a:t>changeset</a:t>
            </a:r>
            <a:r>
              <a:rPr lang="en-CA" sz="1400" dirty="0" smtClean="0"/>
              <a:t>: what was changed, added, removed repository-wide. Every participant agrees on the </a:t>
            </a:r>
            <a:r>
              <a:rPr lang="en-CA" sz="1400" dirty="0" err="1" smtClean="0"/>
              <a:t>changesets</a:t>
            </a:r>
            <a:r>
              <a:rPr lang="en-CA" sz="1400" dirty="0" smtClean="0"/>
              <a:t> and their order of the entire repository up to their last merge point. This is important.</a:t>
            </a:r>
          </a:p>
          <a:p>
            <a:endParaRPr lang="en-CA" sz="1400" dirty="0"/>
          </a:p>
          <a:p>
            <a:r>
              <a:rPr lang="en-CA" sz="1400" b="1" dirty="0" smtClean="0">
                <a:solidFill>
                  <a:srgbClr val="FF0000"/>
                </a:solidFill>
              </a:rPr>
              <a:t>This is *different* from what </a:t>
            </a:r>
            <a:r>
              <a:rPr lang="en-CA" sz="1400" b="1" dirty="0" err="1" smtClean="0">
                <a:solidFill>
                  <a:srgbClr val="FF0000"/>
                </a:solidFill>
              </a:rPr>
              <a:t>ClearCase</a:t>
            </a:r>
            <a:r>
              <a:rPr lang="en-CA" sz="1400" b="1" dirty="0" smtClean="0">
                <a:solidFill>
                  <a:srgbClr val="FF0000"/>
                </a:solidFill>
              </a:rPr>
              <a:t> does, where this concept does not exist. Instead, </a:t>
            </a:r>
            <a:r>
              <a:rPr lang="en-CA" sz="1400" b="1" dirty="0" err="1" smtClean="0">
                <a:solidFill>
                  <a:srgbClr val="FF0000"/>
                </a:solidFill>
              </a:rPr>
              <a:t>ClearCase</a:t>
            </a:r>
            <a:r>
              <a:rPr lang="en-CA" sz="1400" b="1" dirty="0" smtClean="0">
                <a:solidFill>
                  <a:srgbClr val="FF0000"/>
                </a:solidFill>
              </a:rPr>
              <a:t> keeps independent history for every file and then needs to take time to “assemble” a view on a given branch for you.</a:t>
            </a:r>
          </a:p>
          <a:p>
            <a:endParaRPr lang="en-CA" sz="1400" b="1" dirty="0">
              <a:solidFill>
                <a:srgbClr val="FF0000"/>
              </a:solidFill>
            </a:endParaRPr>
          </a:p>
          <a:p>
            <a:endParaRPr lang="en-CA" sz="1400" b="1" dirty="0">
              <a:solidFill>
                <a:srgbClr val="FF0000"/>
              </a:solidFill>
            </a:endParaRPr>
          </a:p>
        </p:txBody>
      </p:sp>
    </p:spTree>
    <p:extLst>
      <p:ext uri="{BB962C8B-B14F-4D97-AF65-F5344CB8AC3E}">
        <p14:creationId xmlns:p14="http://schemas.microsoft.com/office/powerpoint/2010/main" val="7368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GIT REPOSITORY</a:t>
            </a:r>
            <a:endParaRPr lang="en-CA" dirty="0"/>
          </a:p>
        </p:txBody>
      </p:sp>
      <p:sp>
        <p:nvSpPr>
          <p:cNvPr id="3" name="Content Placeholder 2"/>
          <p:cNvSpPr>
            <a:spLocks noGrp="1"/>
          </p:cNvSpPr>
          <p:nvPr>
            <p:ph idx="1"/>
          </p:nvPr>
        </p:nvSpPr>
        <p:spPr>
          <a:xfrm>
            <a:off x="467544" y="1340768"/>
            <a:ext cx="6120680" cy="936104"/>
          </a:xfrm>
        </p:spPr>
        <p:txBody>
          <a:bodyPr>
            <a:normAutofit fontScale="70000" lnSpcReduction="20000"/>
          </a:bodyPr>
          <a:lstStyle/>
          <a:p>
            <a:r>
              <a:rPr lang="en-CA" dirty="0" smtClean="0"/>
              <a:t>What happens when I want to work on a remote repository? I clone it as a local repository.</a:t>
            </a:r>
            <a:endParaRPr lang="en-CA" dirty="0"/>
          </a:p>
        </p:txBody>
      </p:sp>
      <p:sp>
        <p:nvSpPr>
          <p:cNvPr id="4" name="Trapezoid 3"/>
          <p:cNvSpPr/>
          <p:nvPr/>
        </p:nvSpPr>
        <p:spPr>
          <a:xfrm>
            <a:off x="251520"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51520"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51520"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23928" y="479715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23928" y="3755828"/>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23928" y="260370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Right Arrow 9"/>
          <p:cNvSpPr/>
          <p:nvPr/>
        </p:nvSpPr>
        <p:spPr>
          <a:xfrm>
            <a:off x="2987835" y="3933056"/>
            <a:ext cx="864085"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3131840" y="3635732"/>
            <a:ext cx="720069" cy="369332"/>
          </a:xfrm>
          <a:prstGeom prst="rect">
            <a:avLst/>
          </a:prstGeom>
          <a:noFill/>
        </p:spPr>
        <p:txBody>
          <a:bodyPr wrap="none" rtlCol="0">
            <a:spAutoFit/>
          </a:bodyPr>
          <a:lstStyle/>
          <a:p>
            <a:r>
              <a:rPr lang="en-CA" dirty="0" smtClean="0"/>
              <a:t>Clone</a:t>
            </a:r>
            <a:endParaRPr lang="en-CA" dirty="0"/>
          </a:p>
        </p:txBody>
      </p:sp>
      <p:sp>
        <p:nvSpPr>
          <p:cNvPr id="12" name="TextBox 11"/>
          <p:cNvSpPr txBox="1"/>
          <p:nvPr/>
        </p:nvSpPr>
        <p:spPr>
          <a:xfrm>
            <a:off x="6588224" y="1772816"/>
            <a:ext cx="2448272" cy="4801314"/>
          </a:xfrm>
          <a:prstGeom prst="rect">
            <a:avLst/>
          </a:prstGeom>
          <a:noFill/>
        </p:spPr>
        <p:txBody>
          <a:bodyPr wrap="square" rtlCol="0">
            <a:spAutoFit/>
          </a:bodyPr>
          <a:lstStyle/>
          <a:p>
            <a:r>
              <a:rPr lang="en-CA" dirty="0" smtClean="0"/>
              <a:t>Cloning a GIT repository copies the entire history of the repository, all </a:t>
            </a:r>
            <a:r>
              <a:rPr lang="en-CA" dirty="0" err="1" smtClean="0"/>
              <a:t>changesets</a:t>
            </a:r>
            <a:r>
              <a:rPr lang="en-CA" dirty="0" smtClean="0"/>
              <a:t>: all files that are, all the files that were, and every version of those files, into a local file-based database. It then assembles my view from those </a:t>
            </a:r>
            <a:r>
              <a:rPr lang="en-CA" dirty="0" err="1" smtClean="0"/>
              <a:t>changesets</a:t>
            </a:r>
            <a:r>
              <a:rPr lang="en-CA" dirty="0" smtClean="0"/>
              <a:t>.</a:t>
            </a:r>
          </a:p>
          <a:p>
            <a:endParaRPr lang="en-CA" dirty="0">
              <a:solidFill>
                <a:srgbClr val="FF0000"/>
              </a:solidFill>
            </a:endParaRPr>
          </a:p>
          <a:p>
            <a:r>
              <a:rPr lang="en-CA" dirty="0" smtClean="0">
                <a:solidFill>
                  <a:srgbClr val="FF0000"/>
                </a:solidFill>
              </a:rPr>
              <a:t>This is different from how </a:t>
            </a:r>
            <a:r>
              <a:rPr lang="en-CA" dirty="0" err="1" smtClean="0">
                <a:solidFill>
                  <a:srgbClr val="FF0000"/>
                </a:solidFill>
              </a:rPr>
              <a:t>ClearCase</a:t>
            </a:r>
            <a:r>
              <a:rPr lang="en-CA" dirty="0" smtClean="0">
                <a:solidFill>
                  <a:srgbClr val="FF0000"/>
                </a:solidFill>
              </a:rPr>
              <a:t> works: </a:t>
            </a:r>
            <a:r>
              <a:rPr lang="en-CA" dirty="0" err="1" smtClean="0">
                <a:solidFill>
                  <a:srgbClr val="FF0000"/>
                </a:solidFill>
              </a:rPr>
              <a:t>ClearCase</a:t>
            </a:r>
            <a:r>
              <a:rPr lang="en-CA" dirty="0" smtClean="0">
                <a:solidFill>
                  <a:srgbClr val="FF0000"/>
                </a:solidFill>
              </a:rPr>
              <a:t> simply gives you the view of the repository today.</a:t>
            </a:r>
            <a:endParaRPr lang="en-CA" dirty="0">
              <a:solidFill>
                <a:srgbClr val="FF0000"/>
              </a:solidFill>
            </a:endParaRPr>
          </a:p>
        </p:txBody>
      </p:sp>
    </p:spTree>
    <p:extLst>
      <p:ext uri="{BB962C8B-B14F-4D97-AF65-F5344CB8AC3E}">
        <p14:creationId xmlns:p14="http://schemas.microsoft.com/office/powerpoint/2010/main" val="2568116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395536" y="1412776"/>
            <a:ext cx="8229600" cy="604664"/>
          </a:xfrm>
        </p:spPr>
        <p:txBody>
          <a:bodyPr/>
          <a:lstStyle/>
          <a:p>
            <a:r>
              <a:rPr lang="en-CA" dirty="0" smtClean="0"/>
              <a:t>What about conflicts? What conflicts?</a:t>
            </a:r>
            <a:endParaRPr lang="en-CA" dirty="0"/>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2" name="TextBox 11"/>
          <p:cNvSpPr txBox="1"/>
          <p:nvPr/>
        </p:nvSpPr>
        <p:spPr>
          <a:xfrm>
            <a:off x="6588224" y="2204864"/>
            <a:ext cx="2304256" cy="3970318"/>
          </a:xfrm>
          <a:prstGeom prst="rect">
            <a:avLst/>
          </a:prstGeom>
          <a:noFill/>
        </p:spPr>
        <p:txBody>
          <a:bodyPr wrap="square" rtlCol="0">
            <a:spAutoFit/>
          </a:bodyPr>
          <a:lstStyle/>
          <a:p>
            <a:r>
              <a:rPr lang="en-CA" dirty="0" smtClean="0"/>
              <a:t>Conflicts can and do occur. GIT takes the optimistic approach: it lets them happen and then asks you to fix them.</a:t>
            </a:r>
          </a:p>
          <a:p>
            <a:endParaRPr lang="en-CA" dirty="0"/>
          </a:p>
          <a:p>
            <a:r>
              <a:rPr lang="en-CA" dirty="0" smtClean="0">
                <a:solidFill>
                  <a:srgbClr val="FF0000"/>
                </a:solidFill>
              </a:rPr>
              <a:t>This is different from </a:t>
            </a:r>
            <a:r>
              <a:rPr lang="en-CA" dirty="0" err="1" smtClean="0">
                <a:solidFill>
                  <a:srgbClr val="FF0000"/>
                </a:solidFill>
              </a:rPr>
              <a:t>ClearCase</a:t>
            </a:r>
            <a:r>
              <a:rPr lang="en-CA" dirty="0" smtClean="0">
                <a:solidFill>
                  <a:srgbClr val="FF0000"/>
                </a:solidFill>
              </a:rPr>
              <a:t> where conflicts do not occur as files are checked out reserved, or else your commit gets rejected.</a:t>
            </a:r>
            <a:endParaRPr lang="en-CA" dirty="0">
              <a:solidFill>
                <a:srgbClr val="FF0000"/>
              </a:solidFill>
            </a:endParaRPr>
          </a:p>
        </p:txBody>
      </p:sp>
    </p:spTree>
    <p:extLst>
      <p:ext uri="{BB962C8B-B14F-4D97-AF65-F5344CB8AC3E}">
        <p14:creationId xmlns:p14="http://schemas.microsoft.com/office/powerpoint/2010/main" val="312768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WHICH VERSION IS THE LATEST?</a:t>
            </a:r>
            <a:endParaRPr lang="en-CA" dirty="0"/>
          </a:p>
        </p:txBody>
      </p:sp>
      <p:sp>
        <p:nvSpPr>
          <p:cNvPr id="3" name="Content Placeholder 2"/>
          <p:cNvSpPr>
            <a:spLocks noGrp="1"/>
          </p:cNvSpPr>
          <p:nvPr>
            <p:ph idx="1"/>
          </p:nvPr>
        </p:nvSpPr>
        <p:spPr>
          <a:xfrm>
            <a:off x="457200" y="1196752"/>
            <a:ext cx="8229600" cy="1152128"/>
          </a:xfrm>
        </p:spPr>
        <p:txBody>
          <a:bodyPr>
            <a:normAutofit fontScale="70000" lnSpcReduction="20000"/>
          </a:bodyPr>
          <a:lstStyle/>
          <a:p>
            <a:pPr marL="0" indent="0">
              <a:buNone/>
            </a:pPr>
            <a:r>
              <a:rPr lang="en-CA" dirty="0" smtClean="0"/>
              <a:t>Two GIT repositories have to agree on the following:</a:t>
            </a:r>
          </a:p>
          <a:p>
            <a:pPr>
              <a:buFont typeface="Arial" charset="0"/>
              <a:buChar char="•"/>
            </a:pPr>
            <a:r>
              <a:rPr lang="en-CA" dirty="0" smtClean="0"/>
              <a:t>That they are in fact  the same repository</a:t>
            </a:r>
          </a:p>
          <a:p>
            <a:pPr>
              <a:buFont typeface="Arial" charset="0"/>
              <a:buChar char="•"/>
            </a:pPr>
            <a:r>
              <a:rPr lang="en-CA" dirty="0" smtClean="0"/>
              <a:t>All </a:t>
            </a:r>
            <a:r>
              <a:rPr lang="en-CA" dirty="0" err="1" smtClean="0"/>
              <a:t>changesets</a:t>
            </a:r>
            <a:r>
              <a:rPr lang="en-CA" dirty="0" smtClean="0"/>
              <a:t> up to their last merge point, as well as their order.</a:t>
            </a:r>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cxnSp>
        <p:nvCxnSpPr>
          <p:cNvPr id="13" name="Straight Connector 12"/>
          <p:cNvCxnSpPr/>
          <p:nvPr/>
        </p:nvCxnSpPr>
        <p:spPr>
          <a:xfrm>
            <a:off x="6479341" y="3717032"/>
            <a:ext cx="226912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33141" y="3895328"/>
            <a:ext cx="2115323" cy="1200329"/>
          </a:xfrm>
          <a:prstGeom prst="rect">
            <a:avLst/>
          </a:prstGeom>
          <a:noFill/>
        </p:spPr>
        <p:txBody>
          <a:bodyPr wrap="none" rtlCol="0">
            <a:spAutoFit/>
          </a:bodyPr>
          <a:lstStyle/>
          <a:p>
            <a:r>
              <a:rPr lang="en-CA" dirty="0" smtClean="0"/>
              <a:t>Last merge point.</a:t>
            </a:r>
          </a:p>
          <a:p>
            <a:r>
              <a:rPr lang="en-CA" dirty="0" smtClean="0"/>
              <a:t>The two repositories</a:t>
            </a:r>
          </a:p>
          <a:p>
            <a:r>
              <a:rPr lang="en-CA" dirty="0" smtClean="0"/>
              <a:t>Are in agreement up</a:t>
            </a:r>
          </a:p>
          <a:p>
            <a:r>
              <a:rPr lang="en-CA" dirty="0" smtClean="0"/>
              <a:t>To this point.</a:t>
            </a:r>
            <a:endParaRPr lang="en-CA" dirty="0"/>
          </a:p>
        </p:txBody>
      </p:sp>
      <p:sp>
        <p:nvSpPr>
          <p:cNvPr id="15" name="TextBox 14"/>
          <p:cNvSpPr txBox="1"/>
          <p:nvPr/>
        </p:nvSpPr>
        <p:spPr>
          <a:xfrm>
            <a:off x="6581087" y="2924944"/>
            <a:ext cx="2065630" cy="646331"/>
          </a:xfrm>
          <a:prstGeom prst="rect">
            <a:avLst/>
          </a:prstGeom>
          <a:noFill/>
        </p:spPr>
        <p:txBody>
          <a:bodyPr wrap="none" rtlCol="0">
            <a:spAutoFit/>
          </a:bodyPr>
          <a:lstStyle/>
          <a:p>
            <a:r>
              <a:rPr lang="en-CA" dirty="0" smtClean="0"/>
              <a:t>And here they have </a:t>
            </a:r>
          </a:p>
          <a:p>
            <a:r>
              <a:rPr lang="en-CA" dirty="0" smtClean="0"/>
              <a:t>Began to diverge.</a:t>
            </a:r>
            <a:endParaRPr lang="en-CA" dirty="0"/>
          </a:p>
        </p:txBody>
      </p:sp>
    </p:spTree>
    <p:extLst>
      <p:ext uri="{BB962C8B-B14F-4D97-AF65-F5344CB8AC3E}">
        <p14:creationId xmlns:p14="http://schemas.microsoft.com/office/powerpoint/2010/main" val="260277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TotalTime>
  <Words>6255</Words>
  <Application>Microsoft Office PowerPoint</Application>
  <PresentationFormat>On-screen Show (4:3)</PresentationFormat>
  <Paragraphs>575</Paragraphs>
  <Slides>29</Slides>
  <Notes>25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An Introduction to GIT</vt:lpstr>
      <vt:lpstr>What I am going to cover here</vt:lpstr>
      <vt:lpstr>A GIT Repository</vt:lpstr>
      <vt:lpstr>A GIT REPOSITORY</vt:lpstr>
      <vt:lpstr>A GIT REPOSITORY</vt:lpstr>
      <vt:lpstr>A GIT REPOSITORY</vt:lpstr>
      <vt:lpstr>A GIT REPOSITORY</vt:lpstr>
      <vt:lpstr>A GIT REPOSITORY</vt:lpstr>
      <vt:lpstr>WHICH VERSION IS THE LATEST?</vt:lpstr>
      <vt:lpstr>STRUCTURE OF A GIT REPOSITORY</vt:lpstr>
      <vt:lpstr>STRUCTURE OF A GIT REPOSITORY</vt:lpstr>
      <vt:lpstr>STRUCTURE OF A GIT REPOSITORY</vt:lpstr>
      <vt:lpstr>The Basics</vt:lpstr>
      <vt:lpstr>THE TOOLS</vt:lpstr>
      <vt:lpstr>THE TOOLS</vt:lpstr>
      <vt:lpstr>INIT / CLONE / ADD / COMMIT</vt:lpstr>
      <vt:lpstr>PUSH / PULL</vt:lpstr>
      <vt:lpstr>THE MERGE</vt:lpstr>
      <vt:lpstr>HOW TO DEAL WITH CONFLICTS</vt:lpstr>
      <vt:lpstr>HOW TO DEAL WITH CONFLICTS</vt:lpstr>
      <vt:lpstr>HOW TO DEAL WITH CONFLICTS</vt:lpstr>
      <vt:lpstr>ROLLING BACK CHANGES</vt:lpstr>
      <vt:lpstr>BRANCHING AND TAGGING</vt:lpstr>
      <vt:lpstr>WHAT IS A GIT BRANCH?</vt:lpstr>
      <vt:lpstr>WHERE IS MY BRANCH?</vt:lpstr>
      <vt:lpstr>MERGING A BRANCH</vt:lpstr>
      <vt:lpstr>DELETING A BRANCH</vt:lpstr>
      <vt:lpstr>CHERRY-PICKING</vt:lpstr>
      <vt:lpstr>WHAT GOOD ARE TAGS ANYWAY?</vt:lpstr>
    </vt:vector>
  </TitlesOfParts>
  <Company>TELUS Communications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GIT</dc:title>
  <dc:creator>Kamen Angelov</dc:creator>
  <cp:lastModifiedBy>Kamen Angelov</cp:lastModifiedBy>
  <cp:revision>108</cp:revision>
  <dcterms:created xsi:type="dcterms:W3CDTF">2015-04-21T21:17:37Z</dcterms:created>
  <dcterms:modified xsi:type="dcterms:W3CDTF">2015-04-27T22:01:31Z</dcterms:modified>
</cp:coreProperties>
</file>