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51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</p:sldIdLst>
  <p:sldSz cx="12192000" cy="6858000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5987" autoAdjust="0"/>
    <p:restoredTop sz="90439" autoAdjust="0"/>
  </p:normalViewPr>
  <p:slideViewPr>
    <p:cSldViewPr snapToGrid="0">
      <p:cViewPr varScale="1">
        <p:scale>
          <a:sx n="100" d="100"/>
          <a:sy n="100" d="100"/>
        </p:scale>
        <p:origin x="216" y="102"/>
      </p:cViewPr>
      <p:guideLst>
        <p:guide orient="horz" pos="2156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2262" y="84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slide" Target="slides/slide25.xml"  /><Relationship Id="rId28" Type="http://schemas.openxmlformats.org/officeDocument/2006/relationships/slide" Target="slides/slide26.xml"  /><Relationship Id="rId29" Type="http://schemas.openxmlformats.org/officeDocument/2006/relationships/slide" Target="slides/slide27.xml"  /><Relationship Id="rId3" Type="http://schemas.openxmlformats.org/officeDocument/2006/relationships/slide" Target="slides/slide1.xml"  /><Relationship Id="rId30" Type="http://schemas.openxmlformats.org/officeDocument/2006/relationships/slide" Target="slides/slide28.xml"  /><Relationship Id="rId31" Type="http://schemas.openxmlformats.org/officeDocument/2006/relationships/slide" Target="slides/slide29.xml"  /><Relationship Id="rId32" Type="http://schemas.openxmlformats.org/officeDocument/2006/relationships/slide" Target="slides/slide30.xml"  /><Relationship Id="rId33" Type="http://schemas.openxmlformats.org/officeDocument/2006/relationships/slide" Target="slides/slide31.xml"  /><Relationship Id="rId34" Type="http://schemas.openxmlformats.org/officeDocument/2006/relationships/presProps" Target="presProps.xml"  /><Relationship Id="rId35" Type="http://schemas.openxmlformats.org/officeDocument/2006/relationships/viewProps" Target="viewProps.xml"  /><Relationship Id="rId36" Type="http://schemas.openxmlformats.org/officeDocument/2006/relationships/theme" Target="theme/theme1.xml"  /><Relationship Id="rId37" Type="http://schemas.openxmlformats.org/officeDocument/2006/relationships/tableStyles" Target="tableStyles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C2EC7F2E-ACDD-4C1A-9F53-84902D737C29}" type="datetime1">
              <a:rPr lang="ko-KR" altLang="en-US"/>
              <a:pPr lvl="0">
                <a:defRPr/>
              </a:pPr>
              <a:t>2025-02-17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두 번째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세 번째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네 번째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 번째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B7147E26-AEEC-48D0-91BD-38B359ED544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7147E26-AEEC-48D0-91BD-38B359ED544B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D1CE16-21EA-4A76-9D31-DB7163CBF7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8CA51B9-2CB0-4EC5-A0D6-168A668923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B36ED6-BAF0-42BA-8287-62F1F8B47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3" name="내용 개체 틀 11">
            <a:extLst>
              <a:ext uri="{FF2B5EF4-FFF2-40B4-BE49-F238E27FC236}">
                <a16:creationId xmlns:a16="http://schemas.microsoft.com/office/drawing/2014/main" id="{25B8C553-B4B5-44A4-B4AF-3808AFBC961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49388" y="136526"/>
            <a:ext cx="11887102" cy="395320"/>
          </a:xfr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0" scaled="1"/>
            <a:tileRect/>
          </a:gradFill>
        </p:spPr>
        <p:txBody>
          <a:bodyPr>
            <a:normAutofit/>
          </a:bodyPr>
          <a:lstStyle>
            <a:lvl2pPr marL="457200" indent="0" algn="r">
              <a:buNone/>
              <a:defRPr sz="1800" b="1" cap="none" spc="50" baseline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defRPr>
            </a:lvl2pPr>
          </a:lstStyle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2852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43BF65-08A6-49C3-8CE5-D42564125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E36B48-D0DA-4376-A222-4321B28DB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400" baseline="0">
                <a:ea typeface="함초롬바탕" panose="02030604000101010101" pitchFamily="18" charset="-127"/>
              </a:defRPr>
            </a:lvl1pPr>
          </a:lstStyle>
          <a:p>
            <a:fld id="{CAD729F4-ECEB-4BAB-B37C-2E851F74A79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내용 개체 틀 11">
            <a:extLst>
              <a:ext uri="{FF2B5EF4-FFF2-40B4-BE49-F238E27FC236}">
                <a16:creationId xmlns:a16="http://schemas.microsoft.com/office/drawing/2014/main" id="{7F9B8CE8-1928-4AF8-9938-5F2DEC32CC9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49388" y="136526"/>
            <a:ext cx="11887102" cy="395320"/>
          </a:xfr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0" scaled="1"/>
            <a:tileRect/>
          </a:gradFill>
        </p:spPr>
        <p:txBody>
          <a:bodyPr>
            <a:normAutofit/>
          </a:bodyPr>
          <a:lstStyle>
            <a:lvl2pPr marL="457200" indent="0" algn="r">
              <a:buNone/>
              <a:defRPr sz="1800" b="1" cap="none" spc="50" baseline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defRPr>
            </a:lvl2pPr>
          </a:lstStyle>
          <a:p>
            <a:pPr lvl="1"/>
            <a:r>
              <a:rPr lang="ko-KR" altLang="en-US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오목 게임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7030161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20000"/>
                <a:lumOff val="80000"/>
              </a:schemeClr>
            </a:gs>
            <a:gs pos="100000">
              <a:schemeClr val="accent4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05C85F6-95E4-470E-B74A-2754AEB02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DD10BD-C4A1-4D88-A4C1-684172DFD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09CC1A-51F5-4146-9B06-A94F38A68D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377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4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5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6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7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8.png"  /><Relationship Id="rId3" Type="http://schemas.openxmlformats.org/officeDocument/2006/relationships/image" Target="../media/image19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0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1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2.png"  /><Relationship Id="rId3" Type="http://schemas.openxmlformats.org/officeDocument/2006/relationships/image" Target="../media/image23.png"  /><Relationship Id="rId4" Type="http://schemas.openxmlformats.org/officeDocument/2006/relationships/image" Target="../media/image24.pn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5.pn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6.pn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7.pn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8.png"  /><Relationship Id="rId3" Type="http://schemas.openxmlformats.org/officeDocument/2006/relationships/image" Target="../media/image29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3FF0A610-BD25-4060-99E0-F16EAF67F7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0939" y="969963"/>
            <a:ext cx="9144000" cy="2387600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오목 게임</a:t>
            </a:r>
            <a:br>
              <a:rPr lang="en-US" altLang="ko-KR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</a:br>
            <a:r>
              <a:rPr lang="en-US" altLang="ko-KR" sz="18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br>
              <a:rPr lang="en-US" altLang="ko-KR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</a:br>
            <a:r>
              <a:rPr lang="ko-KR" altLang="en-US" sz="48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</a:t>
            </a:r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00FBFCF0-D306-45A6-8E2B-817997B3B3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0939" y="3795680"/>
            <a:ext cx="9144000" cy="1655762"/>
          </a:xfrm>
        </p:spPr>
        <p:txBody>
          <a:bodyPr/>
          <a:lstStyle/>
          <a:p>
            <a:r>
              <a:rPr lang="ko-KR" altLang="en-US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작성자 </a:t>
            </a:r>
            <a:r>
              <a:rPr lang="en-US" altLang="ko-KR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:</a:t>
            </a:r>
          </a:p>
          <a:p>
            <a:r>
              <a:rPr lang="ko-KR" altLang="en-US" dirty="0" err="1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강이영</a:t>
            </a:r>
            <a:r>
              <a:rPr lang="en-US" altLang="ko-KR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, </a:t>
            </a:r>
            <a:r>
              <a:rPr lang="ko-KR" altLang="en-US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박정환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FEFBA204-DCD3-4BE0-B68D-8424B281B78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49388" y="136526"/>
            <a:ext cx="11887102" cy="395320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-KR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76644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CFA157D-C53E-4574-8C9B-7515AF41A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48329"/>
            <a:ext cx="2743200" cy="365125"/>
          </a:xfrm>
        </p:spPr>
        <p:txBody>
          <a:bodyPr/>
          <a:lstStyle/>
          <a:p>
            <a:fld id="{CAD729F4-ECEB-4BAB-B37C-2E851F74A798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0262BE49-3582-4570-9FF0-27BE5A0CCCA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25325" y="160589"/>
            <a:ext cx="11887102" cy="395320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ko-KR" altLang="en-US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오목 게임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DC4065-A55D-42C6-B0EA-B94C5BBC8B60}"/>
              </a:ext>
            </a:extLst>
          </p:cNvPr>
          <p:cNvSpPr txBox="1"/>
          <p:nvPr/>
        </p:nvSpPr>
        <p:spPr>
          <a:xfrm>
            <a:off x="184484" y="160589"/>
            <a:ext cx="2364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5. </a:t>
            </a:r>
            <a:r>
              <a:rPr lang="ko-KR" altLang="en-US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주요</a:t>
            </a:r>
            <a:r>
              <a:rPr lang="en-US" altLang="ko-KR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서비스 화면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7449B2-6DBC-46F3-9F8A-6185AFA677F9}"/>
              </a:ext>
            </a:extLst>
          </p:cNvPr>
          <p:cNvSpPr txBox="1"/>
          <p:nvPr/>
        </p:nvSpPr>
        <p:spPr>
          <a:xfrm>
            <a:off x="417250" y="635038"/>
            <a:ext cx="144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6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③ 승패 조건</a:t>
            </a:r>
            <a:endParaRPr lang="en-US" altLang="ko-KR" dirty="0">
              <a:solidFill>
                <a:schemeClr val="accent6">
                  <a:lumMod val="7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BEC2DC3-8FA5-4957-881E-1F7BA874A1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250" y="1183534"/>
            <a:ext cx="6036816" cy="542203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B1F031B-6848-45F2-A9AB-860B74F9BA10}"/>
              </a:ext>
            </a:extLst>
          </p:cNvPr>
          <p:cNvSpPr txBox="1"/>
          <p:nvPr/>
        </p:nvSpPr>
        <p:spPr>
          <a:xfrm>
            <a:off x="7440967" y="1183534"/>
            <a:ext cx="35525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•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오목 완성으로 승리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• 2</a:t>
            </a:r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승을 먼저 거둔 흑이 최종 승리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4607746"/>
      </p:ext>
    </p:extLst>
  </p:cSld>
  <p:clrMapOvr>
    <a:masterClrMapping/>
  </p:clrMapOvr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AD729F4-ECEB-4BAB-B37C-2E851F74A798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  <p:sp>
        <p:nvSpPr>
          <p:cNvPr id="6" name="내용 개체 틀 2"/>
          <p:cNvSpPr>
            <a:spLocks noGrp="1"/>
          </p:cNvSpPr>
          <p:nvPr>
            <p:ph sz="quarter" idx="13"/>
          </p:nvPr>
        </p:nvSpPr>
        <p:spPr>
          <a:xfrm>
            <a:off x="125325" y="160589"/>
            <a:ext cx="11887102" cy="395320"/>
          </a:xfrm>
        </p:spPr>
        <p:txBody>
          <a:bodyPr>
            <a:normAutofit/>
          </a:bodyPr>
          <a:lstStyle/>
          <a:p>
            <a:pPr marL="0" indent="0" algn="r">
              <a:buNone/>
              <a:defRPr/>
            </a:pPr>
            <a:r>
              <a:rPr xmlns:mc="http://schemas.openxmlformats.org/markup-compatibility/2006" xmlns:hp="http://schemas.haansoft.com/office/presentation/8.0" lang="ko-KR" altLang="en-US" sz="2000" b="1" mc:Ignorable="hp" hp:hslEmbossed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오목 게임</a:t>
            </a:r>
            <a:endParaRPr xmlns:mc="http://schemas.openxmlformats.org/markup-compatibility/2006" xmlns:hp="http://schemas.haansoft.com/office/presentation/8.0" lang="ko-KR" altLang="en-US" sz="2000" b="1" mc:Ignorable="hp" hp:hslEmbossed="0">
              <a:solidFill>
                <a:srgbClr val="ffff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4484" y="160589"/>
            <a:ext cx="2364750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xmlns:mc="http://schemas.openxmlformats.org/markup-compatibility/2006" xmlns:hp="http://schemas.haansoft.com/office/presentation/8.0" lang="en-US" altLang="ko-KR" sz="2000" b="1" mc:Ignorable="hp" hp:hslEmbossed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함초롬돋움"/>
                <a:ea typeface="함초롬돋움"/>
                <a:cs typeface="함초롬돋움"/>
              </a:rPr>
              <a:t>5. </a:t>
            </a:r>
            <a:r>
              <a:rPr xmlns:mc="http://schemas.openxmlformats.org/markup-compatibility/2006" xmlns:hp="http://schemas.haansoft.com/office/presentation/8.0" lang="ko-KR" altLang="en-US" sz="2000" b="1" mc:Ignorable="hp" hp:hslEmbossed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함초롬돋움"/>
                <a:ea typeface="함초롬돋움"/>
                <a:cs typeface="함초롬돋움"/>
              </a:rPr>
              <a:t>주요</a:t>
            </a:r>
            <a:r>
              <a:rPr xmlns:mc="http://schemas.openxmlformats.org/markup-compatibility/2006" xmlns:hp="http://schemas.haansoft.com/office/presentation/8.0" lang="en-US" altLang="ko-KR" sz="2000" b="1" mc:Ignorable="hp" hp:hslEmbossed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함초롬돋움"/>
                <a:ea typeface="함초롬돋움"/>
                <a:cs typeface="함초롬돋움"/>
              </a:rPr>
              <a:t> </a:t>
            </a:r>
            <a:r>
              <a:rPr xmlns:mc="http://schemas.openxmlformats.org/markup-compatibility/2006" xmlns:hp="http://schemas.haansoft.com/office/presentation/8.0" lang="ko-KR" altLang="en-US" sz="2000" b="1" mc:Ignorable="hp" hp:hslEmbossed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함초롬돋움"/>
                <a:ea typeface="함초롬돋움"/>
                <a:cs typeface="함초롬돋움"/>
              </a:rPr>
              <a:t>서비스 화면</a:t>
            </a:r>
            <a:endParaRPr xmlns:mc="http://schemas.openxmlformats.org/markup-compatibility/2006" xmlns:hp="http://schemas.haansoft.com/office/presentation/8.0" lang="ko-KR" altLang="en-US" sz="2000" b="1" mc:Ignorable="hp" hp:hslEmbossed="0">
              <a:solidFill>
                <a:srgbClr val="0070c0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7250" y="635038"/>
            <a:ext cx="144462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chemeClr val="accent6">
                    <a:lumMod val="75000"/>
                  </a:schemeClr>
                </a:solidFill>
                <a:latin typeface="함초롬돋움"/>
                <a:ea typeface="함초롬돋움"/>
                <a:cs typeface="함초롬돋움"/>
              </a:rPr>
              <a:t>③ 승패 조건</a:t>
            </a:r>
            <a:endParaRPr lang="en-US" altLang="ko-KR">
              <a:solidFill>
                <a:schemeClr val="accent6">
                  <a:lumMod val="75000"/>
                </a:schemeClr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40967" y="1183534"/>
            <a:ext cx="4067139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800">
                <a:latin typeface="함초롬돋움"/>
                <a:ea typeface="함초롬돋움"/>
                <a:cs typeface="함초롬돋움"/>
              </a:rPr>
              <a:t>• </a:t>
            </a:r>
            <a:r>
              <a:rPr lang="ko-KR" altLang="en-US" sz="1800">
                <a:latin typeface="함초롬돋움"/>
                <a:ea typeface="함초롬돋움"/>
                <a:cs typeface="함초롬돋움"/>
              </a:rPr>
              <a:t>남은 시간 소진 후</a:t>
            </a:r>
            <a:r>
              <a:rPr lang="en-US" altLang="ko-KR" sz="1800">
                <a:latin typeface="함초롬돋움"/>
                <a:ea typeface="함초롬돋움"/>
                <a:cs typeface="함초롬돋움"/>
              </a:rPr>
              <a:t>,</a:t>
            </a:r>
            <a:endParaRPr lang="en-US" altLang="ko-KR" sz="1800">
              <a:latin typeface="함초롬돋움"/>
              <a:ea typeface="함초롬돋움"/>
              <a:cs typeface="함초롬돋움"/>
            </a:endParaRPr>
          </a:p>
          <a:p>
            <a:pPr lvl="0">
              <a:defRPr/>
            </a:pPr>
            <a:r>
              <a:rPr lang="en-US" altLang="ko-KR">
                <a:latin typeface="함초롬돋움"/>
                <a:ea typeface="함초롬돋움"/>
                <a:cs typeface="함초롬돋움"/>
              </a:rPr>
              <a:t>   </a:t>
            </a:r>
            <a:r>
              <a:rPr lang="ko-KR" altLang="en-US">
                <a:latin typeface="함초롬돋움"/>
                <a:ea typeface="함초롬돋움"/>
                <a:cs typeface="함초롬돋움"/>
              </a:rPr>
              <a:t>초읽기 기회 </a:t>
            </a:r>
            <a:r>
              <a:rPr lang="en-US" altLang="ko-KR">
                <a:latin typeface="함초롬돋움"/>
                <a:ea typeface="함초롬돋움"/>
                <a:cs typeface="함초롬돋움"/>
              </a:rPr>
              <a:t>3</a:t>
            </a:r>
            <a:r>
              <a:rPr lang="ko-KR" altLang="en-US">
                <a:latin typeface="함초롬돋움"/>
                <a:ea typeface="함초롬돋움"/>
                <a:cs typeface="함초롬돋움"/>
              </a:rPr>
              <a:t>번도 다 사용하여 패배</a:t>
            </a:r>
            <a:r>
              <a:rPr lang="en-US" altLang="ko-KR">
                <a:latin typeface="함초롬돋움"/>
                <a:ea typeface="함초롬돋움"/>
                <a:cs typeface="함초롬돋움"/>
              </a:rPr>
              <a:t>.</a:t>
            </a:r>
            <a:endParaRPr lang="en-US" altLang="ko-KR">
              <a:latin typeface="함초롬돋움"/>
              <a:ea typeface="함초롬돋움"/>
              <a:cs typeface="함초롬돋움"/>
            </a:endParaRPr>
          </a:p>
          <a:p>
            <a:pPr lvl="0">
              <a:defRPr/>
            </a:pPr>
            <a:r>
              <a:rPr lang="en-US" altLang="ko-KR">
                <a:latin typeface="함초롬돋움"/>
                <a:ea typeface="함초롬돋움"/>
                <a:cs typeface="함초롬돋움"/>
              </a:rPr>
              <a:t>   </a:t>
            </a:r>
            <a:r>
              <a:rPr lang="ko-KR" altLang="en-US">
                <a:latin typeface="함초롬돋움"/>
                <a:ea typeface="함초롬돋움"/>
                <a:cs typeface="함초롬돋움"/>
              </a:rPr>
              <a:t>상대방의 승리</a:t>
            </a:r>
            <a:r>
              <a:rPr lang="en-US" altLang="ko-KR">
                <a:latin typeface="함초롬돋움"/>
                <a:ea typeface="함초롬돋움"/>
                <a:cs typeface="함초롬돋움"/>
              </a:rPr>
              <a:t>.</a:t>
            </a:r>
            <a:endParaRPr lang="en-US" altLang="ko-KR"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17250" y="1183534"/>
            <a:ext cx="5228948" cy="55178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7323FD6-7D72-4983-98BE-C59EFCF77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729F4-ECEB-4BAB-B37C-2E851F74A798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F4CCDF0A-38A3-426E-9AD3-ACA437E6B6C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25325" y="160589"/>
            <a:ext cx="11887102" cy="395320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ko-KR" altLang="en-US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오목 게임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162E57-1CCC-499C-814A-C50EB102B783}"/>
              </a:ext>
            </a:extLst>
          </p:cNvPr>
          <p:cNvSpPr txBox="1"/>
          <p:nvPr/>
        </p:nvSpPr>
        <p:spPr>
          <a:xfrm>
            <a:off x="184484" y="160589"/>
            <a:ext cx="2364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5. </a:t>
            </a:r>
            <a:r>
              <a:rPr lang="ko-KR" altLang="en-US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주요</a:t>
            </a:r>
            <a:r>
              <a:rPr lang="en-US" altLang="ko-KR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서비스 화면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8A168E-DBC0-467A-A1E0-E0FC2DBE82E6}"/>
              </a:ext>
            </a:extLst>
          </p:cNvPr>
          <p:cNvSpPr txBox="1"/>
          <p:nvPr/>
        </p:nvSpPr>
        <p:spPr>
          <a:xfrm>
            <a:off x="417250" y="635038"/>
            <a:ext cx="144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6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④ 금지 규칙</a:t>
            </a:r>
            <a:endParaRPr lang="en-US" altLang="ko-KR" dirty="0">
              <a:solidFill>
                <a:schemeClr val="accent6">
                  <a:lumMod val="7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A73A90-F599-4C82-B9FB-BC74410082CD}"/>
              </a:ext>
            </a:extLst>
          </p:cNvPr>
          <p:cNvSpPr txBox="1"/>
          <p:nvPr/>
        </p:nvSpPr>
        <p:spPr>
          <a:xfrm>
            <a:off x="7440967" y="1183534"/>
            <a:ext cx="4596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• </a:t>
            </a:r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중복 금지</a:t>
            </a:r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돌이 있는 곳에 착수할 수 없다</a:t>
            </a:r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F57418D-A303-4680-BB49-55D041546A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250" y="1183534"/>
            <a:ext cx="6830378" cy="5382376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E07A6960-3D8E-42C9-8250-5428383597A6}"/>
              </a:ext>
            </a:extLst>
          </p:cNvPr>
          <p:cNvSpPr/>
          <p:nvPr/>
        </p:nvSpPr>
        <p:spPr>
          <a:xfrm>
            <a:off x="3116062" y="3429000"/>
            <a:ext cx="337352" cy="3173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AD7C24F-7D41-4C6B-B766-338EF80E3D03}"/>
              </a:ext>
            </a:extLst>
          </p:cNvPr>
          <p:cNvSpPr/>
          <p:nvPr/>
        </p:nvSpPr>
        <p:spPr>
          <a:xfrm>
            <a:off x="417250" y="6010183"/>
            <a:ext cx="390618" cy="2127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574062"/>
      </p:ext>
    </p:extLst>
  </p:cSld>
  <p:clrMapOvr>
    <a:masterClrMapping/>
  </p:clrMapOvr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AD729F4-ECEB-4BAB-B37C-2E851F74A798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  <p:sp>
        <p:nvSpPr>
          <p:cNvPr id="5" name="내용 개체 틀 2"/>
          <p:cNvSpPr>
            <a:spLocks noGrp="1"/>
          </p:cNvSpPr>
          <p:nvPr>
            <p:ph sz="quarter" idx="13"/>
          </p:nvPr>
        </p:nvSpPr>
        <p:spPr>
          <a:xfrm>
            <a:off x="125325" y="160589"/>
            <a:ext cx="11887102" cy="395320"/>
          </a:xfrm>
          <a:gradFill flip="none" rotWithShape="1">
            <a:gsLst>
              <a:gs pos="0">
                <a:srgbClr val="fff2cc">
                  <a:alpha val="100000"/>
                </a:srgbClr>
              </a:gs>
              <a:gs pos="100000">
                <a:srgbClr val="c6e0b3">
                  <a:alpha val="100000"/>
                </a:srgbClr>
              </a:gs>
            </a:gsLst>
            <a:lin ang="0" scaled="1"/>
            <a:tileRect/>
          </a:gradFill>
        </p:spPr>
        <p:txBody>
          <a:bodyPr vert="horz" lIns="91440" tIns="45720" rIns="91440" bIns="45720">
            <a:normAutofit/>
          </a:bodyPr>
          <a:lstStyle/>
          <a:p>
            <a:pPr marL="0" indent="0" algn="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ln w="6600">
                  <a:solidFill>
                    <a:srgbClr val="ed7d31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맑은 고딕"/>
                <a:ea typeface="맑은 고딕"/>
                <a:cs typeface="맑은 고딕"/>
              </a:rPr>
              <a:t>오목 게임</a:t>
            </a:r>
            <a:endPara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84484" y="160589"/>
            <a:ext cx="2364750" cy="400110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ln w="9525">
                  <a:solidFill>
                    <a:srgbClr val="ffffff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함초롬돋움"/>
                <a:ea typeface="함초롬돋움"/>
                <a:cs typeface="함초롬돋움"/>
              </a:rPr>
              <a:t>5. </a:t>
            </a: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ln w="9525">
                  <a:solidFill>
                    <a:srgbClr val="ffffff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함초롬돋움"/>
                <a:ea typeface="함초롬돋움"/>
                <a:cs typeface="함초롬돋움"/>
              </a:rPr>
              <a:t>주요</a:t>
            </a: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ln w="9525">
                  <a:solidFill>
                    <a:srgbClr val="ffffff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함초롬돋움"/>
                <a:ea typeface="함초롬돋움"/>
                <a:cs typeface="함초롬돋움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ln w="9525">
                  <a:solidFill>
                    <a:srgbClr val="ffffff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함초롬돋움"/>
                <a:ea typeface="함초롬돋움"/>
                <a:cs typeface="함초롬돋움"/>
              </a:rPr>
              <a:t>서비스 화면</a:t>
            </a:r>
            <a:endPara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<a:solidFill>
                <a:srgbClr val="0070c0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17250" y="635038"/>
            <a:ext cx="1444626" cy="369332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548235"/>
                </a:solidFill>
                <a:latin typeface="함초롬돋움"/>
                <a:ea typeface="함초롬돋움"/>
                <a:cs typeface="함초롬돋움"/>
              </a:rPr>
              <a:t>④ 금지 규칙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548235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440965" y="1183534"/>
            <a:ext cx="4347175" cy="369332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• 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좌표 미입력, 바둑판을 벗어나는 값 금지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1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53263" y="1175176"/>
            <a:ext cx="6113816" cy="540111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E962A59-F700-4105-A1A0-FA1EA24B2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729F4-ECEB-4BAB-B37C-2E851F74A798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8FC15279-950C-4E4C-85A3-A9ACA2C2CDC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25325" y="160589"/>
            <a:ext cx="11887102" cy="395320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ko-KR" altLang="en-US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오목 게임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9B7817-6865-4089-9588-427B563BE716}"/>
              </a:ext>
            </a:extLst>
          </p:cNvPr>
          <p:cNvSpPr txBox="1"/>
          <p:nvPr/>
        </p:nvSpPr>
        <p:spPr>
          <a:xfrm>
            <a:off x="184484" y="160589"/>
            <a:ext cx="2364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5. </a:t>
            </a:r>
            <a:r>
              <a:rPr lang="ko-KR" altLang="en-US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주요</a:t>
            </a:r>
            <a:r>
              <a:rPr lang="en-US" altLang="ko-KR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서비스 화면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7D40D9-C5AF-46A3-AC8C-4D6A73DCAEE5}"/>
              </a:ext>
            </a:extLst>
          </p:cNvPr>
          <p:cNvSpPr txBox="1"/>
          <p:nvPr/>
        </p:nvSpPr>
        <p:spPr>
          <a:xfrm>
            <a:off x="417250" y="635038"/>
            <a:ext cx="144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6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④ 금지 규칙</a:t>
            </a:r>
            <a:endParaRPr lang="en-US" altLang="ko-KR" dirty="0">
              <a:solidFill>
                <a:schemeClr val="accent6">
                  <a:lumMod val="7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194700-FCFE-4A81-A68F-EF6810C99715}"/>
              </a:ext>
            </a:extLst>
          </p:cNvPr>
          <p:cNvSpPr txBox="1"/>
          <p:nvPr/>
        </p:nvSpPr>
        <p:spPr>
          <a:xfrm>
            <a:off x="7440967" y="1183534"/>
            <a:ext cx="42033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• 3x3</a:t>
            </a:r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금지</a:t>
            </a:r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가로</a:t>
            </a:r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세로</a:t>
            </a:r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대각선으로</a:t>
            </a:r>
            <a:endParaRPr lang="en-US" altLang="ko-KR" sz="18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연속해서 놓인 돌이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개인 선이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2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개여서는 안된다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CEB2DD9-4F69-4D20-8CB1-D639C3DF30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250" y="1183534"/>
            <a:ext cx="6878010" cy="5382376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3A3AFE4D-E079-4C79-8200-C0389F93F14D}"/>
              </a:ext>
            </a:extLst>
          </p:cNvPr>
          <p:cNvSpPr/>
          <p:nvPr/>
        </p:nvSpPr>
        <p:spPr>
          <a:xfrm>
            <a:off x="2485748" y="3497803"/>
            <a:ext cx="905521" cy="21306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21B08C1-A2E4-45C1-95D5-8A353A1780FF}"/>
              </a:ext>
            </a:extLst>
          </p:cNvPr>
          <p:cNvSpPr/>
          <p:nvPr/>
        </p:nvSpPr>
        <p:spPr>
          <a:xfrm>
            <a:off x="3133816" y="3027285"/>
            <a:ext cx="257453" cy="68358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656718"/>
      </p:ext>
    </p:extLst>
  </p:cSld>
  <p:clrMapOvr>
    <a:masterClrMapping/>
  </p:clrMapOvr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AD729F4-ECEB-4BAB-B37C-2E851F74A798}" type="slidenum">
              <a:rPr lang="en-US" altLang="en-US"/>
              <a:pPr lvl="0">
                <a:defRPr/>
              </a:pPr>
              <a:t>15</a:t>
            </a:fld>
            <a:endParaRPr lang="en-US" altLang="en-US"/>
          </a:p>
        </p:txBody>
      </p:sp>
      <p:sp>
        <p:nvSpPr>
          <p:cNvPr id="6" name="내용 개체 틀 2"/>
          <p:cNvSpPr>
            <a:spLocks noGrp="1"/>
          </p:cNvSpPr>
          <p:nvPr>
            <p:ph sz="quarter" idx="13"/>
          </p:nvPr>
        </p:nvSpPr>
        <p:spPr>
          <a:xfrm>
            <a:off x="125325" y="160589"/>
            <a:ext cx="11887102" cy="395320"/>
          </a:xfrm>
        </p:spPr>
        <p:txBody>
          <a:bodyPr>
            <a:normAutofit/>
          </a:bodyPr>
          <a:lstStyle/>
          <a:p>
            <a:pPr marL="0" indent="0" algn="r">
              <a:buNone/>
              <a:defRPr/>
            </a:pPr>
            <a:r>
              <a:rPr xmlns:mc="http://schemas.openxmlformats.org/markup-compatibility/2006" xmlns:hp="http://schemas.haansoft.com/office/presentation/8.0" lang="ko-KR" altLang="en-US" sz="2000" b="1" mc:Ignorable="hp" hp:hslEmbossed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오목 게임</a:t>
            </a:r>
            <a:endParaRPr xmlns:mc="http://schemas.openxmlformats.org/markup-compatibility/2006" xmlns:hp="http://schemas.haansoft.com/office/presentation/8.0" lang="ko-KR" altLang="en-US" sz="2000" b="1" mc:Ignorable="hp" hp:hslEmbossed="0">
              <a:solidFill>
                <a:srgbClr val="ffff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4484" y="160589"/>
            <a:ext cx="2364750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xmlns:mc="http://schemas.openxmlformats.org/markup-compatibility/2006" xmlns:hp="http://schemas.haansoft.com/office/presentation/8.0" lang="en-US" altLang="ko-KR" sz="2000" b="1" mc:Ignorable="hp" hp:hslEmbossed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함초롬돋움"/>
                <a:ea typeface="함초롬돋움"/>
                <a:cs typeface="함초롬돋움"/>
              </a:rPr>
              <a:t>5. </a:t>
            </a:r>
            <a:r>
              <a:rPr xmlns:mc="http://schemas.openxmlformats.org/markup-compatibility/2006" xmlns:hp="http://schemas.haansoft.com/office/presentation/8.0" lang="ko-KR" altLang="en-US" sz="2000" b="1" mc:Ignorable="hp" hp:hslEmbossed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함초롬돋움"/>
                <a:ea typeface="함초롬돋움"/>
                <a:cs typeface="함초롬돋움"/>
              </a:rPr>
              <a:t>주요</a:t>
            </a:r>
            <a:r>
              <a:rPr xmlns:mc="http://schemas.openxmlformats.org/markup-compatibility/2006" xmlns:hp="http://schemas.haansoft.com/office/presentation/8.0" lang="en-US" altLang="ko-KR" sz="2000" b="1" mc:Ignorable="hp" hp:hslEmbossed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함초롬돋움"/>
                <a:ea typeface="함초롬돋움"/>
                <a:cs typeface="함초롬돋움"/>
              </a:rPr>
              <a:t> </a:t>
            </a:r>
            <a:r>
              <a:rPr xmlns:mc="http://schemas.openxmlformats.org/markup-compatibility/2006" xmlns:hp="http://schemas.haansoft.com/office/presentation/8.0" lang="ko-KR" altLang="en-US" sz="2000" b="1" mc:Ignorable="hp" hp:hslEmbossed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함초롬돋움"/>
                <a:ea typeface="함초롬돋움"/>
                <a:cs typeface="함초롬돋움"/>
              </a:rPr>
              <a:t>서비스 화면</a:t>
            </a:r>
            <a:endParaRPr xmlns:mc="http://schemas.openxmlformats.org/markup-compatibility/2006" xmlns:hp="http://schemas.haansoft.com/office/presentation/8.0" lang="ko-KR" altLang="en-US" sz="2000" b="1" mc:Ignorable="hp" hp:hslEmbossed="0">
              <a:solidFill>
                <a:srgbClr val="0070c0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7250" y="635038"/>
            <a:ext cx="240482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chemeClr val="accent6">
                    <a:lumMod val="75000"/>
                  </a:schemeClr>
                </a:solidFill>
                <a:latin typeface="함초롬돋움"/>
                <a:ea typeface="함초롬돋움"/>
                <a:cs typeface="함초롬돋움"/>
              </a:rPr>
              <a:t>⑤ 제한시간과 초읽기</a:t>
            </a:r>
            <a:endParaRPr lang="en-US" altLang="ko-KR">
              <a:solidFill>
                <a:schemeClr val="accent6">
                  <a:lumMod val="75000"/>
                </a:schemeClr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40967" y="1183533"/>
            <a:ext cx="4671022" cy="31103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800">
                <a:latin typeface="함초롬돋움"/>
                <a:ea typeface="함초롬돋움"/>
                <a:cs typeface="함초롬돋움"/>
              </a:rPr>
              <a:t>• </a:t>
            </a:r>
            <a:r>
              <a:rPr lang="ko-KR" altLang="en-US" sz="1800">
                <a:latin typeface="함초롬돋움"/>
                <a:ea typeface="함초롬돋움"/>
                <a:cs typeface="함초롬돋움"/>
              </a:rPr>
              <a:t>초읽기 기능</a:t>
            </a:r>
            <a:r>
              <a:rPr lang="en-US" altLang="ko-KR" sz="1800">
                <a:latin typeface="함초롬돋움"/>
                <a:ea typeface="함초롬돋움"/>
                <a:cs typeface="함초롬돋움"/>
              </a:rPr>
              <a:t>: </a:t>
            </a:r>
            <a:r>
              <a:rPr lang="ko-KR" altLang="en-US" sz="1800">
                <a:latin typeface="함초롬돋움"/>
                <a:ea typeface="함초롬돋움"/>
                <a:cs typeface="함초롬돋움"/>
              </a:rPr>
              <a:t>제한시간을 다 쓰면</a:t>
            </a:r>
            <a:r>
              <a:rPr lang="en-US" altLang="ko-KR" sz="1800">
                <a:latin typeface="함초롬돋움"/>
                <a:ea typeface="함초롬돋움"/>
                <a:cs typeface="함초롬돋움"/>
              </a:rPr>
              <a:t>,</a:t>
            </a:r>
            <a:endParaRPr lang="en-US" altLang="ko-KR" sz="1800">
              <a:latin typeface="함초롬돋움"/>
              <a:ea typeface="함초롬돋움"/>
              <a:cs typeface="함초롬돋움"/>
            </a:endParaRPr>
          </a:p>
          <a:p>
            <a:pPr lvl="0">
              <a:defRPr/>
            </a:pPr>
            <a:r>
              <a:rPr lang="en-US" altLang="ko-KR">
                <a:latin typeface="함초롬돋움"/>
                <a:ea typeface="함초롬돋움"/>
                <a:cs typeface="함초롬돋움"/>
              </a:rPr>
              <a:t>	30</a:t>
            </a:r>
            <a:r>
              <a:rPr lang="ko-KR" altLang="en-US">
                <a:latin typeface="함초롬돋움"/>
                <a:ea typeface="함초롬돋움"/>
                <a:cs typeface="함초롬돋움"/>
              </a:rPr>
              <a:t>초의 초읽기를 </a:t>
            </a:r>
            <a:r>
              <a:rPr lang="en-US" altLang="ko-KR">
                <a:latin typeface="함초롬돋움"/>
                <a:ea typeface="함초롬돋움"/>
                <a:cs typeface="함초롬돋움"/>
              </a:rPr>
              <a:t>3</a:t>
            </a:r>
            <a:r>
              <a:rPr lang="ko-KR" altLang="en-US">
                <a:latin typeface="함초롬돋움"/>
                <a:ea typeface="함초롬돋움"/>
                <a:cs typeface="함초롬돋움"/>
              </a:rPr>
              <a:t>번 쓸 수 있다</a:t>
            </a:r>
            <a:r>
              <a:rPr lang="en-US" altLang="ko-KR">
                <a:latin typeface="함초롬돋움"/>
                <a:ea typeface="함초롬돋움"/>
                <a:cs typeface="함초롬돋움"/>
              </a:rPr>
              <a:t>.</a:t>
            </a:r>
            <a:endParaRPr lang="en-US" altLang="ko-KR">
              <a:latin typeface="함초롬돋움"/>
              <a:ea typeface="함초롬돋움"/>
              <a:cs typeface="함초롬돋움"/>
            </a:endParaRPr>
          </a:p>
          <a:p>
            <a:pPr lvl="0">
              <a:defRPr/>
            </a:pPr>
            <a:r>
              <a:rPr lang="en-US" altLang="ko-KR" sz="1800">
                <a:latin typeface="함초롬돋움"/>
                <a:ea typeface="함초롬돋움"/>
                <a:cs typeface="함초롬돋움"/>
              </a:rPr>
              <a:t>• </a:t>
            </a:r>
            <a:r>
              <a:rPr lang="en-US" altLang="ko-KR">
                <a:latin typeface="함초롬돋움"/>
                <a:ea typeface="함초롬돋움"/>
                <a:cs typeface="함초롬돋움"/>
              </a:rPr>
              <a:t>30</a:t>
            </a:r>
            <a:r>
              <a:rPr lang="ko-KR" altLang="en-US">
                <a:latin typeface="함초롬돋움"/>
                <a:ea typeface="함초롬돋움"/>
                <a:cs typeface="함초롬돋움"/>
              </a:rPr>
              <a:t>초 이내에 돌을 놓으면</a:t>
            </a:r>
            <a:r>
              <a:rPr lang="en-US" altLang="ko-KR">
                <a:latin typeface="함초롬돋움"/>
                <a:ea typeface="함초롬돋움"/>
                <a:cs typeface="함초롬돋움"/>
              </a:rPr>
              <a:t>, </a:t>
            </a:r>
            <a:r>
              <a:rPr lang="ko-KR" altLang="en-US">
                <a:latin typeface="함초롬돋움"/>
                <a:ea typeface="함초롬돋움"/>
                <a:cs typeface="함초롬돋움"/>
              </a:rPr>
              <a:t>해당 횟수의</a:t>
            </a:r>
            <a:endParaRPr lang="ko-KR" altLang="en-US">
              <a:latin typeface="함초롬돋움"/>
              <a:ea typeface="함초롬돋움"/>
              <a:cs typeface="함초롬돋움"/>
            </a:endParaRPr>
          </a:p>
          <a:p>
            <a:pPr lvl="0">
              <a:defRPr/>
            </a:pPr>
            <a:r>
              <a:rPr lang="en-US" altLang="ko-KR">
                <a:latin typeface="함초롬돋움"/>
                <a:ea typeface="함초롬돋움"/>
                <a:cs typeface="함초롬돋움"/>
              </a:rPr>
              <a:t>   </a:t>
            </a:r>
            <a:r>
              <a:rPr lang="ko-KR" altLang="en-US">
                <a:latin typeface="함초롬돋움"/>
                <a:ea typeface="함초롬돋움"/>
                <a:cs typeface="함초롬돋움"/>
              </a:rPr>
              <a:t>초읽기는 유지</a:t>
            </a:r>
            <a:r>
              <a:rPr lang="en-US" altLang="ko-KR">
                <a:latin typeface="함초롬돋움"/>
                <a:ea typeface="함초롬돋움"/>
                <a:cs typeface="함초롬돋움"/>
              </a:rPr>
              <a:t>. </a:t>
            </a:r>
            <a:r>
              <a:rPr lang="ko-KR" altLang="en-US">
                <a:latin typeface="함초롬돋움"/>
                <a:ea typeface="함초롬돋움"/>
                <a:cs typeface="함초롬돋움"/>
              </a:rPr>
              <a:t>다음 차례 때 다시 </a:t>
            </a:r>
            <a:r>
              <a:rPr lang="en-US" altLang="ko-KR">
                <a:latin typeface="함초롬돋움"/>
                <a:ea typeface="함초롬돋움"/>
                <a:cs typeface="함초롬돋움"/>
              </a:rPr>
              <a:t>30</a:t>
            </a:r>
            <a:r>
              <a:rPr lang="ko-KR" altLang="en-US">
                <a:latin typeface="함초롬돋움"/>
                <a:ea typeface="함초롬돋움"/>
                <a:cs typeface="함초롬돋움"/>
              </a:rPr>
              <a:t>초부터</a:t>
            </a:r>
            <a:endParaRPr lang="ko-KR" altLang="en-US">
              <a:latin typeface="함초롬돋움"/>
              <a:ea typeface="함초롬돋움"/>
              <a:cs typeface="함초롬돋움"/>
            </a:endParaRPr>
          </a:p>
          <a:p>
            <a:pPr lvl="0">
              <a:defRPr/>
            </a:pPr>
            <a:r>
              <a:rPr lang="en-US" altLang="ko-KR">
                <a:latin typeface="함초롬돋움"/>
                <a:ea typeface="함초롬돋움"/>
                <a:cs typeface="함초롬돋움"/>
              </a:rPr>
              <a:t>   </a:t>
            </a:r>
            <a:r>
              <a:rPr lang="ko-KR" altLang="en-US">
                <a:latin typeface="함초롬돋움"/>
                <a:ea typeface="함초롬돋움"/>
                <a:cs typeface="함초롬돋움"/>
              </a:rPr>
              <a:t>시작한다</a:t>
            </a:r>
            <a:r>
              <a:rPr lang="en-US" altLang="ko-KR">
                <a:latin typeface="함초롬돋움"/>
                <a:ea typeface="함초롬돋움"/>
                <a:cs typeface="함초롬돋움"/>
              </a:rPr>
              <a:t>.</a:t>
            </a:r>
            <a:endParaRPr lang="en-US" altLang="ko-KR">
              <a:latin typeface="함초롬돋움"/>
              <a:ea typeface="함초롬돋움"/>
              <a:cs typeface="함초롬돋움"/>
            </a:endParaRPr>
          </a:p>
          <a:p>
            <a:pPr lvl="0">
              <a:defRPr/>
            </a:pPr>
            <a:r>
              <a:rPr lang="en-US" altLang="ko-KR" sz="1800">
                <a:latin typeface="함초롬돋움"/>
                <a:ea typeface="함초롬돋움"/>
                <a:cs typeface="함초롬돋움"/>
              </a:rPr>
              <a:t>• 30</a:t>
            </a:r>
            <a:r>
              <a:rPr lang="ko-KR" altLang="en-US" sz="1800">
                <a:latin typeface="함초롬돋움"/>
                <a:ea typeface="함초롬돋움"/>
                <a:cs typeface="함초롬돋움"/>
              </a:rPr>
              <a:t>초가 지나면</a:t>
            </a:r>
            <a:r>
              <a:rPr lang="en-US" altLang="ko-KR" sz="1800">
                <a:latin typeface="함초롬돋움"/>
                <a:ea typeface="함초롬돋움"/>
                <a:cs typeface="함초롬돋움"/>
              </a:rPr>
              <a:t>, </a:t>
            </a:r>
            <a:r>
              <a:rPr lang="ko-KR" altLang="en-US" sz="1800">
                <a:latin typeface="함초롬돋움"/>
                <a:ea typeface="함초롬돋움"/>
                <a:cs typeface="함초롬돋움"/>
              </a:rPr>
              <a:t>초읽기 횟수</a:t>
            </a:r>
            <a:r>
              <a:rPr lang="en-US" altLang="ko-KR">
                <a:latin typeface="함초롬돋움"/>
                <a:ea typeface="함초롬돋움"/>
                <a:cs typeface="함초롬돋움"/>
              </a:rPr>
              <a:t> </a:t>
            </a:r>
            <a:r>
              <a:rPr lang="ko-KR" altLang="en-US">
                <a:latin typeface="함초롬돋움"/>
                <a:ea typeface="함초롬돋움"/>
                <a:cs typeface="함초롬돋움"/>
              </a:rPr>
              <a:t>차감</a:t>
            </a:r>
            <a:r>
              <a:rPr lang="en-US" altLang="ko-KR">
                <a:latin typeface="함초롬돋움"/>
                <a:ea typeface="함초롬돋움"/>
                <a:cs typeface="함초롬돋움"/>
              </a:rPr>
              <a:t>.</a:t>
            </a:r>
            <a:endParaRPr lang="en-US" altLang="ko-KR">
              <a:latin typeface="함초롬돋움"/>
              <a:ea typeface="함초롬돋움"/>
              <a:cs typeface="함초롬돋움"/>
            </a:endParaRPr>
          </a:p>
          <a:p>
            <a:pPr lvl="0">
              <a:defRPr/>
            </a:pPr>
            <a:endParaRPr lang="en-US" altLang="ko-KR">
              <a:latin typeface="함초롬돋움"/>
              <a:ea typeface="함초롬돋움"/>
              <a:cs typeface="함초롬돋움"/>
            </a:endParaRPr>
          </a:p>
          <a:p>
            <a:pPr lvl="0">
              <a:defRPr/>
            </a:pPr>
            <a:r>
              <a:rPr lang="en-US" altLang="ko-KR" sz="1800">
                <a:latin typeface="함초롬돋움"/>
                <a:ea typeface="함초롬돋움"/>
                <a:cs typeface="함초롬돋움"/>
              </a:rPr>
              <a:t>• </a:t>
            </a:r>
            <a:r>
              <a:rPr lang="ko-KR" altLang="en-US" sz="1800">
                <a:latin typeface="함초롬돋움"/>
                <a:ea typeface="함초롬돋움"/>
                <a:cs typeface="함초롬돋움"/>
              </a:rPr>
              <a:t>초읽기 횟수 </a:t>
            </a:r>
            <a:r>
              <a:rPr lang="en-US" altLang="ko-KR" sz="1800">
                <a:latin typeface="함초롬돋움"/>
                <a:ea typeface="함초롬돋움"/>
                <a:cs typeface="함초롬돋움"/>
              </a:rPr>
              <a:t>3</a:t>
            </a:r>
            <a:r>
              <a:rPr lang="ko-KR" altLang="en-US" sz="1800">
                <a:latin typeface="함초롬돋움"/>
                <a:ea typeface="함초롬돋움"/>
                <a:cs typeface="함초롬돋움"/>
              </a:rPr>
              <a:t>회를 모두 소진하면 패배</a:t>
            </a:r>
            <a:r>
              <a:rPr lang="en-US" altLang="ko-KR" sz="1800">
                <a:latin typeface="함초롬돋움"/>
                <a:ea typeface="함초롬돋움"/>
                <a:cs typeface="함초롬돋움"/>
              </a:rPr>
              <a:t>.</a:t>
            </a:r>
            <a:endParaRPr lang="en-US" altLang="ko-KR" sz="1800">
              <a:latin typeface="함초롬돋움"/>
              <a:ea typeface="함초롬돋움"/>
              <a:cs typeface="함초롬돋움"/>
            </a:endParaRPr>
          </a:p>
          <a:p>
            <a:pPr lvl="0">
              <a:defRPr/>
            </a:pPr>
            <a:r>
              <a:rPr lang="en-US" altLang="ko-KR">
                <a:latin typeface="함초롬돋움"/>
                <a:ea typeface="함초롬돋움"/>
                <a:cs typeface="함초롬돋움"/>
              </a:rPr>
              <a:t>   (</a:t>
            </a:r>
            <a:r>
              <a:rPr lang="ko-KR" altLang="en-US">
                <a:latin typeface="함초롬돋움"/>
                <a:ea typeface="함초롬돋움"/>
                <a:cs typeface="함초롬돋움"/>
              </a:rPr>
              <a:t>승패 조건의 마지막 조건 참조</a:t>
            </a:r>
            <a:r>
              <a:rPr lang="en-US" altLang="ko-KR">
                <a:latin typeface="함초롬돋움"/>
                <a:ea typeface="함초롬돋움"/>
                <a:cs typeface="함초롬돋움"/>
              </a:rPr>
              <a:t>)</a:t>
            </a:r>
            <a:endParaRPr lang="en-US" altLang="ko-KR">
              <a:latin typeface="함초롬돋움"/>
              <a:ea typeface="함초롬돋움"/>
              <a:cs typeface="함초롬돋움"/>
            </a:endParaRPr>
          </a:p>
          <a:p>
            <a:pPr lvl="0">
              <a:defRPr/>
            </a:pPr>
            <a:endParaRPr lang="en-US" altLang="ko-KR">
              <a:latin typeface="함초롬돋움"/>
              <a:ea typeface="함초롬돋움"/>
              <a:cs typeface="함초롬돋움"/>
            </a:endParaRPr>
          </a:p>
          <a:p>
            <a:pPr lvl="0">
              <a:defRPr/>
            </a:pPr>
            <a:r>
              <a:rPr lang="en-US" altLang="ko-KR">
                <a:latin typeface="함초롬돋움"/>
                <a:ea typeface="함초롬돋움"/>
                <a:cs typeface="함초롬돋움"/>
              </a:rPr>
              <a:t>• </a:t>
            </a:r>
            <a:r>
              <a:rPr lang="ko-KR" altLang="en-US">
                <a:latin typeface="함초롬돋움"/>
                <a:ea typeface="함초롬돋움"/>
                <a:cs typeface="함초롬돋움"/>
              </a:rPr>
              <a:t>게임 내에서는 </a:t>
            </a:r>
            <a:r>
              <a:rPr lang="en-US" altLang="ko-KR">
                <a:latin typeface="함초롬돋움"/>
                <a:ea typeface="함초롬돋움"/>
                <a:cs typeface="함초롬돋움"/>
              </a:rPr>
              <a:t>“</a:t>
            </a:r>
            <a:r>
              <a:rPr lang="ko-KR" altLang="en-US">
                <a:latin typeface="함초롬돋움"/>
                <a:ea typeface="함초롬돋움"/>
                <a:cs typeface="함초롬돋움"/>
              </a:rPr>
              <a:t>타이머</a:t>
            </a:r>
            <a:r>
              <a:rPr lang="en-US" altLang="ko-KR">
                <a:latin typeface="함초롬돋움"/>
                <a:ea typeface="함초롬돋움"/>
                <a:cs typeface="함초롬돋움"/>
              </a:rPr>
              <a:t>”</a:t>
            </a:r>
            <a:r>
              <a:rPr lang="ko-KR" altLang="en-US">
                <a:latin typeface="함초롬돋움"/>
                <a:ea typeface="함초롬돋움"/>
                <a:cs typeface="함초롬돋움"/>
              </a:rPr>
              <a:t>로 표기</a:t>
            </a:r>
            <a:r>
              <a:rPr lang="en-US" altLang="ko-KR">
                <a:latin typeface="함초롬돋움"/>
                <a:ea typeface="함초롬돋움"/>
                <a:cs typeface="함초롬돋움"/>
              </a:rPr>
              <a:t>.	</a:t>
            </a:r>
            <a:endParaRPr lang="en-US" altLang="ko-KR"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17250" y="1183534"/>
            <a:ext cx="6954220" cy="54966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AD729F4-ECEB-4BAB-B37C-2E851F74A798}" type="slidenum">
              <a:rPr lang="en-US" altLang="en-US"/>
              <a:pPr lvl="0">
                <a:defRPr/>
              </a:pPr>
              <a:t>16</a:t>
            </a:fld>
            <a:endParaRPr lang="en-US" altLang="en-US"/>
          </a:p>
        </p:txBody>
      </p:sp>
      <p:sp>
        <p:nvSpPr>
          <p:cNvPr id="5" name="내용 개체 틀 2"/>
          <p:cNvSpPr>
            <a:spLocks noGrp="1"/>
          </p:cNvSpPr>
          <p:nvPr>
            <p:ph sz="quarter" idx="13"/>
          </p:nvPr>
        </p:nvSpPr>
        <p:spPr>
          <a:xfrm>
            <a:off x="125325" y="160589"/>
            <a:ext cx="11887102" cy="395320"/>
          </a:xfrm>
          <a:gradFill flip="none" rotWithShape="1">
            <a:gsLst>
              <a:gs pos="0">
                <a:srgbClr val="fff2cc">
                  <a:alpha val="100000"/>
                </a:srgbClr>
              </a:gs>
              <a:gs pos="100000">
                <a:srgbClr val="c6e0b3">
                  <a:alpha val="100000"/>
                </a:srgbClr>
              </a:gs>
            </a:gsLst>
            <a:lin ang="0" scaled="1"/>
            <a:tileRect/>
          </a:gradFill>
        </p:spPr>
        <p:txBody>
          <a:bodyPr vert="horz" lIns="91440" tIns="45720" rIns="91440" bIns="45720">
            <a:normAutofit/>
          </a:bodyPr>
          <a:lstStyle/>
          <a:p>
            <a:pPr marL="0" indent="0" algn="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ln w="6600">
                  <a:solidFill>
                    <a:srgbClr val="ed7d31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맑은 고딕"/>
                <a:ea typeface="맑은 고딕"/>
                <a:cs typeface="맑은 고딕"/>
              </a:rPr>
              <a:t>오목 게임</a:t>
            </a:r>
            <a:endPara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84484" y="160589"/>
            <a:ext cx="2345356" cy="389956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ln w="9525">
                  <a:solidFill>
                    <a:srgbClr val="ffffff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함초롬돋움"/>
                <a:ea typeface="함초롬돋움"/>
                <a:cs typeface="함초롬돋움"/>
              </a:rPr>
              <a:t>5. </a:t>
            </a: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ln w="9525">
                  <a:solidFill>
                    <a:srgbClr val="ffffff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함초롬돋움"/>
                <a:ea typeface="함초롬돋움"/>
                <a:cs typeface="함초롬돋움"/>
              </a:rPr>
              <a:t>주요</a:t>
            </a: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ln w="9525">
                  <a:solidFill>
                    <a:srgbClr val="ffffff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함초롬돋움"/>
                <a:ea typeface="함초롬돋움"/>
                <a:cs typeface="함초롬돋움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ln w="9525">
                  <a:solidFill>
                    <a:srgbClr val="ffffff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함초롬돋움"/>
                <a:ea typeface="함초롬돋움"/>
                <a:cs typeface="함초롬돋움"/>
              </a:rPr>
              <a:t>서비스 화면</a:t>
            </a:r>
            <a:endPara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<a:solidFill>
                <a:srgbClr val="0070c0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7" name="TextBox 11"/>
          <p:cNvSpPr txBox="1"/>
          <p:nvPr/>
        </p:nvSpPr>
        <p:spPr>
          <a:xfrm>
            <a:off x="417250" y="635038"/>
            <a:ext cx="1950665" cy="369332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548235"/>
                </a:solidFill>
                <a:latin typeface="함초롬돋움"/>
                <a:ea typeface="함초롬돋움"/>
                <a:cs typeface="함초롬돋움"/>
              </a:rPr>
              <a:t>⑥ 주요 소스 코드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548235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9" name="TextBox 14"/>
          <p:cNvSpPr txBox="1"/>
          <p:nvPr/>
        </p:nvSpPr>
        <p:spPr>
          <a:xfrm>
            <a:off x="7440963" y="1183534"/>
            <a:ext cx="2480277" cy="369332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•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 메인 메서드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	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1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45324" y="1162853"/>
            <a:ext cx="7002978" cy="54123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AD729F4-ECEB-4BAB-B37C-2E851F74A798}" type="slidenum">
              <a:rPr lang="en-US" altLang="en-US"/>
              <a:pPr lvl="0">
                <a:defRPr/>
              </a:pPr>
              <a:t>17</a:t>
            </a:fld>
            <a:endParaRPr lang="en-US" altLang="en-US"/>
          </a:p>
        </p:txBody>
      </p:sp>
      <p:sp>
        <p:nvSpPr>
          <p:cNvPr id="5" name="내용 개체 틀 2"/>
          <p:cNvSpPr>
            <a:spLocks noGrp="1"/>
          </p:cNvSpPr>
          <p:nvPr>
            <p:ph sz="quarter" idx="13"/>
          </p:nvPr>
        </p:nvSpPr>
        <p:spPr>
          <a:xfrm>
            <a:off x="125325" y="160589"/>
            <a:ext cx="11887102" cy="395320"/>
          </a:xfrm>
          <a:gradFill flip="none" rotWithShape="1">
            <a:gsLst>
              <a:gs pos="0">
                <a:srgbClr val="fff2cc">
                  <a:alpha val="100000"/>
                </a:srgbClr>
              </a:gs>
              <a:gs pos="100000">
                <a:srgbClr val="c6e0b3">
                  <a:alpha val="100000"/>
                </a:srgbClr>
              </a:gs>
            </a:gsLst>
            <a:lin ang="0" scaled="1"/>
            <a:tileRect/>
          </a:gradFill>
        </p:spPr>
        <p:txBody>
          <a:bodyPr vert="horz" lIns="91440" tIns="45720" rIns="91440" bIns="45720">
            <a:normAutofit/>
          </a:bodyPr>
          <a:lstStyle/>
          <a:p>
            <a:pPr marL="0" indent="0" algn="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ln w="6600">
                  <a:solidFill>
                    <a:srgbClr val="ed7d31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맑은 고딕"/>
                <a:ea typeface="맑은 고딕"/>
                <a:cs typeface="맑은 고딕"/>
              </a:rPr>
              <a:t>오목 게임</a:t>
            </a:r>
            <a:endPara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84484" y="160589"/>
            <a:ext cx="2345356" cy="389956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ln w="9525">
                  <a:solidFill>
                    <a:srgbClr val="ffffff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함초롬돋움"/>
                <a:ea typeface="함초롬돋움"/>
                <a:cs typeface="함초롬돋움"/>
              </a:rPr>
              <a:t>5. </a:t>
            </a: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ln w="9525">
                  <a:solidFill>
                    <a:srgbClr val="ffffff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함초롬돋움"/>
                <a:ea typeface="함초롬돋움"/>
                <a:cs typeface="함초롬돋움"/>
              </a:rPr>
              <a:t>주요</a:t>
            </a: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ln w="9525">
                  <a:solidFill>
                    <a:srgbClr val="ffffff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함초롬돋움"/>
                <a:ea typeface="함초롬돋움"/>
                <a:cs typeface="함초롬돋움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ln w="9525">
                  <a:solidFill>
                    <a:srgbClr val="ffffff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함초롬돋움"/>
                <a:ea typeface="함초롬돋움"/>
                <a:cs typeface="함초롬돋움"/>
              </a:rPr>
              <a:t>서비스 화면</a:t>
            </a:r>
            <a:endPara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<a:solidFill>
                <a:srgbClr val="0070c0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7" name="TextBox 11"/>
          <p:cNvSpPr txBox="1"/>
          <p:nvPr/>
        </p:nvSpPr>
        <p:spPr>
          <a:xfrm>
            <a:off x="417250" y="635038"/>
            <a:ext cx="1950665" cy="369332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548235"/>
                </a:solidFill>
                <a:latin typeface="함초롬돋움"/>
                <a:ea typeface="함초롬돋움"/>
                <a:cs typeface="함초롬돋움"/>
              </a:rPr>
              <a:t>⑥ 주요 소스 코드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548235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9" name="TextBox 14"/>
          <p:cNvSpPr txBox="1"/>
          <p:nvPr/>
        </p:nvSpPr>
        <p:spPr>
          <a:xfrm>
            <a:off x="7440964" y="1183534"/>
            <a:ext cx="2480276" cy="369332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•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 메인 메서드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	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1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4903" y="1197857"/>
            <a:ext cx="6997576" cy="53978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AD729F4-ECEB-4BAB-B37C-2E851F74A798}" type="slidenum">
              <a:rPr lang="en-US" altLang="en-US"/>
              <a:pPr lvl="0">
                <a:defRPr/>
              </a:pPr>
              <a:t>17</a:t>
            </a:fld>
            <a:endParaRPr lang="en-US" altLang="en-US"/>
          </a:p>
        </p:txBody>
      </p:sp>
      <p:sp>
        <p:nvSpPr>
          <p:cNvPr id="6" name="내용 개체 틀 2"/>
          <p:cNvSpPr>
            <a:spLocks noGrp="1"/>
          </p:cNvSpPr>
          <p:nvPr>
            <p:ph sz="quarter" idx="13"/>
          </p:nvPr>
        </p:nvSpPr>
        <p:spPr>
          <a:xfrm>
            <a:off x="125325" y="160589"/>
            <a:ext cx="11887102" cy="395320"/>
          </a:xfrm>
        </p:spPr>
        <p:txBody>
          <a:bodyPr>
            <a:normAutofit/>
          </a:bodyPr>
          <a:lstStyle/>
          <a:p>
            <a:pPr marL="0" indent="0" algn="r">
              <a:buNone/>
              <a:defRPr/>
            </a:pPr>
            <a:r>
              <a:rPr xmlns:mc="http://schemas.openxmlformats.org/markup-compatibility/2006" xmlns:hp="http://schemas.haansoft.com/office/presentation/8.0" lang="ko-KR" altLang="en-US" sz="2000" b="1" mc:Ignorable="hp" hp:hslEmbossed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오목 게임</a:t>
            </a:r>
            <a:endParaRPr xmlns:mc="http://schemas.openxmlformats.org/markup-compatibility/2006" xmlns:hp="http://schemas.haansoft.com/office/presentation/8.0" lang="ko-KR" altLang="en-US" sz="2000" b="1" mc:Ignorable="hp" hp:hslEmbossed="0">
              <a:solidFill>
                <a:srgbClr val="ffff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4484" y="160589"/>
            <a:ext cx="2364750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xmlns:mc="http://schemas.openxmlformats.org/markup-compatibility/2006" xmlns:hp="http://schemas.haansoft.com/office/presentation/8.0" lang="en-US" altLang="ko-KR" sz="2000" b="1" mc:Ignorable="hp" hp:hslEmbossed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함초롬돋움"/>
                <a:ea typeface="함초롬돋움"/>
                <a:cs typeface="함초롬돋움"/>
              </a:rPr>
              <a:t>5. </a:t>
            </a:r>
            <a:r>
              <a:rPr xmlns:mc="http://schemas.openxmlformats.org/markup-compatibility/2006" xmlns:hp="http://schemas.haansoft.com/office/presentation/8.0" lang="ko-KR" altLang="en-US" sz="2000" b="1" mc:Ignorable="hp" hp:hslEmbossed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함초롬돋움"/>
                <a:ea typeface="함초롬돋움"/>
                <a:cs typeface="함초롬돋움"/>
              </a:rPr>
              <a:t>주요</a:t>
            </a:r>
            <a:r>
              <a:rPr xmlns:mc="http://schemas.openxmlformats.org/markup-compatibility/2006" xmlns:hp="http://schemas.haansoft.com/office/presentation/8.0" lang="en-US" altLang="ko-KR" sz="2000" b="1" mc:Ignorable="hp" hp:hslEmbossed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함초롬돋움"/>
                <a:ea typeface="함초롬돋움"/>
                <a:cs typeface="함초롬돋움"/>
              </a:rPr>
              <a:t> </a:t>
            </a:r>
            <a:r>
              <a:rPr xmlns:mc="http://schemas.openxmlformats.org/markup-compatibility/2006" xmlns:hp="http://schemas.haansoft.com/office/presentation/8.0" lang="ko-KR" altLang="en-US" sz="2000" b="1" mc:Ignorable="hp" hp:hslEmbossed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함초롬돋움"/>
                <a:ea typeface="함초롬돋움"/>
                <a:cs typeface="함초롬돋움"/>
              </a:rPr>
              <a:t>서비스 화면</a:t>
            </a:r>
            <a:endParaRPr xmlns:mc="http://schemas.openxmlformats.org/markup-compatibility/2006" xmlns:hp="http://schemas.haansoft.com/office/presentation/8.0" lang="ko-KR" altLang="en-US" sz="2000" b="1" mc:Ignorable="hp" hp:hslEmbossed="0">
              <a:solidFill>
                <a:srgbClr val="0070c0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7250" y="635038"/>
            <a:ext cx="196239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chemeClr val="accent6">
                    <a:lumMod val="75000"/>
                  </a:schemeClr>
                </a:solidFill>
                <a:latin typeface="함초롬돋움"/>
                <a:ea typeface="함초롬돋움"/>
                <a:cs typeface="함초롬돋움"/>
              </a:rPr>
              <a:t>⑥ 주요 소스 코드</a:t>
            </a:r>
            <a:endParaRPr lang="en-US" altLang="ko-KR">
              <a:solidFill>
                <a:schemeClr val="accent6">
                  <a:lumMod val="75000"/>
                </a:schemeClr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17250" y="1183534"/>
            <a:ext cx="6958149" cy="483552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440965" y="1183534"/>
            <a:ext cx="2346925" cy="11862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latin typeface="함초롬돋움"/>
                <a:ea typeface="함초롬돋움"/>
                <a:cs typeface="함초롬돋움"/>
              </a:rPr>
              <a:t>•</a:t>
            </a:r>
            <a:r>
              <a:rPr lang="ko-KR" altLang="en-US">
                <a:latin typeface="함초롬돋움"/>
                <a:ea typeface="함초롬돋움"/>
                <a:cs typeface="함초롬돋움"/>
              </a:rPr>
              <a:t> </a:t>
            </a:r>
            <a:r>
              <a:rPr lang="ko-KR" altLang="en-US" sz="1800">
                <a:latin typeface="함초롬돋움"/>
                <a:ea typeface="함초롬돋움"/>
                <a:cs typeface="함초롬돋움"/>
              </a:rPr>
              <a:t>바둑판 구현</a:t>
            </a:r>
            <a:endParaRPr lang="en-US" altLang="ko-KR">
              <a:latin typeface="함초롬돋움"/>
              <a:ea typeface="함초롬돋움"/>
              <a:cs typeface="함초롬돋움"/>
            </a:endParaRPr>
          </a:p>
          <a:p>
            <a:pPr lvl="0">
              <a:defRPr/>
            </a:pPr>
            <a:endParaRPr lang="en-US" altLang="ko-KR">
              <a:latin typeface="함초롬돋움"/>
              <a:ea typeface="함초롬돋움"/>
              <a:cs typeface="함초롬돋움"/>
            </a:endParaRPr>
          </a:p>
          <a:p>
            <a:pPr lvl="0">
              <a:defRPr/>
            </a:pPr>
            <a:r>
              <a:rPr lang="en-US" altLang="ko-KR">
                <a:latin typeface="함초롬돋움"/>
                <a:ea typeface="함초롬돋움"/>
                <a:cs typeface="함초롬돋움"/>
              </a:rPr>
              <a:t>매개변수: 없음</a:t>
            </a:r>
            <a:endParaRPr lang="en-US" altLang="ko-KR">
              <a:latin typeface="함초롬돋움"/>
              <a:ea typeface="함초롬돋움"/>
              <a:cs typeface="함초롬돋움"/>
            </a:endParaRPr>
          </a:p>
          <a:p>
            <a:pPr lvl="0">
              <a:defRPr/>
            </a:pPr>
            <a:r>
              <a:rPr lang="en-US" altLang="ko-KR">
                <a:latin typeface="함초롬돋움"/>
                <a:ea typeface="함초롬돋움"/>
                <a:cs typeface="함초롬돋움"/>
              </a:rPr>
              <a:t>리턴값: 없음	</a:t>
            </a:r>
            <a:endParaRPr lang="en-US" altLang="ko-KR">
              <a:latin typeface="함초롬돋움"/>
              <a:ea typeface="함초롬돋움"/>
              <a:cs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AD729F4-ECEB-4BAB-B37C-2E851F74A798}" type="slidenum">
              <a:rPr lang="en-US" altLang="en-US"/>
              <a:pPr lvl="0">
                <a:defRPr/>
              </a:pPr>
              <a:t>18</a:t>
            </a:fld>
            <a:endParaRPr lang="en-US" altLang="en-US"/>
          </a:p>
        </p:txBody>
      </p:sp>
      <p:sp>
        <p:nvSpPr>
          <p:cNvPr id="6" name="내용 개체 틀 2"/>
          <p:cNvSpPr>
            <a:spLocks noGrp="1"/>
          </p:cNvSpPr>
          <p:nvPr>
            <p:ph sz="quarter" idx="13"/>
          </p:nvPr>
        </p:nvSpPr>
        <p:spPr>
          <a:xfrm>
            <a:off x="125325" y="160589"/>
            <a:ext cx="11887102" cy="395320"/>
          </a:xfrm>
        </p:spPr>
        <p:txBody>
          <a:bodyPr>
            <a:normAutofit/>
          </a:bodyPr>
          <a:lstStyle/>
          <a:p>
            <a:pPr marL="0" indent="0" algn="r">
              <a:buNone/>
              <a:defRPr/>
            </a:pPr>
            <a:r>
              <a:rPr xmlns:mc="http://schemas.openxmlformats.org/markup-compatibility/2006" xmlns:hp="http://schemas.haansoft.com/office/presentation/8.0" lang="ko-KR" altLang="en-US" sz="2000" b="1" mc:Ignorable="hp" hp:hslEmbossed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오목 게임</a:t>
            </a:r>
            <a:endParaRPr xmlns:mc="http://schemas.openxmlformats.org/markup-compatibility/2006" xmlns:hp="http://schemas.haansoft.com/office/presentation/8.0" lang="ko-KR" altLang="en-US" sz="2000" b="1" mc:Ignorable="hp" hp:hslEmbossed="0">
              <a:solidFill>
                <a:srgbClr val="ffff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4484" y="160589"/>
            <a:ext cx="2364750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xmlns:mc="http://schemas.openxmlformats.org/markup-compatibility/2006" xmlns:hp="http://schemas.haansoft.com/office/presentation/8.0" lang="en-US" altLang="ko-KR" sz="2000" b="1" mc:Ignorable="hp" hp:hslEmbossed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함초롬돋움"/>
                <a:ea typeface="함초롬돋움"/>
                <a:cs typeface="함초롬돋움"/>
              </a:rPr>
              <a:t>5. </a:t>
            </a:r>
            <a:r>
              <a:rPr xmlns:mc="http://schemas.openxmlformats.org/markup-compatibility/2006" xmlns:hp="http://schemas.haansoft.com/office/presentation/8.0" lang="ko-KR" altLang="en-US" sz="2000" b="1" mc:Ignorable="hp" hp:hslEmbossed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함초롬돋움"/>
                <a:ea typeface="함초롬돋움"/>
                <a:cs typeface="함초롬돋움"/>
              </a:rPr>
              <a:t>주요</a:t>
            </a:r>
            <a:r>
              <a:rPr xmlns:mc="http://schemas.openxmlformats.org/markup-compatibility/2006" xmlns:hp="http://schemas.haansoft.com/office/presentation/8.0" lang="en-US" altLang="ko-KR" sz="2000" b="1" mc:Ignorable="hp" hp:hslEmbossed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함초롬돋움"/>
                <a:ea typeface="함초롬돋움"/>
                <a:cs typeface="함초롬돋움"/>
              </a:rPr>
              <a:t> </a:t>
            </a:r>
            <a:r>
              <a:rPr xmlns:mc="http://schemas.openxmlformats.org/markup-compatibility/2006" xmlns:hp="http://schemas.haansoft.com/office/presentation/8.0" lang="ko-KR" altLang="en-US" sz="2000" b="1" mc:Ignorable="hp" hp:hslEmbossed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함초롬돋움"/>
                <a:ea typeface="함초롬돋움"/>
                <a:cs typeface="함초롬돋움"/>
              </a:rPr>
              <a:t>서비스 화면</a:t>
            </a:r>
            <a:endParaRPr xmlns:mc="http://schemas.openxmlformats.org/markup-compatibility/2006" xmlns:hp="http://schemas.haansoft.com/office/presentation/8.0" lang="ko-KR" altLang="en-US" sz="2000" b="1" mc:Ignorable="hp" hp:hslEmbossed="0">
              <a:solidFill>
                <a:srgbClr val="0070c0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7250" y="635038"/>
            <a:ext cx="196239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chemeClr val="accent6">
                    <a:lumMod val="75000"/>
                  </a:schemeClr>
                </a:solidFill>
                <a:latin typeface="함초롬돋움"/>
                <a:ea typeface="함초롬돋움"/>
                <a:cs typeface="함초롬돋움"/>
              </a:rPr>
              <a:t>⑥ 주요 소스 코드</a:t>
            </a:r>
            <a:endParaRPr lang="en-US" altLang="ko-KR">
              <a:solidFill>
                <a:schemeClr val="accent6">
                  <a:lumMod val="75000"/>
                </a:schemeClr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40967" y="1183534"/>
            <a:ext cx="4350761" cy="6433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>
                <a:latin typeface="함초롬돋움"/>
                <a:ea typeface="함초롬돋움"/>
                <a:cs typeface="함초롬돋움"/>
              </a:rPr>
              <a:t>•</a:t>
            </a:r>
            <a:r>
              <a:rPr lang="ko-KR" altLang="en-US">
                <a:latin typeface="함초롬돋움"/>
                <a:ea typeface="함초롬돋움"/>
                <a:cs typeface="함초롬돋움"/>
              </a:rPr>
              <a:t> </a:t>
            </a:r>
            <a:r>
              <a:rPr lang="ko-KR" altLang="en-US" sz="1800">
                <a:latin typeface="함초롬돋움"/>
                <a:ea typeface="함초롬돋움"/>
                <a:cs typeface="함초롬돋움"/>
              </a:rPr>
              <a:t>바둑판 구현에 놓은 돌 표시</a:t>
            </a:r>
            <a:r>
              <a:rPr lang="en-US" altLang="ko-KR" sz="1800">
                <a:latin typeface="함초롬돋움"/>
                <a:ea typeface="함초롬돋움"/>
                <a:cs typeface="함초롬돋움"/>
              </a:rPr>
              <a:t>:</a:t>
            </a:r>
            <a:r>
              <a:rPr lang="ko-KR" altLang="en-US" sz="1800">
                <a:latin typeface="함초롬돋움"/>
                <a:ea typeface="함초롬돋움"/>
                <a:cs typeface="함초롬돋움"/>
              </a:rPr>
              <a:t> 입력받은 배열값에 따라 바둑판 출력</a:t>
            </a:r>
            <a:endParaRPr lang="ko-KR" altLang="en-US" sz="1800"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17249" y="1183533"/>
            <a:ext cx="6873119" cy="46934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AD729F4-ECEB-4BAB-B37C-2E851F74A798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  <a:defRPr/>
            </a:pPr>
            <a:r>
              <a:rPr xmlns:mc="http://schemas.openxmlformats.org/markup-compatibility/2006" xmlns:hp="http://schemas.haansoft.com/office/presentation/8.0" lang="ko-KR" altLang="en-US" sz="2000" b="1" mc:Ignorable="hp" hp:hslEmbossed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오목 게임</a:t>
            </a:r>
            <a:endParaRPr xmlns:mc="http://schemas.openxmlformats.org/markup-compatibility/2006" xmlns:hp="http://schemas.haansoft.com/office/presentation/8.0" lang="ko-KR" altLang="en-US" sz="2000" b="1" mc:Ignorable="hp" hp:hslEmbossed="0">
              <a:solidFill>
                <a:srgbClr val="ffffff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97832" y="866274"/>
            <a:ext cx="1556084" cy="794084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3200" b="1" spc="5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목차</a:t>
            </a:r>
            <a:endParaRPr lang="ko-KR" altLang="en-US" sz="3200" b="1" spc="50">
              <a:solidFill>
                <a:srgbClr val="70ad47">
                  <a:tint val="1000"/>
                </a:srgb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7832" y="2117558"/>
            <a:ext cx="3289333" cy="26525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AutoNum type="arabicPeriod"/>
              <a:defRPr/>
            </a:pPr>
            <a:r>
              <a:rPr lang="ko-KR" altLang="en-US" sz="2800">
                <a:latin typeface="함초롬돋움"/>
                <a:ea typeface="함초롬돋움"/>
                <a:cs typeface="함초롬돋움"/>
              </a:rPr>
              <a:t> 개요</a:t>
            </a:r>
            <a:endParaRPr lang="ko-KR" altLang="en-US" sz="2800">
              <a:latin typeface="함초롬돋움"/>
              <a:ea typeface="함초롬돋움"/>
              <a:cs typeface="함초롬돋움"/>
            </a:endParaRPr>
          </a:p>
          <a:p>
            <a:pPr marL="342900" indent="-342900">
              <a:buAutoNum type="arabicPeriod"/>
              <a:defRPr/>
            </a:pPr>
            <a:r>
              <a:rPr lang="ko-KR" altLang="en-US" sz="2800">
                <a:latin typeface="함초롬돋움"/>
                <a:ea typeface="함초롬돋움"/>
                <a:cs typeface="함초롬돋움"/>
              </a:rPr>
              <a:t> 개발 환경</a:t>
            </a:r>
            <a:endParaRPr lang="ko-KR" altLang="en-US" sz="2800">
              <a:latin typeface="함초롬돋움"/>
              <a:ea typeface="함초롬돋움"/>
              <a:cs typeface="함초롬돋움"/>
            </a:endParaRPr>
          </a:p>
          <a:p>
            <a:pPr marL="342900" indent="-342900">
              <a:buAutoNum type="arabicPeriod"/>
              <a:defRPr/>
            </a:pPr>
            <a:r>
              <a:rPr lang="ko-KR" altLang="en-US" sz="2800">
                <a:latin typeface="함초롬돋움"/>
                <a:ea typeface="함초롬돋움"/>
                <a:cs typeface="함초롬돋움"/>
              </a:rPr>
              <a:t> 기능 정의서</a:t>
            </a:r>
            <a:endParaRPr lang="ko-KR" altLang="en-US" sz="2800">
              <a:latin typeface="함초롬돋움"/>
              <a:ea typeface="함초롬돋움"/>
              <a:cs typeface="함초롬돋움"/>
            </a:endParaRPr>
          </a:p>
          <a:p>
            <a:pPr marL="342900" indent="-342900">
              <a:buAutoNum type="arabicPeriod"/>
              <a:defRPr/>
            </a:pPr>
            <a:r>
              <a:rPr lang="ko-KR" altLang="en-US" sz="2800">
                <a:latin typeface="함초롬돋움"/>
                <a:ea typeface="함초롬돋움"/>
                <a:cs typeface="함초롬돋움"/>
              </a:rPr>
              <a:t> 순서도</a:t>
            </a:r>
            <a:endParaRPr lang="ko-KR" altLang="en-US" sz="2800">
              <a:latin typeface="함초롬돋움"/>
              <a:ea typeface="함초롬돋움"/>
              <a:cs typeface="함초롬돋움"/>
            </a:endParaRPr>
          </a:p>
          <a:p>
            <a:pPr marL="342900" indent="-342900">
              <a:buAutoNum type="arabicPeriod"/>
              <a:defRPr/>
            </a:pPr>
            <a:r>
              <a:rPr lang="ko-KR" altLang="en-US" sz="2800">
                <a:latin typeface="함초롬돋움"/>
                <a:ea typeface="함초롬돋움"/>
                <a:cs typeface="함초롬돋움"/>
              </a:rPr>
              <a:t> 주요 서비스 화면</a:t>
            </a:r>
            <a:endParaRPr lang="ko-KR" altLang="en-US" sz="2800">
              <a:latin typeface="함초롬돋움"/>
              <a:ea typeface="함초롬돋움"/>
              <a:cs typeface="함초롬돋움"/>
            </a:endParaRPr>
          </a:p>
          <a:p>
            <a:pPr marL="342900" indent="-342900">
              <a:buAutoNum type="arabicPeriod"/>
              <a:defRPr/>
            </a:pPr>
            <a:r>
              <a:rPr lang="ko-KR" altLang="en-US" sz="2800">
                <a:latin typeface="함초롬돋움"/>
                <a:ea typeface="함초롬돋움"/>
                <a:cs typeface="함초롬돋움"/>
              </a:rPr>
              <a:t> 보완할 점 </a:t>
            </a:r>
            <a:r>
              <a:rPr lang="en-US" altLang="ko-KR" sz="2800">
                <a:latin typeface="함초롬돋움"/>
                <a:ea typeface="함초롬돋움"/>
                <a:cs typeface="함초롬돋움"/>
              </a:rPr>
              <a:t>&amp;</a:t>
            </a:r>
            <a:r>
              <a:rPr lang="ko-KR" altLang="en-US" sz="2800">
                <a:latin typeface="함초롬돋움"/>
                <a:ea typeface="함초롬돋움"/>
                <a:cs typeface="함초롬돋움"/>
              </a:rPr>
              <a:t> 소감</a:t>
            </a:r>
            <a:endParaRPr lang="ko-KR" altLang="en-US" sz="2800">
              <a:latin typeface="함초롬돋움"/>
              <a:ea typeface="함초롬돋움"/>
              <a:cs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610600" y="6348329"/>
            <a:ext cx="2743200" cy="365125"/>
          </a:xfrm>
        </p:spPr>
        <p:txBody>
          <a:bodyPr/>
          <a:lstStyle/>
          <a:p>
            <a:pPr lvl="0">
              <a:defRPr/>
            </a:pPr>
            <a:fld id="{CAD729F4-ECEB-4BAB-B37C-2E851F74A798}" type="slidenum">
              <a:rPr lang="en-US" altLang="en-US"/>
              <a:pPr lvl="0">
                <a:defRPr/>
              </a:pPr>
              <a:t>19</a:t>
            </a:fld>
            <a:endParaRPr lang="en-US" altLang="en-US"/>
          </a:p>
        </p:txBody>
      </p:sp>
      <p:sp>
        <p:nvSpPr>
          <p:cNvPr id="6" name="내용 개체 틀 2"/>
          <p:cNvSpPr>
            <a:spLocks noGrp="1"/>
          </p:cNvSpPr>
          <p:nvPr>
            <p:ph sz="quarter" idx="13"/>
          </p:nvPr>
        </p:nvSpPr>
        <p:spPr>
          <a:xfrm>
            <a:off x="125325" y="160589"/>
            <a:ext cx="11887102" cy="395320"/>
          </a:xfrm>
        </p:spPr>
        <p:txBody>
          <a:bodyPr>
            <a:normAutofit/>
          </a:bodyPr>
          <a:lstStyle/>
          <a:p>
            <a:pPr marL="0" indent="0" algn="r">
              <a:buNone/>
              <a:defRPr/>
            </a:pPr>
            <a:r>
              <a:rPr xmlns:mc="http://schemas.openxmlformats.org/markup-compatibility/2006" xmlns:hp="http://schemas.haansoft.com/office/presentation/8.0" lang="ko-KR" altLang="en-US" sz="2000" b="1" mc:Ignorable="hp" hp:hslEmbossed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오목 게임</a:t>
            </a:r>
            <a:endParaRPr xmlns:mc="http://schemas.openxmlformats.org/markup-compatibility/2006" xmlns:hp="http://schemas.haansoft.com/office/presentation/8.0" lang="ko-KR" altLang="en-US" sz="2000" b="1" mc:Ignorable="hp" hp:hslEmbossed="0">
              <a:solidFill>
                <a:srgbClr val="ffff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4484" y="160589"/>
            <a:ext cx="2364750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xmlns:mc="http://schemas.openxmlformats.org/markup-compatibility/2006" xmlns:hp="http://schemas.haansoft.com/office/presentation/8.0" lang="en-US" altLang="ko-KR" sz="2000" b="1" mc:Ignorable="hp" hp:hslEmbossed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함초롬돋움"/>
                <a:ea typeface="함초롬돋움"/>
                <a:cs typeface="함초롬돋움"/>
              </a:rPr>
              <a:t>5. </a:t>
            </a:r>
            <a:r>
              <a:rPr xmlns:mc="http://schemas.openxmlformats.org/markup-compatibility/2006" xmlns:hp="http://schemas.haansoft.com/office/presentation/8.0" lang="ko-KR" altLang="en-US" sz="2000" b="1" mc:Ignorable="hp" hp:hslEmbossed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함초롬돋움"/>
                <a:ea typeface="함초롬돋움"/>
                <a:cs typeface="함초롬돋움"/>
              </a:rPr>
              <a:t>주요</a:t>
            </a:r>
            <a:r>
              <a:rPr xmlns:mc="http://schemas.openxmlformats.org/markup-compatibility/2006" xmlns:hp="http://schemas.haansoft.com/office/presentation/8.0" lang="en-US" altLang="ko-KR" sz="2000" b="1" mc:Ignorable="hp" hp:hslEmbossed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함초롬돋움"/>
                <a:ea typeface="함초롬돋움"/>
                <a:cs typeface="함초롬돋움"/>
              </a:rPr>
              <a:t> </a:t>
            </a:r>
            <a:r>
              <a:rPr xmlns:mc="http://schemas.openxmlformats.org/markup-compatibility/2006" xmlns:hp="http://schemas.haansoft.com/office/presentation/8.0" lang="ko-KR" altLang="en-US" sz="2000" b="1" mc:Ignorable="hp" hp:hslEmbossed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함초롬돋움"/>
                <a:ea typeface="함초롬돋움"/>
                <a:cs typeface="함초롬돋움"/>
              </a:rPr>
              <a:t>서비스 화면</a:t>
            </a:r>
            <a:endParaRPr xmlns:mc="http://schemas.openxmlformats.org/markup-compatibility/2006" xmlns:hp="http://schemas.haansoft.com/office/presentation/8.0" lang="ko-KR" altLang="en-US" sz="2000" b="1" mc:Ignorable="hp" hp:hslEmbossed="0">
              <a:solidFill>
                <a:srgbClr val="0070c0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7250" y="635038"/>
            <a:ext cx="196239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chemeClr val="accent6">
                    <a:lumMod val="75000"/>
                  </a:schemeClr>
                </a:solidFill>
                <a:latin typeface="함초롬돋움"/>
                <a:ea typeface="함초롬돋움"/>
                <a:cs typeface="함초롬돋움"/>
              </a:rPr>
              <a:t>⑥ 주요 소스 코드</a:t>
            </a:r>
            <a:endParaRPr lang="en-US" altLang="ko-KR">
              <a:solidFill>
                <a:schemeClr val="accent6">
                  <a:lumMod val="75000"/>
                </a:schemeClr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40965" y="1183534"/>
            <a:ext cx="4569713" cy="17387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>
                <a:latin typeface="함초롬돋움"/>
                <a:ea typeface="함초롬돋움"/>
                <a:cs typeface="함초롬돋움"/>
              </a:rPr>
              <a:t>•</a:t>
            </a:r>
            <a:r>
              <a:rPr lang="ko-KR" altLang="en-US">
                <a:latin typeface="함초롬돋움"/>
                <a:ea typeface="함초롬돋움"/>
                <a:cs typeface="함초롬돋움"/>
              </a:rPr>
              <a:t> </a:t>
            </a:r>
            <a:r>
              <a:rPr lang="ko-KR" altLang="en-US" sz="1800">
                <a:latin typeface="함초롬돋움"/>
                <a:ea typeface="함초롬돋움"/>
                <a:cs typeface="함초롬돋움"/>
              </a:rPr>
              <a:t>승패조건</a:t>
            </a:r>
            <a:r>
              <a:rPr lang="en-US" altLang="ko-KR" sz="1800">
                <a:latin typeface="함초롬돋움"/>
                <a:ea typeface="함초롬돋움"/>
                <a:cs typeface="함초롬돋움"/>
              </a:rPr>
              <a:t>, </a:t>
            </a:r>
            <a:r>
              <a:rPr lang="ko-KR" altLang="en-US" sz="1800">
                <a:latin typeface="함초롬돋움"/>
                <a:ea typeface="함초롬돋움"/>
                <a:cs typeface="함초롬돋움"/>
              </a:rPr>
              <a:t>제한시간</a:t>
            </a:r>
            <a:r>
              <a:rPr lang="en-US" altLang="ko-KR" sz="1800">
                <a:latin typeface="함초롬돋움"/>
                <a:ea typeface="함초롬돋움"/>
                <a:cs typeface="함초롬돋움"/>
              </a:rPr>
              <a:t>, </a:t>
            </a:r>
            <a:r>
              <a:rPr lang="ko-KR" altLang="en-US" sz="1800">
                <a:latin typeface="함초롬돋움"/>
                <a:ea typeface="함초롬돋움"/>
                <a:cs typeface="함초롬돋움"/>
              </a:rPr>
              <a:t>초읽기</a:t>
            </a:r>
            <a:r>
              <a:rPr lang="en-US" altLang="ko-KR" sz="1800">
                <a:latin typeface="함초롬돋움"/>
                <a:ea typeface="함초롬돋움"/>
                <a:cs typeface="함초롬돋움"/>
              </a:rPr>
              <a:t>(</a:t>
            </a:r>
            <a:r>
              <a:rPr lang="ko-KR" altLang="en-US" sz="1800">
                <a:latin typeface="함초롬돋움"/>
                <a:ea typeface="함초롬돋움"/>
                <a:cs typeface="함초롬돋움"/>
              </a:rPr>
              <a:t>타이머</a:t>
            </a:r>
            <a:r>
              <a:rPr lang="en-US" altLang="ko-KR" sz="1800">
                <a:latin typeface="함초롬돋움"/>
                <a:ea typeface="함초롬돋움"/>
                <a:cs typeface="함초롬돋움"/>
              </a:rPr>
              <a:t>) </a:t>
            </a:r>
            <a:r>
              <a:rPr lang="ko-KR" altLang="en-US" sz="1800">
                <a:latin typeface="함초롬돋움"/>
                <a:ea typeface="함초롬돋움"/>
                <a:cs typeface="함초롬돋움"/>
              </a:rPr>
              <a:t>등</a:t>
            </a:r>
            <a:endParaRPr lang="ko-KR" altLang="en-US" sz="1800">
              <a:latin typeface="함초롬돋움"/>
              <a:ea typeface="함초롬돋움"/>
              <a:cs typeface="함초롬돋움"/>
            </a:endParaRPr>
          </a:p>
          <a:p>
            <a:pPr lvl="0">
              <a:defRPr/>
            </a:pPr>
            <a:endParaRPr lang="ko-KR" altLang="en-US" sz="1800">
              <a:latin typeface="함초롬돋움"/>
              <a:ea typeface="함초롬돋움"/>
              <a:cs typeface="함초롬돋움"/>
            </a:endParaRPr>
          </a:p>
          <a:p>
            <a:pPr lvl="0">
              <a:defRPr/>
            </a:pPr>
            <a:r>
              <a:rPr lang="en-US" altLang="ko-KR">
                <a:latin typeface="함초롬돋움"/>
                <a:ea typeface="함초롬돋움"/>
                <a:cs typeface="함초롬돋움"/>
              </a:rPr>
              <a:t>•</a:t>
            </a:r>
            <a:r>
              <a:rPr lang="ko-KR" altLang="en-US">
                <a:latin typeface="함초롬돋움"/>
                <a:ea typeface="함초롬돋움"/>
                <a:cs typeface="함초롬돋움"/>
              </a:rPr>
              <a:t> 착수 및 승리조건에 따라 리턴값 리턴</a:t>
            </a:r>
            <a:endParaRPr lang="ko-KR" altLang="en-US">
              <a:latin typeface="함초롬돋움"/>
              <a:ea typeface="함초롬돋움"/>
              <a:cs typeface="함초롬돋움"/>
            </a:endParaRPr>
          </a:p>
          <a:p>
            <a:pPr lvl="0">
              <a:defRPr/>
            </a:pPr>
            <a:endParaRPr lang="ko-KR" altLang="en-US">
              <a:latin typeface="함초롬돋움"/>
              <a:ea typeface="함초롬돋움"/>
              <a:cs typeface="함초롬돋움"/>
            </a:endParaRPr>
          </a:p>
          <a:p>
            <a:pPr lvl="0">
              <a:defRPr/>
            </a:pPr>
            <a:r>
              <a:rPr lang="ko-KR" altLang="en-US">
                <a:latin typeface="함초롬돋움"/>
                <a:ea typeface="함초롬돋움"/>
                <a:cs typeface="함초롬돋움"/>
              </a:rPr>
              <a:t>매개변수: int num(흑 0 과 백 1 구분용)</a:t>
            </a:r>
            <a:endParaRPr lang="ko-KR" altLang="en-US">
              <a:latin typeface="함초롬돋움"/>
              <a:ea typeface="함초롬돋움"/>
              <a:cs typeface="함초롬돋움"/>
            </a:endParaRPr>
          </a:p>
          <a:p>
            <a:pPr lvl="0">
              <a:defRPr/>
            </a:pPr>
            <a:r>
              <a:rPr lang="ko-KR" altLang="en-US">
                <a:latin typeface="함초롬돋움"/>
                <a:ea typeface="함초롬돋움"/>
                <a:cs typeface="함초롬돋움"/>
              </a:rPr>
              <a:t>리턴값: boolean true(세트 종료) false</a:t>
            </a:r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1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33435" y="1160465"/>
            <a:ext cx="6553214" cy="54165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AD729F4-ECEB-4BAB-B37C-2E851F74A798}" type="slidenum">
              <a:rPr lang="en-US" altLang="en-US"/>
              <a:pPr lvl="0">
                <a:defRPr/>
              </a:pPr>
              <a:t>20</a:t>
            </a:fld>
            <a:endParaRPr lang="en-US" altLang="en-US"/>
          </a:p>
        </p:txBody>
      </p:sp>
      <p:sp>
        <p:nvSpPr>
          <p:cNvPr id="5" name="내용 개체 틀 2"/>
          <p:cNvSpPr>
            <a:spLocks noGrp="1"/>
          </p:cNvSpPr>
          <p:nvPr>
            <p:ph sz="quarter" idx="13"/>
          </p:nvPr>
        </p:nvSpPr>
        <p:spPr>
          <a:xfrm>
            <a:off x="125325" y="160589"/>
            <a:ext cx="11887102" cy="395320"/>
          </a:xfrm>
          <a:gradFill flip="none" rotWithShape="1">
            <a:gsLst>
              <a:gs pos="0">
                <a:srgbClr val="fff2cc">
                  <a:alpha val="100000"/>
                </a:srgbClr>
              </a:gs>
              <a:gs pos="100000">
                <a:srgbClr val="c6e0b3">
                  <a:alpha val="100000"/>
                </a:srgbClr>
              </a:gs>
            </a:gsLst>
            <a:lin ang="0" scaled="1"/>
            <a:tileRect/>
          </a:gradFill>
        </p:spPr>
        <p:txBody>
          <a:bodyPr vert="horz" lIns="91440" tIns="45720" rIns="91440" bIns="45720">
            <a:normAutofit/>
          </a:bodyPr>
          <a:lstStyle/>
          <a:p>
            <a:pPr marL="0" indent="0" algn="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ln w="6600">
                  <a:solidFill>
                    <a:srgbClr val="ed7d31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맑은 고딕"/>
                <a:ea typeface="맑은 고딕"/>
                <a:cs typeface="맑은 고딕"/>
              </a:rPr>
              <a:t>오목 게임</a:t>
            </a:r>
            <a:endPara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84484" y="160589"/>
            <a:ext cx="2364750" cy="400110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ln w="9525">
                  <a:solidFill>
                    <a:srgbClr val="ffffff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함초롬돋움"/>
                <a:ea typeface="함초롬돋움"/>
                <a:cs typeface="함초롬돋움"/>
              </a:rPr>
              <a:t>5. </a:t>
            </a: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ln w="9525">
                  <a:solidFill>
                    <a:srgbClr val="ffffff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함초롬돋움"/>
                <a:ea typeface="함초롬돋움"/>
                <a:cs typeface="함초롬돋움"/>
              </a:rPr>
              <a:t>주요</a:t>
            </a: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ln w="9525">
                  <a:solidFill>
                    <a:srgbClr val="ffffff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함초롬돋움"/>
                <a:ea typeface="함초롬돋움"/>
                <a:cs typeface="함초롬돋움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ln w="9525">
                  <a:solidFill>
                    <a:srgbClr val="ffffff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함초롬돋움"/>
                <a:ea typeface="함초롬돋움"/>
                <a:cs typeface="함초롬돋움"/>
              </a:rPr>
              <a:t>서비스 화면</a:t>
            </a:r>
            <a:endPara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<a:solidFill>
                <a:srgbClr val="0070c0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17250" y="635038"/>
            <a:ext cx="1962397" cy="369332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548235"/>
                </a:solidFill>
                <a:latin typeface="함초롬돋움"/>
                <a:ea typeface="함초롬돋움"/>
                <a:cs typeface="함초롬돋움"/>
              </a:rPr>
              <a:t>⑥ 주요 소스 코드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548235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440966" y="1183534"/>
            <a:ext cx="4185248" cy="369332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•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 승패조건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, 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제한시간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, 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초읽기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타이머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) 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등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1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33073" y="1191871"/>
            <a:ext cx="6859682" cy="327435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AD729F4-ECEB-4BAB-B37C-2E851F74A798}" type="slidenum">
              <a:rPr lang="en-US" altLang="en-US"/>
              <a:pPr lvl="0">
                <a:defRPr/>
              </a:pPr>
              <a:t>21</a:t>
            </a:fld>
            <a:endParaRPr lang="en-US" altLang="en-US"/>
          </a:p>
        </p:txBody>
      </p:sp>
      <p:sp>
        <p:nvSpPr>
          <p:cNvPr id="7" name="내용 개체 틀 2"/>
          <p:cNvSpPr>
            <a:spLocks noGrp="1"/>
          </p:cNvSpPr>
          <p:nvPr>
            <p:ph sz="quarter" idx="13"/>
          </p:nvPr>
        </p:nvSpPr>
        <p:spPr>
          <a:xfrm>
            <a:off x="125325" y="160589"/>
            <a:ext cx="11887102" cy="395320"/>
          </a:xfrm>
        </p:spPr>
        <p:txBody>
          <a:bodyPr>
            <a:normAutofit/>
          </a:bodyPr>
          <a:lstStyle/>
          <a:p>
            <a:pPr marL="0" indent="0" algn="r">
              <a:buNone/>
              <a:defRPr/>
            </a:pPr>
            <a:r>
              <a:rPr xmlns:mc="http://schemas.openxmlformats.org/markup-compatibility/2006" xmlns:hp="http://schemas.haansoft.com/office/presentation/8.0" lang="ko-KR" altLang="en-US" sz="2000" b="1" mc:Ignorable="hp" hp:hslEmbossed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오목 게임</a:t>
            </a:r>
            <a:endParaRPr xmlns:mc="http://schemas.openxmlformats.org/markup-compatibility/2006" xmlns:hp="http://schemas.haansoft.com/office/presentation/8.0" lang="ko-KR" altLang="en-US" sz="2000" b="1" mc:Ignorable="hp" hp:hslEmbossed="0">
              <a:solidFill>
                <a:srgbClr val="ffff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4484" y="160589"/>
            <a:ext cx="2345356" cy="38995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xmlns:mc="http://schemas.openxmlformats.org/markup-compatibility/2006" xmlns:hp="http://schemas.haansoft.com/office/presentation/8.0" lang="en-US" altLang="ko-KR" sz="2000" b="1" mc:Ignorable="hp" hp:hslEmbossed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함초롬돋움"/>
                <a:ea typeface="함초롬돋움"/>
                <a:cs typeface="함초롬돋움"/>
              </a:rPr>
              <a:t>5. </a:t>
            </a:r>
            <a:r>
              <a:rPr xmlns:mc="http://schemas.openxmlformats.org/markup-compatibility/2006" xmlns:hp="http://schemas.haansoft.com/office/presentation/8.0" lang="ko-KR" altLang="en-US" sz="2000" b="1" mc:Ignorable="hp" hp:hslEmbossed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함초롬돋움"/>
                <a:ea typeface="함초롬돋움"/>
                <a:cs typeface="함초롬돋움"/>
              </a:rPr>
              <a:t>주요</a:t>
            </a:r>
            <a:r>
              <a:rPr xmlns:mc="http://schemas.openxmlformats.org/markup-compatibility/2006" xmlns:hp="http://schemas.haansoft.com/office/presentation/8.0" lang="en-US" altLang="ko-KR" sz="2000" b="1" mc:Ignorable="hp" hp:hslEmbossed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함초롬돋움"/>
                <a:ea typeface="함초롬돋움"/>
                <a:cs typeface="함초롬돋움"/>
              </a:rPr>
              <a:t> </a:t>
            </a:r>
            <a:r>
              <a:rPr xmlns:mc="http://schemas.openxmlformats.org/markup-compatibility/2006" xmlns:hp="http://schemas.haansoft.com/office/presentation/8.0" lang="ko-KR" altLang="en-US" sz="2000" b="1" mc:Ignorable="hp" hp:hslEmbossed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함초롬돋움"/>
                <a:ea typeface="함초롬돋움"/>
                <a:cs typeface="함초롬돋움"/>
              </a:rPr>
              <a:t>서비스 화면</a:t>
            </a:r>
            <a:endParaRPr xmlns:mc="http://schemas.openxmlformats.org/markup-compatibility/2006" xmlns:hp="http://schemas.haansoft.com/office/presentation/8.0" lang="ko-KR" altLang="en-US" sz="2000" b="1" mc:Ignorable="hp" hp:hslEmbossed="0">
              <a:solidFill>
                <a:srgbClr val="0070c0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7250" y="635038"/>
            <a:ext cx="195066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chemeClr val="accent6">
                    <a:lumMod val="75000"/>
                  </a:schemeClr>
                </a:solidFill>
                <a:latin typeface="함초롬돋움"/>
                <a:ea typeface="함초롬돋움"/>
                <a:cs typeface="함초롬돋움"/>
              </a:rPr>
              <a:t>⑥ 주요 소스 코드</a:t>
            </a:r>
            <a:endParaRPr lang="en-US" altLang="ko-KR">
              <a:solidFill>
                <a:schemeClr val="accent6">
                  <a:lumMod val="75000"/>
                </a:schemeClr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7250" y="5982227"/>
            <a:ext cx="255215" cy="3595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en-US" altLang="ko-KR"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1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4833" y="1179447"/>
            <a:ext cx="6543756" cy="5432978"/>
          </a:xfrm>
          <a:prstGeom prst="rect">
            <a:avLst/>
          </a:prstGeom>
        </p:spPr>
      </p:pic>
      <p:sp>
        <p:nvSpPr>
          <p:cNvPr id="16" name="TextBox 8"/>
          <p:cNvSpPr txBox="1"/>
          <p:nvPr/>
        </p:nvSpPr>
        <p:spPr>
          <a:xfrm>
            <a:off x="7428596" y="2518674"/>
            <a:ext cx="4563404" cy="1737096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>
                <a:latin typeface="함초롬돋움"/>
                <a:ea typeface="함초롬돋움"/>
                <a:cs typeface="함초롬돋움"/>
              </a:rPr>
              <a:t>•</a:t>
            </a:r>
            <a:r>
              <a:rPr lang="ko-KR" altLang="en-US">
                <a:latin typeface="함초롬돋움"/>
                <a:ea typeface="함초롬돋움"/>
                <a:cs typeface="함초롬돋움"/>
              </a:rPr>
              <a:t> 입력 받은 좌표를 저장</a:t>
            </a:r>
            <a:endParaRPr lang="ko-KR" altLang="en-US">
              <a:latin typeface="함초롬돋움"/>
              <a:ea typeface="함초롬돋움"/>
              <a:cs typeface="함초롬돋움"/>
            </a:endParaRPr>
          </a:p>
          <a:p>
            <a:pPr lvl="0">
              <a:defRPr/>
            </a:pPr>
            <a:r>
              <a:rPr lang="en-US" altLang="ko-KR">
                <a:latin typeface="함초롬돋움"/>
                <a:ea typeface="함초롬돋움"/>
                <a:cs typeface="함초롬돋움"/>
              </a:rPr>
              <a:t>• </a:t>
            </a:r>
            <a:r>
              <a:rPr lang="ko-KR" altLang="en-US">
                <a:latin typeface="함초롬돋움"/>
                <a:ea typeface="함초롬돋움"/>
                <a:cs typeface="함초롬돋움"/>
              </a:rPr>
              <a:t>승리 조건에 따라 리턴값 리턴 </a:t>
            </a:r>
            <a:endParaRPr lang="ko-KR" altLang="en-US">
              <a:latin typeface="함초롬돋움"/>
              <a:ea typeface="함초롬돋움"/>
              <a:cs typeface="함초롬돋움"/>
            </a:endParaRPr>
          </a:p>
          <a:p>
            <a:pPr lvl="0">
              <a:defRPr/>
            </a:pPr>
            <a:endParaRPr lang="ko-KR" altLang="en-US">
              <a:latin typeface="함초롬돋움"/>
              <a:ea typeface="함초롬돋움"/>
              <a:cs typeface="함초롬돋움"/>
            </a:endParaRPr>
          </a:p>
          <a:p>
            <a:pPr lvl="0">
              <a:defRPr/>
            </a:pPr>
            <a:r>
              <a:rPr lang="ko-KR" altLang="en-US">
                <a:latin typeface="함초롬돋움"/>
                <a:ea typeface="함초롬돋움"/>
                <a:cs typeface="함초롬돋움"/>
              </a:rPr>
              <a:t>매개변수: int bw(흑 1과 백 2 구분용)</a:t>
            </a:r>
            <a:endParaRPr lang="ko-KR" altLang="en-US">
              <a:latin typeface="함초롬돋움"/>
              <a:ea typeface="함초롬돋움"/>
              <a:cs typeface="함초롬돋움"/>
            </a:endParaRPr>
          </a:p>
          <a:p>
            <a:pPr lvl="0">
              <a:defRPr/>
            </a:pPr>
            <a:r>
              <a:rPr lang="ko-KR" altLang="en-US">
                <a:latin typeface="함초롬돋움"/>
                <a:ea typeface="함초롬돋움"/>
                <a:cs typeface="함초롬돋움"/>
              </a:rPr>
              <a:t>리턴값: int -1(본인 승리)</a:t>
            </a:r>
            <a:r>
              <a:rPr lang="en-US" altLang="ko-KR">
                <a:latin typeface="함초롬돋움"/>
                <a:ea typeface="함초롬돋움"/>
                <a:cs typeface="함초롬돋움"/>
              </a:rPr>
              <a:t>,</a:t>
            </a:r>
            <a:r>
              <a:rPr lang="ko-KR" altLang="en-US">
                <a:latin typeface="함초롬돋움"/>
                <a:ea typeface="함초롬돋움"/>
                <a:cs typeface="함초롬돋움"/>
              </a:rPr>
              <a:t> -2 (상대편 승리</a:t>
            </a:r>
            <a:r>
              <a:rPr lang="en-US" altLang="ko-KR">
                <a:latin typeface="함초롬돋움"/>
                <a:ea typeface="함초롬돋움"/>
                <a:cs typeface="함초롬돋움"/>
              </a:rPr>
              <a:t>),</a:t>
            </a:r>
            <a:r>
              <a:rPr lang="ko-KR" altLang="en-US">
                <a:latin typeface="함초롬돋움"/>
                <a:ea typeface="함초롬돋움"/>
                <a:cs typeface="함초롬돋움"/>
              </a:rPr>
              <a:t> 	0(턴 종료)</a:t>
            </a:r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1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415491" y="1204727"/>
            <a:ext cx="2210108" cy="8859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AD729F4-ECEB-4BAB-B37C-2E851F74A798}" type="slidenum">
              <a:rPr lang="en-US" altLang="en-US"/>
              <a:pPr lvl="0">
                <a:defRPr/>
              </a:pPr>
              <a:t>22</a:t>
            </a:fld>
            <a:endParaRPr lang="en-US" altLang="en-US"/>
          </a:p>
        </p:txBody>
      </p:sp>
      <p:sp>
        <p:nvSpPr>
          <p:cNvPr id="7" name="내용 개체 틀 2"/>
          <p:cNvSpPr>
            <a:spLocks noGrp="1"/>
          </p:cNvSpPr>
          <p:nvPr>
            <p:ph sz="quarter" idx="13"/>
          </p:nvPr>
        </p:nvSpPr>
        <p:spPr>
          <a:xfrm>
            <a:off x="125325" y="160589"/>
            <a:ext cx="11887102" cy="395320"/>
          </a:xfrm>
        </p:spPr>
        <p:txBody>
          <a:bodyPr>
            <a:normAutofit/>
          </a:bodyPr>
          <a:lstStyle/>
          <a:p>
            <a:pPr marL="0" indent="0" algn="r">
              <a:buNone/>
              <a:defRPr/>
            </a:pPr>
            <a:r>
              <a:rPr xmlns:mc="http://schemas.openxmlformats.org/markup-compatibility/2006" xmlns:hp="http://schemas.haansoft.com/office/presentation/8.0" lang="ko-KR" altLang="en-US" sz="2000" b="1" mc:Ignorable="hp" hp:hslEmbossed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오목 게임</a:t>
            </a:r>
            <a:endParaRPr xmlns:mc="http://schemas.openxmlformats.org/markup-compatibility/2006" xmlns:hp="http://schemas.haansoft.com/office/presentation/8.0" lang="ko-KR" altLang="en-US" sz="2000" b="1" mc:Ignorable="hp" hp:hslEmbossed="0">
              <a:solidFill>
                <a:srgbClr val="ffff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4484" y="160589"/>
            <a:ext cx="2364750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xmlns:mc="http://schemas.openxmlformats.org/markup-compatibility/2006" xmlns:hp="http://schemas.haansoft.com/office/presentation/8.0" lang="en-US" altLang="ko-KR" sz="2000" b="1" mc:Ignorable="hp" hp:hslEmbossed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함초롬돋움"/>
                <a:ea typeface="함초롬돋움"/>
                <a:cs typeface="함초롬돋움"/>
              </a:rPr>
              <a:t>5. </a:t>
            </a:r>
            <a:r>
              <a:rPr xmlns:mc="http://schemas.openxmlformats.org/markup-compatibility/2006" xmlns:hp="http://schemas.haansoft.com/office/presentation/8.0" lang="ko-KR" altLang="en-US" sz="2000" b="1" mc:Ignorable="hp" hp:hslEmbossed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함초롬돋움"/>
                <a:ea typeface="함초롬돋움"/>
                <a:cs typeface="함초롬돋움"/>
              </a:rPr>
              <a:t>주요</a:t>
            </a:r>
            <a:r>
              <a:rPr xmlns:mc="http://schemas.openxmlformats.org/markup-compatibility/2006" xmlns:hp="http://schemas.haansoft.com/office/presentation/8.0" lang="en-US" altLang="ko-KR" sz="2000" b="1" mc:Ignorable="hp" hp:hslEmbossed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함초롬돋움"/>
                <a:ea typeface="함초롬돋움"/>
                <a:cs typeface="함초롬돋움"/>
              </a:rPr>
              <a:t> </a:t>
            </a:r>
            <a:r>
              <a:rPr xmlns:mc="http://schemas.openxmlformats.org/markup-compatibility/2006" xmlns:hp="http://schemas.haansoft.com/office/presentation/8.0" lang="ko-KR" altLang="en-US" sz="2000" b="1" mc:Ignorable="hp" hp:hslEmbossed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함초롬돋움"/>
                <a:ea typeface="함초롬돋움"/>
                <a:cs typeface="함초롬돋움"/>
              </a:rPr>
              <a:t>서비스 화면</a:t>
            </a:r>
            <a:endParaRPr xmlns:mc="http://schemas.openxmlformats.org/markup-compatibility/2006" xmlns:hp="http://schemas.haansoft.com/office/presentation/8.0" lang="ko-KR" altLang="en-US" sz="2000" b="1" mc:Ignorable="hp" hp:hslEmbossed="0">
              <a:solidFill>
                <a:srgbClr val="0070c0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7250" y="635038"/>
            <a:ext cx="196239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chemeClr val="accent6">
                    <a:lumMod val="75000"/>
                  </a:schemeClr>
                </a:solidFill>
                <a:latin typeface="함초롬돋움"/>
                <a:ea typeface="함초롬돋움"/>
                <a:cs typeface="함초롬돋움"/>
              </a:rPr>
              <a:t>⑥ 주요 소스 코드</a:t>
            </a:r>
            <a:endParaRPr lang="en-US" altLang="ko-KR">
              <a:solidFill>
                <a:schemeClr val="accent6">
                  <a:lumMod val="75000"/>
                </a:schemeClr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440968" y="1183534"/>
            <a:ext cx="4571460" cy="31103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800">
                <a:latin typeface="함초롬돋움"/>
                <a:ea typeface="함초롬돋움"/>
                <a:cs typeface="함초롬돋움"/>
              </a:rPr>
              <a:t>스톱워치</a:t>
            </a:r>
            <a:endParaRPr lang="ko-KR" altLang="en-US" sz="1800">
              <a:latin typeface="함초롬돋움"/>
              <a:ea typeface="함초롬돋움"/>
              <a:cs typeface="함초롬돋움"/>
            </a:endParaRPr>
          </a:p>
          <a:p>
            <a:pPr lvl="0">
              <a:defRPr/>
            </a:pPr>
            <a:endParaRPr lang="en-US" altLang="ko-KR">
              <a:latin typeface="함초롬돋움"/>
              <a:ea typeface="함초롬돋움"/>
              <a:cs typeface="함초롬돋움"/>
            </a:endParaRPr>
          </a:p>
          <a:p>
            <a:pPr lvl="0">
              <a:defRPr/>
            </a:pPr>
            <a:r>
              <a:rPr lang="en-US" altLang="ko-KR" sz="1800">
                <a:latin typeface="함초롬돋움"/>
                <a:ea typeface="함초롬돋움"/>
                <a:cs typeface="함초롬돋움"/>
              </a:rPr>
              <a:t>• </a:t>
            </a:r>
            <a:r>
              <a:rPr lang="ko-KR" altLang="en-US">
                <a:latin typeface="함초롬돋움"/>
                <a:ea typeface="함초롬돋움"/>
                <a:cs typeface="함초롬돋움"/>
              </a:rPr>
              <a:t>입력하기 전 시간을 기록하고</a:t>
            </a:r>
            <a:r>
              <a:rPr lang="en-US" altLang="ko-KR">
                <a:latin typeface="함초롬돋움"/>
                <a:ea typeface="함초롬돋움"/>
                <a:cs typeface="함초롬돋움"/>
              </a:rPr>
              <a:t>, </a:t>
            </a:r>
            <a:r>
              <a:rPr lang="ko-KR" altLang="en-US">
                <a:latin typeface="함초롬돋움"/>
                <a:ea typeface="함초롬돋움"/>
                <a:cs typeface="함초롬돋움"/>
              </a:rPr>
              <a:t>입력한 후의 시간을 다시 기록하여 앞의 시간과 비교</a:t>
            </a:r>
            <a:r>
              <a:rPr lang="en-US" altLang="ko-KR">
                <a:latin typeface="함초롬돋움"/>
                <a:ea typeface="함초롬돋움"/>
                <a:cs typeface="함초롬돋움"/>
              </a:rPr>
              <a:t>.</a:t>
            </a:r>
            <a:endParaRPr lang="en-US" altLang="ko-KR">
              <a:latin typeface="함초롬돋움"/>
              <a:ea typeface="함초롬돋움"/>
              <a:cs typeface="함초롬돋움"/>
            </a:endParaRPr>
          </a:p>
          <a:p>
            <a:pPr lvl="0">
              <a:defRPr/>
            </a:pPr>
            <a:r>
              <a:rPr lang="en-US" altLang="ko-KR" sz="1800">
                <a:latin typeface="함초롬돋움"/>
                <a:ea typeface="함초롬돋움"/>
                <a:cs typeface="함초롬돋움"/>
              </a:rPr>
              <a:t>• </a:t>
            </a:r>
            <a:r>
              <a:rPr lang="ko-KR" altLang="en-US" sz="1800">
                <a:latin typeface="함초롬돋움"/>
                <a:ea typeface="함초롬돋움"/>
                <a:cs typeface="함초롬돋움"/>
              </a:rPr>
              <a:t>경과 시간을 남은 제한시간이나 초읽기 시간에서 차감</a:t>
            </a:r>
            <a:r>
              <a:rPr lang="en-US" altLang="ko-KR" sz="1800">
                <a:latin typeface="함초롬돋움"/>
                <a:ea typeface="함초롬돋움"/>
                <a:cs typeface="함초롬돋움"/>
              </a:rPr>
              <a:t>.</a:t>
            </a:r>
            <a:endParaRPr lang="en-US" altLang="ko-KR" sz="1800">
              <a:latin typeface="함초롬돋움"/>
              <a:ea typeface="함초롬돋움"/>
              <a:cs typeface="함초롬돋움"/>
            </a:endParaRPr>
          </a:p>
          <a:p>
            <a:pPr lvl="0">
              <a:defRPr/>
            </a:pPr>
            <a:r>
              <a:rPr lang="en-US" altLang="ko-KR">
                <a:latin typeface="함초롬돋움"/>
                <a:ea typeface="함초롬돋움"/>
                <a:cs typeface="함초롬돋움"/>
              </a:rPr>
              <a:t>•</a:t>
            </a:r>
            <a:r>
              <a:rPr lang="ko-KR" altLang="en-US">
                <a:latin typeface="함초롬돋움"/>
                <a:ea typeface="함초롬돋움"/>
                <a:cs typeface="함초롬돋움"/>
              </a:rPr>
              <a:t> </a:t>
            </a:r>
            <a:r>
              <a:rPr lang="en-US" altLang="ko-KR">
                <a:latin typeface="함초롬돋움"/>
                <a:ea typeface="함초롬돋움"/>
                <a:cs typeface="함초롬돋움"/>
              </a:rPr>
              <a:t>제한시간 5분과 그 이후 30초 타이머 구현</a:t>
            </a:r>
            <a:endParaRPr lang="en-US" altLang="ko-KR">
              <a:latin typeface="함초롬돋움"/>
              <a:ea typeface="함초롬돋움"/>
              <a:cs typeface="함초롬돋움"/>
            </a:endParaRPr>
          </a:p>
          <a:p>
            <a:pPr lvl="0">
              <a:defRPr/>
            </a:pPr>
            <a:endParaRPr lang="en-US" altLang="ko-KR" sz="1800">
              <a:latin typeface="함초롬돋움"/>
              <a:ea typeface="함초롬돋움"/>
              <a:cs typeface="함초롬돋움"/>
            </a:endParaRPr>
          </a:p>
          <a:p>
            <a:pPr lvl="0">
              <a:defRPr/>
            </a:pPr>
            <a:r>
              <a:rPr lang="en-US" altLang="ko-KR" sz="1800">
                <a:latin typeface="함초롬돋움"/>
                <a:ea typeface="함초롬돋움"/>
                <a:cs typeface="함초롬돋움"/>
              </a:rPr>
              <a:t>매개변수: int onOff(타이머시작 0 흑 1 백 2)</a:t>
            </a:r>
            <a:endParaRPr lang="en-US" altLang="ko-KR" sz="1800">
              <a:latin typeface="함초롬돋움"/>
              <a:ea typeface="함초롬돋움"/>
              <a:cs typeface="함초롬돋움"/>
            </a:endParaRPr>
          </a:p>
          <a:p>
            <a:pPr lvl="0">
              <a:defRPr/>
            </a:pPr>
            <a:r>
              <a:rPr lang="en-US" altLang="ko-KR" sz="1800">
                <a:latin typeface="함초롬돋움"/>
                <a:ea typeface="함초롬돋움"/>
                <a:cs typeface="함초롬돋움"/>
              </a:rPr>
              <a:t>리턴값: boolean true(제한시간 지남), false</a:t>
            </a:r>
            <a:endParaRPr lang="en-US" altLang="ko-KR" sz="1800">
              <a:latin typeface="함초롬돋움"/>
              <a:ea typeface="함초롬돋움"/>
              <a:cs typeface="함초롬돋움"/>
            </a:endParaRPr>
          </a:p>
          <a:p>
            <a:pPr lvl="0">
              <a:defRPr/>
            </a:pPr>
            <a:endParaRPr lang="en-US" altLang="ko-KR" sz="1800"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1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80248" y="1224006"/>
            <a:ext cx="6851726" cy="41007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AD729F4-ECEB-4BAB-B37C-2E851F74A798}" type="slidenum">
              <a:rPr lang="en-US" altLang="en-US"/>
              <a:pPr lvl="0">
                <a:defRPr/>
              </a:pPr>
              <a:t>23</a:t>
            </a:fld>
            <a:endParaRPr lang="en-US" altLang="en-US"/>
          </a:p>
        </p:txBody>
      </p:sp>
      <p:sp>
        <p:nvSpPr>
          <p:cNvPr id="7" name="내용 개체 틀 2"/>
          <p:cNvSpPr>
            <a:spLocks noGrp="1"/>
          </p:cNvSpPr>
          <p:nvPr>
            <p:ph sz="quarter" idx="13"/>
          </p:nvPr>
        </p:nvSpPr>
        <p:spPr>
          <a:xfrm>
            <a:off x="125325" y="160589"/>
            <a:ext cx="11887102" cy="395320"/>
          </a:xfrm>
        </p:spPr>
        <p:txBody>
          <a:bodyPr>
            <a:normAutofit/>
          </a:bodyPr>
          <a:lstStyle/>
          <a:p>
            <a:pPr marL="0" indent="0" algn="r">
              <a:buNone/>
              <a:defRPr/>
            </a:pPr>
            <a:r>
              <a:rPr xmlns:mc="http://schemas.openxmlformats.org/markup-compatibility/2006" xmlns:hp="http://schemas.haansoft.com/office/presentation/8.0" lang="ko-KR" altLang="en-US" sz="2000" b="1" mc:Ignorable="hp" hp:hslEmbossed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오목 게임</a:t>
            </a:r>
            <a:endParaRPr xmlns:mc="http://schemas.openxmlformats.org/markup-compatibility/2006" xmlns:hp="http://schemas.haansoft.com/office/presentation/8.0" lang="ko-KR" altLang="en-US" sz="2000" b="1" mc:Ignorable="hp" hp:hslEmbossed="0">
              <a:solidFill>
                <a:srgbClr val="ffff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4484" y="160589"/>
            <a:ext cx="2364750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xmlns:mc="http://schemas.openxmlformats.org/markup-compatibility/2006" xmlns:hp="http://schemas.haansoft.com/office/presentation/8.0" lang="en-US" altLang="ko-KR" sz="2000" b="1" mc:Ignorable="hp" hp:hslEmbossed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함초롬돋움"/>
                <a:ea typeface="함초롬돋움"/>
                <a:cs typeface="함초롬돋움"/>
              </a:rPr>
              <a:t>5. </a:t>
            </a:r>
            <a:r>
              <a:rPr xmlns:mc="http://schemas.openxmlformats.org/markup-compatibility/2006" xmlns:hp="http://schemas.haansoft.com/office/presentation/8.0" lang="ko-KR" altLang="en-US" sz="2000" b="1" mc:Ignorable="hp" hp:hslEmbossed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함초롬돋움"/>
                <a:ea typeface="함초롬돋움"/>
                <a:cs typeface="함초롬돋움"/>
              </a:rPr>
              <a:t>주요</a:t>
            </a:r>
            <a:r>
              <a:rPr xmlns:mc="http://schemas.openxmlformats.org/markup-compatibility/2006" xmlns:hp="http://schemas.haansoft.com/office/presentation/8.0" lang="en-US" altLang="ko-KR" sz="2000" b="1" mc:Ignorable="hp" hp:hslEmbossed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함초롬돋움"/>
                <a:ea typeface="함초롬돋움"/>
                <a:cs typeface="함초롬돋움"/>
              </a:rPr>
              <a:t> </a:t>
            </a:r>
            <a:r>
              <a:rPr xmlns:mc="http://schemas.openxmlformats.org/markup-compatibility/2006" xmlns:hp="http://schemas.haansoft.com/office/presentation/8.0" lang="ko-KR" altLang="en-US" sz="2000" b="1" mc:Ignorable="hp" hp:hslEmbossed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함초롬돋움"/>
                <a:ea typeface="함초롬돋움"/>
                <a:cs typeface="함초롬돋움"/>
              </a:rPr>
              <a:t>서비스 화면</a:t>
            </a:r>
            <a:endParaRPr xmlns:mc="http://schemas.openxmlformats.org/markup-compatibility/2006" xmlns:hp="http://schemas.haansoft.com/office/presentation/8.0" lang="ko-KR" altLang="en-US" sz="2000" b="1" mc:Ignorable="hp" hp:hslEmbossed="0">
              <a:solidFill>
                <a:srgbClr val="0070c0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7250" y="635038"/>
            <a:ext cx="196239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chemeClr val="accent6">
                    <a:lumMod val="75000"/>
                  </a:schemeClr>
                </a:solidFill>
                <a:latin typeface="함초롬돋움"/>
                <a:ea typeface="함초롬돋움"/>
                <a:cs typeface="함초롬돋움"/>
              </a:rPr>
              <a:t>⑥ 주요 소스 코드</a:t>
            </a:r>
            <a:endParaRPr lang="en-US" altLang="ko-KR">
              <a:solidFill>
                <a:schemeClr val="accent6">
                  <a:lumMod val="75000"/>
                </a:schemeClr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440964" y="1183534"/>
            <a:ext cx="4539654" cy="4758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800">
                <a:latin typeface="함초롬돋움"/>
                <a:ea typeface="함초롬돋움"/>
                <a:cs typeface="함초롬돋움"/>
              </a:rPr>
              <a:t>연속하는 돌의 개수 세기</a:t>
            </a:r>
            <a:endParaRPr lang="ko-KR" altLang="en-US" sz="1800">
              <a:latin typeface="함초롬돋움"/>
              <a:ea typeface="함초롬돋움"/>
              <a:cs typeface="함초롬돋움"/>
            </a:endParaRPr>
          </a:p>
          <a:p>
            <a:pPr lvl="0">
              <a:defRPr/>
            </a:pPr>
            <a:endParaRPr lang="ko-KR" altLang="en-US" sz="1800">
              <a:latin typeface="함초롬돋움"/>
              <a:ea typeface="함초롬돋움"/>
              <a:cs typeface="함초롬돋움"/>
            </a:endParaRPr>
          </a:p>
          <a:p>
            <a:pPr lvl="0">
              <a:defRPr/>
            </a:pPr>
            <a:r>
              <a:rPr lang="en-US" altLang="ko-KR">
                <a:latin typeface="함초롬돋움"/>
                <a:ea typeface="함초롬돋움"/>
                <a:cs typeface="함초롬돋움"/>
              </a:rPr>
              <a:t>•</a:t>
            </a:r>
            <a:r>
              <a:rPr lang="ko-KR" altLang="en-US">
                <a:latin typeface="함초롬돋움"/>
                <a:ea typeface="함초롬돋움"/>
                <a:cs typeface="함초롬돋움"/>
              </a:rPr>
              <a:t> </a:t>
            </a:r>
            <a:r>
              <a:rPr lang="ko-KR" altLang="en-US" sz="1800">
                <a:latin typeface="함초롬돋움"/>
                <a:ea typeface="함초롬돋움"/>
                <a:cs typeface="함초롬돋움"/>
              </a:rPr>
              <a:t>입력받은 좌표에서 몇 개의 돌이 연속해서 배치되어있는 지 계산</a:t>
            </a:r>
            <a:endParaRPr lang="ko-KR" altLang="en-US" sz="1800">
              <a:latin typeface="함초롬돋움"/>
              <a:ea typeface="함초롬돋움"/>
              <a:cs typeface="함초롬돋움"/>
            </a:endParaRPr>
          </a:p>
          <a:p>
            <a:pPr lvl="0">
              <a:defRPr/>
            </a:pPr>
            <a:r>
              <a:rPr lang="en-US" altLang="ko-KR">
                <a:latin typeface="함초롬돋움"/>
                <a:ea typeface="함초롬돋움"/>
                <a:cs typeface="함초롬돋움"/>
              </a:rPr>
              <a:t>•</a:t>
            </a:r>
            <a:r>
              <a:rPr lang="ko-KR" altLang="en-US">
                <a:latin typeface="함초롬돋움"/>
                <a:ea typeface="함초롬돋움"/>
                <a:cs typeface="함초롬돋움"/>
              </a:rPr>
              <a:t> 가로</a:t>
            </a:r>
            <a:r>
              <a:rPr lang="en-US" altLang="ko-KR">
                <a:latin typeface="함초롬돋움"/>
                <a:ea typeface="함초롬돋움"/>
                <a:cs typeface="함초롬돋움"/>
              </a:rPr>
              <a:t>,</a:t>
            </a:r>
            <a:r>
              <a:rPr lang="ko-KR" altLang="en-US">
                <a:latin typeface="함초롬돋움"/>
                <a:ea typeface="함초롬돋움"/>
                <a:cs typeface="함초롬돋움"/>
              </a:rPr>
              <a:t> 세로</a:t>
            </a:r>
            <a:r>
              <a:rPr lang="en-US" altLang="ko-KR">
                <a:latin typeface="함초롬돋움"/>
                <a:ea typeface="함초롬돋움"/>
                <a:cs typeface="함초롬돋움"/>
              </a:rPr>
              <a:t>,</a:t>
            </a:r>
            <a:r>
              <a:rPr lang="ko-KR" altLang="en-US">
                <a:latin typeface="함초롬돋움"/>
                <a:ea typeface="함초롬돋움"/>
                <a:cs typeface="함초롬돋움"/>
              </a:rPr>
              <a:t> 오른쪽 대각선</a:t>
            </a:r>
            <a:r>
              <a:rPr lang="en-US" altLang="ko-KR">
                <a:latin typeface="함초롬돋움"/>
                <a:ea typeface="함초롬돋움"/>
                <a:cs typeface="함초롬돋움"/>
              </a:rPr>
              <a:t>(/),</a:t>
            </a:r>
            <a:r>
              <a:rPr lang="ko-KR" altLang="en-US">
                <a:latin typeface="함초롬돋움"/>
                <a:ea typeface="함초롬돋움"/>
                <a:cs typeface="함초롬돋움"/>
              </a:rPr>
              <a:t> 왼쪽 대각선</a:t>
            </a:r>
            <a:r>
              <a:rPr lang="en-US" altLang="ko-KR">
                <a:latin typeface="함초롬돋움"/>
                <a:ea typeface="함초롬돋움"/>
                <a:cs typeface="함초롬돋움"/>
              </a:rPr>
              <a:t>(\)</a:t>
            </a:r>
            <a:r>
              <a:rPr lang="ko-KR" altLang="en-US">
                <a:latin typeface="함초롬돋움"/>
                <a:ea typeface="함초롬돋움"/>
                <a:cs typeface="함초롬돋움"/>
              </a:rPr>
              <a:t> 으로 집계</a:t>
            </a:r>
            <a:endParaRPr lang="ko-KR" altLang="en-US">
              <a:latin typeface="함초롬돋움"/>
              <a:ea typeface="함초롬돋움"/>
              <a:cs typeface="함초롬돋움"/>
            </a:endParaRPr>
          </a:p>
          <a:p>
            <a:pPr lvl="0">
              <a:defRPr/>
            </a:pPr>
            <a:r>
              <a:rPr lang="en-US" altLang="ko-KR">
                <a:latin typeface="함초롬돋움"/>
                <a:ea typeface="함초롬돋움"/>
                <a:cs typeface="함초롬돋움"/>
              </a:rPr>
              <a:t>•</a:t>
            </a:r>
            <a:r>
              <a:rPr lang="ko-KR" altLang="en-US">
                <a:latin typeface="함초롬돋움"/>
                <a:ea typeface="함초롬돋움"/>
                <a:cs typeface="함초롬돋움"/>
              </a:rPr>
              <a:t> </a:t>
            </a:r>
            <a:r>
              <a:rPr lang="ko-KR" altLang="en-US" sz="1800">
                <a:latin typeface="함초롬돋움"/>
                <a:ea typeface="함초롬돋움"/>
                <a:cs typeface="함초롬돋움"/>
              </a:rPr>
              <a:t>시작점 정보 배열 리턴</a:t>
            </a:r>
            <a:endParaRPr lang="ko-KR" altLang="en-US" sz="1800">
              <a:latin typeface="함초롬돋움"/>
              <a:ea typeface="함초롬돋움"/>
              <a:cs typeface="함초롬돋움"/>
            </a:endParaRPr>
          </a:p>
          <a:p>
            <a:pPr lvl="0">
              <a:defRPr/>
            </a:pPr>
            <a:endParaRPr lang="ko-KR" altLang="en-US" sz="1800">
              <a:latin typeface="함초롬돋움"/>
              <a:ea typeface="함초롬돋움"/>
              <a:cs typeface="함초롬돋움"/>
            </a:endParaRPr>
          </a:p>
          <a:p>
            <a:pPr lvl="0">
              <a:defRPr/>
            </a:pPr>
            <a:r>
              <a:rPr lang="ko-KR" altLang="en-US" sz="1800">
                <a:latin typeface="함초롬돋움"/>
                <a:ea typeface="함초롬돋움"/>
                <a:cs typeface="함초롬돋움"/>
              </a:rPr>
              <a:t>매개변수: int i(goBoard 배열 row index), int j(goBoard 배열 col index),</a:t>
            </a:r>
            <a:endParaRPr lang="ko-KR" altLang="en-US" sz="1800">
              <a:latin typeface="함초롬돋움"/>
              <a:ea typeface="함초롬돋움"/>
              <a:cs typeface="함초롬돋움"/>
            </a:endParaRPr>
          </a:p>
          <a:p>
            <a:pPr lvl="0">
              <a:defRPr/>
            </a:pPr>
            <a:r>
              <a:rPr lang="ko-KR" altLang="en-US" sz="1800">
                <a:latin typeface="함초롬돋움"/>
                <a:ea typeface="함초롬돋움"/>
                <a:cs typeface="함초롬돋움"/>
              </a:rPr>
              <a:t> int num(연속하는 돌의 개수), int bw(흑과 백 구분)</a:t>
            </a:r>
            <a:endParaRPr lang="ko-KR" altLang="en-US" sz="1800">
              <a:latin typeface="함초롬돋움"/>
              <a:ea typeface="함초롬돋움"/>
              <a:cs typeface="함초롬돋움"/>
            </a:endParaRPr>
          </a:p>
          <a:p>
            <a:pPr lvl="0">
              <a:defRPr/>
            </a:pPr>
            <a:endParaRPr lang="ko-KR" altLang="en-US" sz="1800">
              <a:latin typeface="함초롬돋움"/>
              <a:ea typeface="함초롬돋움"/>
              <a:cs typeface="함초롬돋움"/>
            </a:endParaRPr>
          </a:p>
          <a:p>
            <a:pPr lvl="0">
              <a:defRPr/>
            </a:pPr>
            <a:r>
              <a:rPr lang="ko-KR" altLang="en-US" sz="1800">
                <a:latin typeface="함초롬돋움"/>
                <a:ea typeface="함초롬돋움"/>
                <a:cs typeface="함초롬돋움"/>
              </a:rPr>
              <a:t>리턴값: int[][] row: 가로, 세로, 오른쪽 대각선, 왼쪽 대각선</a:t>
            </a:r>
            <a:endParaRPr lang="ko-KR" altLang="en-US" sz="1800">
              <a:latin typeface="함초롬돋움"/>
              <a:ea typeface="함초롬돋움"/>
              <a:cs typeface="함초롬돋움"/>
            </a:endParaRPr>
          </a:p>
          <a:p>
            <a:pPr lvl="0">
              <a:defRPr/>
            </a:pPr>
            <a:r>
              <a:rPr lang="ko-KR" altLang="en-US" sz="1800">
                <a:latin typeface="함초롬돋움"/>
                <a:ea typeface="함초롬돋움"/>
                <a:cs typeface="함초롬돋움"/>
              </a:rPr>
              <a:t> col: 집계값, 시작점(goBoard 배열 row index, goBoard 배열 col index) </a:t>
            </a:r>
            <a:endParaRPr lang="ko-KR" altLang="en-US" sz="1800"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17250" y="1183534"/>
            <a:ext cx="5868140" cy="54424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AD729F4-ECEB-4BAB-B37C-2E851F74A798}" type="slidenum">
              <a:rPr lang="en-US" altLang="en-US"/>
              <a:pPr lvl="0">
                <a:defRPr/>
              </a:pPr>
              <a:t>24</a:t>
            </a:fld>
            <a:endParaRPr lang="en-US" altLang="en-US"/>
          </a:p>
        </p:txBody>
      </p:sp>
      <p:sp>
        <p:nvSpPr>
          <p:cNvPr id="7" name="내용 개체 틀 2"/>
          <p:cNvSpPr>
            <a:spLocks noGrp="1"/>
          </p:cNvSpPr>
          <p:nvPr>
            <p:ph sz="quarter" idx="13"/>
          </p:nvPr>
        </p:nvSpPr>
        <p:spPr>
          <a:xfrm>
            <a:off x="125325" y="160589"/>
            <a:ext cx="11887102" cy="395320"/>
          </a:xfrm>
        </p:spPr>
        <p:txBody>
          <a:bodyPr>
            <a:normAutofit/>
          </a:bodyPr>
          <a:lstStyle/>
          <a:p>
            <a:pPr marL="0" indent="0" algn="r">
              <a:buNone/>
              <a:defRPr/>
            </a:pPr>
            <a:r>
              <a:rPr xmlns:mc="http://schemas.openxmlformats.org/markup-compatibility/2006" xmlns:hp="http://schemas.haansoft.com/office/presentation/8.0" lang="ko-KR" altLang="en-US" sz="2000" b="1" mc:Ignorable="hp" hp:hslEmbossed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오목 게임</a:t>
            </a:r>
            <a:endParaRPr xmlns:mc="http://schemas.openxmlformats.org/markup-compatibility/2006" xmlns:hp="http://schemas.haansoft.com/office/presentation/8.0" lang="ko-KR" altLang="en-US" sz="2000" b="1" mc:Ignorable="hp" hp:hslEmbossed="0">
              <a:solidFill>
                <a:srgbClr val="ffff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4484" y="160589"/>
            <a:ext cx="2345356" cy="38995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xmlns:mc="http://schemas.openxmlformats.org/markup-compatibility/2006" xmlns:hp="http://schemas.haansoft.com/office/presentation/8.0" lang="en-US" altLang="ko-KR" sz="2000" b="1" mc:Ignorable="hp" hp:hslEmbossed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함초롬돋움"/>
                <a:ea typeface="함초롬돋움"/>
                <a:cs typeface="함초롬돋움"/>
              </a:rPr>
              <a:t>5. </a:t>
            </a:r>
            <a:r>
              <a:rPr xmlns:mc="http://schemas.openxmlformats.org/markup-compatibility/2006" xmlns:hp="http://schemas.haansoft.com/office/presentation/8.0" lang="ko-KR" altLang="en-US" sz="2000" b="1" mc:Ignorable="hp" hp:hslEmbossed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함초롬돋움"/>
                <a:ea typeface="함초롬돋움"/>
                <a:cs typeface="함초롬돋움"/>
              </a:rPr>
              <a:t>주요</a:t>
            </a:r>
            <a:r>
              <a:rPr xmlns:mc="http://schemas.openxmlformats.org/markup-compatibility/2006" xmlns:hp="http://schemas.haansoft.com/office/presentation/8.0" lang="en-US" altLang="ko-KR" sz="2000" b="1" mc:Ignorable="hp" hp:hslEmbossed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함초롬돋움"/>
                <a:ea typeface="함초롬돋움"/>
                <a:cs typeface="함초롬돋움"/>
              </a:rPr>
              <a:t> </a:t>
            </a:r>
            <a:r>
              <a:rPr xmlns:mc="http://schemas.openxmlformats.org/markup-compatibility/2006" xmlns:hp="http://schemas.haansoft.com/office/presentation/8.0" lang="ko-KR" altLang="en-US" sz="2000" b="1" mc:Ignorable="hp" hp:hslEmbossed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함초롬돋움"/>
                <a:ea typeface="함초롬돋움"/>
                <a:cs typeface="함초롬돋움"/>
              </a:rPr>
              <a:t>서비스 화면</a:t>
            </a:r>
            <a:endParaRPr xmlns:mc="http://schemas.openxmlformats.org/markup-compatibility/2006" xmlns:hp="http://schemas.haansoft.com/office/presentation/8.0" lang="ko-KR" altLang="en-US" sz="2000" b="1" mc:Ignorable="hp" hp:hslEmbossed="0">
              <a:solidFill>
                <a:srgbClr val="0070c0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7250" y="635038"/>
            <a:ext cx="195066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chemeClr val="accent6">
                    <a:lumMod val="75000"/>
                  </a:schemeClr>
                </a:solidFill>
                <a:latin typeface="함초롬돋움"/>
                <a:ea typeface="함초롬돋움"/>
                <a:cs typeface="함초롬돋움"/>
              </a:rPr>
              <a:t>⑥ 주요 소스 코드</a:t>
            </a:r>
            <a:endParaRPr lang="en-US" altLang="ko-KR">
              <a:solidFill>
                <a:schemeClr val="accent6">
                  <a:lumMod val="75000"/>
                </a:schemeClr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440966" y="1183534"/>
            <a:ext cx="2613624" cy="3671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800">
                <a:latin typeface="함초롬돋움"/>
                <a:ea typeface="함초롬돋움"/>
                <a:cs typeface="함초롬돋움"/>
              </a:rPr>
              <a:t>연속하는 돌의 개수 세기</a:t>
            </a:r>
            <a:endParaRPr lang="ko-KR" altLang="en-US" sz="1800"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17250" y="1183534"/>
            <a:ext cx="3852909" cy="554394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460028" y="1176876"/>
            <a:ext cx="2419688" cy="895475"/>
          </a:xfrm>
          <a:prstGeom prst="rect">
            <a:avLst/>
          </a:prstGeom>
        </p:spPr>
      </p:pic>
      <p:pic>
        <p:nvPicPr>
          <p:cNvPr id="1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448979" y="3429000"/>
            <a:ext cx="5819060" cy="1389165"/>
          </a:xfrm>
          <a:prstGeom prst="rect">
            <a:avLst/>
          </a:prstGeom>
        </p:spPr>
      </p:pic>
      <p:sp>
        <p:nvSpPr>
          <p:cNvPr id="16" name=""/>
          <p:cNvSpPr txBox="1"/>
          <p:nvPr/>
        </p:nvSpPr>
        <p:spPr>
          <a:xfrm>
            <a:off x="4432215" y="2923679"/>
            <a:ext cx="2517225" cy="366849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en-US" altLang="ko-KR">
                <a:latin typeface="함초롬돋움"/>
                <a:ea typeface="함초롬돋움"/>
                <a:cs typeface="함초롬돋움"/>
              </a:rPr>
              <a:t>•</a:t>
            </a:r>
            <a:r>
              <a:rPr lang="ko-KR" altLang="en-US">
                <a:latin typeface="함초롬돋움"/>
                <a:ea typeface="함초롬돋움"/>
                <a:cs typeface="함초롬돋움"/>
              </a:rPr>
              <a:t> 리턴되는 배열값 예시</a:t>
            </a:r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AD729F4-ECEB-4BAB-B37C-2E851F74A798}" type="slidenum">
              <a:rPr lang="en-US" altLang="en-US"/>
              <a:pPr lvl="0">
                <a:defRPr/>
              </a:pPr>
              <a:t>25</a:t>
            </a:fld>
            <a:endParaRPr lang="en-US" altLang="en-US"/>
          </a:p>
        </p:txBody>
      </p:sp>
      <p:sp>
        <p:nvSpPr>
          <p:cNvPr id="7" name="내용 개체 틀 2"/>
          <p:cNvSpPr>
            <a:spLocks noGrp="1"/>
          </p:cNvSpPr>
          <p:nvPr>
            <p:ph sz="quarter" idx="13"/>
          </p:nvPr>
        </p:nvSpPr>
        <p:spPr>
          <a:xfrm>
            <a:off x="125325" y="160589"/>
            <a:ext cx="11887102" cy="395320"/>
          </a:xfrm>
        </p:spPr>
        <p:txBody>
          <a:bodyPr>
            <a:normAutofit/>
          </a:bodyPr>
          <a:lstStyle/>
          <a:p>
            <a:pPr marL="0" indent="0" algn="r">
              <a:buNone/>
              <a:defRPr/>
            </a:pPr>
            <a:r>
              <a:rPr xmlns:mc="http://schemas.openxmlformats.org/markup-compatibility/2006" xmlns:hp="http://schemas.haansoft.com/office/presentation/8.0" lang="ko-KR" altLang="en-US" sz="2000" b="1" mc:Ignorable="hp" hp:hslEmbossed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오목 게임</a:t>
            </a:r>
            <a:endParaRPr xmlns:mc="http://schemas.openxmlformats.org/markup-compatibility/2006" xmlns:hp="http://schemas.haansoft.com/office/presentation/8.0" lang="ko-KR" altLang="en-US" sz="2000" b="1" mc:Ignorable="hp" hp:hslEmbossed="0">
              <a:solidFill>
                <a:srgbClr val="ffff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4484" y="160589"/>
            <a:ext cx="2364750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xmlns:mc="http://schemas.openxmlformats.org/markup-compatibility/2006" xmlns:hp="http://schemas.haansoft.com/office/presentation/8.0" lang="en-US" altLang="ko-KR" sz="2000" b="1" mc:Ignorable="hp" hp:hslEmbossed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함초롬돋움"/>
                <a:ea typeface="함초롬돋움"/>
                <a:cs typeface="함초롬돋움"/>
              </a:rPr>
              <a:t>5. </a:t>
            </a:r>
            <a:r>
              <a:rPr xmlns:mc="http://schemas.openxmlformats.org/markup-compatibility/2006" xmlns:hp="http://schemas.haansoft.com/office/presentation/8.0" lang="ko-KR" altLang="en-US" sz="2000" b="1" mc:Ignorable="hp" hp:hslEmbossed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함초롬돋움"/>
                <a:ea typeface="함초롬돋움"/>
                <a:cs typeface="함초롬돋움"/>
              </a:rPr>
              <a:t>주요</a:t>
            </a:r>
            <a:r>
              <a:rPr xmlns:mc="http://schemas.openxmlformats.org/markup-compatibility/2006" xmlns:hp="http://schemas.haansoft.com/office/presentation/8.0" lang="en-US" altLang="ko-KR" sz="2000" b="1" mc:Ignorable="hp" hp:hslEmbossed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함초롬돋움"/>
                <a:ea typeface="함초롬돋움"/>
                <a:cs typeface="함초롬돋움"/>
              </a:rPr>
              <a:t> </a:t>
            </a:r>
            <a:r>
              <a:rPr xmlns:mc="http://schemas.openxmlformats.org/markup-compatibility/2006" xmlns:hp="http://schemas.haansoft.com/office/presentation/8.0" lang="ko-KR" altLang="en-US" sz="2000" b="1" mc:Ignorable="hp" hp:hslEmbossed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함초롬돋움"/>
                <a:ea typeface="함초롬돋움"/>
                <a:cs typeface="함초롬돋움"/>
              </a:rPr>
              <a:t>서비스 화면</a:t>
            </a:r>
            <a:endParaRPr xmlns:mc="http://schemas.openxmlformats.org/markup-compatibility/2006" xmlns:hp="http://schemas.haansoft.com/office/presentation/8.0" lang="ko-KR" altLang="en-US" sz="2000" b="1" mc:Ignorable="hp" hp:hslEmbossed="0">
              <a:solidFill>
                <a:srgbClr val="0070c0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7250" y="635038"/>
            <a:ext cx="196239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chemeClr val="accent6">
                    <a:lumMod val="75000"/>
                  </a:schemeClr>
                </a:solidFill>
                <a:latin typeface="함초롬돋움"/>
                <a:ea typeface="함초롬돋움"/>
                <a:cs typeface="함초롬돋움"/>
              </a:rPr>
              <a:t>⑥ 주요 소스 코드</a:t>
            </a:r>
            <a:endParaRPr lang="en-US" altLang="ko-KR">
              <a:solidFill>
                <a:schemeClr val="accent6">
                  <a:lumMod val="75000"/>
                </a:schemeClr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17249" y="1183534"/>
            <a:ext cx="6952907" cy="4578074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440967" y="1183534"/>
            <a:ext cx="4566248" cy="20149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>
                <a:latin typeface="함초롬돋움"/>
                <a:ea typeface="함초롬돋움"/>
                <a:cs typeface="함초롬돋움"/>
              </a:rPr>
              <a:t>•</a:t>
            </a:r>
            <a:r>
              <a:rPr lang="ko-KR" altLang="en-US">
                <a:latin typeface="함초롬돋움"/>
                <a:ea typeface="함초롬돋움"/>
                <a:cs typeface="함초롬돋움"/>
              </a:rPr>
              <a:t> </a:t>
            </a:r>
            <a:r>
              <a:rPr lang="en-US" altLang="ko-KR" sz="1800">
                <a:latin typeface="함초롬돋움"/>
                <a:ea typeface="함초롬돋움"/>
                <a:cs typeface="함초롬돋움"/>
              </a:rPr>
              <a:t>3</a:t>
            </a:r>
            <a:r>
              <a:rPr lang="en-US" altLang="ko-KR">
                <a:latin typeface="함초롬돋움"/>
                <a:ea typeface="함초롬돋움"/>
                <a:cs typeface="함초롬돋움"/>
              </a:rPr>
              <a:t>x3</a:t>
            </a:r>
            <a:r>
              <a:rPr lang="ko-KR" altLang="en-US">
                <a:latin typeface="함초롬돋움"/>
                <a:ea typeface="함초롬돋움"/>
                <a:cs typeface="함초롬돋움"/>
              </a:rPr>
              <a:t> 금지</a:t>
            </a:r>
            <a:r>
              <a:rPr lang="en-US" altLang="ko-KR">
                <a:latin typeface="함초롬돋움"/>
                <a:ea typeface="함초롬돋움"/>
                <a:cs typeface="함초롬돋움"/>
              </a:rPr>
              <a:t>:</a:t>
            </a:r>
            <a:r>
              <a:rPr lang="ko-KR" altLang="en-US">
                <a:latin typeface="함초롬돋움"/>
                <a:ea typeface="함초롬돋움"/>
                <a:cs typeface="함초롬돋움"/>
              </a:rPr>
              <a:t> 입력값을 토대로 </a:t>
            </a:r>
            <a:r>
              <a:rPr lang="en-US" altLang="ko-KR">
                <a:latin typeface="함초롬돋움"/>
                <a:ea typeface="함초롬돋움"/>
                <a:cs typeface="함초롬돋움"/>
              </a:rPr>
              <a:t>3x3</a:t>
            </a:r>
            <a:r>
              <a:rPr lang="ko-KR" altLang="en-US">
                <a:latin typeface="함초롬돋움"/>
                <a:ea typeface="함초롬돋움"/>
                <a:cs typeface="함초롬돋움"/>
              </a:rPr>
              <a:t>규칙 위배 여부 판별</a:t>
            </a:r>
            <a:endParaRPr lang="ko-KR" altLang="en-US">
              <a:latin typeface="함초롬돋움"/>
              <a:ea typeface="함초롬돋움"/>
              <a:cs typeface="함초롬돋움"/>
            </a:endParaRPr>
          </a:p>
          <a:p>
            <a:pPr lvl="0">
              <a:defRPr/>
            </a:pPr>
            <a:endParaRPr lang="ko-KR" altLang="en-US">
              <a:latin typeface="함초롬돋움"/>
              <a:ea typeface="함초롬돋움"/>
              <a:cs typeface="함초롬돋움"/>
            </a:endParaRPr>
          </a:p>
          <a:p>
            <a:pPr lvl="0">
              <a:defRPr/>
            </a:pPr>
            <a:r>
              <a:rPr lang="ko-KR" altLang="en-US">
                <a:latin typeface="함초롬돋움"/>
                <a:ea typeface="함초롬돋움"/>
                <a:cs typeface="함초롬돋움"/>
              </a:rPr>
              <a:t>매개변수: int i(goBoard 배열 row index), 	int j(goBoard 배열 col index),	int bw(흑과 백 구분)</a:t>
            </a:r>
            <a:endParaRPr lang="ko-KR" altLang="en-US">
              <a:latin typeface="함초롬돋움"/>
              <a:ea typeface="함초롬돋움"/>
              <a:cs typeface="함초롬돋움"/>
            </a:endParaRPr>
          </a:p>
          <a:p>
            <a:pPr lvl="0">
              <a:defRPr/>
            </a:pPr>
            <a:r>
              <a:rPr lang="ko-KR" altLang="en-US">
                <a:latin typeface="함초롬돋움"/>
                <a:ea typeface="함초롬돋움"/>
                <a:cs typeface="함초롬돋움"/>
              </a:rPr>
              <a:t>리턴값: boolean true(삼삼규칙 위배) false</a:t>
            </a:r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AD729F4-ECEB-4BAB-B37C-2E851F74A798}" type="slidenum">
              <a:rPr lang="en-US" altLang="en-US"/>
              <a:pPr lvl="0">
                <a:defRPr/>
              </a:pPr>
              <a:t>24</a:t>
            </a:fld>
            <a:endParaRPr lang="en-US" altLang="en-US"/>
          </a:p>
        </p:txBody>
      </p:sp>
      <p:sp>
        <p:nvSpPr>
          <p:cNvPr id="7" name="내용 개체 틀 2"/>
          <p:cNvSpPr>
            <a:spLocks noGrp="1"/>
          </p:cNvSpPr>
          <p:nvPr>
            <p:ph sz="quarter" idx="13"/>
          </p:nvPr>
        </p:nvSpPr>
        <p:spPr>
          <a:xfrm>
            <a:off x="125325" y="160589"/>
            <a:ext cx="11887102" cy="395320"/>
          </a:xfrm>
        </p:spPr>
        <p:txBody>
          <a:bodyPr>
            <a:normAutofit/>
          </a:bodyPr>
          <a:lstStyle/>
          <a:p>
            <a:pPr marL="0" indent="0" algn="r">
              <a:buNone/>
              <a:defRPr/>
            </a:pPr>
            <a:r>
              <a:rPr xmlns:mc="http://schemas.openxmlformats.org/markup-compatibility/2006" xmlns:hp="http://schemas.haansoft.com/office/presentation/8.0" lang="ko-KR" altLang="en-US" sz="2000" b="1" mc:Ignorable="hp" hp:hslEmbossed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오목 게임</a:t>
            </a:r>
            <a:endParaRPr xmlns:mc="http://schemas.openxmlformats.org/markup-compatibility/2006" xmlns:hp="http://schemas.haansoft.com/office/presentation/8.0" lang="ko-KR" altLang="en-US" sz="2000" b="1" mc:Ignorable="hp" hp:hslEmbossed="0">
              <a:solidFill>
                <a:srgbClr val="ffff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4484" y="160589"/>
            <a:ext cx="2364750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xmlns:mc="http://schemas.openxmlformats.org/markup-compatibility/2006" xmlns:hp="http://schemas.haansoft.com/office/presentation/8.0" lang="en-US" altLang="ko-KR" sz="2000" b="1" mc:Ignorable="hp" hp:hslEmbossed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함초롬돋움"/>
                <a:ea typeface="함초롬돋움"/>
                <a:cs typeface="함초롬돋움"/>
              </a:rPr>
              <a:t>5. </a:t>
            </a:r>
            <a:r>
              <a:rPr xmlns:mc="http://schemas.openxmlformats.org/markup-compatibility/2006" xmlns:hp="http://schemas.haansoft.com/office/presentation/8.0" lang="ko-KR" altLang="en-US" sz="2000" b="1" mc:Ignorable="hp" hp:hslEmbossed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함초롬돋움"/>
                <a:ea typeface="함초롬돋움"/>
                <a:cs typeface="함초롬돋움"/>
              </a:rPr>
              <a:t>주요</a:t>
            </a:r>
            <a:r>
              <a:rPr xmlns:mc="http://schemas.openxmlformats.org/markup-compatibility/2006" xmlns:hp="http://schemas.haansoft.com/office/presentation/8.0" lang="en-US" altLang="ko-KR" sz="2000" b="1" mc:Ignorable="hp" hp:hslEmbossed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함초롬돋움"/>
                <a:ea typeface="함초롬돋움"/>
                <a:cs typeface="함초롬돋움"/>
              </a:rPr>
              <a:t> </a:t>
            </a:r>
            <a:r>
              <a:rPr xmlns:mc="http://schemas.openxmlformats.org/markup-compatibility/2006" xmlns:hp="http://schemas.haansoft.com/office/presentation/8.0" lang="ko-KR" altLang="en-US" sz="2000" b="1" mc:Ignorable="hp" hp:hslEmbossed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함초롬돋움"/>
                <a:ea typeface="함초롬돋움"/>
                <a:cs typeface="함초롬돋움"/>
              </a:rPr>
              <a:t>서비스 화면</a:t>
            </a:r>
            <a:endParaRPr xmlns:mc="http://schemas.openxmlformats.org/markup-compatibility/2006" xmlns:hp="http://schemas.haansoft.com/office/presentation/8.0" lang="ko-KR" altLang="en-US" sz="2000" b="1" mc:Ignorable="hp" hp:hslEmbossed="0">
              <a:solidFill>
                <a:srgbClr val="0070c0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7250" y="635038"/>
            <a:ext cx="196239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chemeClr val="accent6">
                    <a:lumMod val="75000"/>
                  </a:schemeClr>
                </a:solidFill>
                <a:latin typeface="함초롬돋움"/>
                <a:ea typeface="함초롬돋움"/>
                <a:cs typeface="함초롬돋움"/>
              </a:rPr>
              <a:t>⑥ 주요 소스 코드</a:t>
            </a:r>
            <a:endParaRPr lang="en-US" altLang="ko-KR">
              <a:solidFill>
                <a:schemeClr val="accent6">
                  <a:lumMod val="75000"/>
                </a:schemeClr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440967" y="1183534"/>
            <a:ext cx="1261073" cy="3671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latin typeface="함초롬돋움"/>
                <a:ea typeface="함초롬돋움"/>
                <a:cs typeface="함초롬돋움"/>
              </a:rPr>
              <a:t>•</a:t>
            </a:r>
            <a:r>
              <a:rPr lang="ko-KR" altLang="en-US">
                <a:latin typeface="함초롬돋움"/>
                <a:ea typeface="함초롬돋움"/>
                <a:cs typeface="함초롬돋움"/>
              </a:rPr>
              <a:t> </a:t>
            </a:r>
            <a:r>
              <a:rPr lang="en-US" altLang="ko-KR" sz="1800">
                <a:latin typeface="함초롬돋움"/>
                <a:ea typeface="함초롬돋움"/>
                <a:cs typeface="함초롬돋움"/>
              </a:rPr>
              <a:t>3</a:t>
            </a:r>
            <a:r>
              <a:rPr lang="en-US" altLang="ko-KR">
                <a:latin typeface="함초롬돋움"/>
                <a:ea typeface="함초롬돋움"/>
                <a:cs typeface="함초롬돋움"/>
              </a:rPr>
              <a:t>x3</a:t>
            </a:r>
            <a:r>
              <a:rPr lang="ko-KR" altLang="en-US">
                <a:latin typeface="함초롬돋움"/>
                <a:ea typeface="함초롬돋움"/>
                <a:cs typeface="함초롬돋움"/>
              </a:rPr>
              <a:t> 금지</a:t>
            </a:r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17250" y="1183534"/>
            <a:ext cx="4922392" cy="517281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AD729F4-ECEB-4BAB-B37C-2E851F74A798}" type="slidenum">
              <a:rPr lang="en-US" altLang="en-US"/>
              <a:pPr lvl="0">
                <a:defRPr/>
              </a:pPr>
              <a:t>27</a:t>
            </a:fld>
            <a:endParaRPr lang="en-US" altLang="en-US"/>
          </a:p>
        </p:txBody>
      </p:sp>
      <p:sp>
        <p:nvSpPr>
          <p:cNvPr id="7" name="내용 개체 틀 2"/>
          <p:cNvSpPr>
            <a:spLocks noGrp="1"/>
          </p:cNvSpPr>
          <p:nvPr>
            <p:ph sz="quarter" idx="13"/>
          </p:nvPr>
        </p:nvSpPr>
        <p:spPr>
          <a:xfrm>
            <a:off x="125325" y="160589"/>
            <a:ext cx="11887102" cy="395320"/>
          </a:xfrm>
        </p:spPr>
        <p:txBody>
          <a:bodyPr>
            <a:normAutofit/>
          </a:bodyPr>
          <a:lstStyle/>
          <a:p>
            <a:pPr marL="0" indent="0" algn="r">
              <a:buNone/>
              <a:defRPr/>
            </a:pPr>
            <a:r>
              <a:rPr xmlns:mc="http://schemas.openxmlformats.org/markup-compatibility/2006" xmlns:hp="http://schemas.haansoft.com/office/presentation/8.0" lang="ko-KR" altLang="en-US" sz="2000" b="1" mc:Ignorable="hp" hp:hslEmbossed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오목 게임</a:t>
            </a:r>
            <a:endParaRPr xmlns:mc="http://schemas.openxmlformats.org/markup-compatibility/2006" xmlns:hp="http://schemas.haansoft.com/office/presentation/8.0" lang="ko-KR" altLang="en-US" sz="2000" b="1" mc:Ignorable="hp" hp:hslEmbossed="0">
              <a:solidFill>
                <a:srgbClr val="ffff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4484" y="160589"/>
            <a:ext cx="2364750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xmlns:mc="http://schemas.openxmlformats.org/markup-compatibility/2006" xmlns:hp="http://schemas.haansoft.com/office/presentation/8.0" lang="en-US" altLang="ko-KR" sz="2000" b="1" mc:Ignorable="hp" hp:hslEmbossed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함초롬돋움"/>
                <a:ea typeface="함초롬돋움"/>
                <a:cs typeface="함초롬돋움"/>
              </a:rPr>
              <a:t>5. </a:t>
            </a:r>
            <a:r>
              <a:rPr xmlns:mc="http://schemas.openxmlformats.org/markup-compatibility/2006" xmlns:hp="http://schemas.haansoft.com/office/presentation/8.0" lang="ko-KR" altLang="en-US" sz="2000" b="1" mc:Ignorable="hp" hp:hslEmbossed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함초롬돋움"/>
                <a:ea typeface="함초롬돋움"/>
                <a:cs typeface="함초롬돋움"/>
              </a:rPr>
              <a:t>주요</a:t>
            </a:r>
            <a:r>
              <a:rPr xmlns:mc="http://schemas.openxmlformats.org/markup-compatibility/2006" xmlns:hp="http://schemas.haansoft.com/office/presentation/8.0" lang="en-US" altLang="ko-KR" sz="2000" b="1" mc:Ignorable="hp" hp:hslEmbossed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함초롬돋움"/>
                <a:ea typeface="함초롬돋움"/>
                <a:cs typeface="함초롬돋움"/>
              </a:rPr>
              <a:t> </a:t>
            </a:r>
            <a:r>
              <a:rPr xmlns:mc="http://schemas.openxmlformats.org/markup-compatibility/2006" xmlns:hp="http://schemas.haansoft.com/office/presentation/8.0" lang="ko-KR" altLang="en-US" sz="2000" b="1" mc:Ignorable="hp" hp:hslEmbossed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함초롬돋움"/>
                <a:ea typeface="함초롬돋움"/>
                <a:cs typeface="함초롬돋움"/>
              </a:rPr>
              <a:t>서비스 화면</a:t>
            </a:r>
            <a:endParaRPr xmlns:mc="http://schemas.openxmlformats.org/markup-compatibility/2006" xmlns:hp="http://schemas.haansoft.com/office/presentation/8.0" lang="ko-KR" altLang="en-US" sz="2000" b="1" mc:Ignorable="hp" hp:hslEmbossed="0">
              <a:solidFill>
                <a:srgbClr val="0070c0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7250" y="635038"/>
            <a:ext cx="196239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chemeClr val="accent6">
                    <a:lumMod val="75000"/>
                  </a:schemeClr>
                </a:solidFill>
                <a:latin typeface="함초롬돋움"/>
                <a:ea typeface="함초롬돋움"/>
                <a:cs typeface="함초롬돋움"/>
              </a:rPr>
              <a:t>⑥ 주요 소스 코드</a:t>
            </a:r>
            <a:endParaRPr lang="en-US" altLang="ko-KR">
              <a:solidFill>
                <a:schemeClr val="accent6">
                  <a:lumMod val="75000"/>
                </a:schemeClr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440965" y="1183534"/>
            <a:ext cx="4557098" cy="17387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800">
                <a:latin typeface="함초롬돋움"/>
                <a:ea typeface="함초롬돋움"/>
                <a:cs typeface="함초롬돋움"/>
              </a:rPr>
              <a:t>•</a:t>
            </a:r>
            <a:r>
              <a:rPr lang="en-US" altLang="ko-KR">
                <a:latin typeface="함초롬돋움"/>
                <a:ea typeface="함초롬돋움"/>
                <a:cs typeface="함초롬돋움"/>
              </a:rPr>
              <a:t> </a:t>
            </a:r>
            <a:r>
              <a:rPr lang="ko-KR" altLang="en-US">
                <a:latin typeface="함초롬돋움"/>
                <a:ea typeface="함초롬돋움"/>
                <a:cs typeface="함초롬돋움"/>
              </a:rPr>
              <a:t>입력값을 토대로 오목 달성 여부 판별</a:t>
            </a:r>
            <a:endParaRPr lang="ko-KR" altLang="en-US">
              <a:latin typeface="함초롬돋움"/>
              <a:ea typeface="함초롬돋움"/>
              <a:cs typeface="함초롬돋움"/>
            </a:endParaRPr>
          </a:p>
          <a:p>
            <a:pPr lvl="0">
              <a:defRPr/>
            </a:pPr>
            <a:endParaRPr lang="ko-KR" altLang="en-US">
              <a:latin typeface="함초롬돋움"/>
              <a:ea typeface="함초롬돋움"/>
              <a:cs typeface="함초롬돋움"/>
            </a:endParaRPr>
          </a:p>
          <a:p>
            <a:pPr lvl="0">
              <a:defRPr/>
            </a:pPr>
            <a:r>
              <a:rPr lang="ko-KR" altLang="en-US">
                <a:latin typeface="함초롬돋움"/>
                <a:ea typeface="함초롬돋움"/>
                <a:cs typeface="함초롬돋움"/>
              </a:rPr>
              <a:t>매개변수: int i(goBoard 배열 row index), 	int j(goBoard 배열 col index),	int bw(흑과 백 구분)</a:t>
            </a:r>
            <a:endParaRPr lang="ko-KR" altLang="en-US">
              <a:latin typeface="함초롬돋움"/>
              <a:ea typeface="함초롬돋움"/>
              <a:cs typeface="함초롬돋움"/>
            </a:endParaRPr>
          </a:p>
          <a:p>
            <a:pPr lvl="0">
              <a:defRPr/>
            </a:pPr>
            <a:r>
              <a:rPr lang="ko-KR" altLang="en-US">
                <a:latin typeface="함초롬돋움"/>
                <a:ea typeface="함초롬돋움"/>
                <a:cs typeface="함초롬돋움"/>
              </a:rPr>
              <a:t>리턴값: boolean true(오목 달성)</a:t>
            </a:r>
            <a:r>
              <a:rPr lang="en-US" altLang="ko-KR">
                <a:latin typeface="함초롬돋움"/>
                <a:ea typeface="함초롬돋움"/>
                <a:cs typeface="함초롬돋움"/>
              </a:rPr>
              <a:t>,</a:t>
            </a:r>
            <a:r>
              <a:rPr lang="ko-KR" altLang="en-US">
                <a:latin typeface="함초롬돋움"/>
                <a:ea typeface="함초롬돋움"/>
                <a:cs typeface="함초롬돋움"/>
              </a:rPr>
              <a:t> false</a:t>
            </a:r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1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52831" y="1214684"/>
            <a:ext cx="5868219" cy="17814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AD729F4-ECEB-4BAB-B37C-2E851F74A798}" type="slidenum">
              <a:rPr lang="en-US" altLang="en-US"/>
              <a:pPr lvl="0">
                <a:defRPr/>
              </a:pPr>
              <a:t>28</a:t>
            </a:fld>
            <a:endParaRPr lang="en-US" altLang="en-US"/>
          </a:p>
        </p:txBody>
      </p:sp>
      <p:sp>
        <p:nvSpPr>
          <p:cNvPr id="5" name="내용 개체 틀 2"/>
          <p:cNvSpPr>
            <a:spLocks noGrp="1"/>
          </p:cNvSpPr>
          <p:nvPr>
            <p:ph sz="quarter" idx="13"/>
          </p:nvPr>
        </p:nvSpPr>
        <p:spPr>
          <a:xfrm>
            <a:off x="125325" y="160589"/>
            <a:ext cx="11887102" cy="395320"/>
          </a:xfrm>
          <a:gradFill flip="none" rotWithShape="1">
            <a:gsLst>
              <a:gs pos="0">
                <a:srgbClr val="fff2cc">
                  <a:alpha val="100000"/>
                </a:srgbClr>
              </a:gs>
              <a:gs pos="100000">
                <a:srgbClr val="c6e0b3">
                  <a:alpha val="100000"/>
                </a:srgbClr>
              </a:gs>
            </a:gsLst>
            <a:lin ang="0" scaled="1"/>
            <a:tileRect/>
          </a:gradFill>
        </p:spPr>
        <p:txBody>
          <a:bodyPr vert="horz" lIns="91440" tIns="45720" rIns="91440" bIns="45720">
            <a:normAutofit/>
          </a:bodyPr>
          <a:lstStyle/>
          <a:p>
            <a:pPr marL="0" indent="0" algn="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ln w="6600">
                  <a:solidFill>
                    <a:srgbClr val="ed7d31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맑은 고딕"/>
                <a:ea typeface="맑은 고딕"/>
                <a:cs typeface="맑은 고딕"/>
              </a:rPr>
              <a:t>오목 게임</a:t>
            </a:r>
            <a:endPara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" name="TextBox 7"/>
          <p:cNvSpPr txBox="1"/>
          <p:nvPr/>
        </p:nvSpPr>
        <p:spPr>
          <a:xfrm>
            <a:off x="184484" y="160589"/>
            <a:ext cx="2364750" cy="400110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ln w="9525">
                  <a:solidFill>
                    <a:srgbClr val="ffffff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함초롬돋움"/>
                <a:ea typeface="함초롬돋움"/>
                <a:cs typeface="함초롬돋움"/>
              </a:rPr>
              <a:t>5. </a:t>
            </a: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ln w="9525">
                  <a:solidFill>
                    <a:srgbClr val="ffffff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함초롬돋움"/>
                <a:ea typeface="함초롬돋움"/>
                <a:cs typeface="함초롬돋움"/>
              </a:rPr>
              <a:t>주요</a:t>
            </a: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ln w="9525">
                  <a:solidFill>
                    <a:srgbClr val="ffffff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함초롬돋움"/>
                <a:ea typeface="함초롬돋움"/>
                <a:cs typeface="함초롬돋움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ln w="9525">
                  <a:solidFill>
                    <a:srgbClr val="ffffff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함초롬돋움"/>
                <a:ea typeface="함초롬돋움"/>
                <a:cs typeface="함초롬돋움"/>
              </a:rPr>
              <a:t>서비스 화면</a:t>
            </a:r>
            <a:endPara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<a:solidFill>
                <a:srgbClr val="0070c0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7" name="TextBox 8"/>
          <p:cNvSpPr txBox="1"/>
          <p:nvPr/>
        </p:nvSpPr>
        <p:spPr>
          <a:xfrm>
            <a:off x="417250" y="635038"/>
            <a:ext cx="1962397" cy="369332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548235"/>
                </a:solidFill>
                <a:latin typeface="함초롬돋움"/>
                <a:ea typeface="함초롬돋움"/>
                <a:cs typeface="함초롬돋움"/>
              </a:rPr>
              <a:t>⑥ 주요 소스 코드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548235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8" name="TextBox 9"/>
          <p:cNvSpPr txBox="1"/>
          <p:nvPr/>
        </p:nvSpPr>
        <p:spPr>
          <a:xfrm>
            <a:off x="7440965" y="1183534"/>
            <a:ext cx="4557098" cy="643361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• 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승패 결정 이후 바둑판 초기화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세팅 초기화 및 세트 스코어 출력</a:t>
            </a:r>
            <a:endPara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1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43939" y="1222503"/>
            <a:ext cx="4772691" cy="1419423"/>
          </a:xfrm>
          <a:prstGeom prst="rect">
            <a:avLst/>
          </a:prstGeom>
        </p:spPr>
      </p:pic>
      <p:pic>
        <p:nvPicPr>
          <p:cNvPr id="1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42037" y="3056556"/>
            <a:ext cx="8116432" cy="2353003"/>
          </a:xfrm>
          <a:prstGeom prst="rect">
            <a:avLst/>
          </a:prstGeom>
        </p:spPr>
      </p:pic>
      <p:sp>
        <p:nvSpPr>
          <p:cNvPr id="12" name=""/>
          <p:cNvSpPr txBox="1"/>
          <p:nvPr/>
        </p:nvSpPr>
        <p:spPr>
          <a:xfrm>
            <a:off x="473776" y="5909210"/>
            <a:ext cx="274889" cy="365860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endParaRPr lang="en-US" altLang="ko-KR"/>
          </a:p>
        </p:txBody>
      </p:sp>
      <p:sp>
        <p:nvSpPr>
          <p:cNvPr id="13" name=""/>
          <p:cNvSpPr txBox="1"/>
          <p:nvPr/>
        </p:nvSpPr>
        <p:spPr>
          <a:xfrm>
            <a:off x="8947316" y="3101191"/>
            <a:ext cx="3087239" cy="1459379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매개변수</a:t>
            </a: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: </a:t>
            </a:r>
            <a:endPara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resetBoard - </a:t>
            </a: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배열</a:t>
            </a: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(초기값으로 되돌릴 배열) </a:t>
            </a:r>
            <a:endPara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 resetSetting - 없음</a:t>
            </a:r>
            <a:endPara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리턴값: 없음</a:t>
            </a:r>
            <a:endPara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F2ED19D2-A8DB-4D63-AC61-4AD027E5E1D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25325" y="160589"/>
            <a:ext cx="11887102" cy="395320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ko-KR" altLang="en-US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오목 게임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4AB125-099A-49C1-92C4-ABFC3235EB9F}"/>
              </a:ext>
            </a:extLst>
          </p:cNvPr>
          <p:cNvSpPr txBox="1"/>
          <p:nvPr/>
        </p:nvSpPr>
        <p:spPr>
          <a:xfrm>
            <a:off x="184484" y="160589"/>
            <a:ext cx="9685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1. </a:t>
            </a:r>
            <a:r>
              <a:rPr lang="ko-KR" altLang="en-US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개요</a:t>
            </a: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D937CBEF-38DC-4AFE-BFD5-E0FC421B7A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616878"/>
              </p:ext>
            </p:extLst>
          </p:nvPr>
        </p:nvGraphicFramePr>
        <p:xfrm>
          <a:off x="596562" y="915847"/>
          <a:ext cx="1617579" cy="546456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17579">
                  <a:extLst>
                    <a:ext uri="{9D8B030D-6E8A-4147-A177-3AD203B41FA5}">
                      <a16:colId xmlns:a16="http://schemas.microsoft.com/office/drawing/2014/main" val="2827794588"/>
                    </a:ext>
                  </a:extLst>
                </a:gridCol>
              </a:tblGrid>
              <a:tr h="18215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n>
                            <a:solidFill>
                              <a:schemeClr val="accent2"/>
                            </a:solidFill>
                          </a:ln>
                          <a:solidFill>
                            <a:srgbClr val="7030A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서비스 과제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9825489"/>
                  </a:ext>
                </a:extLst>
              </a:tr>
              <a:tr h="18215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n>
                            <a:solidFill>
                              <a:schemeClr val="accent2"/>
                            </a:solidFill>
                          </a:ln>
                          <a:solidFill>
                            <a:srgbClr val="00B0F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목적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396873"/>
                  </a:ext>
                </a:extLst>
              </a:tr>
              <a:tr h="18215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n>
                            <a:solidFill>
                              <a:schemeClr val="accent2"/>
                            </a:solidFill>
                          </a:ln>
                          <a:solidFill>
                            <a:srgbClr val="0070C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주요 기능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4808852"/>
                  </a:ext>
                </a:extLst>
              </a:tr>
            </a:tbl>
          </a:graphicData>
        </a:graphic>
      </p:graphicFrame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AB50D9CD-1757-4C82-9C0B-B88AB14361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573576"/>
              </p:ext>
            </p:extLst>
          </p:nvPr>
        </p:nvGraphicFramePr>
        <p:xfrm>
          <a:off x="2388937" y="917294"/>
          <a:ext cx="7569200" cy="54645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9200">
                  <a:extLst>
                    <a:ext uri="{9D8B030D-6E8A-4147-A177-3AD203B41FA5}">
                      <a16:colId xmlns:a16="http://schemas.microsoft.com/office/drawing/2014/main" val="2732014520"/>
                    </a:ext>
                  </a:extLst>
                </a:gridCol>
              </a:tblGrid>
              <a:tr h="182152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오목 게임 프로그램 개발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926421"/>
                  </a:ext>
                </a:extLst>
              </a:tr>
              <a:tr h="18215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• </a:t>
                      </a:r>
                      <a:r>
                        <a:rPr lang="ko-KR" altLang="en-US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두 사람이 번갈아 가며 즐길 수 있는 오목 게임을 구현</a:t>
                      </a:r>
                      <a:endParaRPr lang="en-US" altLang="ko-KR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5438536"/>
                  </a:ext>
                </a:extLst>
              </a:tr>
              <a:tr h="18215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• </a:t>
                      </a:r>
                      <a:r>
                        <a:rPr lang="ko-KR" altLang="en-US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순번 교대</a:t>
                      </a:r>
                      <a:endParaRPr lang="en-US" altLang="ko-KR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latinLnBrk="1"/>
                      <a:r>
                        <a:rPr lang="en-US" altLang="ko-KR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• </a:t>
                      </a:r>
                      <a:r>
                        <a:rPr lang="ko-KR" altLang="en-US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제한시간</a:t>
                      </a:r>
                      <a:r>
                        <a:rPr lang="en-US" altLang="ko-KR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, </a:t>
                      </a:r>
                      <a:r>
                        <a:rPr lang="ko-KR" altLang="en-US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초읽기 기능</a:t>
                      </a:r>
                      <a:endParaRPr lang="en-US" altLang="ko-KR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latinLnBrk="1"/>
                      <a:r>
                        <a:rPr lang="en-US" altLang="ko-KR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• 3x3 </a:t>
                      </a:r>
                      <a:r>
                        <a:rPr lang="ko-KR" altLang="en-US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금지 기능</a:t>
                      </a:r>
                      <a:endParaRPr lang="en-US" altLang="ko-KR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latinLnBrk="1"/>
                      <a:r>
                        <a:rPr lang="en-US" altLang="ko-KR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• 3</a:t>
                      </a:r>
                      <a:r>
                        <a:rPr lang="ko-KR" altLang="en-US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판 </a:t>
                      </a:r>
                      <a:r>
                        <a:rPr lang="en-US" altLang="ko-KR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2</a:t>
                      </a:r>
                      <a:r>
                        <a:rPr lang="ko-KR" altLang="en-US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승제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4870985"/>
                  </a:ext>
                </a:extLst>
              </a:tr>
            </a:tbl>
          </a:graphicData>
        </a:graphic>
      </p:graphicFrame>
      <p:sp>
        <p:nvSpPr>
          <p:cNvPr id="11" name="슬라이드 번호 개체 틀 1">
            <a:extLst>
              <a:ext uri="{FF2B5EF4-FFF2-40B4-BE49-F238E27FC236}">
                <a16:creationId xmlns:a16="http://schemas.microsoft.com/office/drawing/2014/main" id="{98DDD5B9-3A6D-468B-9EE8-A7E7F0E14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AD729F4-ECEB-4BAB-B37C-2E851F74A798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3320500"/>
      </p:ext>
    </p:extLst>
  </p:cSld>
  <p:clrMapOvr>
    <a:masterClrMapping/>
  </p:clrMapOvr>
</p:sld>
</file>

<file path=ppt/slides/slide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AD729F4-ECEB-4BAB-B37C-2E851F74A798}" type="slidenum">
              <a:rPr lang="en-US" altLang="en-US"/>
              <a:pPr lvl="0">
                <a:defRPr/>
              </a:pPr>
              <a:t>29</a:t>
            </a:fld>
            <a:endParaRPr lang="en-US" altLang="en-US"/>
          </a:p>
        </p:txBody>
      </p:sp>
      <p:sp>
        <p:nvSpPr>
          <p:cNvPr id="4" name="슬라이드 번호 개체 틀 1"/>
          <p:cNvSpPr txBox="1"/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r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sz="quarter" idx="13"/>
          </p:nvPr>
        </p:nvSpPr>
        <p:spPr>
          <a:xfrm>
            <a:off x="125325" y="160589"/>
            <a:ext cx="11887102" cy="395320"/>
          </a:xfrm>
        </p:spPr>
        <p:txBody>
          <a:bodyPr>
            <a:normAutofit/>
          </a:bodyPr>
          <a:lstStyle/>
          <a:p>
            <a:pPr marL="0" indent="0" algn="r">
              <a:buNone/>
              <a:defRPr/>
            </a:pPr>
            <a:r>
              <a:rPr xmlns:mc="http://schemas.openxmlformats.org/markup-compatibility/2006" xmlns:hp="http://schemas.haansoft.com/office/presentation/8.0" lang="ko-KR" altLang="en-US" sz="2000" b="1" mc:Ignorable="hp" hp:hslEmbossed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오목 게임</a:t>
            </a:r>
            <a:endParaRPr xmlns:mc="http://schemas.openxmlformats.org/markup-compatibility/2006" xmlns:hp="http://schemas.haansoft.com/office/presentation/8.0" lang="ko-KR" altLang="en-US" sz="2000" b="1" mc:Ignorable="hp" hp:hslEmbossed="0">
              <a:solidFill>
                <a:srgbClr val="ffff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4484" y="160589"/>
            <a:ext cx="2364406" cy="38995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xmlns:mc="http://schemas.openxmlformats.org/markup-compatibility/2006" xmlns:hp="http://schemas.haansoft.com/office/presentation/8.0" lang="en-US" altLang="ko-KR" sz="2000" b="1" mc:Ignorable="hp" hp:hslEmbossed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함초롬돋움"/>
                <a:ea typeface="함초롬돋움"/>
                <a:cs typeface="함초롬돋움"/>
              </a:rPr>
              <a:t>6. </a:t>
            </a:r>
            <a:r>
              <a:rPr xmlns:mc="http://schemas.openxmlformats.org/markup-compatibility/2006" xmlns:hp="http://schemas.haansoft.com/office/presentation/8.0" lang="ko-KR" altLang="en-US" sz="2000" b="1" mc:Ignorable="hp" hp:hslEmbossed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함초롬돋움"/>
                <a:ea typeface="함초롬돋움"/>
                <a:cs typeface="함초롬돋움"/>
              </a:rPr>
              <a:t>보완할 점 </a:t>
            </a:r>
            <a:r>
              <a:rPr xmlns:mc="http://schemas.openxmlformats.org/markup-compatibility/2006" xmlns:hp="http://schemas.haansoft.com/office/presentation/8.0" lang="en-US" altLang="ko-KR" sz="2000" b="1" mc:Ignorable="hp" hp:hslEmbossed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함초롬돋움"/>
                <a:ea typeface="함초롬돋움"/>
                <a:cs typeface="함초롬돋움"/>
              </a:rPr>
              <a:t>&amp;</a:t>
            </a:r>
            <a:r>
              <a:rPr xmlns:mc="http://schemas.openxmlformats.org/markup-compatibility/2006" xmlns:hp="http://schemas.haansoft.com/office/presentation/8.0" lang="ko-KR" altLang="en-US" sz="2000" b="1" mc:Ignorable="hp" hp:hslEmbossed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함초롬돋움"/>
                <a:ea typeface="함초롬돋움"/>
                <a:cs typeface="함초롬돋움"/>
              </a:rPr>
              <a:t> 소감</a:t>
            </a:r>
            <a:endParaRPr xmlns:mc="http://schemas.openxmlformats.org/markup-compatibility/2006" xmlns:hp="http://schemas.haansoft.com/office/presentation/8.0" lang="ko-KR" altLang="en-US" sz="2000" b="1" mc:Ignorable="hp" hp:hslEmbossed="0">
              <a:ln w="9525">
                <a:solidFill>
                  <a:schemeClr val="bg1"/>
                </a:solidFill>
                <a:prstDash val="solid"/>
              </a:ln>
              <a:solidFill>
                <a:srgbClr val="0070c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1693" y="1068123"/>
            <a:ext cx="10642107" cy="53021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800">
                <a:latin typeface="함초롬돋움"/>
                <a:ea typeface="함초롬돋움"/>
                <a:cs typeface="함초롬돋움"/>
              </a:rPr>
              <a:t>• </a:t>
            </a:r>
            <a:r>
              <a:rPr lang="ko-KR" altLang="en-US">
                <a:latin typeface="함초롬돋움"/>
                <a:ea typeface="함초롬돋움"/>
                <a:cs typeface="함초롬돋움"/>
              </a:rPr>
              <a:t>시간 작동과 좌표 입력을 동시에 진행하지 못함</a:t>
            </a:r>
            <a:r>
              <a:rPr lang="en-US" altLang="ko-KR">
                <a:latin typeface="함초롬돋움"/>
                <a:ea typeface="함초롬돋움"/>
                <a:cs typeface="함초롬돋움"/>
              </a:rPr>
              <a:t>.</a:t>
            </a:r>
            <a:endParaRPr lang="en-US" altLang="ko-KR">
              <a:latin typeface="함초롬돋움"/>
              <a:ea typeface="함초롬돋움"/>
              <a:cs typeface="함초롬돋움"/>
            </a:endParaRPr>
          </a:p>
          <a:p>
            <a:pPr lvl="0">
              <a:defRPr/>
            </a:pPr>
            <a:r>
              <a:rPr lang="en-US" altLang="ko-KR">
                <a:latin typeface="함초롬돋움"/>
                <a:ea typeface="함초롬돋움"/>
                <a:cs typeface="함초롬돋움"/>
              </a:rPr>
              <a:t>  </a:t>
            </a:r>
            <a:r>
              <a:rPr lang="ko-KR" altLang="en-US">
                <a:latin typeface="함초롬돋움"/>
                <a:ea typeface="함초롬돋움"/>
                <a:cs typeface="함초롬돋움"/>
              </a:rPr>
              <a:t>따라서 초읽기를 하며 입력을 대기할 때 화면에 몇 초 남았는지 이용자가 알 수 없음</a:t>
            </a:r>
            <a:r>
              <a:rPr lang="en-US" altLang="ko-KR">
                <a:latin typeface="함초롬돋움"/>
                <a:ea typeface="함초롬돋움"/>
                <a:cs typeface="함초롬돋움"/>
              </a:rPr>
              <a:t>.</a:t>
            </a:r>
            <a:endParaRPr lang="en-US" altLang="ko-KR">
              <a:latin typeface="함초롬돋움"/>
              <a:ea typeface="함초롬돋움"/>
              <a:cs typeface="함초롬돋움"/>
            </a:endParaRPr>
          </a:p>
          <a:p>
            <a:pPr lvl="0">
              <a:defRPr/>
            </a:pPr>
            <a:r>
              <a:rPr lang="ko-KR" altLang="en-US">
                <a:latin typeface="함초롬돋움"/>
                <a:ea typeface="함초롬돋움"/>
                <a:cs typeface="함초롬돋움"/>
              </a:rPr>
              <a:t>  이는 두 개 이상의 클래스</a:t>
            </a:r>
            <a:r>
              <a:rPr lang="en-US" altLang="ko-KR">
                <a:latin typeface="함초롬돋움"/>
                <a:ea typeface="함초롬돋움"/>
                <a:cs typeface="함초롬돋움"/>
              </a:rPr>
              <a:t>(class)</a:t>
            </a:r>
            <a:r>
              <a:rPr lang="ko-KR" altLang="en-US">
                <a:latin typeface="함초롬돋움"/>
                <a:ea typeface="함초롬돋움"/>
                <a:cs typeface="함초롬돋움"/>
              </a:rPr>
              <a:t>를 붙이거나</a:t>
            </a:r>
            <a:r>
              <a:rPr lang="en-US" altLang="ko-KR">
                <a:latin typeface="함초롬돋움"/>
                <a:ea typeface="함초롬돋움"/>
                <a:cs typeface="함초롬돋움"/>
              </a:rPr>
              <a:t>, </a:t>
            </a:r>
            <a:r>
              <a:rPr lang="ko-KR" altLang="en-US">
                <a:latin typeface="함초롬돋움"/>
                <a:ea typeface="함초롬돋움"/>
                <a:cs typeface="함초롬돋움"/>
              </a:rPr>
              <a:t>다른 부가 기능이 더 필요</a:t>
            </a:r>
            <a:r>
              <a:rPr lang="en-US" altLang="ko-KR">
                <a:latin typeface="함초롬돋움"/>
                <a:ea typeface="함초롬돋움"/>
                <a:cs typeface="함초롬돋움"/>
              </a:rPr>
              <a:t>.</a:t>
            </a:r>
            <a:endParaRPr lang="en-US" altLang="ko-KR">
              <a:latin typeface="함초롬돋움"/>
              <a:ea typeface="함초롬돋움"/>
              <a:cs typeface="함초롬돋움"/>
            </a:endParaRPr>
          </a:p>
          <a:p>
            <a:pPr lvl="0">
              <a:defRPr/>
            </a:pPr>
            <a:endParaRPr lang="en-US" altLang="ko-KR">
              <a:latin typeface="함초롬돋움"/>
              <a:ea typeface="함초롬돋움"/>
              <a:cs typeface="함초롬돋움"/>
            </a:endParaRPr>
          </a:p>
          <a:p>
            <a:pPr lvl="0">
              <a:defRPr/>
            </a:pPr>
            <a:r>
              <a:rPr lang="en-US" altLang="ko-KR">
                <a:latin typeface="함초롬돋움"/>
                <a:ea typeface="함초롬돋움"/>
                <a:cs typeface="함초롬돋움"/>
              </a:rPr>
              <a:t>•</a:t>
            </a:r>
            <a:r>
              <a:rPr lang="ko-KR" altLang="en-US">
                <a:latin typeface="함초롬돋움"/>
                <a:ea typeface="함초롬돋움"/>
                <a:cs typeface="함초롬돋움"/>
              </a:rPr>
              <a:t> </a:t>
            </a:r>
            <a:r>
              <a:rPr lang="en-US" altLang="ko-KR">
                <a:latin typeface="함초롬돋움"/>
                <a:ea typeface="함초롬돋움"/>
                <a:cs typeface="함초롬돋움"/>
              </a:rPr>
              <a:t>삼삼규칙의 경우 상대편의 돌이 옆에 있다거나 가장자리에 위치함으로써 오목 달성이 어려운 경우까지 처리할 수 없었음.</a:t>
            </a:r>
            <a:endParaRPr lang="en-US" altLang="ko-KR">
              <a:latin typeface="함초롬돋움"/>
              <a:ea typeface="함초롬돋움"/>
              <a:cs typeface="함초롬돋움"/>
            </a:endParaRPr>
          </a:p>
          <a:p>
            <a:pPr lvl="0">
              <a:defRPr/>
            </a:pPr>
            <a:endParaRPr lang="en-US" altLang="ko-KR">
              <a:latin typeface="함초롬돋움"/>
              <a:ea typeface="함초롬돋움"/>
              <a:cs typeface="함초롬돋움"/>
            </a:endParaRPr>
          </a:p>
          <a:p>
            <a:pPr lvl="0">
              <a:defRPr/>
            </a:pPr>
            <a:r>
              <a:rPr lang="en-US" altLang="ko-KR">
                <a:latin typeface="함초롬돋움"/>
                <a:ea typeface="함초롬돋움"/>
                <a:cs typeface="함초롬돋움"/>
              </a:rPr>
              <a:t>--------------------------------------------------------------------------------------------------</a:t>
            </a:r>
            <a:endParaRPr lang="en-US" altLang="ko-KR">
              <a:latin typeface="함초롬돋움"/>
              <a:ea typeface="함초롬돋움"/>
              <a:cs typeface="함초롬돋움"/>
            </a:endParaRPr>
          </a:p>
          <a:p>
            <a:pPr lvl="0">
              <a:defRPr/>
            </a:pPr>
            <a:endParaRPr lang="en-US" altLang="ko-KR">
              <a:latin typeface="함초롬돋움"/>
              <a:ea typeface="함초롬돋움"/>
              <a:cs typeface="함초롬돋움"/>
            </a:endParaRPr>
          </a:p>
          <a:p>
            <a:pPr lvl="0">
              <a:defRPr/>
            </a:pPr>
            <a:r>
              <a:rPr lang="en-US" altLang="ko-KR">
                <a:latin typeface="함초롬돋움"/>
                <a:ea typeface="함초롬돋움"/>
                <a:cs typeface="함초롬돋움"/>
              </a:rPr>
              <a:t>•</a:t>
            </a:r>
            <a:r>
              <a:rPr lang="ko-KR" altLang="en-US">
                <a:latin typeface="함초롬돋움"/>
                <a:ea typeface="함초롬돋움"/>
                <a:cs typeface="함초롬돋움"/>
              </a:rPr>
              <a:t> </a:t>
            </a:r>
            <a:r>
              <a:rPr lang="en-US" altLang="ko-KR">
                <a:latin typeface="함초롬돋움"/>
                <a:ea typeface="함초롬돋움"/>
                <a:cs typeface="함초롬돋움"/>
              </a:rPr>
              <a:t>처음에 </a:t>
            </a:r>
            <a:r>
              <a:rPr lang="ko-KR" altLang="en-US">
                <a:latin typeface="함초롬돋움"/>
                <a:ea typeface="함초롬돋움"/>
                <a:cs typeface="함초롬돋움"/>
              </a:rPr>
              <a:t>메인 메서드</a:t>
            </a:r>
            <a:r>
              <a:rPr lang="en-US" altLang="ko-KR">
                <a:latin typeface="함초롬돋움"/>
                <a:ea typeface="함초롬돋움"/>
                <a:cs typeface="함초롬돋움"/>
              </a:rPr>
              <a:t> 부분을 생각나는 대로 작성</a:t>
            </a:r>
            <a:r>
              <a:rPr lang="ko-KR" altLang="en-US">
                <a:latin typeface="함초롬돋움"/>
                <a:ea typeface="함초롬돋움"/>
                <a:cs typeface="함초롬돋움"/>
              </a:rPr>
              <a:t>함</a:t>
            </a:r>
            <a:r>
              <a:rPr lang="en-US" altLang="ko-KR">
                <a:latin typeface="함초롬돋움"/>
                <a:ea typeface="함초롬돋움"/>
                <a:cs typeface="함초롬돋움"/>
              </a:rPr>
              <a:t>.</a:t>
            </a:r>
            <a:endParaRPr lang="en-US" altLang="ko-KR">
              <a:latin typeface="함초롬돋움"/>
              <a:ea typeface="함초롬돋움"/>
              <a:cs typeface="함초롬돋움"/>
            </a:endParaRPr>
          </a:p>
          <a:p>
            <a:pPr lvl="0">
              <a:defRPr/>
            </a:pPr>
            <a:r>
              <a:rPr lang="ko-KR" altLang="en-US">
                <a:latin typeface="함초롬돋움"/>
                <a:ea typeface="함초롬돋움"/>
                <a:cs typeface="함초롬돋움"/>
              </a:rPr>
              <a:t> </a:t>
            </a:r>
            <a:r>
              <a:rPr lang="en-US" altLang="ko-KR">
                <a:latin typeface="함초롬돋움"/>
                <a:ea typeface="함초롬돋움"/>
                <a:cs typeface="함초롬돋움"/>
              </a:rPr>
              <a:t>구조가 명확하게 보이지 않았고, 그에 따라 </a:t>
            </a:r>
            <a:r>
              <a:rPr lang="ko-KR" altLang="en-US">
                <a:latin typeface="함초롬돋움"/>
                <a:ea typeface="함초롬돋움"/>
                <a:cs typeface="함초롬돋움"/>
              </a:rPr>
              <a:t>새로운 </a:t>
            </a:r>
            <a:r>
              <a:rPr lang="en-US" altLang="ko-KR">
                <a:latin typeface="함초롬돋움"/>
                <a:ea typeface="함초롬돋움"/>
                <a:cs typeface="함초롬돋움"/>
              </a:rPr>
              <a:t>메서드를 작성할 때</a:t>
            </a:r>
            <a:r>
              <a:rPr lang="ko-KR" altLang="en-US">
                <a:latin typeface="함초롬돋움"/>
                <a:ea typeface="함초롬돋움"/>
                <a:cs typeface="함초롬돋움"/>
              </a:rPr>
              <a:t>마다</a:t>
            </a:r>
            <a:r>
              <a:rPr lang="en-US" altLang="ko-KR">
                <a:latin typeface="함초롬돋움"/>
                <a:ea typeface="함초롬돋움"/>
                <a:cs typeface="함초롬돋움"/>
              </a:rPr>
              <a:t> 많이 헤맸으며, 시간 역시 많이 소요됨.</a:t>
            </a:r>
            <a:endParaRPr lang="en-US" altLang="ko-KR">
              <a:latin typeface="함초롬돋움"/>
              <a:ea typeface="함초롬돋움"/>
              <a:cs typeface="함초롬돋움"/>
            </a:endParaRPr>
          </a:p>
          <a:p>
            <a:pPr lvl="0">
              <a:defRPr/>
            </a:pPr>
            <a:r>
              <a:rPr lang="en-US" altLang="ko-KR">
                <a:latin typeface="함초롬돋움"/>
                <a:ea typeface="함초롬돋움"/>
                <a:cs typeface="함초롬돋움"/>
              </a:rPr>
              <a:t> 코드 간략화를 하면서 코드 구조를 파악하기 쉽게 변경하긴 했지만 오류를 많이 고쳐야 했음.</a:t>
            </a:r>
            <a:endParaRPr lang="en-US" altLang="ko-KR">
              <a:latin typeface="함초롬돋움"/>
              <a:ea typeface="함초롬돋움"/>
              <a:cs typeface="함초롬돋움"/>
            </a:endParaRPr>
          </a:p>
          <a:p>
            <a:pPr lvl="0">
              <a:defRPr/>
            </a:pPr>
            <a:r>
              <a:rPr lang="en-US" altLang="ko-KR">
                <a:latin typeface="함초롬돋움"/>
                <a:ea typeface="함초롬돋움"/>
                <a:cs typeface="함초롬돋움"/>
              </a:rPr>
              <a:t> 비효율적인 코드작성절차를 고쳐야겠다고 생각함.</a:t>
            </a:r>
            <a:endParaRPr lang="en-US" altLang="ko-KR">
              <a:latin typeface="함초롬돋움"/>
              <a:ea typeface="함초롬돋움"/>
              <a:cs typeface="함초롬돋움"/>
            </a:endParaRPr>
          </a:p>
          <a:p>
            <a:pPr lvl="0">
              <a:defRPr/>
            </a:pPr>
            <a:endParaRPr lang="en-US" altLang="ko-KR">
              <a:latin typeface="함초롬돋움"/>
              <a:ea typeface="함초롬돋움"/>
              <a:cs typeface="함초롬돋움"/>
            </a:endParaRPr>
          </a:p>
          <a:p>
            <a:pPr lvl="0">
              <a:defRPr/>
            </a:pPr>
            <a:r>
              <a:rPr lang="en-US" altLang="ko-KR" sz="1800">
                <a:latin typeface="함초롬돋움"/>
                <a:ea typeface="함초롬돋움"/>
                <a:cs typeface="함초롬돋움"/>
              </a:rPr>
              <a:t>• </a:t>
            </a:r>
            <a:r>
              <a:rPr lang="ko-KR" altLang="en-US" sz="1800">
                <a:latin typeface="함초롬돋움"/>
                <a:ea typeface="함초롬돋움"/>
                <a:cs typeface="함초롬돋움"/>
              </a:rPr>
              <a:t>오목의 규칙과 개념을 조원들에게 설명할 때 미진하였던 점</a:t>
            </a:r>
            <a:r>
              <a:rPr lang="en-US" altLang="ko-KR" sz="1800">
                <a:latin typeface="함초롬돋움"/>
                <a:ea typeface="함초롬돋움"/>
                <a:cs typeface="함초롬돋움"/>
              </a:rPr>
              <a:t>.</a:t>
            </a:r>
            <a:endParaRPr lang="en-US" altLang="ko-KR" sz="1800">
              <a:latin typeface="함초롬돋움"/>
              <a:ea typeface="함초롬돋움"/>
              <a:cs typeface="함초롬돋움"/>
            </a:endParaRPr>
          </a:p>
          <a:p>
            <a:pPr lvl="0">
              <a:defRPr/>
            </a:pPr>
            <a:r>
              <a:rPr lang="en-US" altLang="ko-KR">
                <a:latin typeface="함초롬돋움"/>
                <a:ea typeface="함초롬돋움"/>
                <a:cs typeface="함초롬돋움"/>
              </a:rPr>
              <a:t>   </a:t>
            </a:r>
            <a:r>
              <a:rPr lang="ko-KR" altLang="en-US">
                <a:latin typeface="함초롬돋움"/>
                <a:ea typeface="함초롬돋움"/>
                <a:cs typeface="함초롬돋움"/>
              </a:rPr>
              <a:t>이로 인해 규칙을 오해한 상태에서 작성한 코드가 오목 규칙을 제대로 반영하지 못해</a:t>
            </a:r>
            <a:r>
              <a:rPr lang="en-US" altLang="ko-KR">
                <a:latin typeface="함초롬돋움"/>
                <a:ea typeface="함초롬돋움"/>
                <a:cs typeface="함초롬돋움"/>
              </a:rPr>
              <a:t>, </a:t>
            </a:r>
            <a:r>
              <a:rPr lang="ko-KR" altLang="en-US">
                <a:latin typeface="함초롬돋움"/>
                <a:ea typeface="함초롬돋움"/>
                <a:cs typeface="함초롬돋움"/>
              </a:rPr>
              <a:t>코드 작성에 더 많은 시간이 소요됨</a:t>
            </a:r>
            <a:r>
              <a:rPr lang="en-US" altLang="ko-KR">
                <a:latin typeface="함초롬돋움"/>
                <a:ea typeface="함초롬돋움"/>
                <a:cs typeface="함초롬돋움"/>
              </a:rPr>
              <a:t>.</a:t>
            </a:r>
            <a:endParaRPr lang="en-US" altLang="ko-KR">
              <a:latin typeface="함초롬돋움"/>
              <a:ea typeface="함초롬돋움"/>
              <a:cs typeface="함초롬돋움"/>
            </a:endParaRPr>
          </a:p>
          <a:p>
            <a:pPr lvl="0">
              <a:defRPr/>
            </a:pPr>
            <a:r>
              <a:rPr lang="en-US" altLang="ko-KR">
                <a:latin typeface="함초롬돋움"/>
                <a:ea typeface="함초롬돋움"/>
                <a:cs typeface="함초롬돋움"/>
              </a:rPr>
              <a:t>   </a:t>
            </a:r>
            <a:r>
              <a:rPr lang="ko-KR" altLang="en-US">
                <a:latin typeface="함초롬돋움"/>
                <a:ea typeface="함초롬돋움"/>
                <a:cs typeface="함초롬돋움"/>
              </a:rPr>
              <a:t>이후 이 점을 보완하여 규칙을 반영한 것은 협업의 성과</a:t>
            </a:r>
            <a:r>
              <a:rPr lang="en-US" altLang="ko-KR">
                <a:latin typeface="함초롬돋움"/>
                <a:ea typeface="함초롬돋움"/>
                <a:cs typeface="함초롬돋움"/>
              </a:rPr>
              <a:t>.</a:t>
            </a:r>
            <a:endParaRPr lang="en-US" altLang="ko-KR">
              <a:latin typeface="함초롬돋움"/>
              <a:ea typeface="함초롬돋움"/>
              <a:cs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1">
            <a:extLst>
              <a:ext uri="{FF2B5EF4-FFF2-40B4-BE49-F238E27FC236}">
                <a16:creationId xmlns:a16="http://schemas.microsoft.com/office/drawing/2014/main" id="{19E24C56-709D-485E-9F91-72FB13BC7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AD729F4-ECEB-4BAB-B37C-2E851F74A798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D4411B47-AF1F-4F39-B32E-C3CCFAED99B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25325" y="160589"/>
            <a:ext cx="11887102" cy="395320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-KR" sz="20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endParaRPr lang="en-US" altLang="ko-KR" sz="2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7" name="제목 4">
            <a:extLst>
              <a:ext uri="{FF2B5EF4-FFF2-40B4-BE49-F238E27FC236}">
                <a16:creationId xmlns:a16="http://schemas.microsoft.com/office/drawing/2014/main" id="{496CC347-9F1C-42DE-95CA-2A263B17951B}"/>
              </a:ext>
            </a:extLst>
          </p:cNvPr>
          <p:cNvSpPr txBox="1">
            <a:spLocks/>
          </p:cNvSpPr>
          <p:nvPr/>
        </p:nvSpPr>
        <p:spPr>
          <a:xfrm>
            <a:off x="4068831" y="2924121"/>
            <a:ext cx="4835472" cy="177216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60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658078335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610600" y="6348329"/>
            <a:ext cx="2743200" cy="365125"/>
          </a:xfrm>
        </p:spPr>
        <p:txBody>
          <a:bodyPr/>
          <a:lstStyle/>
          <a:p>
            <a:pPr lvl="0">
              <a:defRPr/>
            </a:pPr>
            <a:fld id="{CAD729F4-ECEB-4BAB-B37C-2E851F74A798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  <p:sp>
        <p:nvSpPr>
          <p:cNvPr id="8" name="내용 개체 틀 2"/>
          <p:cNvSpPr>
            <a:spLocks noGrp="1"/>
          </p:cNvSpPr>
          <p:nvPr>
            <p:ph sz="quarter" idx="13"/>
          </p:nvPr>
        </p:nvSpPr>
        <p:spPr>
          <a:xfrm>
            <a:off x="125325" y="160589"/>
            <a:ext cx="11887102" cy="395320"/>
          </a:xfrm>
        </p:spPr>
        <p:txBody>
          <a:bodyPr>
            <a:normAutofit/>
          </a:bodyPr>
          <a:lstStyle/>
          <a:p>
            <a:pPr marL="0" indent="0" algn="r">
              <a:buNone/>
              <a:defRPr/>
            </a:pPr>
            <a:r>
              <a:rPr xmlns:mc="http://schemas.openxmlformats.org/markup-compatibility/2006" xmlns:hp="http://schemas.haansoft.com/office/presentation/8.0" lang="ko-KR" altLang="en-US" sz="2000" b="1" mc:Ignorable="hp" hp:hslEmbossed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오목 게임</a:t>
            </a:r>
            <a:endParaRPr xmlns:mc="http://schemas.openxmlformats.org/markup-compatibility/2006" xmlns:hp="http://schemas.haansoft.com/office/presentation/8.0" lang="ko-KR" altLang="en-US" sz="2000" b="1" mc:Ignorable="hp" hp:hslEmbossed="0">
              <a:solidFill>
                <a:srgbClr val="ffff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4484" y="160589"/>
            <a:ext cx="1526205" cy="38995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xmlns:mc="http://schemas.openxmlformats.org/markup-compatibility/2006" xmlns:hp="http://schemas.haansoft.com/office/presentation/8.0" lang="en-US" altLang="ko-KR" sz="2000" b="1" mc:Ignorable="hp" hp:hslEmbossed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함초롬돋움"/>
                <a:ea typeface="함초롬돋움"/>
                <a:cs typeface="함초롬돋움"/>
              </a:rPr>
              <a:t>2. </a:t>
            </a:r>
            <a:r>
              <a:rPr xmlns:mc="http://schemas.openxmlformats.org/markup-compatibility/2006" xmlns:hp="http://schemas.haansoft.com/office/presentation/8.0" lang="ko-KR" altLang="en-US" sz="2000" b="1" mc:Ignorable="hp" hp:hslEmbossed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함초롬돋움"/>
                <a:ea typeface="함초롬돋움"/>
                <a:cs typeface="함초롬돋움"/>
              </a:rPr>
              <a:t>개발 환경</a:t>
            </a:r>
            <a:endParaRPr xmlns:mc="http://schemas.openxmlformats.org/markup-compatibility/2006" xmlns:hp="http://schemas.haansoft.com/office/presentation/8.0" lang="ko-KR" altLang="en-US" sz="2000" b="1" mc:Ignorable="hp" hp:hslEmbossed="0">
              <a:solidFill>
                <a:srgbClr val="0070c0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76536" y="1340767"/>
            <a:ext cx="7091648" cy="1592332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>
                <a:latin typeface="함초롬돋움"/>
                <a:ea typeface="함초롬돋움"/>
                <a:cs typeface="함초롬돋움"/>
              </a:rPr>
              <a:t>•</a:t>
            </a:r>
            <a:r>
              <a:rPr kumimoji="1" lang="en-US" altLang="ko-KR" sz="1800" b="1" i="0" u="none" strike="noStrike" cap="none" normalizeH="0" baseline="0">
                <a:solidFill>
                  <a:schemeClr val="bg1"/>
                </a:solidFill>
                <a:effectLst/>
                <a:latin typeface="함초롬돋움"/>
                <a:ea typeface="함초롬돋움"/>
                <a:cs typeface="함초롬돋움"/>
              </a:rPr>
              <a:t> </a:t>
            </a:r>
            <a:r>
              <a:rPr kumimoji="1" lang="ko-KR" altLang="en-US" sz="1800" b="1" i="0" u="none" strike="noStrike" cap="none" normalizeH="0" baseline="0">
                <a:solidFill>
                  <a:schemeClr val="bg1"/>
                </a:solidFill>
                <a:effectLst/>
                <a:latin typeface="함초롬돋움"/>
                <a:ea typeface="함초롬돋움"/>
                <a:cs typeface="함초롬돋움"/>
              </a:rPr>
              <a:t>운영체제 </a:t>
            </a:r>
            <a:r>
              <a:rPr kumimoji="1" lang="en-US" altLang="ko-KR" sz="1800" b="1" i="0" u="none" strike="noStrike" cap="none" normalizeH="0" baseline="0">
                <a:solidFill>
                  <a:schemeClr val="bg1"/>
                </a:solidFill>
                <a:effectLst/>
                <a:latin typeface="함초롬돋움"/>
                <a:ea typeface="함초롬돋움"/>
                <a:cs typeface="함초롬돋움"/>
              </a:rPr>
              <a:t>: </a:t>
            </a:r>
            <a:r>
              <a:rPr lang="ko-KR" altLang="en-US" b="1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윈도우 </a:t>
            </a:r>
            <a:r>
              <a:rPr lang="en-US" altLang="ko-KR" b="1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10</a:t>
            </a:r>
            <a:r>
              <a:rPr lang="ko-KR" altLang="en-US" b="1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 </a:t>
            </a:r>
            <a:r>
              <a:rPr lang="en-US" altLang="ko-KR" b="1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Pro 64</a:t>
            </a:r>
            <a:r>
              <a:rPr lang="ko-KR" altLang="en-US" b="1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비트 </a:t>
            </a:r>
            <a:r>
              <a:rPr lang="en-US" altLang="ko-KR" b="1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(10.0,</a:t>
            </a:r>
            <a:r>
              <a:rPr lang="ko-KR" altLang="en-US" b="1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 빌드 </a:t>
            </a:r>
            <a:r>
              <a:rPr lang="en-US" altLang="ko-KR" b="1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19045)</a:t>
            </a:r>
            <a:endParaRPr lang="en-US" altLang="ko-KR" b="1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>
                <a:latin typeface="함초롬돋움"/>
                <a:ea typeface="함초롬돋움"/>
                <a:cs typeface="함초롬돋움"/>
              </a:rPr>
              <a:t>•</a:t>
            </a:r>
            <a:r>
              <a:rPr kumimoji="1" lang="en-US" altLang="ko-KR" sz="1800" b="1" i="0" u="none" strike="noStrike" cap="none" normalizeH="0" baseline="0">
                <a:solidFill>
                  <a:schemeClr val="bg1"/>
                </a:solidFill>
                <a:effectLst/>
                <a:latin typeface="함초롬돋움"/>
                <a:ea typeface="함초롬돋움"/>
                <a:cs typeface="함초롬돋움"/>
              </a:rPr>
              <a:t> </a:t>
            </a:r>
            <a:r>
              <a:rPr kumimoji="1" lang="ko-KR" altLang="en-US" sz="1800" b="1" i="0" u="none" strike="noStrike" cap="none" normalizeH="0" baseline="0">
                <a:solidFill>
                  <a:schemeClr val="bg1"/>
                </a:solidFill>
                <a:effectLst/>
                <a:latin typeface="함초롬돋움"/>
                <a:ea typeface="함초롬돋움"/>
                <a:cs typeface="함초롬돋움"/>
              </a:rPr>
              <a:t>메모리 </a:t>
            </a:r>
            <a:r>
              <a:rPr kumimoji="1" lang="en-US" altLang="ko-KR" sz="1800" b="1" i="0" u="none" strike="noStrike" cap="none" normalizeH="0" baseline="0">
                <a:solidFill>
                  <a:schemeClr val="bg1"/>
                </a:solidFill>
                <a:effectLst/>
                <a:latin typeface="함초롬돋움"/>
                <a:ea typeface="함초롬돋움"/>
                <a:cs typeface="함초롬돋움"/>
              </a:rPr>
              <a:t>: 8GB</a:t>
            </a:r>
            <a:endParaRPr kumimoji="1" lang="en-US" altLang="ko-KR" sz="1800" b="1" i="0" u="none" strike="noStrike" cap="none" normalizeH="0" baseline="0">
              <a:solidFill>
                <a:schemeClr val="bg1"/>
              </a:solidFill>
              <a:effectLst/>
              <a:latin typeface="함초롬돋움"/>
              <a:ea typeface="함초롬돋움"/>
              <a:cs typeface="함초롬돋움"/>
            </a:endParaRPr>
          </a:p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ko-KR">
                <a:latin typeface="함초롬돋움"/>
                <a:ea typeface="함초롬돋움"/>
                <a:cs typeface="함초롬돋움"/>
              </a:rPr>
              <a:t>•</a:t>
            </a:r>
            <a:r>
              <a:rPr lang="en-US" altLang="ko-KR" b="1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 JDK : 1.8</a:t>
            </a:r>
            <a:endParaRPr lang="en-US" altLang="ko-KR" b="1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  <a:p>
            <a:pPr mar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ko-KR">
                <a:latin typeface="함초롬돋움"/>
                <a:ea typeface="함초롬돋움"/>
                <a:cs typeface="함초롬돋움"/>
              </a:rPr>
              <a:t>•</a:t>
            </a:r>
            <a:r>
              <a:rPr kumimoji="1" lang="ko-KR" altLang="en-US" sz="1800" b="1" i="0" u="none" strike="noStrike" cap="none" normalizeH="0" baseline="0">
                <a:solidFill>
                  <a:schemeClr val="bg1"/>
                </a:solidFill>
                <a:effectLst/>
                <a:latin typeface="함초롬돋움"/>
                <a:ea typeface="함초롬돋움"/>
                <a:cs typeface="함초롬돋움"/>
              </a:rPr>
              <a:t> </a:t>
            </a:r>
            <a:r>
              <a:rPr kumimoji="1" lang="en-US" altLang="ko-KR" sz="1800" b="1" i="0" u="none" strike="noStrike" cap="none" normalizeH="0" baseline="0">
                <a:solidFill>
                  <a:schemeClr val="bg1"/>
                </a:solidFill>
                <a:effectLst/>
                <a:latin typeface="함초롬돋움"/>
                <a:ea typeface="함초롬돋움"/>
                <a:cs typeface="함초롬돋움"/>
              </a:rPr>
              <a:t>IDE : eclipse 4.8.0</a:t>
            </a:r>
            <a:r>
              <a:rPr kumimoji="1" lang="ko-KR" altLang="en-US" b="1" i="0" u="none" strike="noStrike" cap="none" normalizeH="0" baseline="0">
                <a:solidFill>
                  <a:schemeClr val="bg1"/>
                </a:solidFill>
                <a:effectLst/>
                <a:latin typeface="함초롬돋움"/>
                <a:ea typeface="함초롬돋움"/>
                <a:cs typeface="함초롬돋움"/>
              </a:rPr>
              <a:t> </a:t>
            </a:r>
            <a:r>
              <a:rPr kumimoji="1" lang="en-US" altLang="ko-KR" b="1" i="0" u="none" strike="noStrike" cap="none" normalizeH="0" baseline="0">
                <a:solidFill>
                  <a:schemeClr val="bg1"/>
                </a:solidFill>
                <a:effectLst/>
                <a:latin typeface="함초롬돋움"/>
                <a:ea typeface="함초롬돋움"/>
                <a:cs typeface="함초롬돋움"/>
              </a:rPr>
              <a:t>(</a:t>
            </a:r>
            <a:r>
              <a:rPr kumimoji="1" lang="ko-KR" altLang="en-US" b="1" i="0" u="none" strike="noStrike" cap="none" normalizeH="0" baseline="0">
                <a:solidFill>
                  <a:schemeClr val="bg1"/>
                </a:solidFill>
                <a:effectLst/>
                <a:latin typeface="함초롬돋움"/>
                <a:ea typeface="함초롬돋움"/>
                <a:cs typeface="함초롬돋움"/>
              </a:rPr>
              <a:t>확장 프로그램</a:t>
            </a:r>
            <a:r>
              <a:rPr kumimoji="1" lang="en-US" altLang="ko-KR" b="1" i="0" u="none" strike="noStrike" cap="none" normalizeH="0" baseline="0">
                <a:solidFill>
                  <a:schemeClr val="bg1"/>
                </a:solidFill>
                <a:effectLst/>
                <a:latin typeface="함초롬돋움"/>
                <a:ea typeface="함초롬돋움"/>
                <a:cs typeface="함초롬돋움"/>
              </a:rPr>
              <a:t>:</a:t>
            </a:r>
            <a:r>
              <a:rPr kumimoji="1" lang="ko-KR" altLang="en-US" b="1" i="0" u="none" strike="noStrike" cap="none" normalizeH="0" baseline="0">
                <a:solidFill>
                  <a:schemeClr val="bg1"/>
                </a:solidFill>
                <a:effectLst/>
                <a:latin typeface="함초롬돋움"/>
                <a:ea typeface="함초롬돋움"/>
                <a:cs typeface="함초롬돋움"/>
              </a:rPr>
              <a:t> </a:t>
            </a:r>
            <a:r>
              <a:rPr kumimoji="1" lang="en-US" altLang="ko-KR" b="1" i="0" u="none" strike="noStrike" kern="1200" cap="none" spc="0" normalizeH="0" baseline="0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ANSI Escape Codes)</a:t>
            </a:r>
            <a:r>
              <a:rPr kumimoji="1" lang="ko-KR" altLang="en-US" b="1" i="0" u="none" strike="noStrike" kern="1200" cap="none" spc="0" normalizeH="0" baseline="0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 </a:t>
            </a:r>
            <a:r>
              <a:rPr kumimoji="1" lang="en-US" altLang="ko-KR" b="1" i="0" u="none" strike="noStrike" kern="1200" cap="none" spc="0" normalizeH="0" baseline="0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/</a:t>
            </a:r>
            <a:endParaRPr kumimoji="1" lang="en-US" altLang="ko-KR" b="1" i="0" u="none" strike="noStrike" kern="1200" cap="none" spc="0" normalizeH="0" baseline="0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  <a:p>
            <a:pPr mar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800" b="1" i="0" u="none" strike="noStrike" cap="none" normalizeH="0" baseline="0">
                <a:solidFill>
                  <a:schemeClr val="bg1"/>
                </a:solidFill>
                <a:effectLst/>
                <a:latin typeface="함초롬돋움"/>
                <a:ea typeface="함초롬돋움"/>
                <a:cs typeface="함초롬돋움"/>
              </a:rPr>
              <a:t> 	</a:t>
            </a:r>
            <a:r>
              <a:rPr kumimoji="1" lang="en-US" altLang="ko-KR" sz="1800" b="1" i="0" u="none" strike="noStrike" cap="none" normalizeH="0" baseline="0">
                <a:solidFill>
                  <a:schemeClr val="bg1"/>
                </a:solidFill>
                <a:effectLst/>
                <a:latin typeface="함초롬돋움"/>
                <a:ea typeface="함초롬돋움"/>
                <a:cs typeface="함초롬돋움"/>
              </a:rPr>
              <a:t>IntelliJ IDEA 2024.3.2.2(Ultimate Edititon)</a:t>
            </a:r>
            <a:endParaRPr kumimoji="1" lang="en-US" altLang="ko-KR" sz="1800" b="1" i="0" u="none" strike="noStrike" cap="none" normalizeH="0" baseline="0">
              <a:solidFill>
                <a:schemeClr val="bg1"/>
              </a:solidFill>
              <a:effectLst/>
              <a:latin typeface="함초롬돋움"/>
              <a:ea typeface="함초롬돋움"/>
              <a:cs typeface="함초롬돋움"/>
            </a:endParaRPr>
          </a:p>
          <a:p>
            <a:pPr mar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1" lang="en-US" altLang="ko-KR" sz="1800" b="1" i="0" u="none" strike="noStrike" cap="none" normalizeH="0" baseline="0">
              <a:solidFill>
                <a:schemeClr val="bg1"/>
              </a:solidFill>
              <a:effectLst/>
              <a:latin typeface="함초롬돋움"/>
              <a:ea typeface="함초롬돋움"/>
              <a:cs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AD729F4-ECEB-4BAB-B37C-2E851F74A798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  <p:sp>
        <p:nvSpPr>
          <p:cNvPr id="5" name="내용 개체 틀 2"/>
          <p:cNvSpPr>
            <a:spLocks noGrp="1"/>
          </p:cNvSpPr>
          <p:nvPr>
            <p:ph sz="quarter" idx="13"/>
          </p:nvPr>
        </p:nvSpPr>
        <p:spPr>
          <a:xfrm>
            <a:off x="125325" y="160589"/>
            <a:ext cx="11887102" cy="395320"/>
          </a:xfrm>
        </p:spPr>
        <p:txBody>
          <a:bodyPr>
            <a:normAutofit/>
          </a:bodyPr>
          <a:lstStyle/>
          <a:p>
            <a:pPr marL="0" indent="0" algn="r">
              <a:buNone/>
              <a:defRPr/>
            </a:pPr>
            <a:r>
              <a:rPr xmlns:mc="http://schemas.openxmlformats.org/markup-compatibility/2006" xmlns:hp="http://schemas.haansoft.com/office/presentation/8.0" lang="ko-KR" altLang="en-US" sz="2000" b="1" mc:Ignorable="hp" hp:hslEmbossed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오목 게임</a:t>
            </a:r>
            <a:endParaRPr xmlns:mc="http://schemas.openxmlformats.org/markup-compatibility/2006" xmlns:hp="http://schemas.haansoft.com/office/presentation/8.0" lang="ko-KR" altLang="en-US" sz="2000" b="1" mc:Ignorable="hp" hp:hslEmbossed="0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4484" y="160589"/>
            <a:ext cx="1790875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xmlns:mc="http://schemas.openxmlformats.org/markup-compatibility/2006" xmlns:hp="http://schemas.haansoft.com/office/presentation/8.0" lang="en-US" altLang="ko-KR" sz="2000" b="1" mc:Ignorable="hp" hp:hslEmbossed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함초롬돋움"/>
                <a:ea typeface="함초롬돋움"/>
                <a:cs typeface="함초롬돋움"/>
              </a:rPr>
              <a:t>3. </a:t>
            </a:r>
            <a:r>
              <a:rPr xmlns:mc="http://schemas.openxmlformats.org/markup-compatibility/2006" xmlns:hp="http://schemas.haansoft.com/office/presentation/8.0" lang="ko-KR" altLang="en-US" sz="2000" b="1" mc:Ignorable="hp" hp:hslEmbossed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함초롬돋움"/>
                <a:ea typeface="함초롬돋움"/>
                <a:cs typeface="함초롬돋움"/>
              </a:rPr>
              <a:t>기능 정의서</a:t>
            </a:r>
            <a:endParaRPr xmlns:mc="http://schemas.openxmlformats.org/markup-compatibility/2006" xmlns:hp="http://schemas.haansoft.com/office/presentation/8.0" lang="ko-KR" altLang="en-US" sz="2000" b="1" mc:Ignorable="hp" hp:hslEmbossed="0">
              <a:solidFill>
                <a:srgbClr val="0070c0"/>
              </a:solidFill>
              <a:latin typeface="함초롬돋움"/>
              <a:ea typeface="함초롬돋움"/>
              <a:cs typeface="함초롬돋움"/>
            </a:endParaRPr>
          </a:p>
        </p:txBody>
      </p:sp>
      <p:graphicFrame>
        <p:nvGraphicFramePr>
          <p:cNvPr id="8" name="표 8"/>
          <p:cNvGraphicFramePr>
            <a:graphicFrameLocks noGrp="1"/>
          </p:cNvGraphicFramePr>
          <p:nvPr/>
        </p:nvGraphicFramePr>
        <p:xfrm>
          <a:off x="661737" y="721186"/>
          <a:ext cx="10454641" cy="60188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043"/>
                <a:gridCol w="2254568"/>
                <a:gridCol w="7479030"/>
              </a:tblGrid>
              <a:tr h="38298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400">
                          <a:latin typeface="함초롬돋움"/>
                          <a:ea typeface="함초롬돋움"/>
                          <a:cs typeface="함초롬돋움"/>
                        </a:rPr>
                        <a:t>번호</a:t>
                      </a:r>
                      <a:endParaRPr lang="ko-KR" altLang="en-US" sz="1400"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1440" marR="9144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400">
                          <a:latin typeface="함초롬돋움"/>
                          <a:ea typeface="함초롬돋움"/>
                          <a:cs typeface="함초롬돋움"/>
                        </a:rPr>
                        <a:t>기능</a:t>
                      </a:r>
                      <a:endParaRPr lang="ko-KR" altLang="en-US" sz="1400"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1440" marR="9144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400">
                          <a:latin typeface="함초롬돋움"/>
                          <a:ea typeface="함초롬돋움"/>
                          <a:cs typeface="함초롬돋움"/>
                        </a:rPr>
                        <a:t>기능 설명</a:t>
                      </a:r>
                      <a:endParaRPr lang="ko-KR" altLang="en-US" sz="1400"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1440" marR="9144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596657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400">
                          <a:latin typeface="함초롬돋움"/>
                          <a:ea typeface="함초롬돋움"/>
                          <a:cs typeface="함초롬돋움"/>
                        </a:rPr>
                        <a:t>1</a:t>
                      </a:r>
                      <a:endParaRPr lang="ko-KR" altLang="en-US" sz="1400"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1440" marR="9144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 sz="1400">
                          <a:latin typeface="함초롬돋움"/>
                          <a:ea typeface="함초롬돋움"/>
                          <a:cs typeface="함초롬돋움"/>
                        </a:rPr>
                        <a:t>바둑판 출력</a:t>
                      </a:r>
                      <a:endParaRPr lang="ko-KR" altLang="en-US" sz="1400"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1440" marR="9144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 sz="1400">
                          <a:latin typeface="함초롬돋움"/>
                          <a:ea typeface="함초롬돋움"/>
                          <a:cs typeface="함초롬돋움"/>
                        </a:rPr>
                        <a:t>바둑판과 현재 놓인 돌의 상태를 출력한다</a:t>
                      </a:r>
                      <a:r>
                        <a:rPr lang="en-US" altLang="ko-KR" sz="1400">
                          <a:latin typeface="함초롬돋움"/>
                          <a:ea typeface="함초롬돋움"/>
                          <a:cs typeface="함초롬돋움"/>
                        </a:rPr>
                        <a:t>.</a:t>
                      </a:r>
                      <a:endParaRPr lang="en-US" altLang="ko-KR" sz="1400"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1440" marR="9144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596657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400">
                          <a:latin typeface="함초롬돋움"/>
                          <a:ea typeface="함초롬돋움"/>
                          <a:cs typeface="함초롬돋움"/>
                        </a:rPr>
                        <a:t>2</a:t>
                      </a:r>
                      <a:endParaRPr lang="ko-KR" altLang="en-US" sz="1400"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1440" marR="9144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 sz="1400">
                          <a:latin typeface="함초롬돋움"/>
                          <a:ea typeface="함초롬돋움"/>
                          <a:cs typeface="함초롬돋움"/>
                        </a:rPr>
                        <a:t>순번 교대</a:t>
                      </a:r>
                      <a:endParaRPr lang="ko-KR" altLang="en-US" sz="1400"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1440" marR="9144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 sz="1400">
                          <a:latin typeface="함초롬돋움"/>
                          <a:ea typeface="함초롬돋움"/>
                          <a:cs typeface="함초롬돋움"/>
                        </a:rPr>
                        <a:t>흑돌과 백돌의 순서를 바꾼다</a:t>
                      </a:r>
                      <a:r>
                        <a:rPr lang="en-US" altLang="ko-KR" sz="1400">
                          <a:latin typeface="함초롬돋움"/>
                          <a:ea typeface="함초롬돋움"/>
                          <a:cs typeface="함초롬돋움"/>
                        </a:rPr>
                        <a:t>.</a:t>
                      </a:r>
                      <a:endParaRPr lang="en-US" altLang="ko-KR" sz="1400"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1440" marR="9144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596657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400">
                          <a:latin typeface="함초롬돋움"/>
                          <a:ea typeface="함초롬돋움"/>
                          <a:cs typeface="함초롬돋움"/>
                        </a:rPr>
                        <a:t>3</a:t>
                      </a:r>
                      <a:endParaRPr lang="ko-KR" altLang="en-US" sz="1400"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1440" marR="9144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 sz="1400">
                          <a:latin typeface="함초롬돋움"/>
                          <a:ea typeface="함초롬돋움"/>
                          <a:cs typeface="함초롬돋움"/>
                        </a:rPr>
                        <a:t>스톱워치</a:t>
                      </a:r>
                      <a:endParaRPr lang="ko-KR" altLang="en-US" sz="1400"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1440" marR="9144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 sz="1400">
                          <a:latin typeface="함초롬돋움"/>
                          <a:ea typeface="함초롬돋움"/>
                          <a:cs typeface="함초롬돋움"/>
                        </a:rPr>
                        <a:t>제한 시간과 초읽기를 계산한다</a:t>
                      </a:r>
                      <a:r>
                        <a:rPr lang="en-US" altLang="ko-KR" sz="1400">
                          <a:latin typeface="함초롬돋움"/>
                          <a:ea typeface="함초롬돋움"/>
                          <a:cs typeface="함초롬돋움"/>
                        </a:rPr>
                        <a:t>.</a:t>
                      </a:r>
                      <a:endParaRPr lang="ko-KR" altLang="en-US" sz="1400"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1440" marR="9144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596657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400">
                          <a:latin typeface="함초롬돋움"/>
                          <a:ea typeface="함초롬돋움"/>
                          <a:cs typeface="함초롬돋움"/>
                        </a:rPr>
                        <a:t>4</a:t>
                      </a:r>
                      <a:endParaRPr lang="ko-KR" altLang="en-US" sz="1400"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1440" marR="9144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 sz="1400">
                          <a:latin typeface="함초롬돋움"/>
                          <a:ea typeface="함초롬돋움"/>
                          <a:cs typeface="함초롬돋움"/>
                        </a:rPr>
                        <a:t>좌표 입력</a:t>
                      </a:r>
                      <a:endParaRPr lang="ko-KR" altLang="en-US" sz="1400"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1440" marR="9144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 sz="1400">
                          <a:latin typeface="함초롬돋움"/>
                          <a:ea typeface="함초롬돋움"/>
                          <a:cs typeface="함초롬돋움"/>
                        </a:rPr>
                        <a:t>돌을 놓을 위치를 지정한다</a:t>
                      </a:r>
                      <a:r>
                        <a:rPr lang="en-US" altLang="ko-KR" sz="1400">
                          <a:latin typeface="함초롬돋움"/>
                          <a:ea typeface="함초롬돋움"/>
                          <a:cs typeface="함초롬돋움"/>
                        </a:rPr>
                        <a:t>.</a:t>
                      </a:r>
                      <a:endParaRPr lang="ko-KR" altLang="en-US" sz="1400"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1440" marR="9144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596657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400">
                          <a:latin typeface="함초롬돋움"/>
                          <a:ea typeface="함초롬돋움"/>
                          <a:cs typeface="함초롬돋움"/>
                        </a:rPr>
                        <a:t>5</a:t>
                      </a:r>
                      <a:endParaRPr lang="ko-KR" altLang="en-US" sz="1400"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1440" marR="9144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 sz="1400">
                          <a:latin typeface="함초롬돋움"/>
                          <a:ea typeface="함초롬돋움"/>
                          <a:cs typeface="함초롬돋움"/>
                        </a:rPr>
                        <a:t>시간 초과와 초읽기</a:t>
                      </a:r>
                      <a:endParaRPr lang="ko-KR" altLang="en-US" sz="1400"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1440" marR="9144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 sz="1400">
                          <a:latin typeface="함초롬돋움"/>
                          <a:ea typeface="함초롬돋움"/>
                          <a:cs typeface="함초롬돋움"/>
                        </a:rPr>
                        <a:t>제한 시간 </a:t>
                      </a:r>
                      <a:r>
                        <a:rPr lang="en-US" altLang="ko-KR" sz="1400">
                          <a:latin typeface="함초롬돋움"/>
                          <a:ea typeface="함초롬돋움"/>
                          <a:cs typeface="함초롬돋움"/>
                        </a:rPr>
                        <a:t>5</a:t>
                      </a:r>
                      <a:r>
                        <a:rPr lang="ko-KR" altLang="en-US" sz="1400">
                          <a:latin typeface="함초롬돋움"/>
                          <a:ea typeface="함초롬돋움"/>
                          <a:cs typeface="함초롬돋움"/>
                        </a:rPr>
                        <a:t>분</a:t>
                      </a:r>
                      <a:r>
                        <a:rPr lang="en-US" altLang="ko-KR" sz="1400">
                          <a:latin typeface="함초롬돋움"/>
                          <a:ea typeface="함초롬돋움"/>
                          <a:cs typeface="함초롬돋움"/>
                        </a:rPr>
                        <a:t>, </a:t>
                      </a:r>
                      <a:r>
                        <a:rPr lang="ko-KR" altLang="en-US" sz="1400">
                          <a:latin typeface="함초롬돋움"/>
                          <a:ea typeface="함초롬돋움"/>
                          <a:cs typeface="함초롬돋움"/>
                        </a:rPr>
                        <a:t>초읽기 </a:t>
                      </a:r>
                      <a:r>
                        <a:rPr lang="en-US" altLang="ko-KR" sz="1400">
                          <a:latin typeface="함초롬돋움"/>
                          <a:ea typeface="함초롬돋움"/>
                          <a:cs typeface="함초롬돋움"/>
                        </a:rPr>
                        <a:t>3</a:t>
                      </a:r>
                      <a:r>
                        <a:rPr lang="ko-KR" altLang="en-US" sz="1400">
                          <a:latin typeface="함초롬돋움"/>
                          <a:ea typeface="함초롬돋움"/>
                          <a:cs typeface="함초롬돋움"/>
                        </a:rPr>
                        <a:t>회 </a:t>
                      </a:r>
                      <a:r>
                        <a:rPr lang="en-US" altLang="ko-KR" sz="1400">
                          <a:latin typeface="함초롬돋움"/>
                          <a:ea typeface="함초롬돋움"/>
                          <a:cs typeface="함초롬돋움"/>
                        </a:rPr>
                        <a:t>30</a:t>
                      </a:r>
                      <a:r>
                        <a:rPr lang="ko-KR" altLang="en-US" sz="1400">
                          <a:latin typeface="함초롬돋움"/>
                          <a:ea typeface="함초롬돋움"/>
                          <a:cs typeface="함초롬돋움"/>
                        </a:rPr>
                        <a:t>초 부여</a:t>
                      </a:r>
                      <a:r>
                        <a:rPr lang="en-US" altLang="ko-KR" sz="1400">
                          <a:latin typeface="함초롬돋움"/>
                          <a:ea typeface="함초롬돋움"/>
                          <a:cs typeface="함초롬돋움"/>
                        </a:rPr>
                        <a:t>.</a:t>
                      </a:r>
                      <a:endParaRPr lang="en-US" altLang="ko-KR" sz="1400">
                        <a:latin typeface="함초롬돋움"/>
                        <a:ea typeface="함초롬돋움"/>
                        <a:cs typeface="함초롬돋움"/>
                      </a:endParaRPr>
                    </a:p>
                    <a:p>
                      <a:pPr latinLnBrk="1">
                        <a:defRPr/>
                      </a:pPr>
                      <a:r>
                        <a:rPr lang="ko-KR" altLang="en-US" sz="1400">
                          <a:latin typeface="함초롬돋움"/>
                          <a:ea typeface="함초롬돋움"/>
                          <a:cs typeface="함초롬돋움"/>
                        </a:rPr>
                        <a:t>제한 시간 소진 후</a:t>
                      </a:r>
                      <a:r>
                        <a:rPr lang="en-US" altLang="ko-KR" sz="1400">
                          <a:latin typeface="함초롬돋움"/>
                          <a:ea typeface="함초롬돋움"/>
                          <a:cs typeface="함초롬돋움"/>
                        </a:rPr>
                        <a:t>, </a:t>
                      </a:r>
                      <a:r>
                        <a:rPr lang="ko-KR" altLang="en-US" sz="1400">
                          <a:latin typeface="함초롬돋움"/>
                          <a:ea typeface="함초롬돋움"/>
                          <a:cs typeface="함초롬돋움"/>
                        </a:rPr>
                        <a:t>초읽기 횟수를 모두 사용하면 패배 처리</a:t>
                      </a:r>
                      <a:r>
                        <a:rPr lang="en-US" altLang="ko-KR" sz="1400">
                          <a:latin typeface="함초롬돋움"/>
                          <a:ea typeface="함초롬돋움"/>
                          <a:cs typeface="함초롬돋움"/>
                        </a:rPr>
                        <a:t>.</a:t>
                      </a:r>
                      <a:endParaRPr lang="ko-KR" altLang="en-US" sz="1400"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1440" marR="9144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596657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400">
                          <a:latin typeface="함초롬돋움"/>
                          <a:ea typeface="함초롬돋움"/>
                          <a:cs typeface="함초롬돋움"/>
                        </a:rPr>
                        <a:t>6</a:t>
                      </a:r>
                      <a:endParaRPr lang="ko-KR" altLang="en-US" sz="1400"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1440" marR="9144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 sz="1400">
                          <a:latin typeface="함초롬돋움"/>
                          <a:ea typeface="함초롬돋움"/>
                          <a:cs typeface="함초롬돋움"/>
                        </a:rPr>
                        <a:t>금지 규칙</a:t>
                      </a:r>
                      <a:endParaRPr lang="ko-KR" altLang="en-US" sz="1400"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1440" marR="9144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en-US" altLang="ko-KR" sz="1400">
                          <a:latin typeface="함초롬돋움"/>
                          <a:ea typeface="함초롬돋움"/>
                          <a:cs typeface="함초롬돋움"/>
                        </a:rPr>
                        <a:t>• </a:t>
                      </a:r>
                      <a:r>
                        <a:rPr lang="ko-KR" altLang="en-US" sz="1400">
                          <a:latin typeface="함초롬돋움"/>
                          <a:ea typeface="함초롬돋움"/>
                          <a:cs typeface="함초롬돋움"/>
                        </a:rPr>
                        <a:t>이미 돌을 놓은 곳에 좌표를 입력하는 경우 재입력</a:t>
                      </a:r>
                      <a:endParaRPr lang="ko-KR" altLang="en-US" sz="1400">
                        <a:latin typeface="함초롬돋움"/>
                        <a:ea typeface="함초롬돋움"/>
                        <a:cs typeface="함초롬돋움"/>
                      </a:endParaRPr>
                    </a:p>
                    <a:p>
                      <a:pPr latinLnBrk="1">
                        <a:defRPr/>
                      </a:pPr>
                      <a:r>
                        <a:rPr lang="en-US" altLang="ko-KR" sz="1400">
                          <a:latin typeface="함초롬돋움"/>
                          <a:ea typeface="함초롬돋움"/>
                          <a:cs typeface="함초롬돋움"/>
                        </a:rPr>
                        <a:t>•</a:t>
                      </a:r>
                      <a:r>
                        <a:rPr lang="ko-KR" altLang="en-US" sz="1400">
                          <a:latin typeface="함초롬돋움"/>
                          <a:ea typeface="함초롬돋움"/>
                          <a:cs typeface="함초롬돋움"/>
                        </a:rPr>
                        <a:t> 좌표를 입력하지 않거나</a:t>
                      </a:r>
                      <a:r>
                        <a:rPr lang="en-US" altLang="ko-KR" sz="1400">
                          <a:latin typeface="함초롬돋움"/>
                          <a:ea typeface="함초롬돋움"/>
                          <a:cs typeface="함초롬돋움"/>
                        </a:rPr>
                        <a:t>,</a:t>
                      </a:r>
                      <a:r>
                        <a:rPr lang="ko-KR" altLang="en-US" sz="1400">
                          <a:latin typeface="함초롬돋움"/>
                          <a:ea typeface="함초롬돋움"/>
                          <a:cs typeface="함초롬돋움"/>
                        </a:rPr>
                        <a:t> 범위를 벗어날 경우 재입력</a:t>
                      </a:r>
                      <a:endParaRPr lang="ko-KR" altLang="en-US" sz="1400">
                        <a:latin typeface="함초롬돋움"/>
                        <a:ea typeface="함초롬돋움"/>
                        <a:cs typeface="함초롬돋움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400">
                          <a:latin typeface="함초롬돋움"/>
                          <a:ea typeface="함초롬돋움"/>
                          <a:cs typeface="함초롬돋움"/>
                        </a:rPr>
                        <a:t>•</a:t>
                      </a:r>
                      <a:r>
                        <a:rPr lang="ko-KR" altLang="en-US" sz="1400">
                          <a:latin typeface="함초롬돋움"/>
                          <a:ea typeface="함초롬돋움"/>
                          <a:cs typeface="함초롬돋움"/>
                        </a:rPr>
                        <a:t> </a:t>
                      </a:r>
                      <a:r>
                        <a:rPr lang="en-US" altLang="ko-KR" sz="1400">
                          <a:latin typeface="함초롬돋움"/>
                          <a:ea typeface="함초롬돋움"/>
                          <a:cs typeface="함초롬돋움"/>
                        </a:rPr>
                        <a:t>3x3</a:t>
                      </a:r>
                      <a:r>
                        <a:rPr lang="ko-KR" altLang="en-US" sz="1400">
                          <a:latin typeface="함초롬돋움"/>
                          <a:ea typeface="함초롬돋움"/>
                          <a:cs typeface="함초롬돋움"/>
                        </a:rPr>
                        <a:t> 규칙에 해당하는 곳에 좌표를 입력한 경우 재입력</a:t>
                      </a:r>
                      <a:endParaRPr lang="ko-KR" altLang="en-US" sz="1400"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1440" marR="9144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596657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400">
                          <a:latin typeface="함초롬돋움"/>
                          <a:ea typeface="함초롬돋움"/>
                          <a:cs typeface="함초롬돋움"/>
                        </a:rPr>
                        <a:t>7</a:t>
                      </a:r>
                      <a:endParaRPr lang="ko-KR" altLang="en-US" sz="1400"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1440" marR="9144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 sz="1400">
                          <a:latin typeface="함초롬돋움"/>
                          <a:ea typeface="함초롬돋움"/>
                          <a:cs typeface="함초롬돋움"/>
                        </a:rPr>
                        <a:t>착수</a:t>
                      </a:r>
                      <a:endParaRPr lang="ko-KR" altLang="en-US" sz="1400"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1440" marR="9144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 sz="1400">
                          <a:latin typeface="함초롬돋움"/>
                          <a:ea typeface="함초롬돋움"/>
                          <a:cs typeface="함초롬돋움"/>
                        </a:rPr>
                        <a:t>지정한 위치에 돌을 놓음</a:t>
                      </a:r>
                      <a:r>
                        <a:rPr lang="en-US" altLang="ko-KR" sz="1400">
                          <a:latin typeface="함초롬돋움"/>
                          <a:ea typeface="함초롬돋움"/>
                          <a:cs typeface="함초롬돋움"/>
                        </a:rPr>
                        <a:t>.</a:t>
                      </a:r>
                      <a:endParaRPr lang="ko-KR" altLang="en-US" sz="1400"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1440" marR="9144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596657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400">
                          <a:latin typeface="함초롬돋움"/>
                          <a:ea typeface="함초롬돋움"/>
                          <a:cs typeface="함초롬돋움"/>
                        </a:rPr>
                        <a:t>8</a:t>
                      </a:r>
                      <a:endParaRPr lang="ko-KR" altLang="en-US" sz="1400"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1440" marR="9144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 sz="1400">
                          <a:latin typeface="함초롬돋움"/>
                          <a:ea typeface="함초롬돋움"/>
                          <a:cs typeface="함초롬돋움"/>
                        </a:rPr>
                        <a:t>승리 조건</a:t>
                      </a:r>
                      <a:endParaRPr lang="ko-KR" altLang="en-US" sz="1400"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1440" marR="9144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400">
                          <a:latin typeface="함초롬돋움"/>
                          <a:ea typeface="함초롬돋움"/>
                          <a:cs typeface="함초롬돋움"/>
                        </a:rPr>
                        <a:t>• </a:t>
                      </a:r>
                      <a:r>
                        <a:rPr lang="ko-KR" altLang="en-US" sz="1400">
                          <a:latin typeface="함초롬돋움"/>
                          <a:ea typeface="함초롬돋움"/>
                          <a:cs typeface="함초롬돋움"/>
                        </a:rPr>
                        <a:t>오목 달성</a:t>
                      </a:r>
                      <a:endParaRPr lang="ko-KR" altLang="en-US" sz="1400">
                        <a:latin typeface="함초롬돋움"/>
                        <a:ea typeface="함초롬돋움"/>
                        <a:cs typeface="함초롬돋움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400">
                          <a:latin typeface="함초롬돋움"/>
                          <a:ea typeface="함초롬돋움"/>
                          <a:cs typeface="함초롬돋움"/>
                        </a:rPr>
                        <a:t>• </a:t>
                      </a:r>
                      <a:r>
                        <a:rPr lang="ko-KR" altLang="en-US" sz="1400">
                          <a:latin typeface="함초롬돋움"/>
                          <a:ea typeface="함초롬돋움"/>
                          <a:cs typeface="함초롬돋움"/>
                        </a:rPr>
                        <a:t>상대방이 기권</a:t>
                      </a:r>
                      <a:endParaRPr lang="ko-KR" altLang="en-US" sz="1400">
                        <a:latin typeface="함초롬돋움"/>
                        <a:ea typeface="함초롬돋움"/>
                        <a:cs typeface="함초롬돋움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400">
                          <a:latin typeface="함초롬돋움"/>
                          <a:ea typeface="함초롬돋움"/>
                          <a:cs typeface="함초롬돋움"/>
                        </a:rPr>
                        <a:t>• </a:t>
                      </a:r>
                      <a:r>
                        <a:rPr lang="ko-KR" altLang="en-US" sz="1400">
                          <a:latin typeface="함초롬돋움"/>
                          <a:ea typeface="함초롬돋움"/>
                          <a:cs typeface="함초롬돋움"/>
                        </a:rPr>
                        <a:t>상대방이 초읽기 횟수까지 다 소진</a:t>
                      </a:r>
                      <a:endParaRPr lang="ko-KR" altLang="en-US" sz="1400"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1440" marR="9144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596657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400">
                          <a:latin typeface="함초롬돋움"/>
                          <a:ea typeface="함초롬돋움"/>
                          <a:cs typeface="함초롬돋움"/>
                        </a:rPr>
                        <a:t>9</a:t>
                      </a:r>
                      <a:endParaRPr lang="en-US" altLang="ko-KR" sz="1400"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1440" marR="9144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 sz="1400">
                          <a:latin typeface="함초롬돋움"/>
                          <a:ea typeface="함초롬돋움"/>
                          <a:cs typeface="함초롬돋움"/>
                        </a:rPr>
                        <a:t>색상 표시</a:t>
                      </a:r>
                      <a:endParaRPr lang="ko-KR" altLang="en-US" sz="1400"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1440" marR="9144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400">
                          <a:latin typeface="함초롬돋움"/>
                          <a:ea typeface="함초롬돋움"/>
                          <a:cs typeface="함초롬돋움"/>
                        </a:rPr>
                        <a:t>•</a:t>
                      </a:r>
                      <a:r>
                        <a:rPr lang="ko-KR" altLang="en-US" sz="1400">
                          <a:latin typeface="함초롬돋움"/>
                          <a:ea typeface="함초롬돋움"/>
                          <a:cs typeface="함초롬돋움"/>
                        </a:rPr>
                        <a:t> 가시성을 높이기 위해 메시지에 색상 사용</a:t>
                      </a:r>
                      <a:r>
                        <a:rPr lang="en-US" altLang="ko-KR" sz="1400">
                          <a:latin typeface="함초롬돋움"/>
                          <a:ea typeface="함초롬돋움"/>
                          <a:cs typeface="함초롬돋움"/>
                        </a:rPr>
                        <a:t>.</a:t>
                      </a:r>
                      <a:r>
                        <a:rPr lang="ko-KR" altLang="en-US" sz="1400">
                          <a:latin typeface="함초롬돋움"/>
                          <a:ea typeface="함초롬돋움"/>
                          <a:cs typeface="함초롬돋움"/>
                        </a:rPr>
                        <a:t> </a:t>
                      </a:r>
                      <a:r>
                        <a:rPr lang="en-US" altLang="ko-KR" sz="1400">
                          <a:latin typeface="함초롬돋움"/>
                          <a:ea typeface="함초롬돋움"/>
                          <a:cs typeface="함초롬돋움"/>
                        </a:rPr>
                        <a:t>(e. g. </a:t>
                      </a:r>
                      <a:r>
                        <a:rPr lang="ko-KR" altLang="en-US" sz="1400">
                          <a:latin typeface="함초롬돋움"/>
                          <a:ea typeface="함초롬돋움"/>
                          <a:cs typeface="함초롬돋움"/>
                        </a:rPr>
                        <a:t>승리 메시지</a:t>
                      </a:r>
                      <a:r>
                        <a:rPr lang="en-US" altLang="ko-KR" sz="1400">
                          <a:latin typeface="함초롬돋움"/>
                          <a:ea typeface="함초롬돋움"/>
                          <a:cs typeface="함초롬돋움"/>
                        </a:rPr>
                        <a:t>:</a:t>
                      </a:r>
                      <a:r>
                        <a:rPr lang="ko-KR" altLang="en-US" sz="1400">
                          <a:latin typeface="함초롬돋움"/>
                          <a:ea typeface="함초롬돋움"/>
                          <a:cs typeface="함초롬돋움"/>
                        </a:rPr>
                        <a:t> 노란색</a:t>
                      </a:r>
                      <a:r>
                        <a:rPr lang="en-US" altLang="ko-KR" sz="1400">
                          <a:latin typeface="함초롬돋움"/>
                          <a:ea typeface="함초롬돋움"/>
                          <a:cs typeface="함초롬돋움"/>
                        </a:rPr>
                        <a:t>,</a:t>
                      </a:r>
                      <a:r>
                        <a:rPr lang="ko-KR" altLang="en-US" sz="1400">
                          <a:latin typeface="함초롬돋움"/>
                          <a:ea typeface="함초롬돋움"/>
                          <a:cs typeface="함초롬돋움"/>
                        </a:rPr>
                        <a:t> 오류 메시지</a:t>
                      </a:r>
                      <a:r>
                        <a:rPr lang="en-US" altLang="ko-KR" sz="1400">
                          <a:latin typeface="함초롬돋움"/>
                          <a:ea typeface="함초롬돋움"/>
                          <a:cs typeface="함초롬돋움"/>
                        </a:rPr>
                        <a:t>:</a:t>
                      </a:r>
                      <a:r>
                        <a:rPr lang="ko-KR" altLang="en-US" sz="1400">
                          <a:latin typeface="함초롬돋움"/>
                          <a:ea typeface="함초롬돋움"/>
                          <a:cs typeface="함초롬돋움"/>
                        </a:rPr>
                        <a:t> 빨간색</a:t>
                      </a:r>
                      <a:r>
                        <a:rPr lang="en-US" altLang="ko-KR" sz="1400">
                          <a:latin typeface="함초롬돋움"/>
                          <a:ea typeface="함초롬돋움"/>
                          <a:cs typeface="함초롬돋움"/>
                        </a:rPr>
                        <a:t>)</a:t>
                      </a:r>
                      <a:endParaRPr lang="en-US" altLang="ko-KR" sz="1400"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91440" marR="9144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AD729F4-ECEB-4BAB-B37C-2E851F74A798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  <p:sp>
        <p:nvSpPr>
          <p:cNvPr id="6" name="내용 개체 틀 2"/>
          <p:cNvSpPr>
            <a:spLocks noGrp="1"/>
          </p:cNvSpPr>
          <p:nvPr>
            <p:ph sz="quarter" idx="13"/>
          </p:nvPr>
        </p:nvSpPr>
        <p:spPr>
          <a:xfrm>
            <a:off x="125325" y="160589"/>
            <a:ext cx="11887102" cy="395320"/>
          </a:xfrm>
        </p:spPr>
        <p:txBody>
          <a:bodyPr>
            <a:normAutofit/>
          </a:bodyPr>
          <a:lstStyle/>
          <a:p>
            <a:pPr marL="0" indent="0" algn="r">
              <a:buNone/>
              <a:defRPr/>
            </a:pPr>
            <a:r>
              <a:rPr xmlns:mc="http://schemas.openxmlformats.org/markup-compatibility/2006" xmlns:hp="http://schemas.haansoft.com/office/presentation/8.0" lang="ko-KR" altLang="en-US" sz="2000" b="1" mc:Ignorable="hp" hp:hslEmbossed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오목 게임</a:t>
            </a:r>
            <a:endParaRPr xmlns:mc="http://schemas.openxmlformats.org/markup-compatibility/2006" xmlns:hp="http://schemas.haansoft.com/office/presentation/8.0" lang="ko-KR" altLang="en-US" sz="2000" b="1" mc:Ignorable="hp" hp:hslEmbossed="0">
              <a:solidFill>
                <a:srgbClr val="ffff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4484" y="160589"/>
            <a:ext cx="2545381" cy="38995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xmlns:mc="http://schemas.openxmlformats.org/markup-compatibility/2006" xmlns:hp="http://schemas.haansoft.com/office/presentation/8.0" lang="en-US" altLang="ko-KR" sz="2000" b="1" mc:Ignorable="hp" hp:hslEmbossed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함초롬돋움"/>
                <a:ea typeface="함초롬돋움"/>
                <a:cs typeface="함초롬돋움"/>
              </a:rPr>
              <a:t>4. </a:t>
            </a:r>
            <a:r>
              <a:rPr xmlns:mc="http://schemas.openxmlformats.org/markup-compatibility/2006" xmlns:hp="http://schemas.haansoft.com/office/presentation/8.0" lang="ko-KR" altLang="en-US" sz="2000" b="1" mc:Ignorable="hp" hp:hslEmbossed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함초롬돋움"/>
                <a:ea typeface="함초롬돋움"/>
                <a:cs typeface="함초롬돋움"/>
              </a:rPr>
              <a:t>순서도 </a:t>
            </a:r>
            <a:r>
              <a:rPr xmlns:mc="http://schemas.openxmlformats.org/markup-compatibility/2006" xmlns:hp="http://schemas.haansoft.com/office/presentation/8.0" lang="en-US" altLang="ko-KR" sz="2000" b="1" mc:Ignorable="hp" hp:hslEmbossed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함초롬돋움"/>
                <a:ea typeface="함초롬돋움"/>
                <a:cs typeface="함초롬돋움"/>
              </a:rPr>
              <a:t>(flowchart)</a:t>
            </a:r>
            <a:endParaRPr xmlns:mc="http://schemas.openxmlformats.org/markup-compatibility/2006" xmlns:hp="http://schemas.haansoft.com/office/presentation/8.0" lang="ko-KR" altLang="en-US" sz="2000" b="1" mc:Ignorable="hp" hp:hslEmbossed="0">
              <a:ln w="9525">
                <a:solidFill>
                  <a:schemeClr val="bg1"/>
                </a:solidFill>
                <a:prstDash val="solid"/>
              </a:ln>
              <a:solidFill>
                <a:srgbClr val="0070c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1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50814" y="871180"/>
            <a:ext cx="10222390" cy="564755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903A8E0-D861-42CD-B001-17E50A84F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729F4-ECEB-4BAB-B37C-2E851F74A798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71BD1D4B-82F2-4F42-A7E9-79B96C86DAC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25325" y="160589"/>
            <a:ext cx="11887102" cy="395320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ko-KR" altLang="en-US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오목 게임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8FFD91-F91C-4961-B8B4-6EE173C8A0A6}"/>
              </a:ext>
            </a:extLst>
          </p:cNvPr>
          <p:cNvSpPr txBox="1"/>
          <p:nvPr/>
        </p:nvSpPr>
        <p:spPr>
          <a:xfrm>
            <a:off x="184484" y="160589"/>
            <a:ext cx="2364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5. </a:t>
            </a:r>
            <a:r>
              <a:rPr lang="ko-KR" altLang="en-US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주요</a:t>
            </a:r>
            <a:r>
              <a:rPr lang="en-US" altLang="ko-KR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서비스 화면</a:t>
            </a:r>
            <a:endParaRPr lang="en-US" altLang="ko-KR" sz="2000" b="1" dirty="0">
              <a:ln w="9525">
                <a:solidFill>
                  <a:schemeClr val="bg1"/>
                </a:solidFill>
                <a:prstDash val="solid"/>
              </a:ln>
              <a:solidFill>
                <a:srgbClr val="0070C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3821B27-CB87-4CCF-AD56-831D817223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95" y="1088290"/>
            <a:ext cx="4963218" cy="229584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AE10D6C-A30A-4AA8-A51E-7FEB266C41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838" y="1088290"/>
            <a:ext cx="6725589" cy="52680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CDDA47F-F25C-4C25-BED8-89F196B15E92}"/>
              </a:ext>
            </a:extLst>
          </p:cNvPr>
          <p:cNvSpPr txBox="1"/>
          <p:nvPr/>
        </p:nvSpPr>
        <p:spPr>
          <a:xfrm>
            <a:off x="417250" y="635038"/>
            <a:ext cx="144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6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① 시작 화면</a:t>
            </a:r>
          </a:p>
        </p:txBody>
      </p:sp>
    </p:spTree>
    <p:extLst>
      <p:ext uri="{BB962C8B-B14F-4D97-AF65-F5344CB8AC3E}">
        <p14:creationId xmlns:p14="http://schemas.microsoft.com/office/powerpoint/2010/main" val="2277332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96B1B01-2C1F-4B1F-A6FC-721E8C30B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729F4-ECEB-4BAB-B37C-2E851F74A798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1DA14AA6-15C0-457A-84EC-5D0F0173B28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25325" y="160589"/>
            <a:ext cx="11887102" cy="395320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ko-KR" altLang="en-US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오목 게임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5B0509-5A24-476F-88D7-EB86693BEA22}"/>
              </a:ext>
            </a:extLst>
          </p:cNvPr>
          <p:cNvSpPr txBox="1"/>
          <p:nvPr/>
        </p:nvSpPr>
        <p:spPr>
          <a:xfrm>
            <a:off x="184484" y="160589"/>
            <a:ext cx="2364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5. </a:t>
            </a:r>
            <a:r>
              <a:rPr lang="ko-KR" altLang="en-US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주요</a:t>
            </a:r>
            <a:r>
              <a:rPr lang="en-US" altLang="ko-KR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서비스 화면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F4179D-10F1-454A-B04C-7E9BED904E74}"/>
              </a:ext>
            </a:extLst>
          </p:cNvPr>
          <p:cNvSpPr txBox="1"/>
          <p:nvPr/>
        </p:nvSpPr>
        <p:spPr>
          <a:xfrm>
            <a:off x="417250" y="635038"/>
            <a:ext cx="1737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6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② 게임 중 화면</a:t>
            </a:r>
            <a:endParaRPr lang="en-US" altLang="ko-KR" dirty="0">
              <a:solidFill>
                <a:schemeClr val="accent6">
                  <a:lumMod val="7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6E20408-32F9-4EC1-9DC6-F2707D6767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250" y="1183534"/>
            <a:ext cx="6725589" cy="503942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D9F9B4B-F8A7-4228-A8FB-9789D84BC7DC}"/>
              </a:ext>
            </a:extLst>
          </p:cNvPr>
          <p:cNvSpPr txBox="1"/>
          <p:nvPr/>
        </p:nvSpPr>
        <p:spPr>
          <a:xfrm>
            <a:off x="7440967" y="1183534"/>
            <a:ext cx="32944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•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바둑판에 착수한 돌 표시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•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순번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흑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백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번갈아 가며 경기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• </a:t>
            </a:r>
            <a:r>
              <a:rPr lang="ko-KR" altLang="en-US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남은 시간 표시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1546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A3F998B-8B9C-4E6A-AC49-04FFE1F56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729F4-ECEB-4BAB-B37C-2E851F74A798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1FF0C9BF-5BB9-4E47-B3AF-5D55DF13373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25325" y="160589"/>
            <a:ext cx="11887102" cy="395320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ko-KR" altLang="en-US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오목 게임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16AC71-17CB-4441-BE31-FD756E4A2B67}"/>
              </a:ext>
            </a:extLst>
          </p:cNvPr>
          <p:cNvSpPr txBox="1"/>
          <p:nvPr/>
        </p:nvSpPr>
        <p:spPr>
          <a:xfrm>
            <a:off x="184484" y="160589"/>
            <a:ext cx="2364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5. </a:t>
            </a:r>
            <a:r>
              <a:rPr lang="ko-KR" altLang="en-US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주요</a:t>
            </a:r>
            <a:r>
              <a:rPr lang="en-US" altLang="ko-KR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서비스 화면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CB6D88-BCF1-4F29-A67F-9FC6B7E91C71}"/>
              </a:ext>
            </a:extLst>
          </p:cNvPr>
          <p:cNvSpPr txBox="1"/>
          <p:nvPr/>
        </p:nvSpPr>
        <p:spPr>
          <a:xfrm>
            <a:off x="417250" y="635038"/>
            <a:ext cx="144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6">
                    <a:lumMod val="7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③ 승패 조건</a:t>
            </a:r>
            <a:endParaRPr lang="en-US" altLang="ko-KR" dirty="0">
              <a:solidFill>
                <a:schemeClr val="accent6">
                  <a:lumMod val="7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8C70EC6-CEC8-4856-8C09-E994B5F892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250" y="1183534"/>
            <a:ext cx="5809880" cy="543920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0573D7F-CA7D-4372-939F-99C5356783F0}"/>
              </a:ext>
            </a:extLst>
          </p:cNvPr>
          <p:cNvSpPr txBox="1"/>
          <p:nvPr/>
        </p:nvSpPr>
        <p:spPr>
          <a:xfrm>
            <a:off x="7440967" y="1183534"/>
            <a:ext cx="23807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•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기권으로 인한 패배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</a:p>
          <a:p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상대방의 승리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1348263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989</ep:Words>
  <ep:PresentationFormat>와이드스크린</ep:PresentationFormat>
  <ep:Paragraphs>207</ep:Paragraphs>
  <ep:Slides>31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ep:HeadingPairs>
  <ep:TitlesOfParts>
    <vt:vector size="32" baseType="lpstr">
      <vt:lpstr>Office 테마</vt:lpstr>
      <vt:lpstr>오목 게임   프로젝트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2025-02-16T06:47:33.000</dcterms:created>
  <dc:creator>1</dc:creator>
  <cp:lastModifiedBy>hu-01</cp:lastModifiedBy>
  <dcterms:modified xsi:type="dcterms:W3CDTF">2025-02-17T06:38:18.815</dcterms:modified>
  <cp:revision>70</cp:revision>
  <dc:title>PowerPoint 프레젠테이션</dc:title>
  <cp:version>1000.0000.01</cp:version>
</cp:coreProperties>
</file>