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61"/>
  </p:handoutMasterIdLst>
  <p:sldIdLst>
    <p:sldId id="266" r:id="rId2"/>
    <p:sldId id="271" r:id="rId3"/>
    <p:sldId id="272" r:id="rId4"/>
    <p:sldId id="294" r:id="rId5"/>
    <p:sldId id="296" r:id="rId6"/>
    <p:sldId id="367" r:id="rId7"/>
    <p:sldId id="333" r:id="rId8"/>
    <p:sldId id="345" r:id="rId9"/>
    <p:sldId id="298" r:id="rId10"/>
    <p:sldId id="269" r:id="rId11"/>
    <p:sldId id="344" r:id="rId12"/>
    <p:sldId id="346" r:id="rId13"/>
    <p:sldId id="347" r:id="rId14"/>
    <p:sldId id="348" r:id="rId15"/>
    <p:sldId id="349" r:id="rId16"/>
    <p:sldId id="350" r:id="rId17"/>
    <p:sldId id="299" r:id="rId18"/>
    <p:sldId id="351" r:id="rId19"/>
    <p:sldId id="352" r:id="rId20"/>
    <p:sldId id="353" r:id="rId21"/>
    <p:sldId id="358" r:id="rId22"/>
    <p:sldId id="354" r:id="rId23"/>
    <p:sldId id="355" r:id="rId24"/>
    <p:sldId id="356" r:id="rId25"/>
    <p:sldId id="364" r:id="rId26"/>
    <p:sldId id="357" r:id="rId27"/>
    <p:sldId id="359" r:id="rId28"/>
    <p:sldId id="360" r:id="rId29"/>
    <p:sldId id="361" r:id="rId30"/>
    <p:sldId id="362" r:id="rId31"/>
    <p:sldId id="363" r:id="rId32"/>
    <p:sldId id="276" r:id="rId33"/>
    <p:sldId id="372" r:id="rId34"/>
    <p:sldId id="321" r:id="rId35"/>
    <p:sldId id="322" r:id="rId36"/>
    <p:sldId id="323" r:id="rId37"/>
    <p:sldId id="368" r:id="rId38"/>
    <p:sldId id="369" r:id="rId39"/>
    <p:sldId id="371" r:id="rId40"/>
    <p:sldId id="370" r:id="rId41"/>
    <p:sldId id="325" r:id="rId42"/>
    <p:sldId id="326" r:id="rId43"/>
    <p:sldId id="329" r:id="rId44"/>
    <p:sldId id="330" r:id="rId45"/>
    <p:sldId id="300" r:id="rId46"/>
    <p:sldId id="304" r:id="rId47"/>
    <p:sldId id="312" r:id="rId48"/>
    <p:sldId id="319" r:id="rId49"/>
    <p:sldId id="315" r:id="rId50"/>
    <p:sldId id="366" r:id="rId51"/>
    <p:sldId id="365" r:id="rId52"/>
    <p:sldId id="373" r:id="rId53"/>
    <p:sldId id="320" r:id="rId54"/>
    <p:sldId id="301" r:id="rId55"/>
    <p:sldId id="281" r:id="rId56"/>
    <p:sldId id="273" r:id="rId57"/>
    <p:sldId id="282" r:id="rId58"/>
    <p:sldId id="374" r:id="rId59"/>
    <p:sldId id="303" r:id="rId6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2"/>
      <p:bold r:id="rId63"/>
    </p:embeddedFont>
    <p:embeddedFont>
      <p:font typeface="함초롬돋움" panose="020B0600000101010101" charset="-127"/>
      <p:regular r:id="rId64"/>
      <p:bold r:id="rId65"/>
    </p:embeddedFont>
    <p:embeddedFont>
      <p:font typeface="나눔바른펜" panose="020B0600000101010101" charset="-127"/>
      <p:regular r:id="rId66"/>
      <p:bold r:id="rId67"/>
    </p:embeddedFont>
    <p:embeddedFont>
      <p:font typeface="a옛날목욕탕L" panose="02020600000000000000" pitchFamily="18" charset="-127"/>
      <p:regular r:id="rId68"/>
    </p:embeddedFont>
    <p:embeddedFont>
      <p:font typeface="나눔바른고딕" panose="020B0600000101010101" charset="-127"/>
      <p:regular r:id="rId69"/>
      <p:bold r:id="rId7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420" y="48"/>
      </p:cViewPr>
      <p:guideLst>
        <p:guide orient="horz" pos="2160"/>
        <p:guide pos="288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2018-06-12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49548;&#44277;%20&#48156;&#54364;&#54364;&#54364;\&#49905;&#44544;&#51313;&#46308;&#51012;%20&#50948;&#54620;%20&#47928;&#54868;&#49373;&#54876;%20&#54532;&#47196;&#44536;&#47016;%20&#49324;&#50857;&#48277;.mp4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kyoungyu/SoftwareProject_2018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6291" y="1506550"/>
            <a:ext cx="2371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600" spc="-150" dirty="0">
                <a:solidFill>
                  <a:schemeClr val="accent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FREEPT</a:t>
            </a:r>
            <a:endParaRPr lang="ko-KR" altLang="en-US" sz="6600" spc="-150" dirty="0">
              <a:solidFill>
                <a:schemeClr val="accent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7968" y="4240242"/>
            <a:ext cx="41406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D</a:t>
            </a:r>
            <a:r>
              <a:rPr lang="ko-KR" altLang="ko-KR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조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경제금융학부 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201410540 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송시영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컴퓨터과학과 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201610968 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강지우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컴퓨터과학과 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201610977 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김민지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컴퓨터과학과 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201611009 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오현아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컴퓨터과학과 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201611010 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유이경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컴퓨터과학과 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201611035 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함초롬돋움" panose="020B0604000101010101" pitchFamily="50" charset="-127"/>
              </a:rPr>
              <a:t>장연수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4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산출물 관리 도구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841" y="184527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문서관리 도구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4109" y="185132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도구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89185" y="185132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형상관리 도구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578945" y="2381309"/>
            <a:ext cx="288032" cy="251898"/>
            <a:chOff x="4427984" y="4185214"/>
            <a:chExt cx="288032" cy="251898"/>
          </a:xfrm>
          <a:solidFill>
            <a:schemeClr val="tx1"/>
          </a:solidFill>
        </p:grpSpPr>
        <p:sp>
          <p:nvSpPr>
            <p:cNvPr id="14" name="갈매기형 수장 13"/>
            <p:cNvSpPr/>
            <p:nvPr/>
          </p:nvSpPr>
          <p:spPr>
            <a:xfrm rot="5400000" flipV="1">
              <a:off x="4500861" y="4112337"/>
              <a:ext cx="142278" cy="2880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 rot="5400000" flipV="1">
              <a:off x="4500861" y="4221957"/>
              <a:ext cx="142278" cy="2880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47618" y="2405253"/>
            <a:ext cx="288032" cy="251898"/>
            <a:chOff x="4427984" y="4185214"/>
            <a:chExt cx="288032" cy="251898"/>
          </a:xfrm>
          <a:solidFill>
            <a:schemeClr val="tx1"/>
          </a:solidFill>
        </p:grpSpPr>
        <p:sp>
          <p:nvSpPr>
            <p:cNvPr id="18" name="갈매기형 수장 17"/>
            <p:cNvSpPr/>
            <p:nvPr/>
          </p:nvSpPr>
          <p:spPr>
            <a:xfrm rot="5400000" flipV="1">
              <a:off x="4500861" y="4112337"/>
              <a:ext cx="142278" cy="2880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 rot="5400000" flipV="1">
              <a:off x="4500861" y="4221957"/>
              <a:ext cx="142278" cy="2880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925289" y="2383977"/>
            <a:ext cx="288032" cy="251898"/>
            <a:chOff x="4427984" y="4185214"/>
            <a:chExt cx="288032" cy="251898"/>
          </a:xfrm>
          <a:solidFill>
            <a:schemeClr val="tx1"/>
          </a:solidFill>
        </p:grpSpPr>
        <p:sp>
          <p:nvSpPr>
            <p:cNvPr id="21" name="갈매기형 수장 20"/>
            <p:cNvSpPr/>
            <p:nvPr/>
          </p:nvSpPr>
          <p:spPr>
            <a:xfrm rot="5400000" flipV="1">
              <a:off x="4500861" y="4112337"/>
              <a:ext cx="142278" cy="2880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 rot="5400000" flipV="1">
              <a:off x="4500861" y="4221957"/>
              <a:ext cx="142278" cy="2880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2992786"/>
            <a:ext cx="1135047" cy="864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6" r="-108" b="20424"/>
          <a:stretch/>
        </p:blipFill>
        <p:spPr>
          <a:xfrm>
            <a:off x="395536" y="5252858"/>
            <a:ext cx="2088232" cy="72008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1" y="3972395"/>
            <a:ext cx="1155024" cy="942541"/>
          </a:xfrm>
          <a:prstGeom prst="rect">
            <a:avLst/>
          </a:prstGeom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10" y="4030823"/>
            <a:ext cx="2567123" cy="88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23" y="2823854"/>
            <a:ext cx="2858961" cy="114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33" y="2823854"/>
            <a:ext cx="2559907" cy="95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074" y="3952911"/>
            <a:ext cx="3129076" cy="89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3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4BC54-2C4C-4896-A014-307450BE1687}"/>
              </a:ext>
            </a:extLst>
          </p:cNvPr>
          <p:cNvSpPr txBox="1"/>
          <p:nvPr/>
        </p:nvSpPr>
        <p:spPr>
          <a:xfrm>
            <a:off x="381001" y="249734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일정</a:t>
            </a:r>
          </a:p>
        </p:txBody>
      </p:sp>
      <p:graphicFrame>
        <p:nvGraphicFramePr>
          <p:cNvPr id="4" name="내용 개체 틀 1">
            <a:extLst>
              <a:ext uri="{FF2B5EF4-FFF2-40B4-BE49-F238E27FC236}">
                <a16:creationId xmlns:a16="http://schemas.microsoft.com/office/drawing/2014/main" id="{B18BF865-D13D-40E7-8CBE-F26925EDC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46359"/>
              </p:ext>
            </p:extLst>
          </p:nvPr>
        </p:nvGraphicFramePr>
        <p:xfrm>
          <a:off x="706230" y="1998483"/>
          <a:ext cx="7759039" cy="40888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56710">
                  <a:extLst>
                    <a:ext uri="{9D8B030D-6E8A-4147-A177-3AD203B41FA5}">
                      <a16:colId xmlns:a16="http://schemas.microsoft.com/office/drawing/2014/main" val="1130946873"/>
                    </a:ext>
                  </a:extLst>
                </a:gridCol>
                <a:gridCol w="3174318">
                  <a:extLst>
                    <a:ext uri="{9D8B030D-6E8A-4147-A177-3AD203B41FA5}">
                      <a16:colId xmlns:a16="http://schemas.microsoft.com/office/drawing/2014/main" val="3220316063"/>
                    </a:ext>
                  </a:extLst>
                </a:gridCol>
                <a:gridCol w="2428011">
                  <a:extLst>
                    <a:ext uri="{9D8B030D-6E8A-4147-A177-3AD203B41FA5}">
                      <a16:colId xmlns:a16="http://schemas.microsoft.com/office/drawing/2014/main" val="407057260"/>
                    </a:ext>
                  </a:extLst>
                </a:gridCol>
              </a:tblGrid>
              <a:tr h="507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단계</a:t>
                      </a:r>
                      <a:endParaRPr lang="ko-KR" sz="1000" b="1" kern="10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일정</a:t>
                      </a:r>
                      <a:endParaRPr lang="ko-KR" sz="1000" b="1" kern="10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산출물</a:t>
                      </a:r>
                      <a:endParaRPr lang="ko-KR" sz="1000" b="1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9202353"/>
                  </a:ext>
                </a:extLst>
              </a:tr>
              <a:tr h="507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프로젝트 제안서 작성</a:t>
                      </a:r>
                      <a:endParaRPr lang="ko-KR" sz="1000" kern="10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2018.03.19 ~ 2018.03.25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프로젝트 제안서</a:t>
                      </a:r>
                      <a:endParaRPr lang="ko-KR" sz="1000" kern="10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911292"/>
                  </a:ext>
                </a:extLst>
              </a:tr>
              <a:tr h="507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프로젝트 제안서 발표</a:t>
                      </a:r>
                      <a:endParaRPr lang="ko-KR" sz="1000" kern="10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2018.03.26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000" kern="10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565241"/>
                  </a:ext>
                </a:extLst>
              </a:tr>
              <a:tr h="507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요구사항 명세서 작성</a:t>
                      </a:r>
                      <a:endParaRPr lang="ko-KR" sz="1000" kern="10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2018.03.26 ~ 2018.04.09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요구사항 명세서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837821"/>
                  </a:ext>
                </a:extLst>
              </a:tr>
              <a:tr h="507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프로젝트 계획서 작성</a:t>
                      </a:r>
                      <a:endParaRPr lang="ko-KR" sz="1000" kern="10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2018.04.09 ~ 2018.04.16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프로젝트 계획서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8618350"/>
                  </a:ext>
                </a:extLst>
              </a:tr>
              <a:tr h="5337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프로그램 기능 구현</a:t>
                      </a:r>
                      <a:endParaRPr lang="ko-KR" sz="1000" kern="10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2018.05.04~2018.06.08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523070"/>
                  </a:ext>
                </a:extLst>
              </a:tr>
              <a:tr h="507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시스템 테</a:t>
                      </a:r>
                      <a:r>
                        <a:rPr lang="ko-KR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스</a:t>
                      </a:r>
                      <a:r>
                        <a:rPr lang="ko-KR" alt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팅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2018.06.08~2018.06.10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최종 프로그램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040010"/>
                  </a:ext>
                </a:extLst>
              </a:tr>
              <a:tr h="507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프로젝트 최종 발표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000" kern="10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0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2018.06.11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000" kern="10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4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70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AB065C-EB75-4A4F-ADBD-671664B6D6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1" y="1680753"/>
            <a:ext cx="7725279" cy="4088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715DA4-4425-4963-8A0F-A23F4FC71700}"/>
              </a:ext>
            </a:extLst>
          </p:cNvPr>
          <p:cNvSpPr txBox="1"/>
          <p:nvPr/>
        </p:nvSpPr>
        <p:spPr>
          <a:xfrm>
            <a:off x="381001" y="249734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폭포수 모델</a:t>
            </a:r>
          </a:p>
        </p:txBody>
      </p:sp>
    </p:spTree>
    <p:extLst>
      <p:ext uri="{BB962C8B-B14F-4D97-AF65-F5344CB8AC3E}">
        <p14:creationId xmlns:p14="http://schemas.microsoft.com/office/powerpoint/2010/main" val="337063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CA709-B7FC-4CE5-8569-34CDC62B25DF}"/>
              </a:ext>
            </a:extLst>
          </p:cNvPr>
          <p:cNvSpPr txBox="1"/>
          <p:nvPr/>
        </p:nvSpPr>
        <p:spPr>
          <a:xfrm>
            <a:off x="381001" y="249734"/>
            <a:ext cx="784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WBS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108F8A-27E8-4282-8389-BF6086D6A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0" y="697584"/>
            <a:ext cx="6485640" cy="61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일정관리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 err="1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간트차트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27B3E-99AC-4224-BEBA-C37BB5A7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24" y="1313917"/>
            <a:ext cx="7285351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일정관리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 err="1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퍼트차트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426B6-96E5-46CC-ABC3-872493EDA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239"/>
            <a:ext cx="9144000" cy="44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4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BA5CB505-D293-4036-8219-31987A75D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11" y="1830141"/>
            <a:ext cx="7886700" cy="3965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1" y="249734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위험관리계획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51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921168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디자인</a:t>
            </a:r>
            <a:endParaRPr lang="en-US" altLang="ko-KR" sz="6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1738312" y="3089444"/>
            <a:ext cx="5648325" cy="714380"/>
          </a:xfrm>
          <a:prstGeom prst="bracketPair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1" y="249734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클래스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0FB3EC-4F7B-482F-A140-6ECD9A05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365"/>
            <a:ext cx="9144000" cy="44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4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1" y="249734"/>
            <a:ext cx="492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로그인을 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2B8D99-3134-41EC-9AFC-8A22552F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6" y="1947476"/>
            <a:ext cx="8689217" cy="27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2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    차</a:t>
            </a:r>
            <a:endParaRPr lang="en-US" altLang="ko-KR" sz="6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2969205" y="572940"/>
            <a:ext cx="3156382" cy="714380"/>
          </a:xfrm>
          <a:prstGeom prst="bracketPair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CC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팀 소개</a:t>
            </a:r>
            <a:endParaRPr lang="en-US" altLang="ko-KR" dirty="0">
              <a:ln>
                <a:solidFill>
                  <a:srgbClr val="1C2A3E">
                    <a:alpha val="16000"/>
                  </a:srgbClr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99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요구사항 분석</a:t>
            </a:r>
            <a:endParaRPr lang="en-US" altLang="ko-KR" dirty="0">
              <a:ln>
                <a:solidFill>
                  <a:srgbClr val="1C2A3E">
                    <a:alpha val="16000"/>
                  </a:srgbClr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계획</a:t>
            </a:r>
            <a:endParaRPr lang="en-US" altLang="ko-KR" dirty="0">
              <a:ln>
                <a:solidFill>
                  <a:srgbClr val="1C2A3E">
                    <a:alpha val="16000"/>
                  </a:srgbClr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B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디자인</a:t>
            </a:r>
            <a:endParaRPr lang="en-US" altLang="ko-KR" dirty="0">
              <a:ln>
                <a:solidFill>
                  <a:srgbClr val="1C2A3E">
                    <a:alpha val="16000"/>
                  </a:srgbClr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테스팅</a:t>
            </a:r>
            <a:endParaRPr lang="en-US" altLang="ko-KR" dirty="0">
              <a:ln>
                <a:solidFill>
                  <a:srgbClr val="1C2A3E">
                    <a:alpha val="16000"/>
                  </a:srgbClr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7030A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 사용법</a:t>
            </a: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시연 영상</a:t>
            </a: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후기</a:t>
            </a:r>
            <a:endParaRPr lang="en-US" altLang="ko-KR" dirty="0">
              <a:ln>
                <a:solidFill>
                  <a:srgbClr val="1C2A3E">
                    <a:alpha val="16000"/>
                  </a:srgbClr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722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회원가입을 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800639-A533-4554-9A99-243DCCF1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0" y="1809946"/>
            <a:ext cx="9027180" cy="39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0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1" y="249734"/>
            <a:ext cx="745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담당 트레이너를 선택한다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FC05CDD-7D84-4B51-9FC8-545F35984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772" y="1825625"/>
            <a:ext cx="77204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8858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고객이 자신의 시간표를 조회한다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D868BF3-2243-4C84-B0A0-4D0DA2881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60669"/>
            <a:ext cx="7886700" cy="38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2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813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트레이너가 자신의 시간표를 조회한다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C9A9F65-EC0C-4BA2-B0FE-60E2713CC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6530"/>
            <a:ext cx="7886700" cy="4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1" y="249734"/>
            <a:ext cx="6888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담당 트레이너와 예약한다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CF2720A-49BC-4CE7-8D41-237623E01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0909"/>
            <a:ext cx="7886700" cy="41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79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7410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예약을 변경한다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AB4803A-7F1A-4318-820B-F6E465CB5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30062"/>
            <a:ext cx="7886700" cy="25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0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7562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예약을 취소한다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32CA13-398A-4C83-BB39-2698C396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47907"/>
            <a:ext cx="7886700" cy="27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5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781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목표체중을 조회한다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1D6DD7C-EBE4-4562-8F27-C50F20B28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2415381"/>
            <a:ext cx="56769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781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나의 정보를 조회한다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1A18C80-E5A5-446E-8142-24529B349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15" y="1825625"/>
            <a:ext cx="69441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10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781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나의 정보를 기록하고 수정한다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CFB09E2-0867-49A9-9E0E-63BB1DC9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1095"/>
            <a:ext cx="7886700" cy="41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3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921168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팀 소개 </a:t>
            </a:r>
            <a:endParaRPr lang="en-US" altLang="ko-KR" sz="6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2969206" y="3089444"/>
            <a:ext cx="3156382" cy="714380"/>
          </a:xfrm>
          <a:prstGeom prst="bracketPair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78104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담당 트레이너 이외의 트레이너와 예약한다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BCDB5C-DC18-4D55-A2EB-D264C8534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2726"/>
            <a:ext cx="7886700" cy="35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62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D9A4-945F-4705-BCC8-AB76BEB8D2D7}"/>
              </a:ext>
            </a:extLst>
          </p:cNvPr>
          <p:cNvSpPr txBox="1"/>
          <p:nvPr/>
        </p:nvSpPr>
        <p:spPr>
          <a:xfrm>
            <a:off x="381000" y="249734"/>
            <a:ext cx="781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시퀀스 다이어그램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spc="-150" dirty="0" err="1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로그아웃한다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1742178-5256-4445-A5F4-9232D0070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2639219"/>
            <a:ext cx="66484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7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462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(1)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9" y="1018133"/>
            <a:ext cx="329965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2" y="1269600"/>
            <a:ext cx="3043678" cy="48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3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9EF26-B768-42F5-9BAF-B5D063CCA3FD}"/>
              </a:ext>
            </a:extLst>
          </p:cNvPr>
          <p:cNvSpPr txBox="1"/>
          <p:nvPr/>
        </p:nvSpPr>
        <p:spPr>
          <a:xfrm>
            <a:off x="381001" y="249734"/>
            <a:ext cx="351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(2)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C02D7-3A81-4A92-AFF7-4BC9EA8C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86060" y="1263134"/>
            <a:ext cx="3005839" cy="4829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D00B3A1-73A1-4022-840A-758C109C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1" y="999352"/>
            <a:ext cx="3330094" cy="53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279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51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(3)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80" y="1326930"/>
            <a:ext cx="2894419" cy="4824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9" y="1018130"/>
            <a:ext cx="3348036" cy="5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702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546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(4)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63" r="1257" b="759"/>
          <a:stretch/>
        </p:blipFill>
        <p:spPr>
          <a:xfrm>
            <a:off x="1019581" y="1395413"/>
            <a:ext cx="2907584" cy="4843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1018133"/>
            <a:ext cx="3407133" cy="53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00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(5)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1" y="1356509"/>
            <a:ext cx="2942446" cy="48420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1018133"/>
            <a:ext cx="3402757" cy="53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00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502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(6)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33" y="1419890"/>
            <a:ext cx="2874650" cy="484200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18131"/>
            <a:ext cx="3308278" cy="53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224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63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(7)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1018133"/>
            <a:ext cx="3315479" cy="53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0" y="1429492"/>
            <a:ext cx="2914167" cy="4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3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(8)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t="1199" r="2618" b="7761"/>
          <a:stretch/>
        </p:blipFill>
        <p:spPr>
          <a:xfrm>
            <a:off x="1129372" y="1400283"/>
            <a:ext cx="2879545" cy="484200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1018133"/>
            <a:ext cx="3274761" cy="53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0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조직도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14160" y="1730185"/>
            <a:ext cx="8131857" cy="2698378"/>
            <a:chOff x="783233" y="2420861"/>
            <a:chExt cx="8378430" cy="265021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671370" y="2420861"/>
              <a:ext cx="1754458" cy="865894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671370" y="2853808"/>
              <a:ext cx="175445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55462" y="2473943"/>
              <a:ext cx="1577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PM / DB</a:t>
              </a:r>
              <a:endPara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5463" y="2853808"/>
              <a:ext cx="1577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유이경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5763" y="4005037"/>
              <a:ext cx="1577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936830" y="4231949"/>
              <a:ext cx="2136508" cy="839123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18" name="직선 연결선 17"/>
            <p:cNvCxnSpPr>
              <a:cxnSpLocks/>
              <a:stCxn id="17" idx="1"/>
              <a:endCxn id="17" idx="3"/>
            </p:cNvCxnSpPr>
            <p:nvPr/>
          </p:nvCxnSpPr>
          <p:spPr>
            <a:xfrm>
              <a:off x="6936830" y="4651510"/>
              <a:ext cx="213650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6879391" y="4327457"/>
              <a:ext cx="2282272" cy="718403"/>
              <a:chOff x="6571734" y="3528262"/>
              <a:chExt cx="2282272" cy="718403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580103" y="3528262"/>
                <a:ext cx="2273903" cy="57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산출물관리 </a:t>
                </a:r>
                <a:r>
                  <a:rPr lang="en-US" altLang="ko-KR" sz="16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/UI</a:t>
                </a:r>
                <a:r>
                  <a:rPr lang="ko-KR" altLang="en-US" sz="16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디자인</a:t>
                </a:r>
                <a:r>
                  <a:rPr lang="en-US" altLang="ko-KR" sz="16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/</a:t>
                </a:r>
                <a:r>
                  <a:rPr lang="ko-KR" altLang="en-US" sz="16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개발</a:t>
                </a:r>
              </a:p>
              <a:p>
                <a:pPr algn="ctr"/>
                <a:endParaRPr lang="ko-KR" altLang="en-US" sz="16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571734" y="3908111"/>
                <a:ext cx="1593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강지우</a:t>
                </a:r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>
              <a:off x="1547179" y="3585302"/>
              <a:ext cx="615744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783233" y="3936389"/>
              <a:ext cx="1677348" cy="1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cxnSpLocks/>
              <a:endCxn id="17" idx="0"/>
            </p:cNvCxnSpPr>
            <p:nvPr/>
          </p:nvCxnSpPr>
          <p:spPr>
            <a:xfrm>
              <a:off x="7704626" y="3565794"/>
              <a:ext cx="300458" cy="666154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cxnSpLocks/>
            </p:cNvCxnSpPr>
            <p:nvPr/>
          </p:nvCxnSpPr>
          <p:spPr>
            <a:xfrm flipH="1">
              <a:off x="4544226" y="3286755"/>
              <a:ext cx="1" cy="30758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/>
          <p:cNvCxnSpPr/>
          <p:nvPr/>
        </p:nvCxnSpPr>
        <p:spPr>
          <a:xfrm>
            <a:off x="4872802" y="2924994"/>
            <a:ext cx="0" cy="35500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655623" y="2915789"/>
            <a:ext cx="0" cy="35746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93932" y="3642480"/>
            <a:ext cx="1489501" cy="85437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82" name="직선 연결선 81"/>
          <p:cNvCxnSpPr>
            <a:stCxn id="81" idx="1"/>
            <a:endCxn id="81" idx="3"/>
          </p:cNvCxnSpPr>
          <p:nvPr/>
        </p:nvCxnSpPr>
        <p:spPr>
          <a:xfrm>
            <a:off x="193932" y="4069667"/>
            <a:ext cx="14895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cxnSpLocks/>
          </p:cNvCxnSpPr>
          <p:nvPr/>
        </p:nvCxnSpPr>
        <p:spPr>
          <a:xfrm flipH="1">
            <a:off x="911062" y="3278264"/>
            <a:ext cx="3287" cy="3510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1782505" y="3642480"/>
            <a:ext cx="1489501" cy="85437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85" name="직선 연결선 84"/>
          <p:cNvCxnSpPr>
            <a:stCxn id="84" idx="1"/>
            <a:endCxn id="84" idx="3"/>
          </p:cNvCxnSpPr>
          <p:nvPr/>
        </p:nvCxnSpPr>
        <p:spPr>
          <a:xfrm>
            <a:off x="1782505" y="4069667"/>
            <a:ext cx="14895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84" idx="0"/>
          </p:cNvCxnSpPr>
          <p:nvPr/>
        </p:nvCxnSpPr>
        <p:spPr>
          <a:xfrm flipH="1">
            <a:off x="2527256" y="3291391"/>
            <a:ext cx="3287" cy="3510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3442595" y="3607775"/>
            <a:ext cx="1489501" cy="85437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92" name="직선 연결선 91"/>
          <p:cNvCxnSpPr>
            <a:stCxn id="91" idx="1"/>
            <a:endCxn id="91" idx="3"/>
          </p:cNvCxnSpPr>
          <p:nvPr/>
        </p:nvCxnSpPr>
        <p:spPr>
          <a:xfrm>
            <a:off x="3442595" y="4034962"/>
            <a:ext cx="14895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073867" y="3603255"/>
            <a:ext cx="1489501" cy="85437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94" name="직선 연결선 93"/>
          <p:cNvCxnSpPr>
            <a:stCxn id="93" idx="1"/>
            <a:endCxn id="93" idx="3"/>
          </p:cNvCxnSpPr>
          <p:nvPr/>
        </p:nvCxnSpPr>
        <p:spPr>
          <a:xfrm>
            <a:off x="5073867" y="4030442"/>
            <a:ext cx="14895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4189602" y="3279997"/>
            <a:ext cx="3287" cy="3510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5894090" y="3266553"/>
            <a:ext cx="3287" cy="3510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4192889" y="3279997"/>
            <a:ext cx="1701201" cy="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97049" y="3716729"/>
            <a:ext cx="1531103" cy="34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설계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개발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8016" y="4098442"/>
            <a:ext cx="1531103" cy="34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오현아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737616" y="3720379"/>
            <a:ext cx="1531103" cy="34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설계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개발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37616" y="4113639"/>
            <a:ext cx="1531103" cy="34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장연수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421793" y="3681153"/>
            <a:ext cx="15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기능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설계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개발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421793" y="4074413"/>
            <a:ext cx="1531103" cy="34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김민지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73867" y="3685735"/>
            <a:ext cx="15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기능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설계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개발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73867" y="4078995"/>
            <a:ext cx="1531103" cy="34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송시영</a:t>
            </a:r>
          </a:p>
        </p:txBody>
      </p:sp>
    </p:spTree>
    <p:extLst>
      <p:ext uri="{BB962C8B-B14F-4D97-AF65-F5344CB8AC3E}">
        <p14:creationId xmlns:p14="http://schemas.microsoft.com/office/powerpoint/2010/main" val="27396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5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(9)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27" y="1389354"/>
            <a:ext cx="2858290" cy="484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018133"/>
            <a:ext cx="3210845" cy="53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179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63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(10)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46766-06D6-4B73-9CBA-EDCF4FD1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41" y="957243"/>
            <a:ext cx="3101173" cy="51284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EF58E5-D6E2-4819-8AC9-4E2628A3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65" y="1286780"/>
            <a:ext cx="2896565" cy="47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0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(11)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295BB2-086D-492F-885F-1F735D57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018133"/>
            <a:ext cx="3319463" cy="5389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9453E7-E483-4591-8C49-94815240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96" y="1379331"/>
            <a:ext cx="2931231" cy="48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0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(12)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1900" r="3509" b="8038"/>
          <a:stretch/>
        </p:blipFill>
        <p:spPr>
          <a:xfrm>
            <a:off x="1106721" y="1349967"/>
            <a:ext cx="2854106" cy="484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018133"/>
            <a:ext cx="3164856" cy="53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00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순서도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(13)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물리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1437" r="1985" b="6570"/>
          <a:stretch/>
        </p:blipFill>
        <p:spPr>
          <a:xfrm>
            <a:off x="1121991" y="1420345"/>
            <a:ext cx="2886926" cy="484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97" y="1085850"/>
            <a:ext cx="3292847" cy="53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00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921168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테스팅</a:t>
            </a:r>
            <a:endParaRPr lang="en-US" altLang="ko-KR" sz="6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2969206" y="3089444"/>
            <a:ext cx="3156382" cy="714380"/>
          </a:xfrm>
          <a:prstGeom prst="bracketPair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0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테스트 작성기준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302335" y="2736354"/>
            <a:ext cx="2520280" cy="237626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BLACK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BOX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1700808"/>
            <a:ext cx="2232248" cy="864096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신택스</a:t>
            </a:r>
            <a:r>
              <a:rPr lang="ko-KR" altLang="en-US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테스팅</a:t>
            </a:r>
            <a:endParaRPr lang="en-US" altLang="ko-KR" sz="2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(SYNTAX TESTING)</a:t>
            </a:r>
            <a:endParaRPr lang="ko-KR" altLang="en-US" sz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28184" y="1700808"/>
            <a:ext cx="2232248" cy="86409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동등분할</a:t>
            </a:r>
            <a:endParaRPr lang="en-US" altLang="ko-KR" sz="2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(EQUIVALENCE PARTITIONING)</a:t>
            </a:r>
            <a:endParaRPr lang="ko-KR" altLang="en-US" sz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5229200"/>
            <a:ext cx="2232248" cy="864096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의사결정 테이블</a:t>
            </a:r>
            <a:endParaRPr lang="en-US" altLang="ko-KR" sz="2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(DECISION TABLE)</a:t>
            </a:r>
            <a:endParaRPr lang="ko-KR" altLang="en-US" sz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5301208"/>
            <a:ext cx="2232248" cy="86409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경계값</a:t>
            </a:r>
            <a:r>
              <a:rPr lang="ko-KR" altLang="en-US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분석</a:t>
            </a:r>
            <a:endParaRPr lang="en-US" altLang="ko-KR" sz="2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(BOUNDARY VALUE ANALYSIS)</a:t>
            </a:r>
            <a:endParaRPr lang="ko-KR" altLang="en-US" sz="1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7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055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Test Case – UI (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고객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5" y="1521274"/>
            <a:ext cx="8098560" cy="45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245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63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Test Case – UI (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트레이너</a:t>
            </a:r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44171"/>
            <a:ext cx="8564400" cy="156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544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984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Test Case - Function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C8B886-9C49-4FC0-BE72-0B21AA10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6595"/>
            <a:ext cx="9144000" cy="2405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FA5C1C-5828-4241-8CB2-A26AB3B7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638"/>
            <a:ext cx="9144000" cy="819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FBD7E9-7265-4844-BE7A-3B380DBFF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9218"/>
            <a:ext cx="9144000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921168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요구사항 분석</a:t>
            </a:r>
            <a:endParaRPr lang="en-US" altLang="ko-KR" sz="6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2019300" y="3089444"/>
            <a:ext cx="5086349" cy="714380"/>
          </a:xfrm>
          <a:prstGeom prst="bracketPair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6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984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Test Case - Function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90A2D4-6A7A-4E26-B2C2-7A07EFD0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070"/>
            <a:ext cx="9144000" cy="7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47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984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Test Case - Function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4CA46E-60B3-49F1-8CC4-563DDA73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9581"/>
            <a:ext cx="9144000" cy="26188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524A51-D78E-4AEC-8133-6A314D909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735"/>
            <a:ext cx="9144000" cy="8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8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984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Test Case - Function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ECE942-C94D-46C3-B559-5E35A1245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353"/>
            <a:ext cx="9144000" cy="1102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B90958-BFAC-4C97-AEB0-79B4EFDB9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1367"/>
            <a:ext cx="9144000" cy="10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7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086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Test Case - Summary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1945"/>
              </p:ext>
            </p:extLst>
          </p:nvPr>
        </p:nvGraphicFramePr>
        <p:xfrm>
          <a:off x="1502134" y="2276872"/>
          <a:ext cx="6120680" cy="2166422"/>
        </p:xfrm>
        <a:graphic>
          <a:graphicData uri="http://schemas.openxmlformats.org/drawingml/2006/table">
            <a:tbl>
              <a:tblPr firstCol="1" lastRow="1" bandRow="1">
                <a:tableStyleId>{5940675A-B579-460E-94D1-54222C63F5DA}</a:tableStyleId>
              </a:tblPr>
              <a:tblGrid>
                <a:gridCol w="15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UI</a:t>
                      </a:r>
                      <a:r>
                        <a:rPr lang="en-US" altLang="ko-KR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테스트 </a:t>
                      </a:r>
                      <a:endParaRPr lang="en-US" altLang="ko-KR" baseline="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개수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17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기능 테스트 </a:t>
                      </a:r>
                      <a:endParaRPr lang="en-US" altLang="ko-KR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개수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8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총합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27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23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</a:t>
                      </a:r>
                      <a:endParaRPr lang="ko-KR" altLang="en-US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38361"/>
              </p:ext>
            </p:extLst>
          </p:nvPr>
        </p:nvGraphicFramePr>
        <p:xfrm>
          <a:off x="1502135" y="1916832"/>
          <a:ext cx="6120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수행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성공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결함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46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921168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 사용법</a:t>
            </a:r>
            <a:endParaRPr lang="en-US" altLang="ko-KR" sz="6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1738312" y="3089444"/>
            <a:ext cx="5648325" cy="714380"/>
          </a:xfrm>
          <a:prstGeom prst="bracketPair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  시연 영상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실행 단추: 앞으로 또는 다음 3">
            <a:hlinkClick r:id="rId2" action="ppaction://program" highlightClick="1"/>
          </p:cNvPr>
          <p:cNvSpPr/>
          <p:nvPr/>
        </p:nvSpPr>
        <p:spPr>
          <a:xfrm>
            <a:off x="3721456" y="2692921"/>
            <a:ext cx="1701088" cy="1152128"/>
          </a:xfrm>
          <a:prstGeom prst="actionButtonForwardNext">
            <a:avLst/>
          </a:prstGeom>
          <a:noFill/>
          <a:ln w="3175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2921168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후  기 </a:t>
            </a:r>
            <a:endParaRPr lang="en-US" altLang="ko-KR" sz="6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양쪽 대괄호 3"/>
          <p:cNvSpPr/>
          <p:nvPr/>
        </p:nvSpPr>
        <p:spPr>
          <a:xfrm>
            <a:off x="2969206" y="3089444"/>
            <a:ext cx="3156382" cy="714380"/>
          </a:xfrm>
          <a:prstGeom prst="bracketPair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4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후기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2557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전공에 대한 프로젝트를 처음 참여해보기 때문에 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초반에는 생소한 단어들과 어떻게 구현해야 할지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잘 마무리 할 수 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있을 지와 같은 고민들로 막막했습니다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하지만 실제 회사 생활에서 쓰이는 것을 배운다고 생각하고 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열심히 하려 노력했고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사회에 나가기 전에 꼭 필요한 수업이라고 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느꼈습니다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PM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잘 이끌어주고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팀원들 또한 열심히 참여해주었기 때문에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힘을 내서 할 수 있었던 것 같습니다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854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깃허브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주소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2557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https://github.com/eakyoungyu/SoftwareProject_2018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890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4"/>
            <a:ext cx="9144000" cy="92867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FFFFFF"/>
              </a:solidFill>
            </a:endParaRPr>
          </a:p>
          <a:p>
            <a:pPr algn="ctr"/>
            <a:endParaRPr lang="en-US" altLang="ko-KR" dirty="0">
              <a:solidFill>
                <a:srgbClr val="FFFFFF"/>
              </a:solidFill>
            </a:endParaRPr>
          </a:p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6362" y="3075057"/>
            <a:ext cx="2512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rgbClr val="FFFFFF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r>
              <a:rPr lang="en-US" altLang="ko-KR" sz="4000" dirty="0">
                <a:ln>
                  <a:solidFill>
                    <a:srgbClr val="FFFFFF">
                      <a:alpha val="16000"/>
                    </a:srgbClr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:)</a:t>
            </a:r>
            <a:endParaRPr lang="ko-KR" altLang="en-US" sz="4000" dirty="0">
              <a:ln>
                <a:solidFill>
                  <a:srgbClr val="FFFFFF">
                    <a:alpha val="16000"/>
                  </a:srgbClr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28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373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요구사항 분석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CEF49-12C6-4B16-8343-CE2AF811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825624"/>
            <a:ext cx="8480195" cy="469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① </a:t>
            </a:r>
            <a:r>
              <a:rPr lang="ko-KR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트레이너</a:t>
            </a:r>
            <a:r>
              <a:rPr lang="en-US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고객별 로그인 기능 제공</a:t>
            </a:r>
          </a:p>
          <a:p>
            <a:pPr marL="0" indent="0">
              <a:buNone/>
            </a:pPr>
            <a:r>
              <a:rPr lang="en-US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② </a:t>
            </a:r>
            <a:r>
              <a:rPr lang="ko-KR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담당 트레이너별 고객 할당</a:t>
            </a:r>
          </a:p>
          <a:p>
            <a:pPr marL="0" indent="0">
              <a:buNone/>
            </a:pPr>
            <a:r>
              <a:rPr lang="en-US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③ </a:t>
            </a:r>
            <a:r>
              <a:rPr lang="ko-KR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트레이너 시간표 조회 기능 제공</a:t>
            </a:r>
          </a:p>
          <a:p>
            <a:pPr marL="0" indent="0">
              <a:buNone/>
            </a:pPr>
            <a:r>
              <a:rPr lang="en-US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④ </a:t>
            </a:r>
            <a:r>
              <a:rPr lang="ko-KR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트레이너 여유시간에 맞추어 예약</a:t>
            </a:r>
            <a:r>
              <a:rPr lang="en-US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</a:t>
            </a:r>
            <a:r>
              <a:rPr lang="en-US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취소 기능 제공</a:t>
            </a:r>
          </a:p>
          <a:p>
            <a:pPr marL="0" indent="0">
              <a:buNone/>
            </a:pPr>
            <a:r>
              <a:rPr lang="en-US" altLang="ko-KR" sz="2500" dirty="0">
                <a:latin typeface="나눔바른펜" panose="020B0600000101010101" charset="-127"/>
                <a:ea typeface="나눔바른펜" panose="020B0600000101010101" charset="-127"/>
              </a:rPr>
              <a:t>⑤ </a:t>
            </a:r>
            <a:r>
              <a:rPr lang="ko-KR" altLang="ko-KR" sz="2500" dirty="0">
                <a:latin typeface="나눔바른펜" panose="020B0600000101010101" charset="-127"/>
                <a:ea typeface="나눔바른펜" panose="020B0600000101010101" charset="-127"/>
              </a:rPr>
              <a:t>트레이너 유형별 보기 제공</a:t>
            </a:r>
          </a:p>
          <a:p>
            <a:pPr marL="0" indent="0">
              <a:buNone/>
            </a:pPr>
            <a:r>
              <a:rPr lang="en-US" altLang="ko-KR" sz="2500" dirty="0">
                <a:latin typeface="나눔바른펜" panose="020B0600000101010101" charset="-127"/>
                <a:ea typeface="나눔바른펜" panose="020B0600000101010101" charset="-127"/>
              </a:rPr>
              <a:t>⑥ </a:t>
            </a:r>
            <a:r>
              <a:rPr lang="ko-KR" altLang="ko-KR" sz="2500" dirty="0">
                <a:latin typeface="나눔바른펜" panose="020B0600000101010101" charset="-127"/>
                <a:ea typeface="나눔바른펜" panose="020B0600000101010101" charset="-127"/>
              </a:rPr>
              <a:t>고객 목표 체중 설정 기능</a:t>
            </a:r>
          </a:p>
          <a:p>
            <a:pPr marL="0" indent="0">
              <a:buNone/>
            </a:pPr>
            <a:r>
              <a:rPr lang="en-US" altLang="ko-KR" sz="2500" dirty="0">
                <a:latin typeface="나눔바른펜" panose="020B0600000101010101" charset="-127"/>
                <a:ea typeface="나눔바른펜" panose="020B0600000101010101" charset="-127"/>
              </a:rPr>
              <a:t>⑦ </a:t>
            </a:r>
            <a:r>
              <a:rPr lang="ko-KR" altLang="ko-KR" sz="2500" dirty="0">
                <a:latin typeface="나눔바른펜" panose="020B0600000101010101" charset="-127"/>
                <a:ea typeface="나눔바른펜" panose="020B0600000101010101" charset="-127"/>
              </a:rPr>
              <a:t>고객의 나의 정보 기록 기능</a:t>
            </a:r>
            <a:endParaRPr lang="en-US" altLang="ko-KR" sz="2500" dirty="0">
              <a:latin typeface="나눔바른펜" panose="020B0600000101010101" charset="-127"/>
              <a:ea typeface="나눔바른펜" panose="020B0600000101010101" charset="-127"/>
            </a:endParaRPr>
          </a:p>
          <a:p>
            <a:pPr marL="0" indent="0">
              <a:buNone/>
            </a:pPr>
            <a:r>
              <a:rPr lang="ko-KR" altLang="ko-KR" sz="2500" dirty="0">
                <a:latin typeface="나눔바른펜" panose="020B0600000101010101" charset="-127"/>
                <a:ea typeface="나눔바른펜" panose="020B0600000101010101" charset="-127"/>
              </a:rPr>
              <a:t>⑧ 사용자 개인의 시간표 조회 기능</a:t>
            </a:r>
          </a:p>
          <a:p>
            <a:pPr marL="0" indent="0">
              <a:buNone/>
            </a:pPr>
            <a:r>
              <a:rPr lang="ko-KR" altLang="ko-KR" sz="2500" dirty="0">
                <a:latin typeface="나눔바른펜" panose="020B0600000101010101" charset="-127"/>
                <a:ea typeface="나눔바른펜" panose="020B0600000101010101" charset="-127"/>
              </a:rPr>
              <a:t>⑨ 고객 회원가입 기능</a:t>
            </a:r>
            <a:endParaRPr lang="en-US" altLang="ko-KR" sz="2500" dirty="0">
              <a:latin typeface="나눔바른펜" panose="020B0600000101010101" charset="-127"/>
              <a:ea typeface="나눔바른펜" panose="020B0600000101010101" charset="-127"/>
            </a:endParaRPr>
          </a:p>
          <a:p>
            <a:pPr marL="0" indent="0">
              <a:buNone/>
            </a:pPr>
            <a:r>
              <a:rPr lang="ko-KR" altLang="ko-KR" sz="2500" dirty="0">
                <a:latin typeface="나눔바른펜" panose="020B0600000101010101" charset="-127"/>
                <a:ea typeface="나눔바른펜" panose="020B0600000101010101" charset="-127"/>
              </a:rPr>
              <a:t>⑩ 담당</a:t>
            </a:r>
            <a:r>
              <a:rPr lang="en-US" altLang="ko-KR" sz="2500">
                <a:latin typeface="나눔바른펜" panose="020B0600000101010101" charset="-127"/>
                <a:ea typeface="나눔바른펜" panose="020B0600000101010101" charset="-127"/>
              </a:rPr>
              <a:t> </a:t>
            </a:r>
            <a:r>
              <a:rPr lang="ko-KR" altLang="ko-KR" sz="2500">
                <a:latin typeface="나눔바른펜" panose="020B0600000101010101" charset="-127"/>
                <a:ea typeface="나눔바른펜" panose="020B0600000101010101" charset="-127"/>
              </a:rPr>
              <a:t>트레이너 </a:t>
            </a:r>
            <a:r>
              <a:rPr lang="ko-KR" altLang="ko-KR" sz="2500" dirty="0">
                <a:latin typeface="나눔바른펜" panose="020B0600000101010101" charset="-127"/>
                <a:ea typeface="나눔바른펜" panose="020B0600000101010101" charset="-127"/>
              </a:rPr>
              <a:t>이외의 트레이너와 예약 기능</a:t>
            </a:r>
          </a:p>
          <a:p>
            <a:pPr marL="0" indent="0">
              <a:buNone/>
            </a:pPr>
            <a:endParaRPr lang="ko-KR" altLang="ko-KR" sz="25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2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92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67D50-BF48-4BFA-B468-E11CEA3EFCCB}"/>
              </a:ext>
            </a:extLst>
          </p:cNvPr>
          <p:cNvSpPr txBox="1"/>
          <p:nvPr/>
        </p:nvSpPr>
        <p:spPr>
          <a:xfrm>
            <a:off x="381001" y="249734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유스케이스 목록</a:t>
            </a:r>
            <a:endParaRPr lang="ko-KR" altLang="en-US" sz="3200" spc="-150" dirty="0">
              <a:solidFill>
                <a:srgbClr val="5252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68B6EA-E983-488E-9F98-0184EB680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53631"/>
              </p:ext>
            </p:extLst>
          </p:nvPr>
        </p:nvGraphicFramePr>
        <p:xfrm>
          <a:off x="304800" y="816038"/>
          <a:ext cx="8556395" cy="5968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5270">
                  <a:extLst>
                    <a:ext uri="{9D8B030D-6E8A-4147-A177-3AD203B41FA5}">
                      <a16:colId xmlns:a16="http://schemas.microsoft.com/office/drawing/2014/main" val="732423116"/>
                    </a:ext>
                  </a:extLst>
                </a:gridCol>
                <a:gridCol w="1949390">
                  <a:extLst>
                    <a:ext uri="{9D8B030D-6E8A-4147-A177-3AD203B41FA5}">
                      <a16:colId xmlns:a16="http://schemas.microsoft.com/office/drawing/2014/main" val="1391211770"/>
                    </a:ext>
                  </a:extLst>
                </a:gridCol>
                <a:gridCol w="5296395">
                  <a:extLst>
                    <a:ext uri="{9D8B030D-6E8A-4147-A177-3AD203B41FA5}">
                      <a16:colId xmlns:a16="http://schemas.microsoft.com/office/drawing/2014/main" val="228936331"/>
                    </a:ext>
                  </a:extLst>
                </a:gridCol>
                <a:gridCol w="465340">
                  <a:extLst>
                    <a:ext uri="{9D8B030D-6E8A-4147-A177-3AD203B41FA5}">
                      <a16:colId xmlns:a16="http://schemas.microsoft.com/office/drawing/2014/main" val="1030437240"/>
                    </a:ext>
                  </a:extLst>
                </a:gridCol>
              </a:tblGrid>
              <a:tr h="362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ID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유스케이스</a:t>
                      </a: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 명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설명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우선</a:t>
                      </a: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순위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 anchor="ctr"/>
                </a:tc>
                <a:extLst>
                  <a:ext uri="{0D108BD9-81ED-4DB2-BD59-A6C34878D82A}">
                    <a16:rowId xmlns:a16="http://schemas.microsoft.com/office/drawing/2014/main" val="2911727048"/>
                  </a:ext>
                </a:extLst>
              </a:tr>
              <a:tr h="472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UC001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로그인을 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헬스장 예약관리 프로그램을 사용하기 위해 사전에 어플을 다운받고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, </a:t>
                      </a: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아이디 비밀번호를 입력해서 로그인을 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1158291609"/>
                  </a:ext>
                </a:extLst>
              </a:tr>
              <a:tr h="38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UC002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회원가입을 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고객은 이메일을 이용하여 회원가입을 하고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, </a:t>
                      </a: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원하는 유형의 담당 트레이너를 선택한다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1532050663"/>
                  </a:ext>
                </a:extLst>
              </a:tr>
              <a:tr h="38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UC003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사용자가 자신의 시간표를 조회한다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사용자가 로그인을 하면 달력형식으로 해당 사용자의 시간표를 보여준다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1485083517"/>
                  </a:ext>
                </a:extLst>
              </a:tr>
              <a:tr h="2918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UC004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담당 트레이너와 예약한다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고객이 원하는 시간에 담당 트레이너에게 트레이닝을 받기 위해 예약한다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2827929837"/>
                  </a:ext>
                </a:extLst>
              </a:tr>
              <a:tr h="388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UC005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예약을 변경한다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고객이 예약한 시간대를 변경하고 변경내용을 트레이너와 고객의 시간표에 반영한다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2432502019"/>
                  </a:ext>
                </a:extLst>
              </a:tr>
              <a:tr h="384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UC006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예약을 취소한다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고객이 예약을 취소하면 트레이너와 고객의 시간표에서 예약을 삭제한다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4118486407"/>
                  </a:ext>
                </a:extLst>
              </a:tr>
              <a:tr h="513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UC007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담당 트레이너를 선택한</a:t>
                      </a:r>
                      <a:r>
                        <a:rPr lang="ko-KR" alt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시스템이 제공하는 트레이너 유형별 보기 기능을 통해 고객이 원하는 담당 트레이너를 선택한다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3829210610"/>
                  </a:ext>
                </a:extLst>
              </a:tr>
              <a:tr h="513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UC008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목표체중을 조회한다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고객이 설정한 목표체중은 메뉴버튼 클릭을 통해 조회된다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 </a:t>
                      </a: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입력한 정보가 없을 경우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 '-'</a:t>
                      </a: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를 출력한다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10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1574654459"/>
                  </a:ext>
                </a:extLst>
              </a:tr>
              <a:tr h="647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UC009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나의 정보를 조회한다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고객이 기록한 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BMI, </a:t>
                      </a:r>
                      <a:r>
                        <a:rPr lang="ko-KR" sz="1100" dirty="0" err="1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근육량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, </a:t>
                      </a: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체중 정보를 달력 아래에 보여준다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 </a:t>
                      </a: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고객은 원하는 날짜를 선택하면 그 날의 정보를 볼 수 있다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 </a:t>
                      </a: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입력한 정보가 없을 시 달력을 띄운다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8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218748531"/>
                  </a:ext>
                </a:extLst>
              </a:tr>
              <a:tr h="513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UC010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나의 정보를 기록하고 수정한다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0" algn="l"/>
                        </a:tabLs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981200" algn="l"/>
                        </a:tabLs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고객이 신체정보에서 날짜별로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BMI, </a:t>
                      </a:r>
                      <a:r>
                        <a:rPr lang="ko-KR" sz="1100" dirty="0" err="1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근육량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, </a:t>
                      </a: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체중 정보를 기록 또는 수정할 수 있다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 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9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2804413131"/>
                  </a:ext>
                </a:extLst>
              </a:tr>
              <a:tr h="603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UC011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담당 트레이너 이외의 트레이너와 예약한다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고객이 원하는 예약 시간과 담당 트레이너의 여유시간이 맞지 않을 경우 다른 트레이너의 예약시간에 예약할 수 있다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12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2779292760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UC012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로그아웃한다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ko-KR" sz="1100" dirty="0">
                        <a:effectLst/>
                        <a:latin typeface="나눔바른펜" panose="020B0600000101010101" charset="-127"/>
                        <a:ea typeface="나눔바른펜" panose="020B0600000101010101" charset="-127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사용자가 계정을 </a:t>
                      </a:r>
                      <a:r>
                        <a:rPr lang="ko-KR" sz="1100" dirty="0" err="1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로그아웃한다</a:t>
                      </a: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나눔바른펜" panose="020B0600000101010101" charset="-127"/>
                          <a:ea typeface="나눔바른펜" panose="020B0600000101010101" charset="-127"/>
                        </a:rPr>
                        <a:t>11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나눔바른펜" panose="020B0600000101010101" charset="-127"/>
                        <a:ea typeface="나눔바른펜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44727" marR="44727" marT="0" marB="0"/>
                </a:tc>
                <a:extLst>
                  <a:ext uri="{0D108BD9-81ED-4DB2-BD59-A6C34878D82A}">
                    <a16:rowId xmlns:a16="http://schemas.microsoft.com/office/drawing/2014/main" val="416318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1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39D1-E1AD-4338-96D1-0F6F28C100D5}"/>
              </a:ext>
            </a:extLst>
          </p:cNvPr>
          <p:cNvSpPr txBox="1"/>
          <p:nvPr/>
        </p:nvSpPr>
        <p:spPr>
          <a:xfrm>
            <a:off x="381001" y="249734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유스케이스</a:t>
            </a:r>
            <a:r>
              <a:rPr lang="ko-KR" altLang="en-US" sz="3200" spc="-150" dirty="0">
                <a:solidFill>
                  <a:srgbClr val="5252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BCBFDF-A5A2-41EE-862D-58E805AC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6" y="1121790"/>
            <a:ext cx="6975835" cy="53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3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921168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계획</a:t>
            </a:r>
            <a:endParaRPr lang="en-US" altLang="ko-KR" sz="6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2019300" y="3089444"/>
            <a:ext cx="5086349" cy="714380"/>
          </a:xfrm>
          <a:prstGeom prst="bracketPair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833</Words>
  <Application>Microsoft Office PowerPoint</Application>
  <PresentationFormat>화면 슬라이드 쇼(4:3)</PresentationFormat>
  <Paragraphs>262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9" baseType="lpstr">
      <vt:lpstr>맑은 고딕</vt:lpstr>
      <vt:lpstr>함초롬돋움</vt:lpstr>
      <vt:lpstr>나눔바른펜</vt:lpstr>
      <vt:lpstr>나눔바른고딕 UltraLight</vt:lpstr>
      <vt:lpstr>Arial</vt:lpstr>
      <vt:lpstr>a옛날목욕탕L</vt:lpstr>
      <vt:lpstr>Wingdings</vt:lpstr>
      <vt:lpstr>나눔바른고딕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장연수</dc:creator>
  <cp:lastModifiedBy>user</cp:lastModifiedBy>
  <cp:revision>104</cp:revision>
  <dcterms:created xsi:type="dcterms:W3CDTF">2015-01-21T11:35:38Z</dcterms:created>
  <dcterms:modified xsi:type="dcterms:W3CDTF">2018-06-12T09:19:56Z</dcterms:modified>
</cp:coreProperties>
</file>