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1" r:id="rId1"/>
  </p:sldMasterIdLst>
  <p:notesMasterIdLst>
    <p:notesMasterId r:id="rId2"/>
  </p:notesMasterIdLst>
  <p:sldIdLst>
    <p:sldId id="257" r:id="rId3"/>
    <p:sldId id="268" r:id="rId4"/>
    <p:sldId id="267" r:id="rId5"/>
    <p:sldId id="269" r:id="rId6"/>
    <p:sldId id="270" r:id="rId7"/>
    <p:sldId id="271" r:id="rId8"/>
    <p:sldId id="272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966" autoAdjust="0"/>
    <p:restoredTop sz="81543"/>
  </p:normalViewPr>
  <p:slideViewPr>
    <p:cSldViewPr snapToGrid="0">
      <p:cViewPr varScale="1">
        <p:scale>
          <a:sx n="100" d="100"/>
          <a:sy n="100" d="100"/>
        </p:scale>
        <p:origin x="90" y="79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해결</a:t>
            </a:r>
            <a:r>
              <a:rPr lang="en-US" altLang="ko-KR"/>
              <a:t>&gt;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 </a:t>
            </a:r>
            <a:endParaRPr lang="ko-KR" altLang="en-US"/>
          </a:p>
          <a:p>
            <a:pPr>
              <a:defRPr/>
            </a:pPr>
            <a:r>
              <a:rPr lang="ko-KR" altLang="en-US"/>
              <a:t>채팅창을 띄웠을 때 메시지 전송해줘야되는데 널포인터 전해줬던것(채팅창이 뜨기 전에 먼저 스레드쪽에서 주소를 받아오면서 </a:t>
            </a:r>
            <a:r>
              <a:rPr lang="en-US" altLang="ko-KR"/>
              <a:t>Null</a:t>
            </a:r>
            <a:r>
              <a:rPr lang="ko-KR" altLang="en-US"/>
              <a:t>이 전달 되었습니다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기능을 실행하기 위해서는 주소를 세번 연속 불러와야 했습니다</a:t>
            </a:r>
            <a:r>
              <a:rPr lang="en-US" altLang="ko-KR"/>
              <a:t>.</a:t>
            </a:r>
            <a:r>
              <a:rPr lang="ko-KR" altLang="en-US"/>
              <a:t> 주소 한 곳에서라도 </a:t>
            </a:r>
            <a:r>
              <a:rPr lang="en-US" altLang="ko-KR"/>
              <a:t>NullPointerException</a:t>
            </a:r>
            <a:r>
              <a:rPr lang="ko-KR" altLang="en-US"/>
              <a:t>이 발생되면 해당 기능을 수행하지 못하였습니다</a:t>
            </a:r>
            <a:r>
              <a:rPr lang="en-US" altLang="ko-KR"/>
              <a:t>.</a:t>
            </a:r>
            <a:r>
              <a:rPr lang="ko-KR" altLang="en-US"/>
              <a:t> 이는 시점 문제의 일환으로 해당 문제를 해결하기 위하여 채팅창의 인스턴스화를 진행하였고</a:t>
            </a:r>
            <a:r>
              <a:rPr lang="en-US" altLang="ko-KR"/>
              <a:t>,</a:t>
            </a:r>
            <a:r>
              <a:rPr lang="ko-KR" altLang="en-US"/>
              <a:t> 이를 통해 채팅 출력이 정상적으로 이루어지게 되어습니다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Map</a:t>
            </a:r>
            <a:r>
              <a:rPr lang="ko-KR" altLang="en-US"/>
              <a:t>을 통해 가져온 값을 </a:t>
            </a:r>
            <a:r>
              <a:rPr lang="en-US" altLang="ko-KR"/>
              <a:t>int</a:t>
            </a:r>
            <a:r>
              <a:rPr lang="ko-KR" altLang="en-US"/>
              <a:t> 로 다운 캐스팅 하는 과정에서 </a:t>
            </a:r>
            <a:r>
              <a:rPr lang="en-US" altLang="ko-KR"/>
              <a:t>integer.parseInt</a:t>
            </a:r>
            <a:r>
              <a:rPr lang="ko-KR" altLang="en-US"/>
              <a:t>를 사용하지 않고 </a:t>
            </a:r>
            <a:r>
              <a:rPr lang="en-US" altLang="ko-KR"/>
              <a:t>(int)</a:t>
            </a:r>
            <a:r>
              <a:rPr lang="ko-KR" altLang="en-US"/>
              <a:t>로 강제 형변환을 하여서 프로그램이 중단되었습니다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 다운 캐스팅을 </a:t>
            </a:r>
            <a:r>
              <a:rPr lang="en-US" altLang="ko-KR"/>
              <a:t>(int)</a:t>
            </a:r>
            <a:r>
              <a:rPr lang="ko-KR" altLang="en-US"/>
              <a:t>에서 </a:t>
            </a:r>
            <a:r>
              <a:rPr lang="en-US" altLang="ko-KR"/>
              <a:t>String.Valueof()</a:t>
            </a:r>
            <a:r>
              <a:rPr lang="ko-KR" altLang="en-US"/>
              <a:t>로 교체하여 강제 형변환으로 인한 프로그램 중단 문제를 해결하였습니다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해결 못함</a:t>
            </a:r>
            <a:r>
              <a:rPr lang="en-US" altLang="ko-KR"/>
              <a:t>,</a:t>
            </a:r>
            <a:r>
              <a:rPr lang="ko-KR" altLang="en-US"/>
              <a:t> 아쉬운점</a:t>
            </a:r>
            <a:r>
              <a:rPr lang="en-US" altLang="ko-KR"/>
              <a:t>&gt;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타입 세이프티 알림 관련하여 </a:t>
            </a:r>
            <a:r>
              <a:rPr lang="en-US" altLang="ko-KR"/>
              <a:t>input Object Stream</a:t>
            </a:r>
            <a:r>
              <a:rPr lang="ko-KR" altLang="en-US"/>
              <a:t>을 강제 형변환을 하여 리스트로 만들어 주었는데 이를 어떻게 해결해야 할지 아직 해답을 찾지 못하였습니다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회원 탈퇴를 할 때 회원 테이블에서부터 회원 삭제를 하려고 시도했지만 제약 조건에 걸려 회원 아이디를 외래키로 가지고 있는 테이블부터 삭제하는 쿼리를 수행해야 했는데 이러한 해결책을 찾는데 시간이 생각보다 많이 걸렸습니다</a:t>
            </a:r>
            <a:r>
              <a:rPr lang="en-US" altLang="ko-KR"/>
              <a:t>.</a:t>
            </a:r>
            <a:r>
              <a:rPr lang="ko-KR" altLang="en-US"/>
              <a:t>  회원 탈퇴를 수행했는데 트리거를 사용했으면 좋지 않았나 하는 아쉬움이 남아이씁니다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139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3" y="-28983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49" y="1575093"/>
            <a:ext cx="6096000" cy="1461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 </a:t>
            </a:r>
            <a:endParaRPr lang="en-US" altLang="ko-KR" sz="4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Never Ending Project NEPT</a:t>
            </a:r>
            <a:endParaRPr lang="en-US" altLang="ko-KR" sz="12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480551" y="3327693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7539" y="6061160"/>
            <a:ext cx="3482676" cy="49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강지우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유성열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이민주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임동혁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79901" y="501543"/>
            <a:ext cx="3287490" cy="515309"/>
            <a:chOff x="279901" y="49201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49505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49353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49201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4e4e3"/>
            </a:solidFill>
            <a:ln>
              <a:solidFill>
                <a:schemeClr val="lt1">
                  <a:alpha val="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i="1">
                  <a:solidFill>
                    <a:schemeClr val="dk1"/>
                  </a:solidFill>
                </a:rPr>
                <a:t>목차</a:t>
              </a:r>
              <a:endParaRPr lang="ko-KR" altLang="en-US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9400" y="1003299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3" name=""/>
          <p:cNvGrpSpPr/>
          <p:nvPr/>
        </p:nvGrpSpPr>
        <p:grpSpPr>
          <a:xfrm rot="0">
            <a:off x="768411" y="2556900"/>
            <a:ext cx="10322447" cy="2134799"/>
            <a:chOff x="2352283" y="2147805"/>
            <a:chExt cx="9233875" cy="1886669"/>
          </a:xfrm>
        </p:grpSpPr>
        <p:grpSp>
          <p:nvGrpSpPr>
            <p:cNvPr id="95" name=""/>
            <p:cNvGrpSpPr/>
            <p:nvPr/>
          </p:nvGrpSpPr>
          <p:grpSpPr>
            <a:xfrm rot="0">
              <a:off x="2352283" y="2147805"/>
              <a:ext cx="7644946" cy="1886669"/>
              <a:chOff x="1533133" y="2147805"/>
              <a:chExt cx="7644947" cy="1886669"/>
            </a:xfrm>
          </p:grpSpPr>
          <p:sp>
            <p:nvSpPr>
              <p:cNvPr id="96" name="타원 51"/>
              <p:cNvSpPr/>
              <p:nvPr/>
            </p:nvSpPr>
            <p:spPr>
              <a:xfrm>
                <a:off x="1624301" y="3758474"/>
                <a:ext cx="255482" cy="255482"/>
              </a:xfrm>
              <a:prstGeom prst="ellipse">
                <a:avLst/>
              </a:prstGeom>
              <a:solidFill>
                <a:srgbClr val="b87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b="1">
                    <a:solidFill>
                      <a:prstClr val="white"/>
                    </a:solidFill>
                  </a:rPr>
                  <a:t>1</a:t>
                </a:r>
                <a:endParaRPr lang="ko-KR" altLang="en-US" sz="11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타원 52"/>
              <p:cNvSpPr/>
              <p:nvPr/>
            </p:nvSpPr>
            <p:spPr>
              <a:xfrm>
                <a:off x="3443669" y="3778992"/>
                <a:ext cx="255482" cy="2554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b="1">
                    <a:solidFill>
                      <a:prstClr val="white"/>
                    </a:solidFill>
                  </a:rPr>
                  <a:t>2</a:t>
                </a:r>
                <a:endParaRPr lang="ko-KR" altLang="en-US" sz="11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53"/>
              <p:cNvSpPr/>
              <p:nvPr/>
            </p:nvSpPr>
            <p:spPr>
              <a:xfrm>
                <a:off x="5308714" y="3771312"/>
                <a:ext cx="255482" cy="2554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b="1">
                    <a:solidFill>
                      <a:prstClr val="white"/>
                    </a:solidFill>
                  </a:rPr>
                  <a:t>3</a:t>
                </a:r>
                <a:endParaRPr lang="ko-KR" altLang="en-US" sz="1100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9" name=""/>
              <p:cNvGrpSpPr/>
              <p:nvPr/>
            </p:nvGrpSpPr>
            <p:grpSpPr>
              <a:xfrm rot="0">
                <a:off x="1533133" y="2147805"/>
                <a:ext cx="5430229" cy="1763610"/>
                <a:chOff x="1218809" y="2147805"/>
                <a:chExt cx="5430229" cy="1763610"/>
              </a:xfrm>
            </p:grpSpPr>
            <p:grpSp>
              <p:nvGrpSpPr>
                <p:cNvPr id="100" name="그룹 19"/>
                <p:cNvGrpSpPr/>
                <p:nvPr/>
              </p:nvGrpSpPr>
              <p:grpSpPr>
                <a:xfrm rot="0">
                  <a:off x="1218809" y="2147805"/>
                  <a:ext cx="1853360" cy="1763610"/>
                  <a:chOff x="1064984" y="2661089"/>
                  <a:chExt cx="1853360" cy="1763610"/>
                </a:xfrm>
              </p:grpSpPr>
              <p:sp>
                <p:nvSpPr>
                  <p:cNvPr id="101" name="원호 20"/>
                  <p:cNvSpPr/>
                  <p:nvPr/>
                </p:nvSpPr>
                <p:spPr>
                  <a:xfrm rot="16200000">
                    <a:off x="1169760" y="2661861"/>
                    <a:ext cx="288925" cy="288925"/>
                  </a:xfrm>
                  <a:prstGeom prst="arc">
                    <a:avLst>
                      <a:gd name="adj1" fmla="val 16200000"/>
                      <a:gd name="adj2" fmla="val 117151"/>
                    </a:avLst>
                  </a:prstGeom>
                  <a:ln w="38100">
                    <a:solidFill>
                      <a:srgbClr val="b878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102" name="직선 연결선 21"/>
                  <p:cNvCxnSpPr/>
                  <p:nvPr/>
                </p:nvCxnSpPr>
                <p:spPr>
                  <a:xfrm flipV="1">
                    <a:off x="1314222" y="2661089"/>
                    <a:ext cx="1152000" cy="709"/>
                  </a:xfrm>
                  <a:prstGeom prst="line">
                    <a:avLst/>
                  </a:prstGeom>
                  <a:ln w="38100">
                    <a:solidFill>
                      <a:srgbClr val="b878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22"/>
                  <p:cNvCxnSpPr>
                    <a:endCxn id="104" idx="2"/>
                  </p:cNvCxnSpPr>
                  <p:nvPr/>
                </p:nvCxnSpPr>
                <p:spPr>
                  <a:xfrm rot="5400000">
                    <a:off x="382783" y="3488579"/>
                    <a:ext cx="1469232" cy="104722"/>
                  </a:xfrm>
                  <a:prstGeom prst="line">
                    <a:avLst/>
                  </a:prstGeom>
                  <a:ln w="38100">
                    <a:solidFill>
                      <a:srgbClr val="b878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원호 23"/>
                  <p:cNvSpPr/>
                  <p:nvPr/>
                </p:nvSpPr>
                <p:spPr>
                  <a:xfrm rot="10800000">
                    <a:off x="1064984" y="4135063"/>
                    <a:ext cx="288925" cy="288925"/>
                  </a:xfrm>
                  <a:prstGeom prst="arc">
                    <a:avLst>
                      <a:gd name="adj1" fmla="val 16200000"/>
                      <a:gd name="adj2" fmla="val 94459"/>
                    </a:avLst>
                  </a:prstGeom>
                  <a:ln w="38100">
                    <a:solidFill>
                      <a:srgbClr val="b878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105" name="직선 연결선 24"/>
                  <p:cNvCxnSpPr>
                    <a:endCxn id="106" idx="2"/>
                  </p:cNvCxnSpPr>
                  <p:nvPr/>
                </p:nvCxnSpPr>
                <p:spPr>
                  <a:xfrm flipV="1">
                    <a:off x="1314222" y="4423857"/>
                    <a:ext cx="1453532" cy="842"/>
                  </a:xfrm>
                  <a:prstGeom prst="line">
                    <a:avLst/>
                  </a:prstGeom>
                  <a:ln w="38100">
                    <a:solidFill>
                      <a:srgbClr val="b878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원호 25"/>
                  <p:cNvSpPr/>
                  <p:nvPr/>
                </p:nvSpPr>
                <p:spPr>
                  <a:xfrm rot="5400000">
                    <a:off x="2629419" y="4135062"/>
                    <a:ext cx="288925" cy="288925"/>
                  </a:xfrm>
                  <a:prstGeom prst="arc">
                    <a:avLst>
                      <a:gd name="adj1" fmla="val 16860700"/>
                      <a:gd name="adj2" fmla="val 145870"/>
                    </a:avLst>
                  </a:prstGeom>
                  <a:ln w="38100">
                    <a:solidFill>
                      <a:srgbClr val="b878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07" name="그룹 29"/>
                <p:cNvGrpSpPr/>
                <p:nvPr/>
              </p:nvGrpSpPr>
              <p:grpSpPr>
                <a:xfrm rot="0">
                  <a:off x="3323834" y="2151540"/>
                  <a:ext cx="3325205" cy="1756035"/>
                  <a:chOff x="3170010" y="2664824"/>
                  <a:chExt cx="3325205" cy="1756035"/>
                </a:xfrm>
              </p:grpSpPr>
              <p:cxnSp>
                <p:nvCxnSpPr>
                  <p:cNvPr id="108" name="직선 연결선 30"/>
                  <p:cNvCxnSpPr>
                    <a:endCxn id="109" idx="2"/>
                  </p:cNvCxnSpPr>
                  <p:nvPr/>
                </p:nvCxnSpPr>
                <p:spPr>
                  <a:xfrm flipV="1">
                    <a:off x="3170010" y="4420017"/>
                    <a:ext cx="1453532" cy="842"/>
                  </a:xfrm>
                  <a:prstGeom prst="line">
                    <a:avLst/>
                  </a:prstGeom>
                  <a:ln w="38100">
                    <a:solidFill>
                      <a:srgbClr val="64696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원호 31"/>
                  <p:cNvSpPr/>
                  <p:nvPr/>
                </p:nvSpPr>
                <p:spPr>
                  <a:xfrm rot="5400000">
                    <a:off x="4485207" y="4131222"/>
                    <a:ext cx="288925" cy="288925"/>
                  </a:xfrm>
                  <a:prstGeom prst="arc">
                    <a:avLst>
                      <a:gd name="adj1" fmla="val 16860700"/>
                      <a:gd name="adj2" fmla="val 145870"/>
                    </a:avLst>
                  </a:prstGeom>
                  <a:ln w="38100">
                    <a:solidFill>
                      <a:srgbClr val="64696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110" name="직선 연결선 32"/>
                  <p:cNvCxnSpPr/>
                  <p:nvPr/>
                </p:nvCxnSpPr>
                <p:spPr>
                  <a:xfrm rot="5400000" flipH="1" flipV="1">
                    <a:off x="4140066" y="3416391"/>
                    <a:ext cx="1518292" cy="255481"/>
                  </a:xfrm>
                  <a:prstGeom prst="line">
                    <a:avLst/>
                  </a:prstGeom>
                  <a:ln w="38100">
                    <a:solidFill>
                      <a:srgbClr val="64696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원호 33"/>
                  <p:cNvSpPr/>
                  <p:nvPr/>
                </p:nvSpPr>
                <p:spPr>
                  <a:xfrm rot="16200000">
                    <a:off x="5025798" y="2668278"/>
                    <a:ext cx="288925" cy="288925"/>
                  </a:xfrm>
                  <a:prstGeom prst="arc">
                    <a:avLst>
                      <a:gd name="adj1" fmla="val 16634984"/>
                      <a:gd name="adj2" fmla="val 126253"/>
                    </a:avLst>
                  </a:prstGeom>
                  <a:ln w="38100">
                    <a:solidFill>
                      <a:srgbClr val="64696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112" name="직선 연결선 34"/>
                  <p:cNvCxnSpPr/>
                  <p:nvPr/>
                </p:nvCxnSpPr>
                <p:spPr>
                  <a:xfrm flipV="1">
                    <a:off x="5168520" y="2664824"/>
                    <a:ext cx="1326695" cy="804"/>
                  </a:xfrm>
                  <a:prstGeom prst="line">
                    <a:avLst/>
                  </a:prstGeom>
                  <a:ln w="38100">
                    <a:solidFill>
                      <a:srgbClr val="64696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직사각형 46"/>
                <p:cNvSpPr/>
                <p:nvPr/>
              </p:nvSpPr>
              <p:spPr>
                <a:xfrm>
                  <a:off x="1389252" y="2768561"/>
                  <a:ext cx="1638654" cy="4838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b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조원 소개</a:t>
                  </a:r>
                  <a:endParaRPr lang="ko-KR" altLang="en-US" sz="2000" b="1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sp>
            <p:nvSpPr>
              <p:cNvPr id="116" name="타원 61"/>
              <p:cNvSpPr/>
              <p:nvPr/>
            </p:nvSpPr>
            <p:spPr>
              <a:xfrm>
                <a:off x="8922599" y="3755952"/>
                <a:ext cx="255482" cy="255482"/>
              </a:xfrm>
              <a:prstGeom prst="ellipse">
                <a:avLst/>
              </a:prstGeom>
              <a:solidFill>
                <a:srgbClr val="b87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b="1">
                    <a:solidFill>
                      <a:prstClr val="white"/>
                    </a:solidFill>
                  </a:rPr>
                  <a:t>5</a:t>
                </a:r>
                <a:endParaRPr lang="en-US" altLang="ko-KR" sz="1100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7" name="직선 연결선 34"/>
            <p:cNvCxnSpPr/>
            <p:nvPr/>
          </p:nvCxnSpPr>
          <p:spPr>
            <a:xfrm flipV="1">
              <a:off x="4593884" y="2153460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45"/>
            <p:cNvCxnSpPr/>
            <p:nvPr/>
          </p:nvCxnSpPr>
          <p:spPr>
            <a:xfrm flipV="1">
              <a:off x="4198620" y="2264020"/>
              <a:ext cx="255481" cy="152781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원호 33"/>
            <p:cNvSpPr/>
            <p:nvPr/>
          </p:nvSpPr>
          <p:spPr>
            <a:xfrm rot="16200000">
              <a:off x="4449961" y="2152272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원호 56"/>
            <p:cNvSpPr/>
            <p:nvPr/>
          </p:nvSpPr>
          <p:spPr>
            <a:xfrm rot="5400000">
              <a:off x="11297232" y="3592652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1" name="직선 연결선 58"/>
            <p:cNvCxnSpPr/>
            <p:nvPr/>
          </p:nvCxnSpPr>
          <p:spPr>
            <a:xfrm rot="16200000" flipV="1">
              <a:off x="10856276" y="3016759"/>
              <a:ext cx="1459707" cy="5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원호 59"/>
            <p:cNvSpPr/>
            <p:nvPr/>
          </p:nvSpPr>
          <p:spPr>
            <a:xfrm rot="21600000">
              <a:off x="11297234" y="2157550"/>
              <a:ext cx="288925" cy="288925"/>
            </a:xfrm>
            <a:prstGeom prst="arc">
              <a:avLst>
                <a:gd name="adj1" fmla="val 16424502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3" name="직선 연결선 60"/>
            <p:cNvCxnSpPr/>
            <p:nvPr/>
          </p:nvCxnSpPr>
          <p:spPr>
            <a:xfrm rot="10800000" flipV="1">
              <a:off x="9988163" y="3883025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30"/>
            <p:cNvCxnSpPr>
              <a:endCxn id="125" idx="2"/>
            </p:cNvCxnSpPr>
            <p:nvPr/>
          </p:nvCxnSpPr>
          <p:spPr>
            <a:xfrm flipV="1">
              <a:off x="8133960" y="3906733"/>
              <a:ext cx="1444007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원호 31"/>
            <p:cNvSpPr/>
            <p:nvPr/>
          </p:nvSpPr>
          <p:spPr>
            <a:xfrm rot="5400000">
              <a:off x="9439633" y="3617938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6" name="직선 연결선 32"/>
            <p:cNvCxnSpPr/>
            <p:nvPr/>
          </p:nvCxnSpPr>
          <p:spPr>
            <a:xfrm rot="5400000" flipH="1" flipV="1">
              <a:off x="9094492" y="2903107"/>
              <a:ext cx="1518292" cy="255481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원호 33"/>
            <p:cNvSpPr/>
            <p:nvPr/>
          </p:nvSpPr>
          <p:spPr>
            <a:xfrm rot="16200000">
              <a:off x="9980224" y="2154994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30"/>
            <p:cNvCxnSpPr>
              <a:endCxn id="129" idx="2"/>
            </p:cNvCxnSpPr>
            <p:nvPr/>
          </p:nvCxnSpPr>
          <p:spPr>
            <a:xfrm flipV="1">
              <a:off x="6362311" y="3906733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원호 31"/>
            <p:cNvSpPr/>
            <p:nvPr/>
          </p:nvSpPr>
          <p:spPr>
            <a:xfrm rot="5400000">
              <a:off x="7677508" y="3617938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0" name="직선 연결선 32"/>
            <p:cNvCxnSpPr/>
            <p:nvPr/>
          </p:nvCxnSpPr>
          <p:spPr>
            <a:xfrm rot="5400000" flipH="1" flipV="1">
              <a:off x="7332367" y="2903107"/>
              <a:ext cx="1518292" cy="255481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원호 33"/>
            <p:cNvSpPr/>
            <p:nvPr/>
          </p:nvSpPr>
          <p:spPr>
            <a:xfrm rot="16200000">
              <a:off x="8218099" y="2154994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2" name="직선 연결선 34"/>
            <p:cNvCxnSpPr/>
            <p:nvPr/>
          </p:nvCxnSpPr>
          <p:spPr>
            <a:xfrm flipV="1">
              <a:off x="8360821" y="2151540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34"/>
            <p:cNvCxnSpPr/>
            <p:nvPr/>
          </p:nvCxnSpPr>
          <p:spPr>
            <a:xfrm flipV="1">
              <a:off x="10122946" y="2151540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53"/>
            <p:cNvSpPr/>
            <p:nvPr/>
          </p:nvSpPr>
          <p:spPr>
            <a:xfrm>
              <a:off x="8061439" y="3771312"/>
              <a:ext cx="255482" cy="2554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>
                  <a:solidFill>
                    <a:prstClr val="white"/>
                  </a:solidFill>
                </a:rPr>
                <a:t>4</a:t>
              </a:r>
              <a:endParaRPr lang="en-US" altLang="ko-KR" sz="1100" b="1">
                <a:solidFill>
                  <a:prstClr val="white"/>
                </a:solidFill>
              </a:endParaRPr>
            </a:p>
          </p:txBody>
        </p:sp>
      </p:grpSp>
      <p:sp>
        <p:nvSpPr>
          <p:cNvPr id="136" name="직사각형 46"/>
          <p:cNvSpPr/>
          <p:nvPr/>
        </p:nvSpPr>
        <p:spPr>
          <a:xfrm>
            <a:off x="3136091" y="3259297"/>
            <a:ext cx="1831835" cy="53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Tools</a:t>
            </a:r>
            <a:endParaRPr lang="en-US" altLang="ko-KR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0" name="직사각형 46"/>
          <p:cNvSpPr/>
          <p:nvPr/>
        </p:nvSpPr>
        <p:spPr>
          <a:xfrm>
            <a:off x="5184313" y="3259297"/>
            <a:ext cx="1831835" cy="53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endParaRPr lang="ko-KR" altLang="en-US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5" name="직사각형 46"/>
          <p:cNvSpPr/>
          <p:nvPr/>
        </p:nvSpPr>
        <p:spPr>
          <a:xfrm>
            <a:off x="7269567" y="3059272"/>
            <a:ext cx="1831835" cy="99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Trouble</a:t>
            </a:r>
            <a:b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Shooting</a:t>
            </a:r>
            <a:endParaRPr lang="en-US" altLang="ko-KR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6" name="직사각형 46"/>
          <p:cNvSpPr/>
          <p:nvPr/>
        </p:nvSpPr>
        <p:spPr>
          <a:xfrm>
            <a:off x="9254610" y="3259297"/>
            <a:ext cx="1831835" cy="53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ko-KR" altLang="en-US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89426" y="501543"/>
            <a:ext cx="3287490" cy="515309"/>
            <a:chOff x="279901" y="49201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49505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49353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49201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4e4e3"/>
            </a:solidFill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i="1">
                  <a:solidFill>
                    <a:schemeClr val="dk1"/>
                  </a:solidFill>
                </a:rPr>
                <a:t>조원 소개</a:t>
              </a:r>
              <a:endParaRPr lang="ko-KR" altLang="en-US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6" name=""/>
          <p:cNvGrpSpPr/>
          <p:nvPr/>
        </p:nvGrpSpPr>
        <p:grpSpPr>
          <a:xfrm rot="0">
            <a:off x="397650" y="1890008"/>
            <a:ext cx="11388603" cy="3604012"/>
            <a:chOff x="397650" y="1442333"/>
            <a:chExt cx="11388603" cy="3604012"/>
          </a:xfrm>
        </p:grpSpPr>
        <p:sp>
          <p:nvSpPr>
            <p:cNvPr id="57" name="직사각형 68"/>
            <p:cNvSpPr/>
            <p:nvPr/>
          </p:nvSpPr>
          <p:spPr>
            <a:xfrm>
              <a:off x="768349" y="4591914"/>
              <a:ext cx="2035416" cy="406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>
                  <a:solidFill>
                    <a:srgbClr val="44546a">
                      <a:lumMod val="75000"/>
                    </a:srgbClr>
                  </a:solidFill>
                </a:rPr>
                <a:t>Server,</a:t>
              </a:r>
              <a:r>
                <a:rPr lang="ko-KR" altLang="en-US" sz="1400" b="1">
                  <a:solidFill>
                    <a:srgbClr val="44546a">
                      <a:lumMod val="75000"/>
                    </a:srgbClr>
                  </a:solidFill>
                </a:rPr>
                <a:t> 발표</a:t>
              </a:r>
              <a:endParaRPr lang="ko-KR" altLang="en-US" sz="1400" b="1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grpSp>
          <p:nvGrpSpPr>
            <p:cNvPr id="58" name=""/>
            <p:cNvGrpSpPr/>
            <p:nvPr/>
          </p:nvGrpSpPr>
          <p:grpSpPr>
            <a:xfrm rot="0">
              <a:off x="397650" y="1448172"/>
              <a:ext cx="2786087" cy="3017160"/>
              <a:chOff x="6096000" y="1795677"/>
              <a:chExt cx="2786087" cy="3017160"/>
            </a:xfrm>
          </p:grpSpPr>
          <p:sp>
            <p:nvSpPr>
              <p:cNvPr id="59" name="직사각형 2"/>
              <p:cNvSpPr/>
              <p:nvPr/>
            </p:nvSpPr>
            <p:spPr>
              <a:xfrm>
                <a:off x="6555339" y="2353175"/>
                <a:ext cx="2013405" cy="215164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6469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prstClr val="white"/>
                    </a:solidFill>
                  </a:rPr>
                  <a:t>강지우</a:t>
                </a: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3"/>
              <p:cNvGrpSpPr/>
              <p:nvPr/>
            </p:nvGrpSpPr>
            <p:grpSpPr>
              <a:xfrm rot="0">
                <a:off x="6098939" y="1851130"/>
                <a:ext cx="2783148" cy="2961707"/>
                <a:chOff x="1105700" y="1377555"/>
                <a:chExt cx="3300400" cy="3706045"/>
              </a:xfrm>
            </p:grpSpPr>
            <p:cxnSp>
              <p:nvCxnSpPr>
                <p:cNvPr id="61" name="직선 연결선 62"/>
                <p:cNvCxnSpPr/>
                <p:nvPr/>
              </p:nvCxnSpPr>
              <p:spPr>
                <a:xfrm>
                  <a:off x="1563006" y="1377555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3"/>
                <p:cNvCxnSpPr/>
                <p:nvPr/>
              </p:nvCxnSpPr>
              <p:spPr>
                <a:xfrm>
                  <a:off x="3952420" y="1879600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4"/>
                <p:cNvCxnSpPr/>
                <p:nvPr/>
              </p:nvCxnSpPr>
              <p:spPr>
                <a:xfrm rot="16200000">
                  <a:off x="2984100" y="315000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5"/>
                <p:cNvCxnSpPr/>
                <p:nvPr/>
              </p:nvCxnSpPr>
              <p:spPr>
                <a:xfrm rot="16200000">
                  <a:off x="2527700" y="44998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직사각형 4"/>
              <p:cNvSpPr/>
              <p:nvPr/>
            </p:nvSpPr>
            <p:spPr>
              <a:xfrm>
                <a:off x="6096000" y="1795677"/>
                <a:ext cx="450764" cy="495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b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01</a:t>
                </a:r>
                <a:endParaRPr lang="en-US" altLang="ko-KR" b="1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66" name=""/>
            <p:cNvGrpSpPr/>
            <p:nvPr/>
          </p:nvGrpSpPr>
          <p:grpSpPr>
            <a:xfrm rot="0">
              <a:off x="3268436" y="1458017"/>
              <a:ext cx="2786087" cy="3017160"/>
              <a:chOff x="6096000" y="1795677"/>
              <a:chExt cx="2786087" cy="3017160"/>
            </a:xfrm>
          </p:grpSpPr>
          <p:sp>
            <p:nvSpPr>
              <p:cNvPr id="67" name="직사각형 2"/>
              <p:cNvSpPr/>
              <p:nvPr/>
            </p:nvSpPr>
            <p:spPr>
              <a:xfrm>
                <a:off x="6555339" y="2353175"/>
                <a:ext cx="2013405" cy="215164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6469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prstClr val="white"/>
                    </a:solidFill>
                  </a:rPr>
                  <a:t>유성열</a:t>
                </a: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8" name="그룹 3"/>
              <p:cNvGrpSpPr/>
              <p:nvPr/>
            </p:nvGrpSpPr>
            <p:grpSpPr>
              <a:xfrm rot="0">
                <a:off x="6098939" y="1851130"/>
                <a:ext cx="2783148" cy="2961707"/>
                <a:chOff x="1105700" y="1377555"/>
                <a:chExt cx="3300400" cy="3706045"/>
              </a:xfrm>
            </p:grpSpPr>
            <p:cxnSp>
              <p:nvCxnSpPr>
                <p:cNvPr id="69" name="직선 연결선 62"/>
                <p:cNvCxnSpPr/>
                <p:nvPr/>
              </p:nvCxnSpPr>
              <p:spPr>
                <a:xfrm>
                  <a:off x="1563006" y="1377555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3"/>
                <p:cNvCxnSpPr/>
                <p:nvPr/>
              </p:nvCxnSpPr>
              <p:spPr>
                <a:xfrm>
                  <a:off x="3952420" y="1879600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64"/>
                <p:cNvCxnSpPr/>
                <p:nvPr/>
              </p:nvCxnSpPr>
              <p:spPr>
                <a:xfrm rot="16200000">
                  <a:off x="2984100" y="315000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65"/>
                <p:cNvCxnSpPr/>
                <p:nvPr/>
              </p:nvCxnSpPr>
              <p:spPr>
                <a:xfrm rot="16200000">
                  <a:off x="2527700" y="44998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직사각형 4"/>
              <p:cNvSpPr/>
              <p:nvPr/>
            </p:nvSpPr>
            <p:spPr>
              <a:xfrm>
                <a:off x="6096000" y="1795677"/>
                <a:ext cx="450764" cy="495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b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02</a:t>
                </a:r>
                <a:endParaRPr lang="en-US" altLang="ko-KR" b="1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4" name=""/>
            <p:cNvGrpSpPr/>
            <p:nvPr/>
          </p:nvGrpSpPr>
          <p:grpSpPr>
            <a:xfrm rot="0">
              <a:off x="6143625" y="1464501"/>
              <a:ext cx="2786087" cy="3017160"/>
              <a:chOff x="6096000" y="1795677"/>
              <a:chExt cx="2786087" cy="3017160"/>
            </a:xfrm>
          </p:grpSpPr>
          <p:sp>
            <p:nvSpPr>
              <p:cNvPr id="75" name="직사각형 2"/>
              <p:cNvSpPr/>
              <p:nvPr/>
            </p:nvSpPr>
            <p:spPr>
              <a:xfrm>
                <a:off x="6555339" y="2353175"/>
                <a:ext cx="2013405" cy="215164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6469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prstClr val="white"/>
                    </a:solidFill>
                  </a:rPr>
                  <a:t>이민주</a:t>
                </a: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6" name="그룹 3"/>
              <p:cNvGrpSpPr/>
              <p:nvPr/>
            </p:nvGrpSpPr>
            <p:grpSpPr>
              <a:xfrm rot="0">
                <a:off x="6098939" y="1851130"/>
                <a:ext cx="2783148" cy="2961707"/>
                <a:chOff x="1105700" y="1377555"/>
                <a:chExt cx="3300400" cy="3706045"/>
              </a:xfrm>
            </p:grpSpPr>
            <p:cxnSp>
              <p:nvCxnSpPr>
                <p:cNvPr id="77" name="직선 연결선 62"/>
                <p:cNvCxnSpPr/>
                <p:nvPr/>
              </p:nvCxnSpPr>
              <p:spPr>
                <a:xfrm>
                  <a:off x="1563006" y="1377555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63"/>
                <p:cNvCxnSpPr/>
                <p:nvPr/>
              </p:nvCxnSpPr>
              <p:spPr>
                <a:xfrm>
                  <a:off x="3952420" y="1879600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64"/>
                <p:cNvCxnSpPr/>
                <p:nvPr/>
              </p:nvCxnSpPr>
              <p:spPr>
                <a:xfrm rot="16200000">
                  <a:off x="2984100" y="315000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65"/>
                <p:cNvCxnSpPr/>
                <p:nvPr/>
              </p:nvCxnSpPr>
              <p:spPr>
                <a:xfrm rot="16200000">
                  <a:off x="2527700" y="44998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4"/>
              <p:cNvSpPr/>
              <p:nvPr/>
            </p:nvSpPr>
            <p:spPr>
              <a:xfrm>
                <a:off x="6096000" y="1795677"/>
                <a:ext cx="450764" cy="495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b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03</a:t>
                </a:r>
                <a:endParaRPr lang="en-US" altLang="ko-KR" b="1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82" name=""/>
            <p:cNvGrpSpPr/>
            <p:nvPr/>
          </p:nvGrpSpPr>
          <p:grpSpPr>
            <a:xfrm rot="0">
              <a:off x="9000164" y="1442333"/>
              <a:ext cx="2786089" cy="3017160"/>
              <a:chOff x="6095999" y="1795677"/>
              <a:chExt cx="2786089" cy="3017160"/>
            </a:xfrm>
          </p:grpSpPr>
          <p:sp>
            <p:nvSpPr>
              <p:cNvPr id="83" name="직사각형 2"/>
              <p:cNvSpPr/>
              <p:nvPr/>
            </p:nvSpPr>
            <p:spPr>
              <a:xfrm>
                <a:off x="6555339" y="2353175"/>
                <a:ext cx="2013405" cy="215164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6469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prstClr val="white"/>
                    </a:solidFill>
                  </a:rPr>
                  <a:t>임동혁</a:t>
                </a: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4" name="그룹 3"/>
              <p:cNvGrpSpPr/>
              <p:nvPr/>
            </p:nvGrpSpPr>
            <p:grpSpPr>
              <a:xfrm rot="0">
                <a:off x="6098940" y="1851130"/>
                <a:ext cx="2783148" cy="2961707"/>
                <a:chOff x="1105700" y="1377555"/>
                <a:chExt cx="3300400" cy="3706045"/>
              </a:xfrm>
            </p:grpSpPr>
            <p:cxnSp>
              <p:nvCxnSpPr>
                <p:cNvPr id="85" name="직선 연결선 62"/>
                <p:cNvCxnSpPr/>
                <p:nvPr/>
              </p:nvCxnSpPr>
              <p:spPr>
                <a:xfrm>
                  <a:off x="1563006" y="1377555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63"/>
                <p:cNvCxnSpPr/>
                <p:nvPr/>
              </p:nvCxnSpPr>
              <p:spPr>
                <a:xfrm>
                  <a:off x="3952420" y="1879600"/>
                  <a:ext cx="0" cy="320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64"/>
                <p:cNvCxnSpPr/>
                <p:nvPr/>
              </p:nvCxnSpPr>
              <p:spPr>
                <a:xfrm rot="16200000">
                  <a:off x="2984100" y="315000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65"/>
                <p:cNvCxnSpPr/>
                <p:nvPr/>
              </p:nvCxnSpPr>
              <p:spPr>
                <a:xfrm rot="16200000">
                  <a:off x="2527700" y="449983"/>
                  <a:ext cx="0" cy="2844000"/>
                </a:xfrm>
                <a:prstGeom prst="line">
                  <a:avLst/>
                </a:prstGeom>
                <a:ln w="12700">
                  <a:solidFill>
                    <a:srgbClr val="64696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직사각형 4"/>
              <p:cNvSpPr/>
              <p:nvPr/>
            </p:nvSpPr>
            <p:spPr>
              <a:xfrm>
                <a:off x="6095999" y="1795677"/>
                <a:ext cx="450764" cy="498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b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04</a:t>
                </a:r>
                <a:endParaRPr lang="en-US" altLang="ko-KR" b="1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90" name="직사각형 68"/>
            <p:cNvSpPr/>
            <p:nvPr/>
          </p:nvSpPr>
          <p:spPr>
            <a:xfrm>
              <a:off x="3690202" y="4640258"/>
              <a:ext cx="2035416" cy="406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>
                  <a:solidFill>
                    <a:srgbClr val="44546a">
                      <a:lumMod val="75000"/>
                    </a:srgbClr>
                  </a:solidFill>
                </a:rPr>
                <a:t>Project Leader</a:t>
              </a:r>
              <a:endParaRPr lang="en-US" altLang="ko-KR" sz="1400" b="1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1" name="직사각형 68"/>
            <p:cNvSpPr/>
            <p:nvPr/>
          </p:nvSpPr>
          <p:spPr>
            <a:xfrm>
              <a:off x="6571714" y="4592233"/>
              <a:ext cx="2035416" cy="406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>
                  <a:solidFill>
                    <a:srgbClr val="44546a">
                      <a:lumMod val="75000"/>
                    </a:srgbClr>
                  </a:solidFill>
                </a:rPr>
                <a:t>DB,</a:t>
              </a:r>
              <a:r>
                <a:rPr lang="ko-KR" altLang="en-US" sz="1400" b="1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400" b="1">
                  <a:solidFill>
                    <a:srgbClr val="44546a">
                      <a:lumMod val="75000"/>
                    </a:srgbClr>
                  </a:solidFill>
                </a:rPr>
                <a:t>PPT</a:t>
              </a:r>
              <a:endParaRPr lang="en-US" altLang="ko-KR" sz="1400" b="1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2" name="직사각형 68"/>
            <p:cNvSpPr/>
            <p:nvPr/>
          </p:nvSpPr>
          <p:spPr>
            <a:xfrm>
              <a:off x="9461234" y="4590715"/>
              <a:ext cx="2035416" cy="408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>
                  <a:solidFill>
                    <a:srgbClr val="44546a">
                      <a:lumMod val="75000"/>
                    </a:srgbClr>
                  </a:solidFill>
                </a:rPr>
                <a:t>Client</a:t>
              </a:r>
              <a:endPara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89426" y="501543"/>
            <a:ext cx="3287490" cy="515309"/>
            <a:chOff x="279901" y="49201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49505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49353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49201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4e4e3"/>
            </a:solidFill>
            <a:ln>
              <a:solidFill>
                <a:srgbClr val="e1dad4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i="1">
                  <a:solidFill>
                    <a:schemeClr val="dk1"/>
                  </a:solidFill>
                </a:rPr>
                <a:t>Tools</a:t>
              </a:r>
              <a:endParaRPr lang="en-US" altLang="ko-KR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6" name=""/>
          <p:cNvGrpSpPr/>
          <p:nvPr/>
        </p:nvGrpSpPr>
        <p:grpSpPr>
          <a:xfrm rot="0">
            <a:off x="488870" y="1307742"/>
            <a:ext cx="11250996" cy="5142450"/>
            <a:chOff x="488870" y="1307742"/>
            <a:chExt cx="11250996" cy="5142450"/>
          </a:xfrm>
        </p:grpSpPr>
        <p:pic>
          <p:nvPicPr>
            <p:cNvPr id="13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775855" y="3132844"/>
              <a:ext cx="1964011" cy="1479070"/>
            </a:xfrm>
            <a:prstGeom prst="rect">
              <a:avLst/>
            </a:prstGeom>
          </p:spPr>
        </p:pic>
        <p:grpSp>
          <p:nvGrpSpPr>
            <p:cNvPr id="138" name=""/>
            <p:cNvGrpSpPr/>
            <p:nvPr/>
          </p:nvGrpSpPr>
          <p:grpSpPr>
            <a:xfrm rot="0">
              <a:off x="488870" y="1307742"/>
              <a:ext cx="9883646" cy="5142450"/>
              <a:chOff x="488870" y="1307742"/>
              <a:chExt cx="9883646" cy="5142450"/>
            </a:xfrm>
          </p:grpSpPr>
          <p:sp>
            <p:nvSpPr>
              <p:cNvPr id="139" name="타원 6"/>
              <p:cNvSpPr/>
              <p:nvPr/>
            </p:nvSpPr>
            <p:spPr>
              <a:xfrm>
                <a:off x="4808295" y="2760258"/>
                <a:ext cx="2155553" cy="2213677"/>
              </a:xfrm>
              <a:prstGeom prst="ellipse">
                <a:avLst/>
              </a:prstGeom>
              <a:solidFill>
                <a:srgbClr val="333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400" b="1">
                    <a:solidFill>
                      <a:schemeClr val="lt1"/>
                    </a:solidFill>
                  </a:rPr>
                  <a:t>Tools</a:t>
                </a:r>
                <a:endParaRPr lang="en-US" altLang="ko-KR" sz="2400" b="1">
                  <a:solidFill>
                    <a:schemeClr val="lt1"/>
                  </a:solidFill>
                </a:endParaRPr>
              </a:p>
            </p:txBody>
          </p:sp>
          <p:pic>
            <p:nvPicPr>
              <p:cNvPr id="140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702650" y="2633934"/>
                <a:ext cx="2305616" cy="2305616"/>
              </a:xfrm>
              <a:prstGeom prst="rect">
                <a:avLst/>
              </a:prstGeom>
            </p:spPr>
          </p:pic>
          <p:pic>
            <p:nvPicPr>
              <p:cNvPr id="141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012648" y="1307742"/>
                <a:ext cx="3351088" cy="1312347"/>
              </a:xfrm>
              <a:prstGeom prst="rect">
                <a:avLst/>
              </a:prstGeom>
            </p:spPr>
          </p:pic>
          <p:pic>
            <p:nvPicPr>
              <p:cNvPr id="142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350558" y="5452402"/>
                <a:ext cx="2231113" cy="823932"/>
              </a:xfrm>
              <a:prstGeom prst="rect">
                <a:avLst/>
              </a:prstGeom>
            </p:spPr>
          </p:pic>
          <p:pic>
            <p:nvPicPr>
              <p:cNvPr id="143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6966191" y="2024097"/>
                <a:ext cx="3406325" cy="3739035"/>
              </a:xfrm>
              <a:prstGeom prst="rect">
                <a:avLst/>
              </a:prstGeom>
            </p:spPr>
          </p:pic>
          <p:pic>
            <p:nvPicPr>
              <p:cNvPr id="144" name="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88870" y="3582681"/>
                <a:ext cx="2751417" cy="813226"/>
              </a:xfrm>
              <a:prstGeom prst="rect">
                <a:avLst/>
              </a:prstGeom>
            </p:spPr>
          </p:pic>
          <p:pic>
            <p:nvPicPr>
              <p:cNvPr id="145" name="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59803" y="2441575"/>
                <a:ext cx="1200150" cy="920750"/>
              </a:xfrm>
              <a:prstGeom prst="rect">
                <a:avLst/>
              </a:prstGeom>
            </p:spPr>
          </p:pic>
          <p:pic>
            <p:nvPicPr>
              <p:cNvPr id="146" name="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827844" y="4228513"/>
                <a:ext cx="1932613" cy="1182595"/>
              </a:xfrm>
              <a:prstGeom prst="rect">
                <a:avLst/>
              </a:prstGeom>
            </p:spPr>
          </p:pic>
          <p:pic>
            <p:nvPicPr>
              <p:cNvPr id="147" name="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6748956" y="5420471"/>
                <a:ext cx="3161086" cy="827580"/>
              </a:xfrm>
              <a:prstGeom prst="rect">
                <a:avLst/>
              </a:prstGeom>
            </p:spPr>
          </p:pic>
          <p:pic>
            <p:nvPicPr>
              <p:cNvPr id="148" name="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127339" y="5423913"/>
                <a:ext cx="1949931" cy="102627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89426" y="501543"/>
            <a:ext cx="3287490" cy="515309"/>
            <a:chOff x="279901" y="49201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49505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49353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49201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4e4e3"/>
            </a:solidFill>
            <a:ln>
              <a:solidFill>
                <a:srgbClr val="e1dad4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i="1">
                  <a:solidFill>
                    <a:schemeClr val="dk1"/>
                  </a:solidFill>
                </a:rPr>
                <a:t>설계</a:t>
              </a:r>
              <a:endParaRPr lang="ko-KR" altLang="en-US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2" name=""/>
          <p:cNvGrpSpPr/>
          <p:nvPr/>
        </p:nvGrpSpPr>
        <p:grpSpPr>
          <a:xfrm rot="0">
            <a:off x="2689812" y="1353180"/>
            <a:ext cx="3664500" cy="4947677"/>
            <a:chOff x="2880312" y="1451079"/>
            <a:chExt cx="3595113" cy="3856403"/>
          </a:xfrm>
        </p:grpSpPr>
        <p:sp>
          <p:nvSpPr>
            <p:cNvPr id="33" name=""/>
            <p:cNvSpPr/>
            <p:nvPr/>
          </p:nvSpPr>
          <p:spPr>
            <a:xfrm>
              <a:off x="4601521" y="1451079"/>
              <a:ext cx="1854536" cy="618178"/>
            </a:xfrm>
            <a:prstGeom prst="roundRect">
              <a:avLst>
                <a:gd name="adj" fmla="val 16667"/>
              </a:avLst>
            </a:prstGeom>
            <a:solidFill>
              <a:srgbClr val="333f4f"/>
            </a:solidFill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요구사항명세서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611046" y="2238817"/>
              <a:ext cx="1854536" cy="618178"/>
            </a:xfrm>
            <a:prstGeom prst="roundRect">
              <a:avLst>
                <a:gd name="adj" fmla="val 16667"/>
              </a:avLst>
            </a:prstGeom>
            <a:solidFill>
              <a:srgbClr val="333f4f"/>
            </a:solidFill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유스케이스 </a:t>
              </a:r>
              <a:br>
                <a:rPr lang="ko-KR" altLang="en-US">
                  <a:solidFill>
                    <a:schemeClr val="lt1"/>
                  </a:solidFill>
                </a:rPr>
              </a:br>
              <a:r>
                <a:rPr lang="ko-KR" altLang="en-US">
                  <a:solidFill>
                    <a:schemeClr val="lt1"/>
                  </a:solidFill>
                </a:rPr>
                <a:t>다이어그램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11046" y="3057967"/>
              <a:ext cx="1854536" cy="618178"/>
            </a:xfrm>
            <a:prstGeom prst="roundRect">
              <a:avLst>
                <a:gd name="adj" fmla="val 16667"/>
              </a:avLst>
            </a:prstGeom>
            <a:solidFill>
              <a:srgbClr val="333f4f"/>
            </a:solidFill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클래스</a:t>
              </a:r>
              <a:br>
                <a:rPr lang="ko-KR" altLang="en-US">
                  <a:solidFill>
                    <a:schemeClr val="lt1"/>
                  </a:solidFill>
                </a:rPr>
              </a:br>
              <a:r>
                <a:rPr lang="ko-KR" altLang="en-US">
                  <a:solidFill>
                    <a:schemeClr val="lt1"/>
                  </a:solidFill>
                </a:rPr>
                <a:t>다이어그램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612887" y="3882158"/>
              <a:ext cx="1854536" cy="618178"/>
            </a:xfrm>
            <a:prstGeom prst="roundRect">
              <a:avLst>
                <a:gd name="adj" fmla="val 16667"/>
              </a:avLst>
            </a:prstGeom>
            <a:solidFill>
              <a:srgbClr val="333f4f"/>
            </a:solidFill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ERD</a:t>
              </a:r>
              <a:endParaRPr lang="en-US" altLang="ko-KR">
                <a:solidFill>
                  <a:schemeClr val="lt1"/>
                </a:solidFill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620889" y="4689304"/>
              <a:ext cx="1854536" cy="618178"/>
            </a:xfrm>
            <a:prstGeom prst="roundRect">
              <a:avLst>
                <a:gd name="adj" fmla="val 16667"/>
              </a:avLst>
            </a:prstGeom>
            <a:solidFill>
              <a:srgbClr val="333f4f"/>
            </a:solidFill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UI </a:t>
              </a:r>
              <a:r>
                <a:rPr lang="ko-KR" altLang="en-US">
                  <a:solidFill>
                    <a:schemeClr val="lt1"/>
                  </a:solidFill>
                </a:rPr>
                <a:t>정의서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39" name=""/>
            <p:cNvCxnSpPr/>
            <p:nvPr/>
          </p:nvCxnSpPr>
          <p:spPr>
            <a:xfrm rot="10800000">
              <a:off x="3784271" y="1760168"/>
              <a:ext cx="817250" cy="0"/>
            </a:xfrm>
            <a:prstGeom prst="line">
              <a:avLst/>
            </a:prstGeom>
            <a:ln w="25400">
              <a:solidFill>
                <a:srgbClr val="6469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"/>
            <p:cNvCxnSpPr/>
            <p:nvPr/>
          </p:nvCxnSpPr>
          <p:spPr>
            <a:xfrm rot="10800000">
              <a:off x="3793796" y="2560268"/>
              <a:ext cx="817250" cy="0"/>
            </a:xfrm>
            <a:prstGeom prst="line">
              <a:avLst/>
            </a:prstGeom>
            <a:ln w="25400">
              <a:solidFill>
                <a:srgbClr val="6469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 rot="10800000">
              <a:off x="2880312" y="3429000"/>
              <a:ext cx="1747450" cy="0"/>
            </a:xfrm>
            <a:prstGeom prst="line">
              <a:avLst/>
            </a:prstGeom>
            <a:ln w="25400">
              <a:solidFill>
                <a:srgbClr val="6469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"/>
            <p:cNvCxnSpPr/>
            <p:nvPr/>
          </p:nvCxnSpPr>
          <p:spPr>
            <a:xfrm rot="10800000">
              <a:off x="3792597" y="4228594"/>
              <a:ext cx="817250" cy="0"/>
            </a:xfrm>
            <a:prstGeom prst="line">
              <a:avLst/>
            </a:prstGeom>
            <a:ln w="25400">
              <a:solidFill>
                <a:srgbClr val="6469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"/>
            <p:cNvCxnSpPr/>
            <p:nvPr/>
          </p:nvCxnSpPr>
          <p:spPr>
            <a:xfrm rot="10800000">
              <a:off x="3817702" y="5036011"/>
              <a:ext cx="817250" cy="0"/>
            </a:xfrm>
            <a:prstGeom prst="line">
              <a:avLst/>
            </a:prstGeom>
            <a:ln w="25400">
              <a:solidFill>
                <a:srgbClr val="6469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 rot="16200000" flipH="1">
              <a:off x="2136090" y="3401155"/>
              <a:ext cx="3311621" cy="17788"/>
            </a:xfrm>
            <a:prstGeom prst="line">
              <a:avLst/>
            </a:prstGeom>
            <a:ln w="25400">
              <a:solidFill>
                <a:srgbClr val="6469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013" y="2044387"/>
            <a:ext cx="3568849" cy="3664888"/>
          </a:xfrm>
          <a:prstGeom prst="rect">
            <a:avLst/>
          </a:prstGeom>
        </p:spPr>
      </p:pic>
      <p:sp>
        <p:nvSpPr>
          <p:cNvPr id="56" name=""/>
          <p:cNvSpPr/>
          <p:nvPr/>
        </p:nvSpPr>
        <p:spPr>
          <a:xfrm>
            <a:off x="6544787" y="1353180"/>
            <a:ext cx="3284385" cy="793108"/>
          </a:xfrm>
          <a:prstGeom prst="flowChartProcess">
            <a:avLst/>
          </a:prstGeom>
          <a:solidFill>
            <a:srgbClr val="333f4f">
              <a:alpha val="51000"/>
            </a:srgbClr>
          </a:solidFill>
          <a:ln>
            <a:solidFill>
              <a:srgbClr val="e1dad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1.0.7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6544787" y="2368760"/>
            <a:ext cx="3284385" cy="793108"/>
          </a:xfrm>
          <a:prstGeom prst="rect">
            <a:avLst/>
          </a:prstGeom>
          <a:solidFill>
            <a:srgbClr val="333f4f">
              <a:alpha val="51000"/>
            </a:srgbClr>
          </a:solidFill>
          <a:ln>
            <a:solidFill>
              <a:srgbClr val="e1dad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1.1.2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6544787" y="3429000"/>
            <a:ext cx="3284385" cy="793108"/>
          </a:xfrm>
          <a:prstGeom prst="rect">
            <a:avLst/>
          </a:prstGeom>
          <a:solidFill>
            <a:srgbClr val="333f4f">
              <a:alpha val="51000"/>
            </a:srgbClr>
          </a:solidFill>
          <a:ln>
            <a:solidFill>
              <a:srgbClr val="e1dad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1.2.4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6544787" y="4444580"/>
            <a:ext cx="3284385" cy="793108"/>
          </a:xfrm>
          <a:prstGeom prst="rect">
            <a:avLst/>
          </a:prstGeom>
          <a:solidFill>
            <a:srgbClr val="333f4f">
              <a:alpha val="51000"/>
            </a:srgbClr>
          </a:solidFill>
          <a:ln>
            <a:solidFill>
              <a:srgbClr val="e1dad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1.3.5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544787" y="5466467"/>
            <a:ext cx="3284385" cy="793108"/>
          </a:xfrm>
          <a:prstGeom prst="rect">
            <a:avLst/>
          </a:prstGeom>
          <a:solidFill>
            <a:srgbClr val="333f4f">
              <a:alpha val="51000"/>
            </a:srgbClr>
          </a:solidFill>
          <a:ln>
            <a:solidFill>
              <a:srgbClr val="e1dad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1.4.3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98951" y="511068"/>
            <a:ext cx="3287490" cy="515309"/>
            <a:chOff x="279901" y="51106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51410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51258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51106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5e4e3"/>
            </a:solidFill>
            <a:ln>
              <a:solidFill>
                <a:srgbClr val="e5e4e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i="1">
                  <a:solidFill>
                    <a:schemeClr val="dk1"/>
                  </a:solidFill>
                </a:rPr>
                <a:t>Trouble Shooting</a:t>
              </a:r>
              <a:endParaRPr lang="en-US" altLang="ko-KR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5618" y="1027071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9688" y="1134993"/>
            <a:ext cx="812380" cy="1114294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69926" y="1014368"/>
            <a:ext cx="1115788" cy="1131797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766803" y="2095020"/>
            <a:ext cx="5138697" cy="42502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333f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2" name=""/>
          <p:cNvSpPr/>
          <p:nvPr/>
        </p:nvSpPr>
        <p:spPr>
          <a:xfrm>
            <a:off x="6321719" y="2095020"/>
            <a:ext cx="5138697" cy="42502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333f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929595" y="2687171"/>
            <a:ext cx="1281689" cy="2964750"/>
            <a:chOff x="1137918" y="2137122"/>
            <a:chExt cx="1922025" cy="2220393"/>
          </a:xfrm>
          <a:solidFill>
            <a:srgbClr val="e1dad4"/>
          </a:solidFill>
        </p:grpSpPr>
        <p:sp>
          <p:nvSpPr>
            <p:cNvPr id="77" name=""/>
            <p:cNvSpPr/>
            <p:nvPr/>
          </p:nvSpPr>
          <p:spPr>
            <a:xfrm>
              <a:off x="1169615" y="2137122"/>
              <a:ext cx="1890329" cy="79310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600">
                  <a:solidFill>
                    <a:schemeClr val="dk1"/>
                  </a:solidFill>
                </a:rPr>
                <a:t>1</a:t>
              </a:r>
              <a:endParaRPr lang="en-US" altLang="ko-KR" sz="2600">
                <a:solidFill>
                  <a:schemeClr val="dk1"/>
                </a:solidFill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1137918" y="3564408"/>
              <a:ext cx="1890329" cy="79310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600">
                  <a:solidFill>
                    <a:schemeClr val="dk1"/>
                  </a:solidFill>
                </a:rPr>
                <a:t>2</a:t>
              </a:r>
              <a:endParaRPr lang="en-US" altLang="ko-KR" sz="2600">
                <a:solidFill>
                  <a:schemeClr val="dk1"/>
                </a:solidFill>
              </a:endParaRPr>
            </a:p>
          </p:txBody>
        </p:sp>
      </p:grpSp>
      <p:sp>
        <p:nvSpPr>
          <p:cNvPr id="104" name="직사각형 18"/>
          <p:cNvSpPr/>
          <p:nvPr/>
        </p:nvSpPr>
        <p:spPr>
          <a:xfrm>
            <a:off x="2365373" y="4317466"/>
            <a:ext cx="3334550" cy="64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1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6" name=""/>
          <p:cNvGrpSpPr/>
          <p:nvPr/>
        </p:nvGrpSpPr>
        <p:grpSpPr>
          <a:xfrm rot="0">
            <a:off x="6662285" y="2687171"/>
            <a:ext cx="1281689" cy="2964750"/>
            <a:chOff x="1137918" y="2137122"/>
            <a:chExt cx="1922025" cy="2220393"/>
          </a:xfrm>
          <a:solidFill>
            <a:srgbClr val="e1dad4"/>
          </a:solidFill>
        </p:grpSpPr>
        <p:sp>
          <p:nvSpPr>
            <p:cNvPr id="137" name=""/>
            <p:cNvSpPr/>
            <p:nvPr/>
          </p:nvSpPr>
          <p:spPr>
            <a:xfrm>
              <a:off x="1169615" y="2137122"/>
              <a:ext cx="1890329" cy="79310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137918" y="3564408"/>
              <a:ext cx="1890329" cy="79310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e1da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2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141" name="직사각형 18"/>
          <p:cNvSpPr/>
          <p:nvPr/>
        </p:nvSpPr>
        <p:spPr>
          <a:xfrm>
            <a:off x="2270921" y="3010920"/>
            <a:ext cx="3334550" cy="33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채팅 출력 과정에서 </a:t>
            </a: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NullPointerException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발생 </a:t>
            </a:r>
            <a:endParaRPr lang="ko-KR" altLang="en-US" sz="11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5" name="직사각형 18"/>
          <p:cNvSpPr/>
          <p:nvPr/>
        </p:nvSpPr>
        <p:spPr>
          <a:xfrm>
            <a:off x="8001852" y="2955228"/>
            <a:ext cx="3334550" cy="36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Type Safety </a:t>
            </a:r>
            <a:r>
              <a:rPr lang="ko-KR" altLang="en-US" sz="1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알림</a:t>
            </a:r>
            <a:endParaRPr lang="ko-KR" altLang="en-US" sz="1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7" name="직사각형 18"/>
          <p:cNvSpPr/>
          <p:nvPr/>
        </p:nvSpPr>
        <p:spPr>
          <a:xfrm>
            <a:off x="2290292" y="4859091"/>
            <a:ext cx="3494635" cy="58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Map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의 값을 다운캐스팅 하는 과정에서 </a:t>
            </a:r>
            <a:b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강제 형변환으로 인한 프로그램 중단 </a:t>
            </a:r>
            <a:endParaRPr lang="ko-KR" altLang="en-US" sz="11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8" name="직사각형 18"/>
          <p:cNvSpPr/>
          <p:nvPr/>
        </p:nvSpPr>
        <p:spPr>
          <a:xfrm>
            <a:off x="8001852" y="4928263"/>
            <a:ext cx="3334550" cy="36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회원 탈퇴 기능</a:t>
            </a:r>
            <a:endParaRPr lang="ko-KR" altLang="en-US" sz="1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89426" y="492018"/>
            <a:ext cx="3287490" cy="515309"/>
            <a:chOff x="279901" y="49201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49505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49353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49201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4e4e3"/>
            </a:solidFill>
            <a:ln>
              <a:solidFill>
                <a:srgbClr val="e1dad4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i="1">
                  <a:solidFill>
                    <a:schemeClr val="dk1"/>
                  </a:solidFill>
                </a:rPr>
                <a:t>시연</a:t>
              </a:r>
              <a:endParaRPr lang="ko-KR" altLang="en-US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26421" y="2499899"/>
            <a:ext cx="2539158" cy="2599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8b3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8413750" y="-5624"/>
            <a:ext cx="3766777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Messenger Program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Nept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89426" y="492018"/>
            <a:ext cx="3287490" cy="515309"/>
            <a:chOff x="279901" y="492018"/>
            <a:chExt cx="3287490" cy="515309"/>
          </a:xfrm>
        </p:grpSpPr>
        <p:sp>
          <p:nvSpPr>
            <p:cNvPr id="28" name=""/>
            <p:cNvSpPr/>
            <p:nvPr/>
          </p:nvSpPr>
          <p:spPr>
            <a:xfrm>
              <a:off x="1094093" y="495059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64696d"/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719096" y="49353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79901" y="492018"/>
              <a:ext cx="2473298" cy="512268"/>
            </a:xfrm>
            <a:prstGeom prst="snipRoundRect">
              <a:avLst>
                <a:gd name="adj1" fmla="val 16667"/>
                <a:gd name="adj2" fmla="val 16667"/>
              </a:avLst>
            </a:prstGeom>
            <a:solidFill>
              <a:srgbClr val="e4e4e3"/>
            </a:solidFill>
            <a:ln>
              <a:solidFill>
                <a:srgbClr val="e1dad4">
                  <a:alpha val="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i="1">
                  <a:solidFill>
                    <a:schemeClr val="dk1"/>
                  </a:solidFill>
                </a:rPr>
                <a:t>마무리 인사</a:t>
              </a:r>
              <a:endParaRPr lang="ko-KR" altLang="en-US" b="1" i="1">
                <a:solidFill>
                  <a:schemeClr val="dk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rgbClr val="e5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18"/>
          <p:cNvSpPr/>
          <p:nvPr/>
        </p:nvSpPr>
        <p:spPr>
          <a:xfrm>
            <a:off x="294554" y="2382373"/>
            <a:ext cx="11602890" cy="28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 you!</a:t>
            </a:r>
            <a:endParaRPr lang="en-US" altLang="ko-KR" sz="1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>와이드스크린</ep:PresentationFormat>
  <ep:Paragraphs>31</ep:Paragraphs>
  <ep:Slides>8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2020-07-07T03:07:19.000</dcterms:created>
  <dc:creator>조현석</dc:creator>
  <cp:lastModifiedBy>mjlee</cp:lastModifiedBy>
  <dcterms:modified xsi:type="dcterms:W3CDTF">2021-04-28T09:38:12.997</dcterms:modified>
  <cp:revision>157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