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C1AFEB-3B86-453B-B742-DB9D3E2FF04B}" type="datetimeFigureOut">
              <a:rPr lang="ko-KR" altLang="en-US" smtClean="0"/>
              <a:pPr/>
              <a:t>2019-04-21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204A7-0334-4A63-91E3-D21119ECDE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Documents and Settings\nhn\바탕 화면\칠판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3514110" y="6135687"/>
            <a:ext cx="2282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/>
            </a:r>
            <a:b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</a:br>
            <a:endParaRPr lang="en-US" altLang="ko-KR" sz="8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9" name="그림 8" descr="분필타이틀라인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24200" y="2406641"/>
            <a:ext cx="3782169" cy="16664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899592" y="1509936"/>
            <a:ext cx="7632848" cy="1198984"/>
          </a:xfrm>
        </p:spPr>
        <p:txBody>
          <a:bodyPr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8426" y="414189"/>
            <a:ext cx="7704856" cy="1143000"/>
          </a:xfrm>
        </p:spPr>
        <p:txBody>
          <a:bodyPr>
            <a:normAutofit/>
          </a:bodyPr>
          <a:lstStyle>
            <a:lvl1pPr algn="l">
              <a:defRPr sz="4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394026C-E608-4C87-BAD6-BD24C4D1F204}" type="datetimeFigureOut">
              <a:rPr lang="ko-KR" altLang="en-US" smtClean="0"/>
              <a:pPr/>
              <a:t>2019-04-21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624465-4099-49E7-B033-8529F9D1AEF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배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021288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394026C-E608-4C87-BAD6-BD24C4D1F204}" type="datetimeFigureOut">
              <a:rPr lang="ko-KR" altLang="en-US" smtClean="0"/>
              <a:pPr/>
              <a:t>2019-04-21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021288"/>
            <a:ext cx="2895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021288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624465-4099-49E7-B033-8529F9D1AEF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3" descr="C:\Documents and Settings\nhn\바탕 화면\칠판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배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394026C-E608-4C87-BAD6-BD24C4D1F204}" type="datetimeFigureOut">
              <a:rPr lang="ko-KR" altLang="en-US" smtClean="0"/>
              <a:pPr/>
              <a:t>2019-04-21</a:t>
            </a:fld>
            <a:endParaRPr lang="ko-KR" altLang="en-US"/>
          </a:p>
        </p:txBody>
      </p:sp>
      <p:sp>
        <p:nvSpPr>
          <p:cNvPr id="21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2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624465-4099-49E7-B033-8529F9D1AE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394026C-E608-4C87-BAD6-BD24C4D1F204}" type="datetimeFigureOut">
              <a:rPr lang="ko-KR" altLang="en-US" smtClean="0"/>
              <a:pPr/>
              <a:t>2019-04-21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624465-4099-49E7-B033-8529F9D1AE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394026C-E608-4C87-BAD6-BD24C4D1F204}" type="datetimeFigureOut">
              <a:rPr lang="ko-KR" altLang="en-US" smtClean="0"/>
              <a:pPr/>
              <a:t>2019-04-21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624465-4099-49E7-B033-8529F9D1AE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칠판내지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394026C-E608-4C87-BAD6-BD24C4D1F204}" type="datetimeFigureOut">
              <a:rPr lang="ko-KR" altLang="en-US" smtClean="0"/>
              <a:pPr/>
              <a:t>2019-04-21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9624465-4099-49E7-B033-8529F9D1AE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6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Tx/>
        <a:buNone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Tx/>
        <a:buNone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Tx/>
        <a:buNone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kociemba.org/cube.htm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루빅스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큐브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728" y="500042"/>
            <a:ext cx="60722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The Two-Phase-Algorithm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191431592" descr="EMB0000249049b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4071942"/>
            <a:ext cx="1857388" cy="1785951"/>
          </a:xfrm>
          <a:prstGeom prst="rect">
            <a:avLst/>
          </a:prstGeom>
          <a:noFill/>
        </p:spPr>
      </p:pic>
      <p:pic>
        <p:nvPicPr>
          <p:cNvPr id="2051" name="Picture 3" descr="C:\Users\Kang\Desktop\고니\패턴 H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1571612"/>
            <a:ext cx="2275502" cy="1643074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14282" y="1857364"/>
            <a:ext cx="1571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</a:rPr>
              <a:t>Phase 1 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2844" y="4214818"/>
            <a:ext cx="1571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</a:rPr>
              <a:t>Phase 2 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86248" y="1714488"/>
            <a:ext cx="369364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 첫 번째 단계는 </a:t>
            </a:r>
            <a:r>
              <a:rPr lang="ko-KR" altLang="en-US" sz="2800" dirty="0" err="1" smtClean="0">
                <a:solidFill>
                  <a:schemeClr val="bg1"/>
                </a:solidFill>
              </a:rPr>
              <a:t>큐브의</a:t>
            </a:r>
            <a:r>
              <a:rPr lang="ko-KR" altLang="en-US" sz="2800" dirty="0" smtClean="0">
                <a:solidFill>
                  <a:schemeClr val="bg1"/>
                </a:solidFill>
              </a:rPr>
              <a:t> 대칭구조를 </a:t>
            </a:r>
            <a:endParaRPr lang="en-US" altLang="ko-KR" sz="2800" dirty="0" smtClean="0">
              <a:solidFill>
                <a:schemeClr val="bg1"/>
              </a:solidFill>
            </a:endParaRPr>
          </a:p>
          <a:p>
            <a:r>
              <a:rPr lang="ko-KR" altLang="en-US" sz="2800" dirty="0" smtClean="0">
                <a:solidFill>
                  <a:schemeClr val="bg1"/>
                </a:solidFill>
              </a:rPr>
              <a:t>이용하여 옆에 보이는 </a:t>
            </a:r>
            <a:r>
              <a:rPr lang="ko-KR" altLang="en-US" sz="2800" dirty="0" err="1" smtClean="0">
                <a:solidFill>
                  <a:schemeClr val="bg1"/>
                </a:solidFill>
              </a:rPr>
              <a:t>큐브</a:t>
            </a:r>
            <a:r>
              <a:rPr lang="ko-KR" altLang="en-US" sz="2800" dirty="0" smtClean="0">
                <a:solidFill>
                  <a:schemeClr val="bg1"/>
                </a:solidFill>
              </a:rPr>
              <a:t> 모양을 </a:t>
            </a:r>
            <a:endParaRPr lang="en-US" altLang="ko-KR" sz="2800" dirty="0" smtClean="0">
              <a:solidFill>
                <a:schemeClr val="bg1"/>
              </a:solidFill>
            </a:endParaRPr>
          </a:p>
          <a:p>
            <a:r>
              <a:rPr lang="ko-KR" altLang="en-US" sz="2800" dirty="0" smtClean="0">
                <a:solidFill>
                  <a:schemeClr val="bg1"/>
                </a:solidFill>
              </a:rPr>
              <a:t>찾는다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57686" y="4143380"/>
            <a:ext cx="3571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위의 모양을 찾으면 </a:t>
            </a:r>
            <a:endParaRPr lang="en-US" altLang="ko-KR" sz="2800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G1(U,D,R2,L2,F2,B2)</a:t>
            </a:r>
            <a:r>
              <a:rPr lang="ko-KR" altLang="en-US" sz="2800" dirty="0" smtClean="0">
                <a:solidFill>
                  <a:schemeClr val="bg1"/>
                </a:solidFill>
              </a:rPr>
              <a:t>에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</a:rPr>
              <a:t>속하는 회전만으로 </a:t>
            </a:r>
            <a:r>
              <a:rPr lang="ko-KR" altLang="en-US" sz="2800" dirty="0" err="1" smtClean="0">
                <a:solidFill>
                  <a:schemeClr val="bg1"/>
                </a:solidFill>
              </a:rPr>
              <a:t>큐브를</a:t>
            </a:r>
            <a:r>
              <a:rPr lang="ko-KR" altLang="en-US" sz="2800" dirty="0" smtClean="0">
                <a:solidFill>
                  <a:schemeClr val="bg1"/>
                </a:solidFill>
              </a:rPr>
              <a:t> 맞출 수 있다 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Phase 1 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4" name="Picture 3" descr="C:\Users\Kang\Desktop\고니\패턴 H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142984"/>
            <a:ext cx="2857520" cy="2063332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28596" y="3286124"/>
            <a:ext cx="33513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0</a:t>
            </a:r>
            <a:r>
              <a:rPr lang="ko-KR" altLang="en-US" sz="2400" dirty="0" smtClean="0">
                <a:solidFill>
                  <a:schemeClr val="bg1"/>
                </a:solidFill>
              </a:rPr>
              <a:t>회전 </a:t>
            </a:r>
            <a:r>
              <a:rPr lang="en-US" altLang="ko-KR" sz="2400" dirty="0" smtClean="0">
                <a:solidFill>
                  <a:schemeClr val="bg1"/>
                </a:solidFill>
              </a:rPr>
              <a:t>: 1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1</a:t>
            </a:r>
            <a:r>
              <a:rPr lang="ko-KR" altLang="en-US" sz="2400" dirty="0" smtClean="0">
                <a:solidFill>
                  <a:schemeClr val="bg1"/>
                </a:solidFill>
              </a:rPr>
              <a:t>회전 </a:t>
            </a:r>
            <a:r>
              <a:rPr lang="en-US" altLang="ko-KR" sz="2400" dirty="0" smtClean="0">
                <a:solidFill>
                  <a:schemeClr val="bg1"/>
                </a:solidFill>
              </a:rPr>
              <a:t>: 1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2</a:t>
            </a:r>
            <a:r>
              <a:rPr lang="ko-KR" altLang="en-US" sz="2400" dirty="0" smtClean="0">
                <a:solidFill>
                  <a:schemeClr val="bg1"/>
                </a:solidFill>
              </a:rPr>
              <a:t>회전 </a:t>
            </a:r>
            <a:r>
              <a:rPr lang="en-US" altLang="ko-KR" sz="2400" dirty="0" smtClean="0">
                <a:solidFill>
                  <a:schemeClr val="bg1"/>
                </a:solidFill>
              </a:rPr>
              <a:t>: 7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3</a:t>
            </a:r>
            <a:r>
              <a:rPr lang="ko-KR" altLang="en-US" sz="2400" dirty="0" smtClean="0">
                <a:solidFill>
                  <a:schemeClr val="bg1"/>
                </a:solidFill>
              </a:rPr>
              <a:t>회전 </a:t>
            </a:r>
            <a:r>
              <a:rPr lang="en-US" altLang="ko-KR" sz="2400" dirty="0" smtClean="0">
                <a:solidFill>
                  <a:schemeClr val="bg1"/>
                </a:solidFill>
              </a:rPr>
              <a:t>: 78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4</a:t>
            </a:r>
            <a:r>
              <a:rPr lang="ko-KR" altLang="en-US" sz="2400" dirty="0" smtClean="0">
                <a:solidFill>
                  <a:schemeClr val="bg1"/>
                </a:solidFill>
              </a:rPr>
              <a:t>회전 </a:t>
            </a:r>
            <a:r>
              <a:rPr lang="en-US" altLang="ko-KR" sz="2400" dirty="0" smtClean="0">
                <a:solidFill>
                  <a:schemeClr val="bg1"/>
                </a:solidFill>
              </a:rPr>
              <a:t>: 903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5</a:t>
            </a:r>
            <a:r>
              <a:rPr lang="ko-KR" altLang="en-US" sz="2400" dirty="0" smtClean="0">
                <a:solidFill>
                  <a:schemeClr val="bg1"/>
                </a:solidFill>
              </a:rPr>
              <a:t>회전 </a:t>
            </a:r>
            <a:r>
              <a:rPr lang="en-US" altLang="ko-KR" sz="2400" dirty="0" smtClean="0">
                <a:solidFill>
                  <a:schemeClr val="bg1"/>
                </a:solidFill>
              </a:rPr>
              <a:t>: 10,927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6</a:t>
            </a:r>
            <a:r>
              <a:rPr lang="ko-KR" altLang="en-US" sz="2400" dirty="0" smtClean="0">
                <a:solidFill>
                  <a:schemeClr val="bg1"/>
                </a:solidFill>
              </a:rPr>
              <a:t>회전 </a:t>
            </a:r>
            <a:r>
              <a:rPr lang="en-US" altLang="ko-KR" sz="2400" dirty="0" smtClean="0">
                <a:solidFill>
                  <a:schemeClr val="bg1"/>
                </a:solidFill>
              </a:rPr>
              <a:t>: 130,567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7</a:t>
            </a:r>
            <a:r>
              <a:rPr lang="ko-KR" altLang="en-US" sz="2400" dirty="0" smtClean="0">
                <a:solidFill>
                  <a:schemeClr val="bg1"/>
                </a:solidFill>
              </a:rPr>
              <a:t>회전 </a:t>
            </a:r>
            <a:r>
              <a:rPr lang="en-US" altLang="ko-KR" sz="2400" dirty="0" smtClean="0">
                <a:solidFill>
                  <a:schemeClr val="bg1"/>
                </a:solidFill>
              </a:rPr>
              <a:t>: 1,508,999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29058" y="1142984"/>
            <a:ext cx="37862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먼저 대칭구조</a:t>
            </a:r>
            <a:r>
              <a:rPr lang="en-US" altLang="ko-KR" sz="2400" dirty="0" smtClean="0">
                <a:solidFill>
                  <a:schemeClr val="bg1"/>
                </a:solidFill>
              </a:rPr>
              <a:t>(8</a:t>
            </a:r>
            <a:r>
              <a:rPr lang="ko-KR" altLang="en-US" sz="2400" dirty="0" smtClean="0">
                <a:solidFill>
                  <a:schemeClr val="bg1"/>
                </a:solidFill>
              </a:rPr>
              <a:t>가지</a:t>
            </a:r>
            <a:r>
              <a:rPr lang="en-US" altLang="ko-KR" sz="2400" dirty="0" smtClean="0">
                <a:solidFill>
                  <a:schemeClr val="bg1"/>
                </a:solidFill>
              </a:rPr>
              <a:t>)</a:t>
            </a:r>
            <a:r>
              <a:rPr lang="ko-KR" altLang="en-US" sz="2400" dirty="0" smtClean="0">
                <a:solidFill>
                  <a:schemeClr val="bg1"/>
                </a:solidFill>
              </a:rPr>
              <a:t>를 찾아 옆에 보이는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큐브</a:t>
            </a:r>
            <a:r>
              <a:rPr lang="ko-KR" altLang="en-US" sz="2400" dirty="0" smtClean="0">
                <a:solidFill>
                  <a:schemeClr val="bg1"/>
                </a:solidFill>
              </a:rPr>
              <a:t> 모양에서 </a:t>
            </a:r>
            <a:r>
              <a:rPr lang="en-US" altLang="ko-KR" sz="2400" dirty="0" smtClean="0">
                <a:solidFill>
                  <a:schemeClr val="bg1"/>
                </a:solidFill>
              </a:rPr>
              <a:t>18</a:t>
            </a:r>
            <a:r>
              <a:rPr lang="ko-KR" altLang="en-US" sz="2400" dirty="0" smtClean="0">
                <a:solidFill>
                  <a:schemeClr val="bg1"/>
                </a:solidFill>
              </a:rPr>
              <a:t>진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트리를</a:t>
            </a:r>
            <a:r>
              <a:rPr lang="ko-KR" altLang="en-US" sz="2400" dirty="0" smtClean="0">
                <a:solidFill>
                  <a:schemeClr val="bg1"/>
                </a:solidFill>
              </a:rPr>
              <a:t> 이용하여 </a:t>
            </a:r>
            <a:r>
              <a:rPr lang="en-US" altLang="ko-KR" sz="2400" dirty="0" smtClean="0">
                <a:solidFill>
                  <a:schemeClr val="bg1"/>
                </a:solidFill>
              </a:rPr>
              <a:t>7</a:t>
            </a:r>
            <a:r>
              <a:rPr lang="ko-KR" altLang="en-US" sz="2400" dirty="0" smtClean="0">
                <a:solidFill>
                  <a:schemeClr val="bg1"/>
                </a:solidFill>
              </a:rPr>
              <a:t>회전 까지 탐색을 하면 그림 아래와 같이 경우의 수가 나온다 그리고 저장한다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Phase </a:t>
            </a:r>
            <a:r>
              <a:rPr lang="en-US" altLang="ko-KR" dirty="0" smtClean="0"/>
              <a:t>2 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1472" y="3286124"/>
            <a:ext cx="27860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0</a:t>
            </a:r>
            <a:r>
              <a:rPr lang="ko-KR" altLang="en-US" sz="2400" dirty="0" smtClean="0">
                <a:solidFill>
                  <a:schemeClr val="bg1"/>
                </a:solidFill>
              </a:rPr>
              <a:t>회전 </a:t>
            </a:r>
            <a:r>
              <a:rPr lang="en-US" altLang="ko-KR" sz="2400" dirty="0" smtClean="0">
                <a:solidFill>
                  <a:schemeClr val="bg1"/>
                </a:solidFill>
              </a:rPr>
              <a:t>: 1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1</a:t>
            </a:r>
            <a:r>
              <a:rPr lang="ko-KR" altLang="en-US" sz="2400" dirty="0" smtClean="0">
                <a:solidFill>
                  <a:schemeClr val="bg1"/>
                </a:solidFill>
              </a:rPr>
              <a:t>회전 </a:t>
            </a:r>
            <a:r>
              <a:rPr lang="en-US" altLang="ko-KR" sz="2400" dirty="0" smtClean="0">
                <a:solidFill>
                  <a:schemeClr val="bg1"/>
                </a:solidFill>
              </a:rPr>
              <a:t>: 10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2</a:t>
            </a:r>
            <a:r>
              <a:rPr lang="ko-KR" altLang="en-US" sz="2400" dirty="0" smtClean="0">
                <a:solidFill>
                  <a:schemeClr val="bg1"/>
                </a:solidFill>
              </a:rPr>
              <a:t>회전 </a:t>
            </a:r>
            <a:r>
              <a:rPr lang="en-US" altLang="ko-KR" sz="2400" dirty="0" smtClean="0">
                <a:solidFill>
                  <a:schemeClr val="bg1"/>
                </a:solidFill>
              </a:rPr>
              <a:t>: 67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3</a:t>
            </a:r>
            <a:r>
              <a:rPr lang="ko-KR" altLang="en-US" sz="2400" dirty="0" smtClean="0">
                <a:solidFill>
                  <a:schemeClr val="bg1"/>
                </a:solidFill>
              </a:rPr>
              <a:t>회전 </a:t>
            </a:r>
            <a:r>
              <a:rPr lang="en-US" altLang="ko-KR" sz="2400" dirty="0" smtClean="0">
                <a:solidFill>
                  <a:schemeClr val="bg1"/>
                </a:solidFill>
              </a:rPr>
              <a:t>: 456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4</a:t>
            </a:r>
            <a:r>
              <a:rPr lang="ko-KR" altLang="en-US" sz="2400" dirty="0" smtClean="0">
                <a:solidFill>
                  <a:schemeClr val="bg1"/>
                </a:solidFill>
              </a:rPr>
              <a:t>회전 </a:t>
            </a:r>
            <a:r>
              <a:rPr lang="en-US" altLang="ko-KR" sz="2400" dirty="0" smtClean="0">
                <a:solidFill>
                  <a:schemeClr val="bg1"/>
                </a:solidFill>
              </a:rPr>
              <a:t>: 3,079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5</a:t>
            </a:r>
            <a:r>
              <a:rPr lang="ko-KR" altLang="en-US" sz="2400" dirty="0" smtClean="0">
                <a:solidFill>
                  <a:schemeClr val="bg1"/>
                </a:solidFill>
              </a:rPr>
              <a:t>회전 </a:t>
            </a:r>
            <a:r>
              <a:rPr lang="en-US" altLang="ko-KR" sz="2400" dirty="0" smtClean="0">
                <a:solidFill>
                  <a:schemeClr val="bg1"/>
                </a:solidFill>
              </a:rPr>
              <a:t>: 19,948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6</a:t>
            </a:r>
            <a:r>
              <a:rPr lang="ko-KR" altLang="en-US" sz="2400" dirty="0" smtClean="0">
                <a:solidFill>
                  <a:schemeClr val="bg1"/>
                </a:solidFill>
              </a:rPr>
              <a:t>회전 </a:t>
            </a:r>
            <a:r>
              <a:rPr lang="en-US" altLang="ko-KR" sz="2400" dirty="0" smtClean="0">
                <a:solidFill>
                  <a:schemeClr val="bg1"/>
                </a:solidFill>
              </a:rPr>
              <a:t>: 123,074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7</a:t>
            </a:r>
            <a:r>
              <a:rPr lang="ko-KR" altLang="en-US" sz="2400" dirty="0" smtClean="0">
                <a:solidFill>
                  <a:schemeClr val="bg1"/>
                </a:solidFill>
              </a:rPr>
              <a:t>회전 </a:t>
            </a:r>
            <a:r>
              <a:rPr lang="en-US" altLang="ko-KR" sz="2400" dirty="0" smtClean="0">
                <a:solidFill>
                  <a:schemeClr val="bg1"/>
                </a:solidFill>
              </a:rPr>
              <a:t>: 736,850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8</a:t>
            </a:r>
            <a:r>
              <a:rPr lang="ko-KR" altLang="en-US" sz="2400" dirty="0" smtClean="0">
                <a:solidFill>
                  <a:schemeClr val="bg1"/>
                </a:solidFill>
              </a:rPr>
              <a:t>회전 </a:t>
            </a:r>
            <a:r>
              <a:rPr lang="en-US" altLang="ko-KR" sz="2400" dirty="0" smtClean="0">
                <a:solidFill>
                  <a:schemeClr val="bg1"/>
                </a:solidFill>
              </a:rPr>
              <a:t>: 4,185,118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5" name="_x191431592" descr="EMB0000249049b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142984"/>
            <a:ext cx="2214578" cy="2129403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3929058" y="1285860"/>
            <a:ext cx="35719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총 </a:t>
            </a:r>
            <a:r>
              <a:rPr lang="en-US" altLang="ko-KR" sz="2400" dirty="0" smtClean="0">
                <a:solidFill>
                  <a:schemeClr val="bg1"/>
                </a:solidFill>
              </a:rPr>
              <a:t>10</a:t>
            </a:r>
            <a:r>
              <a:rPr lang="ko-KR" altLang="en-US" sz="2400" dirty="0" smtClean="0">
                <a:solidFill>
                  <a:schemeClr val="bg1"/>
                </a:solidFill>
              </a:rPr>
              <a:t>가지 회전</a:t>
            </a:r>
            <a:r>
              <a:rPr lang="en-US" sz="2400" dirty="0" smtClean="0">
                <a:solidFill>
                  <a:schemeClr val="bg1"/>
                </a:solidFill>
              </a:rPr>
              <a:t>(U,U’,U2,D,D’,D2,R2,L2,F2,B2)</a:t>
            </a:r>
            <a:r>
              <a:rPr lang="ko-KR" altLang="en-US" sz="2400" dirty="0" smtClean="0">
                <a:solidFill>
                  <a:schemeClr val="bg1"/>
                </a:solidFill>
              </a:rPr>
              <a:t>을 가지고 </a:t>
            </a:r>
            <a:r>
              <a:rPr lang="en-US" altLang="ko-KR" sz="2400" dirty="0" smtClean="0">
                <a:solidFill>
                  <a:schemeClr val="bg1"/>
                </a:solidFill>
              </a:rPr>
              <a:t>10</a:t>
            </a:r>
            <a:r>
              <a:rPr lang="ko-KR" altLang="en-US" sz="2400" dirty="0" smtClean="0">
                <a:solidFill>
                  <a:schemeClr val="bg1"/>
                </a:solidFill>
              </a:rPr>
              <a:t>진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트리를</a:t>
            </a:r>
            <a:r>
              <a:rPr lang="ko-KR" altLang="en-US" sz="2400" dirty="0" smtClean="0">
                <a:solidFill>
                  <a:schemeClr val="bg1"/>
                </a:solidFill>
              </a:rPr>
              <a:t> 이용하여 </a:t>
            </a:r>
            <a:r>
              <a:rPr lang="en-US" altLang="ko-KR" sz="2400" dirty="0" smtClean="0">
                <a:solidFill>
                  <a:schemeClr val="bg1"/>
                </a:solidFill>
              </a:rPr>
              <a:t>8</a:t>
            </a:r>
            <a:r>
              <a:rPr lang="ko-KR" altLang="en-US" sz="2400" dirty="0" smtClean="0">
                <a:solidFill>
                  <a:schemeClr val="bg1"/>
                </a:solidFill>
              </a:rPr>
              <a:t>회전 까지 탐색을 하면 그림 아래와 같이 경우의 수가 나온다 그리고 저장한다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전체 알고리즘 흐름 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3568784" y="6288718"/>
            <a:ext cx="2080854" cy="68767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섞인 </a:t>
            </a:r>
            <a:r>
              <a:rPr lang="ko-KR" altLang="en-US" dirty="0" err="1" smtClean="0"/>
              <a:t>큐브</a:t>
            </a:r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0" y="915853"/>
            <a:ext cx="7749504" cy="5526376"/>
            <a:chOff x="1142976" y="1142984"/>
            <a:chExt cx="5429320" cy="5143536"/>
          </a:xfrm>
        </p:grpSpPr>
        <p:sp>
          <p:nvSpPr>
            <p:cNvPr id="5" name="타원 4"/>
            <p:cNvSpPr/>
            <p:nvPr/>
          </p:nvSpPr>
          <p:spPr>
            <a:xfrm>
              <a:off x="3643274" y="1142984"/>
              <a:ext cx="1428760" cy="50006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Phase 2</a:t>
              </a:r>
              <a:endParaRPr lang="ko-KR" altLang="en-US" dirty="0"/>
            </a:p>
          </p:txBody>
        </p:sp>
        <p:sp>
          <p:nvSpPr>
            <p:cNvPr id="10" name="타원 9"/>
            <p:cNvSpPr/>
            <p:nvPr/>
          </p:nvSpPr>
          <p:spPr>
            <a:xfrm>
              <a:off x="3643274" y="3643314"/>
              <a:ext cx="1428760" cy="50006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Phase 1</a:t>
              </a:r>
              <a:endParaRPr lang="ko-KR" altLang="en-US" dirty="0"/>
            </a:p>
          </p:txBody>
        </p:sp>
        <p:sp>
          <p:nvSpPr>
            <p:cNvPr id="11" name="아래쪽 화살표 10"/>
            <p:cNvSpPr/>
            <p:nvPr/>
          </p:nvSpPr>
          <p:spPr>
            <a:xfrm>
              <a:off x="4143340" y="1714488"/>
              <a:ext cx="428628" cy="642942"/>
            </a:xfrm>
            <a:prstGeom prst="downArrow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아래쪽 화살표 11"/>
            <p:cNvSpPr/>
            <p:nvPr/>
          </p:nvSpPr>
          <p:spPr>
            <a:xfrm>
              <a:off x="4143340" y="4214818"/>
              <a:ext cx="428628" cy="714380"/>
            </a:xfrm>
            <a:prstGeom prst="downArrow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5" name="아래쪽 화살표 14"/>
            <p:cNvSpPr/>
            <p:nvPr/>
          </p:nvSpPr>
          <p:spPr>
            <a:xfrm rot="10800000">
              <a:off x="4143340" y="5357826"/>
              <a:ext cx="428628" cy="714380"/>
            </a:xfrm>
            <a:prstGeom prst="downArrow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아래쪽 화살표 15"/>
            <p:cNvSpPr/>
            <p:nvPr/>
          </p:nvSpPr>
          <p:spPr>
            <a:xfrm rot="10800000">
              <a:off x="4143340" y="2857496"/>
              <a:ext cx="428628" cy="642942"/>
            </a:xfrm>
            <a:prstGeom prst="downArrow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8" name="폭발 1 17"/>
            <p:cNvSpPr/>
            <p:nvPr/>
          </p:nvSpPr>
          <p:spPr>
            <a:xfrm>
              <a:off x="3929026" y="2357430"/>
              <a:ext cx="857256" cy="428628"/>
            </a:xfrm>
            <a:prstGeom prst="irregularSeal1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일치</a:t>
              </a:r>
              <a:endParaRPr lang="ko-KR" altLang="en-US" dirty="0"/>
            </a:p>
          </p:txBody>
        </p:sp>
        <p:sp>
          <p:nvSpPr>
            <p:cNvPr id="19" name="폭발 1 18"/>
            <p:cNvSpPr/>
            <p:nvPr/>
          </p:nvSpPr>
          <p:spPr>
            <a:xfrm>
              <a:off x="3929026" y="4929198"/>
              <a:ext cx="928694" cy="428628"/>
            </a:xfrm>
            <a:prstGeom prst="irregularSeal1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일치</a:t>
              </a:r>
              <a:endParaRPr lang="ko-KR" altLang="en-US" dirty="0"/>
            </a:p>
          </p:txBody>
        </p:sp>
        <p:sp>
          <p:nvSpPr>
            <p:cNvPr id="22" name="왼쪽 화살표 설명선 21"/>
            <p:cNvSpPr/>
            <p:nvPr/>
          </p:nvSpPr>
          <p:spPr>
            <a:xfrm>
              <a:off x="4571968" y="1714488"/>
              <a:ext cx="1714512" cy="571504"/>
            </a:xfrm>
            <a:prstGeom prst="leftArrowCallout">
              <a:avLst>
                <a:gd name="adj1" fmla="val 28107"/>
                <a:gd name="adj2" fmla="val 25000"/>
                <a:gd name="adj3" fmla="val 25000"/>
                <a:gd name="adj4" fmla="val 8314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1,651,483</a:t>
              </a:r>
              <a:r>
                <a:rPr lang="ko-KR" altLang="en-US" dirty="0" smtClean="0"/>
                <a:t>가지 </a:t>
              </a:r>
              <a:endParaRPr lang="ko-KR" altLang="en-US" dirty="0"/>
            </a:p>
          </p:txBody>
        </p:sp>
        <p:sp>
          <p:nvSpPr>
            <p:cNvPr id="23" name="왼쪽 화살표 설명선 22"/>
            <p:cNvSpPr/>
            <p:nvPr/>
          </p:nvSpPr>
          <p:spPr>
            <a:xfrm>
              <a:off x="4643406" y="4214818"/>
              <a:ext cx="1714512" cy="571504"/>
            </a:xfrm>
            <a:prstGeom prst="leftArrowCallout">
              <a:avLst>
                <a:gd name="adj1" fmla="val 28107"/>
                <a:gd name="adj2" fmla="val 25000"/>
                <a:gd name="adj3" fmla="val 25000"/>
                <a:gd name="adj4" fmla="val 8314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5,068,603</a:t>
              </a:r>
              <a:r>
                <a:rPr lang="ko-KR" altLang="en-US" dirty="0" smtClean="0"/>
                <a:t>가지 </a:t>
              </a:r>
              <a:endParaRPr lang="ko-KR" altLang="en-US" dirty="0"/>
            </a:p>
          </p:txBody>
        </p:sp>
        <p:sp>
          <p:nvSpPr>
            <p:cNvPr id="25" name="왼쪽 화살표 설명선 24"/>
            <p:cNvSpPr/>
            <p:nvPr/>
          </p:nvSpPr>
          <p:spPr>
            <a:xfrm>
              <a:off x="4643406" y="5214950"/>
              <a:ext cx="1857420" cy="1071570"/>
            </a:xfrm>
            <a:prstGeom prst="leftArrowCallout">
              <a:avLst>
                <a:gd name="adj1" fmla="val 28107"/>
                <a:gd name="adj2" fmla="val 25000"/>
                <a:gd name="adj3" fmla="val 25000"/>
                <a:gd name="adj4" fmla="val 76927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역 탐색</a:t>
              </a:r>
              <a:endParaRPr lang="en-US" altLang="ko-KR" dirty="0" smtClean="0"/>
            </a:p>
            <a:p>
              <a:pPr algn="ctr"/>
              <a:r>
                <a:rPr lang="en-US" altLang="ko-KR" dirty="0" smtClean="0"/>
                <a:t>&lt;</a:t>
              </a:r>
              <a:r>
                <a:rPr lang="ko-KR" altLang="en-US" dirty="0" smtClean="0"/>
                <a:t>최대 깊이 </a:t>
              </a:r>
              <a:r>
                <a:rPr lang="en-US" altLang="ko-KR" dirty="0" smtClean="0"/>
                <a:t>9&gt;</a:t>
              </a:r>
            </a:p>
            <a:p>
              <a:pPr algn="ctr"/>
              <a:r>
                <a:rPr lang="en-US" altLang="ko-KR" dirty="0" smtClean="0"/>
                <a:t>(5,068,603</a:t>
              </a:r>
              <a:r>
                <a:rPr lang="ko-KR" altLang="en-US" dirty="0" smtClean="0"/>
                <a:t>가지 중 하나만 찾기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  <p:sp>
          <p:nvSpPr>
            <p:cNvPr id="26" name="왼쪽 화살표 설명선 25"/>
            <p:cNvSpPr/>
            <p:nvPr/>
          </p:nvSpPr>
          <p:spPr>
            <a:xfrm>
              <a:off x="4714876" y="2643182"/>
              <a:ext cx="1857420" cy="1071570"/>
            </a:xfrm>
            <a:prstGeom prst="leftArrowCallout">
              <a:avLst>
                <a:gd name="adj1" fmla="val 23136"/>
                <a:gd name="adj2" fmla="val 25000"/>
                <a:gd name="adj3" fmla="val 25000"/>
                <a:gd name="adj4" fmla="val 73302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역 탐색</a:t>
              </a:r>
              <a:endParaRPr lang="en-US" altLang="ko-KR" dirty="0" smtClean="0"/>
            </a:p>
            <a:p>
              <a:pPr algn="ctr"/>
              <a:r>
                <a:rPr lang="en-US" altLang="ko-KR" dirty="0" smtClean="0"/>
                <a:t>&lt;</a:t>
              </a:r>
              <a:r>
                <a:rPr lang="ko-KR" altLang="en-US" dirty="0" smtClean="0"/>
                <a:t>최대 깊이 </a:t>
              </a:r>
              <a:r>
                <a:rPr lang="en-US" altLang="ko-KR" dirty="0" smtClean="0"/>
                <a:t>6&gt;</a:t>
              </a:r>
            </a:p>
            <a:p>
              <a:pPr algn="ctr"/>
              <a:r>
                <a:rPr lang="en-US" altLang="ko-KR" dirty="0" smtClean="0"/>
                <a:t>(1,651,483</a:t>
              </a:r>
              <a:r>
                <a:rPr lang="ko-KR" altLang="en-US" dirty="0" smtClean="0"/>
                <a:t>가지 중 하나만 찾기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  <p:sp>
          <p:nvSpPr>
            <p:cNvPr id="27" name="오른쪽 화살표 설명선 26"/>
            <p:cNvSpPr/>
            <p:nvPr/>
          </p:nvSpPr>
          <p:spPr>
            <a:xfrm>
              <a:off x="1357290" y="4572008"/>
              <a:ext cx="2500298" cy="1071570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7765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일치 되는 </a:t>
              </a:r>
              <a:r>
                <a:rPr lang="ko-KR" altLang="en-US" dirty="0" err="1" smtClean="0"/>
                <a:t>큐브</a:t>
              </a:r>
              <a:r>
                <a:rPr lang="ko-KR" altLang="en-US" dirty="0" smtClean="0"/>
                <a:t> 모양을 찾아도 계속 다음 일치되는 패턴을 찾는다</a:t>
              </a:r>
              <a:endParaRPr lang="ko-KR" altLang="en-US" dirty="0"/>
            </a:p>
          </p:txBody>
        </p:sp>
        <p:sp>
          <p:nvSpPr>
            <p:cNvPr id="28" name="오른쪽으로 구부러진 화살표 27"/>
            <p:cNvSpPr/>
            <p:nvPr/>
          </p:nvSpPr>
          <p:spPr>
            <a:xfrm>
              <a:off x="2857488" y="2500306"/>
              <a:ext cx="714380" cy="1500198"/>
            </a:xfrm>
            <a:prstGeom prst="curvedRightArrow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42976" y="2500306"/>
              <a:ext cx="1714480" cy="1214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</a:rPr>
                <a:t>역 탐색 깊이 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6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까지만 탐색하고 없다면 다시 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Phase 1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 모양을 다시 찾은 후 역 탐색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자료 출처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>
                <a:hlinkClick r:id="rId2"/>
              </a:rPr>
              <a:t>http://kociemba.org/cube.htm</a:t>
            </a:r>
            <a:r>
              <a:rPr lang="en-US" altLang="ko-KR" dirty="0" smtClean="0"/>
              <a:t> (</a:t>
            </a:r>
            <a:r>
              <a:rPr lang="en-US" b="1" dirty="0" smtClean="0"/>
              <a:t>Cube Explorer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디자인 1">
  <a:themeElements>
    <a:clrScheme name="사용자 지정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BBB59"/>
      </a:hlink>
      <a:folHlink>
        <a:srgbClr val="C3D69B"/>
      </a:folHlink>
    </a:clrScheme>
    <a:fontScheme name="칠판">
      <a:majorFont>
        <a:latin typeface="나눔손글씨 펜"/>
        <a:ea typeface="나눔손글씨 펜"/>
        <a:cs typeface=""/>
      </a:majorFont>
      <a:minorFont>
        <a:latin typeface="나눔손글씨 펜"/>
        <a:ea typeface="나눔손글씨 펜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디자인 1</Template>
  <TotalTime>209</TotalTime>
  <Words>241</Words>
  <Application>Microsoft Office PowerPoint</Application>
  <PresentationFormat>화면 슬라이드 쇼(4:3)</PresentationFormat>
  <Paragraphs>50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나눔고딕</vt:lpstr>
      <vt:lpstr>나눔손글씨 펜</vt:lpstr>
      <vt:lpstr>맑은 고딕</vt:lpstr>
      <vt:lpstr>Arial</vt:lpstr>
      <vt:lpstr>디자인 1</vt:lpstr>
      <vt:lpstr>루빅스 큐브</vt:lpstr>
      <vt:lpstr>PowerPoint 프레젠테이션</vt:lpstr>
      <vt:lpstr>Phase 1  </vt:lpstr>
      <vt:lpstr>Phase 2  </vt:lpstr>
      <vt:lpstr>전체 알고리즘 흐름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루빅스 큐브</dc:title>
  <dc:creator>Kang</dc:creator>
  <cp:lastModifiedBy>NGSD</cp:lastModifiedBy>
  <cp:revision>26</cp:revision>
  <dcterms:created xsi:type="dcterms:W3CDTF">2012-11-25T09:05:14Z</dcterms:created>
  <dcterms:modified xsi:type="dcterms:W3CDTF">2019-04-21T12:49:15Z</dcterms:modified>
</cp:coreProperties>
</file>