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4" r:id="rId11"/>
    <p:sldId id="266" r:id="rId12"/>
    <p:sldId id="274" r:id="rId13"/>
    <p:sldId id="267" r:id="rId14"/>
    <p:sldId id="268" r:id="rId15"/>
    <p:sldId id="271" r:id="rId16"/>
    <p:sldId id="272" r:id="rId17"/>
    <p:sldId id="269" r:id="rId18"/>
    <p:sldId id="270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16"/>
  </p:normalViewPr>
  <p:slideViewPr>
    <p:cSldViewPr snapToGrid="0" snapToObjects="1">
      <p:cViewPr>
        <p:scale>
          <a:sx n="104" d="100"/>
          <a:sy n="104" d="100"/>
        </p:scale>
        <p:origin x="3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E691-889A-5A40-A121-D3ADB190C55E}" type="datetimeFigureOut">
              <a:rPr kumimoji="1" lang="ko-KR" altLang="en-US" smtClean="0"/>
              <a:t>2019. 9. 1.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79E80-391C-624E-8142-07224741C2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0125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그림 링크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http://</a:t>
            </a:r>
            <a:r>
              <a:rPr kumimoji="1" lang="en-US" altLang="ko-KR" dirty="0" err="1"/>
              <a:t>www.ccs.neu.edu</a:t>
            </a:r>
            <a:r>
              <a:rPr kumimoji="1" lang="en-US" altLang="ko-KR" dirty="0"/>
              <a:t>/home/</a:t>
            </a:r>
            <a:r>
              <a:rPr kumimoji="1" lang="en-US" altLang="ko-KR" dirty="0" err="1"/>
              <a:t>ekanou</a:t>
            </a:r>
            <a:r>
              <a:rPr kumimoji="1" lang="en-US" altLang="ko-KR" dirty="0"/>
              <a:t>/ISU535.09X2/</a:t>
            </a:r>
            <a:r>
              <a:rPr kumimoji="1" lang="en-US" altLang="ko-KR" dirty="0" err="1"/>
              <a:t>Homeworks</a:t>
            </a:r>
            <a:r>
              <a:rPr kumimoji="1" lang="en-US" altLang="ko-KR" dirty="0"/>
              <a:t>/hw.03.html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79E80-391C-624E-8142-07224741C278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383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79E80-391C-624E-8142-07224741C278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2498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17912-4C11-E64F-B7A3-6D5A2F215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8BDE43-6FD5-8948-AF6C-892B8D85E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E84AAE-8232-8B40-8A81-DB8C7A1A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229F-3B6D-5046-92DD-DBAB93BBFB7C}" type="datetimeFigureOut">
              <a:rPr kumimoji="1" lang="ko-KR" altLang="en-US" smtClean="0"/>
              <a:t>2019. 9. 1.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82456B-F996-2346-8B71-EEB19DEBD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897C35-6913-544E-8321-9EBA7D98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01EB-E0E4-0F4B-841E-91DE285B21C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145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0A149-17F7-F747-98EC-E426772B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563AC0-128D-6544-A6AF-56F9E6627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56CA55-27C9-004D-BEB9-CAA3CA05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229F-3B6D-5046-92DD-DBAB93BBFB7C}" type="datetimeFigureOut">
              <a:rPr kumimoji="1" lang="ko-KR" altLang="en-US" smtClean="0"/>
              <a:t>2019. 9. 1.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02CF6-9E5C-5340-B9AC-A4395108D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FD8FB8-61E8-3940-93C9-96B5669C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01EB-E0E4-0F4B-841E-91DE285B21C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755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353DB0-CBF5-C242-8C13-BA50D31348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074076-7DFF-C14B-A5D2-DD77BCB1C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C0E734-538B-AA42-B407-46AEDDAA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229F-3B6D-5046-92DD-DBAB93BBFB7C}" type="datetimeFigureOut">
              <a:rPr kumimoji="1" lang="ko-KR" altLang="en-US" smtClean="0"/>
              <a:t>2019. 9. 1.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BF48B-77BF-9B4A-9734-6B027C037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BEE0D-1213-EC43-8294-8D0E484D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01EB-E0E4-0F4B-841E-91DE285B21C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073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6318C-710C-A744-81A3-F36D1030E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4918F-F87C-7E47-9FF8-473219F21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7B5FAC-7174-5A44-A443-E612000BB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229F-3B6D-5046-92DD-DBAB93BBFB7C}" type="datetimeFigureOut">
              <a:rPr kumimoji="1" lang="ko-KR" altLang="en-US" smtClean="0"/>
              <a:t>2019. 9. 1.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50E993-6BEC-B245-B1A8-FF6F0564E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92AFED-4862-B145-9F81-E9510A51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01EB-E0E4-0F4B-841E-91DE285B21C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008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5C038-A9C7-AF4E-B728-79CD7CE25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81DF3-B0D0-D348-A7BD-52FB8E3D7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D98D8-7B8F-4646-9EE9-BD71A1014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229F-3B6D-5046-92DD-DBAB93BBFB7C}" type="datetimeFigureOut">
              <a:rPr kumimoji="1" lang="ko-KR" altLang="en-US" smtClean="0"/>
              <a:t>2019. 9. 1.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32970-2668-C74C-B8D5-92079CCC7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F192F-FEAF-CA47-B46A-1245B017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01EB-E0E4-0F4B-841E-91DE285B21C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67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6CE24-5B6E-6A44-954B-128547D85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60FD1-1C8C-984C-B4BA-D94895A51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B3F94B-367A-9D4B-8D09-E80CE2254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8AC051-1B59-8B4D-ABCE-05790CB08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229F-3B6D-5046-92DD-DBAB93BBFB7C}" type="datetimeFigureOut">
              <a:rPr kumimoji="1" lang="ko-KR" altLang="en-US" smtClean="0"/>
              <a:t>2019. 9. 1.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9E6D05-8A7C-9C40-ABE1-76C5E3E6B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8EFE6E-6DA7-D445-B746-80991070F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01EB-E0E4-0F4B-841E-91DE285B21C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139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F8AB6-BE4B-5742-A980-D314E4233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664C36-7E51-9847-B12F-73A189D6E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AED592-FAA7-0F4D-8B9C-33879A3B2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21B75D-08B4-E644-9BE7-1924F378D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4A61CB-0FEC-4340-9388-C63680FE3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4E5A41-CB61-7546-B3A0-261FF7D4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229F-3B6D-5046-92DD-DBAB93BBFB7C}" type="datetimeFigureOut">
              <a:rPr kumimoji="1" lang="ko-KR" altLang="en-US" smtClean="0"/>
              <a:t>2019. 9. 1.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C54C79-C800-D248-8A48-32B8667A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B72287-51C7-0D40-8E39-10D67836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01EB-E0E4-0F4B-841E-91DE285B21C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915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D14B7-3003-D642-AA5C-59B1AF08E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3DB715-5B69-EB49-B64F-25CA1F71B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229F-3B6D-5046-92DD-DBAB93BBFB7C}" type="datetimeFigureOut">
              <a:rPr kumimoji="1" lang="ko-KR" altLang="en-US" smtClean="0"/>
              <a:t>2019. 9. 1.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4851C3-4727-1D4E-893B-594B6BDD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DC8E6F-31AB-5741-A6E5-797094AF1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01EB-E0E4-0F4B-841E-91DE285B21C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033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CA8354-F899-DD49-9B43-90D890A2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229F-3B6D-5046-92DD-DBAB93BBFB7C}" type="datetimeFigureOut">
              <a:rPr kumimoji="1" lang="ko-KR" altLang="en-US" smtClean="0"/>
              <a:t>2019. 9. 1.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3E7047-E033-0A4C-A598-5DDA4085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5A7D3C-A61A-A944-9713-4951D926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01EB-E0E4-0F4B-841E-91DE285B21C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413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8490A-6625-3344-A08F-38FE3F235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076269-97F4-6740-B6BD-90B092E3E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9B0CC1-C50D-DC4F-85B2-7EAB85864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ECB2B3-5A66-794D-9EA4-0A83C5E7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229F-3B6D-5046-92DD-DBAB93BBFB7C}" type="datetimeFigureOut">
              <a:rPr kumimoji="1" lang="ko-KR" altLang="en-US" smtClean="0"/>
              <a:t>2019. 9. 1.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3F6706-B223-6542-B6CD-7D2A3492F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808B18-DFDF-B24E-9E29-0C7922BD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01EB-E0E4-0F4B-841E-91DE285B21C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688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3D69A-ECBD-CB4A-AA7F-07FDDF914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B42F6A-0C78-F24D-8F02-00D80AA3F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C466A3-24A0-F545-BD4B-99E7835A1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13933E-07C3-EB40-9582-1D63A5D9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229F-3B6D-5046-92DD-DBAB93BBFB7C}" type="datetimeFigureOut">
              <a:rPr kumimoji="1" lang="ko-KR" altLang="en-US" smtClean="0"/>
              <a:t>2019. 9. 1.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F19CEF-2532-4A40-9990-8CBC94D4C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D54CCB-B434-AC4A-89C1-7DBF8992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01EB-E0E4-0F4B-841E-91DE285B21C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0549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72A590-030A-B242-A933-64DC8F5E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AFD4E7-4A25-9A42-80E7-328C38253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0FBF4-7211-1942-9C47-0469EB767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D229F-3B6D-5046-92DD-DBAB93BBFB7C}" type="datetimeFigureOut">
              <a:rPr kumimoji="1" lang="ko-KR" altLang="en-US" smtClean="0"/>
              <a:t>2019. 9. 1.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4CEFC8-F1EC-434D-B5DD-CC64EE11F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773CF9-FAB7-524A-8E60-FEE1711FC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601EB-E0E4-0F4B-841E-91DE285B21C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278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20.png"/><Relationship Id="rId7" Type="http://schemas.openxmlformats.org/officeDocument/2006/relationships/image" Target="../media/image111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AB6EA-2661-F446-8F3F-A9485CAC82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E78164-9110-0145-BD32-7FD1CED32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7174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746F85-314F-6B48-85B0-73C76F803910}"/>
                  </a:ext>
                </a:extLst>
              </p:cNvPr>
              <p:cNvSpPr txBox="1"/>
              <p:nvPr/>
            </p:nvSpPr>
            <p:spPr>
              <a:xfrm>
                <a:off x="1069335" y="1602076"/>
                <a:ext cx="30471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ko-KR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746F85-314F-6B48-85B0-73C76F803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335" y="1602076"/>
                <a:ext cx="3047181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AD76F28-4E6F-7649-80B4-AA98CF6CBA0C}"/>
                  </a:ext>
                </a:extLst>
              </p:cNvPr>
              <p:cNvSpPr/>
              <p:nvPr/>
            </p:nvSpPr>
            <p:spPr>
              <a:xfrm>
                <a:off x="480647" y="2870757"/>
                <a:ext cx="3889130" cy="16616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𝐴𝑈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⋯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⋯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:endParaRPr kumimoji="1" lang="en-US" altLang="ko-KR" dirty="0"/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AD76F28-4E6F-7649-80B4-AA98CF6CBA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47" y="2870757"/>
                <a:ext cx="3889130" cy="1661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5143B67-4D4D-8C49-8369-E8576BD991AE}"/>
                  </a:ext>
                </a:extLst>
              </p:cNvPr>
              <p:cNvSpPr/>
              <p:nvPr/>
            </p:nvSpPr>
            <p:spPr>
              <a:xfrm>
                <a:off x="5301343" y="1700245"/>
                <a:ext cx="3280770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 ⋯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  <m:acc>
                        <m:accPr>
                          <m:chr m:val="⃗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⃗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ko-KR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5143B67-4D4D-8C49-8369-E8576BD991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343" y="1700245"/>
                <a:ext cx="3280770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A88CC8-30AE-4344-AC4B-32885FE12CDB}"/>
                  </a:ext>
                </a:extLst>
              </p:cNvPr>
              <p:cNvSpPr txBox="1"/>
              <p:nvPr/>
            </p:nvSpPr>
            <p:spPr>
              <a:xfrm>
                <a:off x="5558452" y="3170220"/>
                <a:ext cx="1935723" cy="1730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ko-KR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ko-KR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acc>
                      <m:accPr>
                        <m:chr m:val="⃗"/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kumimoji="1" lang="en-US" altLang="ko-KR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kumimoji="1"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acc>
                              <m:accPr>
                                <m:chr m:val="⃗"/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kumimoji="1" lang="en-US" altLang="ko-KR" dirty="0"/>
                  <a:t> 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A88CC8-30AE-4344-AC4B-32885FE12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452" y="3170220"/>
                <a:ext cx="1935723" cy="1730154"/>
              </a:xfrm>
              <a:prstGeom prst="rect">
                <a:avLst/>
              </a:prstGeom>
              <a:blipFill>
                <a:blip r:embed="rId5"/>
                <a:stretch>
                  <a:fillRect b="-350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B975A0-774C-904E-BE7E-4FB171BD9890}"/>
                  </a:ext>
                </a:extLst>
              </p:cNvPr>
              <p:cNvSpPr txBox="1"/>
              <p:nvPr/>
            </p:nvSpPr>
            <p:spPr>
              <a:xfrm>
                <a:off x="9262747" y="3701561"/>
                <a:ext cx="1781963" cy="12860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R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>
                        <a:latin typeface="Cambria Math" panose="02040503050406030204" pitchFamily="18" charset="0"/>
                      </a:rPr>
                      <m:t>A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kumimoji="1" lang="en-US" altLang="ko-KR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R" dirty="0"/>
                  <a:t> 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B975A0-774C-904E-BE7E-4FB171BD9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747" y="3701561"/>
                <a:ext cx="1781963" cy="12860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7D8984B-7F4A-4F47-99DE-D2E96E6EF298}"/>
                  </a:ext>
                </a:extLst>
              </p:cNvPr>
              <p:cNvSpPr/>
              <p:nvPr/>
            </p:nvSpPr>
            <p:spPr>
              <a:xfrm>
                <a:off x="9262747" y="1145236"/>
                <a:ext cx="1574214" cy="14491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7D8984B-7F4A-4F47-99DE-D2E96E6EF2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747" y="1145236"/>
                <a:ext cx="1574214" cy="1449115"/>
              </a:xfrm>
              <a:prstGeom prst="rect">
                <a:avLst/>
              </a:prstGeom>
              <a:blipFill>
                <a:blip r:embed="rId7"/>
                <a:stretch>
                  <a:fillRect l="-40800" t="-56522" b="-513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DC5162-797C-CF44-83D3-D65CEED28BEF}"/>
                  </a:ext>
                </a:extLst>
              </p:cNvPr>
              <p:cNvSpPr txBox="1"/>
              <p:nvPr/>
            </p:nvSpPr>
            <p:spPr>
              <a:xfrm>
                <a:off x="2356496" y="5431715"/>
                <a:ext cx="2268954" cy="872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DC5162-797C-CF44-83D3-D65CEED28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496" y="5431715"/>
                <a:ext cx="2268954" cy="872803"/>
              </a:xfrm>
              <a:prstGeom prst="rect">
                <a:avLst/>
              </a:prstGeom>
              <a:blipFill>
                <a:blip r:embed="rId8"/>
                <a:stretch>
                  <a:fillRect l="-31285" t="-95652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282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6D68E7B-0E2C-2C44-BA8A-2840AB7C4157}"/>
                  </a:ext>
                </a:extLst>
              </p:cNvPr>
              <p:cNvSpPr/>
              <p:nvPr/>
            </p:nvSpPr>
            <p:spPr>
              <a:xfrm>
                <a:off x="480647" y="2870757"/>
                <a:ext cx="3889130" cy="16616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𝐴𝑈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⋯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⋯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:endParaRPr kumimoji="1" lang="en-US" altLang="ko-KR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6D68E7B-0E2C-2C44-BA8A-2840AB7C41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47" y="2870757"/>
                <a:ext cx="3889130" cy="16616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C543B6-04DB-F44B-8778-7322B3956720}"/>
                  </a:ext>
                </a:extLst>
              </p:cNvPr>
              <p:cNvSpPr txBox="1"/>
              <p:nvPr/>
            </p:nvSpPr>
            <p:spPr>
              <a:xfrm>
                <a:off x="471855" y="4789875"/>
                <a:ext cx="2434000" cy="872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C543B6-04DB-F44B-8778-7322B3956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55" y="4789875"/>
                <a:ext cx="2434000" cy="872803"/>
              </a:xfrm>
              <a:prstGeom prst="rect">
                <a:avLst/>
              </a:prstGeom>
              <a:blipFill>
                <a:blip r:embed="rId3"/>
                <a:stretch>
                  <a:fillRect l="-26943" t="-92857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C37D57FF-B5DA-C64A-A77B-94C410F4ADD3}"/>
                  </a:ext>
                </a:extLst>
              </p:cNvPr>
              <p:cNvSpPr/>
              <p:nvPr/>
            </p:nvSpPr>
            <p:spPr>
              <a:xfrm>
                <a:off x="4625450" y="553482"/>
                <a:ext cx="6853415" cy="3823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ko-KR" dirty="0"/>
              </a:p>
              <a:p>
                <a:pPr/>
                <a:endParaRPr kumimoji="1" lang="ko-KR" altLang="en-US" dirty="0"/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C37D57FF-B5DA-C64A-A77B-94C410F4AD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450" y="553482"/>
                <a:ext cx="6853415" cy="38236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049A3DA-2E1E-4B41-8CA6-F77BCC994FE7}"/>
                  </a:ext>
                </a:extLst>
              </p:cNvPr>
              <p:cNvSpPr/>
              <p:nvPr/>
            </p:nvSpPr>
            <p:spPr>
              <a:xfrm>
                <a:off x="817464" y="1365188"/>
                <a:ext cx="1607748" cy="7063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049A3DA-2E1E-4B41-8CA6-F77BCC994F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64" y="1365188"/>
                <a:ext cx="1607748" cy="706347"/>
              </a:xfrm>
              <a:prstGeom prst="rect">
                <a:avLst/>
              </a:prstGeom>
              <a:blipFill>
                <a:blip r:embed="rId5"/>
                <a:stretch>
                  <a:fillRect l="-18750" t="-56140" b="-42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D94FC3-9C61-F54D-B21D-30033F712E45}"/>
                  </a:ext>
                </a:extLst>
              </p:cNvPr>
              <p:cNvSpPr txBox="1"/>
              <p:nvPr/>
            </p:nvSpPr>
            <p:spPr>
              <a:xfrm>
                <a:off x="2092569" y="5893508"/>
                <a:ext cx="7504875" cy="411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d>
                      <m:dPr>
                        <m:begChr m:val="|"/>
                        <m:endChr m:val="|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ko-KR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nary>
                          <m:naryPr>
                            <m:chr m:val="∑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D94FC3-9C61-F54D-B21D-30033F712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569" y="5893508"/>
                <a:ext cx="7504875" cy="411010"/>
              </a:xfrm>
              <a:prstGeom prst="rect">
                <a:avLst/>
              </a:prstGeom>
              <a:blipFill>
                <a:blip r:embed="rId6"/>
                <a:stretch>
                  <a:fillRect t="-93939" b="-1484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085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C37D57FF-B5DA-C64A-A77B-94C410F4ADD3}"/>
                  </a:ext>
                </a:extLst>
              </p:cNvPr>
              <p:cNvSpPr/>
              <p:nvPr/>
            </p:nvSpPr>
            <p:spPr>
              <a:xfrm>
                <a:off x="471856" y="553482"/>
                <a:ext cx="11007010" cy="44687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怀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𝐴𝑈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∑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en-US" altLang="ko-KR" dirty="0"/>
              </a:p>
              <a:p>
                <a:pPr/>
                <a:endParaRPr kumimoji="1" lang="ko-KR" altLang="en-US" dirty="0"/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C37D57FF-B5DA-C64A-A77B-94C410F4AD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56" y="553482"/>
                <a:ext cx="11007010" cy="4468724"/>
              </a:xfrm>
              <a:prstGeom prst="rect">
                <a:avLst/>
              </a:prstGeom>
              <a:blipFill>
                <a:blip r:embed="rId2"/>
                <a:stretch>
                  <a:fillRect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319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6D68E7B-0E2C-2C44-BA8A-2840AB7C4157}"/>
                  </a:ext>
                </a:extLst>
              </p:cNvPr>
              <p:cNvSpPr/>
              <p:nvPr/>
            </p:nvSpPr>
            <p:spPr>
              <a:xfrm>
                <a:off x="234748" y="368021"/>
                <a:ext cx="3889130" cy="16616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𝐴𝑈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⋯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⋯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:endParaRPr kumimoji="1" lang="en-US" altLang="ko-KR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6D68E7B-0E2C-2C44-BA8A-2840AB7C41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48" y="368021"/>
                <a:ext cx="3889130" cy="1661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C543B6-04DB-F44B-8778-7322B3956720}"/>
                  </a:ext>
                </a:extLst>
              </p:cNvPr>
              <p:cNvSpPr txBox="1"/>
              <p:nvPr/>
            </p:nvSpPr>
            <p:spPr>
              <a:xfrm>
                <a:off x="-933417" y="3535995"/>
                <a:ext cx="5725224" cy="872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∑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C543B6-04DB-F44B-8778-7322B3956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3417" y="3535995"/>
                <a:ext cx="5725224" cy="872803"/>
              </a:xfrm>
              <a:prstGeom prst="rect">
                <a:avLst/>
              </a:prstGeom>
              <a:blipFill>
                <a:blip r:embed="rId4"/>
                <a:stretch>
                  <a:fillRect t="-92857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C37D57FF-B5DA-C64A-A77B-94C410F4ADD3}"/>
                  </a:ext>
                </a:extLst>
              </p:cNvPr>
              <p:cNvSpPr/>
              <p:nvPr/>
            </p:nvSpPr>
            <p:spPr>
              <a:xfrm>
                <a:off x="4625450" y="553482"/>
                <a:ext cx="7441717" cy="3531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C37D57FF-B5DA-C64A-A77B-94C410F4AD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450" y="553482"/>
                <a:ext cx="7441717" cy="3531736"/>
              </a:xfrm>
              <a:prstGeom prst="rect">
                <a:avLst/>
              </a:prstGeom>
              <a:blipFill>
                <a:blip r:embed="rId5"/>
                <a:stretch>
                  <a:fillRect b="-3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049A3DA-2E1E-4B41-8CA6-F77BCC994FE7}"/>
                  </a:ext>
                </a:extLst>
              </p:cNvPr>
              <p:cNvSpPr/>
              <p:nvPr/>
            </p:nvSpPr>
            <p:spPr>
              <a:xfrm>
                <a:off x="3362451" y="2703006"/>
                <a:ext cx="1522853" cy="7063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049A3DA-2E1E-4B41-8CA6-F77BCC994F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451" y="2703006"/>
                <a:ext cx="1522853" cy="706347"/>
              </a:xfrm>
              <a:prstGeom prst="rect">
                <a:avLst/>
              </a:prstGeom>
              <a:blipFill>
                <a:blip r:embed="rId6"/>
                <a:stretch>
                  <a:fillRect l="-20661" t="-57143" b="-4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D94FC3-9C61-F54D-B21D-30033F712E45}"/>
                  </a:ext>
                </a:extLst>
              </p:cNvPr>
              <p:cNvSpPr txBox="1"/>
              <p:nvPr/>
            </p:nvSpPr>
            <p:spPr>
              <a:xfrm>
                <a:off x="919837" y="4694146"/>
                <a:ext cx="9639013" cy="872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m:rPr>
                          <m:nor/>
                        </m:rPr>
                        <a:rPr kumimoji="1" lang="en-US" altLang="ko-KR" dirty="0"/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∑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D94FC3-9C61-F54D-B21D-30033F712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37" y="4694146"/>
                <a:ext cx="9639013" cy="872803"/>
              </a:xfrm>
              <a:prstGeom prst="rect">
                <a:avLst/>
              </a:prstGeom>
              <a:blipFill>
                <a:blip r:embed="rId7"/>
                <a:stretch>
                  <a:fillRect l="-1318" t="-95652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9F1C97E-29C2-BA4D-BDA0-B88546FD63AE}"/>
                  </a:ext>
                </a:extLst>
              </p:cNvPr>
              <p:cNvSpPr/>
              <p:nvPr/>
            </p:nvSpPr>
            <p:spPr>
              <a:xfrm>
                <a:off x="473351" y="2544622"/>
                <a:ext cx="2289538" cy="872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9F1C97E-29C2-BA4D-BDA0-B88546FD63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51" y="2544622"/>
                <a:ext cx="2289538" cy="872803"/>
              </a:xfrm>
              <a:prstGeom prst="rect">
                <a:avLst/>
              </a:prstGeom>
              <a:blipFill>
                <a:blip r:embed="rId8"/>
                <a:stretch>
                  <a:fillRect l="-29670" t="-92857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63535D6-D428-1545-9AD0-7EB239489371}"/>
                  </a:ext>
                </a:extLst>
              </p:cNvPr>
              <p:cNvSpPr/>
              <p:nvPr/>
            </p:nvSpPr>
            <p:spPr>
              <a:xfrm>
                <a:off x="1664543" y="5600145"/>
                <a:ext cx="2631939" cy="872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nary>
                            <m:naryPr>
                              <m:chr m:val="∑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63535D6-D428-1545-9AD0-7EB239489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543" y="5600145"/>
                <a:ext cx="2631939" cy="872803"/>
              </a:xfrm>
              <a:prstGeom prst="rect">
                <a:avLst/>
              </a:prstGeom>
              <a:blipFill>
                <a:blip r:embed="rId9"/>
                <a:stretch>
                  <a:fillRect l="-26923" t="-92857" b="-14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FC07474-B25A-E74C-94CD-70797345784F}"/>
                  </a:ext>
                </a:extLst>
              </p:cNvPr>
              <p:cNvSpPr/>
              <p:nvPr/>
            </p:nvSpPr>
            <p:spPr>
              <a:xfrm>
                <a:off x="5140515" y="5600144"/>
                <a:ext cx="2670411" cy="872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nary>
                            <m:naryPr>
                              <m:chr m:val="∑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FC07474-B25A-E74C-94CD-7079734578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515" y="5600144"/>
                <a:ext cx="2670411" cy="872803"/>
              </a:xfrm>
              <a:prstGeom prst="rect">
                <a:avLst/>
              </a:prstGeom>
              <a:blipFill>
                <a:blip r:embed="rId10"/>
                <a:stretch>
                  <a:fillRect l="-11374" t="-92857" b="-14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C2E5DE1-5557-964C-9F93-BDEA3D7D8C1A}"/>
                  </a:ext>
                </a:extLst>
              </p:cNvPr>
              <p:cNvSpPr/>
              <p:nvPr/>
            </p:nvSpPr>
            <p:spPr>
              <a:xfrm>
                <a:off x="10392645" y="4620152"/>
                <a:ext cx="10757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C2E5DE1-5557-964C-9F93-BDEA3D7D8C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645" y="4620152"/>
                <a:ext cx="107574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4030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1F6F69-2A53-2D45-9A95-0017E16BF107}"/>
                  </a:ext>
                </a:extLst>
              </p:cNvPr>
              <p:cNvSpPr txBox="1"/>
              <p:nvPr/>
            </p:nvSpPr>
            <p:spPr>
              <a:xfrm>
                <a:off x="383506" y="2118000"/>
                <a:ext cx="9639013" cy="872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m:rPr>
                          <m:nor/>
                        </m:rPr>
                        <a:rPr kumimoji="1" lang="en-US" altLang="ko-KR" dirty="0"/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∑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1F6F69-2A53-2D45-9A95-0017E16BF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06" y="2118000"/>
                <a:ext cx="9639013" cy="872803"/>
              </a:xfrm>
              <a:prstGeom prst="rect">
                <a:avLst/>
              </a:prstGeom>
              <a:blipFill>
                <a:blip r:embed="rId2"/>
                <a:stretch>
                  <a:fillRect l="-1184"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A84ED10-7051-FA4D-9665-4B28DEB13070}"/>
                  </a:ext>
                </a:extLst>
              </p:cNvPr>
              <p:cNvSpPr/>
              <p:nvPr/>
            </p:nvSpPr>
            <p:spPr>
              <a:xfrm>
                <a:off x="961497" y="3034258"/>
                <a:ext cx="2631939" cy="872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nary>
                            <m:naryPr>
                              <m:chr m:val="∑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A84ED10-7051-FA4D-9665-4B28DEB130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497" y="3034258"/>
                <a:ext cx="2631939" cy="872803"/>
              </a:xfrm>
              <a:prstGeom prst="rect">
                <a:avLst/>
              </a:prstGeom>
              <a:blipFill>
                <a:blip r:embed="rId3"/>
                <a:stretch>
                  <a:fillRect l="-27404" t="-92857" b="-14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F07A95F-B329-144E-8187-FA77EF488727}"/>
                  </a:ext>
                </a:extLst>
              </p:cNvPr>
              <p:cNvSpPr/>
              <p:nvPr/>
            </p:nvSpPr>
            <p:spPr>
              <a:xfrm>
                <a:off x="967571" y="3999944"/>
                <a:ext cx="2670411" cy="872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nary>
                            <m:naryPr>
                              <m:chr m:val="∑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F07A95F-B329-144E-8187-FA77EF4887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571" y="3999944"/>
                <a:ext cx="2670411" cy="872803"/>
              </a:xfrm>
              <a:prstGeom prst="rect">
                <a:avLst/>
              </a:prstGeom>
              <a:blipFill>
                <a:blip r:embed="rId4"/>
                <a:stretch>
                  <a:fillRect l="-11374" t="-92857" b="-14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625B867-6EA5-EE40-BEE2-EBDE1BA21D5A}"/>
                  </a:ext>
                </a:extLst>
              </p:cNvPr>
              <p:cNvSpPr/>
              <p:nvPr/>
            </p:nvSpPr>
            <p:spPr>
              <a:xfrm>
                <a:off x="967571" y="5786457"/>
                <a:ext cx="10757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625B867-6EA5-EE40-BEE2-EBDE1BA21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571" y="5786457"/>
                <a:ext cx="10757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38F855D-0D2A-2546-B9C1-922A3EAE693B}"/>
                  </a:ext>
                </a:extLst>
              </p:cNvPr>
              <p:cNvSpPr/>
              <p:nvPr/>
            </p:nvSpPr>
            <p:spPr>
              <a:xfrm>
                <a:off x="930501" y="5102195"/>
                <a:ext cx="6579045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 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+ ⋯ +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38F855D-0D2A-2546-B9C1-922A3EAE6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501" y="5102195"/>
                <a:ext cx="6579045" cy="404983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FDB868-6E54-CF41-A783-D9F519B9F0AD}"/>
                  </a:ext>
                </a:extLst>
              </p:cNvPr>
              <p:cNvSpPr txBox="1"/>
              <p:nvPr/>
            </p:nvSpPr>
            <p:spPr>
              <a:xfrm>
                <a:off x="-535717" y="1175698"/>
                <a:ext cx="5725224" cy="872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∑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FDB868-6E54-CF41-A783-D9F519B9F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5717" y="1175698"/>
                <a:ext cx="5725224" cy="872803"/>
              </a:xfrm>
              <a:prstGeom prst="rect">
                <a:avLst/>
              </a:prstGeom>
              <a:blipFill>
                <a:blip r:embed="rId7"/>
                <a:stretch>
                  <a:fillRect t="-95652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7047432-0BDB-5141-B266-B7A7C61A5984}"/>
                  </a:ext>
                </a:extLst>
              </p:cNvPr>
              <p:cNvSpPr/>
              <p:nvPr/>
            </p:nvSpPr>
            <p:spPr>
              <a:xfrm>
                <a:off x="3760151" y="404494"/>
                <a:ext cx="1522853" cy="7063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7047432-0BDB-5141-B266-B7A7C61A59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151" y="404494"/>
                <a:ext cx="1522853" cy="706347"/>
              </a:xfrm>
              <a:prstGeom prst="rect">
                <a:avLst/>
              </a:prstGeom>
              <a:blipFill>
                <a:blip r:embed="rId8"/>
                <a:stretch>
                  <a:fillRect l="-19835" t="-55357" b="-4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5EF990A-DC6F-1A42-A3DB-1B8BCBB4A934}"/>
                  </a:ext>
                </a:extLst>
              </p:cNvPr>
              <p:cNvSpPr/>
              <p:nvPr/>
            </p:nvSpPr>
            <p:spPr>
              <a:xfrm>
                <a:off x="871051" y="246110"/>
                <a:ext cx="2289538" cy="872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5EF990A-DC6F-1A42-A3DB-1B8BCBB4A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051" y="246110"/>
                <a:ext cx="2289538" cy="872803"/>
              </a:xfrm>
              <a:prstGeom prst="rect">
                <a:avLst/>
              </a:prstGeom>
              <a:blipFill>
                <a:blip r:embed="rId9"/>
                <a:stretch>
                  <a:fillRect l="-30939" t="-91429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777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6C71455-7ACE-7643-8866-286DC5D69A42}"/>
                  </a:ext>
                </a:extLst>
              </p:cNvPr>
              <p:cNvSpPr/>
              <p:nvPr/>
            </p:nvSpPr>
            <p:spPr>
              <a:xfrm>
                <a:off x="400926" y="853890"/>
                <a:ext cx="3952172" cy="18138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6C71455-7ACE-7643-8866-286DC5D69A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26" y="853890"/>
                <a:ext cx="3952172" cy="18138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A0558CE-AD0D-AC46-A1F8-9F1B1567A143}"/>
                  </a:ext>
                </a:extLst>
              </p:cNvPr>
              <p:cNvSpPr/>
              <p:nvPr/>
            </p:nvSpPr>
            <p:spPr>
              <a:xfrm>
                <a:off x="7287279" y="1914500"/>
                <a:ext cx="1623521" cy="5610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A0558CE-AD0D-AC46-A1F8-9F1B1567A1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279" y="1914500"/>
                <a:ext cx="1623521" cy="5610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FD46B646-7116-4243-88FF-6B475B903627}"/>
                  </a:ext>
                </a:extLst>
              </p:cNvPr>
              <p:cNvSpPr/>
              <p:nvPr/>
            </p:nvSpPr>
            <p:spPr>
              <a:xfrm>
                <a:off x="4580238" y="853890"/>
                <a:ext cx="1808205" cy="722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FD46B646-7116-4243-88FF-6B475B903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238" y="853890"/>
                <a:ext cx="1808205" cy="722442"/>
              </a:xfrm>
              <a:prstGeom prst="rect">
                <a:avLst/>
              </a:prstGeom>
              <a:blipFill>
                <a:blip r:embed="rId4"/>
                <a:stretch>
                  <a:fillRect l="-17483" t="-53448" b="-39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477421-23C6-8C4B-9223-F93A986463DE}"/>
                  </a:ext>
                </a:extLst>
              </p:cNvPr>
              <p:cNvSpPr txBox="1"/>
              <p:nvPr/>
            </p:nvSpPr>
            <p:spPr>
              <a:xfrm>
                <a:off x="400926" y="2925574"/>
                <a:ext cx="1329530" cy="1264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477421-23C6-8C4B-9223-F93A98646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26" y="2925574"/>
                <a:ext cx="1329530" cy="12646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39A3183-FA64-BD44-8A37-53E66E5F0F8E}"/>
                  </a:ext>
                </a:extLst>
              </p:cNvPr>
              <p:cNvSpPr/>
              <p:nvPr/>
            </p:nvSpPr>
            <p:spPr>
              <a:xfrm>
                <a:off x="2377012" y="4530647"/>
                <a:ext cx="4240200" cy="17007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R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 then </a:t>
                </a:r>
                <a:r>
                  <a:rPr lang="ko-KR" altLang="en-US" dirty="0" err="1"/>
                  <a:t>선형독립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Else </a:t>
                </a:r>
                <a:r>
                  <a:rPr lang="ko-KR" altLang="en-US" dirty="0" err="1"/>
                  <a:t>선형종속</a:t>
                </a:r>
                <a:endParaRPr lang="ko-KR" altLang="en-US" dirty="0"/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39A3183-FA64-BD44-8A37-53E66E5F0F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012" y="4530647"/>
                <a:ext cx="4240200" cy="1700787"/>
              </a:xfrm>
              <a:prstGeom prst="rect">
                <a:avLst/>
              </a:prstGeom>
              <a:blipFill>
                <a:blip r:embed="rId6"/>
                <a:stretch>
                  <a:fillRect l="-896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657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CA6C95E1-7B7D-244C-93C3-8DBC21F174D0}"/>
                  </a:ext>
                </a:extLst>
              </p:cNvPr>
              <p:cNvSpPr/>
              <p:nvPr/>
            </p:nvSpPr>
            <p:spPr>
              <a:xfrm>
                <a:off x="1077537" y="1072034"/>
                <a:ext cx="3952172" cy="18138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CA6C95E1-7B7D-244C-93C3-8DBC21F174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537" y="1072034"/>
                <a:ext cx="3952172" cy="1813895"/>
              </a:xfrm>
              <a:prstGeom prst="rect">
                <a:avLst/>
              </a:prstGeom>
              <a:blipFill>
                <a:blip r:embed="rId2"/>
                <a:stretch>
                  <a:fillRect b="-6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90E3A08D-2093-FA4F-A13A-6965D73D5674}"/>
                  </a:ext>
                </a:extLst>
              </p:cNvPr>
              <p:cNvSpPr/>
              <p:nvPr/>
            </p:nvSpPr>
            <p:spPr>
              <a:xfrm>
                <a:off x="5354088" y="1203124"/>
                <a:ext cx="1808205" cy="14491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en-US" altLang="ko-KR" dirty="0"/>
              </a:p>
              <a:p>
                <a:r>
                  <a:rPr lang="en-US" altLang="ko-KR" dirty="0"/>
                  <a:t>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90E3A08D-2093-FA4F-A13A-6965D73D56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088" y="1203124"/>
                <a:ext cx="1808205" cy="1449179"/>
              </a:xfrm>
              <a:prstGeom prst="rect">
                <a:avLst/>
              </a:prstGeom>
              <a:blipFill>
                <a:blip r:embed="rId3"/>
                <a:stretch>
                  <a:fillRect l="-27972" t="-56522" b="-5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4B5B88-42C1-374B-B87C-3A28494CF60A}"/>
                  </a:ext>
                </a:extLst>
              </p:cNvPr>
              <p:cNvSpPr txBox="1"/>
              <p:nvPr/>
            </p:nvSpPr>
            <p:spPr>
              <a:xfrm>
                <a:off x="2685167" y="3439671"/>
                <a:ext cx="1237134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4B5B88-42C1-374B-B87C-3A28494CF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167" y="3439671"/>
                <a:ext cx="1237134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5FBB33-E3C6-A745-BA82-BED1708C960D}"/>
                  </a:ext>
                </a:extLst>
              </p:cNvPr>
              <p:cNvSpPr txBox="1"/>
              <p:nvPr/>
            </p:nvSpPr>
            <p:spPr>
              <a:xfrm>
                <a:off x="4256899" y="3546793"/>
                <a:ext cx="1431802" cy="11498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en-US" altLang="ko-KR" dirty="0"/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5FBB33-E3C6-A745-BA82-BED1708C9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899" y="3546793"/>
                <a:ext cx="1431802" cy="1149867"/>
              </a:xfrm>
              <a:prstGeom prst="rect">
                <a:avLst/>
              </a:prstGeom>
              <a:blipFill>
                <a:blip r:embed="rId5"/>
                <a:stretch>
                  <a:fillRect l="-44737" t="-70652" b="-8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82E7184-33DA-CA45-B991-C8C86BDD46E1}"/>
                  </a:ext>
                </a:extLst>
              </p:cNvPr>
              <p:cNvSpPr txBox="1"/>
              <p:nvPr/>
            </p:nvSpPr>
            <p:spPr>
              <a:xfrm>
                <a:off x="1077537" y="4930286"/>
                <a:ext cx="4689810" cy="872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e>
                          </m:nary>
                          <m:nary>
                            <m:naryPr>
                              <m:chr m:val="∑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82E7184-33DA-CA45-B991-C8C86BDD4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537" y="4930286"/>
                <a:ext cx="4689810" cy="872803"/>
              </a:xfrm>
              <a:prstGeom prst="rect">
                <a:avLst/>
              </a:prstGeom>
              <a:blipFill>
                <a:blip r:embed="rId6"/>
                <a:stretch>
                  <a:fillRect l="-14324" t="-92857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326B35A-35CC-284F-BE4A-20F39685D9BA}"/>
                  </a:ext>
                </a:extLst>
              </p:cNvPr>
              <p:cNvSpPr/>
              <p:nvPr/>
            </p:nvSpPr>
            <p:spPr>
              <a:xfrm>
                <a:off x="1082036" y="3805334"/>
                <a:ext cx="16031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ko-KR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326B35A-35CC-284F-BE4A-20F39685D9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36" y="3805334"/>
                <a:ext cx="1603131" cy="369332"/>
              </a:xfrm>
              <a:prstGeom prst="rect">
                <a:avLst/>
              </a:prstGeom>
              <a:blipFill>
                <a:blip r:embed="rId7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413AFC5-477E-CE4A-8518-F391C1853210}"/>
                  </a:ext>
                </a:extLst>
              </p:cNvPr>
              <p:cNvSpPr/>
              <p:nvPr/>
            </p:nvSpPr>
            <p:spPr>
              <a:xfrm>
                <a:off x="1082036" y="4367810"/>
                <a:ext cx="11993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ko-KR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413AFC5-477E-CE4A-8518-F391C18532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36" y="4367810"/>
                <a:ext cx="119930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9176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6637B8-4497-B84B-B56B-404EDBD25A3B}"/>
                  </a:ext>
                </a:extLst>
              </p:cNvPr>
              <p:cNvSpPr txBox="1"/>
              <p:nvPr/>
            </p:nvSpPr>
            <p:spPr>
              <a:xfrm>
                <a:off x="759940" y="5467864"/>
                <a:ext cx="6169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𝑠𝑖𝑛𝑔𝑢𝑙𝑎𝑟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𝑚𝑎𝑡𝑟𝑖𝑥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역행렬이 존재하지 않는다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.)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6637B8-4497-B84B-B56B-404EDBD25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40" y="5467864"/>
                <a:ext cx="6169894" cy="276999"/>
              </a:xfrm>
              <a:prstGeom prst="rect">
                <a:avLst/>
              </a:prstGeom>
              <a:blipFill>
                <a:blip r:embed="rId2"/>
                <a:stretch>
                  <a:fillRect l="-412" t="-4545" r="-412" b="-40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85DC070-E5B4-F547-95A7-4206FD8BA909}"/>
                  </a:ext>
                </a:extLst>
              </p:cNvPr>
              <p:cNvSpPr/>
              <p:nvPr/>
            </p:nvSpPr>
            <p:spPr>
              <a:xfrm>
                <a:off x="780551" y="462645"/>
                <a:ext cx="4094069" cy="17525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85DC070-E5B4-F547-95A7-4206FD8BA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51" y="462645"/>
                <a:ext cx="4094069" cy="1752596"/>
              </a:xfrm>
              <a:prstGeom prst="rect">
                <a:avLst/>
              </a:prstGeom>
              <a:blipFill>
                <a:blip r:embed="rId3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E2C67DA-9D24-DF4A-A877-97C313C53915}"/>
                  </a:ext>
                </a:extLst>
              </p:cNvPr>
              <p:cNvSpPr/>
              <p:nvPr/>
            </p:nvSpPr>
            <p:spPr>
              <a:xfrm>
                <a:off x="759940" y="2552702"/>
                <a:ext cx="4180632" cy="17525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−1/3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E2C67DA-9D24-DF4A-A877-97C313C539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40" y="2552702"/>
                <a:ext cx="4180632" cy="1752596"/>
              </a:xfrm>
              <a:prstGeom prst="rect">
                <a:avLst/>
              </a:prstGeom>
              <a:blipFill>
                <a:blip r:embed="rId4"/>
                <a:stretch>
                  <a:fillRect b="-1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05E6D71-A558-0541-AB33-7EE3A49C8DBC}"/>
                  </a:ext>
                </a:extLst>
              </p:cNvPr>
              <p:cNvSpPr/>
              <p:nvPr/>
            </p:nvSpPr>
            <p:spPr>
              <a:xfrm>
                <a:off x="6096000" y="462645"/>
                <a:ext cx="4353756" cy="1770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−1/3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−1/3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−1/3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05E6D71-A558-0541-AB33-7EE3A49C8D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62645"/>
                <a:ext cx="4353756" cy="17708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18BB9A9-7564-3E4F-8D17-99ECB8EDA660}"/>
                  </a:ext>
                </a:extLst>
              </p:cNvPr>
              <p:cNvSpPr/>
              <p:nvPr/>
            </p:nvSpPr>
            <p:spPr>
              <a:xfrm>
                <a:off x="6096000" y="2552702"/>
                <a:ext cx="4353756" cy="1770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−1/3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−1/3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−1/3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18BB9A9-7564-3E4F-8D17-99ECB8EDA6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52702"/>
                <a:ext cx="4353756" cy="1770869"/>
              </a:xfrm>
              <a:prstGeom prst="rect">
                <a:avLst/>
              </a:prstGeom>
              <a:blipFill>
                <a:blip r:embed="rId6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616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6637B8-4497-B84B-B56B-404EDBD25A3B}"/>
                  </a:ext>
                </a:extLst>
              </p:cNvPr>
              <p:cNvSpPr txBox="1"/>
              <p:nvPr/>
            </p:nvSpPr>
            <p:spPr>
              <a:xfrm>
                <a:off x="759940" y="5467864"/>
                <a:ext cx="6169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𝑠𝑖𝑛𝑔𝑢𝑙𝑎𝑟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𝑚𝑎𝑡𝑟𝑖𝑥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역행렬이 존재하지 않는다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.)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6637B8-4497-B84B-B56B-404EDBD25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40" y="5467864"/>
                <a:ext cx="6169894" cy="276999"/>
              </a:xfrm>
              <a:prstGeom prst="rect">
                <a:avLst/>
              </a:prstGeom>
              <a:blipFill>
                <a:blip r:embed="rId2"/>
                <a:stretch>
                  <a:fillRect l="-412" t="-4545" r="-412" b="-40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18BB9A9-7564-3E4F-8D17-99ECB8EDA660}"/>
                  </a:ext>
                </a:extLst>
              </p:cNvPr>
              <p:cNvSpPr/>
              <p:nvPr/>
            </p:nvSpPr>
            <p:spPr>
              <a:xfrm>
                <a:off x="448962" y="464410"/>
                <a:ext cx="4353756" cy="1770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−1/3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−1/3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−1/3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18BB9A9-7564-3E4F-8D17-99ECB8EDA6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62" y="464410"/>
                <a:ext cx="4353756" cy="1770869"/>
              </a:xfrm>
              <a:prstGeom prst="rect">
                <a:avLst/>
              </a:prstGeom>
              <a:blipFill>
                <a:blip r:embed="rId3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D845839-0C76-3E45-821C-D56D57C9E8EC}"/>
                  </a:ext>
                </a:extLst>
              </p:cNvPr>
              <p:cNvSpPr/>
              <p:nvPr/>
            </p:nvSpPr>
            <p:spPr>
              <a:xfrm>
                <a:off x="589005" y="2851853"/>
                <a:ext cx="4180632" cy="17241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−1/3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D845839-0C76-3E45-821C-D56D57C9E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05" y="2851853"/>
                <a:ext cx="4180632" cy="17241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468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BDE021-B1DA-8043-BF90-8E1F41AD887B}"/>
                  </a:ext>
                </a:extLst>
              </p:cNvPr>
              <p:cNvSpPr txBox="1"/>
              <p:nvPr/>
            </p:nvSpPr>
            <p:spPr>
              <a:xfrm>
                <a:off x="5138620" y="681791"/>
                <a:ext cx="4742452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𝑃𝑅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𝑃𝑅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num>
                            <m:den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den>
                          </m:f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+⋯+</m:t>
                          </m:r>
                          <m:f>
                            <m:f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𝑃𝑅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d>
                            </m:num>
                            <m:den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BDE021-B1DA-8043-BF90-8E1F41AD8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620" y="681791"/>
                <a:ext cx="4742452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A0EB471A-58C3-8740-B2F3-1AA9988CC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115" y="834900"/>
            <a:ext cx="3439886" cy="31401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6137CE-EBE0-3143-8F51-88732E867108}"/>
                  </a:ext>
                </a:extLst>
              </p:cNvPr>
              <p:cNvSpPr txBox="1"/>
              <p:nvPr/>
            </p:nvSpPr>
            <p:spPr>
              <a:xfrm>
                <a:off x="5322703" y="3437580"/>
                <a:ext cx="3969580" cy="1059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num>
                      <m:den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acc>
                      <m:accPr>
                        <m:chr m:val="⃗"/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ko-KR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ko-KR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endParaRPr kumimoji="1" lang="en-US" altLang="ko-KR" dirty="0"/>
              </a:p>
              <a:p>
                <a:r>
                  <a:rPr kumimoji="1" lang="en-US" altLang="ko-KR" dirty="0"/>
                  <a:t> </a:t>
                </a:r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6137CE-EBE0-3143-8F51-88732E867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703" y="3437580"/>
                <a:ext cx="3969580" cy="10592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E726CB-62D4-C44F-88A2-7C864F89A60E}"/>
                  </a:ext>
                </a:extLst>
              </p:cNvPr>
              <p:cNvSpPr txBox="1"/>
              <p:nvPr/>
            </p:nvSpPr>
            <p:spPr>
              <a:xfrm>
                <a:off x="5256800" y="1993444"/>
                <a:ext cx="4117089" cy="1185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ko-KR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𝑆</m:t>
                    </m:r>
                    <m:r>
                      <m:rPr>
                        <m:nor/>
                      </m:rPr>
                      <a:rPr kumimoji="1" lang="en-US" altLang="ko-KR" dirty="0"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ko-KR" dirty="0"/>
                  <a:t> matrix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ko-KR" altLang="en-US" dirty="0"/>
                  <a:t>는 페이지랭크 알고리즘의 </a:t>
                </a:r>
                <a:r>
                  <a:rPr lang="ko-KR" altLang="en-US" dirty="0" err="1"/>
                  <a:t>전이확률</a:t>
                </a:r>
                <a:r>
                  <a:rPr kumimoji="1" lang="en-US" altLang="ko-KR" dirty="0"/>
                  <a:t> 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E726CB-62D4-C44F-88A2-7C864F89A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800" y="1993444"/>
                <a:ext cx="4117089" cy="1185837"/>
              </a:xfrm>
              <a:prstGeom prst="rect">
                <a:avLst/>
              </a:prstGeom>
              <a:blipFill>
                <a:blip r:embed="rId5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AC5F7C-2397-D04C-A890-E2389F39D35F}"/>
                  </a:ext>
                </a:extLst>
              </p:cNvPr>
              <p:cNvSpPr txBox="1"/>
              <p:nvPr/>
            </p:nvSpPr>
            <p:spPr>
              <a:xfrm>
                <a:off x="5256800" y="1512324"/>
                <a:ext cx="5902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6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𝑃𝑅</m:t>
                                    </m:r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𝑃𝑅</m:t>
                                    </m:r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𝑃𝑅</m:t>
                                    </m:r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𝑃𝑅</m:t>
                                    </m:r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𝑃𝑅</m:t>
                                    </m:r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𝑃𝑅</m:t>
                                    </m:r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AC5F7C-2397-D04C-A890-E2389F39D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800" y="1512324"/>
                <a:ext cx="5902193" cy="276999"/>
              </a:xfrm>
              <a:prstGeom prst="rect">
                <a:avLst/>
              </a:prstGeom>
              <a:blipFill>
                <a:blip r:embed="rId6"/>
                <a:stretch>
                  <a:fillRect l="-429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594A44F-365C-F74E-A807-4DEEBAD3C114}"/>
                  </a:ext>
                </a:extLst>
              </p:cNvPr>
              <p:cNvSpPr/>
              <p:nvPr/>
            </p:nvSpPr>
            <p:spPr>
              <a:xfrm>
                <a:off x="3739977" y="4062905"/>
                <a:ext cx="6096000" cy="118391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𝑑𝑇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en-US" altLang="ko-KR" dirty="0"/>
              </a:p>
              <a:p>
                <a:r>
                  <a:rPr kumimoji="1" lang="en-US" altLang="ko-KR" dirty="0"/>
                  <a:t> </a:t>
                </a:r>
              </a:p>
              <a:p>
                <a:pPr/>
                <a:endParaRPr kumimoji="1" lang="en-US" altLang="ko-KR" dirty="0"/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594A44F-365C-F74E-A807-4DEEBAD3C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977" y="4062905"/>
                <a:ext cx="6096000" cy="11839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464879B-1C18-DB4F-9922-8336757864BC}"/>
                  </a:ext>
                </a:extLst>
              </p:cNvPr>
              <p:cNvSpPr/>
              <p:nvPr/>
            </p:nvSpPr>
            <p:spPr>
              <a:xfrm>
                <a:off x="5273275" y="4764827"/>
                <a:ext cx="3117968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num>
                            <m:den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d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464879B-1C18-DB4F-9922-833675786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275" y="4764827"/>
                <a:ext cx="3117968" cy="7146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0FD7B31-AC41-D544-800F-3D802B7E8567}"/>
              </a:ext>
            </a:extLst>
          </p:cNvPr>
          <p:cNvSpPr txBox="1"/>
          <p:nvPr/>
        </p:nvSpPr>
        <p:spPr>
          <a:xfrm>
            <a:off x="1742785" y="4395495"/>
            <a:ext cx="25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&lt;Page Rank example&gt;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389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4DD33B-4EF5-0F4D-9E0D-3E00575AAF36}"/>
                  </a:ext>
                </a:extLst>
              </p:cNvPr>
              <p:cNvSpPr txBox="1"/>
              <p:nvPr/>
            </p:nvSpPr>
            <p:spPr>
              <a:xfrm>
                <a:off x="3102437" y="387300"/>
                <a:ext cx="4046171" cy="69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p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4DD33B-4EF5-0F4D-9E0D-3E00575AA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437" y="387300"/>
                <a:ext cx="4046171" cy="694101"/>
              </a:xfrm>
              <a:prstGeom prst="rect">
                <a:avLst/>
              </a:prstGeom>
              <a:blipFill>
                <a:blip r:embed="rId2"/>
                <a:stretch>
                  <a:fillRect l="-313" t="-135714" b="-18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C7FAD9B4-81E9-9A4C-9D4E-266B087848EE}"/>
                  </a:ext>
                </a:extLst>
              </p:cNvPr>
              <p:cNvSpPr/>
              <p:nvPr/>
            </p:nvSpPr>
            <p:spPr>
              <a:xfrm>
                <a:off x="2979657" y="2698321"/>
                <a:ext cx="3591689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C7FAD9B4-81E9-9A4C-9D4E-266B087848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657" y="2698321"/>
                <a:ext cx="3591689" cy="404983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5054A8-0E2E-7149-AB0A-EA93BB558CDD}"/>
                  </a:ext>
                </a:extLst>
              </p:cNvPr>
              <p:cNvSpPr txBox="1"/>
              <p:nvPr/>
            </p:nvSpPr>
            <p:spPr>
              <a:xfrm>
                <a:off x="3102437" y="1919515"/>
                <a:ext cx="4071564" cy="69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p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p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5054A8-0E2E-7149-AB0A-EA93BB558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437" y="1919515"/>
                <a:ext cx="4071564" cy="694101"/>
              </a:xfrm>
              <a:prstGeom prst="rect">
                <a:avLst/>
              </a:prstGeom>
              <a:blipFill>
                <a:blip r:embed="rId4"/>
                <a:stretch>
                  <a:fillRect l="-311" t="-139286" b="-18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B6F0C96-2122-8A4B-A14B-5A5AC9EA1525}"/>
                  </a:ext>
                </a:extLst>
              </p:cNvPr>
              <p:cNvSpPr/>
              <p:nvPr/>
            </p:nvSpPr>
            <p:spPr>
              <a:xfrm>
                <a:off x="3384094" y="3941418"/>
                <a:ext cx="2782813" cy="7722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B6F0C96-2122-8A4B-A14B-5A5AC9EA15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094" y="3941418"/>
                <a:ext cx="2782813" cy="772263"/>
              </a:xfrm>
              <a:prstGeom prst="rect">
                <a:avLst/>
              </a:prstGeom>
              <a:blipFill>
                <a:blip r:embed="rId5"/>
                <a:stretch>
                  <a:fillRect t="-119355" b="-16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아래쪽 화살표[D] 7">
            <a:extLst>
              <a:ext uri="{FF2B5EF4-FFF2-40B4-BE49-F238E27FC236}">
                <a16:creationId xmlns:a16="http://schemas.microsoft.com/office/drawing/2014/main" id="{14EE01C7-A9DA-5F43-AA90-94E5731AB113}"/>
              </a:ext>
            </a:extLst>
          </p:cNvPr>
          <p:cNvSpPr/>
          <p:nvPr/>
        </p:nvSpPr>
        <p:spPr>
          <a:xfrm>
            <a:off x="4775500" y="1306286"/>
            <a:ext cx="350022" cy="3918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아래쪽 화살표[D] 8">
            <a:extLst>
              <a:ext uri="{FF2B5EF4-FFF2-40B4-BE49-F238E27FC236}">
                <a16:creationId xmlns:a16="http://schemas.microsoft.com/office/drawing/2014/main" id="{DE9AAF2B-523F-4C4B-A54B-CF6044513988}"/>
              </a:ext>
            </a:extLst>
          </p:cNvPr>
          <p:cNvSpPr/>
          <p:nvPr/>
        </p:nvSpPr>
        <p:spPr>
          <a:xfrm>
            <a:off x="4775500" y="3451730"/>
            <a:ext cx="350022" cy="3918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E7A0A57-D5B5-0141-84EB-F8881210F9B7}"/>
                  </a:ext>
                </a:extLst>
              </p:cNvPr>
              <p:cNvSpPr/>
              <p:nvPr/>
            </p:nvSpPr>
            <p:spPr>
              <a:xfrm>
                <a:off x="7170943" y="4103286"/>
                <a:ext cx="31679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E7A0A57-D5B5-0141-84EB-F8881210F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943" y="4103286"/>
                <a:ext cx="3167983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아래쪽 화살표[D] 10">
            <a:extLst>
              <a:ext uri="{FF2B5EF4-FFF2-40B4-BE49-F238E27FC236}">
                <a16:creationId xmlns:a16="http://schemas.microsoft.com/office/drawing/2014/main" id="{74B10C61-74A1-BA4B-9815-ABC6EEADF352}"/>
              </a:ext>
            </a:extLst>
          </p:cNvPr>
          <p:cNvSpPr/>
          <p:nvPr/>
        </p:nvSpPr>
        <p:spPr>
          <a:xfrm rot="5400000">
            <a:off x="6493914" y="3928913"/>
            <a:ext cx="350022" cy="7373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8507C9-9CCE-554F-A47A-04B777797C00}"/>
              </a:ext>
            </a:extLst>
          </p:cNvPr>
          <p:cNvSpPr txBox="1"/>
          <p:nvPr/>
        </p:nvSpPr>
        <p:spPr>
          <a:xfrm>
            <a:off x="844339" y="5882305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Page Rank Algorithm</a:t>
            </a:r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D08A27-6028-6C43-AEFC-44F8910EC574}"/>
              </a:ext>
            </a:extLst>
          </p:cNvPr>
          <p:cNvSpPr txBox="1"/>
          <p:nvPr/>
        </p:nvSpPr>
        <p:spPr>
          <a:xfrm>
            <a:off x="6833388" y="5873076"/>
            <a:ext cx="341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Metropolis-Hastings Algorithm</a:t>
            </a:r>
            <a:endParaRPr kumimoji="1" lang="ko-KR" altLang="en-US" dirty="0"/>
          </a:p>
        </p:txBody>
      </p:sp>
      <p:sp>
        <p:nvSpPr>
          <p:cNvPr id="14" name="굽은 화살표[B] 13">
            <a:extLst>
              <a:ext uri="{FF2B5EF4-FFF2-40B4-BE49-F238E27FC236}">
                <a16:creationId xmlns:a16="http://schemas.microsoft.com/office/drawing/2014/main" id="{E24AE88A-47BC-6045-A585-0AFBCD7C0B98}"/>
              </a:ext>
            </a:extLst>
          </p:cNvPr>
          <p:cNvSpPr/>
          <p:nvPr/>
        </p:nvSpPr>
        <p:spPr>
          <a:xfrm rot="10800000">
            <a:off x="3384094" y="4974380"/>
            <a:ext cx="1204386" cy="1277257"/>
          </a:xfrm>
          <a:prstGeom prst="bentArrow">
            <a:avLst>
              <a:gd name="adj1" fmla="val 11744"/>
              <a:gd name="adj2" fmla="val 15359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5" name="굽은 화살표[B] 14">
            <a:extLst>
              <a:ext uri="{FF2B5EF4-FFF2-40B4-BE49-F238E27FC236}">
                <a16:creationId xmlns:a16="http://schemas.microsoft.com/office/drawing/2014/main" id="{B5646FC3-635D-4D49-A05E-D40A273C1470}"/>
              </a:ext>
            </a:extLst>
          </p:cNvPr>
          <p:cNvSpPr/>
          <p:nvPr/>
        </p:nvSpPr>
        <p:spPr>
          <a:xfrm flipV="1">
            <a:off x="5321654" y="4974380"/>
            <a:ext cx="1204385" cy="1239000"/>
          </a:xfrm>
          <a:prstGeom prst="bentArrow">
            <a:avLst>
              <a:gd name="adj1" fmla="val 11744"/>
              <a:gd name="adj2" fmla="val 15359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6" name="아래쪽 화살표[D] 15">
            <a:extLst>
              <a:ext uri="{FF2B5EF4-FFF2-40B4-BE49-F238E27FC236}">
                <a16:creationId xmlns:a16="http://schemas.microsoft.com/office/drawing/2014/main" id="{3FE3200F-C052-254D-A994-5B7B613A10F4}"/>
              </a:ext>
            </a:extLst>
          </p:cNvPr>
          <p:cNvSpPr/>
          <p:nvPr/>
        </p:nvSpPr>
        <p:spPr>
          <a:xfrm>
            <a:off x="8468304" y="4755141"/>
            <a:ext cx="350022" cy="934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169FB4-3904-7642-B607-FA2CE983E77F}"/>
              </a:ext>
            </a:extLst>
          </p:cNvPr>
          <p:cNvSpPr txBox="1"/>
          <p:nvPr/>
        </p:nvSpPr>
        <p:spPr>
          <a:xfrm>
            <a:off x="873367" y="4138024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Condition?</a:t>
            </a:r>
            <a:endParaRPr kumimoji="1" lang="ko-KR" altLang="en-US" dirty="0"/>
          </a:p>
        </p:txBody>
      </p:sp>
      <p:sp>
        <p:nvSpPr>
          <p:cNvPr id="18" name="아래쪽 화살표[D] 17">
            <a:extLst>
              <a:ext uri="{FF2B5EF4-FFF2-40B4-BE49-F238E27FC236}">
                <a16:creationId xmlns:a16="http://schemas.microsoft.com/office/drawing/2014/main" id="{C9DDF971-F8EA-C640-880B-274911E88A21}"/>
              </a:ext>
            </a:extLst>
          </p:cNvPr>
          <p:cNvSpPr/>
          <p:nvPr/>
        </p:nvSpPr>
        <p:spPr>
          <a:xfrm rot="16200000">
            <a:off x="2594193" y="3909846"/>
            <a:ext cx="350022" cy="7880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2AA10E0A-EFD4-174D-A7BF-2257306FDAD0}"/>
              </a:ext>
            </a:extLst>
          </p:cNvPr>
          <p:cNvSpPr/>
          <p:nvPr/>
        </p:nvSpPr>
        <p:spPr>
          <a:xfrm>
            <a:off x="3325566" y="3883751"/>
            <a:ext cx="2870369" cy="836473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2ADA9780-41C8-814C-B75C-FB6507BBA7BB}"/>
              </a:ext>
            </a:extLst>
          </p:cNvPr>
          <p:cNvSpPr/>
          <p:nvPr/>
        </p:nvSpPr>
        <p:spPr>
          <a:xfrm>
            <a:off x="711199" y="5704114"/>
            <a:ext cx="2568596" cy="707548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8CA40A04-60B3-2B44-A5DA-8009479A2C99}"/>
              </a:ext>
            </a:extLst>
          </p:cNvPr>
          <p:cNvSpPr/>
          <p:nvPr/>
        </p:nvSpPr>
        <p:spPr>
          <a:xfrm>
            <a:off x="6668925" y="5795143"/>
            <a:ext cx="3670001" cy="616519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7E6DCBFA-557F-2345-B808-0243B6FB3CAB}"/>
              </a:ext>
            </a:extLst>
          </p:cNvPr>
          <p:cNvSpPr/>
          <p:nvPr/>
        </p:nvSpPr>
        <p:spPr>
          <a:xfrm>
            <a:off x="7157041" y="3970446"/>
            <a:ext cx="3152857" cy="59941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54630FB5-C916-AF42-9342-9318A6C0FC2B}"/>
              </a:ext>
            </a:extLst>
          </p:cNvPr>
          <p:cNvSpPr/>
          <p:nvPr/>
        </p:nvSpPr>
        <p:spPr>
          <a:xfrm>
            <a:off x="2988090" y="342735"/>
            <a:ext cx="4182853" cy="836473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18F97AC3-7D5F-AF41-9B7F-01BB37214688}"/>
              </a:ext>
            </a:extLst>
          </p:cNvPr>
          <p:cNvSpPr/>
          <p:nvPr/>
        </p:nvSpPr>
        <p:spPr>
          <a:xfrm>
            <a:off x="2979657" y="1904539"/>
            <a:ext cx="4191286" cy="136191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C6BED018-6129-CF4C-BCE3-1B543A9CBB99}"/>
              </a:ext>
            </a:extLst>
          </p:cNvPr>
          <p:cNvSpPr/>
          <p:nvPr/>
        </p:nvSpPr>
        <p:spPr>
          <a:xfrm>
            <a:off x="711199" y="3965706"/>
            <a:ext cx="1544573" cy="707548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2645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C9E22-3103-594A-BA6B-7AB095B04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A26131D-0965-B14B-8624-B809D8017905}"/>
                  </a:ext>
                </a:extLst>
              </p:cNvPr>
              <p:cNvSpPr/>
              <p:nvPr/>
            </p:nvSpPr>
            <p:spPr>
              <a:xfrm>
                <a:off x="4004371" y="2166863"/>
                <a:ext cx="3145220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A26131D-0965-B14B-8624-B809D80179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371" y="2166863"/>
                <a:ext cx="3145220" cy="764568"/>
              </a:xfrm>
              <a:prstGeom prst="rect">
                <a:avLst/>
              </a:prstGeom>
              <a:blipFill>
                <a:blip r:embed="rId2"/>
                <a:stretch>
                  <a:fillRect t="-121311" b="-168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8A276D-2928-1E45-AA55-C913DEF63FFA}"/>
                  </a:ext>
                </a:extLst>
              </p:cNvPr>
              <p:cNvSpPr txBox="1"/>
              <p:nvPr/>
            </p:nvSpPr>
            <p:spPr>
              <a:xfrm>
                <a:off x="4004371" y="3087335"/>
                <a:ext cx="4742452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𝑃𝑅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𝑃𝑅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num>
                            <m:den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den>
                          </m:f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+⋯+</m:t>
                          </m:r>
                          <m:f>
                            <m:f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𝑃𝑅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d>
                            </m:num>
                            <m:den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8A276D-2928-1E45-AA55-C913DEF63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371" y="3087335"/>
                <a:ext cx="4742452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E95614-0C3D-3E44-B3C1-2F1CE445590E}"/>
                  </a:ext>
                </a:extLst>
              </p:cNvPr>
              <p:cNvSpPr txBox="1"/>
              <p:nvPr/>
            </p:nvSpPr>
            <p:spPr>
              <a:xfrm>
                <a:off x="4004371" y="4106341"/>
                <a:ext cx="30471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ko-KR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E95614-0C3D-3E44-B3C1-2F1CE4455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371" y="4106341"/>
                <a:ext cx="3047181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8363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382CC-D1E1-1D43-ABC0-6CECEDB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4163" y="5013668"/>
            <a:ext cx="9512643" cy="4351338"/>
          </a:xfrm>
        </p:spPr>
        <p:txBody>
          <a:bodyPr>
            <a:normAutofit/>
          </a:bodyPr>
          <a:lstStyle/>
          <a:p>
            <a:r>
              <a:rPr kumimoji="1" lang="en-US" altLang="ko-KR" sz="2000" dirty="0"/>
              <a:t>0.2778    0.1389    0.0972    0.1250    0.2361    0.1250</a:t>
            </a:r>
          </a:p>
          <a:p>
            <a:endParaRPr kumimoji="1" lang="en-US" altLang="ko-KR" sz="2000" dirty="0"/>
          </a:p>
          <a:p>
            <a:r>
              <a:rPr kumimoji="1" lang="en-US" altLang="ko-KR" sz="2000" dirty="0"/>
              <a:t>0.2709    0.1970    0.0788    0.0887    0.1798    0.1847</a:t>
            </a:r>
          </a:p>
          <a:p>
            <a:endParaRPr kumimoji="1" lang="en-US" altLang="ko-KR" sz="2000" dirty="0"/>
          </a:p>
          <a:p>
            <a:r>
              <a:rPr kumimoji="1" lang="en-US" altLang="ko-KR" sz="2000" dirty="0"/>
              <a:t>0.2000    0.1333    0.1333    0.1333    0.2667    0.1333</a:t>
            </a:r>
            <a:endParaRPr kumimoji="1"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BE017E-FA8F-1047-B612-6FB7E340C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88" y="1027906"/>
            <a:ext cx="3439886" cy="31401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2327735-7FA9-7C47-8853-8D2B8F4FA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977" y="77055"/>
            <a:ext cx="66294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33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73E0A24-2542-9A48-9BCD-A867D8B7B435}"/>
                  </a:ext>
                </a:extLst>
              </p:cNvPr>
              <p:cNvSpPr/>
              <p:nvPr/>
            </p:nvSpPr>
            <p:spPr>
              <a:xfrm>
                <a:off x="3442418" y="5579812"/>
                <a:ext cx="4387996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73E0A24-2542-9A48-9BCD-A867D8B7B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418" y="5579812"/>
                <a:ext cx="4387996" cy="764568"/>
              </a:xfrm>
              <a:prstGeom prst="rect">
                <a:avLst/>
              </a:prstGeom>
              <a:blipFill>
                <a:blip r:embed="rId2"/>
                <a:stretch>
                  <a:fillRect t="-119355" b="-16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모서리가 둥근 직사각형 31">
                <a:extLst>
                  <a:ext uri="{FF2B5EF4-FFF2-40B4-BE49-F238E27FC236}">
                    <a16:creationId xmlns:a16="http://schemas.microsoft.com/office/drawing/2014/main" id="{A4AAAFE7-CF6B-5D46-80A0-6CF48E7354CF}"/>
                  </a:ext>
                </a:extLst>
              </p:cNvPr>
              <p:cNvSpPr/>
              <p:nvPr/>
            </p:nvSpPr>
            <p:spPr>
              <a:xfrm>
                <a:off x="2301648" y="2472403"/>
                <a:ext cx="1544573" cy="707548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2" name="모서리가 둥근 직사각형 31">
                <a:extLst>
                  <a:ext uri="{FF2B5EF4-FFF2-40B4-BE49-F238E27FC236}">
                    <a16:creationId xmlns:a16="http://schemas.microsoft.com/office/drawing/2014/main" id="{A4AAAFE7-CF6B-5D46-80A0-6CF48E7354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648" y="2472403"/>
                <a:ext cx="1544573" cy="70754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모서리가 둥근 직사각형 32">
                <a:extLst>
                  <a:ext uri="{FF2B5EF4-FFF2-40B4-BE49-F238E27FC236}">
                    <a16:creationId xmlns:a16="http://schemas.microsoft.com/office/drawing/2014/main" id="{8BE2A419-390C-E14D-9986-82EF40AB299C}"/>
                  </a:ext>
                </a:extLst>
              </p:cNvPr>
              <p:cNvSpPr/>
              <p:nvPr/>
            </p:nvSpPr>
            <p:spPr>
              <a:xfrm>
                <a:off x="6908755" y="1239916"/>
                <a:ext cx="1544573" cy="707548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3" name="모서리가 둥근 직사각형 32">
                <a:extLst>
                  <a:ext uri="{FF2B5EF4-FFF2-40B4-BE49-F238E27FC236}">
                    <a16:creationId xmlns:a16="http://schemas.microsoft.com/office/drawing/2014/main" id="{8BE2A419-390C-E14D-9986-82EF40AB29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755" y="1239916"/>
                <a:ext cx="1544573" cy="70754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모서리가 둥근 직사각형 33">
                <a:extLst>
                  <a:ext uri="{FF2B5EF4-FFF2-40B4-BE49-F238E27FC236}">
                    <a16:creationId xmlns:a16="http://schemas.microsoft.com/office/drawing/2014/main" id="{AF426E3C-473D-1244-8C0B-55BBC7442093}"/>
                  </a:ext>
                </a:extLst>
              </p:cNvPr>
              <p:cNvSpPr/>
              <p:nvPr/>
            </p:nvSpPr>
            <p:spPr>
              <a:xfrm>
                <a:off x="6652444" y="4428113"/>
                <a:ext cx="1544573" cy="707548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4" name="모서리가 둥근 직사각형 33">
                <a:extLst>
                  <a:ext uri="{FF2B5EF4-FFF2-40B4-BE49-F238E27FC236}">
                    <a16:creationId xmlns:a16="http://schemas.microsoft.com/office/drawing/2014/main" id="{AF426E3C-473D-1244-8C0B-55BBC74420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444" y="4428113"/>
                <a:ext cx="1544573" cy="70754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모서리가 둥근 직사각형 34">
                <a:extLst>
                  <a:ext uri="{FF2B5EF4-FFF2-40B4-BE49-F238E27FC236}">
                    <a16:creationId xmlns:a16="http://schemas.microsoft.com/office/drawing/2014/main" id="{48B94902-E5DD-814A-8C3E-B8B4960A1BDF}"/>
                  </a:ext>
                </a:extLst>
              </p:cNvPr>
              <p:cNvSpPr/>
              <p:nvPr/>
            </p:nvSpPr>
            <p:spPr>
              <a:xfrm>
                <a:off x="7681042" y="3170074"/>
                <a:ext cx="1544573" cy="707548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5" name="모서리가 둥근 직사각형 34">
                <a:extLst>
                  <a:ext uri="{FF2B5EF4-FFF2-40B4-BE49-F238E27FC236}">
                    <a16:creationId xmlns:a16="http://schemas.microsoft.com/office/drawing/2014/main" id="{48B94902-E5DD-814A-8C3E-B8B4960A1B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042" y="3170074"/>
                <a:ext cx="1544573" cy="70754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FC0D460D-956B-9E4D-9350-BF4FD25A6F58}"/>
                  </a:ext>
                </a:extLst>
              </p:cNvPr>
              <p:cNvSpPr/>
              <p:nvPr/>
            </p:nvSpPr>
            <p:spPr>
              <a:xfrm rot="20722127">
                <a:off x="4452106" y="1406250"/>
                <a:ext cx="1824153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FC0D460D-956B-9E4D-9350-BF4FD25A6F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22127">
                <a:off x="4452106" y="1406250"/>
                <a:ext cx="1824153" cy="5068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BAC0D22-E2EA-1248-A31D-65F93501E440}"/>
                  </a:ext>
                </a:extLst>
              </p:cNvPr>
              <p:cNvSpPr/>
              <p:nvPr/>
            </p:nvSpPr>
            <p:spPr>
              <a:xfrm rot="630888">
                <a:off x="5111726" y="2634592"/>
                <a:ext cx="1824153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BAC0D22-E2EA-1248-A31D-65F93501E4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30888">
                <a:off x="5111726" y="2634592"/>
                <a:ext cx="1824153" cy="5068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9A41FAA-EC28-A045-98CF-4A2005123774}"/>
                  </a:ext>
                </a:extLst>
              </p:cNvPr>
              <p:cNvSpPr/>
              <p:nvPr/>
            </p:nvSpPr>
            <p:spPr>
              <a:xfrm rot="1718740">
                <a:off x="4420632" y="4163733"/>
                <a:ext cx="1824153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9A41FAA-EC28-A045-98CF-4A2005123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18740">
                <a:off x="4420632" y="4163733"/>
                <a:ext cx="1824153" cy="5068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7FEB47E-3E07-F144-A52B-246FF013CA83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4057651" y="1593690"/>
            <a:ext cx="2851104" cy="825917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EAD63D1-C075-B34D-8DC1-E2EF0025A8B3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4054456" y="2803447"/>
            <a:ext cx="3626586" cy="720401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10D478D-59CF-4745-A781-90258F9B955B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4054456" y="3215452"/>
            <a:ext cx="2597988" cy="1566435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63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73E0A24-2542-9A48-9BCD-A867D8B7B435}"/>
                  </a:ext>
                </a:extLst>
              </p:cNvPr>
              <p:cNvSpPr/>
              <p:nvPr/>
            </p:nvSpPr>
            <p:spPr>
              <a:xfrm>
                <a:off x="4090869" y="3451966"/>
                <a:ext cx="3145220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73E0A24-2542-9A48-9BCD-A867D8B7B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869" y="3451966"/>
                <a:ext cx="3145220" cy="764568"/>
              </a:xfrm>
              <a:prstGeom prst="rect">
                <a:avLst/>
              </a:prstGeom>
              <a:blipFill>
                <a:blip r:embed="rId2"/>
                <a:stretch>
                  <a:fillRect t="-121311" b="-168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3A36FD-4691-3E40-B27E-6D80E688822D}"/>
                  </a:ext>
                </a:extLst>
              </p:cNvPr>
              <p:cNvSpPr txBox="1"/>
              <p:nvPr/>
            </p:nvSpPr>
            <p:spPr>
              <a:xfrm>
                <a:off x="1006249" y="1390907"/>
                <a:ext cx="3893374" cy="1821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3A36FD-4691-3E40-B27E-6D80E6888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49" y="1390907"/>
                <a:ext cx="3893374" cy="18210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0BA6A1-E50F-A34A-97FA-F1B5A13F7380}"/>
                  </a:ext>
                </a:extLst>
              </p:cNvPr>
              <p:cNvSpPr txBox="1"/>
              <p:nvPr/>
            </p:nvSpPr>
            <p:spPr>
              <a:xfrm>
                <a:off x="5519057" y="1614558"/>
                <a:ext cx="2190535" cy="1373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p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kumimoji="1"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0BA6A1-E50F-A34A-97FA-F1B5A13F7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057" y="1614558"/>
                <a:ext cx="2190535" cy="1373774"/>
              </a:xfrm>
              <a:prstGeom prst="rect">
                <a:avLst/>
              </a:prstGeom>
              <a:blipFill>
                <a:blip r:embed="rId4"/>
                <a:stretch>
                  <a:fillRect l="-1156" b="-9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9195578C-D24B-3943-B144-AB28817C7039}"/>
                  </a:ext>
                </a:extLst>
              </p:cNvPr>
              <p:cNvSpPr/>
              <p:nvPr/>
            </p:nvSpPr>
            <p:spPr>
              <a:xfrm>
                <a:off x="8054370" y="1552746"/>
                <a:ext cx="1935978" cy="14355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kumimoji="1"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9195578C-D24B-3943-B144-AB28817C70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370" y="1552746"/>
                <a:ext cx="1935978" cy="14355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BAE7FC1-DFC9-0A4D-AE78-E5288A88203B}"/>
                  </a:ext>
                </a:extLst>
              </p:cNvPr>
              <p:cNvSpPr/>
              <p:nvPr/>
            </p:nvSpPr>
            <p:spPr>
              <a:xfrm>
                <a:off x="7630885" y="3580815"/>
                <a:ext cx="2470292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p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BAE7FC1-DFC9-0A4D-AE78-E5288A8820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885" y="3580815"/>
                <a:ext cx="2470292" cy="404983"/>
              </a:xfrm>
              <a:prstGeom prst="rect">
                <a:avLst/>
              </a:prstGeom>
              <a:blipFill>
                <a:blip r:embed="rId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7D7B592-B461-CF4D-8DDA-BC0F2A7C53C9}"/>
                  </a:ext>
                </a:extLst>
              </p:cNvPr>
              <p:cNvSpPr/>
              <p:nvPr/>
            </p:nvSpPr>
            <p:spPr>
              <a:xfrm>
                <a:off x="1006249" y="3580815"/>
                <a:ext cx="2432782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7D7B592-B461-CF4D-8DDA-BC0F2A7C53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49" y="3580815"/>
                <a:ext cx="2432782" cy="506870"/>
              </a:xfrm>
              <a:prstGeom prst="rect">
                <a:avLst/>
              </a:prstGeom>
              <a:blipFill>
                <a:blip r:embed="rId7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05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0F2C160-4492-AC47-A91E-EDD100B41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115" y="834900"/>
            <a:ext cx="3439886" cy="31401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259D4B-3C30-4341-A341-8E1C753CA164}"/>
                  </a:ext>
                </a:extLst>
              </p:cNvPr>
              <p:cNvSpPr txBox="1"/>
              <p:nvPr/>
            </p:nvSpPr>
            <p:spPr>
              <a:xfrm>
                <a:off x="4909458" y="957942"/>
                <a:ext cx="4089517" cy="1770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1/4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1/4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1/4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1/4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259D4B-3C30-4341-A341-8E1C753CA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458" y="957942"/>
                <a:ext cx="4089517" cy="1770869"/>
              </a:xfrm>
              <a:prstGeom prst="rect">
                <a:avLst/>
              </a:prstGeom>
              <a:blipFill>
                <a:blip r:embed="rId4"/>
                <a:stretch>
                  <a:fillRect b="-7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779FAED-7340-B946-8A76-B0071BCDF9FD}"/>
                  </a:ext>
                </a:extLst>
              </p:cNvPr>
              <p:cNvSpPr/>
              <p:nvPr/>
            </p:nvSpPr>
            <p:spPr>
              <a:xfrm>
                <a:off x="4992551" y="3517724"/>
                <a:ext cx="4142031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노드에서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노드로 전이될 확률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779FAED-7340-B946-8A76-B0071BCDF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551" y="3517724"/>
                <a:ext cx="4142031" cy="391646"/>
              </a:xfrm>
              <a:prstGeom prst="rect">
                <a:avLst/>
              </a:prstGeom>
              <a:blipFill>
                <a:blip r:embed="rId5"/>
                <a:stretch>
                  <a:fillRect t="-6250" r="-306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028F4D4-7BE8-9E4D-B0ED-F389C99EA4C4}"/>
                  </a:ext>
                </a:extLst>
              </p:cNvPr>
              <p:cNvSpPr/>
              <p:nvPr/>
            </p:nvSpPr>
            <p:spPr>
              <a:xfrm>
                <a:off x="4918876" y="2721104"/>
                <a:ext cx="4215706" cy="674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ko-KR" altLang="en-US" b="0" i="1" smtClean="0">
                              <a:latin typeface="Cambria Math" panose="02040503050406030204" pitchFamily="18" charset="0"/>
                            </a:rPr>
                            <m:t>노드에서</m:t>
                          </m:r>
                          <m:r>
                            <a:rPr kumimoji="1" lang="ko-KR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ko-KR" altLang="en-US" b="0" i="1" smtClean="0">
                              <a:latin typeface="Cambria Math" panose="02040503050406030204" pitchFamily="18" charset="0"/>
                            </a:rPr>
                            <m:t>나가는</m:t>
                          </m:r>
                          <m:r>
                            <a:rPr kumimoji="1" lang="ko-KR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ko-KR" altLang="en-US" b="0" i="1" smtClean="0">
                              <a:latin typeface="Cambria Math" panose="02040503050406030204" pitchFamily="18" charset="0"/>
                            </a:rPr>
                            <m:t>모든</m:t>
                          </m:r>
                          <m:r>
                            <a:rPr kumimoji="1" lang="ko-KR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ko-KR" altLang="en-US" b="0" i="1" smtClean="0">
                              <a:latin typeface="Cambria Math" panose="02040503050406030204" pitchFamily="18" charset="0"/>
                            </a:rPr>
                            <m:t>링크의</m:t>
                          </m:r>
                          <m:r>
                            <a:rPr kumimoji="1" lang="ko-KR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ko-KR" altLang="en-US" b="0" i="1" smtClean="0">
                              <a:latin typeface="Cambria Math" panose="02040503050406030204" pitchFamily="18" charset="0"/>
                            </a:rPr>
                            <m:t>수</m:t>
                          </m:r>
                          <m:r>
                            <a:rPr kumimoji="1" lang="ko-KR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028F4D4-7BE8-9E4D-B0ED-F389C99EA4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876" y="2721104"/>
                <a:ext cx="4215706" cy="674865"/>
              </a:xfrm>
              <a:prstGeom prst="rect">
                <a:avLst/>
              </a:prstGeom>
              <a:blipFill>
                <a:blip r:embed="rId6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1CA164F-1D45-424A-8628-0988610730D0}"/>
              </a:ext>
            </a:extLst>
          </p:cNvPr>
          <p:cNvSpPr txBox="1"/>
          <p:nvPr/>
        </p:nvSpPr>
        <p:spPr>
          <a:xfrm>
            <a:off x="4102926" y="4561991"/>
            <a:ext cx="25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&lt;Page Rank example&gt;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97CA16C-8E3A-1648-AD71-622027780EE5}"/>
                  </a:ext>
                </a:extLst>
              </p:cNvPr>
              <p:cNvSpPr txBox="1"/>
              <p:nvPr/>
            </p:nvSpPr>
            <p:spPr>
              <a:xfrm>
                <a:off x="9336432" y="982401"/>
                <a:ext cx="1295547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1</a:t>
                </a:r>
                <a:r>
                  <a:rPr kumimoji="1" lang="ko-KR" altLang="en-US" dirty="0"/>
                  <a:t>노드 </a:t>
                </a:r>
                <a14:m>
                  <m:oMath xmlns:m="http://schemas.openxmlformats.org/officeDocument/2006/math"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A</a:t>
                </a:r>
              </a:p>
              <a:p>
                <a:r>
                  <a:rPr kumimoji="1" lang="en-US" altLang="ko-KR" dirty="0"/>
                  <a:t>2</a:t>
                </a:r>
                <a:r>
                  <a:rPr kumimoji="1" lang="ko-KR" altLang="en-US" dirty="0"/>
                  <a:t>노드 </a:t>
                </a:r>
                <a14:m>
                  <m:oMath xmlns:m="http://schemas.openxmlformats.org/officeDocument/2006/math"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B</a:t>
                </a:r>
              </a:p>
              <a:p>
                <a:r>
                  <a:rPr kumimoji="1" lang="en-US" altLang="ko-KR" dirty="0"/>
                  <a:t>3</a:t>
                </a:r>
                <a:r>
                  <a:rPr kumimoji="1" lang="ko-KR" altLang="en-US" dirty="0"/>
                  <a:t>노드 </a:t>
                </a:r>
                <a14:m>
                  <m:oMath xmlns:m="http://schemas.openxmlformats.org/officeDocument/2006/math"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C</a:t>
                </a:r>
              </a:p>
              <a:p>
                <a:r>
                  <a:rPr kumimoji="1" lang="en-US" altLang="ko-KR" dirty="0"/>
                  <a:t>4</a:t>
                </a:r>
                <a:r>
                  <a:rPr kumimoji="1" lang="ko-KR" altLang="en-US" dirty="0"/>
                  <a:t>노드 </a:t>
                </a:r>
                <a14:m>
                  <m:oMath xmlns:m="http://schemas.openxmlformats.org/officeDocument/2006/math"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D</a:t>
                </a:r>
              </a:p>
              <a:p>
                <a:r>
                  <a:rPr kumimoji="1" lang="en-US" altLang="ko-KR" dirty="0"/>
                  <a:t>5</a:t>
                </a:r>
                <a:r>
                  <a:rPr kumimoji="1" lang="ko-KR" altLang="en-US" dirty="0"/>
                  <a:t>노드 </a:t>
                </a:r>
                <a14:m>
                  <m:oMath xmlns:m="http://schemas.openxmlformats.org/officeDocument/2006/math"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E</a:t>
                </a:r>
              </a:p>
              <a:p>
                <a:r>
                  <a:rPr kumimoji="1" lang="en-US" altLang="ko-KR" dirty="0"/>
                  <a:t>6</a:t>
                </a:r>
                <a:r>
                  <a:rPr kumimoji="1" lang="ko-KR" altLang="en-US" dirty="0"/>
                  <a:t>노드 </a:t>
                </a:r>
                <a14:m>
                  <m:oMath xmlns:m="http://schemas.openxmlformats.org/officeDocument/2006/math"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F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97CA16C-8E3A-1648-AD71-622027780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432" y="982401"/>
                <a:ext cx="1295547" cy="1754326"/>
              </a:xfrm>
              <a:prstGeom prst="rect">
                <a:avLst/>
              </a:prstGeom>
              <a:blipFill>
                <a:blip r:embed="rId7"/>
                <a:stretch>
                  <a:fillRect l="-2913" t="-719" r="-2913" b="-50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12F753-56F1-124F-A6C0-BE6BA676940D}"/>
                  </a:ext>
                </a:extLst>
              </p:cNvPr>
              <p:cNvSpPr txBox="1"/>
              <p:nvPr/>
            </p:nvSpPr>
            <p:spPr>
              <a:xfrm>
                <a:off x="3479470" y="5308417"/>
                <a:ext cx="4913333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𝑃𝑅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𝑃𝑅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den>
                          </m:f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+⋯+</m:t>
                          </m:r>
                          <m:f>
                            <m:f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𝑃𝑅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𝑇𝑛</m:t>
                                  </m:r>
                                </m:e>
                              </m:d>
                            </m:num>
                            <m:den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𝑇𝑛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12F753-56F1-124F-A6C0-BE6BA6769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470" y="5308417"/>
                <a:ext cx="4913333" cy="7146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872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EA1F626-8606-1D43-8B27-B26DD825A459}"/>
                  </a:ext>
                </a:extLst>
              </p:cNvPr>
              <p:cNvSpPr/>
              <p:nvPr/>
            </p:nvSpPr>
            <p:spPr>
              <a:xfrm>
                <a:off x="261917" y="757147"/>
                <a:ext cx="1809983" cy="17525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p>
                          </m:sSup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/6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/6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/6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/6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/6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/6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EA1F626-8606-1D43-8B27-B26DD825A4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17" y="757147"/>
                <a:ext cx="1809983" cy="1752596"/>
              </a:xfrm>
              <a:prstGeom prst="rect">
                <a:avLst/>
              </a:prstGeom>
              <a:blipFill>
                <a:blip r:embed="rId2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4B04343-20AD-354D-99CC-69C05BE0047F}"/>
                  </a:ext>
                </a:extLst>
              </p:cNvPr>
              <p:cNvSpPr/>
              <p:nvPr/>
            </p:nvSpPr>
            <p:spPr>
              <a:xfrm>
                <a:off x="6096000" y="758943"/>
                <a:ext cx="3498137" cy="1595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(100)</m:t>
                            </m:r>
                          </m:sup>
                        </m:sSup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𝑇𝑝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.2709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0.1970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0.0788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0.0887</m:t>
                            </m:r>
                          </m:e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0.1798</m:t>
                            </m:r>
                          </m:e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0.1847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4B04343-20AD-354D-99CC-69C05BE004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758943"/>
                <a:ext cx="3498137" cy="1595501"/>
              </a:xfrm>
              <a:prstGeom prst="rect">
                <a:avLst/>
              </a:prstGeom>
              <a:blipFill>
                <a:blip r:embed="rId3"/>
                <a:stretch>
                  <a:fillRect b="-8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D3B878F-A12D-EB43-AE33-9BF44F833600}"/>
                  </a:ext>
                </a:extLst>
              </p:cNvPr>
              <p:cNvSpPr/>
              <p:nvPr/>
            </p:nvSpPr>
            <p:spPr>
              <a:xfrm>
                <a:off x="8224356" y="2509743"/>
                <a:ext cx="3791487" cy="15972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(1000)</m:t>
                            </m:r>
                          </m:sup>
                        </m:sSup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𝑇𝑝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(100)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.2709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0.197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0.0788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0.0887</m:t>
                            </m:r>
                          </m:e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0.1798</m:t>
                            </m:r>
                          </m:e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0.1847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D3B878F-A12D-EB43-AE33-9BF44F8336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356" y="2509743"/>
                <a:ext cx="3791487" cy="1597297"/>
              </a:xfrm>
              <a:prstGeom prst="rect">
                <a:avLst/>
              </a:prstGeom>
              <a:blipFill>
                <a:blip r:embed="rId4"/>
                <a:stretch>
                  <a:fillRect b="-7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9C9DBDC-25FB-4A45-A826-9E685D6DD0B1}"/>
                  </a:ext>
                </a:extLst>
              </p:cNvPr>
              <p:cNvSpPr/>
              <p:nvPr/>
            </p:nvSpPr>
            <p:spPr>
              <a:xfrm>
                <a:off x="2326003" y="757147"/>
                <a:ext cx="3220818" cy="15972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𝑇𝑝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.2778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0.1389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0.0972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0.1250</m:t>
                            </m:r>
                          </m:e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0.2361</m:t>
                            </m:r>
                          </m:e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0.1250</m:t>
                            </m:r>
                          </m:e>
                        </m:eqAr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9C9DBDC-25FB-4A45-A826-9E685D6DD0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003" y="757147"/>
                <a:ext cx="3220818" cy="1597297"/>
              </a:xfrm>
              <a:prstGeom prst="rect">
                <a:avLst/>
              </a:prstGeom>
              <a:blipFill>
                <a:blip r:embed="rId5"/>
                <a:stretch>
                  <a:fillRect b="-16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6CEA78A-030C-864E-BCFC-6268D374E46A}"/>
                  </a:ext>
                </a:extLst>
              </p:cNvPr>
              <p:cNvSpPr/>
              <p:nvPr/>
            </p:nvSpPr>
            <p:spPr>
              <a:xfrm>
                <a:off x="261916" y="4045432"/>
                <a:ext cx="1585562" cy="15972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p>
                          </m:sSup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6CEA78A-030C-864E-BCFC-6268D374E4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16" y="4045432"/>
                <a:ext cx="1585562" cy="1597297"/>
              </a:xfrm>
              <a:prstGeom prst="rect">
                <a:avLst/>
              </a:prstGeom>
              <a:blipFill>
                <a:blip r:embed="rId6"/>
                <a:stretch>
                  <a:fillRect b="-7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9C730E4-A28A-9C4B-B6C9-8CBC3971E24C}"/>
                  </a:ext>
                </a:extLst>
              </p:cNvPr>
              <p:cNvSpPr/>
              <p:nvPr/>
            </p:nvSpPr>
            <p:spPr>
              <a:xfrm>
                <a:off x="2326003" y="4045430"/>
                <a:ext cx="2871363" cy="15972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𝑇𝑝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0.5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eqAr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9C730E4-A28A-9C4B-B6C9-8CBC3971E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003" y="4045430"/>
                <a:ext cx="2871363" cy="1597297"/>
              </a:xfrm>
              <a:prstGeom prst="rect">
                <a:avLst/>
              </a:prstGeom>
              <a:blipFill>
                <a:blip r:embed="rId7"/>
                <a:stretch>
                  <a:fillRect b="-7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44DCC3F-6739-F74A-B6E8-7522FC94962A}"/>
                  </a:ext>
                </a:extLst>
              </p:cNvPr>
              <p:cNvSpPr/>
              <p:nvPr/>
            </p:nvSpPr>
            <p:spPr>
              <a:xfrm>
                <a:off x="5950447" y="4045431"/>
                <a:ext cx="3643690" cy="15972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(100)</m:t>
                            </m:r>
                          </m:sup>
                        </m:sSup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𝑇𝑝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.2709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0.1970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0.0788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0.0887</m:t>
                            </m:r>
                          </m:e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0.1798</m:t>
                            </m:r>
                          </m:e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0.1847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44DCC3F-6739-F74A-B6E8-7522FC9496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447" y="4045431"/>
                <a:ext cx="3643690" cy="1597297"/>
              </a:xfrm>
              <a:prstGeom prst="rect">
                <a:avLst/>
              </a:prstGeom>
              <a:blipFill>
                <a:blip r:embed="rId8"/>
                <a:stretch>
                  <a:fillRect b="-7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88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EA1F626-8606-1D43-8B27-B26DD825A459}"/>
                  </a:ext>
                </a:extLst>
              </p:cNvPr>
              <p:cNvSpPr/>
              <p:nvPr/>
            </p:nvSpPr>
            <p:spPr>
              <a:xfrm>
                <a:off x="261917" y="757147"/>
                <a:ext cx="1809983" cy="17525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p>
                          </m:sSup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/6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/6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/6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/6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/6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/6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EA1F626-8606-1D43-8B27-B26DD825A4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17" y="757147"/>
                <a:ext cx="1809983" cy="1752596"/>
              </a:xfrm>
              <a:prstGeom prst="rect">
                <a:avLst/>
              </a:prstGeom>
              <a:blipFill>
                <a:blip r:embed="rId2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4B04343-20AD-354D-99CC-69C05BE0047F}"/>
                  </a:ext>
                </a:extLst>
              </p:cNvPr>
              <p:cNvSpPr/>
              <p:nvPr/>
            </p:nvSpPr>
            <p:spPr>
              <a:xfrm>
                <a:off x="6096000" y="758943"/>
                <a:ext cx="3808478" cy="15972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(100)</m:t>
                            </m:r>
                          </m:sup>
                        </m:sSup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.2709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0.1970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0.0788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0.0887</m:t>
                            </m:r>
                          </m:e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0.1798</m:t>
                            </m:r>
                          </m:e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0.1847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4B04343-20AD-354D-99CC-69C05BE004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758943"/>
                <a:ext cx="3808478" cy="15972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9C9DBDC-25FB-4A45-A826-9E685D6DD0B1}"/>
                  </a:ext>
                </a:extLst>
              </p:cNvPr>
              <p:cNvSpPr/>
              <p:nvPr/>
            </p:nvSpPr>
            <p:spPr>
              <a:xfrm>
                <a:off x="2444756" y="757147"/>
                <a:ext cx="3220818" cy="15972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𝑇𝑝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.2778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0.1389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0.0972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0.1250</m:t>
                            </m:r>
                          </m:e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0.2361</m:t>
                            </m:r>
                          </m:e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0.1250</m:t>
                            </m:r>
                          </m:e>
                        </m:eqAr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9C9DBDC-25FB-4A45-A826-9E685D6DD0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756" y="757147"/>
                <a:ext cx="3220818" cy="1597297"/>
              </a:xfrm>
              <a:prstGeom prst="rect">
                <a:avLst/>
              </a:prstGeom>
              <a:blipFill>
                <a:blip r:embed="rId4"/>
                <a:stretch>
                  <a:fillRect b="-16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6CEA78A-030C-864E-BCFC-6268D374E46A}"/>
                  </a:ext>
                </a:extLst>
              </p:cNvPr>
              <p:cNvSpPr/>
              <p:nvPr/>
            </p:nvSpPr>
            <p:spPr>
              <a:xfrm>
                <a:off x="261916" y="2750963"/>
                <a:ext cx="1585562" cy="15972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p>
                          </m:sSup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6CEA78A-030C-864E-BCFC-6268D374E4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16" y="2750963"/>
                <a:ext cx="1585562" cy="1597297"/>
              </a:xfrm>
              <a:prstGeom prst="rect">
                <a:avLst/>
              </a:prstGeom>
              <a:blipFill>
                <a:blip r:embed="rId5"/>
                <a:stretch>
                  <a:fillRect b="-7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9C730E4-A28A-9C4B-B6C9-8CBC3971E24C}"/>
                  </a:ext>
                </a:extLst>
              </p:cNvPr>
              <p:cNvSpPr/>
              <p:nvPr/>
            </p:nvSpPr>
            <p:spPr>
              <a:xfrm>
                <a:off x="2444756" y="2750961"/>
                <a:ext cx="2871363" cy="15972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𝑇𝑝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0.5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eqAr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9C730E4-A28A-9C4B-B6C9-8CBC3971E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756" y="2750961"/>
                <a:ext cx="2871363" cy="1597297"/>
              </a:xfrm>
              <a:prstGeom prst="rect">
                <a:avLst/>
              </a:prstGeom>
              <a:blipFill>
                <a:blip r:embed="rId6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44DCC3F-6739-F74A-B6E8-7522FC94962A}"/>
                  </a:ext>
                </a:extLst>
              </p:cNvPr>
              <p:cNvSpPr/>
              <p:nvPr/>
            </p:nvSpPr>
            <p:spPr>
              <a:xfrm>
                <a:off x="6096000" y="2750961"/>
                <a:ext cx="3843745" cy="15972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(100)</m:t>
                            </m:r>
                          </m:sup>
                        </m:sSup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.2709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0.1970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0.0788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0.0887</m:t>
                            </m:r>
                          </m:e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0.1798</m:t>
                            </m:r>
                          </m:e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0.1847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44DCC3F-6739-F74A-B6E8-7522FC9496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50961"/>
                <a:ext cx="3843745" cy="1597297"/>
              </a:xfrm>
              <a:prstGeom prst="rect">
                <a:avLst/>
              </a:prstGeom>
              <a:blipFill>
                <a:blip r:embed="rId7"/>
                <a:stretch>
                  <a:fillRect b="-7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오른쪽 화살표[R] 1">
            <a:extLst>
              <a:ext uri="{FF2B5EF4-FFF2-40B4-BE49-F238E27FC236}">
                <a16:creationId xmlns:a16="http://schemas.microsoft.com/office/drawing/2014/main" id="{EEB94148-1CF0-7944-975C-84E265523B9D}"/>
              </a:ext>
            </a:extLst>
          </p:cNvPr>
          <p:cNvSpPr/>
          <p:nvPr/>
        </p:nvSpPr>
        <p:spPr>
          <a:xfrm>
            <a:off x="2071900" y="1555795"/>
            <a:ext cx="208162" cy="308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460E2550-ADD9-4946-AB54-8A52E76EA087}"/>
              </a:ext>
            </a:extLst>
          </p:cNvPr>
          <p:cNvSpPr/>
          <p:nvPr/>
        </p:nvSpPr>
        <p:spPr>
          <a:xfrm>
            <a:off x="5726187" y="1474819"/>
            <a:ext cx="208162" cy="308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DE91EE04-121B-7A4A-B664-8872B940DBD2}"/>
              </a:ext>
            </a:extLst>
          </p:cNvPr>
          <p:cNvSpPr/>
          <p:nvPr/>
        </p:nvSpPr>
        <p:spPr>
          <a:xfrm>
            <a:off x="2071900" y="3429000"/>
            <a:ext cx="208162" cy="308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A09D772F-5372-8744-8812-0D78A9A13349}"/>
              </a:ext>
            </a:extLst>
          </p:cNvPr>
          <p:cNvSpPr/>
          <p:nvPr/>
        </p:nvSpPr>
        <p:spPr>
          <a:xfrm>
            <a:off x="5726187" y="3395293"/>
            <a:ext cx="208162" cy="308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603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68649F9-108F-F040-B9CB-22B2D4DF40CF}"/>
                  </a:ext>
                </a:extLst>
              </p:cNvPr>
              <p:cNvSpPr/>
              <p:nvPr/>
            </p:nvSpPr>
            <p:spPr>
              <a:xfrm>
                <a:off x="475662" y="250680"/>
                <a:ext cx="4094069" cy="17525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68649F9-108F-F040-B9CB-22B2D4DF4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62" y="250680"/>
                <a:ext cx="4094069" cy="1752596"/>
              </a:xfrm>
              <a:prstGeom prst="rect">
                <a:avLst/>
              </a:prstGeom>
              <a:blipFill>
                <a:blip r:embed="rId2"/>
                <a:stretch>
                  <a:fillRect b="-7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AB9A2D-34A3-CE43-8828-9E99F708FDE6}"/>
                  </a:ext>
                </a:extLst>
              </p:cNvPr>
              <p:cNvSpPr txBox="1"/>
              <p:nvPr/>
            </p:nvSpPr>
            <p:spPr>
              <a:xfrm>
                <a:off x="283981" y="2304506"/>
                <a:ext cx="158671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⋮ 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AB9A2D-34A3-CE43-8828-9E99F708F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81" y="2304506"/>
                <a:ext cx="1586716" cy="1477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BFD907B-CABB-DD46-9059-29C2E3DD0296}"/>
                  </a:ext>
                </a:extLst>
              </p:cNvPr>
              <p:cNvSpPr/>
              <p:nvPr/>
            </p:nvSpPr>
            <p:spPr>
              <a:xfrm>
                <a:off x="2224719" y="2162743"/>
                <a:ext cx="3104568" cy="2253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ko-KR" b="0" dirty="0"/>
                  <a:t>(</a:t>
                </a:r>
                <a:r>
                  <a:rPr kumimoji="1" lang="ko-KR" altLang="en-US" b="0" dirty="0"/>
                  <a:t>단위 벡터</a:t>
                </a:r>
                <a:r>
                  <a:rPr kumimoji="1" lang="en-US" altLang="ko-KR" b="0" dirty="0"/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직교 안할 수 있음</a:t>
                </a:r>
                <a:r>
                  <a:rPr lang="en-US" altLang="ko-KR" dirty="0"/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는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상수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서로 독립</a:t>
                </a:r>
                <a:r>
                  <a:rPr lang="en-US" altLang="ko-KR" dirty="0"/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는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상수</m:t>
                    </m:r>
                  </m:oMath>
                </a14:m>
                <a:r>
                  <a:rPr kumimoji="1" lang="ko-KR" altLang="en-US" dirty="0"/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BFD907B-CABB-DD46-9059-29C2E3DD0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719" y="2162743"/>
                <a:ext cx="3104568" cy="2253374"/>
              </a:xfrm>
              <a:prstGeom prst="rect">
                <a:avLst/>
              </a:prstGeom>
              <a:blipFill>
                <a:blip r:embed="rId4"/>
                <a:stretch>
                  <a:fillRect r="-4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89479DC-2771-7B41-AB4C-215340AD1466}"/>
                  </a:ext>
                </a:extLst>
              </p:cNvPr>
              <p:cNvSpPr/>
              <p:nvPr/>
            </p:nvSpPr>
            <p:spPr>
              <a:xfrm>
                <a:off x="4420585" y="4137916"/>
                <a:ext cx="1860830" cy="2308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kumimoji="1"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𝐴𝑈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89479DC-2771-7B41-AB4C-215340AD14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85" y="4137916"/>
                <a:ext cx="1860830" cy="23083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93040DF-8CF5-8247-872D-45E50531BA5E}"/>
                  </a:ext>
                </a:extLst>
              </p:cNvPr>
              <p:cNvSpPr/>
              <p:nvPr/>
            </p:nvSpPr>
            <p:spPr>
              <a:xfrm>
                <a:off x="6709969" y="692528"/>
                <a:ext cx="35637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ko-KR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ko-KR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kumimoji="1"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1400" dirty="0"/>
                  <a:t>Ex) </a:t>
                </a:r>
                <a:r>
                  <a:rPr lang="ko-KR" altLang="en-US" sz="1400" dirty="0"/>
                  <a:t>공분산 행렬</a:t>
                </a:r>
                <a:r>
                  <a:rPr lang="en-US" altLang="ko-KR" sz="1400" dirty="0"/>
                  <a:t>,</a:t>
                </a:r>
                <a:r>
                  <a:rPr lang="ko-KR" altLang="en-US" sz="1400" dirty="0"/>
                  <a:t> 커널 행렬</a:t>
                </a:r>
                <a:r>
                  <a:rPr lang="en-US" altLang="ko-KR" sz="1400" dirty="0"/>
                  <a:t>,</a:t>
                </a:r>
                <a:r>
                  <a:rPr lang="ko-KR" altLang="en-US" sz="1400" dirty="0"/>
                  <a:t> </a:t>
                </a:r>
                <a:r>
                  <a:rPr lang="ko-KR" altLang="en-US" sz="1400" dirty="0" err="1"/>
                  <a:t>헤이시안</a:t>
                </a:r>
                <a:r>
                  <a:rPr lang="ko-KR" altLang="en-US" sz="1400" dirty="0"/>
                  <a:t> 행렬</a:t>
                </a:r>
              </a:p>
            </p:txBody>
          </p:sp>
        </mc:Choice>
        <mc:Fallback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93040DF-8CF5-8247-872D-45E50531B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969" y="692528"/>
                <a:ext cx="3563796" cy="584775"/>
              </a:xfrm>
              <a:prstGeom prst="rect">
                <a:avLst/>
              </a:prstGeom>
              <a:blipFill>
                <a:blip r:embed="rId6"/>
                <a:stretch>
                  <a:fillRect l="-1423" t="-6383" b="-6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518229-BB84-F84E-B019-3BBE7954A83D}"/>
              </a:ext>
            </a:extLst>
          </p:cNvPr>
          <p:cNvSpPr/>
          <p:nvPr/>
        </p:nvSpPr>
        <p:spPr>
          <a:xfrm>
            <a:off x="6461336" y="743614"/>
            <a:ext cx="62225" cy="5732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B676EB-525B-2B49-8C64-458E79D7579D}"/>
                  </a:ext>
                </a:extLst>
              </p:cNvPr>
              <p:cNvSpPr txBox="1"/>
              <p:nvPr/>
            </p:nvSpPr>
            <p:spPr>
              <a:xfrm>
                <a:off x="6540814" y="1947912"/>
                <a:ext cx="158671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⋮ 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B676EB-525B-2B49-8C64-458E79D75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814" y="1947912"/>
                <a:ext cx="1586716" cy="14773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054D119-381D-F44A-98F0-B2F59390A0DE}"/>
                  </a:ext>
                </a:extLst>
              </p:cNvPr>
              <p:cNvSpPr/>
              <p:nvPr/>
            </p:nvSpPr>
            <p:spPr>
              <a:xfrm>
                <a:off x="8751709" y="1249259"/>
                <a:ext cx="3104568" cy="14292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ko-KR" b="0" dirty="0"/>
                  <a:t>(</a:t>
                </a:r>
                <a:r>
                  <a:rPr kumimoji="1" lang="ko-KR" altLang="en-US" b="0" dirty="0"/>
                  <a:t>단위 벡터</a:t>
                </a:r>
                <a:r>
                  <a:rPr kumimoji="1" lang="en-US" altLang="ko-KR" b="0" dirty="0"/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직교</a:t>
                </a:r>
                <a:r>
                  <a:rPr lang="en-US" altLang="ko-KR" dirty="0"/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는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상수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서로 독립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054D119-381D-F44A-98F0-B2F59390A0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1709" y="1249259"/>
                <a:ext cx="3104568" cy="1429237"/>
              </a:xfrm>
              <a:prstGeom prst="rect">
                <a:avLst/>
              </a:prstGeom>
              <a:blipFill>
                <a:blip r:embed="rId8"/>
                <a:stretch>
                  <a:fillRect r="-407" b="-35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D6D8CAB-3CED-3348-ADF9-9049EF504E59}"/>
                  </a:ext>
                </a:extLst>
              </p:cNvPr>
              <p:cNvSpPr txBox="1"/>
              <p:nvPr/>
            </p:nvSpPr>
            <p:spPr>
              <a:xfrm>
                <a:off x="8751709" y="2769079"/>
                <a:ext cx="202702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D6D8CAB-3CED-3348-ADF9-9049EF504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1709" y="2769079"/>
                <a:ext cx="2027029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9287FC5-95AD-2B4F-93FD-32CC03BA20F6}"/>
                  </a:ext>
                </a:extLst>
              </p:cNvPr>
              <p:cNvSpPr txBox="1"/>
              <p:nvPr/>
            </p:nvSpPr>
            <p:spPr>
              <a:xfrm>
                <a:off x="7438293" y="4019714"/>
                <a:ext cx="175047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kumimoji="1"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en-US" altLang="ko-KR" dirty="0"/>
                  <a:t> </a:t>
                </a:r>
              </a:p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</a:p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kumimoji="1" lang="el-GR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9287FC5-95AD-2B4F-93FD-32CC03BA2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293" y="4019714"/>
                <a:ext cx="1750479" cy="12003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CA1963A7-AE40-4545-94C9-D122D6A78AB5}"/>
                  </a:ext>
                </a:extLst>
              </p:cNvPr>
              <p:cNvSpPr/>
              <p:nvPr/>
            </p:nvSpPr>
            <p:spPr>
              <a:xfrm>
                <a:off x="9675231" y="4262376"/>
                <a:ext cx="13022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l-G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𝐴𝑈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CA1963A7-AE40-4545-94C9-D122D6A78A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5231" y="4262376"/>
                <a:ext cx="130228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01B0B1-86E2-CA4F-B293-C6476ADFD953}"/>
                  </a:ext>
                </a:extLst>
              </p:cNvPr>
              <p:cNvSpPr txBox="1"/>
              <p:nvPr/>
            </p:nvSpPr>
            <p:spPr>
              <a:xfrm>
                <a:off x="7438293" y="5310626"/>
                <a:ext cx="1598018" cy="7805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01B0B1-86E2-CA4F-B293-C6476ADFD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293" y="5310626"/>
                <a:ext cx="1598018" cy="780535"/>
              </a:xfrm>
              <a:prstGeom prst="rect">
                <a:avLst/>
              </a:prstGeom>
              <a:blipFill>
                <a:blip r:embed="rId12"/>
                <a:stretch>
                  <a:fillRect l="-21260" t="-109524" b="-1698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D0615E1-72BD-8A40-92F8-17493B08D9C6}"/>
                  </a:ext>
                </a:extLst>
              </p:cNvPr>
              <p:cNvSpPr/>
              <p:nvPr/>
            </p:nvSpPr>
            <p:spPr>
              <a:xfrm>
                <a:off x="259267" y="4269589"/>
                <a:ext cx="4221406" cy="19913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𝐴𝑈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⋯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⋯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:endParaRPr kumimoji="1" lang="en-US" altLang="ko-KR" dirty="0"/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D0615E1-72BD-8A40-92F8-17493B08D9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67" y="4269589"/>
                <a:ext cx="4221406" cy="199137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31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AB9A2D-34A3-CE43-8828-9E99F708FDE6}"/>
                  </a:ext>
                </a:extLst>
              </p:cNvPr>
              <p:cNvSpPr txBox="1"/>
              <p:nvPr/>
            </p:nvSpPr>
            <p:spPr>
              <a:xfrm>
                <a:off x="283980" y="1242756"/>
                <a:ext cx="158671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⋮ 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AB9A2D-34A3-CE43-8828-9E99F708F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80" y="1242756"/>
                <a:ext cx="1586716" cy="14773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BFD907B-CABB-DD46-9059-29C2E3DD0296}"/>
                  </a:ext>
                </a:extLst>
              </p:cNvPr>
              <p:cNvSpPr/>
              <p:nvPr/>
            </p:nvSpPr>
            <p:spPr>
              <a:xfrm>
                <a:off x="2320717" y="766119"/>
                <a:ext cx="3104568" cy="2253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ko-KR" b="0" dirty="0"/>
                  <a:t>(</a:t>
                </a:r>
                <a:r>
                  <a:rPr kumimoji="1" lang="ko-KR" altLang="en-US" b="0" dirty="0"/>
                  <a:t>단위 벡터</a:t>
                </a:r>
                <a:r>
                  <a:rPr kumimoji="1" lang="en-US" altLang="ko-KR" b="0" dirty="0"/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직교 안할 수 있음</a:t>
                </a:r>
                <a:r>
                  <a:rPr lang="en-US" altLang="ko-KR" dirty="0"/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는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상수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서로 독립</a:t>
                </a:r>
                <a:r>
                  <a:rPr lang="en-US" altLang="ko-KR" dirty="0"/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는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상수</m:t>
                    </m:r>
                  </m:oMath>
                </a14:m>
                <a:r>
                  <a:rPr kumimoji="1" lang="ko-KR" altLang="en-US" dirty="0"/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BFD907B-CABB-DD46-9059-29C2E3DD0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717" y="766119"/>
                <a:ext cx="3104568" cy="2253374"/>
              </a:xfrm>
              <a:prstGeom prst="rect">
                <a:avLst/>
              </a:prstGeom>
              <a:blipFill>
                <a:blip r:embed="rId3"/>
                <a:stretch>
                  <a:fillRect r="-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89479DC-2771-7B41-AB4C-215340AD1466}"/>
                  </a:ext>
                </a:extLst>
              </p:cNvPr>
              <p:cNvSpPr/>
              <p:nvPr/>
            </p:nvSpPr>
            <p:spPr>
              <a:xfrm>
                <a:off x="9560996" y="570232"/>
                <a:ext cx="1860830" cy="2308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kumimoji="1"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𝐴𝑈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89479DC-2771-7B41-AB4C-215340AD14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0996" y="570232"/>
                <a:ext cx="1860830" cy="23083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D0615E1-72BD-8A40-92F8-17493B08D9C6}"/>
                  </a:ext>
                </a:extLst>
              </p:cNvPr>
              <p:cNvSpPr/>
              <p:nvPr/>
            </p:nvSpPr>
            <p:spPr>
              <a:xfrm>
                <a:off x="5511568" y="728705"/>
                <a:ext cx="4221406" cy="19913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𝐴𝑈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⋯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⋯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:endParaRPr kumimoji="1" lang="en-US" altLang="ko-KR" dirty="0"/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D0615E1-72BD-8A40-92F8-17493B08D9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568" y="728705"/>
                <a:ext cx="4221406" cy="19913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1512F2-70F2-BA42-B3BF-4B0D92B77EFC}"/>
                  </a:ext>
                </a:extLst>
              </p:cNvPr>
              <p:cNvSpPr txBox="1"/>
              <p:nvPr/>
            </p:nvSpPr>
            <p:spPr>
              <a:xfrm>
                <a:off x="444843" y="766119"/>
                <a:ext cx="17895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ko-KR" altLang="en-US" dirty="0"/>
                  <a:t>는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m:rPr>
                        <m:nor/>
                      </m:rPr>
                      <a:rPr kumimoji="1" lang="en-US" altLang="ko-KR" dirty="0" smtClean="0"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ko-KR" dirty="0"/>
                  <a:t> matrix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1512F2-70F2-BA42-B3BF-4B0D92B77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43" y="766119"/>
                <a:ext cx="1789592" cy="369332"/>
              </a:xfrm>
              <a:prstGeom prst="rect">
                <a:avLst/>
              </a:prstGeom>
              <a:blipFill>
                <a:blip r:embed="rId6"/>
                <a:stretch>
                  <a:fillRect t="-6897" r="-1408" b="-241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BC2A916-5CC8-BD42-A19D-3E96EE58A293}"/>
                  </a:ext>
                </a:extLst>
              </p:cNvPr>
              <p:cNvSpPr txBox="1"/>
              <p:nvPr/>
            </p:nvSpPr>
            <p:spPr>
              <a:xfrm>
                <a:off x="931395" y="3442044"/>
                <a:ext cx="30471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ko-KR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BC2A916-5CC8-BD42-A19D-3E96EE58A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95" y="3442044"/>
                <a:ext cx="3047181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30B0B152-63BF-4D40-B5E8-92E2B6FFF4CF}"/>
                  </a:ext>
                </a:extLst>
              </p:cNvPr>
              <p:cNvSpPr/>
              <p:nvPr/>
            </p:nvSpPr>
            <p:spPr>
              <a:xfrm>
                <a:off x="894324" y="4195119"/>
                <a:ext cx="3280770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 ⋯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  <m:acc>
                        <m:accPr>
                          <m:chr m:val="⃗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⃗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ko-KR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30B0B152-63BF-4D40-B5E8-92E2B6FFF4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24" y="4195119"/>
                <a:ext cx="3280770" cy="923330"/>
              </a:xfrm>
              <a:prstGeom prst="rect">
                <a:avLst/>
              </a:prstGeom>
              <a:blipFill>
                <a:blip r:embed="rId8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6DC3C50-4BE1-CE48-B8F0-313DA67E0CF0}"/>
                  </a:ext>
                </a:extLst>
              </p:cNvPr>
              <p:cNvSpPr txBox="1"/>
              <p:nvPr/>
            </p:nvSpPr>
            <p:spPr>
              <a:xfrm>
                <a:off x="4604817" y="3416124"/>
                <a:ext cx="2413672" cy="197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ko-KR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ko-KR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acc>
                      <m:accPr>
                        <m:chr m:val="⃗"/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kumimoji="1" lang="en-US" altLang="ko-KR" dirty="0"/>
                  <a:t> </a:t>
                </a:r>
              </a:p>
              <a:p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R" dirty="0"/>
                  <a:t> 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6DC3C50-4BE1-CE48-B8F0-313DA67E0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817" y="3416124"/>
                <a:ext cx="2413672" cy="19777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A422E4E-330F-2B4D-91B3-C6A973590E62}"/>
                  </a:ext>
                </a:extLst>
              </p:cNvPr>
              <p:cNvSpPr/>
              <p:nvPr/>
            </p:nvSpPr>
            <p:spPr>
              <a:xfrm>
                <a:off x="4565636" y="4620230"/>
                <a:ext cx="1793440" cy="872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acc>
                                <m:accPr>
                                  <m:chr m:val="⃗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A422E4E-330F-2B4D-91B3-C6A973590E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636" y="4620230"/>
                <a:ext cx="1793440" cy="872868"/>
              </a:xfrm>
              <a:prstGeom prst="rect">
                <a:avLst/>
              </a:prstGeom>
              <a:blipFill>
                <a:blip r:embed="rId10"/>
                <a:stretch>
                  <a:fillRect l="-8392" t="-92857" b="-14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312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9895</TotalTime>
  <Words>998</Words>
  <Application>Microsoft Macintosh PowerPoint</Application>
  <PresentationFormat>와이드스크린</PresentationFormat>
  <Paragraphs>207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heeyong</dc:creator>
  <cp:lastModifiedBy>kang heeyong</cp:lastModifiedBy>
  <cp:revision>58</cp:revision>
  <dcterms:created xsi:type="dcterms:W3CDTF">2019-08-27T07:25:27Z</dcterms:created>
  <dcterms:modified xsi:type="dcterms:W3CDTF">2019-09-03T04:27:06Z</dcterms:modified>
</cp:coreProperties>
</file>