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64" r:id="rId5"/>
    <p:sldId id="263" r:id="rId6"/>
    <p:sldId id="259" r:id="rId7"/>
    <p:sldId id="257" r:id="rId8"/>
    <p:sldId id="261" r:id="rId9"/>
    <p:sldId id="265" r:id="rId10"/>
    <p:sldId id="266" r:id="rId11"/>
    <p:sldId id="269" r:id="rId12"/>
    <p:sldId id="268" r:id="rId13"/>
    <p:sldId id="273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BB80F-BFBD-C04E-B228-1C92A93D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CE0E3-EB96-CC4E-8E4A-71E09E03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9566-7673-8C47-B881-97D1A8B9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DDF30-9293-D94F-894F-1142A182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285F3-EECF-C24C-9776-647F5045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459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863F-4CAB-7244-A8AD-DD6D6886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AB5D2A-622D-F140-B301-B6D8D073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280D-E804-4A4F-858C-B16AD90B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15268-F860-EE48-B5DB-1A99C775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5D54D-EC35-9744-A1AC-7E823394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98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D957F9-94A7-634D-9581-F851A365A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48F3D-289B-7C4C-8412-98B4EA2F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DB64F-38C4-CE42-A2CE-525B89A8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D75E0-7B73-2948-8370-0746DCC8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10661-F695-694F-8ED4-4E76C2F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82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177B-6157-5944-B109-7177DFCE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42904-559C-4044-8522-B13EFCC9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25B35-6FED-B841-BE9A-012C0FF5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6A88B-8A22-044F-A27C-066AD43F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75335-ED94-344C-891B-E85FFBB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1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2F73-B253-9040-B4A4-7103FBCB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9608F-272A-6A40-8AE7-CA4662A6A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F4BCC-279B-E344-A55A-635B5F99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93715-EF87-864D-974E-89C55A87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9286E-A964-0E4D-B45A-FFA91F9B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24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65BFA-6D3C-FD43-A6E6-ABC65759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50B27-D34F-7A4F-A2A3-BC80B1723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538FEF-CC2C-7A4C-8F1A-3BFB66DF2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A85C3-1949-7B4D-AC78-DC8D2FB7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8BCB4-87DD-FE45-BFBE-8BFC808A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D6330-8BA1-D44C-9EF3-ED46C741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49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B2487-CB6D-C34F-B780-86852DF2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939FE-7005-8544-97DA-837B9DDF9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27EA4D-E8B2-0D46-BC3B-23EF0FB5E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BADA4-1714-5740-A7EC-AC511B255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1AC3A-0452-AC42-8C2C-0FFD85C95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42136C-2B25-FE4D-8DCC-7AD6B341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8FF89-C7AE-2746-92AC-589D3030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15E089-1A83-7244-B020-AC856ACF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00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49ED-03C8-8542-9352-524DF56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3B465-DDE8-3840-8EB9-AE3D617A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FE354A-0B6B-4A4A-BC98-C121D3C4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07FC9-EE6A-8D42-B655-A27ECE23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334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59676E-C81D-B14C-A946-5485377E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A16FB2-4E17-1249-A3BC-AE4A7821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FB963-37F8-BA47-8EEB-183B404A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91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0FE0-CCCC-3641-83E4-60726340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8F8211-1363-D04F-AD4F-C85EE06F3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F01D4-FBC7-A941-B04D-17457EDA2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7A8E-863E-2846-B0D2-D1E98A34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AD6CE-01A7-2A43-80D8-CFF339A1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DAF79-B047-0A4F-A5B1-AF86B60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581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AF1A-31A7-4E41-B8B8-7452E179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3BA8A7-360B-6340-B1AF-C06093AE4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DBCB1-5BE2-1442-A799-C339B14C1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A97D9-4B54-7345-9D36-A7211A1D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FC65E-1ECF-BD45-A61B-9EF27D94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BA31E-6168-B449-8709-16079FD7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2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DDFAC2-5295-1F4B-B287-B82265A5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F8D05-6257-8846-B173-46E17E23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ED893-78E6-B94B-AAFC-3820B422E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9FAB0-F7FB-8549-9AB7-EA98C910FBAA}" type="datetimeFigureOut">
              <a:rPr kumimoji="1" lang="ko-KR" altLang="en-US" smtClean="0"/>
              <a:t>2019. 12. 23.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8E7A7-5594-3D4A-AAA2-27869289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3C721-E351-324C-8AB5-99C86651F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CD21-2BFA-A240-9AD1-B0322C53AFB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4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8.png"/><Relationship Id="rId7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0C120-6B21-3944-B94F-BD1179781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A9B41-E51A-0542-B262-AAB071C7D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3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0C9D3-0FC8-5647-B147-047AD665838B}"/>
                  </a:ext>
                </a:extLst>
              </p:cNvPr>
              <p:cNvSpPr txBox="1"/>
              <p:nvPr/>
            </p:nvSpPr>
            <p:spPr>
              <a:xfrm>
                <a:off x="1627698" y="653435"/>
                <a:ext cx="272606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C0C9D3-0FC8-5647-B147-047AD665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98" y="653435"/>
                <a:ext cx="2726066" cy="676532"/>
              </a:xfrm>
              <a:prstGeom prst="rect">
                <a:avLst/>
              </a:prstGeom>
              <a:blipFill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F2573-312C-494A-8E89-79E55464565F}"/>
                  </a:ext>
                </a:extLst>
              </p:cNvPr>
              <p:cNvSpPr txBox="1"/>
              <p:nvPr/>
            </p:nvSpPr>
            <p:spPr>
              <a:xfrm>
                <a:off x="1122946" y="1986032"/>
                <a:ext cx="3735573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3F2573-312C-494A-8E89-79E55464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6" y="1986032"/>
                <a:ext cx="3735573" cy="676532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B9019B-7E6C-F243-9FEE-00017F02FAB0}"/>
                  </a:ext>
                </a:extLst>
              </p:cNvPr>
              <p:cNvSpPr txBox="1"/>
              <p:nvPr/>
            </p:nvSpPr>
            <p:spPr>
              <a:xfrm>
                <a:off x="650347" y="3254996"/>
                <a:ext cx="4680769" cy="676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B9019B-7E6C-F243-9FEE-00017F02F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7" y="3254996"/>
                <a:ext cx="4680769" cy="676595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34DC8-AC5B-1448-8355-0DEE92745784}"/>
                  </a:ext>
                </a:extLst>
              </p:cNvPr>
              <p:cNvSpPr txBox="1"/>
              <p:nvPr/>
            </p:nvSpPr>
            <p:spPr>
              <a:xfrm>
                <a:off x="361098" y="5264188"/>
                <a:ext cx="5846601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34DC8-AC5B-1448-8355-0DEE9274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8" y="5264188"/>
                <a:ext cx="5846601" cy="676660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2F6C59C9-BF39-8E44-8FEF-76B352FD95D9}"/>
              </a:ext>
            </a:extLst>
          </p:cNvPr>
          <p:cNvSpPr/>
          <p:nvPr/>
        </p:nvSpPr>
        <p:spPr>
          <a:xfrm>
            <a:off x="2990731" y="1483567"/>
            <a:ext cx="293667" cy="33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2855B9EE-ED10-804B-B7C5-A70263A2C700}"/>
              </a:ext>
            </a:extLst>
          </p:cNvPr>
          <p:cNvSpPr/>
          <p:nvPr/>
        </p:nvSpPr>
        <p:spPr>
          <a:xfrm>
            <a:off x="2990731" y="2829127"/>
            <a:ext cx="293667" cy="33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B917FDC1-68E1-104D-98CD-2199A51339AC}"/>
              </a:ext>
            </a:extLst>
          </p:cNvPr>
          <p:cNvSpPr/>
          <p:nvPr/>
        </p:nvSpPr>
        <p:spPr>
          <a:xfrm>
            <a:off x="2990731" y="4429938"/>
            <a:ext cx="293667" cy="3359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318492-CED1-E440-90AC-3D19CFEB7819}"/>
                  </a:ext>
                </a:extLst>
              </p:cNvPr>
              <p:cNvSpPr/>
              <p:nvPr/>
            </p:nvSpPr>
            <p:spPr>
              <a:xfrm>
                <a:off x="6699856" y="1819469"/>
                <a:ext cx="447869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시간의 흐름의 관점에서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발생한 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시점 이후에 발생하는 모든 확률의 영향을 끼친다고 생각해도 된다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 err="1"/>
                  <a:t>마르코프</a:t>
                </a:r>
                <a:r>
                  <a:rPr kumimoji="1" lang="ko-KR" altLang="en-US" dirty="0"/>
                  <a:t> 체인</a:t>
                </a:r>
                <a:r>
                  <a:rPr kumimoji="1"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ko-KR" altLang="en-US" dirty="0"/>
                  <a:t> 시점 이전에 발생한 사건은 생략할 수 있다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/>
                  <a:t>편의상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0318492-CED1-E440-90AC-3D19CFEB7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56" y="1819469"/>
                <a:ext cx="4478694" cy="2308324"/>
              </a:xfrm>
              <a:prstGeom prst="rect">
                <a:avLst/>
              </a:prstGeom>
              <a:blipFill>
                <a:blip r:embed="rId6"/>
                <a:stretch>
                  <a:fillRect r="-284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CC84B0-4D63-F24C-A970-0A4F10251223}"/>
              </a:ext>
            </a:extLst>
          </p:cNvPr>
          <p:cNvSpPr txBox="1"/>
          <p:nvPr/>
        </p:nvSpPr>
        <p:spPr>
          <a:xfrm>
            <a:off x="6549614" y="3443058"/>
            <a:ext cx="52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 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655A6-00CB-6B43-9264-2F0CFE87F370}"/>
                  </a:ext>
                </a:extLst>
              </p:cNvPr>
              <p:cNvSpPr txBox="1"/>
              <p:nvPr/>
            </p:nvSpPr>
            <p:spPr>
              <a:xfrm>
                <a:off x="6699855" y="269011"/>
                <a:ext cx="4478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가설은 시간에 따라 변하는 것이 아니다</a:t>
                </a:r>
                <a:r>
                  <a:rPr kumimoji="1"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시간에 따라 변하는 것은 가설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dirty="0"/>
                  <a:t>의 확률이다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655A6-00CB-6B43-9264-2F0CFE87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55" y="269011"/>
                <a:ext cx="4478694" cy="1477328"/>
              </a:xfrm>
              <a:prstGeom prst="rect">
                <a:avLst/>
              </a:prstGeom>
              <a:blipFill>
                <a:blip r:embed="rId7"/>
                <a:stretch>
                  <a:fillRect r="-1136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AD50-FC1F-7641-B346-9569FAD4AF32}"/>
              </a:ext>
            </a:extLst>
          </p:cNvPr>
          <p:cNvSpPr txBox="1"/>
          <p:nvPr/>
        </p:nvSpPr>
        <p:spPr>
          <a:xfrm>
            <a:off x="261257" y="148491"/>
            <a:ext cx="537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Posterior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Prior</a:t>
            </a:r>
            <a:r>
              <a:rPr kumimoji="1" lang="ko-KR" altLang="en-US" dirty="0"/>
              <a:t>로 사용하기 위한 가정</a:t>
            </a:r>
            <a:r>
              <a:rPr kumimoji="1" lang="en-US" altLang="ko-KR" dirty="0"/>
              <a:t>(</a:t>
            </a:r>
            <a:r>
              <a:rPr kumimoji="1" lang="ko-KR" altLang="en-US" dirty="0"/>
              <a:t>시간 관점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AB028A-C492-134F-B492-580F2D4768A1}"/>
                  </a:ext>
                </a:extLst>
              </p:cNvPr>
              <p:cNvSpPr txBox="1"/>
              <p:nvPr/>
            </p:nvSpPr>
            <p:spPr>
              <a:xfrm>
                <a:off x="6699855" y="5264316"/>
                <a:ext cx="3136821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AB028A-C492-134F-B492-580F2D476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55" y="5264316"/>
                <a:ext cx="3136821" cy="676532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B9EA673-6B41-B34C-968F-B521083E16A3}"/>
              </a:ext>
            </a:extLst>
          </p:cNvPr>
          <p:cNvSpPr txBox="1"/>
          <p:nvPr/>
        </p:nvSpPr>
        <p:spPr>
          <a:xfrm>
            <a:off x="6251638" y="541785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3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34DC8-AC5B-1448-8355-0DEE92745784}"/>
                  </a:ext>
                </a:extLst>
              </p:cNvPr>
              <p:cNvSpPr txBox="1"/>
              <p:nvPr/>
            </p:nvSpPr>
            <p:spPr>
              <a:xfrm>
                <a:off x="79957" y="5579680"/>
                <a:ext cx="6738383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34DC8-AC5B-1448-8355-0DEE9274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" y="5579680"/>
                <a:ext cx="6738383" cy="676660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E48AD50-FC1F-7641-B346-9569FAD4AF32}"/>
              </a:ext>
            </a:extLst>
          </p:cNvPr>
          <p:cNvSpPr txBox="1"/>
          <p:nvPr/>
        </p:nvSpPr>
        <p:spPr>
          <a:xfrm>
            <a:off x="261257" y="148491"/>
            <a:ext cx="415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Likelihood</a:t>
            </a:r>
            <a:r>
              <a:rPr kumimoji="1" lang="ko-KR" altLang="en-US" dirty="0"/>
              <a:t>의 학습</a:t>
            </a:r>
            <a:r>
              <a:rPr kumimoji="1" lang="en-US" altLang="ko-KR" dirty="0"/>
              <a:t>?</a:t>
            </a:r>
            <a:r>
              <a:rPr kumimoji="1" lang="ko-KR" altLang="en-US" dirty="0"/>
              <a:t>과 수행</a:t>
            </a:r>
            <a:r>
              <a:rPr kumimoji="1" lang="en-US" altLang="ko-KR" dirty="0"/>
              <a:t>?(</a:t>
            </a:r>
            <a:r>
              <a:rPr kumimoji="1" lang="ko-KR" altLang="en-US" dirty="0"/>
              <a:t>시간 관점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CA51E2-3CE9-3F44-ACAD-528F656EA996}"/>
                  </a:ext>
                </a:extLst>
              </p:cNvPr>
              <p:cNvSpPr txBox="1"/>
              <p:nvPr/>
            </p:nvSpPr>
            <p:spPr>
              <a:xfrm>
                <a:off x="79957" y="3392137"/>
                <a:ext cx="6518772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CA51E2-3CE9-3F44-ACAD-528F656EA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" y="3392137"/>
                <a:ext cx="6518772" cy="676660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510802-2F82-944C-A2DA-FC5036A9C673}"/>
                  </a:ext>
                </a:extLst>
              </p:cNvPr>
              <p:cNvSpPr txBox="1"/>
              <p:nvPr/>
            </p:nvSpPr>
            <p:spPr>
              <a:xfrm>
                <a:off x="79957" y="939990"/>
                <a:ext cx="739721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510802-2F82-944C-A2DA-FC5036A9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" y="939990"/>
                <a:ext cx="7397217" cy="676660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BA3048F-3132-EA49-A354-234B4DD50669}"/>
                  </a:ext>
                </a:extLst>
              </p:cNvPr>
              <p:cNvSpPr/>
              <p:nvPr/>
            </p:nvSpPr>
            <p:spPr>
              <a:xfrm>
                <a:off x="4842779" y="-28944"/>
                <a:ext cx="2934393" cy="87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𝑐𝑡𝑒𝑑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BA3048F-3132-EA49-A354-234B4DD50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79" y="-28944"/>
                <a:ext cx="2934393" cy="870559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DA0C3-D42E-664C-8856-73D38A6129CA}"/>
                  </a:ext>
                </a:extLst>
              </p:cNvPr>
              <p:cNvSpPr txBox="1"/>
              <p:nvPr/>
            </p:nvSpPr>
            <p:spPr>
              <a:xfrm>
                <a:off x="5470390" y="4318022"/>
                <a:ext cx="66799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Expect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ko-KR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0DA0C3-D42E-664C-8856-73D38A612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90" y="4318022"/>
                <a:ext cx="6679970" cy="923330"/>
              </a:xfrm>
              <a:prstGeom prst="rect">
                <a:avLst/>
              </a:prstGeom>
              <a:blipFill>
                <a:blip r:embed="rId6"/>
                <a:stretch>
                  <a:fillRect l="-949" t="-5405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7C0C5B-AD46-CB4B-88EF-3D88DB232034}"/>
                  </a:ext>
                </a:extLst>
              </p:cNvPr>
              <p:cNvSpPr txBox="1"/>
              <p:nvPr/>
            </p:nvSpPr>
            <p:spPr>
              <a:xfrm>
                <a:off x="5470390" y="1954978"/>
                <a:ext cx="67530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Expect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ko-KR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7C0C5B-AD46-CB4B-88EF-3D88DB23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390" y="1954978"/>
                <a:ext cx="6753003" cy="923330"/>
              </a:xfrm>
              <a:prstGeom prst="rect">
                <a:avLst/>
              </a:prstGeom>
              <a:blipFill>
                <a:blip r:embed="rId7"/>
                <a:stretch>
                  <a:fillRect l="-940" t="-5405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왼쪽으로 구부러진 화살표[C] 23">
            <a:extLst>
              <a:ext uri="{FF2B5EF4-FFF2-40B4-BE49-F238E27FC236}">
                <a16:creationId xmlns:a16="http://schemas.microsoft.com/office/drawing/2014/main" id="{DDFCCB7C-BD58-7941-8D2D-7D6C574F2423}"/>
              </a:ext>
            </a:extLst>
          </p:cNvPr>
          <p:cNvSpPr/>
          <p:nvPr/>
        </p:nvSpPr>
        <p:spPr>
          <a:xfrm>
            <a:off x="4198776" y="1996751"/>
            <a:ext cx="1035697" cy="12409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5" name="왼쪽으로 구부러진 화살표[C] 24">
            <a:extLst>
              <a:ext uri="{FF2B5EF4-FFF2-40B4-BE49-F238E27FC236}">
                <a16:creationId xmlns:a16="http://schemas.microsoft.com/office/drawing/2014/main" id="{A685C12B-7DBD-7440-8D1C-157C63CEDB48}"/>
              </a:ext>
            </a:extLst>
          </p:cNvPr>
          <p:cNvSpPr/>
          <p:nvPr/>
        </p:nvSpPr>
        <p:spPr>
          <a:xfrm>
            <a:off x="4198776" y="4223212"/>
            <a:ext cx="1035697" cy="12409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1F320F-001F-FA4D-AA65-F61B7AA94F21}"/>
                  </a:ext>
                </a:extLst>
              </p:cNvPr>
              <p:cNvSpPr txBox="1"/>
              <p:nvPr/>
            </p:nvSpPr>
            <p:spPr>
              <a:xfrm>
                <a:off x="7477174" y="5579808"/>
                <a:ext cx="4028603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1F320F-001F-FA4D-AA65-F61B7AA9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174" y="5579808"/>
                <a:ext cx="4028603" cy="676660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BA6A60D-3192-1941-962D-471E315462FA}"/>
              </a:ext>
            </a:extLst>
          </p:cNvPr>
          <p:cNvSpPr txBox="1"/>
          <p:nvPr/>
        </p:nvSpPr>
        <p:spPr>
          <a:xfrm>
            <a:off x="7028957" y="573334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82241-F8DA-7647-A677-9CC767B211F0}"/>
                  </a:ext>
                </a:extLst>
              </p:cNvPr>
              <p:cNvSpPr txBox="1"/>
              <p:nvPr/>
            </p:nvSpPr>
            <p:spPr>
              <a:xfrm>
                <a:off x="7266557" y="3259835"/>
                <a:ext cx="3150158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E82241-F8DA-7647-A677-9CC767B21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557" y="3259835"/>
                <a:ext cx="3150158" cy="676660"/>
              </a:xfrm>
              <a:prstGeom prst="rect">
                <a:avLst/>
              </a:prstGeom>
              <a:blipFill>
                <a:blip r:embed="rId9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2D5C532-B990-D84B-AC51-E6E8A665B14F}"/>
              </a:ext>
            </a:extLst>
          </p:cNvPr>
          <p:cNvSpPr txBox="1"/>
          <p:nvPr/>
        </p:nvSpPr>
        <p:spPr>
          <a:xfrm>
            <a:off x="6818340" y="341337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4B649E-0B87-1742-B0E4-3D597B508BC4}"/>
                  </a:ext>
                </a:extLst>
              </p:cNvPr>
              <p:cNvSpPr txBox="1"/>
              <p:nvPr/>
            </p:nvSpPr>
            <p:spPr>
              <a:xfrm>
                <a:off x="7881452" y="896791"/>
                <a:ext cx="3808991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4B649E-0B87-1742-B0E4-3D597B50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52" y="896791"/>
                <a:ext cx="3808991" cy="676660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95F020B-C81B-A64D-9B5D-6334C9744D67}"/>
              </a:ext>
            </a:extLst>
          </p:cNvPr>
          <p:cNvSpPr txBox="1"/>
          <p:nvPr/>
        </p:nvSpPr>
        <p:spPr>
          <a:xfrm>
            <a:off x="7433235" y="105032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67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4D779-35AB-5644-A2B9-D2329E12DD5C}"/>
                  </a:ext>
                </a:extLst>
              </p:cNvPr>
              <p:cNvSpPr txBox="1"/>
              <p:nvPr/>
            </p:nvSpPr>
            <p:spPr>
              <a:xfrm>
                <a:off x="1819996" y="2835809"/>
                <a:ext cx="6011326" cy="1828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kumimoji="1" lang="ko-KR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𝑑𝑒𝑝𝑒𝑛𝑑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𝑐𝑎𝑠𝑒𝑠</m:t>
                    </m:r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𝑂𝑏𝑠𝑒𝑟𝑣𝑒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𝐶𝑎𝑙𝑐𝑢𝑙𝑎𝑡𝑒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4D779-35AB-5644-A2B9-D2329E12D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996" y="2835809"/>
                <a:ext cx="6011326" cy="1828129"/>
              </a:xfrm>
              <a:prstGeom prst="rect">
                <a:avLst/>
              </a:prstGeom>
              <a:blipFill>
                <a:blip r:embed="rId2"/>
                <a:stretch>
                  <a:fillRect l="-211" b="-2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966316-0F14-B344-B5DB-E79BD1B3BDB6}"/>
                  </a:ext>
                </a:extLst>
              </p:cNvPr>
              <p:cNvSpPr/>
              <p:nvPr/>
            </p:nvSpPr>
            <p:spPr>
              <a:xfrm>
                <a:off x="7548942" y="1757772"/>
                <a:ext cx="447869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시간의 흐름의 관점에서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발생한 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시점 이후에 발생하는 모든 확률의 영향을 끼친다고 생각해도 된다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 err="1"/>
                  <a:t>마르코프</a:t>
                </a:r>
                <a:r>
                  <a:rPr kumimoji="1" lang="ko-KR" altLang="en-US" dirty="0"/>
                  <a:t> 체인</a:t>
                </a:r>
                <a:r>
                  <a:rPr kumimoji="1"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ko-KR" altLang="en-US" dirty="0"/>
                  <a:t> 시점 이전에 발생한 사건은 생략할 수 있다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/>
                  <a:t>편의상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966316-0F14-B344-B5DB-E79BD1B3B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2" y="1757772"/>
                <a:ext cx="4478694" cy="2308324"/>
              </a:xfrm>
              <a:prstGeom prst="rect">
                <a:avLst/>
              </a:prstGeom>
              <a:blipFill>
                <a:blip r:embed="rId3"/>
                <a:stretch>
                  <a:fillRect r="-28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DCA93A-D2F6-564E-9019-081B2FA1A3EE}"/>
                  </a:ext>
                </a:extLst>
              </p:cNvPr>
              <p:cNvSpPr txBox="1"/>
              <p:nvPr/>
            </p:nvSpPr>
            <p:spPr>
              <a:xfrm>
                <a:off x="7548941" y="207314"/>
                <a:ext cx="4478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가설은 시간에 따라 변하는 것이 아니다</a:t>
                </a:r>
                <a:r>
                  <a:rPr kumimoji="1"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시간에 따라 변하는 것은 가설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dirty="0"/>
                  <a:t>의 확률이다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DCA93A-D2F6-564E-9019-081B2FA1A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207314"/>
                <a:ext cx="4478694" cy="1477328"/>
              </a:xfrm>
              <a:prstGeom prst="rect">
                <a:avLst/>
              </a:prstGeom>
              <a:blipFill>
                <a:blip r:embed="rId4"/>
                <a:stretch>
                  <a:fillRect r="-847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8CE483-9D8B-D34A-AC38-C17B51F5F7E1}"/>
                  </a:ext>
                </a:extLst>
              </p:cNvPr>
              <p:cNvSpPr/>
              <p:nvPr/>
            </p:nvSpPr>
            <p:spPr>
              <a:xfrm>
                <a:off x="7548941" y="4244592"/>
                <a:ext cx="3085075" cy="45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𝑐𝑡𝑒𝑑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8CE483-9D8B-D34A-AC38-C17B51F5F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4244592"/>
                <a:ext cx="3085075" cy="455061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으로 구부러진 화살표[C] 8">
            <a:extLst>
              <a:ext uri="{FF2B5EF4-FFF2-40B4-BE49-F238E27FC236}">
                <a16:creationId xmlns:a16="http://schemas.microsoft.com/office/drawing/2014/main" id="{FDCC9169-8B97-434D-B452-D471DEB12076}"/>
              </a:ext>
            </a:extLst>
          </p:cNvPr>
          <p:cNvSpPr/>
          <p:nvPr/>
        </p:nvSpPr>
        <p:spPr>
          <a:xfrm>
            <a:off x="1196708" y="3231638"/>
            <a:ext cx="494522" cy="12409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7E6E8-5517-AC4C-87F4-D9A85995DAA0}"/>
                  </a:ext>
                </a:extLst>
              </p:cNvPr>
              <p:cNvSpPr txBox="1"/>
              <p:nvPr/>
            </p:nvSpPr>
            <p:spPr>
              <a:xfrm>
                <a:off x="7548941" y="4878149"/>
                <a:ext cx="2541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7E6E8-5517-AC4C-87F4-D9A85995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4878149"/>
                <a:ext cx="2541465" cy="369332"/>
              </a:xfrm>
              <a:prstGeom prst="rect">
                <a:avLst/>
              </a:prstGeom>
              <a:blipFill>
                <a:blip r:embed="rId6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68551E-C419-C742-903A-C001A169DE71}"/>
              </a:ext>
            </a:extLst>
          </p:cNvPr>
          <p:cNvSpPr txBox="1"/>
          <p:nvPr/>
        </p:nvSpPr>
        <p:spPr>
          <a:xfrm>
            <a:off x="669433" y="4572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시간 관점으로 해석한 </a:t>
            </a:r>
            <a:r>
              <a:rPr kumimoji="1" lang="ko-KR" altLang="en-US" dirty="0" err="1"/>
              <a:t>베이즈</a:t>
            </a:r>
            <a:r>
              <a:rPr kumimoji="1" lang="ko-KR" altLang="en-US" dirty="0"/>
              <a:t>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6D559-FF4F-964A-A990-6711C1A83597}"/>
                  </a:ext>
                </a:extLst>
              </p:cNvPr>
              <p:cNvSpPr txBox="1"/>
              <p:nvPr/>
            </p:nvSpPr>
            <p:spPr>
              <a:xfrm>
                <a:off x="0" y="1606468"/>
                <a:ext cx="739721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E6D559-FF4F-964A-A990-6711C1A83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6468"/>
                <a:ext cx="7397217" cy="676660"/>
              </a:xfrm>
              <a:prstGeom prst="rect">
                <a:avLst/>
              </a:prstGeom>
              <a:blipFill>
                <a:blip r:embed="rId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ADEB9-6297-4641-8FCE-E761BC9B5CDE}"/>
                  </a:ext>
                </a:extLst>
              </p:cNvPr>
              <p:cNvSpPr txBox="1"/>
              <p:nvPr/>
            </p:nvSpPr>
            <p:spPr>
              <a:xfrm>
                <a:off x="126610" y="5428750"/>
                <a:ext cx="6518772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FADEB9-6297-4641-8FCE-E761BC9B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0" y="5428750"/>
                <a:ext cx="6518772" cy="676660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0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2EADFC-7BBF-A94F-B6B6-C89845E52FA1}"/>
                  </a:ext>
                </a:extLst>
              </p:cNvPr>
              <p:cNvSpPr txBox="1"/>
              <p:nvPr/>
            </p:nvSpPr>
            <p:spPr>
              <a:xfrm>
                <a:off x="267367" y="5423461"/>
                <a:ext cx="3150158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R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2EADFC-7BBF-A94F-B6B6-C89845E5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7" y="5423461"/>
                <a:ext cx="3150158" cy="67666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977C0-7666-9447-9458-9BED54921F6F}"/>
                  </a:ext>
                </a:extLst>
              </p:cNvPr>
              <p:cNvSpPr txBox="1"/>
              <p:nvPr/>
            </p:nvSpPr>
            <p:spPr>
              <a:xfrm>
                <a:off x="267367" y="1492840"/>
                <a:ext cx="3808991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6977C0-7666-9447-9458-9BED54921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7" y="1492840"/>
                <a:ext cx="3808991" cy="676660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966316-0F14-B344-B5DB-E79BD1B3BDB6}"/>
                  </a:ext>
                </a:extLst>
              </p:cNvPr>
              <p:cNvSpPr/>
              <p:nvPr/>
            </p:nvSpPr>
            <p:spPr>
              <a:xfrm>
                <a:off x="7548942" y="1757772"/>
                <a:ext cx="447869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시간의 흐름의 관점에서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발생한 사건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t</m:t>
                    </m:r>
                    <m:r>
                      <a:rPr kumimoji="1" lang="en-US" altLang="ko-KR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시점 이후에 발생하는 모든 확률의 영향을 끼친다고 생각해도 된다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 err="1"/>
                  <a:t>마르코프</a:t>
                </a:r>
                <a:r>
                  <a:rPr kumimoji="1" lang="ko-KR" altLang="en-US" dirty="0"/>
                  <a:t> 체인</a:t>
                </a:r>
                <a:r>
                  <a:rPr kumimoji="1" lang="en-US" altLang="ko-K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ko-KR" altLang="en-US" dirty="0"/>
                  <a:t> 시점에서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ko-KR" altLang="en-US" dirty="0"/>
                  <a:t> 시점 이전에 발생한 사건은 생략할 수 있다</a:t>
                </a:r>
                <a:r>
                  <a:rPr kumimoji="1" lang="en-US" altLang="ko-KR" dirty="0"/>
                  <a:t>.(</a:t>
                </a:r>
                <a:r>
                  <a:rPr kumimoji="1" lang="ko-KR" altLang="en-US" dirty="0"/>
                  <a:t>편의상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966316-0F14-B344-B5DB-E79BD1B3B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2" y="1757772"/>
                <a:ext cx="4478694" cy="2308324"/>
              </a:xfrm>
              <a:prstGeom prst="rect">
                <a:avLst/>
              </a:prstGeom>
              <a:blipFill>
                <a:blip r:embed="rId4"/>
                <a:stretch>
                  <a:fillRect r="-28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DCA93A-D2F6-564E-9019-081B2FA1A3EE}"/>
                  </a:ext>
                </a:extLst>
              </p:cNvPr>
              <p:cNvSpPr txBox="1"/>
              <p:nvPr/>
            </p:nvSpPr>
            <p:spPr>
              <a:xfrm>
                <a:off x="7548941" y="207314"/>
                <a:ext cx="447869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가설은 시간에 따라 변하는 것이 아니다</a:t>
                </a:r>
                <a:r>
                  <a:rPr kumimoji="1"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시간에 따라 변하는 것은 가설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dirty="0"/>
                  <a:t>의 확률이다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DCA93A-D2F6-564E-9019-081B2FA1A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207314"/>
                <a:ext cx="4478694" cy="1477328"/>
              </a:xfrm>
              <a:prstGeom prst="rect">
                <a:avLst/>
              </a:prstGeom>
              <a:blipFill>
                <a:blip r:embed="rId5"/>
                <a:stretch>
                  <a:fillRect r="-847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8CE483-9D8B-D34A-AC38-C17B51F5F7E1}"/>
                  </a:ext>
                </a:extLst>
              </p:cNvPr>
              <p:cNvSpPr/>
              <p:nvPr/>
            </p:nvSpPr>
            <p:spPr>
              <a:xfrm>
                <a:off x="7548941" y="4244592"/>
                <a:ext cx="3085075" cy="4550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𝑐𝑡𝑒𝑑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F8CE483-9D8B-D34A-AC38-C17B51F5F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4244592"/>
                <a:ext cx="3085075" cy="455061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으로 구부러진 화살표[C] 8">
            <a:extLst>
              <a:ext uri="{FF2B5EF4-FFF2-40B4-BE49-F238E27FC236}">
                <a16:creationId xmlns:a16="http://schemas.microsoft.com/office/drawing/2014/main" id="{FDCC9169-8B97-434D-B452-D471DEB12076}"/>
              </a:ext>
            </a:extLst>
          </p:cNvPr>
          <p:cNvSpPr/>
          <p:nvPr/>
        </p:nvSpPr>
        <p:spPr>
          <a:xfrm>
            <a:off x="1485957" y="3231638"/>
            <a:ext cx="494522" cy="12409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7E6E8-5517-AC4C-87F4-D9A85995DAA0}"/>
                  </a:ext>
                </a:extLst>
              </p:cNvPr>
              <p:cNvSpPr txBox="1"/>
              <p:nvPr/>
            </p:nvSpPr>
            <p:spPr>
              <a:xfrm>
                <a:off x="7548941" y="4878149"/>
                <a:ext cx="2541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57E6E8-5517-AC4C-87F4-D9A85995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41" y="4878149"/>
                <a:ext cx="2541465" cy="369332"/>
              </a:xfrm>
              <a:prstGeom prst="rect">
                <a:avLst/>
              </a:prstGeom>
              <a:blipFill>
                <a:blip r:embed="rId7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68551E-C419-C742-903A-C001A169DE71}"/>
              </a:ext>
            </a:extLst>
          </p:cNvPr>
          <p:cNvSpPr txBox="1"/>
          <p:nvPr/>
        </p:nvSpPr>
        <p:spPr>
          <a:xfrm>
            <a:off x="669433" y="45720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시간 관점으로 해석한 </a:t>
            </a:r>
            <a:r>
              <a:rPr kumimoji="1" lang="ko-KR" altLang="en-US" dirty="0" err="1"/>
              <a:t>베이즈</a:t>
            </a:r>
            <a:r>
              <a:rPr kumimoji="1" lang="ko-KR" altLang="en-US" dirty="0"/>
              <a:t>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3F995-2229-4C4F-AF80-F23A9B3C1C5C}"/>
                  </a:ext>
                </a:extLst>
              </p:cNvPr>
              <p:cNvSpPr txBox="1"/>
              <p:nvPr/>
            </p:nvSpPr>
            <p:spPr>
              <a:xfrm>
                <a:off x="2109245" y="2493196"/>
                <a:ext cx="4781565" cy="2309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kumimoji="1" lang="en-US" altLang="ko-KR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ko-KR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kumimoji="1" lang="ko-KR" alt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𝑑𝑒𝑝𝑒𝑛𝑑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𝑐𝑎𝑠𝑒𝑠</m:t>
                    </m:r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𝑂𝑏𝑠𝑒𝑟𝑣𝑒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𝐶𝑎𝑙𝑐𝑢𝑙𝑎𝑡𝑒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ko-KR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kumimoji="1" lang="en-US" altLang="ko-KR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3F995-2229-4C4F-AF80-F23A9B3C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45" y="2493196"/>
                <a:ext cx="4781565" cy="2309928"/>
              </a:xfrm>
              <a:prstGeom prst="rect">
                <a:avLst/>
              </a:prstGeom>
              <a:blipFill>
                <a:blip r:embed="rId8"/>
                <a:stretch>
                  <a:fillRect l="-265" b="-21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69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39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798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E92EC-A1FC-E348-9ED4-63FDAC012A6F}"/>
                  </a:ext>
                </a:extLst>
              </p:cNvPr>
              <p:cNvSpPr txBox="1"/>
              <p:nvPr/>
            </p:nvSpPr>
            <p:spPr>
              <a:xfrm>
                <a:off x="6762089" y="2062066"/>
                <a:ext cx="4935647" cy="1685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Exploration(</a:t>
                </a:r>
                <a:r>
                  <a:rPr kumimoji="1" lang="ko-KR" altLang="en-US" dirty="0"/>
                  <a:t>탐험</a:t>
                </a:r>
                <a:r>
                  <a:rPr kumimoji="1" lang="en-US" altLang="ko-KR" dirty="0"/>
                  <a:t>) &amp; Exploitation(</a:t>
                </a:r>
                <a:r>
                  <a:rPr kumimoji="1" lang="ko-KR" altLang="en-US" dirty="0"/>
                  <a:t>활용</a:t>
                </a:r>
                <a:r>
                  <a:rPr kumimoji="1" lang="en-US" altLang="ko-KR" dirty="0"/>
                  <a:t>)</a:t>
                </a:r>
              </a:p>
              <a:p>
                <a:r>
                  <a:rPr kumimoji="1" lang="en-US" altLang="ko-KR" dirty="0"/>
                  <a:t>Action is chosen with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indicator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DE92EC-A1FC-E348-9ED4-63FDAC012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89" y="2062066"/>
                <a:ext cx="4935647" cy="1685461"/>
              </a:xfrm>
              <a:prstGeom prst="rect">
                <a:avLst/>
              </a:prstGeom>
              <a:blipFill>
                <a:blip r:embed="rId2"/>
                <a:stretch>
                  <a:fillRect l="-15128" t="-31343" b="-73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CB178D-7C03-8245-BC10-3FFDC454FD8D}"/>
                  </a:ext>
                </a:extLst>
              </p:cNvPr>
              <p:cNvSpPr/>
              <p:nvPr/>
            </p:nvSpPr>
            <p:spPr>
              <a:xfrm>
                <a:off x="578858" y="978152"/>
                <a:ext cx="3028008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CB178D-7C03-8245-BC10-3FFDC454F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8" y="978152"/>
                <a:ext cx="3028008" cy="818814"/>
              </a:xfrm>
              <a:prstGeom prst="rect">
                <a:avLst/>
              </a:prstGeom>
              <a:blipFill>
                <a:blip r:embed="rId3"/>
                <a:stretch>
                  <a:fillRect t="-129231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9D019-14A5-3B4E-BF49-FBD512EE19C0}"/>
                  </a:ext>
                </a:extLst>
              </p:cNvPr>
              <p:cNvSpPr txBox="1"/>
              <p:nvPr/>
            </p:nvSpPr>
            <p:spPr>
              <a:xfrm>
                <a:off x="6762089" y="291746"/>
                <a:ext cx="3785203" cy="1372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Exploitation(</a:t>
                </a:r>
                <a:r>
                  <a:rPr kumimoji="1" lang="ko-KR" altLang="en-US" dirty="0"/>
                  <a:t>활용</a:t>
                </a:r>
                <a:r>
                  <a:rPr kumimoji="1" lang="en-US" altLang="ko-KR" dirty="0"/>
                  <a:t>)</a:t>
                </a:r>
              </a:p>
              <a:p>
                <a:r>
                  <a:rPr kumimoji="1" lang="en-US" altLang="ko-KR" dirty="0"/>
                  <a:t>Choose the action maximizes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9D019-14A5-3B4E-BF49-FBD512EE1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089" y="291746"/>
                <a:ext cx="3785203" cy="1372812"/>
              </a:xfrm>
              <a:prstGeom prst="rect">
                <a:avLst/>
              </a:prstGeom>
              <a:blipFill>
                <a:blip r:embed="rId4"/>
                <a:stretch>
                  <a:fillRect l="-1003" t="-37615" b="-111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A9629-A4CB-6449-854D-9CFA9B3E985C}"/>
                  </a:ext>
                </a:extLst>
              </p:cNvPr>
              <p:cNvSpPr txBox="1"/>
              <p:nvPr/>
            </p:nvSpPr>
            <p:spPr>
              <a:xfrm>
                <a:off x="1045029" y="4242221"/>
                <a:ext cx="9284785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AA9629-A4CB-6449-854D-9CFA9B3E9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4242221"/>
                <a:ext cx="9284785" cy="818814"/>
              </a:xfrm>
              <a:prstGeom prst="rect">
                <a:avLst/>
              </a:prstGeom>
              <a:blipFill>
                <a:blip r:embed="rId5"/>
                <a:stretch>
                  <a:fillRect t="-128788" b="-184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14DE41-7DE0-2749-A8F4-17F1762F0358}"/>
                  </a:ext>
                </a:extLst>
              </p:cNvPr>
              <p:cNvSpPr txBox="1"/>
              <p:nvPr/>
            </p:nvSpPr>
            <p:spPr>
              <a:xfrm>
                <a:off x="1446245" y="3872889"/>
                <a:ext cx="978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14DE41-7DE0-2749-A8F4-17F1762F0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45" y="3872889"/>
                <a:ext cx="9783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7E24AC-7E32-994B-887C-0118DC48C063}"/>
                  </a:ext>
                </a:extLst>
              </p:cNvPr>
              <p:cNvSpPr txBox="1"/>
              <p:nvPr/>
            </p:nvSpPr>
            <p:spPr>
              <a:xfrm>
                <a:off x="709127" y="2230016"/>
                <a:ext cx="229761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7E24AC-7E32-994B-887C-0118DC48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7" y="2230016"/>
                <a:ext cx="2297617" cy="710194"/>
              </a:xfrm>
              <a:prstGeom prst="rect">
                <a:avLst/>
              </a:prstGeom>
              <a:blipFill>
                <a:blip r:embed="rId7"/>
                <a:stretch>
                  <a:fillRect l="-7692" t="-191228" b="-275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77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8EC28-BA53-054C-A55F-BDA8E852CA69}"/>
                  </a:ext>
                </a:extLst>
              </p:cNvPr>
              <p:cNvSpPr txBox="1"/>
              <p:nvPr/>
            </p:nvSpPr>
            <p:spPr>
              <a:xfrm>
                <a:off x="586079" y="1120676"/>
                <a:ext cx="53108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R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𝑎𝑐𝑡𝑡𝑖𝑜𝑛𝑠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ko-KR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𝑐h𝑜𝑜𝑖𝑛𝑔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ko-KR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𝑟𝑒𝑤𝑜𝑟𝑑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ko-KR" b="0" dirty="0"/>
                  <a:t> 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The goal is to find a policy that selects actions such that the cumulative reward is as large as passible.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8EC28-BA53-054C-A55F-BDA8E852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9" y="1120676"/>
                <a:ext cx="5310868" cy="2308324"/>
              </a:xfrm>
              <a:prstGeom prst="rect">
                <a:avLst/>
              </a:prstGeom>
              <a:blipFill>
                <a:blip r:embed="rId2"/>
                <a:stretch>
                  <a:fillRect l="-716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F09A9C5-1BAA-5E47-9F66-F409895B8182}"/>
              </a:ext>
            </a:extLst>
          </p:cNvPr>
          <p:cNvSpPr txBox="1"/>
          <p:nvPr/>
        </p:nvSpPr>
        <p:spPr>
          <a:xfrm>
            <a:off x="233265" y="149290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Thompson Sampling</a:t>
            </a:r>
            <a:endParaRPr kumimoji="1"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F69C9-D6B5-E940-ACDA-8C5DD1B21AE0}"/>
                  </a:ext>
                </a:extLst>
              </p:cNvPr>
              <p:cNvSpPr txBox="1"/>
              <p:nvPr/>
            </p:nvSpPr>
            <p:spPr>
              <a:xfrm>
                <a:off x="1073020" y="3806889"/>
                <a:ext cx="758624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𝑜𝑝𝑠𝑒𝑟𝑣𝑎𝑡𝑖𝑜𝑛𝑠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𝑚𝑎𝑑𝑒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kumimoji="1"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𝑙𝑖𝑘𝑒𝑙𝑖h𝑜𝑜𝑑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𝑑𝑒𝑝𝑒𝑛𝑑𝑖𝑛𝑔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𝑠𝑜𝑚𝑒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𝑝𝑜𝑠𝑡𝑒𝑟𝑖𝑜𝑟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Bayes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rule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F69C9-D6B5-E940-ACDA-8C5DD1B2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20" y="3806889"/>
                <a:ext cx="7586244" cy="1477328"/>
              </a:xfrm>
              <a:prstGeom prst="rect">
                <a:avLst/>
              </a:prstGeom>
              <a:blipFill>
                <a:blip r:embed="rId3"/>
                <a:stretch>
                  <a:fillRect l="-167" b="-2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F2E6A1-8DF0-9F45-9D69-B1FD8690DFA5}"/>
                  </a:ext>
                </a:extLst>
              </p:cNvPr>
              <p:cNvSpPr txBox="1"/>
              <p:nvPr/>
            </p:nvSpPr>
            <p:spPr>
              <a:xfrm>
                <a:off x="1045029" y="5458408"/>
                <a:ext cx="823893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In the realization case, the reward is a stochastic function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of the action, context and the unknown, true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F2E6A1-8DF0-9F45-9D69-B1FD8690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5458408"/>
                <a:ext cx="8238930" cy="669992"/>
              </a:xfrm>
              <a:prstGeom prst="rect">
                <a:avLst/>
              </a:prstGeom>
              <a:blipFill>
                <a:blip r:embed="rId4"/>
                <a:stretch>
                  <a:fillRect l="-462" t="-370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4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541710-DAB6-574F-A801-4A6A90A9D8CC}"/>
                  </a:ext>
                </a:extLst>
              </p:cNvPr>
              <p:cNvSpPr txBox="1"/>
              <p:nvPr/>
            </p:nvSpPr>
            <p:spPr>
              <a:xfrm>
                <a:off x="285189" y="292402"/>
                <a:ext cx="758624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𝑝𝑎𝑠𝑡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𝑜𝑝𝑠𝑒𝑟𝑣𝑎𝑡𝑖𝑜𝑛𝑠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𝑚𝑎𝑑𝑒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</m:oMath>
                </a14:m>
                <a:r>
                  <a:rPr kumimoji="1" lang="en-US" altLang="ko-KR" b="0" dirty="0"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𝑙𝑖𝑘𝑒𝑙𝑖h𝑜𝑜𝑑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𝑑𝑒𝑝𝑒𝑛𝑑𝑖𝑛𝑔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𝑠𝑜𝑚𝑒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𝑝𝑟𝑖𝑜𝑟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𝑝𝑜𝑠𝑡𝑒𝑟𝑖𝑜𝑟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using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Bayes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rule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541710-DAB6-574F-A801-4A6A90A9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9" y="292402"/>
                <a:ext cx="7586244" cy="1477328"/>
              </a:xfrm>
              <a:prstGeom prst="rect">
                <a:avLst/>
              </a:prstGeom>
              <a:blipFill>
                <a:blip r:embed="rId2"/>
                <a:stretch>
                  <a:fillRect b="-239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D7E2E-D8ED-3345-A239-D543944AC9B6}"/>
                  </a:ext>
                </a:extLst>
              </p:cNvPr>
              <p:cNvSpPr txBox="1"/>
              <p:nvPr/>
            </p:nvSpPr>
            <p:spPr>
              <a:xfrm>
                <a:off x="257198" y="1943921"/>
                <a:ext cx="82389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In the realization case, the reward is a stochastic function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of the action, context and the unknown, true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ko-KR" dirty="0"/>
                  <a:t>. Ideally, we would like to choose the action maximizing the expected reward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D7E2E-D8ED-3345-A239-D543944A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8" y="1943921"/>
                <a:ext cx="8238930" cy="923330"/>
              </a:xfrm>
              <a:prstGeom prst="rect">
                <a:avLst/>
              </a:prstGeom>
              <a:blipFill>
                <a:blip r:embed="rId3"/>
                <a:stretch>
                  <a:fillRect l="-462" t="-2703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C4B116-3D8D-8B41-9D9E-6992366E3B8E}"/>
                  </a:ext>
                </a:extLst>
              </p:cNvPr>
              <p:cNvSpPr txBox="1"/>
              <p:nvPr/>
            </p:nvSpPr>
            <p:spPr>
              <a:xfrm>
                <a:off x="257198" y="4096541"/>
                <a:ext cx="474277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r>
                  <a:rPr kumimoji="1" lang="en-US" altLang="ko-KR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Receive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context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r>
                  <a:rPr kumimoji="1"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raw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𝑎𝑐𝑐𝑜𝑟𝑑𝑖𝑛𝑔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𝑒𝑙𝑒𝑐𝑡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ko-KR" b="0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𝑂𝑏𝑠𝑒𝑟𝑣𝑒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	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C4B116-3D8D-8B41-9D9E-6992366E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8" y="4096541"/>
                <a:ext cx="4742773" cy="2308324"/>
              </a:xfrm>
              <a:prstGeom prst="rect">
                <a:avLst/>
              </a:prstGeom>
              <a:blipFill>
                <a:blip r:embed="rId4"/>
                <a:stretch>
                  <a:fillRect l="-267" b="-2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FC60AC-9CE0-5C48-8CF2-3C894118DD4E}"/>
                  </a:ext>
                </a:extLst>
              </p:cNvPr>
              <p:cNvSpPr/>
              <p:nvPr/>
            </p:nvSpPr>
            <p:spPr>
              <a:xfrm>
                <a:off x="8496128" y="160098"/>
                <a:ext cx="3551870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DFC60AC-9CE0-5C48-8CF2-3C894118D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128" y="160098"/>
                <a:ext cx="3551870" cy="818814"/>
              </a:xfrm>
              <a:prstGeom prst="rect">
                <a:avLst/>
              </a:prstGeom>
              <a:blipFill>
                <a:blip r:embed="rId5"/>
                <a:stretch>
                  <a:fillRect t="-129231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9935D3-993D-4446-B96E-FF8AA8BC8CAA}"/>
                  </a:ext>
                </a:extLst>
              </p:cNvPr>
              <p:cNvSpPr txBox="1"/>
              <p:nvPr/>
            </p:nvSpPr>
            <p:spPr>
              <a:xfrm>
                <a:off x="8379461" y="2349265"/>
                <a:ext cx="3785203" cy="1372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Exploitation(</a:t>
                </a:r>
                <a:r>
                  <a:rPr kumimoji="1" lang="ko-KR" altLang="en-US" dirty="0"/>
                  <a:t>활용</a:t>
                </a:r>
                <a:r>
                  <a:rPr kumimoji="1" lang="en-US" altLang="ko-KR" dirty="0"/>
                  <a:t>)</a:t>
                </a:r>
              </a:p>
              <a:p>
                <a:r>
                  <a:rPr kumimoji="1" lang="en-US" altLang="ko-KR" dirty="0"/>
                  <a:t>Choose the action maximizes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9935D3-993D-4446-B96E-FF8AA8BC8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461" y="2349265"/>
                <a:ext cx="3785203" cy="1372812"/>
              </a:xfrm>
              <a:prstGeom prst="rect">
                <a:avLst/>
              </a:prstGeom>
              <a:blipFill>
                <a:blip r:embed="rId6"/>
                <a:stretch>
                  <a:fillRect l="-1678" t="-38532" b="-111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2E5E3A-9778-7E42-B9B3-EB01B5FE830F}"/>
                  </a:ext>
                </a:extLst>
              </p:cNvPr>
              <p:cNvSpPr txBox="1"/>
              <p:nvPr/>
            </p:nvSpPr>
            <p:spPr>
              <a:xfrm>
                <a:off x="6286228" y="4497355"/>
                <a:ext cx="4935647" cy="1685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Exploration(</a:t>
                </a:r>
                <a:r>
                  <a:rPr kumimoji="1" lang="ko-KR" altLang="en-US" dirty="0"/>
                  <a:t>탐험</a:t>
                </a:r>
                <a:r>
                  <a:rPr kumimoji="1" lang="en-US" altLang="ko-KR" dirty="0"/>
                  <a:t>) &amp; Exploitation(</a:t>
                </a:r>
                <a:r>
                  <a:rPr kumimoji="1" lang="ko-KR" altLang="en-US" dirty="0"/>
                  <a:t>활용</a:t>
                </a:r>
                <a:r>
                  <a:rPr kumimoji="1" lang="en-US" altLang="ko-KR" dirty="0"/>
                  <a:t>)</a:t>
                </a:r>
              </a:p>
              <a:p>
                <a:r>
                  <a:rPr kumimoji="1" lang="en-US" altLang="ko-KR" dirty="0"/>
                  <a:t>Action is chosen with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indicator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function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2E5E3A-9778-7E42-B9B3-EB01B5FE8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28" y="4497355"/>
                <a:ext cx="4935647" cy="1685461"/>
              </a:xfrm>
              <a:prstGeom prst="rect">
                <a:avLst/>
              </a:prstGeom>
              <a:blipFill>
                <a:blip r:embed="rId7"/>
                <a:stretch>
                  <a:fillRect l="-15385" t="-31343" b="-731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41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40510-0806-E142-BC45-860D3C7EA60F}"/>
                  </a:ext>
                </a:extLst>
              </p:cNvPr>
              <p:cNvSpPr txBox="1"/>
              <p:nvPr/>
            </p:nvSpPr>
            <p:spPr>
              <a:xfrm>
                <a:off x="1101012" y="2211355"/>
                <a:ext cx="2594107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𝑟𝑒𝑔𝑟𝑒𝑡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40510-0806-E142-BC45-860D3C7EA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12" y="2211355"/>
                <a:ext cx="2594107" cy="871201"/>
              </a:xfrm>
              <a:prstGeom prst="rect">
                <a:avLst/>
              </a:prstGeom>
              <a:blipFill>
                <a:blip r:embed="rId2"/>
                <a:stretch>
                  <a:fillRect t="-92857" r="-8293" b="-14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45089B-CB65-2B44-AAED-E52ABA2E5403}"/>
                  </a:ext>
                </a:extLst>
              </p:cNvPr>
              <p:cNvSpPr txBox="1"/>
              <p:nvPr/>
            </p:nvSpPr>
            <p:spPr>
              <a:xfrm>
                <a:off x="1259633" y="1362269"/>
                <a:ext cx="364542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시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행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횟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수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보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상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의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기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대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중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가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장 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큰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번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째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보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상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값</m:t>
                    </m:r>
                  </m:oMath>
                </a14:m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45089B-CB65-2B44-AAED-E52ABA2E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3" y="1362269"/>
                <a:ext cx="3645422" cy="923330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4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C9486-0FF6-9749-9395-663FFA88EF3C}"/>
                  </a:ext>
                </a:extLst>
              </p:cNvPr>
              <p:cNvSpPr txBox="1"/>
              <p:nvPr/>
            </p:nvSpPr>
            <p:spPr>
              <a:xfrm>
                <a:off x="180048" y="686573"/>
                <a:ext cx="3878305" cy="1762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0≤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kumimoji="1"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𝐵𝑒𝑟𝑛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변수는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C9486-0FF6-9749-9395-663FFA88E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8" y="686573"/>
                <a:ext cx="3878305" cy="1762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8A391D-9B82-CB48-9948-B0526EDDD346}"/>
                  </a:ext>
                </a:extLst>
              </p:cNvPr>
              <p:cNvSpPr/>
              <p:nvPr/>
            </p:nvSpPr>
            <p:spPr>
              <a:xfrm>
                <a:off x="415184" y="3429000"/>
                <a:ext cx="6136488" cy="1260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데이터에서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관찰값의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8A391D-9B82-CB48-9948-B0526EDDD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4" y="3429000"/>
                <a:ext cx="6136488" cy="1260666"/>
              </a:xfrm>
              <a:prstGeom prst="rect">
                <a:avLst/>
              </a:prstGeom>
              <a:blipFill>
                <a:blip r:embed="rId3"/>
                <a:stretch>
                  <a:fillRect t="-35000" b="-103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CE7E-F336-C34B-9626-53968AE66D95}"/>
                  </a:ext>
                </a:extLst>
              </p:cNvPr>
              <p:cNvSpPr txBox="1"/>
              <p:nvPr/>
            </p:nvSpPr>
            <p:spPr>
              <a:xfrm>
                <a:off x="522681" y="2659225"/>
                <a:ext cx="5969583" cy="1177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에서 독립적으로 추출했다고 가정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70CE7E-F336-C34B-9626-53968AE66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1" y="2659225"/>
                <a:ext cx="5969583" cy="1177951"/>
              </a:xfrm>
              <a:prstGeom prst="rect">
                <a:avLst/>
              </a:prstGeom>
              <a:blipFill>
                <a:blip r:embed="rId4"/>
                <a:stretch>
                  <a:fillRect t="-46809" b="-107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7116F2-2562-154C-BD92-EBE175EA6BD4}"/>
              </a:ext>
            </a:extLst>
          </p:cNvPr>
          <p:cNvSpPr txBox="1"/>
          <p:nvPr/>
        </p:nvSpPr>
        <p:spPr>
          <a:xfrm>
            <a:off x="587829" y="34523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베르누이 분포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B897D-107F-4F41-AC67-DD354A800933}"/>
              </a:ext>
            </a:extLst>
          </p:cNvPr>
          <p:cNvSpPr txBox="1"/>
          <p:nvPr/>
        </p:nvSpPr>
        <p:spPr>
          <a:xfrm>
            <a:off x="8537510" y="3452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이항분포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9B5C79-8BE8-244E-AC99-9D7FD79709C8}"/>
                  </a:ext>
                </a:extLst>
              </p:cNvPr>
              <p:cNvSpPr txBox="1"/>
              <p:nvPr/>
            </p:nvSpPr>
            <p:spPr>
              <a:xfrm>
                <a:off x="7171997" y="998834"/>
                <a:ext cx="4814844" cy="1660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변수는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9B5C79-8BE8-244E-AC99-9D7FD797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97" y="998834"/>
                <a:ext cx="4814844" cy="166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60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F9565-5068-754C-BA77-990A656D9E61}"/>
                  </a:ext>
                </a:extLst>
              </p:cNvPr>
              <p:cNvSpPr txBox="1"/>
              <p:nvPr/>
            </p:nvSpPr>
            <p:spPr>
              <a:xfrm>
                <a:off x="6895324" y="686573"/>
                <a:ext cx="5237844" cy="2235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변수는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3F9565-5068-754C-BA77-990A656D9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24" y="686573"/>
                <a:ext cx="5237844" cy="22352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BD2F692-4D45-4D48-83E0-6EE855835C82}"/>
              </a:ext>
            </a:extLst>
          </p:cNvPr>
          <p:cNvSpPr txBox="1"/>
          <p:nvPr/>
        </p:nvSpPr>
        <p:spPr>
          <a:xfrm>
            <a:off x="8752114" y="31724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베타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2CB8C-F60E-184D-A559-AE2015C1BDA5}"/>
              </a:ext>
            </a:extLst>
          </p:cNvPr>
          <p:cNvSpPr txBox="1"/>
          <p:nvPr/>
        </p:nvSpPr>
        <p:spPr>
          <a:xfrm>
            <a:off x="1894666" y="317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이항분포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015AEA-2659-E047-874A-96A00B160774}"/>
                  </a:ext>
                </a:extLst>
              </p:cNvPr>
              <p:cNvSpPr txBox="1"/>
              <p:nvPr/>
            </p:nvSpPr>
            <p:spPr>
              <a:xfrm>
                <a:off x="529153" y="970842"/>
                <a:ext cx="4957511" cy="1660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변수는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015AEA-2659-E047-874A-96A00B160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53" y="970842"/>
                <a:ext cx="4957511" cy="166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2260C4-B931-B940-991A-3999A8E711BB}"/>
                  </a:ext>
                </a:extLst>
              </p:cNvPr>
              <p:cNvSpPr txBox="1"/>
              <p:nvPr/>
            </p:nvSpPr>
            <p:spPr>
              <a:xfrm>
                <a:off x="3185547" y="3857436"/>
                <a:ext cx="4490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𝐵𝑖𝑛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2260C4-B931-B940-991A-3999A8E7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547" y="3857436"/>
                <a:ext cx="44903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B09100-44DF-5941-A47B-360EFA273A45}"/>
                  </a:ext>
                </a:extLst>
              </p:cNvPr>
              <p:cNvSpPr txBox="1"/>
              <p:nvPr/>
            </p:nvSpPr>
            <p:spPr>
              <a:xfrm>
                <a:off x="6395336" y="3059668"/>
                <a:ext cx="2561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B09100-44DF-5941-A47B-360EFA273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336" y="3059668"/>
                <a:ext cx="256108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44E317-B5A7-034D-AC79-3EED34FA6596}"/>
                  </a:ext>
                </a:extLst>
              </p:cNvPr>
              <p:cNvSpPr txBox="1"/>
              <p:nvPr/>
            </p:nvSpPr>
            <p:spPr>
              <a:xfrm>
                <a:off x="1627856" y="4982546"/>
                <a:ext cx="7886390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kumimoji="1" lang="el-GR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변수는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44E317-B5A7-034D-AC79-3EED34FA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56" y="4982546"/>
                <a:ext cx="7886390" cy="669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3F1CA-39F9-C24D-B425-7BEEC969337D}"/>
                  </a:ext>
                </a:extLst>
              </p:cNvPr>
              <p:cNvSpPr txBox="1"/>
              <p:nvPr/>
            </p:nvSpPr>
            <p:spPr>
              <a:xfrm>
                <a:off x="6386005" y="1226202"/>
                <a:ext cx="2561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3F1CA-39F9-C24D-B425-7BEEC9693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05" y="1226202"/>
                <a:ext cx="256108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9FC59-7152-1642-A7AF-05661442FB37}"/>
                  </a:ext>
                </a:extLst>
              </p:cNvPr>
              <p:cNvSpPr txBox="1"/>
              <p:nvPr/>
            </p:nvSpPr>
            <p:spPr>
              <a:xfrm>
                <a:off x="9802468" y="742944"/>
                <a:ext cx="2154757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는 데이터 집합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모델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매개변수</m:t>
                      </m:r>
                    </m:oMath>
                  </m:oMathPara>
                </a14:m>
                <a:endParaRPr kumimoji="1"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A9FC59-7152-1642-A7AF-05661442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68" y="742944"/>
                <a:ext cx="2154757" cy="651525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B0C7A-13CD-A547-8C52-56058DF278C1}"/>
                  </a:ext>
                </a:extLst>
              </p:cNvPr>
              <p:cNvSpPr txBox="1"/>
              <p:nvPr/>
            </p:nvSpPr>
            <p:spPr>
              <a:xfrm>
                <a:off x="9802468" y="2366996"/>
                <a:ext cx="2193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  <m:e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kumimoji="1"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likelihood</m:t>
                      </m:r>
                    </m:oMath>
                  </m:oMathPara>
                </a14:m>
                <a:endParaRPr kumimoji="1"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5B0C7A-13CD-A547-8C52-56058DF27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68" y="2366996"/>
                <a:ext cx="219322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D32C0-62F5-5D4C-93DF-DC585D8FF681}"/>
                  </a:ext>
                </a:extLst>
              </p:cNvPr>
              <p:cNvSpPr txBox="1"/>
              <p:nvPr/>
            </p:nvSpPr>
            <p:spPr>
              <a:xfrm>
                <a:off x="9823674" y="1993907"/>
                <a:ext cx="1514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0D32C0-62F5-5D4C-93DF-DC585D8F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674" y="1993907"/>
                <a:ext cx="151458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908F5E-A234-8B40-8057-806EBF91F01B}"/>
                  </a:ext>
                </a:extLst>
              </p:cNvPr>
              <p:cNvSpPr txBox="1"/>
              <p:nvPr/>
            </p:nvSpPr>
            <p:spPr>
              <a:xfrm>
                <a:off x="9802468" y="1595534"/>
                <a:ext cx="2247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𝑝𝑜𝑠𝑡𝑒𝑟𝑖𝑜𝑟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908F5E-A234-8B40-8057-806EBF91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468" y="1595534"/>
                <a:ext cx="22479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F859F0-042B-CC4C-88CB-2BA42A223308}"/>
                  </a:ext>
                </a:extLst>
              </p:cNvPr>
              <p:cNvSpPr/>
              <p:nvPr/>
            </p:nvSpPr>
            <p:spPr>
              <a:xfrm>
                <a:off x="217128" y="129835"/>
                <a:ext cx="2406813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5F859F0-042B-CC4C-88CB-2BA42A22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28" y="129835"/>
                <a:ext cx="2406813" cy="818814"/>
              </a:xfrm>
              <a:prstGeom prst="rect">
                <a:avLst/>
              </a:prstGeom>
              <a:blipFill>
                <a:blip r:embed="rId7"/>
                <a:stretch>
                  <a:fillRect l="-4188" t="-127273" b="-18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D360FE-128B-DA42-BCE9-E361AAF2014C}"/>
                  </a:ext>
                </a:extLst>
              </p:cNvPr>
              <p:cNvSpPr/>
              <p:nvPr/>
            </p:nvSpPr>
            <p:spPr>
              <a:xfrm>
                <a:off x="196303" y="2047113"/>
                <a:ext cx="2998770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2D360FE-128B-DA42-BCE9-E361AAF20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3" y="2047113"/>
                <a:ext cx="2998770" cy="818814"/>
              </a:xfrm>
              <a:prstGeom prst="rect">
                <a:avLst/>
              </a:prstGeom>
              <a:blipFill>
                <a:blip r:embed="rId8"/>
                <a:stretch>
                  <a:fillRect t="-128788" b="-184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F9907E1-AC93-244D-82FC-93C84C391592}"/>
                  </a:ext>
                </a:extLst>
              </p:cNvPr>
              <p:cNvSpPr/>
              <p:nvPr/>
            </p:nvSpPr>
            <p:spPr>
              <a:xfrm>
                <a:off x="196303" y="1088474"/>
                <a:ext cx="3283015" cy="818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F9907E1-AC93-244D-82FC-93C84C39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03" y="1088474"/>
                <a:ext cx="3283015" cy="818814"/>
              </a:xfrm>
              <a:prstGeom prst="rect">
                <a:avLst/>
              </a:prstGeom>
              <a:blipFill>
                <a:blip r:embed="rId9"/>
                <a:stretch>
                  <a:fillRect t="-130769" b="-18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16C4A6D-5FD6-1D43-873F-DC16DD202FFF}"/>
              </a:ext>
            </a:extLst>
          </p:cNvPr>
          <p:cNvSpPr txBox="1"/>
          <p:nvPr/>
        </p:nvSpPr>
        <p:spPr>
          <a:xfrm>
            <a:off x="3629608" y="148868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베이즈</a:t>
            </a:r>
            <a:r>
              <a:rPr kumimoji="1" lang="ko-KR" altLang="en-US" dirty="0"/>
              <a:t> 이론의 의미는 믿음</a:t>
            </a:r>
            <a:r>
              <a:rPr kumimoji="1" lang="en-US" altLang="ko-KR" dirty="0"/>
              <a:t>(</a:t>
            </a:r>
            <a:r>
              <a:rPr kumimoji="1" lang="ko-KR" altLang="en-US" dirty="0"/>
              <a:t>확률</a:t>
            </a:r>
            <a:r>
              <a:rPr kumimoji="1" lang="en-US" altLang="ko-KR" dirty="0"/>
              <a:t>)</a:t>
            </a:r>
            <a:r>
              <a:rPr kumimoji="1" lang="ko-KR" altLang="en-US" dirty="0"/>
              <a:t>은 변한다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765C2-6A14-8147-B0CE-3DD32F3B1DD1}"/>
                  </a:ext>
                </a:extLst>
              </p:cNvPr>
              <p:cNvSpPr txBox="1"/>
              <p:nvPr/>
            </p:nvSpPr>
            <p:spPr>
              <a:xfrm>
                <a:off x="5624005" y="3244334"/>
                <a:ext cx="2561086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2765C2-6A14-8147-B0CE-3DD32F3B1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05" y="3244334"/>
                <a:ext cx="2561086" cy="676532"/>
              </a:xfrm>
              <a:prstGeom prst="rect">
                <a:avLst/>
              </a:prstGeom>
              <a:blipFill>
                <a:blip r:embed="rId10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98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BC3674-6F9A-8C42-9BC2-3AAEDF5CC8E9}"/>
                  </a:ext>
                </a:extLst>
              </p:cNvPr>
              <p:cNvSpPr txBox="1"/>
              <p:nvPr/>
            </p:nvSpPr>
            <p:spPr>
              <a:xfrm>
                <a:off x="7543189" y="1070041"/>
                <a:ext cx="4483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likelihood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Probability of seeing the evidence if the hypothesis is true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BC3674-6F9A-8C42-9BC2-3AAEDF5CC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89" y="1070041"/>
                <a:ext cx="4483971" cy="923330"/>
              </a:xfrm>
              <a:prstGeom prst="rect">
                <a:avLst/>
              </a:prstGeom>
              <a:blipFill>
                <a:blip r:embed="rId2"/>
                <a:stretch>
                  <a:fillRect r="-2260"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CF47F-3B6E-9C4C-811F-B1A9A1916E67}"/>
                  </a:ext>
                </a:extLst>
              </p:cNvPr>
              <p:cNvSpPr txBox="1"/>
              <p:nvPr/>
            </p:nvSpPr>
            <p:spPr>
              <a:xfrm>
                <a:off x="7543189" y="208269"/>
                <a:ext cx="41944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𝑝𝑟𝑖𝑜𝑟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Probability a hypothesis is true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ECF47F-3B6E-9C4C-811F-B1A9A191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89" y="208269"/>
                <a:ext cx="4194418" cy="646331"/>
              </a:xfrm>
              <a:prstGeom prst="rect">
                <a:avLst/>
              </a:prstGeom>
              <a:blipFill>
                <a:blip r:embed="rId3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22433-387D-CF49-97E7-7B2EAA4EEFAB}"/>
                  </a:ext>
                </a:extLst>
              </p:cNvPr>
              <p:cNvSpPr txBox="1"/>
              <p:nvPr/>
            </p:nvSpPr>
            <p:spPr>
              <a:xfrm>
                <a:off x="7520361" y="3070584"/>
                <a:ext cx="4344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𝑝𝑜𝑠𝑡𝑒𝑟𝑖𝑜𝑟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	probability a hypothesis is true given some evidence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722433-387D-CF49-97E7-7B2EAA4EE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61" y="3070584"/>
                <a:ext cx="4344091" cy="923330"/>
              </a:xfrm>
              <a:prstGeom prst="rect">
                <a:avLst/>
              </a:prstGeom>
              <a:blipFill>
                <a:blip r:embed="rId4"/>
                <a:stretch>
                  <a:fillRect r="-2041" b="-9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EDB17D-7B6F-674D-9B24-34C1C6922CB9}"/>
                  </a:ext>
                </a:extLst>
              </p:cNvPr>
              <p:cNvSpPr txBox="1"/>
              <p:nvPr/>
            </p:nvSpPr>
            <p:spPr>
              <a:xfrm>
                <a:off x="1916050" y="1016136"/>
                <a:ext cx="2575064" cy="683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EDB17D-7B6F-674D-9B24-34C1C6922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50" y="1016136"/>
                <a:ext cx="2575064" cy="68326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FE8E906-8FB4-CF49-B245-872E0846BC4B}"/>
                  </a:ext>
                </a:extLst>
              </p:cNvPr>
              <p:cNvSpPr/>
              <p:nvPr/>
            </p:nvSpPr>
            <p:spPr>
              <a:xfrm>
                <a:off x="7543189" y="2208812"/>
                <a:ext cx="45033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𝑒𝑣𝑖𝑑𝑒𝑛𝑐𝑒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Probability of seeing the evidence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FE8E906-8FB4-CF49-B245-872E0846B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189" y="2208812"/>
                <a:ext cx="4503349" cy="646331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FD992-8A33-594E-9CBE-21B0C31C8867}"/>
                  </a:ext>
                </a:extLst>
              </p:cNvPr>
              <p:cNvSpPr txBox="1"/>
              <p:nvPr/>
            </p:nvSpPr>
            <p:spPr>
              <a:xfrm>
                <a:off x="5183282" y="298518"/>
                <a:ext cx="1825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h𝑦𝑝𝑜𝑡h𝑒𝑠𝑖𝑠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𝑒𝑣𝑖𝑑𝑒𝑛𝑐𝑒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3FD992-8A33-594E-9CBE-21B0C31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82" y="298518"/>
                <a:ext cx="182543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8C6437-9E66-2F43-B4D5-47B5124E6715}"/>
                  </a:ext>
                </a:extLst>
              </p:cNvPr>
              <p:cNvSpPr txBox="1"/>
              <p:nvPr/>
            </p:nvSpPr>
            <p:spPr>
              <a:xfrm>
                <a:off x="1156996" y="2453951"/>
                <a:ext cx="4093172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kumimoji="1"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dirty="0"/>
                  <a:t>      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,~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kumimoji="1" lang="en-US" altLang="ko-KR" dirty="0"/>
                  <a:t> 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8C6437-9E66-2F43-B4D5-47B5124E6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6" y="2453951"/>
                <a:ext cx="4093172" cy="870559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DD23C-659F-A049-93B9-23D128BCEACC}"/>
                  </a:ext>
                </a:extLst>
              </p:cNvPr>
              <p:cNvSpPr txBox="1"/>
              <p:nvPr/>
            </p:nvSpPr>
            <p:spPr>
              <a:xfrm>
                <a:off x="1916050" y="346768"/>
                <a:ext cx="2502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kumimoji="1"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DD23C-659F-A049-93B9-23D128BC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50" y="346768"/>
                <a:ext cx="250235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9CB5D-7240-9444-AEA3-5AF04ED0222E}"/>
                  </a:ext>
                </a:extLst>
              </p:cNvPr>
              <p:cNvSpPr txBox="1"/>
              <p:nvPr/>
            </p:nvSpPr>
            <p:spPr>
              <a:xfrm>
                <a:off x="1141608" y="1426194"/>
                <a:ext cx="3990708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ko-K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9CB5D-7240-9444-AEA3-5AF04ED0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08" y="1426194"/>
                <a:ext cx="3990708" cy="676660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88DEFD-5CB8-944B-BDDD-D0676AFCEB4F}"/>
                  </a:ext>
                </a:extLst>
              </p:cNvPr>
              <p:cNvSpPr txBox="1"/>
              <p:nvPr/>
            </p:nvSpPr>
            <p:spPr>
              <a:xfrm>
                <a:off x="5183282" y="298518"/>
                <a:ext cx="2226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trike="sngStrike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i="1" strike="sngStrik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h𝑦𝑝𝑜𝑡h𝑒𝑠𝑖𝑠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strike="sngStrike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88DEFD-5CB8-944B-BDDD-D0676AFCE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282" y="298518"/>
                <a:ext cx="2226507" cy="64633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AA7CC-2AB7-844A-B7CB-C1B9392AFF08}"/>
                  </a:ext>
                </a:extLst>
              </p:cNvPr>
              <p:cNvSpPr txBox="1"/>
              <p:nvPr/>
            </p:nvSpPr>
            <p:spPr>
              <a:xfrm>
                <a:off x="8265494" y="298518"/>
                <a:ext cx="27932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trike="sngStrike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ko-KR" i="1" strike="sngStrik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trike="sngStrike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h𝑦𝑝𝑜𝑡h𝑒𝑠𝑖𝑠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trike="sngStrike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trike="sngStrike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𝑒𝑣𝑖𝑑𝑒𝑛𝑐𝑒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AA7CC-2AB7-844A-B7CB-C1B9392A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494" y="298518"/>
                <a:ext cx="2793265" cy="646331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5524249-5684-2340-A7A8-F668C8A7C163}"/>
                  </a:ext>
                </a:extLst>
              </p:cNvPr>
              <p:cNvSpPr/>
              <p:nvPr/>
            </p:nvSpPr>
            <p:spPr>
              <a:xfrm>
                <a:off x="2622286" y="2542734"/>
                <a:ext cx="2675861" cy="117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trike="sngStrike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kumimoji="1" lang="en-US" altLang="ko-KR" i="1" strike="sngStrike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 strike="sngStrike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trike="sngStrik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b="0" i="1" strike="sngStrike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kumimoji="1" lang="en-US" altLang="ko-KR" i="1" strike="sngStrik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trike="sngStrik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kumimoji="1" lang="en-US" altLang="ko-KR" i="1" strike="sngStrik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1" lang="en-US" altLang="ko-KR" i="1" strike="sngStrik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kumimoji="1" lang="en-US" altLang="ko-KR" i="1" strike="sngStrik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5524249-5684-2340-A7A8-F668C8A7C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86" y="2542734"/>
                <a:ext cx="2675861" cy="1175386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625058-8CB7-B04E-9B8A-05186AB8B25E}"/>
                  </a:ext>
                </a:extLst>
              </p:cNvPr>
              <p:cNvSpPr/>
              <p:nvPr/>
            </p:nvSpPr>
            <p:spPr>
              <a:xfrm>
                <a:off x="2622286" y="3921221"/>
                <a:ext cx="1900970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1625058-8CB7-B04E-9B8A-05186AB8B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86" y="3921221"/>
                <a:ext cx="1900970" cy="676660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5D2FC-2741-AA46-A094-01BB6CE86305}"/>
                  </a:ext>
                </a:extLst>
              </p:cNvPr>
              <p:cNvSpPr txBox="1"/>
              <p:nvPr/>
            </p:nvSpPr>
            <p:spPr>
              <a:xfrm>
                <a:off x="4890092" y="4074885"/>
                <a:ext cx="12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ko-KR" altLang="en-US" i="1">
                          <a:latin typeface="Cambria Math" panose="02040503050406030204" pitchFamily="18" charset="0"/>
                        </a:rPr>
                        <m:t>⫫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5D2FC-2741-AA46-A094-01BB6CE86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092" y="4074885"/>
                <a:ext cx="12059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47509F2-AF0D-4B48-80FD-057389602D42}"/>
              </a:ext>
            </a:extLst>
          </p:cNvPr>
          <p:cNvSpPr txBox="1"/>
          <p:nvPr/>
        </p:nvSpPr>
        <p:spPr>
          <a:xfrm>
            <a:off x="6711012" y="2163108"/>
            <a:ext cx="548098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경험의 축적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Update </a:t>
            </a:r>
            <a:r>
              <a:rPr kumimoji="1" lang="ko-KR" altLang="en-US" dirty="0"/>
              <a:t>개념</a:t>
            </a:r>
            <a:r>
              <a:rPr kumimoji="1" lang="en-US" altLang="ko-KR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빈도 관점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모델 관점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evidence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vs parameter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Probability vs function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에르고딕</a:t>
            </a:r>
            <a:r>
              <a:rPr kumimoji="1" lang="ko-KR" altLang="en-US" dirty="0"/>
              <a:t> 가정</a:t>
            </a:r>
            <a:r>
              <a:rPr kumimoji="1" lang="en-US" altLang="ko-KR" dirty="0"/>
              <a:t>?(</a:t>
            </a:r>
            <a:r>
              <a:rPr kumimoji="1" lang="ko-KR" altLang="en-US" dirty="0"/>
              <a:t>현실에서 무한은 존재하지 않는다</a:t>
            </a:r>
            <a:r>
              <a:rPr kumimoji="1" lang="en-US" altLang="ko-KR" dirty="0"/>
              <a:t>?)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46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1085</Words>
  <Application>Microsoft Macintosh PowerPoint</Application>
  <PresentationFormat>와이드스크린</PresentationFormat>
  <Paragraphs>177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heeyong</dc:creator>
  <cp:lastModifiedBy>kang heeyong</cp:lastModifiedBy>
  <cp:revision>52</cp:revision>
  <dcterms:created xsi:type="dcterms:W3CDTF">2019-12-21T05:19:20Z</dcterms:created>
  <dcterms:modified xsi:type="dcterms:W3CDTF">2019-12-23T11:09:35Z</dcterms:modified>
</cp:coreProperties>
</file>