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8"/>
  </p:normalViewPr>
  <p:slideViewPr>
    <p:cSldViewPr snapToGrid="0" snapToObjects="1">
      <p:cViewPr>
        <p:scale>
          <a:sx n="94" d="100"/>
          <a:sy n="94" d="100"/>
        </p:scale>
        <p:origin x="7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E3078-B6BA-B540-9C07-FA57D6B8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AD0D9-59A2-D148-A8FC-E823BB7F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5D171-A825-5D40-B2DA-6CC3D7C8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1CE30-959B-294F-9594-0454D824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5CE24-550F-834A-8812-848D0924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99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90D84-8C85-244B-98D8-412C32F6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E1EB-7AB0-1E41-924E-3F90E9E8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C4A2-6DB9-D546-956B-DC63B1F7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642DF-0DFD-0E4B-9071-1EF57782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FB97C-DF22-664E-824B-BBB95384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985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1C4D23-16F3-A348-A085-25F180642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729D7-A57C-EC48-91EC-A705A1772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BE707-E876-D245-8129-AAF427AA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8EE9E-7487-DE46-AFAB-5C44A3F8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8B76D-9FE1-6142-BB26-6BAC961F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0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41938-47F1-CD41-A10F-7CCBAEA6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37C50-6E62-1147-AD5C-1CB52B05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BEC98-EA3A-BD4C-87A4-6BFA4E8A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1BD73-3601-4246-848F-345DB55D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0E20B-7AEE-254C-9705-987019B9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928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8105-C46E-D445-96DA-4AC59CE2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CC622-3FF1-8B46-B3F1-BECC2391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BF680-003B-364D-A31D-E7D194A6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9592B-22A8-4F4B-B784-48839A0E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302BB-235B-8545-83C8-867273D2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97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FD0CE-5E0E-994D-8402-7AF82C89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94BD7-CB40-2A44-B594-61E2DE1F3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19CD2-D2B8-7441-A342-75F2EF883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3798D-8D8A-3B42-A13C-5424774F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C6465-68E8-6844-A9AE-93F1C606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5CE6A-41AE-8D44-934F-C0543590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9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628C4-F8C2-7A4A-B061-69662328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1BCF48-F86D-6246-B45D-E1D4530A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8D4B9-DA9A-9546-9FE6-BDA91F6EB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53D67-FD43-C744-977D-CBFB049FF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83BBC-1A22-C54A-95C5-B72FCB7B6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DC4DE5-ECF6-3B4E-A499-DCF62CF6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01C4F4-8765-4C4F-A0E2-C588B46C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DFDC73-B313-784E-807D-D08E132C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80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9AF7A-F6D5-2049-81EF-64D9A57E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16F560-4924-9E4D-9B51-E27E83DE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4AB30-9872-BC41-B818-8C586D8E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D246A-46FD-1C43-8E91-4CFA382A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52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67BA7A-B100-B34D-9E86-BB865BE1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3ED40B-9B89-904F-8D37-339FEF6C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142BF-C00D-C943-A6A1-D3EFABA4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1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3CB9-8DB7-9548-8C47-11508CFE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DCD54-33F6-A540-8D5B-A9CA8249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605489-769B-EC45-AB07-33010E458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EC526-803E-8243-B015-D254D861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9D2FC-D1F4-0A4D-8EF5-3A071872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17605-DA45-BC43-BCCD-E54F5003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27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9D237-1A47-BB49-B432-C5B3ECDC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B1D0F4-2D7A-6B48-95EB-1E37A08F9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09BEA-DFC9-B54F-B18D-F5BBDF0E4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094F7-3D81-8C4E-AB62-D72340EB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0AF3B-17F4-954D-BF64-99686515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315E3-80B3-864F-84F9-1A3CBA74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1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8F686D-B0D1-8342-BDEF-5BEA81B4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ED5BD-EBF7-4749-B23B-F886BE3B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70F34-48F8-E241-9E74-6A45C75DD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7D203-13F5-6F40-845D-1BD7BACCC138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9EBE7-6DC4-C44E-9BDD-F1093D5F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655D-A299-5342-80B9-8AB291FFE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1EB8-2ECA-3F4F-B251-AEB6C614DF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716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CA3F3-042D-AB49-B586-7B97FFEBB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540CB-29B0-BB42-A000-5E2B1D905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592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1577470-5FD5-4543-B99F-8CB810FC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914046"/>
                  </p:ext>
                </p:extLst>
              </p:nvPr>
            </p:nvGraphicFramePr>
            <p:xfrm>
              <a:off x="812800" y="560009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1343905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973454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75475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명칭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기호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읽는 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000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부정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𝑛𝑜𝑡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739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논리곱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846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논리합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479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조건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𝑡h𝑒𝑛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465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쌍조건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⟷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𝑜𝑛𝑙𝑦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36445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1577470-5FD5-4543-B99F-8CB810FC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914046"/>
                  </p:ext>
                </p:extLst>
              </p:nvPr>
            </p:nvGraphicFramePr>
            <p:xfrm>
              <a:off x="812800" y="560009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1343905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973454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75475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명칭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기호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읽는 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000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부정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667" r="-10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06667" r="-469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739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논리곱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13793" r="-1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13793" r="-469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46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논리합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13793" r="-1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313793" r="-469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79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조건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0000" r="-1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400000" r="-46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465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쌍조건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17241" r="-1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517241" r="-469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6445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484D9752-A0DA-F348-AE78-F70BAC9CB3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131277"/>
                  </p:ext>
                </p:extLst>
              </p:nvPr>
            </p:nvGraphicFramePr>
            <p:xfrm>
              <a:off x="406401" y="3429000"/>
              <a:ext cx="7126512" cy="1949752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187752">
                      <a:extLst>
                        <a:ext uri="{9D8B030D-6E8A-4147-A177-3AD203B41FA5}">
                          <a16:colId xmlns:a16="http://schemas.microsoft.com/office/drawing/2014/main" val="3320193752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3329276450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94971026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3331675059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2958439831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543280512"/>
                        </a:ext>
                      </a:extLst>
                    </a:gridCol>
                  </a:tblGrid>
                  <a:tr h="46639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𝑝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𝑝</m:t>
                                </m:r>
                                <m:r>
                                  <a:rPr lang="en-US" altLang="ko-KR" smtClean="0"/>
                                  <m:t>∧</m:t>
                                </m:r>
                                <m:r>
                                  <a:rPr lang="en-US" altLang="ko-KR" smtClean="0"/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𝑝</m:t>
                                </m:r>
                                <m:r>
                                  <a:rPr lang="en-US" altLang="ko-KR" smtClean="0"/>
                                  <m:t>∨</m:t>
                                </m:r>
                                <m:r>
                                  <a:rPr lang="en-US" altLang="ko-KR" smtClean="0"/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𝑝</m:t>
                                </m:r>
                                <m:r>
                                  <a:rPr lang="en-US" altLang="ko-KR" smtClean="0"/>
                                  <m:t>→</m:t>
                                </m:r>
                                <m:r>
                                  <a:rPr lang="en-US" altLang="ko-KR" smtClean="0"/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𝑝</m:t>
                                </m:r>
                                <m:r>
                                  <a:rPr lang="en-US" altLang="ko-KR" smtClean="0"/>
                                  <m:t>⟷</m:t>
                                </m:r>
                                <m:r>
                                  <a:rPr lang="en-US" altLang="ko-KR" smtClean="0"/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0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824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802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807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5018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484D9752-A0DA-F348-AE78-F70BAC9CB3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131277"/>
                  </p:ext>
                </p:extLst>
              </p:nvPr>
            </p:nvGraphicFramePr>
            <p:xfrm>
              <a:off x="406401" y="3429000"/>
              <a:ext cx="7126512" cy="1949752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187752">
                      <a:extLst>
                        <a:ext uri="{9D8B030D-6E8A-4147-A177-3AD203B41FA5}">
                          <a16:colId xmlns:a16="http://schemas.microsoft.com/office/drawing/2014/main" val="3320193752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3329276450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94971026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3331675059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2958439831"/>
                        </a:ext>
                      </a:extLst>
                    </a:gridCol>
                    <a:gridCol w="1187752">
                      <a:extLst>
                        <a:ext uri="{9D8B030D-6E8A-4147-A177-3AD203B41FA5}">
                          <a16:colId xmlns:a16="http://schemas.microsoft.com/office/drawing/2014/main" val="543280512"/>
                        </a:ext>
                      </a:extLst>
                    </a:gridCol>
                  </a:tblGrid>
                  <a:tr h="4663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2703" r="-496809" b="-3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151" t="-2703" r="-402151" b="-3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703" r="-297872" b="-3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3" r="-197872" b="-3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2703" r="-100000" b="-3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8936" t="-2703" r="1064" b="-3351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0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824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802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807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5018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8FE087-3868-7E4F-93F1-76C1756341F4}"/>
                  </a:ext>
                </a:extLst>
              </p:cNvPr>
              <p:cNvSpPr txBox="1"/>
              <p:nvPr/>
            </p:nvSpPr>
            <p:spPr>
              <a:xfrm>
                <a:off x="7280976" y="4072952"/>
                <a:ext cx="491102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≡~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sz="28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≡~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sz="28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≡~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→~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8FE087-3868-7E4F-93F1-76C17563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976" y="4072952"/>
                <a:ext cx="4911024" cy="2246769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8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8A910-FD80-F446-964D-0F05078AC2ED}"/>
              </a:ext>
            </a:extLst>
          </p:cNvPr>
          <p:cNvSpPr txBox="1"/>
          <p:nvPr/>
        </p:nvSpPr>
        <p:spPr>
          <a:xfrm>
            <a:off x="671117" y="493485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진리집합</a:t>
            </a:r>
            <a:endParaRPr kumimoji="1" lang="en-US" altLang="ko-KR" dirty="0"/>
          </a:p>
          <a:p>
            <a:r>
              <a:rPr kumimoji="1" lang="en-US" altLang="ko-KR" dirty="0"/>
              <a:t>:</a:t>
            </a:r>
            <a:r>
              <a:rPr kumimoji="1" lang="ko-KR" altLang="en-US" dirty="0"/>
              <a:t> 해당 명제가 참이 </a:t>
            </a:r>
            <a:r>
              <a:rPr kumimoji="1" lang="ko-KR" altLang="en-US" dirty="0" err="1"/>
              <a:t>되도록하는</a:t>
            </a:r>
            <a:r>
              <a:rPr kumimoji="1" lang="ko-KR" altLang="en-US" dirty="0"/>
              <a:t> 모든 원소들의 집합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1AC949-71A7-1040-98C7-C77F317E539C}"/>
                  </a:ext>
                </a:extLst>
              </p:cNvPr>
              <p:cNvSpPr txBox="1"/>
              <p:nvPr/>
            </p:nvSpPr>
            <p:spPr>
              <a:xfrm>
                <a:off x="870857" y="1451429"/>
                <a:ext cx="4128566" cy="982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Ex) </a:t>
                </a:r>
                <a14:m>
                  <m:oMath xmlns:m="http://schemas.openxmlformats.org/officeDocument/2006/math">
                    <m:r>
                      <a:rPr kumimoji="1" lang="ko-KR" altLang="en-US" b="0" i="1" dirty="0" smtClean="0">
                        <a:latin typeface="Cambria Math" panose="02040503050406030204" pitchFamily="18" charset="0"/>
                      </a:rPr>
                      <m:t>명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제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:~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랙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핑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크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멤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버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다</m:t>
                    </m:r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b="0" i="1" dirty="0"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집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합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지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제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제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니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리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사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1AC949-71A7-1040-98C7-C77F317E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7" y="1451429"/>
                <a:ext cx="4128566" cy="982641"/>
              </a:xfrm>
              <a:prstGeom prst="rect">
                <a:avLst/>
              </a:prstGeom>
              <a:blipFill>
                <a:blip r:embed="rId2"/>
                <a:stretch>
                  <a:fillRect l="-1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278DAD-2CD2-BA4E-BBDB-0FB031BFD853}"/>
                  </a:ext>
                </a:extLst>
              </p:cNvPr>
              <p:cNvSpPr txBox="1"/>
              <p:nvPr/>
            </p:nvSpPr>
            <p:spPr>
              <a:xfrm>
                <a:off x="372156" y="3120571"/>
                <a:ext cx="6022803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명제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참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것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은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진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리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집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합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영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역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안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당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한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명제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거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짓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것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은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진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리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집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합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공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집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278DAD-2CD2-BA4E-BBDB-0FB031BFD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56" y="3120571"/>
                <a:ext cx="6022803" cy="892552"/>
              </a:xfrm>
              <a:prstGeom prst="rect">
                <a:avLst/>
              </a:prstGeom>
              <a:blipFill>
                <a:blip r:embed="rId3"/>
                <a:stretch>
                  <a:fillRect l="-210"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DDD950A-C481-374C-8CA8-9E799EB44821}"/>
              </a:ext>
            </a:extLst>
          </p:cNvPr>
          <p:cNvSpPr txBox="1"/>
          <p:nvPr/>
        </p:nvSpPr>
        <p:spPr>
          <a:xfrm>
            <a:off x="769257" y="4659086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거짓과 부정은 다른 의미이다</a:t>
            </a:r>
            <a:r>
              <a:rPr kumimoji="1" lang="en-US" altLang="ko-KR" dirty="0"/>
              <a:t>!!!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4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744911-2E80-F246-B191-2D1A3E43ABCE}"/>
                  </a:ext>
                </a:extLst>
              </p:cNvPr>
              <p:cNvSpPr txBox="1"/>
              <p:nvPr/>
            </p:nvSpPr>
            <p:spPr>
              <a:xfrm>
                <a:off x="377372" y="537029"/>
                <a:ext cx="5531258" cy="1766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명재함수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변수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dirty="0"/>
                  <a:t>가 </a:t>
                </a:r>
                <a:r>
                  <a:rPr kumimoji="1" lang="ko-KR" altLang="en-US" dirty="0" err="1"/>
                  <a:t>결정되어야만</a:t>
                </a:r>
                <a:r>
                  <a:rPr kumimoji="1" lang="ko-KR" altLang="en-US" dirty="0"/>
                  <a:t> 참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거짓이 판단되는 문장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 err="1"/>
                  <a:t>한정기호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전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칭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기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호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</m:oMath>
                </a14:m>
                <a:endParaRPr kumimoji="1"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존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재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기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호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𝑠𝑜𝑚𝑒</m:t>
                    </m:r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744911-2E80-F246-B191-2D1A3E43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2" y="537029"/>
                <a:ext cx="5531258" cy="1766766"/>
              </a:xfrm>
              <a:prstGeom prst="rect">
                <a:avLst/>
              </a:prstGeom>
              <a:blipFill>
                <a:blip r:embed="rId2"/>
                <a:stretch>
                  <a:fillRect l="-917" t="-714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080416-102F-2E4A-9C70-D846DD69929E}"/>
                  </a:ext>
                </a:extLst>
              </p:cNvPr>
              <p:cNvSpPr txBox="1"/>
              <p:nvPr/>
            </p:nvSpPr>
            <p:spPr>
              <a:xfrm>
                <a:off x="522514" y="2917372"/>
                <a:ext cx="3602268" cy="652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Ex)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dirty="0"/>
                  <a:t>는 </a:t>
                </a:r>
                <a:r>
                  <a:rPr kumimoji="1" lang="ko-KR" altLang="en-US" dirty="0" err="1"/>
                  <a:t>블랙핑크의</a:t>
                </a:r>
                <a:r>
                  <a:rPr kumimoji="1" lang="ko-KR" altLang="en-US" dirty="0"/>
                  <a:t> 팬이다</a:t>
                </a:r>
                <a:endParaRPr kumimoji="1" lang="en-US" altLang="ko-KR" dirty="0"/>
              </a:p>
              <a:p>
                <a:r>
                  <a:rPr kumimoji="1" lang="en-US" altLang="ko-KR" dirty="0"/>
                  <a:t>	(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:1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반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학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생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명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080416-102F-2E4A-9C70-D846DD69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2917372"/>
                <a:ext cx="3602268" cy="652679"/>
              </a:xfrm>
              <a:prstGeom prst="rect">
                <a:avLst/>
              </a:prstGeom>
              <a:blipFill>
                <a:blip r:embed="rId3"/>
                <a:stretch>
                  <a:fillRect l="-1404" t="-3846" b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E68A3-9CAC-0049-A271-57BCD68C4567}"/>
                  </a:ext>
                </a:extLst>
              </p:cNvPr>
              <p:cNvSpPr txBox="1"/>
              <p:nvPr/>
            </p:nvSpPr>
            <p:spPr>
              <a:xfrm>
                <a:off x="585249" y="3922707"/>
                <a:ext cx="3879588" cy="652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반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학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생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원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블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랙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핑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크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팬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다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E68A3-9CAC-0049-A271-57BCD68C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9" y="3922707"/>
                <a:ext cx="3879588" cy="652679"/>
              </a:xfrm>
              <a:prstGeom prst="rect">
                <a:avLst/>
              </a:prstGeom>
              <a:blipFill>
                <a:blip r:embed="rId4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5020F-4D68-3848-9FD0-D56000DA3865}"/>
                  </a:ext>
                </a:extLst>
              </p:cNvPr>
              <p:cNvSpPr txBox="1"/>
              <p:nvPr/>
            </p:nvSpPr>
            <p:spPr>
              <a:xfrm>
                <a:off x="-107248" y="4895164"/>
                <a:ext cx="5264583" cy="652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반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학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생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서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적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어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명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블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랙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핑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크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팬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다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5020F-4D68-3848-9FD0-D56000DA3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248" y="4895164"/>
                <a:ext cx="5264583" cy="652679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586CA5F5-F360-964D-84D5-E3D85597FC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390296"/>
                  </p:ext>
                </p:extLst>
              </p:nvPr>
            </p:nvGraphicFramePr>
            <p:xfrm>
              <a:off x="6921998" y="917972"/>
              <a:ext cx="339765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4688">
                      <a:extLst>
                        <a:ext uri="{9D8B030D-6E8A-4147-A177-3AD203B41FA5}">
                          <a16:colId xmlns:a16="http://schemas.microsoft.com/office/drawing/2014/main" val="3367921954"/>
                        </a:ext>
                      </a:extLst>
                    </a:gridCol>
                    <a:gridCol w="580571">
                      <a:extLst>
                        <a:ext uri="{9D8B030D-6E8A-4147-A177-3AD203B41FA5}">
                          <a16:colId xmlns:a16="http://schemas.microsoft.com/office/drawing/2014/main" val="2121993772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3599154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⇌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117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⇌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2671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⇌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010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⇌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4578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586CA5F5-F360-964D-84D5-E3D85597FC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390296"/>
                  </p:ext>
                </p:extLst>
              </p:nvPr>
            </p:nvGraphicFramePr>
            <p:xfrm>
              <a:off x="6921998" y="917972"/>
              <a:ext cx="339765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4688">
                      <a:extLst>
                        <a:ext uri="{9D8B030D-6E8A-4147-A177-3AD203B41FA5}">
                          <a16:colId xmlns:a16="http://schemas.microsoft.com/office/drawing/2014/main" val="3367921954"/>
                        </a:ext>
                      </a:extLst>
                    </a:gridCol>
                    <a:gridCol w="580571">
                      <a:extLst>
                        <a:ext uri="{9D8B030D-6E8A-4147-A177-3AD203B41FA5}">
                          <a16:colId xmlns:a16="http://schemas.microsoft.com/office/drawing/2014/main" val="2121993772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3599154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909" t="-3333" r="-143636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41304" t="-3333" r="-243478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40179" t="-3333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117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909" t="-106897" r="-14363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41304" t="-106897" r="-24347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40179" t="-106897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671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909" t="-200000" r="-14363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41304" t="-200000" r="-243478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40179" t="-200000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010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909" t="-310345" r="-1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41304" t="-310345" r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40179" t="-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4578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E75802-33FC-EA4E-8EC1-239B6A61191F}"/>
              </a:ext>
            </a:extLst>
          </p:cNvPr>
          <p:cNvSpPr txBox="1"/>
          <p:nvPr/>
        </p:nvSpPr>
        <p:spPr>
          <a:xfrm>
            <a:off x="7605485" y="3523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명제의 부정</a:t>
            </a:r>
            <a:endParaRPr kumimoji="1"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B71C4F-653B-494F-AA45-EA8649698D51}"/>
                  </a:ext>
                </a:extLst>
              </p:cNvPr>
              <p:cNvSpPr txBox="1"/>
              <p:nvPr/>
            </p:nvSpPr>
            <p:spPr>
              <a:xfrm>
                <a:off x="6516914" y="3922707"/>
                <a:ext cx="5854488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~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반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학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생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서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적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어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명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블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랙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핑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크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 smtClean="0">
                          <a:latin typeface="Cambria Math" panose="02040503050406030204" pitchFamily="18" charset="0"/>
                        </a:rPr>
                        <m:t>팬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dirty="0">
                          <a:latin typeface="Cambria Math" panose="02040503050406030204" pitchFamily="18" charset="0"/>
                        </a:rPr>
                        <m:t>아니다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B71C4F-653B-494F-AA45-EA8649698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914" y="3922707"/>
                <a:ext cx="5854488" cy="92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C407E217-0BE9-6C47-B0C1-CE39ED2D2142}"/>
              </a:ext>
            </a:extLst>
          </p:cNvPr>
          <p:cNvSpPr/>
          <p:nvPr/>
        </p:nvSpPr>
        <p:spPr>
          <a:xfrm>
            <a:off x="4891314" y="4249046"/>
            <a:ext cx="1204686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5852F-6C01-2B4F-B4AB-0FD612DEAC1A}"/>
              </a:ext>
            </a:extLst>
          </p:cNvPr>
          <p:cNvSpPr txBox="1"/>
          <p:nvPr/>
        </p:nvSpPr>
        <p:spPr>
          <a:xfrm>
            <a:off x="5152571" y="3947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부정</a:t>
            </a:r>
          </a:p>
        </p:txBody>
      </p:sp>
    </p:spTree>
    <p:extLst>
      <p:ext uri="{BB962C8B-B14F-4D97-AF65-F5344CB8AC3E}">
        <p14:creationId xmlns:p14="http://schemas.microsoft.com/office/powerpoint/2010/main" val="15700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BB8EC9-F009-1947-B7D6-7B48C053D835}"/>
                  </a:ext>
                </a:extLst>
              </p:cNvPr>
              <p:cNvSpPr txBox="1"/>
              <p:nvPr/>
            </p:nvSpPr>
            <p:spPr>
              <a:xfrm>
                <a:off x="275772" y="454637"/>
                <a:ext cx="640592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항진명제 </a:t>
                </a:r>
                <a:r>
                  <a:rPr kumimoji="1" lang="en-US" altLang="ko-KR" dirty="0"/>
                  <a:t>: </a:t>
                </a:r>
                <a:r>
                  <a:rPr kumimoji="1" lang="ko-KR" altLang="en-US" dirty="0"/>
                  <a:t>모든 논리적 가능성의 </a:t>
                </a:r>
                <a:r>
                  <a:rPr kumimoji="1" lang="ko-KR" altLang="en-US" dirty="0" err="1"/>
                  <a:t>진리값들이</a:t>
                </a:r>
                <a:r>
                  <a:rPr kumimoji="1" lang="ko-KR" altLang="en-US" dirty="0"/>
                  <a:t> 참인 명제</a:t>
                </a:r>
                <a:endParaRPr kumimoji="1" lang="en-US" altLang="ko-KR" dirty="0"/>
              </a:p>
              <a:p>
                <a:r>
                  <a:rPr kumimoji="1" lang="en-US" altLang="ko-KR" dirty="0"/>
                  <a:t>	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 err="1"/>
                  <a:t>모순명제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 </a:t>
                </a:r>
                <a:r>
                  <a:rPr kumimoji="1" lang="ko-KR" altLang="en-US" dirty="0"/>
                  <a:t>모든 논리적 가능성의 </a:t>
                </a:r>
                <a:r>
                  <a:rPr kumimoji="1" lang="ko-KR" altLang="en-US" dirty="0" err="1"/>
                  <a:t>진리값들이</a:t>
                </a:r>
                <a:r>
                  <a:rPr kumimoji="1" lang="ko-KR" altLang="en-US" dirty="0"/>
                  <a:t> 거짓인 명제</a:t>
                </a:r>
                <a:endParaRPr kumimoji="1" lang="en-US" altLang="ko-KR" dirty="0"/>
              </a:p>
              <a:p>
                <a:r>
                  <a:rPr kumimoji="1" lang="en-US" altLang="ko-KR" dirty="0"/>
                  <a:t>	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BB8EC9-F009-1947-B7D6-7B48C053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2" y="454637"/>
                <a:ext cx="6405921" cy="1477328"/>
              </a:xfrm>
              <a:prstGeom prst="rect">
                <a:avLst/>
              </a:prstGeom>
              <a:blipFill>
                <a:blip r:embed="rId2"/>
                <a:stretch>
                  <a:fillRect l="-594" t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86A8FC0-3106-B243-8A59-4FBDFC6398BF}"/>
              </a:ext>
            </a:extLst>
          </p:cNvPr>
          <p:cNvSpPr txBox="1"/>
          <p:nvPr/>
        </p:nvSpPr>
        <p:spPr>
          <a:xfrm>
            <a:off x="7576457" y="31173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항진명제와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모순명제의</a:t>
            </a:r>
            <a:r>
              <a:rPr kumimoji="1" lang="ko-KR" altLang="en-US" dirty="0"/>
              <a:t> 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B2B67C-CBC0-4A4C-B6A5-CF1BC76E3E79}"/>
                  </a:ext>
                </a:extLst>
              </p:cNvPr>
              <p:cNvSpPr txBox="1"/>
              <p:nvPr/>
            </p:nvSpPr>
            <p:spPr>
              <a:xfrm>
                <a:off x="7804660" y="1063563"/>
                <a:ext cx="133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∨~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B2B67C-CBC0-4A4C-B6A5-CF1BC76E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660" y="1063563"/>
                <a:ext cx="1330877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838656-DC37-0343-9443-CF354B2F4117}"/>
                  </a:ext>
                </a:extLst>
              </p:cNvPr>
              <p:cNvSpPr txBox="1"/>
              <p:nvPr/>
            </p:nvSpPr>
            <p:spPr>
              <a:xfrm>
                <a:off x="9453756" y="1063563"/>
                <a:ext cx="1346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838656-DC37-0343-9443-CF354B2F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756" y="1063563"/>
                <a:ext cx="1346971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89667C-D895-3147-8409-E18CDA305892}"/>
                  </a:ext>
                </a:extLst>
              </p:cNvPr>
              <p:cNvSpPr txBox="1"/>
              <p:nvPr/>
            </p:nvSpPr>
            <p:spPr>
              <a:xfrm>
                <a:off x="7986088" y="1562633"/>
                <a:ext cx="1131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89667C-D895-3147-8409-E18CDA305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88" y="1562633"/>
                <a:ext cx="113172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C2057C-7A3E-0244-96F2-4CDDAB83E649}"/>
                  </a:ext>
                </a:extLst>
              </p:cNvPr>
              <p:cNvSpPr txBox="1"/>
              <p:nvPr/>
            </p:nvSpPr>
            <p:spPr>
              <a:xfrm>
                <a:off x="7952041" y="2061703"/>
                <a:ext cx="116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C2057C-7A3E-0244-96F2-4CDDAB83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41" y="2061703"/>
                <a:ext cx="1165767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C851B9-7912-3F4A-933D-762333DD7B8C}"/>
                  </a:ext>
                </a:extLst>
              </p:cNvPr>
              <p:cNvSpPr txBox="1"/>
              <p:nvPr/>
            </p:nvSpPr>
            <p:spPr>
              <a:xfrm>
                <a:off x="9453756" y="1562633"/>
                <a:ext cx="1181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C851B9-7912-3F4A-933D-762333DD7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756" y="1562633"/>
                <a:ext cx="1181862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87160-F4FC-3E4F-BE16-2BD73CAA1223}"/>
                  </a:ext>
                </a:extLst>
              </p:cNvPr>
              <p:cNvSpPr txBox="1"/>
              <p:nvPr/>
            </p:nvSpPr>
            <p:spPr>
              <a:xfrm>
                <a:off x="9453755" y="2061703"/>
                <a:ext cx="1163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87160-F4FC-3E4F-BE16-2BD73CAA1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755" y="2061703"/>
                <a:ext cx="1163908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5A39E3-2FE0-7348-B687-CFE244EB4AB8}"/>
                  </a:ext>
                </a:extLst>
              </p:cNvPr>
              <p:cNvSpPr txBox="1"/>
              <p:nvPr/>
            </p:nvSpPr>
            <p:spPr>
              <a:xfrm>
                <a:off x="565896" y="2431035"/>
                <a:ext cx="5530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: </a:t>
                </a:r>
                <a:r>
                  <a:rPr kumimoji="1" lang="ko-KR" altLang="en-US" dirty="0" err="1"/>
                  <a:t>추이법칙</a:t>
                </a:r>
                <a:r>
                  <a:rPr kumimoji="1" lang="en-US" altLang="ko-KR" dirty="0"/>
                  <a:t>, 3</a:t>
                </a:r>
                <a:r>
                  <a:rPr kumimoji="1" lang="ko-KR" altLang="en-US" dirty="0" err="1"/>
                  <a:t>단논법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5A39E3-2FE0-7348-B687-CFE244EB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96" y="2431035"/>
                <a:ext cx="5530104" cy="369332"/>
              </a:xfrm>
              <a:prstGeom prst="rect">
                <a:avLst/>
              </a:prstGeom>
              <a:blipFill>
                <a:blip r:embed="rId9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5D81C-22DC-EF41-ADF4-9A6D926E0659}"/>
                  </a:ext>
                </a:extLst>
              </p:cNvPr>
              <p:cNvSpPr txBox="1"/>
              <p:nvPr/>
            </p:nvSpPr>
            <p:spPr>
              <a:xfrm>
                <a:off x="101601" y="3429000"/>
                <a:ext cx="474617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함의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표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현</m:t>
                    </m:r>
                  </m:oMath>
                </a14:m>
                <a:r>
                  <a:rPr kumimoji="1" lang="en-US" altLang="ko-KR" dirty="0"/>
                  <a:t>)</a:t>
                </a:r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kumimoji="1" lang="ko-KR" altLang="en-US" dirty="0"/>
                  <a:t>항진인 </a:t>
                </a:r>
                <a:r>
                  <a:rPr kumimoji="1" lang="ko-KR" altLang="en-US" dirty="0" err="1"/>
                  <a:t>조건문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논리적 </a:t>
                </a:r>
                <a:r>
                  <a:rPr kumimoji="1" lang="ko-KR" altLang="en-US" dirty="0" err="1"/>
                  <a:t>함의라</a:t>
                </a:r>
                <a:r>
                  <a:rPr kumimoji="1" lang="ko-KR" altLang="en-US" dirty="0"/>
                  <a:t> 하고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ko-KR" altLang="en-US" dirty="0"/>
                  <a:t>로 나타내며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ko-KR" altLang="en-US" dirty="0"/>
                  <a:t>의 충분조건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ko-KR" altLang="en-US" dirty="0"/>
                  <a:t>의 필요조건이라 한다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동치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표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현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ko-KR" dirty="0"/>
                  <a:t>)</a:t>
                </a:r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kumimoji="1" lang="ko-KR" altLang="en-US" dirty="0"/>
                  <a:t>항진인 </a:t>
                </a:r>
                <a:r>
                  <a:rPr kumimoji="1" lang="ko-KR" altLang="en-US" dirty="0" err="1"/>
                  <a:t>쌍조건문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동치라하고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ko-KR" altLang="en-US" dirty="0"/>
                  <a:t>로 나타내며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ko-KR" altLang="en-US" dirty="0"/>
                  <a:t>는 서로 </a:t>
                </a:r>
                <a:r>
                  <a:rPr kumimoji="1" lang="ko-KR" altLang="en-US" dirty="0" err="1"/>
                  <a:t>필요충분조건이라</a:t>
                </a:r>
                <a:r>
                  <a:rPr kumimoji="1" lang="ko-KR" altLang="en-US" dirty="0"/>
                  <a:t> 한다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5D81C-22DC-EF41-ADF4-9A6D926E0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3429000"/>
                <a:ext cx="4746171" cy="2862322"/>
              </a:xfrm>
              <a:prstGeom prst="rect">
                <a:avLst/>
              </a:prstGeom>
              <a:blipFill>
                <a:blip r:embed="rId10"/>
                <a:stretch>
                  <a:fillRect l="-800" t="-885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5B3A10-4280-8743-A4C4-4654DB7319E8}"/>
                  </a:ext>
                </a:extLst>
              </p:cNvPr>
              <p:cNvSpPr txBox="1"/>
              <p:nvPr/>
            </p:nvSpPr>
            <p:spPr>
              <a:xfrm>
                <a:off x="5892800" y="3802743"/>
                <a:ext cx="1887055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Ex) </a:t>
                </a:r>
                <a14:m>
                  <m:oMath xmlns:m="http://schemas.openxmlformats.org/officeDocument/2006/math"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인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간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동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물</m:t>
                    </m:r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5B3A10-4280-8743-A4C4-4654DB73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3802743"/>
                <a:ext cx="1887055" cy="374526"/>
              </a:xfrm>
              <a:prstGeom prst="rect">
                <a:avLst/>
              </a:prstGeom>
              <a:blipFill>
                <a:blip r:embed="rId11"/>
                <a:stretch>
                  <a:fillRect l="-2667"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3A8133D-4D36-1B4B-8709-60D065C16E0C}"/>
              </a:ext>
            </a:extLst>
          </p:cNvPr>
          <p:cNvSpPr txBox="1"/>
          <p:nvPr/>
        </p:nvSpPr>
        <p:spPr>
          <a:xfrm>
            <a:off x="5892800" y="4407312"/>
            <a:ext cx="5950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위의 함의에서 인간은 충분조건 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ko-KR" altLang="en-US" dirty="0"/>
              <a:t>인간은 동물로 분류되기에 충분하다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위의 함의에서 동물은 필요조건 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ko-KR" altLang="en-US" dirty="0"/>
              <a:t>인간으로 분류되기 위해서는 먼저 동물로 분류 될 필요가 있다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1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E622CF-1C2C-F64C-AD6F-CAC079D80AD0}"/>
                  </a:ext>
                </a:extLst>
              </p:cNvPr>
              <p:cNvSpPr txBox="1"/>
              <p:nvPr/>
            </p:nvSpPr>
            <p:spPr>
              <a:xfrm>
                <a:off x="508000" y="1511433"/>
                <a:ext cx="3496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E622CF-1C2C-F64C-AD6F-CAC079D80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511433"/>
                <a:ext cx="3496663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5A08763-3738-7A44-B1B6-B6C41F2661BF}"/>
                  </a:ext>
                </a:extLst>
              </p:cNvPr>
              <p:cNvSpPr/>
              <p:nvPr/>
            </p:nvSpPr>
            <p:spPr>
              <a:xfrm>
                <a:off x="1902666" y="1880765"/>
                <a:ext cx="2858283" cy="3878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,~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5A08763-3738-7A44-B1B6-B6C41F266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66" y="1880765"/>
                <a:ext cx="2858283" cy="3878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3D46D-023D-8248-A012-06206A213ED3}"/>
                  </a:ext>
                </a:extLst>
              </p:cNvPr>
              <p:cNvSpPr txBox="1"/>
              <p:nvPr/>
            </p:nvSpPr>
            <p:spPr>
              <a:xfrm>
                <a:off x="465752" y="570414"/>
                <a:ext cx="2415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3D46D-023D-8248-A012-06206A21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52" y="570414"/>
                <a:ext cx="241540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FC1782-1643-4442-B35A-8BA11EA60BF4}"/>
              </a:ext>
            </a:extLst>
          </p:cNvPr>
          <p:cNvSpPr txBox="1"/>
          <p:nvPr/>
        </p:nvSpPr>
        <p:spPr>
          <a:xfrm>
            <a:off x="2620371" y="6128595"/>
            <a:ext cx="534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=MvJvu2iUrNA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37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39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62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63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542</Words>
  <Application>Microsoft Macintosh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14</cp:revision>
  <dcterms:created xsi:type="dcterms:W3CDTF">2019-12-03T06:14:14Z</dcterms:created>
  <dcterms:modified xsi:type="dcterms:W3CDTF">2019-12-03T09:07:15Z</dcterms:modified>
</cp:coreProperties>
</file>