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0"/>
  </p:notesMasterIdLst>
  <p:sldIdLst>
    <p:sldId id="256" r:id="rId2"/>
    <p:sldId id="284" r:id="rId3"/>
    <p:sldId id="286" r:id="rId4"/>
    <p:sldId id="258" r:id="rId5"/>
    <p:sldId id="274" r:id="rId6"/>
    <p:sldId id="262" r:id="rId7"/>
    <p:sldId id="280" r:id="rId8"/>
    <p:sldId id="287" r:id="rId9"/>
    <p:sldId id="288" r:id="rId10"/>
    <p:sldId id="289" r:id="rId11"/>
    <p:sldId id="285" r:id="rId12"/>
    <p:sldId id="263" r:id="rId13"/>
    <p:sldId id="270" r:id="rId14"/>
    <p:sldId id="264" r:id="rId15"/>
    <p:sldId id="269" r:id="rId16"/>
    <p:sldId id="283" r:id="rId17"/>
    <p:sldId id="290"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9DFB"/>
    <a:srgbClr val="00B746"/>
    <a:srgbClr val="FC7C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64" autoAdjust="0"/>
  </p:normalViewPr>
  <p:slideViewPr>
    <p:cSldViewPr snapToGrid="0">
      <p:cViewPr varScale="1">
        <p:scale>
          <a:sx n="82" d="100"/>
          <a:sy n="82" d="100"/>
        </p:scale>
        <p:origin x="16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71774-D6B3-480A-938F-5E043FF98E02}" type="datetimeFigureOut">
              <a:rPr lang="en-GB" smtClean="0"/>
              <a:t>16/03/2022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1FA6D-F318-4210-A104-FE957E7091B7}" type="slidenum">
              <a:rPr lang="en-GB" smtClean="0"/>
              <a:t>‹#›</a:t>
            </a:fld>
            <a:endParaRPr lang="en-GB"/>
          </a:p>
        </p:txBody>
      </p:sp>
    </p:spTree>
    <p:extLst>
      <p:ext uri="{BB962C8B-B14F-4D97-AF65-F5344CB8AC3E}">
        <p14:creationId xmlns:p14="http://schemas.microsoft.com/office/powerpoint/2010/main" val="3850647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A1FA6D-F318-4210-A104-FE957E7091B7}" type="slidenum">
              <a:rPr lang="en-GB" smtClean="0"/>
              <a:t>1</a:t>
            </a:fld>
            <a:endParaRPr lang="en-GB"/>
          </a:p>
        </p:txBody>
      </p:sp>
    </p:spTree>
    <p:extLst>
      <p:ext uri="{BB962C8B-B14F-4D97-AF65-F5344CB8AC3E}">
        <p14:creationId xmlns:p14="http://schemas.microsoft.com/office/powerpoint/2010/main" val="1520965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second part of the analysis is aimed to find out which economic factors have influence on productivity, through conducting a series of hypothesis tests.</a:t>
            </a:r>
          </a:p>
        </p:txBody>
      </p:sp>
      <p:sp>
        <p:nvSpPr>
          <p:cNvPr id="4" name="Slide Number Placeholder 3"/>
          <p:cNvSpPr>
            <a:spLocks noGrp="1"/>
          </p:cNvSpPr>
          <p:nvPr>
            <p:ph type="sldNum" sz="quarter" idx="5"/>
          </p:nvPr>
        </p:nvSpPr>
        <p:spPr/>
        <p:txBody>
          <a:bodyPr/>
          <a:lstStyle/>
          <a:p>
            <a:fld id="{6FA1FA6D-F318-4210-A104-FE957E7091B7}" type="slidenum">
              <a:rPr lang="en-GB" smtClean="0"/>
              <a:t>11</a:t>
            </a:fld>
            <a:endParaRPr lang="en-GB"/>
          </a:p>
        </p:txBody>
      </p:sp>
    </p:spTree>
    <p:extLst>
      <p:ext uri="{BB962C8B-B14F-4D97-AF65-F5344CB8AC3E}">
        <p14:creationId xmlns:p14="http://schemas.microsoft.com/office/powerpoint/2010/main" val="3654684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The economic factors are listed on the right, included inflation rate, annual hours worked, average / minimum salary along with 3 levels of education proportion per population</a:t>
            </a:r>
          </a:p>
          <a:p>
            <a:endParaRPr lang="en-GB" dirty="0"/>
          </a:p>
          <a:p>
            <a:r>
              <a:rPr lang="en-GB" dirty="0"/>
              <a:t>We have adapted 2 samples independent test, 5% confidence level.</a:t>
            </a:r>
          </a:p>
          <a:p>
            <a:endParaRPr lang="en-GB" dirty="0"/>
          </a:p>
          <a:p>
            <a:r>
              <a:rPr lang="en-GB" dirty="0"/>
              <a:t>We will be using Organisation for Economic Cooperation and Development countries (OECD) countries for the tests and UK as a reference index.</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(i.e. On average, does a country with a higher salary than the UK, have a significant difference in productivity.)</a:t>
            </a:r>
          </a:p>
        </p:txBody>
      </p:sp>
      <p:sp>
        <p:nvSpPr>
          <p:cNvPr id="4" name="Slide Number Placeholder 3"/>
          <p:cNvSpPr>
            <a:spLocks noGrp="1"/>
          </p:cNvSpPr>
          <p:nvPr>
            <p:ph type="sldNum" sz="quarter" idx="5"/>
          </p:nvPr>
        </p:nvSpPr>
        <p:spPr/>
        <p:txBody>
          <a:bodyPr/>
          <a:lstStyle/>
          <a:p>
            <a:fld id="{6FA1FA6D-F318-4210-A104-FE957E7091B7}" type="slidenum">
              <a:rPr lang="en-GB" smtClean="0"/>
              <a:t>12</a:t>
            </a:fld>
            <a:endParaRPr lang="en-GB"/>
          </a:p>
        </p:txBody>
      </p:sp>
    </p:spTree>
    <p:extLst>
      <p:ext uri="{BB962C8B-B14F-4D97-AF65-F5344CB8AC3E}">
        <p14:creationId xmlns:p14="http://schemas.microsoft.com/office/powerpoint/2010/main" val="1031039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average, productivity is significantly lower with a higher inflation rate.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 a higher worked hours, including over time, deem as an inefficient way to produce output, resulted a significantly lower productivity.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Increase in minimum or average salary to boost the workers’ morale will have a significantly higher productivity.</a:t>
            </a:r>
          </a:p>
          <a:p>
            <a:endParaRPr lang="en-GB" dirty="0"/>
          </a:p>
          <a:p>
            <a:r>
              <a:rPr lang="en-GB" dirty="0"/>
              <a:t>For the 3 levels of Education proportion, only an increase in proportion of upper secondary education results in a significantly higher productivity, the 2 remained levels are deemed to be insignificant.</a:t>
            </a:r>
          </a:p>
        </p:txBody>
      </p:sp>
      <p:sp>
        <p:nvSpPr>
          <p:cNvPr id="4" name="Slide Number Placeholder 3"/>
          <p:cNvSpPr>
            <a:spLocks noGrp="1"/>
          </p:cNvSpPr>
          <p:nvPr>
            <p:ph type="sldNum" sz="quarter" idx="5"/>
          </p:nvPr>
        </p:nvSpPr>
        <p:spPr/>
        <p:txBody>
          <a:bodyPr/>
          <a:lstStyle/>
          <a:p>
            <a:fld id="{6FA1FA6D-F318-4210-A104-FE957E7091B7}" type="slidenum">
              <a:rPr lang="en-GB" smtClean="0"/>
              <a:t>13</a:t>
            </a:fld>
            <a:endParaRPr lang="en-GB"/>
          </a:p>
        </p:txBody>
      </p:sp>
    </p:spTree>
    <p:extLst>
      <p:ext uri="{BB962C8B-B14F-4D97-AF65-F5344CB8AC3E}">
        <p14:creationId xmlns:p14="http://schemas.microsoft.com/office/powerpoint/2010/main" val="2263617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the great recession in 2008,  the productivity growth in the UK has been slowed down resulted in a lower productivity when compared with G7 average.</a:t>
            </a:r>
          </a:p>
          <a:p>
            <a:r>
              <a:rPr lang="en-GB" dirty="0"/>
              <a:t>In the industry productivity analysis.  We have found that Scottish’s engineering industry performed the best among the others, with a strong increase in growth rate.</a:t>
            </a:r>
          </a:p>
          <a:p>
            <a:r>
              <a:rPr lang="en-GB" dirty="0"/>
              <a:t>The Primary product industry is the most lagging behind industry in terms of the growth rate difference, however, evidence showed the positive trend indicates the growth rate is slowly improving throughout the year.</a:t>
            </a:r>
          </a:p>
          <a:p>
            <a:r>
              <a:rPr lang="en-GB" dirty="0"/>
              <a:t>The Scottish Information and Communication Industry is the second lagging behind industry, with a downtrend indicating the growth rate is continuously declining throughout the year.</a:t>
            </a:r>
          </a:p>
          <a:p>
            <a:endParaRPr lang="en-GB" dirty="0"/>
          </a:p>
          <a:p>
            <a:r>
              <a:rPr lang="en-GB" dirty="0"/>
              <a:t>A series of hypothesis tests are conducted with different economics factors.</a:t>
            </a:r>
          </a:p>
          <a:p>
            <a:r>
              <a:rPr lang="en-GB" dirty="0"/>
              <a:t>On average, higher min/</a:t>
            </a:r>
            <a:r>
              <a:rPr lang="en-GB" dirty="0" err="1"/>
              <a:t>avg</a:t>
            </a:r>
            <a:r>
              <a:rPr lang="en-GB" dirty="0"/>
              <a:t> salary and higher proportion of secondary education will result in significantly higher productivity.</a:t>
            </a:r>
          </a:p>
          <a:p>
            <a:r>
              <a:rPr lang="en-GB" dirty="0"/>
              <a:t>With higher worked hours and inflation rate will result in a significantly lower productivity.</a:t>
            </a:r>
          </a:p>
        </p:txBody>
      </p:sp>
      <p:sp>
        <p:nvSpPr>
          <p:cNvPr id="4" name="Slide Number Placeholder 3"/>
          <p:cNvSpPr>
            <a:spLocks noGrp="1"/>
          </p:cNvSpPr>
          <p:nvPr>
            <p:ph type="sldNum" sz="quarter" idx="5"/>
          </p:nvPr>
        </p:nvSpPr>
        <p:spPr/>
        <p:txBody>
          <a:bodyPr/>
          <a:lstStyle/>
          <a:p>
            <a:fld id="{6FA1FA6D-F318-4210-A104-FE957E7091B7}" type="slidenum">
              <a:rPr lang="en-GB" smtClean="0"/>
              <a:t>14</a:t>
            </a:fld>
            <a:endParaRPr lang="en-GB"/>
          </a:p>
        </p:txBody>
      </p:sp>
    </p:spTree>
    <p:extLst>
      <p:ext uri="{BB962C8B-B14F-4D97-AF65-F5344CB8AC3E}">
        <p14:creationId xmlns:p14="http://schemas.microsoft.com/office/powerpoint/2010/main" val="1612364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The results showed that times with a </a:t>
            </a:r>
          </a:p>
          <a:p>
            <a:endParaRPr lang="en-GB" dirty="0"/>
          </a:p>
          <a:p>
            <a:r>
              <a:rPr lang="en-GB" dirty="0"/>
              <a:t>On average, the productivity of countries with higher unemployment and inflation rate are significantly lower than countries with lower unemployment rate.</a:t>
            </a:r>
          </a:p>
          <a:p>
            <a:endParaRPr lang="en-GB" dirty="0"/>
          </a:p>
          <a:p>
            <a:r>
              <a:rPr lang="en-GB" dirty="0"/>
              <a:t>With a higher worked hours, including over time, resulted a significantly lower productivity. </a:t>
            </a:r>
          </a:p>
          <a:p>
            <a:endParaRPr lang="en-GB" dirty="0"/>
          </a:p>
          <a:p>
            <a:r>
              <a:rPr lang="en-GB" dirty="0"/>
              <a:t>To boost the works’ morale</a:t>
            </a:r>
          </a:p>
          <a:p>
            <a:endParaRPr lang="en-GB" dirty="0"/>
          </a:p>
          <a:p>
            <a:endParaRPr lang="en-GB" dirty="0"/>
          </a:p>
          <a:p>
            <a:r>
              <a:rPr lang="en-GB" dirty="0"/>
              <a:t>Decouple Analysis and Confounding factors</a:t>
            </a:r>
          </a:p>
          <a:p>
            <a:r>
              <a:rPr lang="en-GB" dirty="0"/>
              <a:t>The concluded drawn from the decoupled analysis for this project are for guidance only. </a:t>
            </a:r>
          </a:p>
          <a:p>
            <a:r>
              <a:rPr lang="en-GB" dirty="0"/>
              <a:t>Interaction &amp; cofounding factors are not taking into account but may affect to the labour’s productivity.</a:t>
            </a:r>
          </a:p>
          <a:p>
            <a:endParaRPr lang="en-GB" dirty="0"/>
          </a:p>
          <a:p>
            <a:endParaRPr lang="en-GB" dirty="0"/>
          </a:p>
          <a:p>
            <a:r>
              <a:rPr lang="en-GB" dirty="0"/>
              <a:t>Higher min/</a:t>
            </a:r>
            <a:r>
              <a:rPr lang="en-GB" dirty="0" err="1"/>
              <a:t>avg</a:t>
            </a:r>
            <a:r>
              <a:rPr lang="en-GB" dirty="0"/>
              <a:t> wage, higher secondary education will have a high stat significant influence on the productivity.</a:t>
            </a:r>
          </a:p>
          <a:p>
            <a:r>
              <a:rPr lang="en-GB" dirty="0"/>
              <a:t>Higher worked hours, unemployment rate and inflation rate will have a lower stat-significant influence on the productivity.</a:t>
            </a:r>
          </a:p>
        </p:txBody>
      </p:sp>
      <p:sp>
        <p:nvSpPr>
          <p:cNvPr id="4" name="Slide Number Placeholder 3"/>
          <p:cNvSpPr>
            <a:spLocks noGrp="1"/>
          </p:cNvSpPr>
          <p:nvPr>
            <p:ph type="sldNum" sz="quarter" idx="5"/>
          </p:nvPr>
        </p:nvSpPr>
        <p:spPr/>
        <p:txBody>
          <a:bodyPr/>
          <a:lstStyle/>
          <a:p>
            <a:fld id="{6FA1FA6D-F318-4210-A104-FE957E7091B7}" type="slidenum">
              <a:rPr lang="en-GB" smtClean="0"/>
              <a:t>17</a:t>
            </a:fld>
            <a:endParaRPr lang="en-GB"/>
          </a:p>
        </p:txBody>
      </p:sp>
    </p:spTree>
    <p:extLst>
      <p:ext uri="{BB962C8B-B14F-4D97-AF65-F5344CB8AC3E}">
        <p14:creationId xmlns:p14="http://schemas.microsoft.com/office/powerpoint/2010/main" val="2860645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A1FA6D-F318-4210-A104-FE957E7091B7}" type="slidenum">
              <a:rPr lang="en-GB" smtClean="0"/>
              <a:t>18</a:t>
            </a:fld>
            <a:endParaRPr lang="en-GB"/>
          </a:p>
        </p:txBody>
      </p:sp>
    </p:spTree>
    <p:extLst>
      <p:ext uri="{BB962C8B-B14F-4D97-AF65-F5344CB8AC3E}">
        <p14:creationId xmlns:p14="http://schemas.microsoft.com/office/powerpoint/2010/main" val="4039557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Productivity is an economic concept for measuring labour efficiency, given by the output volume per labour input. A high productivity can leads to an increasing profitability of the company/country. Meaning we can either produce higher output with the same amount of work, or produce the same output with less labour required. </a:t>
            </a:r>
          </a:p>
          <a:p>
            <a:endParaRPr lang="en-GB" dirty="0"/>
          </a:p>
          <a:p>
            <a:r>
              <a:rPr lang="en-GB" dirty="0"/>
              <a:t>Productivity can be measured different ways, and for this analysis we will only be using output per hour worked as our definitions of productivity.</a:t>
            </a:r>
          </a:p>
          <a:p>
            <a:endParaRPr lang="en-GB" dirty="0"/>
          </a:p>
          <a:p>
            <a:r>
              <a:rPr lang="en-GB" dirty="0"/>
              <a:t>The Growth rate is the rate of change in productivity. It measures the performance of the industry</a:t>
            </a:r>
          </a:p>
        </p:txBody>
      </p:sp>
      <p:sp>
        <p:nvSpPr>
          <p:cNvPr id="4" name="Slide Number Placeholder 3"/>
          <p:cNvSpPr>
            <a:spLocks noGrp="1"/>
          </p:cNvSpPr>
          <p:nvPr>
            <p:ph type="sldNum" sz="quarter" idx="5"/>
          </p:nvPr>
        </p:nvSpPr>
        <p:spPr/>
        <p:txBody>
          <a:bodyPr/>
          <a:lstStyle/>
          <a:p>
            <a:fld id="{6FA1FA6D-F318-4210-A104-FE957E7091B7}" type="slidenum">
              <a:rPr lang="en-GB" smtClean="0"/>
              <a:t>3</a:t>
            </a:fld>
            <a:endParaRPr lang="en-GB"/>
          </a:p>
        </p:txBody>
      </p:sp>
    </p:spTree>
    <p:extLst>
      <p:ext uri="{BB962C8B-B14F-4D97-AF65-F5344CB8AC3E}">
        <p14:creationId xmlns:p14="http://schemas.microsoft.com/office/powerpoint/2010/main" val="983269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2000 the UK’s productivity is always higher than the G7 countries until the great recession in 2008. Since then, the UK’s productivity has been declining to a point where the productivity is lower than the G7 average.</a:t>
            </a:r>
          </a:p>
        </p:txBody>
      </p:sp>
      <p:sp>
        <p:nvSpPr>
          <p:cNvPr id="4" name="Slide Number Placeholder 3"/>
          <p:cNvSpPr>
            <a:spLocks noGrp="1"/>
          </p:cNvSpPr>
          <p:nvPr>
            <p:ph type="sldNum" sz="quarter" idx="5"/>
          </p:nvPr>
        </p:nvSpPr>
        <p:spPr/>
        <p:txBody>
          <a:bodyPr/>
          <a:lstStyle/>
          <a:p>
            <a:fld id="{6FA1FA6D-F318-4210-A104-FE957E7091B7}" type="slidenum">
              <a:rPr lang="en-GB" smtClean="0"/>
              <a:t>4</a:t>
            </a:fld>
            <a:endParaRPr lang="en-GB"/>
          </a:p>
        </p:txBody>
      </p:sp>
    </p:spTree>
    <p:extLst>
      <p:ext uri="{BB962C8B-B14F-4D97-AF65-F5344CB8AC3E}">
        <p14:creationId xmlns:p14="http://schemas.microsoft.com/office/powerpoint/2010/main" val="190955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decline characteristics can be seen in the growth rate graph. After the sharp drop in 2008, we can see the G7’s growth rate has rose rapidly to level off the impact left from the recession, whereas UK’s growth rate remained relatively low that led to an underperform period.</a:t>
            </a:r>
          </a:p>
          <a:p>
            <a:endParaRPr lang="en-GB" dirty="0"/>
          </a:p>
          <a:p>
            <a:r>
              <a:rPr lang="en-GB" dirty="0"/>
              <a:t>This is the initiative for this project that we need to find ways to boost productivity and increase UK’s competitiveness against the global market. </a:t>
            </a:r>
          </a:p>
        </p:txBody>
      </p:sp>
      <p:sp>
        <p:nvSpPr>
          <p:cNvPr id="4" name="Slide Number Placeholder 3"/>
          <p:cNvSpPr>
            <a:spLocks noGrp="1"/>
          </p:cNvSpPr>
          <p:nvPr>
            <p:ph type="sldNum" sz="quarter" idx="5"/>
          </p:nvPr>
        </p:nvSpPr>
        <p:spPr/>
        <p:txBody>
          <a:bodyPr/>
          <a:lstStyle/>
          <a:p>
            <a:fld id="{6FA1FA6D-F318-4210-A104-FE957E7091B7}" type="slidenum">
              <a:rPr lang="en-GB" smtClean="0"/>
              <a:t>5</a:t>
            </a:fld>
            <a:endParaRPr lang="en-GB"/>
          </a:p>
        </p:txBody>
      </p:sp>
    </p:spTree>
    <p:extLst>
      <p:ext uri="{BB962C8B-B14F-4D97-AF65-F5344CB8AC3E}">
        <p14:creationId xmlns:p14="http://schemas.microsoft.com/office/powerpoint/2010/main" val="303508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A1FA6D-F318-4210-A104-FE957E7091B7}" type="slidenum">
              <a:rPr lang="en-GB" smtClean="0"/>
              <a:t>6</a:t>
            </a:fld>
            <a:endParaRPr lang="en-GB"/>
          </a:p>
        </p:txBody>
      </p:sp>
    </p:spTree>
    <p:extLst>
      <p:ext uri="{BB962C8B-B14F-4D97-AF65-F5344CB8AC3E}">
        <p14:creationId xmlns:p14="http://schemas.microsoft.com/office/powerpoint/2010/main" val="2651934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part of </a:t>
            </a:r>
            <a:r>
              <a:rPr lang="en-GB"/>
              <a:t>this analysiwe </a:t>
            </a:r>
            <a:r>
              <a:rPr lang="en-GB" dirty="0"/>
              <a:t>will be comparing how different industries perform. </a:t>
            </a:r>
          </a:p>
        </p:txBody>
      </p:sp>
      <p:sp>
        <p:nvSpPr>
          <p:cNvPr id="4" name="Slide Number Placeholder 3"/>
          <p:cNvSpPr>
            <a:spLocks noGrp="1"/>
          </p:cNvSpPr>
          <p:nvPr>
            <p:ph type="sldNum" sz="quarter" idx="5"/>
          </p:nvPr>
        </p:nvSpPr>
        <p:spPr/>
        <p:txBody>
          <a:bodyPr/>
          <a:lstStyle/>
          <a:p>
            <a:fld id="{6FA1FA6D-F318-4210-A104-FE957E7091B7}" type="slidenum">
              <a:rPr lang="en-GB" smtClean="0"/>
              <a:t>7</a:t>
            </a:fld>
            <a:endParaRPr lang="en-GB"/>
          </a:p>
        </p:txBody>
      </p:sp>
    </p:spTree>
    <p:extLst>
      <p:ext uri="{BB962C8B-B14F-4D97-AF65-F5344CB8AC3E}">
        <p14:creationId xmlns:p14="http://schemas.microsoft.com/office/powerpoint/2010/main" val="885036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industries are grouped by standard industrial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The performance indicator that was is used is the difference in growth rate between Scotland and the UK. </a:t>
            </a:r>
          </a:p>
          <a:p>
            <a:endParaRPr lang="en-GB" dirty="0"/>
          </a:p>
          <a:p>
            <a:r>
              <a:rPr lang="en-GB" dirty="0"/>
              <a:t>It indicates Scottish industries performance relative to its UK counterparts. If the data point is above 0 it means Scottish industries perform better than rest of the UK and vice versa.</a:t>
            </a:r>
          </a:p>
          <a:p>
            <a:endParaRPr lang="en-GB" dirty="0"/>
          </a:p>
          <a:p>
            <a:r>
              <a:rPr lang="en-GB" dirty="0"/>
              <a:t>A validated linear regression model was deployed to observe the over trend of performance through the years.</a:t>
            </a:r>
          </a:p>
        </p:txBody>
      </p:sp>
      <p:sp>
        <p:nvSpPr>
          <p:cNvPr id="4" name="Slide Number Placeholder 3"/>
          <p:cNvSpPr>
            <a:spLocks noGrp="1"/>
          </p:cNvSpPr>
          <p:nvPr>
            <p:ph type="sldNum" sz="quarter" idx="5"/>
          </p:nvPr>
        </p:nvSpPr>
        <p:spPr/>
        <p:txBody>
          <a:bodyPr/>
          <a:lstStyle/>
          <a:p>
            <a:fld id="{6FA1FA6D-F318-4210-A104-FE957E7091B7}" type="slidenum">
              <a:rPr lang="en-GB" smtClean="0"/>
              <a:t>8</a:t>
            </a:fld>
            <a:endParaRPr lang="en-GB"/>
          </a:p>
        </p:txBody>
      </p:sp>
    </p:spTree>
    <p:extLst>
      <p:ext uri="{BB962C8B-B14F-4D97-AF65-F5344CB8AC3E}">
        <p14:creationId xmlns:p14="http://schemas.microsoft.com/office/powerpoint/2010/main" val="1637840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industries are grouped by standard industrial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The performance indicator that was is used is the difference in growth rate between Scotland and the UK. </a:t>
            </a:r>
          </a:p>
          <a:p>
            <a:endParaRPr lang="en-GB" dirty="0"/>
          </a:p>
          <a:p>
            <a:r>
              <a:rPr lang="en-GB" dirty="0"/>
              <a:t>It indicates Scottish industries performance relative to its UK counterparts. If the data point is above 0 it means Scottish industries perform better than rest of the UK and vice versa.</a:t>
            </a:r>
          </a:p>
          <a:p>
            <a:endParaRPr lang="en-GB" dirty="0"/>
          </a:p>
          <a:p>
            <a:r>
              <a:rPr lang="en-GB" dirty="0"/>
              <a:t>A validated linear regression model was deployed to observe the over trend of performance through the years.</a:t>
            </a:r>
          </a:p>
        </p:txBody>
      </p:sp>
      <p:sp>
        <p:nvSpPr>
          <p:cNvPr id="4" name="Slide Number Placeholder 3"/>
          <p:cNvSpPr>
            <a:spLocks noGrp="1"/>
          </p:cNvSpPr>
          <p:nvPr>
            <p:ph type="sldNum" sz="quarter" idx="5"/>
          </p:nvPr>
        </p:nvSpPr>
        <p:spPr/>
        <p:txBody>
          <a:bodyPr/>
          <a:lstStyle/>
          <a:p>
            <a:fld id="{6FA1FA6D-F318-4210-A104-FE957E7091B7}" type="slidenum">
              <a:rPr lang="en-GB" smtClean="0"/>
              <a:t>9</a:t>
            </a:fld>
            <a:endParaRPr lang="en-GB"/>
          </a:p>
        </p:txBody>
      </p:sp>
    </p:spTree>
    <p:extLst>
      <p:ext uri="{BB962C8B-B14F-4D97-AF65-F5344CB8AC3E}">
        <p14:creationId xmlns:p14="http://schemas.microsoft.com/office/powerpoint/2010/main" val="2346161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best performed Scottish industry is engineering in green, with the data points laying above the margin with a positive trend, indicating the industry is always growing faster when compared to the rest of the UK with a strong growth throughout the year.</a:t>
            </a:r>
          </a:p>
          <a:p>
            <a:endParaRPr lang="en-GB" dirty="0"/>
          </a:p>
          <a:p>
            <a:r>
              <a:rPr lang="en-GB" dirty="0"/>
              <a:t>Primary Product Industry in red, has the highest negative margin, meaning the productivity growth is always slower than it’s UK counterparts, however, the positive trend indicated the industry is slowly catching up.</a:t>
            </a:r>
          </a:p>
          <a:p>
            <a:endParaRPr lang="en-GB" dirty="0"/>
          </a:p>
          <a:p>
            <a:r>
              <a:rPr lang="en-GB" dirty="0"/>
              <a:t>The last highlight is Information and communication industry in blue, it has the second highest negative margin with a down trend, indicating the productivity growth rate is always slower when compared than the rest of the UK and performance is continuously declining throughout the year.</a:t>
            </a:r>
          </a:p>
          <a:p>
            <a:endParaRPr lang="en-GB" dirty="0"/>
          </a:p>
          <a:p>
            <a:r>
              <a:rPr lang="en-GB" dirty="0"/>
              <a:t>A similar analysis was carried out comparing UK and G7 countries. However, stat showed that the analysis was insignificant with an irrelevant relationship between the regression and the data point itself. Therefore I won’t be presenting the result in this presentation.</a:t>
            </a:r>
          </a:p>
        </p:txBody>
      </p:sp>
      <p:sp>
        <p:nvSpPr>
          <p:cNvPr id="4" name="Slide Number Placeholder 3"/>
          <p:cNvSpPr>
            <a:spLocks noGrp="1"/>
          </p:cNvSpPr>
          <p:nvPr>
            <p:ph type="sldNum" sz="quarter" idx="5"/>
          </p:nvPr>
        </p:nvSpPr>
        <p:spPr/>
        <p:txBody>
          <a:bodyPr/>
          <a:lstStyle/>
          <a:p>
            <a:fld id="{6FA1FA6D-F318-4210-A104-FE957E7091B7}" type="slidenum">
              <a:rPr lang="en-GB" smtClean="0"/>
              <a:t>10</a:t>
            </a:fld>
            <a:endParaRPr lang="en-GB"/>
          </a:p>
        </p:txBody>
      </p:sp>
    </p:spTree>
    <p:extLst>
      <p:ext uri="{BB962C8B-B14F-4D97-AF65-F5344CB8AC3E}">
        <p14:creationId xmlns:p14="http://schemas.microsoft.com/office/powerpoint/2010/main" val="1194314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838C2F-587A-4D8A-9BA0-218B08673B1F}"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26911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2301223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12819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3303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159081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838C2F-587A-4D8A-9BA0-218B08673B1F}" type="datetimeFigureOut">
              <a:rPr lang="en-GB" smtClean="0"/>
              <a:t>16/03/2022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305796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838C2F-587A-4D8A-9BA0-218B08673B1F}" type="datetimeFigureOut">
              <a:rPr lang="en-GB" smtClean="0"/>
              <a:t>16/03/2022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604515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38C2F-587A-4D8A-9BA0-218B08673B1F}"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132492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38C2F-587A-4D8A-9BA0-218B08673B1F}"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236569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38C2F-587A-4D8A-9BA0-218B08673B1F}"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38870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38C2F-587A-4D8A-9BA0-218B08673B1F}"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131254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838C2F-587A-4D8A-9BA0-218B08673B1F}"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83269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838C2F-587A-4D8A-9BA0-218B08673B1F}" type="datetimeFigureOut">
              <a:rPr lang="en-GB" smtClean="0"/>
              <a:t>16/03/2022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09232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838C2F-587A-4D8A-9BA0-218B08673B1F}" type="datetimeFigureOut">
              <a:rPr lang="en-GB" smtClean="0"/>
              <a:t>16/03/2022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83052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38C2F-587A-4D8A-9BA0-218B08673B1F}" type="datetimeFigureOut">
              <a:rPr lang="en-GB" smtClean="0"/>
              <a:t>16/03/2022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963782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4240678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465884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8838C2F-587A-4D8A-9BA0-218B08673B1F}" type="datetimeFigureOut">
              <a:rPr lang="en-GB" smtClean="0"/>
              <a:t>16/03/2022</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8A59FF0-AC5C-403A-97F5-8F0ABFC0D367}" type="slidenum">
              <a:rPr lang="en-GB" smtClean="0"/>
              <a:t>‹#›</a:t>
            </a:fld>
            <a:endParaRPr lang="en-GB"/>
          </a:p>
        </p:txBody>
      </p:sp>
    </p:spTree>
    <p:extLst>
      <p:ext uri="{BB962C8B-B14F-4D97-AF65-F5344CB8AC3E}">
        <p14:creationId xmlns:p14="http://schemas.microsoft.com/office/powerpoint/2010/main" val="204392263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AC6E-429C-4E3B-8542-F3D13892F741}"/>
              </a:ext>
            </a:extLst>
          </p:cNvPr>
          <p:cNvSpPr>
            <a:spLocks noGrp="1"/>
          </p:cNvSpPr>
          <p:nvPr>
            <p:ph type="ctrTitle"/>
          </p:nvPr>
        </p:nvSpPr>
        <p:spPr/>
        <p:txBody>
          <a:bodyPr/>
          <a:lstStyle/>
          <a:p>
            <a:r>
              <a:rPr lang="en-GB" dirty="0"/>
              <a:t>UK Productivity Analysis</a:t>
            </a:r>
          </a:p>
        </p:txBody>
      </p:sp>
      <p:sp>
        <p:nvSpPr>
          <p:cNvPr id="3" name="Subtitle 2">
            <a:extLst>
              <a:ext uri="{FF2B5EF4-FFF2-40B4-BE49-F238E27FC236}">
                <a16:creationId xmlns:a16="http://schemas.microsoft.com/office/drawing/2014/main" id="{ADB39ADC-7F6D-4492-A828-66CC0F594236}"/>
              </a:ext>
            </a:extLst>
          </p:cNvPr>
          <p:cNvSpPr>
            <a:spLocks noGrp="1"/>
          </p:cNvSpPr>
          <p:nvPr>
            <p:ph type="subTitle" idx="1"/>
          </p:nvPr>
        </p:nvSpPr>
        <p:spPr>
          <a:xfrm>
            <a:off x="1381273" y="3867969"/>
            <a:ext cx="9440034" cy="1049867"/>
          </a:xfrm>
        </p:spPr>
        <p:txBody>
          <a:bodyPr>
            <a:normAutofit/>
          </a:bodyPr>
          <a:lstStyle/>
          <a:p>
            <a:r>
              <a:rPr lang="en-GB" dirty="0"/>
              <a:t>Project by </a:t>
            </a:r>
            <a:r>
              <a:rPr lang="en-GB" dirty="0" err="1"/>
              <a:t>KangHin</a:t>
            </a:r>
            <a:r>
              <a:rPr lang="en-GB" dirty="0"/>
              <a:t> Lee</a:t>
            </a:r>
          </a:p>
          <a:p>
            <a:r>
              <a:rPr lang="en-GB" dirty="0"/>
              <a:t>D-12 Data Analyst Course</a:t>
            </a:r>
          </a:p>
        </p:txBody>
      </p:sp>
      <p:sp>
        <p:nvSpPr>
          <p:cNvPr id="4" name="Subtitle 2">
            <a:extLst>
              <a:ext uri="{FF2B5EF4-FFF2-40B4-BE49-F238E27FC236}">
                <a16:creationId xmlns:a16="http://schemas.microsoft.com/office/drawing/2014/main" id="{03397868-B950-499E-A9B8-6BF981BD30F9}"/>
              </a:ext>
            </a:extLst>
          </p:cNvPr>
          <p:cNvSpPr txBox="1">
            <a:spLocks/>
          </p:cNvSpPr>
          <p:nvPr/>
        </p:nvSpPr>
        <p:spPr>
          <a:xfrm>
            <a:off x="1381273" y="5685047"/>
            <a:ext cx="9440034" cy="104986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GB" dirty="0"/>
              <a:t>16</a:t>
            </a:r>
            <a:r>
              <a:rPr lang="en-GB" baseline="30000" dirty="0"/>
              <a:t>th</a:t>
            </a:r>
            <a:r>
              <a:rPr lang="en-GB" dirty="0"/>
              <a:t> March 2022</a:t>
            </a:r>
          </a:p>
        </p:txBody>
      </p:sp>
    </p:spTree>
    <p:extLst>
      <p:ext uri="{BB962C8B-B14F-4D97-AF65-F5344CB8AC3E}">
        <p14:creationId xmlns:p14="http://schemas.microsoft.com/office/powerpoint/2010/main" val="1726618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B8BA-5C89-43E8-8A19-ED256EF80DA1}"/>
              </a:ext>
            </a:extLst>
          </p:cNvPr>
          <p:cNvSpPr>
            <a:spLocks noGrp="1"/>
          </p:cNvSpPr>
          <p:nvPr>
            <p:ph type="title"/>
          </p:nvPr>
        </p:nvSpPr>
        <p:spPr>
          <a:xfrm>
            <a:off x="264664" y="216668"/>
            <a:ext cx="11471817" cy="970450"/>
          </a:xfrm>
        </p:spPr>
        <p:txBody>
          <a:bodyPr/>
          <a:lstStyle/>
          <a:p>
            <a:r>
              <a:rPr lang="en-GB" dirty="0"/>
              <a:t>Productivity Growth Per Industry Scotland vs. UK</a:t>
            </a:r>
          </a:p>
        </p:txBody>
      </p:sp>
      <p:pic>
        <p:nvPicPr>
          <p:cNvPr id="7" name="Picture 6">
            <a:extLst>
              <a:ext uri="{FF2B5EF4-FFF2-40B4-BE49-F238E27FC236}">
                <a16:creationId xmlns:a16="http://schemas.microsoft.com/office/drawing/2014/main" id="{FD06348A-69DE-4399-A223-14C7AC19795B}"/>
              </a:ext>
            </a:extLst>
          </p:cNvPr>
          <p:cNvPicPr>
            <a:picLocks noChangeAspect="1"/>
          </p:cNvPicPr>
          <p:nvPr/>
        </p:nvPicPr>
        <p:blipFill>
          <a:blip r:embed="rId3"/>
          <a:stretch>
            <a:fillRect/>
          </a:stretch>
        </p:blipFill>
        <p:spPr>
          <a:xfrm>
            <a:off x="455519" y="1563797"/>
            <a:ext cx="8127809" cy="5077534"/>
          </a:xfrm>
          <a:prstGeom prst="rect">
            <a:avLst/>
          </a:prstGeom>
        </p:spPr>
      </p:pic>
      <p:graphicFrame>
        <p:nvGraphicFramePr>
          <p:cNvPr id="11" name="Table 4">
            <a:extLst>
              <a:ext uri="{FF2B5EF4-FFF2-40B4-BE49-F238E27FC236}">
                <a16:creationId xmlns:a16="http://schemas.microsoft.com/office/drawing/2014/main" id="{7D9EED94-0945-49C9-B3CA-10A0AACFA831}"/>
              </a:ext>
            </a:extLst>
          </p:cNvPr>
          <p:cNvGraphicFramePr>
            <a:graphicFrameLocks noGrp="1"/>
          </p:cNvGraphicFramePr>
          <p:nvPr>
            <p:extLst>
              <p:ext uri="{D42A27DB-BD31-4B8C-83A1-F6EECF244321}">
                <p14:modId xmlns:p14="http://schemas.microsoft.com/office/powerpoint/2010/main" val="3993844811"/>
              </p:ext>
            </p:extLst>
          </p:nvPr>
        </p:nvGraphicFramePr>
        <p:xfrm>
          <a:off x="8827478" y="3050553"/>
          <a:ext cx="2909004" cy="2127000"/>
        </p:xfrm>
        <a:graphic>
          <a:graphicData uri="http://schemas.openxmlformats.org/drawingml/2006/table">
            <a:tbl>
              <a:tblPr firstRow="1" bandRow="1">
                <a:tableStyleId>{5C22544A-7EE6-4342-B048-85BDC9FD1C3A}</a:tableStyleId>
              </a:tblPr>
              <a:tblGrid>
                <a:gridCol w="761999">
                  <a:extLst>
                    <a:ext uri="{9D8B030D-6E8A-4147-A177-3AD203B41FA5}">
                      <a16:colId xmlns:a16="http://schemas.microsoft.com/office/drawing/2014/main" val="688208302"/>
                    </a:ext>
                  </a:extLst>
                </a:gridCol>
                <a:gridCol w="2147005">
                  <a:extLst>
                    <a:ext uri="{9D8B030D-6E8A-4147-A177-3AD203B41FA5}">
                      <a16:colId xmlns:a16="http://schemas.microsoft.com/office/drawing/2014/main" val="3111961199"/>
                    </a:ext>
                  </a:extLst>
                </a:gridCol>
              </a:tblGrid>
              <a:tr h="482977">
                <a:tc>
                  <a:txBody>
                    <a:bodyPr/>
                    <a:lstStyle/>
                    <a:p>
                      <a:pPr algn="ctr"/>
                      <a:r>
                        <a:rPr lang="en-GB" sz="1800" dirty="0"/>
                        <a:t>SIC</a:t>
                      </a:r>
                    </a:p>
                  </a:txBody>
                  <a:tcPr/>
                </a:tc>
                <a:tc>
                  <a:txBody>
                    <a:bodyPr/>
                    <a:lstStyle/>
                    <a:p>
                      <a:r>
                        <a:rPr lang="en-GB" sz="1800" dirty="0"/>
                        <a:t>Category Name</a:t>
                      </a:r>
                    </a:p>
                  </a:txBody>
                  <a:tcPr/>
                </a:tc>
                <a:extLst>
                  <a:ext uri="{0D108BD9-81ED-4DB2-BD59-A6C34878D82A}">
                    <a16:rowId xmlns:a16="http://schemas.microsoft.com/office/drawing/2014/main" val="215653639"/>
                  </a:ext>
                </a:extLst>
              </a:tr>
              <a:tr h="402154">
                <a:tc>
                  <a:txBody>
                    <a:bodyPr/>
                    <a:lstStyle/>
                    <a:p>
                      <a:pPr algn="ctr" fontAlgn="b"/>
                      <a:r>
                        <a:rPr lang="en-GB" sz="1800" b="1" i="0" u="none" strike="noStrike" dirty="0">
                          <a:solidFill>
                            <a:srgbClr val="FC7C73"/>
                          </a:solidFill>
                          <a:effectLst/>
                          <a:latin typeface="Calibri" panose="020F0502020204030204" pitchFamily="34" charset="0"/>
                        </a:rPr>
                        <a:t>A</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Primary Product</a:t>
                      </a:r>
                    </a:p>
                  </a:txBody>
                  <a:tcPr marL="9525" marR="9525" marT="9525" marB="0" anchor="b"/>
                </a:tc>
                <a:extLst>
                  <a:ext uri="{0D108BD9-81ED-4DB2-BD59-A6C34878D82A}">
                    <a16:rowId xmlns:a16="http://schemas.microsoft.com/office/drawing/2014/main" val="1905838505"/>
                  </a:ext>
                </a:extLst>
              </a:tr>
              <a:tr h="547426">
                <a:tc>
                  <a:txBody>
                    <a:bodyPr/>
                    <a:lstStyle/>
                    <a:p>
                      <a:pPr algn="ctr" fontAlgn="b"/>
                      <a:r>
                        <a:rPr lang="en-GB" sz="1800" b="1" i="0" u="none" strike="noStrike" dirty="0">
                          <a:solidFill>
                            <a:srgbClr val="00B746"/>
                          </a:solidFill>
                          <a:effectLst/>
                          <a:latin typeface="Calibri" panose="020F0502020204030204" pitchFamily="34" charset="0"/>
                        </a:rPr>
                        <a:t>B-E</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Engineering</a:t>
                      </a:r>
                    </a:p>
                  </a:txBody>
                  <a:tcPr marL="9525" marR="9525" marT="9525" marB="0" anchor="b"/>
                </a:tc>
                <a:extLst>
                  <a:ext uri="{0D108BD9-81ED-4DB2-BD59-A6C34878D82A}">
                    <a16:rowId xmlns:a16="http://schemas.microsoft.com/office/drawing/2014/main" val="2549652039"/>
                  </a:ext>
                </a:extLst>
              </a:tr>
              <a:tr h="694443">
                <a:tc>
                  <a:txBody>
                    <a:bodyPr/>
                    <a:lstStyle/>
                    <a:p>
                      <a:pPr algn="ctr" fontAlgn="b"/>
                      <a:r>
                        <a:rPr lang="en-GB" sz="1800" b="1" i="0" u="none" strike="noStrike" dirty="0">
                          <a:solidFill>
                            <a:srgbClr val="529DFB"/>
                          </a:solidFill>
                          <a:effectLst/>
                          <a:latin typeface="Calibri" panose="020F0502020204030204" pitchFamily="34" charset="0"/>
                        </a:rPr>
                        <a:t>J</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Calibri" panose="020F0502020204030204" pitchFamily="34" charset="0"/>
                        </a:rPr>
                        <a:t>Information and communication</a:t>
                      </a:r>
                    </a:p>
                  </a:txBody>
                  <a:tcPr marL="9525" marR="9525" marT="9525" marB="0" anchor="b"/>
                </a:tc>
                <a:extLst>
                  <a:ext uri="{0D108BD9-81ED-4DB2-BD59-A6C34878D82A}">
                    <a16:rowId xmlns:a16="http://schemas.microsoft.com/office/drawing/2014/main" val="3625162366"/>
                  </a:ext>
                </a:extLst>
              </a:tr>
            </a:tbl>
          </a:graphicData>
        </a:graphic>
      </p:graphicFrame>
    </p:spTree>
    <p:extLst>
      <p:ext uri="{BB962C8B-B14F-4D97-AF65-F5344CB8AC3E}">
        <p14:creationId xmlns:p14="http://schemas.microsoft.com/office/powerpoint/2010/main" val="2894693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D3B2-9BA8-4749-B503-A68BAB730F53}"/>
              </a:ext>
            </a:extLst>
          </p:cNvPr>
          <p:cNvSpPr>
            <a:spLocks noGrp="1"/>
          </p:cNvSpPr>
          <p:nvPr>
            <p:ph type="ctrTitle"/>
          </p:nvPr>
        </p:nvSpPr>
        <p:spPr/>
        <p:txBody>
          <a:bodyPr/>
          <a:lstStyle/>
          <a:p>
            <a:r>
              <a:rPr lang="en-GB" dirty="0"/>
              <a:t>3. Productivity Factors</a:t>
            </a:r>
          </a:p>
        </p:txBody>
      </p:sp>
    </p:spTree>
    <p:extLst>
      <p:ext uri="{BB962C8B-B14F-4D97-AF65-F5344CB8AC3E}">
        <p14:creationId xmlns:p14="http://schemas.microsoft.com/office/powerpoint/2010/main" val="87202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7E9-7F63-44AF-9D0D-AA7E842AD85A}"/>
              </a:ext>
            </a:extLst>
          </p:cNvPr>
          <p:cNvSpPr>
            <a:spLocks noGrp="1"/>
          </p:cNvSpPr>
          <p:nvPr>
            <p:ph type="title"/>
          </p:nvPr>
        </p:nvSpPr>
        <p:spPr>
          <a:xfrm>
            <a:off x="913795" y="304799"/>
            <a:ext cx="10353762" cy="970450"/>
          </a:xfrm>
        </p:spPr>
        <p:txBody>
          <a:bodyPr/>
          <a:lstStyle/>
          <a:p>
            <a:r>
              <a:rPr lang="en-GB" dirty="0"/>
              <a:t>Methodology</a:t>
            </a:r>
          </a:p>
        </p:txBody>
      </p:sp>
      <p:sp>
        <p:nvSpPr>
          <p:cNvPr id="3" name="Content Placeholder 2">
            <a:extLst>
              <a:ext uri="{FF2B5EF4-FFF2-40B4-BE49-F238E27FC236}">
                <a16:creationId xmlns:a16="http://schemas.microsoft.com/office/drawing/2014/main" id="{DA66C420-1802-4C67-99E2-135980D8C29D}"/>
              </a:ext>
            </a:extLst>
          </p:cNvPr>
          <p:cNvSpPr>
            <a:spLocks noGrp="1"/>
          </p:cNvSpPr>
          <p:nvPr>
            <p:ph idx="1"/>
          </p:nvPr>
        </p:nvSpPr>
        <p:spPr>
          <a:xfrm>
            <a:off x="6236677" y="1884848"/>
            <a:ext cx="5182205" cy="4058751"/>
          </a:xfrm>
        </p:spPr>
        <p:txBody>
          <a:bodyPr>
            <a:normAutofit/>
          </a:bodyPr>
          <a:lstStyle/>
          <a:p>
            <a:pPr marL="36900" indent="0">
              <a:buNone/>
            </a:pPr>
            <a:r>
              <a:rPr lang="en-GB" dirty="0"/>
              <a:t>Economic Factors:</a:t>
            </a:r>
          </a:p>
          <a:p>
            <a:r>
              <a:rPr lang="en-GB" dirty="0"/>
              <a:t>Inflation rate</a:t>
            </a:r>
          </a:p>
          <a:p>
            <a:r>
              <a:rPr lang="en-GB" dirty="0"/>
              <a:t>Annual hours worked</a:t>
            </a:r>
          </a:p>
          <a:p>
            <a:r>
              <a:rPr lang="en-GB" dirty="0"/>
              <a:t>Average / Minimum salary </a:t>
            </a:r>
          </a:p>
          <a:p>
            <a:r>
              <a:rPr lang="en-GB" dirty="0"/>
              <a:t>Education proportion per population:-</a:t>
            </a:r>
          </a:p>
          <a:p>
            <a:pPr lvl="1"/>
            <a:r>
              <a:rPr lang="en-GB" dirty="0"/>
              <a:t>Below Upper Secondary</a:t>
            </a:r>
          </a:p>
          <a:p>
            <a:pPr lvl="1"/>
            <a:r>
              <a:rPr lang="en-GB" dirty="0"/>
              <a:t>Upper Secondary</a:t>
            </a:r>
          </a:p>
          <a:p>
            <a:pPr lvl="1"/>
            <a:r>
              <a:rPr lang="en-GB" dirty="0"/>
              <a:t>Tertiary</a:t>
            </a:r>
          </a:p>
        </p:txBody>
      </p:sp>
      <p:sp>
        <p:nvSpPr>
          <p:cNvPr id="4" name="Content Placeholder 2">
            <a:extLst>
              <a:ext uri="{FF2B5EF4-FFF2-40B4-BE49-F238E27FC236}">
                <a16:creationId xmlns:a16="http://schemas.microsoft.com/office/drawing/2014/main" id="{734E4053-88B8-4706-A8C1-2A9912AF36C7}"/>
              </a:ext>
            </a:extLst>
          </p:cNvPr>
          <p:cNvSpPr txBox="1">
            <a:spLocks/>
          </p:cNvSpPr>
          <p:nvPr/>
        </p:nvSpPr>
        <p:spPr>
          <a:xfrm>
            <a:off x="1066195" y="1884849"/>
            <a:ext cx="5182205"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GB" dirty="0"/>
              <a:t>Hypothesis Test:</a:t>
            </a:r>
          </a:p>
          <a:p>
            <a:r>
              <a:rPr lang="en-GB" dirty="0"/>
              <a:t>2 Samples Independent tests </a:t>
            </a:r>
          </a:p>
          <a:p>
            <a:r>
              <a:rPr lang="en-GB" dirty="0"/>
              <a:t>5% Confidence Level</a:t>
            </a:r>
          </a:p>
          <a:p>
            <a:r>
              <a:rPr lang="en-GB" dirty="0"/>
              <a:t>Test against OECD countries using UK as a reference index</a:t>
            </a:r>
          </a:p>
        </p:txBody>
      </p:sp>
    </p:spTree>
    <p:extLst>
      <p:ext uri="{BB962C8B-B14F-4D97-AF65-F5344CB8AC3E}">
        <p14:creationId xmlns:p14="http://schemas.microsoft.com/office/powerpoint/2010/main" val="4826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B014-5C13-4E53-AA5A-9B3A25162F4A}"/>
              </a:ext>
            </a:extLst>
          </p:cNvPr>
          <p:cNvSpPr>
            <a:spLocks noGrp="1"/>
          </p:cNvSpPr>
          <p:nvPr>
            <p:ph type="title"/>
          </p:nvPr>
        </p:nvSpPr>
        <p:spPr>
          <a:xfrm>
            <a:off x="913795" y="187569"/>
            <a:ext cx="10353762" cy="970450"/>
          </a:xfrm>
        </p:spPr>
        <p:txBody>
          <a:bodyPr/>
          <a:lstStyle/>
          <a:p>
            <a:r>
              <a:rPr lang="en-GB" dirty="0"/>
              <a:t>Hypothesis Test Results</a:t>
            </a:r>
          </a:p>
        </p:txBody>
      </p:sp>
      <p:graphicFrame>
        <p:nvGraphicFramePr>
          <p:cNvPr id="4" name="Table 4">
            <a:extLst>
              <a:ext uri="{FF2B5EF4-FFF2-40B4-BE49-F238E27FC236}">
                <a16:creationId xmlns:a16="http://schemas.microsoft.com/office/drawing/2014/main" id="{2EA49FE7-052E-4EE5-8F35-4AF92D4904B3}"/>
              </a:ext>
            </a:extLst>
          </p:cNvPr>
          <p:cNvGraphicFramePr>
            <a:graphicFrameLocks noGrp="1"/>
          </p:cNvGraphicFramePr>
          <p:nvPr>
            <p:ph idx="1"/>
            <p:extLst>
              <p:ext uri="{D42A27DB-BD31-4B8C-83A1-F6EECF244321}">
                <p14:modId xmlns:p14="http://schemas.microsoft.com/office/powerpoint/2010/main" val="642339203"/>
              </p:ext>
            </p:extLst>
          </p:nvPr>
        </p:nvGraphicFramePr>
        <p:xfrm>
          <a:off x="2688053" y="1580050"/>
          <a:ext cx="6805246" cy="3684401"/>
        </p:xfrm>
        <a:graphic>
          <a:graphicData uri="http://schemas.openxmlformats.org/drawingml/2006/table">
            <a:tbl>
              <a:tblPr firstRow="1" bandRow="1">
                <a:tableStyleId>{5C22544A-7EE6-4342-B048-85BDC9FD1C3A}</a:tableStyleId>
              </a:tblPr>
              <a:tblGrid>
                <a:gridCol w="3724470">
                  <a:extLst>
                    <a:ext uri="{9D8B030D-6E8A-4147-A177-3AD203B41FA5}">
                      <a16:colId xmlns:a16="http://schemas.microsoft.com/office/drawing/2014/main" val="3936817656"/>
                    </a:ext>
                  </a:extLst>
                </a:gridCol>
                <a:gridCol w="3080776">
                  <a:extLst>
                    <a:ext uri="{9D8B030D-6E8A-4147-A177-3AD203B41FA5}">
                      <a16:colId xmlns:a16="http://schemas.microsoft.com/office/drawing/2014/main" val="3139253213"/>
                    </a:ext>
                  </a:extLst>
                </a:gridCol>
              </a:tblGrid>
              <a:tr h="526343">
                <a:tc>
                  <a:txBody>
                    <a:bodyPr/>
                    <a:lstStyle/>
                    <a:p>
                      <a:r>
                        <a:rPr lang="en-GB" dirty="0"/>
                        <a:t>Hypothesis Test Factors</a:t>
                      </a:r>
                    </a:p>
                  </a:txBody>
                  <a:tcPr/>
                </a:tc>
                <a:tc>
                  <a:txBody>
                    <a:bodyPr/>
                    <a:lstStyle/>
                    <a:p>
                      <a:r>
                        <a:rPr lang="en-GB" dirty="0"/>
                        <a:t>Influence on Productivity</a:t>
                      </a:r>
                    </a:p>
                  </a:txBody>
                  <a:tcPr/>
                </a:tc>
                <a:extLst>
                  <a:ext uri="{0D108BD9-81ED-4DB2-BD59-A6C34878D82A}">
                    <a16:rowId xmlns:a16="http://schemas.microsoft.com/office/drawing/2014/main" val="3629633861"/>
                  </a:ext>
                </a:extLst>
              </a:tr>
              <a:tr h="526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Higher Inflation Rate</a:t>
                      </a:r>
                    </a:p>
                  </a:txBody>
                  <a:tcPr/>
                </a:tc>
                <a:tc>
                  <a:txBody>
                    <a:bodyPr/>
                    <a:lstStyle/>
                    <a:p>
                      <a:r>
                        <a:rPr lang="en-GB" dirty="0"/>
                        <a:t>Significantly Lower</a:t>
                      </a:r>
                    </a:p>
                  </a:txBody>
                  <a:tcPr/>
                </a:tc>
                <a:extLst>
                  <a:ext uri="{0D108BD9-81ED-4DB2-BD59-A6C34878D82A}">
                    <a16:rowId xmlns:a16="http://schemas.microsoft.com/office/drawing/2014/main" val="1049310859"/>
                  </a:ext>
                </a:extLst>
              </a:tr>
              <a:tr h="526343">
                <a:tc>
                  <a:txBody>
                    <a:bodyPr/>
                    <a:lstStyle/>
                    <a:p>
                      <a:r>
                        <a:rPr lang="en-GB" dirty="0"/>
                        <a:t>Higher Worked Hours</a:t>
                      </a:r>
                    </a:p>
                  </a:txBody>
                  <a:tcPr/>
                </a:tc>
                <a:tc>
                  <a:txBody>
                    <a:bodyPr/>
                    <a:lstStyle/>
                    <a:p>
                      <a:r>
                        <a:rPr lang="en-GB" dirty="0"/>
                        <a:t>Significantly Lower</a:t>
                      </a:r>
                    </a:p>
                  </a:txBody>
                  <a:tcPr/>
                </a:tc>
                <a:extLst>
                  <a:ext uri="{0D108BD9-81ED-4DB2-BD59-A6C34878D82A}">
                    <a16:rowId xmlns:a16="http://schemas.microsoft.com/office/drawing/2014/main" val="2730758345"/>
                  </a:ext>
                </a:extLst>
              </a:tr>
              <a:tr h="526343">
                <a:tc>
                  <a:txBody>
                    <a:bodyPr/>
                    <a:lstStyle/>
                    <a:p>
                      <a:r>
                        <a:rPr lang="en-GB" dirty="0"/>
                        <a:t>Higher Min/Average Salary</a:t>
                      </a:r>
                    </a:p>
                  </a:txBody>
                  <a:tcPr/>
                </a:tc>
                <a:tc>
                  <a:txBody>
                    <a:bodyPr/>
                    <a:lstStyle/>
                    <a:p>
                      <a:r>
                        <a:rPr lang="en-GB" dirty="0"/>
                        <a:t>Significantly Higher</a:t>
                      </a:r>
                    </a:p>
                  </a:txBody>
                  <a:tcPr/>
                </a:tc>
                <a:extLst>
                  <a:ext uri="{0D108BD9-81ED-4DB2-BD59-A6C34878D82A}">
                    <a16:rowId xmlns:a16="http://schemas.microsoft.com/office/drawing/2014/main" val="239494701"/>
                  </a:ext>
                </a:extLst>
              </a:tr>
              <a:tr h="526343">
                <a:tc>
                  <a:txBody>
                    <a:bodyPr/>
                    <a:lstStyle/>
                    <a:p>
                      <a:r>
                        <a:rPr lang="en-GB" dirty="0"/>
                        <a:t>Upper Secondary Education</a:t>
                      </a:r>
                    </a:p>
                  </a:txBody>
                  <a:tcPr/>
                </a:tc>
                <a:tc>
                  <a:txBody>
                    <a:bodyPr/>
                    <a:lstStyle/>
                    <a:p>
                      <a:r>
                        <a:rPr lang="en-GB" dirty="0"/>
                        <a:t>Significantly Higher</a:t>
                      </a:r>
                    </a:p>
                  </a:txBody>
                  <a:tcPr/>
                </a:tc>
                <a:extLst>
                  <a:ext uri="{0D108BD9-81ED-4DB2-BD59-A6C34878D82A}">
                    <a16:rowId xmlns:a16="http://schemas.microsoft.com/office/drawing/2014/main" val="364740148"/>
                  </a:ext>
                </a:extLst>
              </a:tr>
              <a:tr h="526343">
                <a:tc>
                  <a:txBody>
                    <a:bodyPr/>
                    <a:lstStyle/>
                    <a:p>
                      <a:r>
                        <a:rPr lang="en-GB" dirty="0"/>
                        <a:t>Below Upper Secondary Education</a:t>
                      </a:r>
                    </a:p>
                  </a:txBody>
                  <a:tcPr/>
                </a:tc>
                <a:tc>
                  <a:txBody>
                    <a:bodyPr/>
                    <a:lstStyle/>
                    <a:p>
                      <a:r>
                        <a:rPr lang="en-GB" dirty="0"/>
                        <a:t>Insignificant</a:t>
                      </a:r>
                    </a:p>
                  </a:txBody>
                  <a:tcPr/>
                </a:tc>
                <a:extLst>
                  <a:ext uri="{0D108BD9-81ED-4DB2-BD59-A6C34878D82A}">
                    <a16:rowId xmlns:a16="http://schemas.microsoft.com/office/drawing/2014/main" val="1172163280"/>
                  </a:ext>
                </a:extLst>
              </a:tr>
              <a:tr h="526343">
                <a:tc>
                  <a:txBody>
                    <a:bodyPr/>
                    <a:lstStyle/>
                    <a:p>
                      <a:r>
                        <a:rPr lang="en-GB" dirty="0"/>
                        <a:t>Tertiary Education </a:t>
                      </a:r>
                    </a:p>
                  </a:txBody>
                  <a:tcPr/>
                </a:tc>
                <a:tc>
                  <a:txBody>
                    <a:bodyPr/>
                    <a:lstStyle/>
                    <a:p>
                      <a:r>
                        <a:rPr lang="en-GB" dirty="0"/>
                        <a:t>Insignificant</a:t>
                      </a:r>
                    </a:p>
                  </a:txBody>
                  <a:tcPr/>
                </a:tc>
                <a:extLst>
                  <a:ext uri="{0D108BD9-81ED-4DB2-BD59-A6C34878D82A}">
                    <a16:rowId xmlns:a16="http://schemas.microsoft.com/office/drawing/2014/main" val="3538388004"/>
                  </a:ext>
                </a:extLst>
              </a:tr>
            </a:tbl>
          </a:graphicData>
        </a:graphic>
      </p:graphicFrame>
    </p:spTree>
    <p:extLst>
      <p:ext uri="{BB962C8B-B14F-4D97-AF65-F5344CB8AC3E}">
        <p14:creationId xmlns:p14="http://schemas.microsoft.com/office/powerpoint/2010/main" val="371529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6B03-B3DD-484A-93A1-05C0579147C8}"/>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4C4FCC3D-8F68-46A8-8B5D-1BED22ABC1AC}"/>
              </a:ext>
            </a:extLst>
          </p:cNvPr>
          <p:cNvSpPr>
            <a:spLocks noGrp="1"/>
          </p:cNvSpPr>
          <p:nvPr>
            <p:ph idx="1"/>
          </p:nvPr>
        </p:nvSpPr>
        <p:spPr/>
        <p:txBody>
          <a:bodyPr>
            <a:normAutofit/>
          </a:bodyPr>
          <a:lstStyle/>
          <a:p>
            <a:pPr marL="36900" indent="0">
              <a:buNone/>
            </a:pPr>
            <a:r>
              <a:rPr lang="en-US" dirty="0"/>
              <a:t>How can we improve productivity within Scotland and the UK overall...</a:t>
            </a:r>
          </a:p>
          <a:p>
            <a:pPr marL="36900" indent="0">
              <a:buNone/>
            </a:pPr>
            <a:endParaRPr lang="en-US" dirty="0"/>
          </a:p>
          <a:p>
            <a:pPr marL="36900" indent="0">
              <a:buNone/>
            </a:pPr>
            <a:r>
              <a:rPr lang="en-US" dirty="0"/>
              <a:t>1. Which industries are lagging behind in terms of productivity? </a:t>
            </a:r>
          </a:p>
          <a:p>
            <a:pPr lvl="1"/>
            <a:r>
              <a:rPr lang="en-US" dirty="0"/>
              <a:t>Scottish Primary Product Industry </a:t>
            </a:r>
          </a:p>
          <a:p>
            <a:pPr lvl="1"/>
            <a:r>
              <a:rPr lang="en-US" dirty="0"/>
              <a:t>Scottish </a:t>
            </a:r>
            <a:r>
              <a:rPr lang="en-GB" dirty="0"/>
              <a:t>Information and Communication Industry</a:t>
            </a:r>
            <a:endParaRPr lang="en-US" dirty="0"/>
          </a:p>
          <a:p>
            <a:pPr marL="36900" indent="0">
              <a:buNone/>
            </a:pPr>
            <a:endParaRPr lang="en-US" dirty="0"/>
          </a:p>
          <a:p>
            <a:pPr marL="36900" indent="0">
              <a:buNone/>
            </a:pPr>
            <a:r>
              <a:rPr lang="en-US" dirty="0"/>
              <a:t>2. What factors can be improved to increase employee and/or business productivity across UK regions? </a:t>
            </a:r>
          </a:p>
          <a:p>
            <a:pPr lvl="1"/>
            <a:r>
              <a:rPr lang="en-US" dirty="0"/>
              <a:t>On average, countries with higher Minimum / Average salary and </a:t>
            </a:r>
            <a:r>
              <a:rPr lang="en-GB" dirty="0"/>
              <a:t>Upper Secondary Education have significantly higher productivity.</a:t>
            </a:r>
            <a:endParaRPr lang="en-US" dirty="0"/>
          </a:p>
          <a:p>
            <a:endParaRPr lang="en-GB" dirty="0"/>
          </a:p>
        </p:txBody>
      </p:sp>
    </p:spTree>
    <p:extLst>
      <p:ext uri="{BB962C8B-B14F-4D97-AF65-F5344CB8AC3E}">
        <p14:creationId xmlns:p14="http://schemas.microsoft.com/office/powerpoint/2010/main" val="419761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828A-128D-4E23-9F4C-51348C25F9F2}"/>
              </a:ext>
            </a:extLst>
          </p:cNvPr>
          <p:cNvSpPr>
            <a:spLocks noGrp="1"/>
          </p:cNvSpPr>
          <p:nvPr>
            <p:ph type="ctrTitle"/>
          </p:nvPr>
        </p:nvSpPr>
        <p:spPr/>
        <p:txBody>
          <a:bodyPr/>
          <a:lstStyle/>
          <a:p>
            <a:r>
              <a:rPr lang="en-GB" dirty="0"/>
              <a:t>The End</a:t>
            </a:r>
          </a:p>
        </p:txBody>
      </p:sp>
    </p:spTree>
    <p:extLst>
      <p:ext uri="{BB962C8B-B14F-4D97-AF65-F5344CB8AC3E}">
        <p14:creationId xmlns:p14="http://schemas.microsoft.com/office/powerpoint/2010/main" val="4061790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0FE5-271D-4BD6-B54A-C1C4F3BD24C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5DDAF19-A9D1-4497-94C9-CE74A3107CB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75672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B014-5C13-4E53-AA5A-9B3A25162F4A}"/>
              </a:ext>
            </a:extLst>
          </p:cNvPr>
          <p:cNvSpPr>
            <a:spLocks noGrp="1"/>
          </p:cNvSpPr>
          <p:nvPr>
            <p:ph type="title"/>
          </p:nvPr>
        </p:nvSpPr>
        <p:spPr/>
        <p:txBody>
          <a:bodyPr/>
          <a:lstStyle/>
          <a:p>
            <a:r>
              <a:rPr lang="en-GB" dirty="0"/>
              <a:t>Hypothesis Test Results</a:t>
            </a:r>
          </a:p>
        </p:txBody>
      </p:sp>
      <p:graphicFrame>
        <p:nvGraphicFramePr>
          <p:cNvPr id="4" name="Table 4">
            <a:extLst>
              <a:ext uri="{FF2B5EF4-FFF2-40B4-BE49-F238E27FC236}">
                <a16:creationId xmlns:a16="http://schemas.microsoft.com/office/drawing/2014/main" id="{2EA49FE7-052E-4EE5-8F35-4AF92D4904B3}"/>
              </a:ext>
            </a:extLst>
          </p:cNvPr>
          <p:cNvGraphicFramePr>
            <a:graphicFrameLocks noGrp="1"/>
          </p:cNvGraphicFramePr>
          <p:nvPr>
            <p:ph idx="1"/>
          </p:nvPr>
        </p:nvGraphicFramePr>
        <p:xfrm>
          <a:off x="838200" y="1690688"/>
          <a:ext cx="10515600" cy="4210744"/>
        </p:xfrm>
        <a:graphic>
          <a:graphicData uri="http://schemas.openxmlformats.org/drawingml/2006/table">
            <a:tbl>
              <a:tblPr firstRow="1" bandRow="1">
                <a:tableStyleId>{5C22544A-7EE6-4342-B048-85BDC9FD1C3A}</a:tableStyleId>
              </a:tblPr>
              <a:tblGrid>
                <a:gridCol w="4015154">
                  <a:extLst>
                    <a:ext uri="{9D8B030D-6E8A-4147-A177-3AD203B41FA5}">
                      <a16:colId xmlns:a16="http://schemas.microsoft.com/office/drawing/2014/main" val="3936817656"/>
                    </a:ext>
                  </a:extLst>
                </a:gridCol>
                <a:gridCol w="2790092">
                  <a:extLst>
                    <a:ext uri="{9D8B030D-6E8A-4147-A177-3AD203B41FA5}">
                      <a16:colId xmlns:a16="http://schemas.microsoft.com/office/drawing/2014/main" val="3139253213"/>
                    </a:ext>
                  </a:extLst>
                </a:gridCol>
                <a:gridCol w="3710354">
                  <a:extLst>
                    <a:ext uri="{9D8B030D-6E8A-4147-A177-3AD203B41FA5}">
                      <a16:colId xmlns:a16="http://schemas.microsoft.com/office/drawing/2014/main" val="3547305790"/>
                    </a:ext>
                  </a:extLst>
                </a:gridCol>
              </a:tblGrid>
              <a:tr h="526343">
                <a:tc>
                  <a:txBody>
                    <a:bodyPr/>
                    <a:lstStyle/>
                    <a:p>
                      <a:r>
                        <a:rPr lang="en-GB" dirty="0"/>
                        <a:t>Hypothesis Test Factors</a:t>
                      </a:r>
                    </a:p>
                  </a:txBody>
                  <a:tcPr/>
                </a:tc>
                <a:tc>
                  <a:txBody>
                    <a:bodyPr/>
                    <a:lstStyle/>
                    <a:p>
                      <a:r>
                        <a:rPr lang="en-GB" dirty="0"/>
                        <a:t>Results</a:t>
                      </a:r>
                    </a:p>
                  </a:txBody>
                  <a:tcPr/>
                </a:tc>
                <a:tc>
                  <a:txBody>
                    <a:bodyPr/>
                    <a:lstStyle/>
                    <a:p>
                      <a:r>
                        <a:rPr lang="en-GB" dirty="0"/>
                        <a:t>Impact on Productivity</a:t>
                      </a:r>
                    </a:p>
                  </a:txBody>
                  <a:tcPr/>
                </a:tc>
                <a:extLst>
                  <a:ext uri="{0D108BD9-81ED-4DB2-BD59-A6C34878D82A}">
                    <a16:rowId xmlns:a16="http://schemas.microsoft.com/office/drawing/2014/main" val="3629633861"/>
                  </a:ext>
                </a:extLst>
              </a:tr>
              <a:tr h="526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Higher Unemployment Rate</a:t>
                      </a:r>
                    </a:p>
                  </a:txBody>
                  <a:tcPr/>
                </a:tc>
                <a:tc>
                  <a:txBody>
                    <a:bodyPr/>
                    <a:lstStyle/>
                    <a:p>
                      <a:r>
                        <a:rPr lang="en-GB" dirty="0"/>
                        <a:t>Significant</a:t>
                      </a:r>
                    </a:p>
                  </a:txBody>
                  <a:tcPr/>
                </a:tc>
                <a:tc>
                  <a:txBody>
                    <a:bodyPr/>
                    <a:lstStyle/>
                    <a:p>
                      <a:r>
                        <a:rPr lang="en-GB" dirty="0"/>
                        <a:t>Negative</a:t>
                      </a:r>
                    </a:p>
                  </a:txBody>
                  <a:tcPr/>
                </a:tc>
                <a:extLst>
                  <a:ext uri="{0D108BD9-81ED-4DB2-BD59-A6C34878D82A}">
                    <a16:rowId xmlns:a16="http://schemas.microsoft.com/office/drawing/2014/main" val="1850584773"/>
                  </a:ext>
                </a:extLst>
              </a:tr>
              <a:tr h="526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Higher Inflation Rate</a:t>
                      </a:r>
                    </a:p>
                  </a:txBody>
                  <a:tcPr/>
                </a:tc>
                <a:tc>
                  <a:txBody>
                    <a:bodyPr/>
                    <a:lstStyle/>
                    <a:p>
                      <a:r>
                        <a:rPr lang="en-GB" dirty="0"/>
                        <a:t>Significant</a:t>
                      </a:r>
                    </a:p>
                  </a:txBody>
                  <a:tcPr/>
                </a:tc>
                <a:tc>
                  <a:txBody>
                    <a:bodyPr/>
                    <a:lstStyle/>
                    <a:p>
                      <a:r>
                        <a:rPr lang="en-GB" dirty="0"/>
                        <a:t>Negative</a:t>
                      </a:r>
                    </a:p>
                  </a:txBody>
                  <a:tcPr/>
                </a:tc>
                <a:extLst>
                  <a:ext uri="{0D108BD9-81ED-4DB2-BD59-A6C34878D82A}">
                    <a16:rowId xmlns:a16="http://schemas.microsoft.com/office/drawing/2014/main" val="1049310859"/>
                  </a:ext>
                </a:extLst>
              </a:tr>
              <a:tr h="526343">
                <a:tc>
                  <a:txBody>
                    <a:bodyPr/>
                    <a:lstStyle/>
                    <a:p>
                      <a:r>
                        <a:rPr lang="en-GB" dirty="0"/>
                        <a:t>Higher Worked Hours</a:t>
                      </a:r>
                    </a:p>
                  </a:txBody>
                  <a:tcPr/>
                </a:tc>
                <a:tc>
                  <a:txBody>
                    <a:bodyPr/>
                    <a:lstStyle/>
                    <a:p>
                      <a:r>
                        <a:rPr lang="en-GB" dirty="0"/>
                        <a:t>Significant</a:t>
                      </a:r>
                    </a:p>
                  </a:txBody>
                  <a:tcPr/>
                </a:tc>
                <a:tc>
                  <a:txBody>
                    <a:bodyPr/>
                    <a:lstStyle/>
                    <a:p>
                      <a:r>
                        <a:rPr lang="en-GB" dirty="0"/>
                        <a:t>Negative</a:t>
                      </a:r>
                    </a:p>
                  </a:txBody>
                  <a:tcPr/>
                </a:tc>
                <a:extLst>
                  <a:ext uri="{0D108BD9-81ED-4DB2-BD59-A6C34878D82A}">
                    <a16:rowId xmlns:a16="http://schemas.microsoft.com/office/drawing/2014/main" val="2730758345"/>
                  </a:ext>
                </a:extLst>
              </a:tr>
              <a:tr h="526343">
                <a:tc>
                  <a:txBody>
                    <a:bodyPr/>
                    <a:lstStyle/>
                    <a:p>
                      <a:r>
                        <a:rPr lang="en-GB" dirty="0"/>
                        <a:t>Higher Min/Average Salary</a:t>
                      </a:r>
                    </a:p>
                  </a:txBody>
                  <a:tcPr/>
                </a:tc>
                <a:tc>
                  <a:txBody>
                    <a:bodyPr/>
                    <a:lstStyle/>
                    <a:p>
                      <a:r>
                        <a:rPr lang="en-GB" dirty="0"/>
                        <a:t>Significant</a:t>
                      </a:r>
                    </a:p>
                  </a:txBody>
                  <a:tcPr/>
                </a:tc>
                <a:tc>
                  <a:txBody>
                    <a:bodyPr/>
                    <a:lstStyle/>
                    <a:p>
                      <a:r>
                        <a:rPr lang="en-GB" dirty="0"/>
                        <a:t>Positive </a:t>
                      </a:r>
                    </a:p>
                  </a:txBody>
                  <a:tcPr/>
                </a:tc>
                <a:extLst>
                  <a:ext uri="{0D108BD9-81ED-4DB2-BD59-A6C34878D82A}">
                    <a16:rowId xmlns:a16="http://schemas.microsoft.com/office/drawing/2014/main" val="239494701"/>
                  </a:ext>
                </a:extLst>
              </a:tr>
              <a:tr h="526343">
                <a:tc>
                  <a:txBody>
                    <a:bodyPr/>
                    <a:lstStyle/>
                    <a:p>
                      <a:r>
                        <a:rPr lang="en-GB" dirty="0"/>
                        <a:t>Upper Secondary Education</a:t>
                      </a:r>
                    </a:p>
                  </a:txBody>
                  <a:tcPr/>
                </a:tc>
                <a:tc>
                  <a:txBody>
                    <a:bodyPr/>
                    <a:lstStyle/>
                    <a:p>
                      <a:r>
                        <a:rPr lang="en-GB" dirty="0"/>
                        <a:t>Significant</a:t>
                      </a:r>
                    </a:p>
                  </a:txBody>
                  <a:tcPr/>
                </a:tc>
                <a:tc>
                  <a:txBody>
                    <a:bodyPr/>
                    <a:lstStyle/>
                    <a:p>
                      <a:r>
                        <a:rPr lang="en-GB" dirty="0"/>
                        <a:t>Positive</a:t>
                      </a:r>
                    </a:p>
                  </a:txBody>
                  <a:tcPr/>
                </a:tc>
                <a:extLst>
                  <a:ext uri="{0D108BD9-81ED-4DB2-BD59-A6C34878D82A}">
                    <a16:rowId xmlns:a16="http://schemas.microsoft.com/office/drawing/2014/main" val="364740148"/>
                  </a:ext>
                </a:extLst>
              </a:tr>
              <a:tr h="526343">
                <a:tc>
                  <a:txBody>
                    <a:bodyPr/>
                    <a:lstStyle/>
                    <a:p>
                      <a:r>
                        <a:rPr lang="en-GB" dirty="0"/>
                        <a:t>Below Upper Secondary Education</a:t>
                      </a:r>
                    </a:p>
                  </a:txBody>
                  <a:tcPr/>
                </a:tc>
                <a:tc>
                  <a:txBody>
                    <a:bodyPr/>
                    <a:lstStyle/>
                    <a:p>
                      <a:r>
                        <a:rPr lang="en-GB" dirty="0"/>
                        <a:t>Insignificant</a:t>
                      </a:r>
                    </a:p>
                  </a:txBody>
                  <a:tcPr/>
                </a:tc>
                <a:tc>
                  <a:txBody>
                    <a:bodyPr/>
                    <a:lstStyle/>
                    <a:p>
                      <a:r>
                        <a:rPr lang="en-GB" dirty="0"/>
                        <a:t>--</a:t>
                      </a:r>
                    </a:p>
                  </a:txBody>
                  <a:tcPr/>
                </a:tc>
                <a:extLst>
                  <a:ext uri="{0D108BD9-81ED-4DB2-BD59-A6C34878D82A}">
                    <a16:rowId xmlns:a16="http://schemas.microsoft.com/office/drawing/2014/main" val="1172163280"/>
                  </a:ext>
                </a:extLst>
              </a:tr>
              <a:tr h="526343">
                <a:tc>
                  <a:txBody>
                    <a:bodyPr/>
                    <a:lstStyle/>
                    <a:p>
                      <a:r>
                        <a:rPr lang="en-GB" dirty="0"/>
                        <a:t>Tertiary Education </a:t>
                      </a:r>
                    </a:p>
                  </a:txBody>
                  <a:tcPr/>
                </a:tc>
                <a:tc>
                  <a:txBody>
                    <a:bodyPr/>
                    <a:lstStyle/>
                    <a:p>
                      <a:r>
                        <a:rPr lang="en-GB" dirty="0"/>
                        <a:t>Insignificant</a:t>
                      </a:r>
                    </a:p>
                  </a:txBody>
                  <a:tcPr/>
                </a:tc>
                <a:tc>
                  <a:txBody>
                    <a:bodyPr/>
                    <a:lstStyle/>
                    <a:p>
                      <a:r>
                        <a:rPr lang="en-GB" dirty="0"/>
                        <a:t>--</a:t>
                      </a:r>
                    </a:p>
                  </a:txBody>
                  <a:tcPr/>
                </a:tc>
                <a:extLst>
                  <a:ext uri="{0D108BD9-81ED-4DB2-BD59-A6C34878D82A}">
                    <a16:rowId xmlns:a16="http://schemas.microsoft.com/office/drawing/2014/main" val="3538388004"/>
                  </a:ext>
                </a:extLst>
              </a:tr>
            </a:tbl>
          </a:graphicData>
        </a:graphic>
      </p:graphicFrame>
    </p:spTree>
    <p:extLst>
      <p:ext uri="{BB962C8B-B14F-4D97-AF65-F5344CB8AC3E}">
        <p14:creationId xmlns:p14="http://schemas.microsoft.com/office/powerpoint/2010/main" val="3570080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B8BA-5C89-43E8-8A19-ED256EF80DA1}"/>
              </a:ext>
            </a:extLst>
          </p:cNvPr>
          <p:cNvSpPr>
            <a:spLocks noGrp="1"/>
          </p:cNvSpPr>
          <p:nvPr>
            <p:ph type="title"/>
          </p:nvPr>
        </p:nvSpPr>
        <p:spPr/>
        <p:txBody>
          <a:bodyPr/>
          <a:lstStyle/>
          <a:p>
            <a:r>
              <a:rPr lang="en-GB" dirty="0"/>
              <a:t>Industry </a:t>
            </a:r>
            <a:r>
              <a:rPr lang="en-GB" dirty="0" err="1"/>
              <a:t>Catagory</a:t>
            </a:r>
            <a:endParaRPr lang="en-GB" dirty="0"/>
          </a:p>
        </p:txBody>
      </p:sp>
      <p:graphicFrame>
        <p:nvGraphicFramePr>
          <p:cNvPr id="4" name="Table 4">
            <a:extLst>
              <a:ext uri="{FF2B5EF4-FFF2-40B4-BE49-F238E27FC236}">
                <a16:creationId xmlns:a16="http://schemas.microsoft.com/office/drawing/2014/main" id="{871F48E2-C831-4A59-BEBA-D95E3690036E}"/>
              </a:ext>
            </a:extLst>
          </p:cNvPr>
          <p:cNvGraphicFramePr>
            <a:graphicFrameLocks noGrp="1"/>
          </p:cNvGraphicFramePr>
          <p:nvPr/>
        </p:nvGraphicFramePr>
        <p:xfrm>
          <a:off x="838200" y="1690687"/>
          <a:ext cx="10515600" cy="4909300"/>
        </p:xfrm>
        <a:graphic>
          <a:graphicData uri="http://schemas.openxmlformats.org/drawingml/2006/table">
            <a:tbl>
              <a:tblPr firstRow="1" bandRow="1">
                <a:tableStyleId>{5C22544A-7EE6-4342-B048-85BDC9FD1C3A}</a:tableStyleId>
              </a:tblPr>
              <a:tblGrid>
                <a:gridCol w="1084385">
                  <a:extLst>
                    <a:ext uri="{9D8B030D-6E8A-4147-A177-3AD203B41FA5}">
                      <a16:colId xmlns:a16="http://schemas.microsoft.com/office/drawing/2014/main" val="688208302"/>
                    </a:ext>
                  </a:extLst>
                </a:gridCol>
                <a:gridCol w="3692770">
                  <a:extLst>
                    <a:ext uri="{9D8B030D-6E8A-4147-A177-3AD203B41FA5}">
                      <a16:colId xmlns:a16="http://schemas.microsoft.com/office/drawing/2014/main" val="3111961199"/>
                    </a:ext>
                  </a:extLst>
                </a:gridCol>
                <a:gridCol w="5738445">
                  <a:extLst>
                    <a:ext uri="{9D8B030D-6E8A-4147-A177-3AD203B41FA5}">
                      <a16:colId xmlns:a16="http://schemas.microsoft.com/office/drawing/2014/main" val="3473642621"/>
                    </a:ext>
                  </a:extLst>
                </a:gridCol>
              </a:tblGrid>
              <a:tr h="532968">
                <a:tc>
                  <a:txBody>
                    <a:bodyPr/>
                    <a:lstStyle/>
                    <a:p>
                      <a:r>
                        <a:rPr lang="en-GB" sz="1800" dirty="0"/>
                        <a:t>SIC Code</a:t>
                      </a:r>
                    </a:p>
                  </a:txBody>
                  <a:tcPr/>
                </a:tc>
                <a:tc>
                  <a:txBody>
                    <a:bodyPr/>
                    <a:lstStyle/>
                    <a:p>
                      <a:r>
                        <a:rPr lang="en-GB" sz="1800" dirty="0"/>
                        <a:t>Category Name</a:t>
                      </a:r>
                    </a:p>
                  </a:txBody>
                  <a:tcPr/>
                </a:tc>
                <a:tc>
                  <a:txBody>
                    <a:bodyPr/>
                    <a:lstStyle/>
                    <a:p>
                      <a:r>
                        <a:rPr lang="en-GB" sz="1800" dirty="0"/>
                        <a:t>Industries</a:t>
                      </a:r>
                    </a:p>
                  </a:txBody>
                  <a:tcPr/>
                </a:tc>
                <a:extLst>
                  <a:ext uri="{0D108BD9-81ED-4DB2-BD59-A6C34878D82A}">
                    <a16:rowId xmlns:a16="http://schemas.microsoft.com/office/drawing/2014/main" val="215653639"/>
                  </a:ext>
                </a:extLst>
              </a:tr>
              <a:tr h="532968">
                <a:tc>
                  <a:txBody>
                    <a:bodyPr/>
                    <a:lstStyle/>
                    <a:p>
                      <a:pPr algn="l" fontAlgn="b"/>
                      <a:r>
                        <a:rPr lang="en-GB" sz="1800" b="0" i="0" u="none" strike="noStrike" dirty="0">
                          <a:solidFill>
                            <a:srgbClr val="000000"/>
                          </a:solidFill>
                          <a:effectLst/>
                          <a:latin typeface="Calibri" panose="020F0502020204030204" pitchFamily="34" charset="0"/>
                        </a:rPr>
                        <a:t>A</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Primary Product</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Agriculture, forestry and fishing</a:t>
                      </a:r>
                    </a:p>
                  </a:txBody>
                  <a:tcPr marL="9525" marR="9525" marT="9525" marB="0" anchor="b"/>
                </a:tc>
                <a:extLst>
                  <a:ext uri="{0D108BD9-81ED-4DB2-BD59-A6C34878D82A}">
                    <a16:rowId xmlns:a16="http://schemas.microsoft.com/office/drawing/2014/main" val="1905838505"/>
                  </a:ext>
                </a:extLst>
              </a:tr>
              <a:tr h="532968">
                <a:tc>
                  <a:txBody>
                    <a:bodyPr/>
                    <a:lstStyle/>
                    <a:p>
                      <a:pPr algn="l" fontAlgn="b"/>
                      <a:r>
                        <a:rPr lang="en-GB" sz="1800" b="0" i="0" u="none" strike="noStrike" dirty="0">
                          <a:solidFill>
                            <a:srgbClr val="000000"/>
                          </a:solidFill>
                          <a:effectLst/>
                          <a:latin typeface="Calibri" panose="020F0502020204030204" pitchFamily="34" charset="0"/>
                        </a:rPr>
                        <a:t>B-E</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Engineering</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Industry (except construction)</a:t>
                      </a:r>
                    </a:p>
                  </a:txBody>
                  <a:tcPr marL="9525" marR="9525" marT="9525" marB="0" anchor="b"/>
                </a:tc>
                <a:extLst>
                  <a:ext uri="{0D108BD9-81ED-4DB2-BD59-A6C34878D82A}">
                    <a16:rowId xmlns:a16="http://schemas.microsoft.com/office/drawing/2014/main" val="2549652039"/>
                  </a:ext>
                </a:extLst>
              </a:tr>
              <a:tr h="532968">
                <a:tc>
                  <a:txBody>
                    <a:bodyPr/>
                    <a:lstStyle/>
                    <a:p>
                      <a:pPr algn="l" fontAlgn="b"/>
                      <a:r>
                        <a:rPr lang="en-GB" sz="1800" b="0" i="0" u="none" strike="noStrike" dirty="0">
                          <a:solidFill>
                            <a:srgbClr val="000000"/>
                          </a:solidFill>
                          <a:effectLst/>
                          <a:latin typeface="Calibri" panose="020F0502020204030204" pitchFamily="34" charset="0"/>
                        </a:rPr>
                        <a:t>F </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Civil Construction</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Construction / Civil Industry</a:t>
                      </a:r>
                    </a:p>
                  </a:txBody>
                  <a:tcPr marL="9525" marR="9525" marT="9525" marB="0" anchor="b"/>
                </a:tc>
                <a:extLst>
                  <a:ext uri="{0D108BD9-81ED-4DB2-BD59-A6C34878D82A}">
                    <a16:rowId xmlns:a16="http://schemas.microsoft.com/office/drawing/2014/main" val="237636167"/>
                  </a:ext>
                </a:extLst>
              </a:tr>
              <a:tr h="802190">
                <a:tc>
                  <a:txBody>
                    <a:bodyPr/>
                    <a:lstStyle/>
                    <a:p>
                      <a:pPr algn="l" fontAlgn="b"/>
                      <a:r>
                        <a:rPr lang="en-GB" sz="1800" b="0" i="0" u="none" strike="noStrike">
                          <a:solidFill>
                            <a:srgbClr val="000000"/>
                          </a:solidFill>
                          <a:effectLst/>
                          <a:latin typeface="Calibri" panose="020F0502020204030204" pitchFamily="34" charset="0"/>
                        </a:rPr>
                        <a:t>G-I</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Tertiary product </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Wholesale and retail trade, transport, accommodation and food service activities</a:t>
                      </a:r>
                    </a:p>
                  </a:txBody>
                  <a:tcPr marL="9525" marR="9525" marT="9525" marB="0" anchor="b"/>
                </a:tc>
                <a:extLst>
                  <a:ext uri="{0D108BD9-81ED-4DB2-BD59-A6C34878D82A}">
                    <a16:rowId xmlns:a16="http://schemas.microsoft.com/office/drawing/2014/main" val="2227706421"/>
                  </a:ext>
                </a:extLst>
              </a:tr>
              <a:tr h="532968">
                <a:tc>
                  <a:txBody>
                    <a:bodyPr/>
                    <a:lstStyle/>
                    <a:p>
                      <a:pPr algn="l" fontAlgn="b"/>
                      <a:r>
                        <a:rPr lang="en-GB" sz="1800" b="0" i="0" u="none" strike="noStrike">
                          <a:solidFill>
                            <a:srgbClr val="000000"/>
                          </a:solidFill>
                          <a:effectLst/>
                          <a:latin typeface="Calibri" panose="020F0502020204030204" pitchFamily="34" charset="0"/>
                        </a:rPr>
                        <a:t>J</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Calibri" panose="020F0502020204030204" pitchFamily="34" charset="0"/>
                        </a:rPr>
                        <a:t>Information and communication</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Information and communication</a:t>
                      </a:r>
                    </a:p>
                  </a:txBody>
                  <a:tcPr marL="9525" marR="9525" marT="9525" marB="0" anchor="b"/>
                </a:tc>
                <a:extLst>
                  <a:ext uri="{0D108BD9-81ED-4DB2-BD59-A6C34878D82A}">
                    <a16:rowId xmlns:a16="http://schemas.microsoft.com/office/drawing/2014/main" val="3625162366"/>
                  </a:ext>
                </a:extLst>
              </a:tr>
              <a:tr h="532968">
                <a:tc>
                  <a:txBody>
                    <a:bodyPr/>
                    <a:lstStyle/>
                    <a:p>
                      <a:pPr algn="l" fontAlgn="b"/>
                      <a:r>
                        <a:rPr lang="en-GB" sz="1800" b="0" i="0" u="none" strike="noStrike">
                          <a:solidFill>
                            <a:srgbClr val="000000"/>
                          </a:solidFill>
                          <a:effectLst/>
                          <a:latin typeface="Calibri" panose="020F0502020204030204" pitchFamily="34" charset="0"/>
                        </a:rPr>
                        <a:t>K</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Finance</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Financial and insurance activities</a:t>
                      </a:r>
                    </a:p>
                  </a:txBody>
                  <a:tcPr marL="9525" marR="9525" marT="9525" marB="0" anchor="b"/>
                </a:tc>
                <a:extLst>
                  <a:ext uri="{0D108BD9-81ED-4DB2-BD59-A6C34878D82A}">
                    <a16:rowId xmlns:a16="http://schemas.microsoft.com/office/drawing/2014/main" val="1278296278"/>
                  </a:ext>
                </a:extLst>
              </a:tr>
              <a:tr h="802190">
                <a:tc>
                  <a:txBody>
                    <a:bodyPr/>
                    <a:lstStyle/>
                    <a:p>
                      <a:pPr algn="l" fontAlgn="b"/>
                      <a:r>
                        <a:rPr lang="en-GB" sz="1800" b="0" i="0" u="none" strike="noStrike">
                          <a:solidFill>
                            <a:srgbClr val="000000"/>
                          </a:solidFill>
                          <a:effectLst/>
                          <a:latin typeface="Calibri" panose="020F0502020204030204" pitchFamily="34" charset="0"/>
                        </a:rPr>
                        <a:t>M-N</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Academic</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Professional, scientific and technical activities; administrative and support service activities</a:t>
                      </a:r>
                    </a:p>
                  </a:txBody>
                  <a:tcPr marL="9525" marR="9525" marT="9525" marB="0" anchor="b"/>
                </a:tc>
                <a:extLst>
                  <a:ext uri="{0D108BD9-81ED-4DB2-BD59-A6C34878D82A}">
                    <a16:rowId xmlns:a16="http://schemas.microsoft.com/office/drawing/2014/main" val="2178835595"/>
                  </a:ext>
                </a:extLst>
              </a:tr>
            </a:tbl>
          </a:graphicData>
        </a:graphic>
      </p:graphicFrame>
    </p:spTree>
    <p:extLst>
      <p:ext uri="{BB962C8B-B14F-4D97-AF65-F5344CB8AC3E}">
        <p14:creationId xmlns:p14="http://schemas.microsoft.com/office/powerpoint/2010/main" val="246482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BADA-285F-4919-B51F-9D6E7201E67D}"/>
              </a:ext>
            </a:extLst>
          </p:cNvPr>
          <p:cNvSpPr>
            <a:spLocks noGrp="1"/>
          </p:cNvSpPr>
          <p:nvPr>
            <p:ph type="ctrTitle"/>
          </p:nvPr>
        </p:nvSpPr>
        <p:spPr/>
        <p:txBody>
          <a:bodyPr/>
          <a:lstStyle/>
          <a:p>
            <a:r>
              <a:rPr lang="en-GB" dirty="0"/>
              <a:t>1. Introduction</a:t>
            </a:r>
          </a:p>
        </p:txBody>
      </p:sp>
    </p:spTree>
    <p:extLst>
      <p:ext uri="{BB962C8B-B14F-4D97-AF65-F5344CB8AC3E}">
        <p14:creationId xmlns:p14="http://schemas.microsoft.com/office/powerpoint/2010/main" val="116911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26BD-F6C9-4D73-BD34-01A75D19307B}"/>
              </a:ext>
            </a:extLst>
          </p:cNvPr>
          <p:cNvSpPr>
            <a:spLocks noGrp="1"/>
          </p:cNvSpPr>
          <p:nvPr>
            <p:ph type="title"/>
          </p:nvPr>
        </p:nvSpPr>
        <p:spPr/>
        <p:txBody>
          <a:bodyPr/>
          <a:lstStyle/>
          <a:p>
            <a:r>
              <a:rPr lang="en-GB" dirty="0"/>
              <a:t>What is Productivity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5DAE7B-C448-4494-B014-19B5643F3C5A}"/>
                  </a:ext>
                </a:extLst>
              </p:cNvPr>
              <p:cNvSpPr>
                <a:spLocks noGrp="1"/>
              </p:cNvSpPr>
              <p:nvPr>
                <p:ph idx="1"/>
              </p:nvPr>
            </p:nvSpPr>
            <p:spPr>
              <a:xfrm>
                <a:off x="913795" y="2221523"/>
                <a:ext cx="10353762" cy="1488831"/>
              </a:xfrm>
            </p:spPr>
            <p:txBody>
              <a:bodyPr>
                <a:normAutofit/>
              </a:bodyPr>
              <a:lstStyle/>
              <a:p>
                <a:pPr marL="36900" indent="0">
                  <a:buNone/>
                </a:pPr>
                <a14:m>
                  <m:oMathPara xmlns:m="http://schemas.openxmlformats.org/officeDocument/2006/math">
                    <m:oMathParaPr>
                      <m:jc m:val="left"/>
                    </m:oMathParaPr>
                    <m:oMath xmlns:m="http://schemas.openxmlformats.org/officeDocument/2006/math">
                      <m:r>
                        <a:rPr lang="en-GB" sz="3600" b="0" i="1" smtClean="0">
                          <a:latin typeface="Cambria Math" panose="02040503050406030204" pitchFamily="18" charset="0"/>
                        </a:rPr>
                        <m:t>𝑃𝑟𝑜𝑑𝑢𝑐𝑡𝑖𝑣𝑖𝑡𝑦</m:t>
                      </m:r>
                      <m:r>
                        <a:rPr lang="en-GB" sz="3600" b="0" i="1" smtClean="0">
                          <a:latin typeface="Cambria Math" panose="02040503050406030204" pitchFamily="18" charset="0"/>
                        </a:rPr>
                        <m:t>= </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𝐿𝑎𝑏𝑜𝑢𝑟</m:t>
                          </m:r>
                          <m:r>
                            <a:rPr lang="en-GB" sz="3600" b="0" i="1" smtClean="0">
                              <a:latin typeface="Cambria Math" panose="02040503050406030204" pitchFamily="18" charset="0"/>
                            </a:rPr>
                            <m:t> </m:t>
                          </m:r>
                          <m:r>
                            <a:rPr lang="en-GB" sz="3600" b="0" i="1" smtClean="0">
                              <a:latin typeface="Cambria Math" panose="02040503050406030204" pitchFamily="18" charset="0"/>
                            </a:rPr>
                            <m:t>𝑂𝑢𝑡𝑝𝑢𝑡</m:t>
                          </m:r>
                        </m:num>
                        <m:den>
                          <m:r>
                            <a:rPr lang="en-GB" sz="3600" b="0" i="1" smtClean="0">
                              <a:latin typeface="Cambria Math" panose="02040503050406030204" pitchFamily="18" charset="0"/>
                            </a:rPr>
                            <m:t>𝐿𝑎𝑏𝑜𝑢𝑟</m:t>
                          </m:r>
                          <m:r>
                            <a:rPr lang="en-GB" sz="3600" b="0" i="1" smtClean="0">
                              <a:latin typeface="Cambria Math" panose="02040503050406030204" pitchFamily="18" charset="0"/>
                            </a:rPr>
                            <m:t> </m:t>
                          </m:r>
                          <m:r>
                            <a:rPr lang="en-GB" sz="3600" b="0" i="1" smtClean="0">
                              <a:latin typeface="Cambria Math" panose="02040503050406030204" pitchFamily="18" charset="0"/>
                            </a:rPr>
                            <m:t>𝐼𝑛𝑝𝑢𝑡</m:t>
                          </m:r>
                        </m:den>
                      </m:f>
                    </m:oMath>
                  </m:oMathPara>
                </a14:m>
                <a:endParaRPr lang="en-GB" sz="3600" dirty="0"/>
              </a:p>
            </p:txBody>
          </p:sp>
        </mc:Choice>
        <mc:Fallback xmlns="">
          <p:sp>
            <p:nvSpPr>
              <p:cNvPr id="3" name="Content Placeholder 2">
                <a:extLst>
                  <a:ext uri="{FF2B5EF4-FFF2-40B4-BE49-F238E27FC236}">
                    <a16:creationId xmlns:a16="http://schemas.microsoft.com/office/drawing/2014/main" id="{255DAE7B-C448-4494-B014-19B5643F3C5A}"/>
                  </a:ext>
                </a:extLst>
              </p:cNvPr>
              <p:cNvSpPr>
                <a:spLocks noGrp="1" noRot="1" noChangeAspect="1" noMove="1" noResize="1" noEditPoints="1" noAdjustHandles="1" noChangeArrowheads="1" noChangeShapeType="1" noTextEdit="1"/>
              </p:cNvSpPr>
              <p:nvPr>
                <p:ph idx="1"/>
              </p:nvPr>
            </p:nvSpPr>
            <p:spPr>
              <a:xfrm>
                <a:off x="913795" y="2221523"/>
                <a:ext cx="10353762" cy="1488831"/>
              </a:xfr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F4D9BAF4-6440-4403-8C9E-02D6FF1AEBDA}"/>
                  </a:ext>
                </a:extLst>
              </p:cNvPr>
              <p:cNvSpPr txBox="1">
                <a:spLocks/>
              </p:cNvSpPr>
              <p:nvPr/>
            </p:nvSpPr>
            <p:spPr>
              <a:xfrm>
                <a:off x="913795" y="3979985"/>
                <a:ext cx="10353762" cy="148883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14:m>
                  <m:oMathPara xmlns:m="http://schemas.openxmlformats.org/officeDocument/2006/math">
                    <m:oMathParaPr>
                      <m:jc m:val="left"/>
                    </m:oMathParaPr>
                    <m:oMath xmlns:m="http://schemas.openxmlformats.org/officeDocument/2006/math">
                      <m:r>
                        <a:rPr lang="en-GB" sz="3600" b="0" i="1" smtClean="0">
                          <a:latin typeface="Cambria Math" panose="02040503050406030204" pitchFamily="18" charset="0"/>
                        </a:rPr>
                        <m:t>𝐺𝑟𝑜𝑤𝑡h</m:t>
                      </m:r>
                      <m:r>
                        <a:rPr lang="en-GB" sz="3600" b="0" i="1" smtClean="0">
                          <a:latin typeface="Cambria Math" panose="02040503050406030204" pitchFamily="18" charset="0"/>
                        </a:rPr>
                        <m:t> </m:t>
                      </m:r>
                      <m:r>
                        <a:rPr lang="en-GB" sz="3600" b="0" i="1" smtClean="0">
                          <a:latin typeface="Cambria Math" panose="02040503050406030204" pitchFamily="18" charset="0"/>
                        </a:rPr>
                        <m:t>𝑟𝑎𝑡𝑒</m:t>
                      </m:r>
                      <m:r>
                        <a:rPr lang="en-GB" sz="3600" i="1" smtClean="0">
                          <a:latin typeface="Cambria Math" panose="02040503050406030204" pitchFamily="18" charset="0"/>
                        </a:rPr>
                        <m:t>=</m:t>
                      </m:r>
                      <m:r>
                        <a:rPr lang="en-GB" sz="3600" b="0" i="1" smtClean="0">
                          <a:latin typeface="Cambria Math" panose="02040503050406030204" pitchFamily="18" charset="0"/>
                        </a:rPr>
                        <m:t>𝑟𝑎𝑡𝑒</m:t>
                      </m:r>
                      <m:r>
                        <a:rPr lang="en-GB" sz="3600" b="0" i="1" smtClean="0">
                          <a:latin typeface="Cambria Math" panose="02040503050406030204" pitchFamily="18" charset="0"/>
                        </a:rPr>
                        <m:t> </m:t>
                      </m:r>
                      <m:r>
                        <a:rPr lang="en-GB" sz="3600" b="0" i="1" smtClean="0">
                          <a:latin typeface="Cambria Math" panose="02040503050406030204" pitchFamily="18" charset="0"/>
                        </a:rPr>
                        <m:t>𝑜𝑓</m:t>
                      </m:r>
                      <m:r>
                        <a:rPr lang="en-GB" sz="3600" b="0" i="1" smtClean="0">
                          <a:latin typeface="Cambria Math" panose="02040503050406030204" pitchFamily="18" charset="0"/>
                        </a:rPr>
                        <m:t> </m:t>
                      </m:r>
                      <m:r>
                        <a:rPr lang="en-GB" sz="3600" b="0" i="1" smtClean="0">
                          <a:latin typeface="Cambria Math" panose="02040503050406030204" pitchFamily="18" charset="0"/>
                        </a:rPr>
                        <m:t>𝑐h𝑎𝑛𝑔𝑒</m:t>
                      </m:r>
                      <m:r>
                        <a:rPr lang="en-GB" sz="3600" b="0" i="1" smtClean="0">
                          <a:latin typeface="Cambria Math" panose="02040503050406030204" pitchFamily="18" charset="0"/>
                        </a:rPr>
                        <m:t> </m:t>
                      </m:r>
                      <m:r>
                        <a:rPr lang="en-GB" sz="3600" b="0" i="1" smtClean="0">
                          <a:latin typeface="Cambria Math" panose="02040503050406030204" pitchFamily="18" charset="0"/>
                        </a:rPr>
                        <m:t>𝑖𝑛</m:t>
                      </m:r>
                      <m:r>
                        <a:rPr lang="en-GB" sz="3600" b="0" i="1" smtClean="0">
                          <a:latin typeface="Cambria Math" panose="02040503050406030204" pitchFamily="18" charset="0"/>
                        </a:rPr>
                        <m:t> </m:t>
                      </m:r>
                      <m:r>
                        <a:rPr lang="en-GB" sz="3600" b="0" i="1" smtClean="0">
                          <a:latin typeface="Cambria Math" panose="02040503050406030204" pitchFamily="18" charset="0"/>
                        </a:rPr>
                        <m:t>𝑝𝑟𝑜𝑑𝑢𝑐𝑡𝑖𝑣𝑖𝑡𝑦</m:t>
                      </m:r>
                      <m:r>
                        <a:rPr lang="en-GB" sz="3600" b="0" i="1" smtClean="0">
                          <a:latin typeface="Cambria Math" panose="02040503050406030204" pitchFamily="18" charset="0"/>
                        </a:rPr>
                        <m:t> </m:t>
                      </m:r>
                      <m:r>
                        <a:rPr lang="en-GB" sz="3600" b="0" i="1" smtClean="0">
                          <a:latin typeface="Cambria Math" panose="02040503050406030204" pitchFamily="18" charset="0"/>
                        </a:rPr>
                        <m:t>𝑝𝑒𝑟</m:t>
                      </m:r>
                      <m:r>
                        <a:rPr lang="en-GB" sz="3600" b="0" i="1" smtClean="0">
                          <a:latin typeface="Cambria Math" panose="02040503050406030204" pitchFamily="18" charset="0"/>
                        </a:rPr>
                        <m:t> </m:t>
                      </m:r>
                      <m:r>
                        <a:rPr lang="en-GB" sz="3600" b="0" i="1" smtClean="0">
                          <a:latin typeface="Cambria Math" panose="02040503050406030204" pitchFamily="18" charset="0"/>
                        </a:rPr>
                        <m:t>𝑦𝑒𝑎𝑟</m:t>
                      </m:r>
                    </m:oMath>
                  </m:oMathPara>
                </a14:m>
                <a:endParaRPr lang="en-GB" sz="3600" dirty="0"/>
              </a:p>
            </p:txBody>
          </p:sp>
        </mc:Choice>
        <mc:Fallback xmlns="">
          <p:sp>
            <p:nvSpPr>
              <p:cNvPr id="4" name="Content Placeholder 2">
                <a:extLst>
                  <a:ext uri="{FF2B5EF4-FFF2-40B4-BE49-F238E27FC236}">
                    <a16:creationId xmlns:a16="http://schemas.microsoft.com/office/drawing/2014/main" id="{F4D9BAF4-6440-4403-8C9E-02D6FF1AEBDA}"/>
                  </a:ext>
                </a:extLst>
              </p:cNvPr>
              <p:cNvSpPr txBox="1">
                <a:spLocks noRot="1" noChangeAspect="1" noMove="1" noResize="1" noEditPoints="1" noAdjustHandles="1" noChangeArrowheads="1" noChangeShapeType="1" noTextEdit="1"/>
              </p:cNvSpPr>
              <p:nvPr/>
            </p:nvSpPr>
            <p:spPr>
              <a:xfrm>
                <a:off x="913795" y="3979985"/>
                <a:ext cx="10353762" cy="1488831"/>
              </a:xfrm>
              <a:prstGeom prst="rect">
                <a:avLst/>
              </a:prstGeom>
              <a:blipFill>
                <a:blip r:embed="rId4"/>
                <a:stretch>
                  <a:fillRect/>
                </a:stretch>
              </a:blipFill>
              <a:effectLst>
                <a:outerShdw blurRad="25400" dir="17880000">
                  <a:srgbClr val="000000">
                    <a:alpha val="46000"/>
                  </a:srgbClr>
                </a:outerShdw>
              </a:effectLst>
            </p:spPr>
            <p:txBody>
              <a:bodyPr/>
              <a:lstStyle/>
              <a:p>
                <a:r>
                  <a:rPr lang="en-GB">
                    <a:noFill/>
                  </a:rPr>
                  <a:t> </a:t>
                </a:r>
              </a:p>
            </p:txBody>
          </p:sp>
        </mc:Fallback>
      </mc:AlternateContent>
    </p:spTree>
    <p:extLst>
      <p:ext uri="{BB962C8B-B14F-4D97-AF65-F5344CB8AC3E}">
        <p14:creationId xmlns:p14="http://schemas.microsoft.com/office/powerpoint/2010/main" val="18482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641A-D46D-4D70-8173-92F4D436B13A}"/>
              </a:ext>
            </a:extLst>
          </p:cNvPr>
          <p:cNvSpPr>
            <a:spLocks noGrp="1"/>
          </p:cNvSpPr>
          <p:nvPr>
            <p:ph type="title"/>
          </p:nvPr>
        </p:nvSpPr>
        <p:spPr>
          <a:xfrm>
            <a:off x="919119" y="194568"/>
            <a:ext cx="10353762" cy="970450"/>
          </a:xfrm>
        </p:spPr>
        <p:txBody>
          <a:bodyPr/>
          <a:lstStyle/>
          <a:p>
            <a:r>
              <a:rPr lang="en-GB" dirty="0"/>
              <a:t>Productivity between UK &amp; G7 Countries</a:t>
            </a:r>
          </a:p>
        </p:txBody>
      </p:sp>
      <p:pic>
        <p:nvPicPr>
          <p:cNvPr id="5" name="Picture 4">
            <a:extLst>
              <a:ext uri="{FF2B5EF4-FFF2-40B4-BE49-F238E27FC236}">
                <a16:creationId xmlns:a16="http://schemas.microsoft.com/office/drawing/2014/main" id="{83E03DA5-E839-4227-95CC-729A4F02C6DC}"/>
              </a:ext>
            </a:extLst>
          </p:cNvPr>
          <p:cNvPicPr>
            <a:picLocks noChangeAspect="1"/>
          </p:cNvPicPr>
          <p:nvPr/>
        </p:nvPicPr>
        <p:blipFill>
          <a:blip r:embed="rId3"/>
          <a:stretch>
            <a:fillRect/>
          </a:stretch>
        </p:blipFill>
        <p:spPr>
          <a:xfrm>
            <a:off x="1966336" y="1165018"/>
            <a:ext cx="8259328" cy="4972744"/>
          </a:xfrm>
          <a:prstGeom prst="rect">
            <a:avLst/>
          </a:prstGeom>
        </p:spPr>
      </p:pic>
    </p:spTree>
    <p:extLst>
      <p:ext uri="{BB962C8B-B14F-4D97-AF65-F5344CB8AC3E}">
        <p14:creationId xmlns:p14="http://schemas.microsoft.com/office/powerpoint/2010/main" val="190224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641A-D46D-4D70-8173-92F4D436B13A}"/>
              </a:ext>
            </a:extLst>
          </p:cNvPr>
          <p:cNvSpPr>
            <a:spLocks noGrp="1"/>
          </p:cNvSpPr>
          <p:nvPr>
            <p:ph type="title"/>
          </p:nvPr>
        </p:nvSpPr>
        <p:spPr>
          <a:xfrm>
            <a:off x="919119" y="211016"/>
            <a:ext cx="10353762" cy="970450"/>
          </a:xfrm>
        </p:spPr>
        <p:txBody>
          <a:bodyPr/>
          <a:lstStyle/>
          <a:p>
            <a:r>
              <a:rPr lang="en-GB" dirty="0"/>
              <a:t>Grow Rate between UK vs G7</a:t>
            </a:r>
          </a:p>
        </p:txBody>
      </p:sp>
      <p:pic>
        <p:nvPicPr>
          <p:cNvPr id="15" name="Picture 14">
            <a:extLst>
              <a:ext uri="{FF2B5EF4-FFF2-40B4-BE49-F238E27FC236}">
                <a16:creationId xmlns:a16="http://schemas.microsoft.com/office/drawing/2014/main" id="{06493B07-6CA1-42C2-BAA2-403B750F33D4}"/>
              </a:ext>
            </a:extLst>
          </p:cNvPr>
          <p:cNvPicPr>
            <a:picLocks noChangeAspect="1"/>
          </p:cNvPicPr>
          <p:nvPr/>
        </p:nvPicPr>
        <p:blipFill>
          <a:blip r:embed="rId3"/>
          <a:stretch>
            <a:fillRect/>
          </a:stretch>
        </p:blipFill>
        <p:spPr>
          <a:xfrm>
            <a:off x="1785336" y="1181466"/>
            <a:ext cx="8621328" cy="5077534"/>
          </a:xfrm>
          <a:prstGeom prst="rect">
            <a:avLst/>
          </a:prstGeom>
        </p:spPr>
      </p:pic>
    </p:spTree>
    <p:extLst>
      <p:ext uri="{BB962C8B-B14F-4D97-AF65-F5344CB8AC3E}">
        <p14:creationId xmlns:p14="http://schemas.microsoft.com/office/powerpoint/2010/main" val="295649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9936-3622-456C-A397-B09878A292E5}"/>
              </a:ext>
            </a:extLst>
          </p:cNvPr>
          <p:cNvSpPr>
            <a:spLocks noGrp="1"/>
          </p:cNvSpPr>
          <p:nvPr>
            <p:ph type="title"/>
          </p:nvPr>
        </p:nvSpPr>
        <p:spPr>
          <a:xfrm>
            <a:off x="913795" y="246185"/>
            <a:ext cx="10353762" cy="970450"/>
          </a:xfrm>
        </p:spPr>
        <p:txBody>
          <a:bodyPr/>
          <a:lstStyle/>
          <a:p>
            <a:r>
              <a:rPr lang="en-GB" dirty="0"/>
              <a:t>Aim of the Project</a:t>
            </a:r>
          </a:p>
        </p:txBody>
      </p:sp>
      <p:sp>
        <p:nvSpPr>
          <p:cNvPr id="3" name="Content Placeholder 2">
            <a:extLst>
              <a:ext uri="{FF2B5EF4-FFF2-40B4-BE49-F238E27FC236}">
                <a16:creationId xmlns:a16="http://schemas.microsoft.com/office/drawing/2014/main" id="{B52D3111-E4AB-48C0-B352-C6A0918E59F7}"/>
              </a:ext>
            </a:extLst>
          </p:cNvPr>
          <p:cNvSpPr>
            <a:spLocks noGrp="1"/>
          </p:cNvSpPr>
          <p:nvPr>
            <p:ph idx="1"/>
          </p:nvPr>
        </p:nvSpPr>
        <p:spPr/>
        <p:txBody>
          <a:bodyPr>
            <a:normAutofit/>
          </a:bodyPr>
          <a:lstStyle/>
          <a:p>
            <a:pPr marL="0" indent="0">
              <a:buNone/>
            </a:pPr>
            <a:r>
              <a:rPr lang="en-GB" dirty="0"/>
              <a:t>Business Question:</a:t>
            </a:r>
          </a:p>
          <a:p>
            <a:r>
              <a:rPr lang="en-US" dirty="0"/>
              <a:t>How can we improve productivity within Scotland and the UK overall? </a:t>
            </a:r>
          </a:p>
          <a:p>
            <a:pPr marL="0" indent="0">
              <a:buNone/>
            </a:pPr>
            <a:endParaRPr lang="en-GB" dirty="0"/>
          </a:p>
          <a:p>
            <a:pPr marL="0" indent="0">
              <a:buNone/>
            </a:pPr>
            <a:r>
              <a:rPr lang="en-US" dirty="0"/>
              <a:t>MVP:</a:t>
            </a:r>
          </a:p>
          <a:p>
            <a:r>
              <a:rPr lang="en-US" dirty="0"/>
              <a:t>Which industries are lagging behind in terms of productivity? </a:t>
            </a:r>
          </a:p>
          <a:p>
            <a:r>
              <a:rPr lang="en-US" dirty="0"/>
              <a:t>What factors can be improved to increase employee productivity across UK regions? </a:t>
            </a:r>
          </a:p>
        </p:txBody>
      </p:sp>
    </p:spTree>
    <p:extLst>
      <p:ext uri="{BB962C8B-B14F-4D97-AF65-F5344CB8AC3E}">
        <p14:creationId xmlns:p14="http://schemas.microsoft.com/office/powerpoint/2010/main" val="50641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D3B2-9BA8-4749-B503-A68BAB730F53}"/>
              </a:ext>
            </a:extLst>
          </p:cNvPr>
          <p:cNvSpPr>
            <a:spLocks noGrp="1"/>
          </p:cNvSpPr>
          <p:nvPr>
            <p:ph type="ctrTitle"/>
          </p:nvPr>
        </p:nvSpPr>
        <p:spPr/>
        <p:txBody>
          <a:bodyPr/>
          <a:lstStyle/>
          <a:p>
            <a:r>
              <a:rPr lang="en-GB" dirty="0"/>
              <a:t>2. Productivity Growth Per Industry</a:t>
            </a:r>
          </a:p>
        </p:txBody>
      </p:sp>
    </p:spTree>
    <p:extLst>
      <p:ext uri="{BB962C8B-B14F-4D97-AF65-F5344CB8AC3E}">
        <p14:creationId xmlns:p14="http://schemas.microsoft.com/office/powerpoint/2010/main" val="77055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B8BA-5C89-43E8-8A19-ED256EF80DA1}"/>
              </a:ext>
            </a:extLst>
          </p:cNvPr>
          <p:cNvSpPr>
            <a:spLocks noGrp="1"/>
          </p:cNvSpPr>
          <p:nvPr>
            <p:ph type="title"/>
          </p:nvPr>
        </p:nvSpPr>
        <p:spPr>
          <a:xfrm>
            <a:off x="264664" y="216668"/>
            <a:ext cx="11471817" cy="970450"/>
          </a:xfrm>
        </p:spPr>
        <p:txBody>
          <a:bodyPr/>
          <a:lstStyle/>
          <a:p>
            <a:r>
              <a:rPr lang="en-GB" dirty="0"/>
              <a:t>Methodology</a:t>
            </a:r>
          </a:p>
        </p:txBody>
      </p:sp>
      <p:graphicFrame>
        <p:nvGraphicFramePr>
          <p:cNvPr id="4" name="Table 4">
            <a:extLst>
              <a:ext uri="{FF2B5EF4-FFF2-40B4-BE49-F238E27FC236}">
                <a16:creationId xmlns:a16="http://schemas.microsoft.com/office/drawing/2014/main" id="{871F48E2-C831-4A59-BEBA-D95E3690036E}"/>
              </a:ext>
            </a:extLst>
          </p:cNvPr>
          <p:cNvGraphicFramePr>
            <a:graphicFrameLocks noGrp="1"/>
          </p:cNvGraphicFramePr>
          <p:nvPr>
            <p:extLst>
              <p:ext uri="{D42A27DB-BD31-4B8C-83A1-F6EECF244321}">
                <p14:modId xmlns:p14="http://schemas.microsoft.com/office/powerpoint/2010/main" val="47386485"/>
              </p:ext>
            </p:extLst>
          </p:nvPr>
        </p:nvGraphicFramePr>
        <p:xfrm>
          <a:off x="8827477" y="1563798"/>
          <a:ext cx="2909004" cy="5077534"/>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688208302"/>
                    </a:ext>
                  </a:extLst>
                </a:gridCol>
                <a:gridCol w="1994604">
                  <a:extLst>
                    <a:ext uri="{9D8B030D-6E8A-4147-A177-3AD203B41FA5}">
                      <a16:colId xmlns:a16="http://schemas.microsoft.com/office/drawing/2014/main" val="3111961199"/>
                    </a:ext>
                  </a:extLst>
                </a:gridCol>
              </a:tblGrid>
              <a:tr h="613599">
                <a:tc>
                  <a:txBody>
                    <a:bodyPr/>
                    <a:lstStyle/>
                    <a:p>
                      <a:pPr algn="ctr"/>
                      <a:r>
                        <a:rPr lang="en-GB" sz="1800" dirty="0"/>
                        <a:t>SIC</a:t>
                      </a:r>
                    </a:p>
                  </a:txBody>
                  <a:tcPr/>
                </a:tc>
                <a:tc>
                  <a:txBody>
                    <a:bodyPr/>
                    <a:lstStyle/>
                    <a:p>
                      <a:r>
                        <a:rPr lang="en-GB" sz="1800" dirty="0"/>
                        <a:t>Group Name</a:t>
                      </a:r>
                    </a:p>
                  </a:txBody>
                  <a:tcPr/>
                </a:tc>
                <a:extLst>
                  <a:ext uri="{0D108BD9-81ED-4DB2-BD59-A6C34878D82A}">
                    <a16:rowId xmlns:a16="http://schemas.microsoft.com/office/drawing/2014/main" val="215653639"/>
                  </a:ext>
                </a:extLst>
              </a:tr>
              <a:tr h="510918">
                <a:tc>
                  <a:txBody>
                    <a:bodyPr/>
                    <a:lstStyle/>
                    <a:p>
                      <a:pPr algn="ctr" fontAlgn="b"/>
                      <a:r>
                        <a:rPr lang="en-GB" sz="1800" b="0" i="0" u="none" strike="noStrike" dirty="0">
                          <a:solidFill>
                            <a:srgbClr val="000000"/>
                          </a:solidFill>
                          <a:effectLst/>
                          <a:latin typeface="Calibri" panose="020F0502020204030204" pitchFamily="34" charset="0"/>
                        </a:rPr>
                        <a:t>A</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Primary Product</a:t>
                      </a:r>
                    </a:p>
                  </a:txBody>
                  <a:tcPr marL="9525" marR="9525" marT="9525" marB="0" anchor="b"/>
                </a:tc>
                <a:extLst>
                  <a:ext uri="{0D108BD9-81ED-4DB2-BD59-A6C34878D82A}">
                    <a16:rowId xmlns:a16="http://schemas.microsoft.com/office/drawing/2014/main" val="1905838505"/>
                  </a:ext>
                </a:extLst>
              </a:tr>
              <a:tr h="510918">
                <a:tc>
                  <a:txBody>
                    <a:bodyPr/>
                    <a:lstStyle/>
                    <a:p>
                      <a:pPr algn="ctr" fontAlgn="b"/>
                      <a:r>
                        <a:rPr lang="en-GB" sz="1800" b="0" i="0" u="none" strike="noStrike" dirty="0">
                          <a:solidFill>
                            <a:srgbClr val="000000"/>
                          </a:solidFill>
                          <a:effectLst/>
                          <a:latin typeface="Calibri" panose="020F0502020204030204" pitchFamily="34" charset="0"/>
                        </a:rPr>
                        <a:t>B-E</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Engineering</a:t>
                      </a:r>
                    </a:p>
                  </a:txBody>
                  <a:tcPr marL="9525" marR="9525" marT="9525" marB="0" anchor="b"/>
                </a:tc>
                <a:extLst>
                  <a:ext uri="{0D108BD9-81ED-4DB2-BD59-A6C34878D82A}">
                    <a16:rowId xmlns:a16="http://schemas.microsoft.com/office/drawing/2014/main" val="2549652039"/>
                  </a:ext>
                </a:extLst>
              </a:tr>
              <a:tr h="510918">
                <a:tc>
                  <a:txBody>
                    <a:bodyPr/>
                    <a:lstStyle/>
                    <a:p>
                      <a:pPr algn="ctr" fontAlgn="b"/>
                      <a:r>
                        <a:rPr lang="en-GB" sz="1800" b="0" i="0" u="none" strike="noStrike" dirty="0">
                          <a:solidFill>
                            <a:srgbClr val="000000"/>
                          </a:solidFill>
                          <a:effectLst/>
                          <a:latin typeface="Calibri" panose="020F0502020204030204" pitchFamily="34" charset="0"/>
                        </a:rPr>
                        <a:t>F </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Civil Construction</a:t>
                      </a:r>
                    </a:p>
                  </a:txBody>
                  <a:tcPr marL="9525" marR="9525" marT="9525" marB="0" anchor="b"/>
                </a:tc>
                <a:extLst>
                  <a:ext uri="{0D108BD9-81ED-4DB2-BD59-A6C34878D82A}">
                    <a16:rowId xmlns:a16="http://schemas.microsoft.com/office/drawing/2014/main" val="237636167"/>
                  </a:ext>
                </a:extLst>
              </a:tr>
              <a:tr h="769003">
                <a:tc>
                  <a:txBody>
                    <a:bodyPr/>
                    <a:lstStyle/>
                    <a:p>
                      <a:pPr algn="ctr" fontAlgn="b"/>
                      <a:r>
                        <a:rPr lang="en-GB" sz="1800" b="0" i="0" u="none" strike="noStrike">
                          <a:solidFill>
                            <a:srgbClr val="000000"/>
                          </a:solidFill>
                          <a:effectLst/>
                          <a:latin typeface="Calibri" panose="020F0502020204030204" pitchFamily="34" charset="0"/>
                        </a:rPr>
                        <a:t>G-I</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Tertiary product </a:t>
                      </a:r>
                    </a:p>
                  </a:txBody>
                  <a:tcPr marL="9525" marR="9525" marT="9525" marB="0" anchor="b"/>
                </a:tc>
                <a:extLst>
                  <a:ext uri="{0D108BD9-81ED-4DB2-BD59-A6C34878D82A}">
                    <a16:rowId xmlns:a16="http://schemas.microsoft.com/office/drawing/2014/main" val="2227706421"/>
                  </a:ext>
                </a:extLst>
              </a:tr>
              <a:tr h="882257">
                <a:tc>
                  <a:txBody>
                    <a:bodyPr/>
                    <a:lstStyle/>
                    <a:p>
                      <a:pPr algn="ctr" fontAlgn="b"/>
                      <a:r>
                        <a:rPr lang="en-GB" sz="1800" b="0" i="0" u="none" strike="noStrike">
                          <a:solidFill>
                            <a:srgbClr val="000000"/>
                          </a:solidFill>
                          <a:effectLst/>
                          <a:latin typeface="Calibri" panose="020F0502020204030204" pitchFamily="34" charset="0"/>
                        </a:rPr>
                        <a:t>J</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Calibri" panose="020F0502020204030204" pitchFamily="34" charset="0"/>
                        </a:rPr>
                        <a:t>Information and communication</a:t>
                      </a:r>
                    </a:p>
                  </a:txBody>
                  <a:tcPr marL="9525" marR="9525" marT="9525" marB="0" anchor="b"/>
                </a:tc>
                <a:extLst>
                  <a:ext uri="{0D108BD9-81ED-4DB2-BD59-A6C34878D82A}">
                    <a16:rowId xmlns:a16="http://schemas.microsoft.com/office/drawing/2014/main" val="3625162366"/>
                  </a:ext>
                </a:extLst>
              </a:tr>
              <a:tr h="510918">
                <a:tc>
                  <a:txBody>
                    <a:bodyPr/>
                    <a:lstStyle/>
                    <a:p>
                      <a:pPr algn="ctr" fontAlgn="b"/>
                      <a:r>
                        <a:rPr lang="en-GB" sz="1800" b="0" i="0" u="none" strike="noStrike">
                          <a:solidFill>
                            <a:srgbClr val="000000"/>
                          </a:solidFill>
                          <a:effectLst/>
                          <a:latin typeface="Calibri" panose="020F0502020204030204" pitchFamily="34" charset="0"/>
                        </a:rPr>
                        <a:t>K</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Finance</a:t>
                      </a:r>
                    </a:p>
                  </a:txBody>
                  <a:tcPr marL="9525" marR="9525" marT="9525" marB="0" anchor="b"/>
                </a:tc>
                <a:extLst>
                  <a:ext uri="{0D108BD9-81ED-4DB2-BD59-A6C34878D82A}">
                    <a16:rowId xmlns:a16="http://schemas.microsoft.com/office/drawing/2014/main" val="1278296278"/>
                  </a:ext>
                </a:extLst>
              </a:tr>
              <a:tr h="769003">
                <a:tc>
                  <a:txBody>
                    <a:bodyPr/>
                    <a:lstStyle/>
                    <a:p>
                      <a:pPr algn="ctr" fontAlgn="b"/>
                      <a:r>
                        <a:rPr lang="en-GB" sz="1800" b="0" i="0" u="none" strike="noStrike" dirty="0">
                          <a:solidFill>
                            <a:srgbClr val="000000"/>
                          </a:solidFill>
                          <a:effectLst/>
                          <a:latin typeface="Calibri" panose="020F0502020204030204" pitchFamily="34" charset="0"/>
                        </a:rPr>
                        <a:t>M-N</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Academic Research</a:t>
                      </a:r>
                    </a:p>
                  </a:txBody>
                  <a:tcPr marL="9525" marR="9525" marT="9525" marB="0" anchor="b"/>
                </a:tc>
                <a:extLst>
                  <a:ext uri="{0D108BD9-81ED-4DB2-BD59-A6C34878D82A}">
                    <a16:rowId xmlns:a16="http://schemas.microsoft.com/office/drawing/2014/main" val="2178835595"/>
                  </a:ext>
                </a:extLst>
              </a:tr>
            </a:tbl>
          </a:graphicData>
        </a:graphic>
      </p:graphicFrame>
      <p:pic>
        <p:nvPicPr>
          <p:cNvPr id="9" name="Picture 8">
            <a:extLst>
              <a:ext uri="{FF2B5EF4-FFF2-40B4-BE49-F238E27FC236}">
                <a16:creationId xmlns:a16="http://schemas.microsoft.com/office/drawing/2014/main" id="{ABC5E6CB-E8F8-491B-825C-F9A755B73853}"/>
              </a:ext>
            </a:extLst>
          </p:cNvPr>
          <p:cNvPicPr>
            <a:picLocks noChangeAspect="1"/>
          </p:cNvPicPr>
          <p:nvPr/>
        </p:nvPicPr>
        <p:blipFill>
          <a:blip r:embed="rId3"/>
          <a:stretch>
            <a:fillRect/>
          </a:stretch>
        </p:blipFill>
        <p:spPr>
          <a:xfrm>
            <a:off x="417064" y="1563797"/>
            <a:ext cx="8268592" cy="5077535"/>
          </a:xfrm>
          <a:prstGeom prst="rect">
            <a:avLst/>
          </a:prstGeom>
        </p:spPr>
      </p:pic>
    </p:spTree>
    <p:extLst>
      <p:ext uri="{BB962C8B-B14F-4D97-AF65-F5344CB8AC3E}">
        <p14:creationId xmlns:p14="http://schemas.microsoft.com/office/powerpoint/2010/main" val="3361621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B8BA-5C89-43E8-8A19-ED256EF80DA1}"/>
              </a:ext>
            </a:extLst>
          </p:cNvPr>
          <p:cNvSpPr>
            <a:spLocks noGrp="1"/>
          </p:cNvSpPr>
          <p:nvPr>
            <p:ph type="title"/>
          </p:nvPr>
        </p:nvSpPr>
        <p:spPr>
          <a:xfrm>
            <a:off x="264664" y="216668"/>
            <a:ext cx="11471817" cy="970450"/>
          </a:xfrm>
        </p:spPr>
        <p:txBody>
          <a:bodyPr/>
          <a:lstStyle/>
          <a:p>
            <a:r>
              <a:rPr lang="en-GB" dirty="0"/>
              <a:t>Methodology</a:t>
            </a:r>
          </a:p>
        </p:txBody>
      </p:sp>
      <p:graphicFrame>
        <p:nvGraphicFramePr>
          <p:cNvPr id="4" name="Table 4">
            <a:extLst>
              <a:ext uri="{FF2B5EF4-FFF2-40B4-BE49-F238E27FC236}">
                <a16:creationId xmlns:a16="http://schemas.microsoft.com/office/drawing/2014/main" id="{871F48E2-C831-4A59-BEBA-D95E3690036E}"/>
              </a:ext>
            </a:extLst>
          </p:cNvPr>
          <p:cNvGraphicFramePr>
            <a:graphicFrameLocks noGrp="1"/>
          </p:cNvGraphicFramePr>
          <p:nvPr/>
        </p:nvGraphicFramePr>
        <p:xfrm>
          <a:off x="8827477" y="1563798"/>
          <a:ext cx="2909004" cy="5077534"/>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688208302"/>
                    </a:ext>
                  </a:extLst>
                </a:gridCol>
                <a:gridCol w="1994604">
                  <a:extLst>
                    <a:ext uri="{9D8B030D-6E8A-4147-A177-3AD203B41FA5}">
                      <a16:colId xmlns:a16="http://schemas.microsoft.com/office/drawing/2014/main" val="3111961199"/>
                    </a:ext>
                  </a:extLst>
                </a:gridCol>
              </a:tblGrid>
              <a:tr h="613599">
                <a:tc>
                  <a:txBody>
                    <a:bodyPr/>
                    <a:lstStyle/>
                    <a:p>
                      <a:pPr algn="ctr"/>
                      <a:r>
                        <a:rPr lang="en-GB" sz="1800" dirty="0"/>
                        <a:t>SIC</a:t>
                      </a:r>
                    </a:p>
                  </a:txBody>
                  <a:tcPr/>
                </a:tc>
                <a:tc>
                  <a:txBody>
                    <a:bodyPr/>
                    <a:lstStyle/>
                    <a:p>
                      <a:r>
                        <a:rPr lang="en-GB" sz="1800" dirty="0"/>
                        <a:t>Group Name</a:t>
                      </a:r>
                    </a:p>
                  </a:txBody>
                  <a:tcPr/>
                </a:tc>
                <a:extLst>
                  <a:ext uri="{0D108BD9-81ED-4DB2-BD59-A6C34878D82A}">
                    <a16:rowId xmlns:a16="http://schemas.microsoft.com/office/drawing/2014/main" val="215653639"/>
                  </a:ext>
                </a:extLst>
              </a:tr>
              <a:tr h="510918">
                <a:tc>
                  <a:txBody>
                    <a:bodyPr/>
                    <a:lstStyle/>
                    <a:p>
                      <a:pPr algn="ctr" fontAlgn="b"/>
                      <a:r>
                        <a:rPr lang="en-GB" sz="1800" b="0" i="0" u="none" strike="noStrike" dirty="0">
                          <a:solidFill>
                            <a:srgbClr val="000000"/>
                          </a:solidFill>
                          <a:effectLst/>
                          <a:latin typeface="Calibri" panose="020F0502020204030204" pitchFamily="34" charset="0"/>
                        </a:rPr>
                        <a:t>A</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Primary Product</a:t>
                      </a:r>
                    </a:p>
                  </a:txBody>
                  <a:tcPr marL="9525" marR="9525" marT="9525" marB="0" anchor="b"/>
                </a:tc>
                <a:extLst>
                  <a:ext uri="{0D108BD9-81ED-4DB2-BD59-A6C34878D82A}">
                    <a16:rowId xmlns:a16="http://schemas.microsoft.com/office/drawing/2014/main" val="1905838505"/>
                  </a:ext>
                </a:extLst>
              </a:tr>
              <a:tr h="510918">
                <a:tc>
                  <a:txBody>
                    <a:bodyPr/>
                    <a:lstStyle/>
                    <a:p>
                      <a:pPr algn="ctr" fontAlgn="b"/>
                      <a:r>
                        <a:rPr lang="en-GB" sz="1800" b="0" i="0" u="none" strike="noStrike" dirty="0">
                          <a:solidFill>
                            <a:srgbClr val="000000"/>
                          </a:solidFill>
                          <a:effectLst/>
                          <a:latin typeface="Calibri" panose="020F0502020204030204" pitchFamily="34" charset="0"/>
                        </a:rPr>
                        <a:t>B-E</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Engineering</a:t>
                      </a:r>
                    </a:p>
                  </a:txBody>
                  <a:tcPr marL="9525" marR="9525" marT="9525" marB="0" anchor="b"/>
                </a:tc>
                <a:extLst>
                  <a:ext uri="{0D108BD9-81ED-4DB2-BD59-A6C34878D82A}">
                    <a16:rowId xmlns:a16="http://schemas.microsoft.com/office/drawing/2014/main" val="2549652039"/>
                  </a:ext>
                </a:extLst>
              </a:tr>
              <a:tr h="510918">
                <a:tc>
                  <a:txBody>
                    <a:bodyPr/>
                    <a:lstStyle/>
                    <a:p>
                      <a:pPr algn="ctr" fontAlgn="b"/>
                      <a:r>
                        <a:rPr lang="en-GB" sz="1800" b="0" i="0" u="none" strike="noStrike" dirty="0">
                          <a:solidFill>
                            <a:srgbClr val="000000"/>
                          </a:solidFill>
                          <a:effectLst/>
                          <a:latin typeface="Calibri" panose="020F0502020204030204" pitchFamily="34" charset="0"/>
                        </a:rPr>
                        <a:t>F </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Civil Construction</a:t>
                      </a:r>
                    </a:p>
                  </a:txBody>
                  <a:tcPr marL="9525" marR="9525" marT="9525" marB="0" anchor="b"/>
                </a:tc>
                <a:extLst>
                  <a:ext uri="{0D108BD9-81ED-4DB2-BD59-A6C34878D82A}">
                    <a16:rowId xmlns:a16="http://schemas.microsoft.com/office/drawing/2014/main" val="237636167"/>
                  </a:ext>
                </a:extLst>
              </a:tr>
              <a:tr h="769003">
                <a:tc>
                  <a:txBody>
                    <a:bodyPr/>
                    <a:lstStyle/>
                    <a:p>
                      <a:pPr algn="ctr" fontAlgn="b"/>
                      <a:r>
                        <a:rPr lang="en-GB" sz="1800" b="0" i="0" u="none" strike="noStrike">
                          <a:solidFill>
                            <a:srgbClr val="000000"/>
                          </a:solidFill>
                          <a:effectLst/>
                          <a:latin typeface="Calibri" panose="020F0502020204030204" pitchFamily="34" charset="0"/>
                        </a:rPr>
                        <a:t>G-I</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Tertiary product </a:t>
                      </a:r>
                    </a:p>
                  </a:txBody>
                  <a:tcPr marL="9525" marR="9525" marT="9525" marB="0" anchor="b"/>
                </a:tc>
                <a:extLst>
                  <a:ext uri="{0D108BD9-81ED-4DB2-BD59-A6C34878D82A}">
                    <a16:rowId xmlns:a16="http://schemas.microsoft.com/office/drawing/2014/main" val="2227706421"/>
                  </a:ext>
                </a:extLst>
              </a:tr>
              <a:tr h="882257">
                <a:tc>
                  <a:txBody>
                    <a:bodyPr/>
                    <a:lstStyle/>
                    <a:p>
                      <a:pPr algn="ctr" fontAlgn="b"/>
                      <a:r>
                        <a:rPr lang="en-GB" sz="1800" b="0" i="0" u="none" strike="noStrike">
                          <a:solidFill>
                            <a:srgbClr val="000000"/>
                          </a:solidFill>
                          <a:effectLst/>
                          <a:latin typeface="Calibri" panose="020F0502020204030204" pitchFamily="34" charset="0"/>
                        </a:rPr>
                        <a:t>J</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Calibri" panose="020F0502020204030204" pitchFamily="34" charset="0"/>
                        </a:rPr>
                        <a:t>Information and communication</a:t>
                      </a:r>
                    </a:p>
                  </a:txBody>
                  <a:tcPr marL="9525" marR="9525" marT="9525" marB="0" anchor="b"/>
                </a:tc>
                <a:extLst>
                  <a:ext uri="{0D108BD9-81ED-4DB2-BD59-A6C34878D82A}">
                    <a16:rowId xmlns:a16="http://schemas.microsoft.com/office/drawing/2014/main" val="3625162366"/>
                  </a:ext>
                </a:extLst>
              </a:tr>
              <a:tr h="510918">
                <a:tc>
                  <a:txBody>
                    <a:bodyPr/>
                    <a:lstStyle/>
                    <a:p>
                      <a:pPr algn="ctr" fontAlgn="b"/>
                      <a:r>
                        <a:rPr lang="en-GB" sz="1800" b="0" i="0" u="none" strike="noStrike">
                          <a:solidFill>
                            <a:srgbClr val="000000"/>
                          </a:solidFill>
                          <a:effectLst/>
                          <a:latin typeface="Calibri" panose="020F0502020204030204" pitchFamily="34" charset="0"/>
                        </a:rPr>
                        <a:t>K</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Finance</a:t>
                      </a:r>
                    </a:p>
                  </a:txBody>
                  <a:tcPr marL="9525" marR="9525" marT="9525" marB="0" anchor="b"/>
                </a:tc>
                <a:extLst>
                  <a:ext uri="{0D108BD9-81ED-4DB2-BD59-A6C34878D82A}">
                    <a16:rowId xmlns:a16="http://schemas.microsoft.com/office/drawing/2014/main" val="1278296278"/>
                  </a:ext>
                </a:extLst>
              </a:tr>
              <a:tr h="769003">
                <a:tc>
                  <a:txBody>
                    <a:bodyPr/>
                    <a:lstStyle/>
                    <a:p>
                      <a:pPr algn="ctr" fontAlgn="b"/>
                      <a:r>
                        <a:rPr lang="en-GB" sz="1800" b="0" i="0" u="none" strike="noStrike" dirty="0">
                          <a:solidFill>
                            <a:srgbClr val="000000"/>
                          </a:solidFill>
                          <a:effectLst/>
                          <a:latin typeface="Calibri" panose="020F0502020204030204" pitchFamily="34" charset="0"/>
                        </a:rPr>
                        <a:t>M-N</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Academic Research</a:t>
                      </a:r>
                    </a:p>
                  </a:txBody>
                  <a:tcPr marL="9525" marR="9525" marT="9525" marB="0" anchor="b"/>
                </a:tc>
                <a:extLst>
                  <a:ext uri="{0D108BD9-81ED-4DB2-BD59-A6C34878D82A}">
                    <a16:rowId xmlns:a16="http://schemas.microsoft.com/office/drawing/2014/main" val="2178835595"/>
                  </a:ext>
                </a:extLst>
              </a:tr>
            </a:tbl>
          </a:graphicData>
        </a:graphic>
      </p:graphicFrame>
      <p:pic>
        <p:nvPicPr>
          <p:cNvPr id="5" name="Picture 4">
            <a:extLst>
              <a:ext uri="{FF2B5EF4-FFF2-40B4-BE49-F238E27FC236}">
                <a16:creationId xmlns:a16="http://schemas.microsoft.com/office/drawing/2014/main" id="{59C9DA80-E8E4-496A-B1A4-E68644AFFC55}"/>
              </a:ext>
            </a:extLst>
          </p:cNvPr>
          <p:cNvPicPr>
            <a:picLocks noChangeAspect="1"/>
          </p:cNvPicPr>
          <p:nvPr/>
        </p:nvPicPr>
        <p:blipFill>
          <a:blip r:embed="rId3"/>
          <a:stretch>
            <a:fillRect/>
          </a:stretch>
        </p:blipFill>
        <p:spPr>
          <a:xfrm>
            <a:off x="455519" y="1563797"/>
            <a:ext cx="8214490" cy="5077535"/>
          </a:xfrm>
          <a:prstGeom prst="rect">
            <a:avLst/>
          </a:prstGeom>
        </p:spPr>
      </p:pic>
    </p:spTree>
    <p:extLst>
      <p:ext uri="{BB962C8B-B14F-4D97-AF65-F5344CB8AC3E}">
        <p14:creationId xmlns:p14="http://schemas.microsoft.com/office/powerpoint/2010/main" val="2273002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1324</TotalTime>
  <Words>1537</Words>
  <Application>Microsoft Office PowerPoint</Application>
  <PresentationFormat>Widescreen</PresentationFormat>
  <Paragraphs>237</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Calisto MT</vt:lpstr>
      <vt:lpstr>Cambria Math</vt:lpstr>
      <vt:lpstr>Wingdings 2</vt:lpstr>
      <vt:lpstr>Slate</vt:lpstr>
      <vt:lpstr>UK Productivity Analysis</vt:lpstr>
      <vt:lpstr>1. Introduction</vt:lpstr>
      <vt:lpstr>What is Productivity</vt:lpstr>
      <vt:lpstr>Productivity between UK &amp; G7 Countries</vt:lpstr>
      <vt:lpstr>Grow Rate between UK vs G7</vt:lpstr>
      <vt:lpstr>Aim of the Project</vt:lpstr>
      <vt:lpstr>2. Productivity Growth Per Industry</vt:lpstr>
      <vt:lpstr>Methodology</vt:lpstr>
      <vt:lpstr>Methodology</vt:lpstr>
      <vt:lpstr>Productivity Growth Per Industry Scotland vs. UK</vt:lpstr>
      <vt:lpstr>3. Productivity Factors</vt:lpstr>
      <vt:lpstr>Methodology</vt:lpstr>
      <vt:lpstr>Hypothesis Test Results</vt:lpstr>
      <vt:lpstr>Conclusion</vt:lpstr>
      <vt:lpstr>The End</vt:lpstr>
      <vt:lpstr>PowerPoint Presentation</vt:lpstr>
      <vt:lpstr>Hypothesis Test Results</vt:lpstr>
      <vt:lpstr>Industry Catagory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c:creator>
  <cp:lastModifiedBy>K</cp:lastModifiedBy>
  <cp:revision>663</cp:revision>
  <dcterms:created xsi:type="dcterms:W3CDTF">2022-03-14T12:55:37Z</dcterms:created>
  <dcterms:modified xsi:type="dcterms:W3CDTF">2022-03-16T12:31:00Z</dcterms:modified>
</cp:coreProperties>
</file>