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sldIdLst>
    <p:sldId id="256" r:id="rId2"/>
    <p:sldId id="284" r:id="rId3"/>
    <p:sldId id="286" r:id="rId4"/>
    <p:sldId id="258" r:id="rId5"/>
    <p:sldId id="274" r:id="rId6"/>
    <p:sldId id="262" r:id="rId7"/>
    <p:sldId id="280" r:id="rId8"/>
    <p:sldId id="287" r:id="rId9"/>
    <p:sldId id="288" r:id="rId10"/>
    <p:sldId id="289" r:id="rId11"/>
    <p:sldId id="285" r:id="rId12"/>
    <p:sldId id="263" r:id="rId13"/>
    <p:sldId id="270" r:id="rId14"/>
    <p:sldId id="264" r:id="rId15"/>
    <p:sldId id="269" r:id="rId16"/>
    <p:sldId id="283" r:id="rId17"/>
    <p:sldId id="290"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DFB"/>
    <a:srgbClr val="00B746"/>
    <a:srgbClr val="FC7C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64"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71774-D6B3-480A-938F-5E043FF98E02}" type="datetimeFigureOut">
              <a:rPr lang="en-GB" smtClean="0"/>
              <a:t>15/03/2022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FA6D-F318-4210-A104-FE957E7091B7}" type="slidenum">
              <a:rPr lang="en-GB" smtClean="0"/>
              <a:t>‹#›</a:t>
            </a:fld>
            <a:endParaRPr lang="en-GB"/>
          </a:p>
        </p:txBody>
      </p:sp>
    </p:spTree>
    <p:extLst>
      <p:ext uri="{BB962C8B-B14F-4D97-AF65-F5344CB8AC3E}">
        <p14:creationId xmlns:p14="http://schemas.microsoft.com/office/powerpoint/2010/main" val="385064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1</a:t>
            </a:fld>
            <a:endParaRPr lang="en-GB"/>
          </a:p>
        </p:txBody>
      </p:sp>
    </p:spTree>
    <p:extLst>
      <p:ext uri="{BB962C8B-B14F-4D97-AF65-F5344CB8AC3E}">
        <p14:creationId xmlns:p14="http://schemas.microsoft.com/office/powerpoint/2010/main" val="152096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average, with a higher inflation rate are significantly lower productivity.</a:t>
            </a:r>
          </a:p>
          <a:p>
            <a:endParaRPr lang="en-GB" dirty="0"/>
          </a:p>
          <a:p>
            <a:r>
              <a:rPr lang="en-GB" dirty="0"/>
              <a:t>With a higher worked hours, including over time, resulted a significantly lower productivity. Deem as an inefficient way to produce output.</a:t>
            </a:r>
          </a:p>
          <a:p>
            <a:endParaRPr lang="en-GB" dirty="0"/>
          </a:p>
          <a:p>
            <a:r>
              <a:rPr lang="en-GB" dirty="0"/>
              <a:t>With a higher minimum or average salary, the productivity is significantly higher, to boost the workers’ morale.</a:t>
            </a:r>
          </a:p>
          <a:p>
            <a:endParaRPr lang="en-GB" dirty="0"/>
          </a:p>
          <a:p>
            <a:r>
              <a:rPr lang="en-GB" dirty="0"/>
              <a:t>For the 3 category of Education levels, only an increase in proportion of upper secondary education results in a significantly higher productivity, the remained 2 levels are remained insignificant on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13</a:t>
            </a:fld>
            <a:endParaRPr lang="en-GB"/>
          </a:p>
        </p:txBody>
      </p:sp>
    </p:spTree>
    <p:extLst>
      <p:ext uri="{BB962C8B-B14F-4D97-AF65-F5344CB8AC3E}">
        <p14:creationId xmlns:p14="http://schemas.microsoft.com/office/powerpoint/2010/main" val="2263617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great recession in 2008,  the productivity growth in the UK has been slowed down and led to a lower productivity when compared with G7 countries.</a:t>
            </a:r>
          </a:p>
          <a:p>
            <a:r>
              <a:rPr lang="en-GB" dirty="0"/>
              <a:t>In the industry productivity analysis.  We have found that Scottish’s engineering industry performed the best among the others, with a strong growth rate.</a:t>
            </a:r>
          </a:p>
          <a:p>
            <a:r>
              <a:rPr lang="en-GB" dirty="0"/>
              <a:t>Conversely, the Scottish Information and Communication Industry showed evidence of declining in growth rate.</a:t>
            </a:r>
          </a:p>
          <a:p>
            <a:endParaRPr lang="en-GB" dirty="0"/>
          </a:p>
          <a:p>
            <a:r>
              <a:rPr lang="en-GB" dirty="0"/>
              <a:t>A series of hypothesis tests are conducted with different economics factors.</a:t>
            </a:r>
          </a:p>
          <a:p>
            <a:r>
              <a:rPr lang="en-GB" dirty="0"/>
              <a:t>On average, higher min/</a:t>
            </a:r>
            <a:r>
              <a:rPr lang="en-GB" dirty="0" err="1"/>
              <a:t>avg</a:t>
            </a:r>
            <a:r>
              <a:rPr lang="en-GB" dirty="0"/>
              <a:t> wage and higher secondary education will result in significantly higher productivity.</a:t>
            </a:r>
          </a:p>
          <a:p>
            <a:r>
              <a:rPr lang="en-GB" dirty="0"/>
              <a:t>With higher worked hours and inflation rate will result in a significantly lower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14</a:t>
            </a:fld>
            <a:endParaRPr lang="en-GB"/>
          </a:p>
        </p:txBody>
      </p:sp>
    </p:spTree>
    <p:extLst>
      <p:ext uri="{BB962C8B-B14F-4D97-AF65-F5344CB8AC3E}">
        <p14:creationId xmlns:p14="http://schemas.microsoft.com/office/powerpoint/2010/main" val="161236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results showed that times with a </a:t>
            </a:r>
          </a:p>
          <a:p>
            <a:endParaRPr lang="en-GB" dirty="0"/>
          </a:p>
          <a:p>
            <a:r>
              <a:rPr lang="en-GB" dirty="0"/>
              <a:t>On average, the productivity of countries with higher unemployment and inflation rate are significantly lower than countries with lower unemployment rate.</a:t>
            </a:r>
          </a:p>
          <a:p>
            <a:endParaRPr lang="en-GB" dirty="0"/>
          </a:p>
          <a:p>
            <a:r>
              <a:rPr lang="en-GB" dirty="0"/>
              <a:t>With a higher worked hours, including over time, resulted a significantly lower productivity. </a:t>
            </a:r>
          </a:p>
          <a:p>
            <a:endParaRPr lang="en-GB" dirty="0"/>
          </a:p>
          <a:p>
            <a:r>
              <a:rPr lang="en-GB" dirty="0"/>
              <a:t>To boost the works’ morale</a:t>
            </a:r>
          </a:p>
          <a:p>
            <a:endParaRPr lang="en-GB" dirty="0"/>
          </a:p>
          <a:p>
            <a:endParaRPr lang="en-GB" dirty="0"/>
          </a:p>
          <a:p>
            <a:r>
              <a:rPr lang="en-GB" dirty="0"/>
              <a:t>Decouple Analysis and Confounding factors</a:t>
            </a:r>
          </a:p>
          <a:p>
            <a:r>
              <a:rPr lang="en-GB" dirty="0"/>
              <a:t>The concluded drawn from the decoupled analysis for this project are for guidance only. </a:t>
            </a:r>
          </a:p>
          <a:p>
            <a:r>
              <a:rPr lang="en-GB" dirty="0"/>
              <a:t>Interaction &amp; cofounding factors are not taking into account but may affect to the labour’s productivity.</a:t>
            </a:r>
          </a:p>
          <a:p>
            <a:endParaRPr lang="en-GB" dirty="0"/>
          </a:p>
          <a:p>
            <a:endParaRPr lang="en-GB" dirty="0"/>
          </a:p>
          <a:p>
            <a:r>
              <a:rPr lang="en-GB" dirty="0"/>
              <a:t>Higher min/</a:t>
            </a:r>
            <a:r>
              <a:rPr lang="en-GB" dirty="0" err="1"/>
              <a:t>avg</a:t>
            </a:r>
            <a:r>
              <a:rPr lang="en-GB" dirty="0"/>
              <a:t> wage, higher secondary education will have a high stat significant influence on the productivity.</a:t>
            </a:r>
          </a:p>
          <a:p>
            <a:r>
              <a:rPr lang="en-GB" dirty="0"/>
              <a:t>Higher worked hours, unemployment rate and inflation rate will have a lower stat-significant influence on the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17</a:t>
            </a:fld>
            <a:endParaRPr lang="en-GB"/>
          </a:p>
        </p:txBody>
      </p:sp>
    </p:spTree>
    <p:extLst>
      <p:ext uri="{BB962C8B-B14F-4D97-AF65-F5344CB8AC3E}">
        <p14:creationId xmlns:p14="http://schemas.microsoft.com/office/powerpoint/2010/main" val="286064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18</a:t>
            </a:fld>
            <a:endParaRPr lang="en-GB"/>
          </a:p>
        </p:txBody>
      </p:sp>
    </p:spTree>
    <p:extLst>
      <p:ext uri="{BB962C8B-B14F-4D97-AF65-F5344CB8AC3E}">
        <p14:creationId xmlns:p14="http://schemas.microsoft.com/office/powerpoint/2010/main" val="403955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Productivity is a economic concept for measuring labour efficiency, given by the output volume per labour input. A high productivity can leads to an increasing profitability of the company/country.</a:t>
            </a:r>
          </a:p>
          <a:p>
            <a:r>
              <a:rPr lang="en-GB" dirty="0"/>
              <a:t>Meaning we can either produce higher output with the same amount of work, or produce the same output with less labour required. </a:t>
            </a:r>
          </a:p>
          <a:p>
            <a:endParaRPr lang="en-GB" dirty="0"/>
          </a:p>
          <a:p>
            <a:r>
              <a:rPr lang="en-GB" dirty="0"/>
              <a:t>Productivity can be measured different ways, and for this analysis we will only be using output per hour worked as our definitions of productivity.</a:t>
            </a:r>
          </a:p>
          <a:p>
            <a:endParaRPr lang="en-GB" dirty="0"/>
          </a:p>
          <a:p>
            <a:r>
              <a:rPr lang="en-GB" dirty="0"/>
              <a:t>The Growth rate is the rate of change in productivity, this productivity minus last year’s productivity</a:t>
            </a:r>
          </a:p>
        </p:txBody>
      </p:sp>
      <p:sp>
        <p:nvSpPr>
          <p:cNvPr id="4" name="Slide Number Placeholder 3"/>
          <p:cNvSpPr>
            <a:spLocks noGrp="1"/>
          </p:cNvSpPr>
          <p:nvPr>
            <p:ph type="sldNum" sz="quarter" idx="5"/>
          </p:nvPr>
        </p:nvSpPr>
        <p:spPr/>
        <p:txBody>
          <a:bodyPr/>
          <a:lstStyle/>
          <a:p>
            <a:fld id="{6FA1FA6D-F318-4210-A104-FE957E7091B7}" type="slidenum">
              <a:rPr lang="en-GB" smtClean="0"/>
              <a:t>3</a:t>
            </a:fld>
            <a:endParaRPr lang="en-GB"/>
          </a:p>
        </p:txBody>
      </p:sp>
    </p:spTree>
    <p:extLst>
      <p:ext uri="{BB962C8B-B14F-4D97-AF65-F5344CB8AC3E}">
        <p14:creationId xmlns:p14="http://schemas.microsoft.com/office/powerpoint/2010/main" val="98326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2000 the UK’s productivity is always higher than the G7 countries until the great recession in 2008. Since then, the UK’s productivity has been underperformed to a point where UK’s productivity is lower than the G7 average.</a:t>
            </a:r>
          </a:p>
        </p:txBody>
      </p:sp>
      <p:sp>
        <p:nvSpPr>
          <p:cNvPr id="4" name="Slide Number Placeholder 3"/>
          <p:cNvSpPr>
            <a:spLocks noGrp="1"/>
          </p:cNvSpPr>
          <p:nvPr>
            <p:ph type="sldNum" sz="quarter" idx="5"/>
          </p:nvPr>
        </p:nvSpPr>
        <p:spPr/>
        <p:txBody>
          <a:bodyPr/>
          <a:lstStyle/>
          <a:p>
            <a:fld id="{6FA1FA6D-F318-4210-A104-FE957E7091B7}" type="slidenum">
              <a:rPr lang="en-GB" smtClean="0"/>
              <a:t>4</a:t>
            </a:fld>
            <a:endParaRPr lang="en-GB"/>
          </a:p>
        </p:txBody>
      </p:sp>
    </p:spTree>
    <p:extLst>
      <p:ext uri="{BB962C8B-B14F-4D97-AF65-F5344CB8AC3E}">
        <p14:creationId xmlns:p14="http://schemas.microsoft.com/office/powerpoint/2010/main" val="190955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underperforming characteristics can be seen in the growth rate graph. After the sharp drop in 2008, we can see the G7’s growth rate has bounced, whereas UK remained leads to an underperformed productivity.</a:t>
            </a:r>
          </a:p>
          <a:p>
            <a:r>
              <a:rPr lang="en-GB" dirty="0"/>
              <a:t>This is the initiative for this project that we need to find ways to improve UK’s competitiveness to the market. </a:t>
            </a:r>
          </a:p>
        </p:txBody>
      </p:sp>
      <p:sp>
        <p:nvSpPr>
          <p:cNvPr id="4" name="Slide Number Placeholder 3"/>
          <p:cNvSpPr>
            <a:spLocks noGrp="1"/>
          </p:cNvSpPr>
          <p:nvPr>
            <p:ph type="sldNum" sz="quarter" idx="5"/>
          </p:nvPr>
        </p:nvSpPr>
        <p:spPr/>
        <p:txBody>
          <a:bodyPr/>
          <a:lstStyle/>
          <a:p>
            <a:fld id="{6FA1FA6D-F318-4210-A104-FE957E7091B7}" type="slidenum">
              <a:rPr lang="en-GB" smtClean="0"/>
              <a:t>5</a:t>
            </a:fld>
            <a:endParaRPr lang="en-GB"/>
          </a:p>
        </p:txBody>
      </p:sp>
    </p:spTree>
    <p:extLst>
      <p:ext uri="{BB962C8B-B14F-4D97-AF65-F5344CB8AC3E}">
        <p14:creationId xmlns:p14="http://schemas.microsoft.com/office/powerpoint/2010/main" val="303508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A1FA6D-F318-4210-A104-FE957E7091B7}" type="slidenum">
              <a:rPr lang="en-GB" smtClean="0"/>
              <a:t>6</a:t>
            </a:fld>
            <a:endParaRPr lang="en-GB"/>
          </a:p>
        </p:txBody>
      </p:sp>
    </p:spTree>
    <p:extLst>
      <p:ext uri="{BB962C8B-B14F-4D97-AF65-F5344CB8AC3E}">
        <p14:creationId xmlns:p14="http://schemas.microsoft.com/office/powerpoint/2010/main" val="265193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analysis we will be comparing how different industries perform. The industries are grouped by standard industrial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indicator that I have used is the difference in growth rate to measure the performance per industry. It indicates how fast Scottish industries are growing when compared to the UK in terms of </a:t>
            </a:r>
            <a:r>
              <a:rPr lang="en-GB" dirty="0" err="1"/>
              <a:t>productivty</a:t>
            </a:r>
            <a:r>
              <a:rPr lang="en-GB" dirty="0"/>
              <a:t>. If the data point is above 0 it means Scotland is performing better than the UK and vice versa.</a:t>
            </a:r>
          </a:p>
          <a:p>
            <a:endParaRPr lang="en-GB" dirty="0"/>
          </a:p>
          <a:p>
            <a:r>
              <a:rPr lang="en-GB" dirty="0"/>
              <a:t>I then constructed a validated linear regression model to observe the over trend of growth through the years.</a:t>
            </a:r>
          </a:p>
        </p:txBody>
      </p:sp>
      <p:sp>
        <p:nvSpPr>
          <p:cNvPr id="4" name="Slide Number Placeholder 3"/>
          <p:cNvSpPr>
            <a:spLocks noGrp="1"/>
          </p:cNvSpPr>
          <p:nvPr>
            <p:ph type="sldNum" sz="quarter" idx="5"/>
          </p:nvPr>
        </p:nvSpPr>
        <p:spPr/>
        <p:txBody>
          <a:bodyPr/>
          <a:lstStyle/>
          <a:p>
            <a:fld id="{6FA1FA6D-F318-4210-A104-FE957E7091B7}" type="slidenum">
              <a:rPr lang="en-GB" smtClean="0"/>
              <a:t>8</a:t>
            </a:fld>
            <a:endParaRPr lang="en-GB"/>
          </a:p>
        </p:txBody>
      </p:sp>
    </p:spTree>
    <p:extLst>
      <p:ext uri="{BB962C8B-B14F-4D97-AF65-F5344CB8AC3E}">
        <p14:creationId xmlns:p14="http://schemas.microsoft.com/office/powerpoint/2010/main" val="163784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analysis we will be comparing how different industries perform. The industries are grouped by standard industrial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indicator that I have used is the difference in growth rate to measure the performance per industry. It indicates how fast Scottish industries are growing when compared to the UK in terms of </a:t>
            </a:r>
            <a:r>
              <a:rPr lang="en-GB" dirty="0" err="1"/>
              <a:t>productivty</a:t>
            </a:r>
            <a:r>
              <a:rPr lang="en-GB" dirty="0"/>
              <a:t>. If the data point is above 0 it means Scotland is performing better than the UK and vice versa.</a:t>
            </a:r>
          </a:p>
          <a:p>
            <a:endParaRPr lang="en-GB" dirty="0"/>
          </a:p>
          <a:p>
            <a:r>
              <a:rPr lang="en-GB" dirty="0"/>
              <a:t>I then constructed a validated linear regression model to observe the over trend of growth through the years.</a:t>
            </a:r>
          </a:p>
        </p:txBody>
      </p:sp>
      <p:sp>
        <p:nvSpPr>
          <p:cNvPr id="4" name="Slide Number Placeholder 3"/>
          <p:cNvSpPr>
            <a:spLocks noGrp="1"/>
          </p:cNvSpPr>
          <p:nvPr>
            <p:ph type="sldNum" sz="quarter" idx="5"/>
          </p:nvPr>
        </p:nvSpPr>
        <p:spPr/>
        <p:txBody>
          <a:bodyPr/>
          <a:lstStyle/>
          <a:p>
            <a:fld id="{6FA1FA6D-F318-4210-A104-FE957E7091B7}" type="slidenum">
              <a:rPr lang="en-GB" smtClean="0"/>
              <a:t>9</a:t>
            </a:fld>
            <a:endParaRPr lang="en-GB"/>
          </a:p>
        </p:txBody>
      </p:sp>
    </p:spTree>
    <p:extLst>
      <p:ext uri="{BB962C8B-B14F-4D97-AF65-F5344CB8AC3E}">
        <p14:creationId xmlns:p14="http://schemas.microsoft.com/office/powerpoint/2010/main" val="234616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best performed Scottish industry is engineering, with the data points laying above the margin with a positive gradient. Meaning the industry is always perform better than the rest of the UK and will be better throughout the years.</a:t>
            </a:r>
          </a:p>
          <a:p>
            <a:r>
              <a:rPr lang="en-GB" dirty="0"/>
              <a:t>Primary Product Industry in red, has the highest negative margin, meaning the productivity growth is always slower than the rest of the UK, however, the positive gradient indicates the industry is slowing catching up.</a:t>
            </a:r>
          </a:p>
          <a:p>
            <a:r>
              <a:rPr lang="en-GB" dirty="0"/>
              <a:t>Out of all industries, only group J, Information and communication group, has a negative margin whilst having a negative gradient, indicating the industry is declining throughout the year.</a:t>
            </a:r>
          </a:p>
          <a:p>
            <a:endParaRPr lang="en-GB" dirty="0"/>
          </a:p>
          <a:p>
            <a:endParaRPr lang="en-GB" dirty="0"/>
          </a:p>
          <a:p>
            <a:r>
              <a:rPr lang="en-GB" dirty="0"/>
              <a:t>A similar analysis was carried out comparing UK and G7 countries. However, stat showed that the analysis was insignificant with an irrelevant relationship between the regression and the data point itself. Therefore I won’t be presenting the result in this presentation.</a:t>
            </a:r>
          </a:p>
        </p:txBody>
      </p:sp>
      <p:sp>
        <p:nvSpPr>
          <p:cNvPr id="4" name="Slide Number Placeholder 3"/>
          <p:cNvSpPr>
            <a:spLocks noGrp="1"/>
          </p:cNvSpPr>
          <p:nvPr>
            <p:ph type="sldNum" sz="quarter" idx="5"/>
          </p:nvPr>
        </p:nvSpPr>
        <p:spPr/>
        <p:txBody>
          <a:bodyPr/>
          <a:lstStyle/>
          <a:p>
            <a:fld id="{6FA1FA6D-F318-4210-A104-FE957E7091B7}" type="slidenum">
              <a:rPr lang="en-GB" smtClean="0"/>
              <a:t>10</a:t>
            </a:fld>
            <a:endParaRPr lang="en-GB"/>
          </a:p>
        </p:txBody>
      </p:sp>
    </p:spTree>
    <p:extLst>
      <p:ext uri="{BB962C8B-B14F-4D97-AF65-F5344CB8AC3E}">
        <p14:creationId xmlns:p14="http://schemas.microsoft.com/office/powerpoint/2010/main" val="119431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part of the analysis is aimed to find out which economic factors have influence on productivity, through conducting a series of hypothesis tests.</a:t>
            </a:r>
          </a:p>
          <a:p>
            <a:endParaRPr lang="en-GB" dirty="0"/>
          </a:p>
          <a:p>
            <a:r>
              <a:rPr lang="en-GB" dirty="0"/>
              <a:t>We have adapted 2 samples independent test, 5% confidence level.</a:t>
            </a:r>
          </a:p>
          <a:p>
            <a:endParaRPr lang="en-GB" dirty="0"/>
          </a:p>
          <a:p>
            <a:r>
              <a:rPr lang="en-GB" dirty="0"/>
              <a:t>We will be using Organisation for Economic Cooperation and Development countries (OECD) countries for the tests and UK as a reference index.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(i.e. On average, does a country with a higher salary than the UK, have a significant difference in productivity.)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Economic factors included: inflation rate, salary, total annual hours worked, and education proportion per population separated into 3 levels</a:t>
            </a:r>
          </a:p>
        </p:txBody>
      </p:sp>
      <p:sp>
        <p:nvSpPr>
          <p:cNvPr id="4" name="Slide Number Placeholder 3"/>
          <p:cNvSpPr>
            <a:spLocks noGrp="1"/>
          </p:cNvSpPr>
          <p:nvPr>
            <p:ph type="sldNum" sz="quarter" idx="5"/>
          </p:nvPr>
        </p:nvSpPr>
        <p:spPr/>
        <p:txBody>
          <a:bodyPr/>
          <a:lstStyle/>
          <a:p>
            <a:fld id="{6FA1FA6D-F318-4210-A104-FE957E7091B7}" type="slidenum">
              <a:rPr lang="en-GB" smtClean="0"/>
              <a:t>12</a:t>
            </a:fld>
            <a:endParaRPr lang="en-GB"/>
          </a:p>
        </p:txBody>
      </p:sp>
    </p:spTree>
    <p:extLst>
      <p:ext uri="{BB962C8B-B14F-4D97-AF65-F5344CB8AC3E}">
        <p14:creationId xmlns:p14="http://schemas.microsoft.com/office/powerpoint/2010/main" val="1031039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26911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230122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2819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3303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15908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838C2F-587A-4D8A-9BA0-218B08673B1F}"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30579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838C2F-587A-4D8A-9BA0-218B08673B1F}"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60451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32492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236569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38870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38C2F-587A-4D8A-9BA0-218B08673B1F}"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131254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83269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38C2F-587A-4D8A-9BA0-218B08673B1F}" type="datetimeFigureOut">
              <a:rPr lang="en-GB" smtClean="0"/>
              <a:t>15/03/2022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09232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38C2F-587A-4D8A-9BA0-218B08673B1F}"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83052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38C2F-587A-4D8A-9BA0-218B08673B1F}" type="datetimeFigureOut">
              <a:rPr lang="en-GB" smtClean="0"/>
              <a:t>15/03/2022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96378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424067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38C2F-587A-4D8A-9BA0-218B08673B1F}"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59FF0-AC5C-403A-97F5-8F0ABFC0D367}" type="slidenum">
              <a:rPr lang="en-GB" smtClean="0"/>
              <a:t>‹#›</a:t>
            </a:fld>
            <a:endParaRPr lang="en-GB"/>
          </a:p>
        </p:txBody>
      </p:sp>
    </p:spTree>
    <p:extLst>
      <p:ext uri="{BB962C8B-B14F-4D97-AF65-F5344CB8AC3E}">
        <p14:creationId xmlns:p14="http://schemas.microsoft.com/office/powerpoint/2010/main" val="346588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8838C2F-587A-4D8A-9BA0-218B08673B1F}" type="datetimeFigureOut">
              <a:rPr lang="en-GB" smtClean="0"/>
              <a:t>15/03/2022</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A59FF0-AC5C-403A-97F5-8F0ABFC0D367}" type="slidenum">
              <a:rPr lang="en-GB" smtClean="0"/>
              <a:t>‹#›</a:t>
            </a:fld>
            <a:endParaRPr lang="en-GB"/>
          </a:p>
        </p:txBody>
      </p:sp>
    </p:spTree>
    <p:extLst>
      <p:ext uri="{BB962C8B-B14F-4D97-AF65-F5344CB8AC3E}">
        <p14:creationId xmlns:p14="http://schemas.microsoft.com/office/powerpoint/2010/main" val="204392263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AC6E-429C-4E3B-8542-F3D13892F741}"/>
              </a:ext>
            </a:extLst>
          </p:cNvPr>
          <p:cNvSpPr>
            <a:spLocks noGrp="1"/>
          </p:cNvSpPr>
          <p:nvPr>
            <p:ph type="ctrTitle"/>
          </p:nvPr>
        </p:nvSpPr>
        <p:spPr/>
        <p:txBody>
          <a:bodyPr/>
          <a:lstStyle/>
          <a:p>
            <a:r>
              <a:rPr lang="en-GB" dirty="0"/>
              <a:t>UK Productivity Analysis</a:t>
            </a:r>
          </a:p>
        </p:txBody>
      </p:sp>
      <p:sp>
        <p:nvSpPr>
          <p:cNvPr id="3" name="Subtitle 2">
            <a:extLst>
              <a:ext uri="{FF2B5EF4-FFF2-40B4-BE49-F238E27FC236}">
                <a16:creationId xmlns:a16="http://schemas.microsoft.com/office/drawing/2014/main" id="{ADB39ADC-7F6D-4492-A828-66CC0F594236}"/>
              </a:ext>
            </a:extLst>
          </p:cNvPr>
          <p:cNvSpPr>
            <a:spLocks noGrp="1"/>
          </p:cNvSpPr>
          <p:nvPr>
            <p:ph type="subTitle" idx="1"/>
          </p:nvPr>
        </p:nvSpPr>
        <p:spPr>
          <a:xfrm>
            <a:off x="1381273" y="3867969"/>
            <a:ext cx="9440034" cy="1049867"/>
          </a:xfrm>
        </p:spPr>
        <p:txBody>
          <a:bodyPr>
            <a:normAutofit/>
          </a:bodyPr>
          <a:lstStyle/>
          <a:p>
            <a:r>
              <a:rPr lang="en-GB" dirty="0"/>
              <a:t>Project by </a:t>
            </a:r>
            <a:r>
              <a:rPr lang="en-GB" dirty="0" err="1"/>
              <a:t>KangHin</a:t>
            </a:r>
            <a:r>
              <a:rPr lang="en-GB" dirty="0"/>
              <a:t> Lee</a:t>
            </a:r>
          </a:p>
          <a:p>
            <a:r>
              <a:rPr lang="en-GB" dirty="0"/>
              <a:t>D-12 Data Analyst Course</a:t>
            </a:r>
          </a:p>
        </p:txBody>
      </p:sp>
      <p:sp>
        <p:nvSpPr>
          <p:cNvPr id="4" name="Subtitle 2">
            <a:extLst>
              <a:ext uri="{FF2B5EF4-FFF2-40B4-BE49-F238E27FC236}">
                <a16:creationId xmlns:a16="http://schemas.microsoft.com/office/drawing/2014/main" id="{03397868-B950-499E-A9B8-6BF981BD30F9}"/>
              </a:ext>
            </a:extLst>
          </p:cNvPr>
          <p:cNvSpPr txBox="1">
            <a:spLocks/>
          </p:cNvSpPr>
          <p:nvPr/>
        </p:nvSpPr>
        <p:spPr>
          <a:xfrm>
            <a:off x="1381273" y="5685047"/>
            <a:ext cx="9440034" cy="10498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GB" dirty="0"/>
              <a:t>16</a:t>
            </a:r>
            <a:r>
              <a:rPr lang="en-GB" baseline="30000" dirty="0"/>
              <a:t>th</a:t>
            </a:r>
            <a:r>
              <a:rPr lang="en-GB" dirty="0"/>
              <a:t> March 2022</a:t>
            </a:r>
          </a:p>
        </p:txBody>
      </p:sp>
    </p:spTree>
    <p:extLst>
      <p:ext uri="{BB962C8B-B14F-4D97-AF65-F5344CB8AC3E}">
        <p14:creationId xmlns:p14="http://schemas.microsoft.com/office/powerpoint/2010/main" val="172661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64664" y="216668"/>
            <a:ext cx="11471817" cy="970450"/>
          </a:xfrm>
        </p:spPr>
        <p:txBody>
          <a:bodyPr/>
          <a:lstStyle/>
          <a:p>
            <a:r>
              <a:rPr lang="en-GB" dirty="0"/>
              <a:t>Productivity Growth Per Industry </a:t>
            </a:r>
          </a:p>
        </p:txBody>
      </p:sp>
      <p:pic>
        <p:nvPicPr>
          <p:cNvPr id="7" name="Picture 6">
            <a:extLst>
              <a:ext uri="{FF2B5EF4-FFF2-40B4-BE49-F238E27FC236}">
                <a16:creationId xmlns:a16="http://schemas.microsoft.com/office/drawing/2014/main" id="{FD06348A-69DE-4399-A223-14C7AC19795B}"/>
              </a:ext>
            </a:extLst>
          </p:cNvPr>
          <p:cNvPicPr>
            <a:picLocks noChangeAspect="1"/>
          </p:cNvPicPr>
          <p:nvPr/>
        </p:nvPicPr>
        <p:blipFill>
          <a:blip r:embed="rId3"/>
          <a:stretch>
            <a:fillRect/>
          </a:stretch>
        </p:blipFill>
        <p:spPr>
          <a:xfrm>
            <a:off x="455519" y="1563797"/>
            <a:ext cx="8127809" cy="5077534"/>
          </a:xfrm>
          <a:prstGeom prst="rect">
            <a:avLst/>
          </a:prstGeom>
        </p:spPr>
      </p:pic>
      <p:graphicFrame>
        <p:nvGraphicFramePr>
          <p:cNvPr id="11" name="Table 4">
            <a:extLst>
              <a:ext uri="{FF2B5EF4-FFF2-40B4-BE49-F238E27FC236}">
                <a16:creationId xmlns:a16="http://schemas.microsoft.com/office/drawing/2014/main" id="{7D9EED94-0945-49C9-B3CA-10A0AACFA831}"/>
              </a:ext>
            </a:extLst>
          </p:cNvPr>
          <p:cNvGraphicFramePr>
            <a:graphicFrameLocks noGrp="1"/>
          </p:cNvGraphicFramePr>
          <p:nvPr>
            <p:extLst>
              <p:ext uri="{D42A27DB-BD31-4B8C-83A1-F6EECF244321}">
                <p14:modId xmlns:p14="http://schemas.microsoft.com/office/powerpoint/2010/main" val="3993844811"/>
              </p:ext>
            </p:extLst>
          </p:nvPr>
        </p:nvGraphicFramePr>
        <p:xfrm>
          <a:off x="8827478" y="3050553"/>
          <a:ext cx="2909004" cy="2127000"/>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688208302"/>
                    </a:ext>
                  </a:extLst>
                </a:gridCol>
                <a:gridCol w="2147005">
                  <a:extLst>
                    <a:ext uri="{9D8B030D-6E8A-4147-A177-3AD203B41FA5}">
                      <a16:colId xmlns:a16="http://schemas.microsoft.com/office/drawing/2014/main" val="3111961199"/>
                    </a:ext>
                  </a:extLst>
                </a:gridCol>
              </a:tblGrid>
              <a:tr h="482977">
                <a:tc>
                  <a:txBody>
                    <a:bodyPr/>
                    <a:lstStyle/>
                    <a:p>
                      <a:pPr algn="ctr"/>
                      <a:r>
                        <a:rPr lang="en-GB" sz="1800" dirty="0"/>
                        <a:t>SIC</a:t>
                      </a:r>
                    </a:p>
                  </a:txBody>
                  <a:tcPr/>
                </a:tc>
                <a:tc>
                  <a:txBody>
                    <a:bodyPr/>
                    <a:lstStyle/>
                    <a:p>
                      <a:r>
                        <a:rPr lang="en-GB" sz="1800" dirty="0"/>
                        <a:t>Category Name</a:t>
                      </a:r>
                    </a:p>
                  </a:txBody>
                  <a:tcPr/>
                </a:tc>
                <a:extLst>
                  <a:ext uri="{0D108BD9-81ED-4DB2-BD59-A6C34878D82A}">
                    <a16:rowId xmlns:a16="http://schemas.microsoft.com/office/drawing/2014/main" val="215653639"/>
                  </a:ext>
                </a:extLst>
              </a:tr>
              <a:tr h="402154">
                <a:tc>
                  <a:txBody>
                    <a:bodyPr/>
                    <a:lstStyle/>
                    <a:p>
                      <a:pPr algn="ctr" fontAlgn="b"/>
                      <a:r>
                        <a:rPr lang="en-GB" sz="1800" b="1" i="0" u="none" strike="noStrike" dirty="0">
                          <a:solidFill>
                            <a:srgbClr val="FC7C73"/>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47426">
                <a:tc>
                  <a:txBody>
                    <a:bodyPr/>
                    <a:lstStyle/>
                    <a:p>
                      <a:pPr algn="ctr" fontAlgn="b"/>
                      <a:r>
                        <a:rPr lang="en-GB" sz="1800" b="1" i="0" u="none" strike="noStrike" dirty="0">
                          <a:solidFill>
                            <a:srgbClr val="00B746"/>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694443">
                <a:tc>
                  <a:txBody>
                    <a:bodyPr/>
                    <a:lstStyle/>
                    <a:p>
                      <a:pPr algn="ctr" fontAlgn="b"/>
                      <a:r>
                        <a:rPr lang="en-GB" sz="1800" b="1" i="0" u="none" strike="noStrike" dirty="0">
                          <a:solidFill>
                            <a:srgbClr val="529DFB"/>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bl>
          </a:graphicData>
        </a:graphic>
      </p:graphicFrame>
    </p:spTree>
    <p:extLst>
      <p:ext uri="{BB962C8B-B14F-4D97-AF65-F5344CB8AC3E}">
        <p14:creationId xmlns:p14="http://schemas.microsoft.com/office/powerpoint/2010/main" val="289469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D3B2-9BA8-4749-B503-A68BAB730F53}"/>
              </a:ext>
            </a:extLst>
          </p:cNvPr>
          <p:cNvSpPr>
            <a:spLocks noGrp="1"/>
          </p:cNvSpPr>
          <p:nvPr>
            <p:ph type="ctrTitle"/>
          </p:nvPr>
        </p:nvSpPr>
        <p:spPr/>
        <p:txBody>
          <a:bodyPr/>
          <a:lstStyle/>
          <a:p>
            <a:r>
              <a:rPr lang="en-GB" dirty="0"/>
              <a:t>3. Productivity Factors</a:t>
            </a:r>
          </a:p>
        </p:txBody>
      </p:sp>
    </p:spTree>
    <p:extLst>
      <p:ext uri="{BB962C8B-B14F-4D97-AF65-F5344CB8AC3E}">
        <p14:creationId xmlns:p14="http://schemas.microsoft.com/office/powerpoint/2010/main" val="87202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7E9-7F63-44AF-9D0D-AA7E842AD85A}"/>
              </a:ext>
            </a:extLst>
          </p:cNvPr>
          <p:cNvSpPr>
            <a:spLocks noGrp="1"/>
          </p:cNvSpPr>
          <p:nvPr>
            <p:ph type="title"/>
          </p:nvPr>
        </p:nvSpPr>
        <p:spPr>
          <a:xfrm>
            <a:off x="913795" y="304799"/>
            <a:ext cx="10353762" cy="970450"/>
          </a:xfrm>
        </p:spPr>
        <p:txBody>
          <a:bodyPr/>
          <a:lstStyle/>
          <a:p>
            <a:r>
              <a:rPr lang="en-GB" dirty="0"/>
              <a:t>Productivity Factors</a:t>
            </a:r>
          </a:p>
        </p:txBody>
      </p:sp>
      <p:sp>
        <p:nvSpPr>
          <p:cNvPr id="3" name="Content Placeholder 2">
            <a:extLst>
              <a:ext uri="{FF2B5EF4-FFF2-40B4-BE49-F238E27FC236}">
                <a16:creationId xmlns:a16="http://schemas.microsoft.com/office/drawing/2014/main" id="{DA66C420-1802-4C67-99E2-135980D8C29D}"/>
              </a:ext>
            </a:extLst>
          </p:cNvPr>
          <p:cNvSpPr>
            <a:spLocks noGrp="1"/>
          </p:cNvSpPr>
          <p:nvPr>
            <p:ph idx="1"/>
          </p:nvPr>
        </p:nvSpPr>
        <p:spPr>
          <a:xfrm>
            <a:off x="6236677" y="1884848"/>
            <a:ext cx="5182205" cy="4058751"/>
          </a:xfrm>
        </p:spPr>
        <p:txBody>
          <a:bodyPr>
            <a:normAutofit/>
          </a:bodyPr>
          <a:lstStyle/>
          <a:p>
            <a:pPr marL="36900" indent="0">
              <a:buNone/>
            </a:pPr>
            <a:r>
              <a:rPr lang="en-GB" dirty="0"/>
              <a:t>Economic Factors:</a:t>
            </a:r>
          </a:p>
          <a:p>
            <a:r>
              <a:rPr lang="en-GB" dirty="0"/>
              <a:t>Inflation rate</a:t>
            </a:r>
          </a:p>
          <a:p>
            <a:r>
              <a:rPr lang="en-GB" dirty="0"/>
              <a:t>Annual hours worked</a:t>
            </a:r>
          </a:p>
          <a:p>
            <a:r>
              <a:rPr lang="en-GB" dirty="0"/>
              <a:t>Average / Minimum salary </a:t>
            </a:r>
          </a:p>
          <a:p>
            <a:r>
              <a:rPr lang="en-GB" dirty="0"/>
              <a:t>Education proportion per population:-</a:t>
            </a:r>
          </a:p>
          <a:p>
            <a:pPr lvl="1"/>
            <a:r>
              <a:rPr lang="en-GB" dirty="0"/>
              <a:t>Below Upper Secondary</a:t>
            </a:r>
          </a:p>
          <a:p>
            <a:pPr lvl="1"/>
            <a:r>
              <a:rPr lang="en-GB" dirty="0"/>
              <a:t>Upper Secondary</a:t>
            </a:r>
          </a:p>
          <a:p>
            <a:pPr lvl="1"/>
            <a:r>
              <a:rPr lang="en-GB" dirty="0"/>
              <a:t>Tertiary</a:t>
            </a:r>
          </a:p>
        </p:txBody>
      </p:sp>
      <p:sp>
        <p:nvSpPr>
          <p:cNvPr id="4" name="Content Placeholder 2">
            <a:extLst>
              <a:ext uri="{FF2B5EF4-FFF2-40B4-BE49-F238E27FC236}">
                <a16:creationId xmlns:a16="http://schemas.microsoft.com/office/drawing/2014/main" id="{734E4053-88B8-4706-A8C1-2A9912AF36C7}"/>
              </a:ext>
            </a:extLst>
          </p:cNvPr>
          <p:cNvSpPr txBox="1">
            <a:spLocks/>
          </p:cNvSpPr>
          <p:nvPr/>
        </p:nvSpPr>
        <p:spPr>
          <a:xfrm>
            <a:off x="1066195" y="1884849"/>
            <a:ext cx="5182205"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GB" dirty="0"/>
              <a:t>Hypothesis Test:</a:t>
            </a:r>
          </a:p>
          <a:p>
            <a:r>
              <a:rPr lang="en-GB" dirty="0"/>
              <a:t>2 Samples Independent tests </a:t>
            </a:r>
          </a:p>
          <a:p>
            <a:r>
              <a:rPr lang="en-GB" dirty="0"/>
              <a:t>5% Confidence Level</a:t>
            </a:r>
          </a:p>
          <a:p>
            <a:r>
              <a:rPr lang="en-GB" dirty="0"/>
              <a:t>Dataset contains OECD countries</a:t>
            </a:r>
          </a:p>
          <a:p>
            <a:r>
              <a:rPr lang="en-GB" dirty="0"/>
              <a:t>UK Standard as a reference</a:t>
            </a:r>
          </a:p>
        </p:txBody>
      </p:sp>
    </p:spTree>
    <p:extLst>
      <p:ext uri="{BB962C8B-B14F-4D97-AF65-F5344CB8AC3E}">
        <p14:creationId xmlns:p14="http://schemas.microsoft.com/office/powerpoint/2010/main" val="4826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014-5C13-4E53-AA5A-9B3A25162F4A}"/>
              </a:ext>
            </a:extLst>
          </p:cNvPr>
          <p:cNvSpPr>
            <a:spLocks noGrp="1"/>
          </p:cNvSpPr>
          <p:nvPr>
            <p:ph type="title"/>
          </p:nvPr>
        </p:nvSpPr>
        <p:spPr>
          <a:xfrm>
            <a:off x="913795" y="187569"/>
            <a:ext cx="10353762" cy="970450"/>
          </a:xfrm>
        </p:spPr>
        <p:txBody>
          <a:bodyPr/>
          <a:lstStyle/>
          <a:p>
            <a:r>
              <a:rPr lang="en-GB" dirty="0"/>
              <a:t>Hypothesis Test Results</a:t>
            </a:r>
          </a:p>
        </p:txBody>
      </p:sp>
      <p:graphicFrame>
        <p:nvGraphicFramePr>
          <p:cNvPr id="4" name="Table 4">
            <a:extLst>
              <a:ext uri="{FF2B5EF4-FFF2-40B4-BE49-F238E27FC236}">
                <a16:creationId xmlns:a16="http://schemas.microsoft.com/office/drawing/2014/main" id="{2EA49FE7-052E-4EE5-8F35-4AF92D4904B3}"/>
              </a:ext>
            </a:extLst>
          </p:cNvPr>
          <p:cNvGraphicFramePr>
            <a:graphicFrameLocks noGrp="1"/>
          </p:cNvGraphicFramePr>
          <p:nvPr>
            <p:ph idx="1"/>
            <p:extLst>
              <p:ext uri="{D42A27DB-BD31-4B8C-83A1-F6EECF244321}">
                <p14:modId xmlns:p14="http://schemas.microsoft.com/office/powerpoint/2010/main" val="642339203"/>
              </p:ext>
            </p:extLst>
          </p:nvPr>
        </p:nvGraphicFramePr>
        <p:xfrm>
          <a:off x="2688053" y="1580050"/>
          <a:ext cx="6805246" cy="3684401"/>
        </p:xfrm>
        <a:graphic>
          <a:graphicData uri="http://schemas.openxmlformats.org/drawingml/2006/table">
            <a:tbl>
              <a:tblPr firstRow="1" bandRow="1">
                <a:tableStyleId>{5C22544A-7EE6-4342-B048-85BDC9FD1C3A}</a:tableStyleId>
              </a:tblPr>
              <a:tblGrid>
                <a:gridCol w="3724470">
                  <a:extLst>
                    <a:ext uri="{9D8B030D-6E8A-4147-A177-3AD203B41FA5}">
                      <a16:colId xmlns:a16="http://schemas.microsoft.com/office/drawing/2014/main" val="3936817656"/>
                    </a:ext>
                  </a:extLst>
                </a:gridCol>
                <a:gridCol w="3080776">
                  <a:extLst>
                    <a:ext uri="{9D8B030D-6E8A-4147-A177-3AD203B41FA5}">
                      <a16:colId xmlns:a16="http://schemas.microsoft.com/office/drawing/2014/main" val="3139253213"/>
                    </a:ext>
                  </a:extLst>
                </a:gridCol>
              </a:tblGrid>
              <a:tr h="526343">
                <a:tc>
                  <a:txBody>
                    <a:bodyPr/>
                    <a:lstStyle/>
                    <a:p>
                      <a:r>
                        <a:rPr lang="en-GB" dirty="0"/>
                        <a:t>Hypothesis Test Factors</a:t>
                      </a:r>
                    </a:p>
                  </a:txBody>
                  <a:tcPr/>
                </a:tc>
                <a:tc>
                  <a:txBody>
                    <a:bodyPr/>
                    <a:lstStyle/>
                    <a:p>
                      <a:r>
                        <a:rPr lang="en-GB" dirty="0"/>
                        <a:t>Influence on Productivity</a:t>
                      </a:r>
                    </a:p>
                  </a:txBody>
                  <a:tcPr/>
                </a:tc>
                <a:extLst>
                  <a:ext uri="{0D108BD9-81ED-4DB2-BD59-A6C34878D82A}">
                    <a16:rowId xmlns:a16="http://schemas.microsoft.com/office/drawing/2014/main" val="3629633861"/>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Inflation Rate</a:t>
                      </a:r>
                    </a:p>
                  </a:txBody>
                  <a:tcPr/>
                </a:tc>
                <a:tc>
                  <a:txBody>
                    <a:bodyPr/>
                    <a:lstStyle/>
                    <a:p>
                      <a:r>
                        <a:rPr lang="en-GB" dirty="0"/>
                        <a:t>Significantly Lower</a:t>
                      </a:r>
                    </a:p>
                  </a:txBody>
                  <a:tcPr/>
                </a:tc>
                <a:extLst>
                  <a:ext uri="{0D108BD9-81ED-4DB2-BD59-A6C34878D82A}">
                    <a16:rowId xmlns:a16="http://schemas.microsoft.com/office/drawing/2014/main" val="1049310859"/>
                  </a:ext>
                </a:extLst>
              </a:tr>
              <a:tr h="526343">
                <a:tc>
                  <a:txBody>
                    <a:bodyPr/>
                    <a:lstStyle/>
                    <a:p>
                      <a:r>
                        <a:rPr lang="en-GB" dirty="0"/>
                        <a:t>Higher Worked Hours</a:t>
                      </a:r>
                    </a:p>
                  </a:txBody>
                  <a:tcPr/>
                </a:tc>
                <a:tc>
                  <a:txBody>
                    <a:bodyPr/>
                    <a:lstStyle/>
                    <a:p>
                      <a:r>
                        <a:rPr lang="en-GB" dirty="0"/>
                        <a:t>Significantly Lower</a:t>
                      </a:r>
                    </a:p>
                  </a:txBody>
                  <a:tcPr/>
                </a:tc>
                <a:extLst>
                  <a:ext uri="{0D108BD9-81ED-4DB2-BD59-A6C34878D82A}">
                    <a16:rowId xmlns:a16="http://schemas.microsoft.com/office/drawing/2014/main" val="2730758345"/>
                  </a:ext>
                </a:extLst>
              </a:tr>
              <a:tr h="526343">
                <a:tc>
                  <a:txBody>
                    <a:bodyPr/>
                    <a:lstStyle/>
                    <a:p>
                      <a:r>
                        <a:rPr lang="en-GB" dirty="0"/>
                        <a:t>Higher Min/Average Salary</a:t>
                      </a:r>
                    </a:p>
                  </a:txBody>
                  <a:tcPr/>
                </a:tc>
                <a:tc>
                  <a:txBody>
                    <a:bodyPr/>
                    <a:lstStyle/>
                    <a:p>
                      <a:r>
                        <a:rPr lang="en-GB" dirty="0"/>
                        <a:t>Significantly Higher</a:t>
                      </a:r>
                    </a:p>
                  </a:txBody>
                  <a:tcPr/>
                </a:tc>
                <a:extLst>
                  <a:ext uri="{0D108BD9-81ED-4DB2-BD59-A6C34878D82A}">
                    <a16:rowId xmlns:a16="http://schemas.microsoft.com/office/drawing/2014/main" val="239494701"/>
                  </a:ext>
                </a:extLst>
              </a:tr>
              <a:tr h="526343">
                <a:tc>
                  <a:txBody>
                    <a:bodyPr/>
                    <a:lstStyle/>
                    <a:p>
                      <a:r>
                        <a:rPr lang="en-GB" dirty="0"/>
                        <a:t>Upper Secondary Education</a:t>
                      </a:r>
                    </a:p>
                  </a:txBody>
                  <a:tcPr/>
                </a:tc>
                <a:tc>
                  <a:txBody>
                    <a:bodyPr/>
                    <a:lstStyle/>
                    <a:p>
                      <a:r>
                        <a:rPr lang="en-GB" dirty="0"/>
                        <a:t>Significantly Higher</a:t>
                      </a:r>
                    </a:p>
                  </a:txBody>
                  <a:tcPr/>
                </a:tc>
                <a:extLst>
                  <a:ext uri="{0D108BD9-81ED-4DB2-BD59-A6C34878D82A}">
                    <a16:rowId xmlns:a16="http://schemas.microsoft.com/office/drawing/2014/main" val="364740148"/>
                  </a:ext>
                </a:extLst>
              </a:tr>
              <a:tr h="526343">
                <a:tc>
                  <a:txBody>
                    <a:bodyPr/>
                    <a:lstStyle/>
                    <a:p>
                      <a:r>
                        <a:rPr lang="en-GB" dirty="0"/>
                        <a:t>Below Upper Secondary Education</a:t>
                      </a:r>
                    </a:p>
                  </a:txBody>
                  <a:tcPr/>
                </a:tc>
                <a:tc>
                  <a:txBody>
                    <a:bodyPr/>
                    <a:lstStyle/>
                    <a:p>
                      <a:r>
                        <a:rPr lang="en-GB" dirty="0"/>
                        <a:t>Insignificant</a:t>
                      </a:r>
                    </a:p>
                  </a:txBody>
                  <a:tcPr/>
                </a:tc>
                <a:extLst>
                  <a:ext uri="{0D108BD9-81ED-4DB2-BD59-A6C34878D82A}">
                    <a16:rowId xmlns:a16="http://schemas.microsoft.com/office/drawing/2014/main" val="1172163280"/>
                  </a:ext>
                </a:extLst>
              </a:tr>
              <a:tr h="526343">
                <a:tc>
                  <a:txBody>
                    <a:bodyPr/>
                    <a:lstStyle/>
                    <a:p>
                      <a:r>
                        <a:rPr lang="en-GB" dirty="0"/>
                        <a:t>Tertiary Education </a:t>
                      </a:r>
                    </a:p>
                  </a:txBody>
                  <a:tcPr/>
                </a:tc>
                <a:tc>
                  <a:txBody>
                    <a:bodyPr/>
                    <a:lstStyle/>
                    <a:p>
                      <a:r>
                        <a:rPr lang="en-GB" dirty="0"/>
                        <a:t>Insignificant</a:t>
                      </a:r>
                    </a:p>
                  </a:txBody>
                  <a:tcPr/>
                </a:tc>
                <a:extLst>
                  <a:ext uri="{0D108BD9-81ED-4DB2-BD59-A6C34878D82A}">
                    <a16:rowId xmlns:a16="http://schemas.microsoft.com/office/drawing/2014/main" val="3538388004"/>
                  </a:ext>
                </a:extLst>
              </a:tr>
            </a:tbl>
          </a:graphicData>
        </a:graphic>
      </p:graphicFrame>
    </p:spTree>
    <p:extLst>
      <p:ext uri="{BB962C8B-B14F-4D97-AF65-F5344CB8AC3E}">
        <p14:creationId xmlns:p14="http://schemas.microsoft.com/office/powerpoint/2010/main" val="371529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6B03-B3DD-484A-93A1-05C0579147C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4C4FCC3D-8F68-46A8-8B5D-1BED22ABC1AC}"/>
              </a:ext>
            </a:extLst>
          </p:cNvPr>
          <p:cNvSpPr>
            <a:spLocks noGrp="1"/>
          </p:cNvSpPr>
          <p:nvPr>
            <p:ph idx="1"/>
          </p:nvPr>
        </p:nvSpPr>
        <p:spPr/>
        <p:txBody>
          <a:bodyPr>
            <a:normAutofit/>
          </a:bodyPr>
          <a:lstStyle/>
          <a:p>
            <a:pPr marL="36900" indent="0">
              <a:buNone/>
            </a:pPr>
            <a:r>
              <a:rPr lang="en-US" dirty="0"/>
              <a:t>How can we improve productivity within Scotland and the UK overall? </a:t>
            </a:r>
          </a:p>
          <a:p>
            <a:pPr marL="36900" indent="0">
              <a:buNone/>
            </a:pPr>
            <a:endParaRPr lang="en-US" dirty="0"/>
          </a:p>
          <a:p>
            <a:pPr marL="36900" indent="0">
              <a:buNone/>
            </a:pPr>
            <a:r>
              <a:rPr lang="en-US" dirty="0"/>
              <a:t>1. Which industries are lagging behind in terms of productivity? </a:t>
            </a:r>
          </a:p>
          <a:p>
            <a:r>
              <a:rPr lang="en-US" dirty="0"/>
              <a:t>Scotland’s </a:t>
            </a:r>
            <a:r>
              <a:rPr lang="en-GB" dirty="0"/>
              <a:t>Information and Communication Industry</a:t>
            </a:r>
            <a:endParaRPr lang="en-US" dirty="0"/>
          </a:p>
          <a:p>
            <a:pPr marL="36900" indent="0">
              <a:buNone/>
            </a:pPr>
            <a:endParaRPr lang="en-US" dirty="0"/>
          </a:p>
          <a:p>
            <a:pPr marL="36900" indent="0">
              <a:buNone/>
            </a:pPr>
            <a:r>
              <a:rPr lang="en-US" dirty="0"/>
              <a:t>2. What factors can be improved to increase employee and/or business productivity across UK regions? </a:t>
            </a:r>
          </a:p>
          <a:p>
            <a:r>
              <a:rPr lang="en-US" dirty="0"/>
              <a:t>On average, countries with higher Minimum / Average salary and </a:t>
            </a:r>
            <a:r>
              <a:rPr lang="en-GB" dirty="0"/>
              <a:t>Upper Secondary Education have significantly higher productivity.</a:t>
            </a:r>
            <a:endParaRPr lang="en-US" dirty="0"/>
          </a:p>
          <a:p>
            <a:endParaRPr lang="en-GB" dirty="0"/>
          </a:p>
        </p:txBody>
      </p:sp>
    </p:spTree>
    <p:extLst>
      <p:ext uri="{BB962C8B-B14F-4D97-AF65-F5344CB8AC3E}">
        <p14:creationId xmlns:p14="http://schemas.microsoft.com/office/powerpoint/2010/main" val="419761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828A-128D-4E23-9F4C-51348C25F9F2}"/>
              </a:ext>
            </a:extLst>
          </p:cNvPr>
          <p:cNvSpPr>
            <a:spLocks noGrp="1"/>
          </p:cNvSpPr>
          <p:nvPr>
            <p:ph type="ctrTitle"/>
          </p:nvPr>
        </p:nvSpPr>
        <p:spPr/>
        <p:txBody>
          <a:bodyPr/>
          <a:lstStyle/>
          <a:p>
            <a:r>
              <a:rPr lang="en-GB" dirty="0"/>
              <a:t>The End</a:t>
            </a:r>
          </a:p>
        </p:txBody>
      </p:sp>
    </p:spTree>
    <p:extLst>
      <p:ext uri="{BB962C8B-B14F-4D97-AF65-F5344CB8AC3E}">
        <p14:creationId xmlns:p14="http://schemas.microsoft.com/office/powerpoint/2010/main" val="406179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0FE5-271D-4BD6-B54A-C1C4F3BD24C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DDAF19-A9D1-4497-94C9-CE74A3107CB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7567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014-5C13-4E53-AA5A-9B3A25162F4A}"/>
              </a:ext>
            </a:extLst>
          </p:cNvPr>
          <p:cNvSpPr>
            <a:spLocks noGrp="1"/>
          </p:cNvSpPr>
          <p:nvPr>
            <p:ph type="title"/>
          </p:nvPr>
        </p:nvSpPr>
        <p:spPr/>
        <p:txBody>
          <a:bodyPr/>
          <a:lstStyle/>
          <a:p>
            <a:r>
              <a:rPr lang="en-GB" dirty="0"/>
              <a:t>Hypothesis Test Results</a:t>
            </a:r>
          </a:p>
        </p:txBody>
      </p:sp>
      <p:graphicFrame>
        <p:nvGraphicFramePr>
          <p:cNvPr id="4" name="Table 4">
            <a:extLst>
              <a:ext uri="{FF2B5EF4-FFF2-40B4-BE49-F238E27FC236}">
                <a16:creationId xmlns:a16="http://schemas.microsoft.com/office/drawing/2014/main" id="{2EA49FE7-052E-4EE5-8F35-4AF92D4904B3}"/>
              </a:ext>
            </a:extLst>
          </p:cNvPr>
          <p:cNvGraphicFramePr>
            <a:graphicFrameLocks noGrp="1"/>
          </p:cNvGraphicFramePr>
          <p:nvPr>
            <p:ph idx="1"/>
          </p:nvPr>
        </p:nvGraphicFramePr>
        <p:xfrm>
          <a:off x="838200" y="1690688"/>
          <a:ext cx="10515600" cy="4210744"/>
        </p:xfrm>
        <a:graphic>
          <a:graphicData uri="http://schemas.openxmlformats.org/drawingml/2006/table">
            <a:tbl>
              <a:tblPr firstRow="1" bandRow="1">
                <a:tableStyleId>{5C22544A-7EE6-4342-B048-85BDC9FD1C3A}</a:tableStyleId>
              </a:tblPr>
              <a:tblGrid>
                <a:gridCol w="4015154">
                  <a:extLst>
                    <a:ext uri="{9D8B030D-6E8A-4147-A177-3AD203B41FA5}">
                      <a16:colId xmlns:a16="http://schemas.microsoft.com/office/drawing/2014/main" val="3936817656"/>
                    </a:ext>
                  </a:extLst>
                </a:gridCol>
                <a:gridCol w="2790092">
                  <a:extLst>
                    <a:ext uri="{9D8B030D-6E8A-4147-A177-3AD203B41FA5}">
                      <a16:colId xmlns:a16="http://schemas.microsoft.com/office/drawing/2014/main" val="3139253213"/>
                    </a:ext>
                  </a:extLst>
                </a:gridCol>
                <a:gridCol w="3710354">
                  <a:extLst>
                    <a:ext uri="{9D8B030D-6E8A-4147-A177-3AD203B41FA5}">
                      <a16:colId xmlns:a16="http://schemas.microsoft.com/office/drawing/2014/main" val="3547305790"/>
                    </a:ext>
                  </a:extLst>
                </a:gridCol>
              </a:tblGrid>
              <a:tr h="526343">
                <a:tc>
                  <a:txBody>
                    <a:bodyPr/>
                    <a:lstStyle/>
                    <a:p>
                      <a:r>
                        <a:rPr lang="en-GB" dirty="0"/>
                        <a:t>Hypothesis Test Factors</a:t>
                      </a:r>
                    </a:p>
                  </a:txBody>
                  <a:tcPr/>
                </a:tc>
                <a:tc>
                  <a:txBody>
                    <a:bodyPr/>
                    <a:lstStyle/>
                    <a:p>
                      <a:r>
                        <a:rPr lang="en-GB" dirty="0"/>
                        <a:t>Results</a:t>
                      </a:r>
                    </a:p>
                  </a:txBody>
                  <a:tcPr/>
                </a:tc>
                <a:tc>
                  <a:txBody>
                    <a:bodyPr/>
                    <a:lstStyle/>
                    <a:p>
                      <a:r>
                        <a:rPr lang="en-GB" dirty="0"/>
                        <a:t>Impact on Productivity</a:t>
                      </a:r>
                    </a:p>
                  </a:txBody>
                  <a:tcPr/>
                </a:tc>
                <a:extLst>
                  <a:ext uri="{0D108BD9-81ED-4DB2-BD59-A6C34878D82A}">
                    <a16:rowId xmlns:a16="http://schemas.microsoft.com/office/drawing/2014/main" val="3629633861"/>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Unemployment Rate</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1850584773"/>
                  </a:ext>
                </a:extLst>
              </a:tr>
              <a:tr h="526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Higher Inflation Rate</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1049310859"/>
                  </a:ext>
                </a:extLst>
              </a:tr>
              <a:tr h="526343">
                <a:tc>
                  <a:txBody>
                    <a:bodyPr/>
                    <a:lstStyle/>
                    <a:p>
                      <a:r>
                        <a:rPr lang="en-GB" dirty="0"/>
                        <a:t>Higher Worked Hours</a:t>
                      </a:r>
                    </a:p>
                  </a:txBody>
                  <a:tcPr/>
                </a:tc>
                <a:tc>
                  <a:txBody>
                    <a:bodyPr/>
                    <a:lstStyle/>
                    <a:p>
                      <a:r>
                        <a:rPr lang="en-GB" dirty="0"/>
                        <a:t>Significant</a:t>
                      </a:r>
                    </a:p>
                  </a:txBody>
                  <a:tcPr/>
                </a:tc>
                <a:tc>
                  <a:txBody>
                    <a:bodyPr/>
                    <a:lstStyle/>
                    <a:p>
                      <a:r>
                        <a:rPr lang="en-GB" dirty="0"/>
                        <a:t>Negative</a:t>
                      </a:r>
                    </a:p>
                  </a:txBody>
                  <a:tcPr/>
                </a:tc>
                <a:extLst>
                  <a:ext uri="{0D108BD9-81ED-4DB2-BD59-A6C34878D82A}">
                    <a16:rowId xmlns:a16="http://schemas.microsoft.com/office/drawing/2014/main" val="2730758345"/>
                  </a:ext>
                </a:extLst>
              </a:tr>
              <a:tr h="526343">
                <a:tc>
                  <a:txBody>
                    <a:bodyPr/>
                    <a:lstStyle/>
                    <a:p>
                      <a:r>
                        <a:rPr lang="en-GB" dirty="0"/>
                        <a:t>Higher Min/Average Salary</a:t>
                      </a:r>
                    </a:p>
                  </a:txBody>
                  <a:tcPr/>
                </a:tc>
                <a:tc>
                  <a:txBody>
                    <a:bodyPr/>
                    <a:lstStyle/>
                    <a:p>
                      <a:r>
                        <a:rPr lang="en-GB" dirty="0"/>
                        <a:t>Significant</a:t>
                      </a:r>
                    </a:p>
                  </a:txBody>
                  <a:tcPr/>
                </a:tc>
                <a:tc>
                  <a:txBody>
                    <a:bodyPr/>
                    <a:lstStyle/>
                    <a:p>
                      <a:r>
                        <a:rPr lang="en-GB" dirty="0"/>
                        <a:t>Positive </a:t>
                      </a:r>
                    </a:p>
                  </a:txBody>
                  <a:tcPr/>
                </a:tc>
                <a:extLst>
                  <a:ext uri="{0D108BD9-81ED-4DB2-BD59-A6C34878D82A}">
                    <a16:rowId xmlns:a16="http://schemas.microsoft.com/office/drawing/2014/main" val="239494701"/>
                  </a:ext>
                </a:extLst>
              </a:tr>
              <a:tr h="526343">
                <a:tc>
                  <a:txBody>
                    <a:bodyPr/>
                    <a:lstStyle/>
                    <a:p>
                      <a:r>
                        <a:rPr lang="en-GB" dirty="0"/>
                        <a:t>Upper Secondary Education</a:t>
                      </a:r>
                    </a:p>
                  </a:txBody>
                  <a:tcPr/>
                </a:tc>
                <a:tc>
                  <a:txBody>
                    <a:bodyPr/>
                    <a:lstStyle/>
                    <a:p>
                      <a:r>
                        <a:rPr lang="en-GB" dirty="0"/>
                        <a:t>Significant</a:t>
                      </a:r>
                    </a:p>
                  </a:txBody>
                  <a:tcPr/>
                </a:tc>
                <a:tc>
                  <a:txBody>
                    <a:bodyPr/>
                    <a:lstStyle/>
                    <a:p>
                      <a:r>
                        <a:rPr lang="en-GB" dirty="0"/>
                        <a:t>Positive</a:t>
                      </a:r>
                    </a:p>
                  </a:txBody>
                  <a:tcPr/>
                </a:tc>
                <a:extLst>
                  <a:ext uri="{0D108BD9-81ED-4DB2-BD59-A6C34878D82A}">
                    <a16:rowId xmlns:a16="http://schemas.microsoft.com/office/drawing/2014/main" val="364740148"/>
                  </a:ext>
                </a:extLst>
              </a:tr>
              <a:tr h="526343">
                <a:tc>
                  <a:txBody>
                    <a:bodyPr/>
                    <a:lstStyle/>
                    <a:p>
                      <a:r>
                        <a:rPr lang="en-GB" dirty="0"/>
                        <a:t>Below Upper Secondary Education</a:t>
                      </a:r>
                    </a:p>
                  </a:txBody>
                  <a:tcPr/>
                </a:tc>
                <a:tc>
                  <a:txBody>
                    <a:bodyPr/>
                    <a:lstStyle/>
                    <a:p>
                      <a:r>
                        <a:rPr lang="en-GB" dirty="0"/>
                        <a:t>Insignificant</a:t>
                      </a:r>
                    </a:p>
                  </a:txBody>
                  <a:tcPr/>
                </a:tc>
                <a:tc>
                  <a:txBody>
                    <a:bodyPr/>
                    <a:lstStyle/>
                    <a:p>
                      <a:r>
                        <a:rPr lang="en-GB" dirty="0"/>
                        <a:t>--</a:t>
                      </a:r>
                    </a:p>
                  </a:txBody>
                  <a:tcPr/>
                </a:tc>
                <a:extLst>
                  <a:ext uri="{0D108BD9-81ED-4DB2-BD59-A6C34878D82A}">
                    <a16:rowId xmlns:a16="http://schemas.microsoft.com/office/drawing/2014/main" val="1172163280"/>
                  </a:ext>
                </a:extLst>
              </a:tr>
              <a:tr h="526343">
                <a:tc>
                  <a:txBody>
                    <a:bodyPr/>
                    <a:lstStyle/>
                    <a:p>
                      <a:r>
                        <a:rPr lang="en-GB" dirty="0"/>
                        <a:t>Tertiary Education </a:t>
                      </a:r>
                    </a:p>
                  </a:txBody>
                  <a:tcPr/>
                </a:tc>
                <a:tc>
                  <a:txBody>
                    <a:bodyPr/>
                    <a:lstStyle/>
                    <a:p>
                      <a:r>
                        <a:rPr lang="en-GB" dirty="0"/>
                        <a:t>Insignificant</a:t>
                      </a:r>
                    </a:p>
                  </a:txBody>
                  <a:tcPr/>
                </a:tc>
                <a:tc>
                  <a:txBody>
                    <a:bodyPr/>
                    <a:lstStyle/>
                    <a:p>
                      <a:r>
                        <a:rPr lang="en-GB" dirty="0"/>
                        <a:t>--</a:t>
                      </a:r>
                    </a:p>
                  </a:txBody>
                  <a:tcPr/>
                </a:tc>
                <a:extLst>
                  <a:ext uri="{0D108BD9-81ED-4DB2-BD59-A6C34878D82A}">
                    <a16:rowId xmlns:a16="http://schemas.microsoft.com/office/drawing/2014/main" val="3538388004"/>
                  </a:ext>
                </a:extLst>
              </a:tr>
            </a:tbl>
          </a:graphicData>
        </a:graphic>
      </p:graphicFrame>
    </p:spTree>
    <p:extLst>
      <p:ext uri="{BB962C8B-B14F-4D97-AF65-F5344CB8AC3E}">
        <p14:creationId xmlns:p14="http://schemas.microsoft.com/office/powerpoint/2010/main" val="357008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p:txBody>
          <a:bodyPr/>
          <a:lstStyle/>
          <a:p>
            <a:r>
              <a:rPr lang="en-GB" dirty="0"/>
              <a:t>Industry </a:t>
            </a:r>
            <a:r>
              <a:rPr lang="en-GB" dirty="0" err="1"/>
              <a:t>Catagory</a:t>
            </a:r>
            <a:endParaRPr lang="en-GB" dirty="0"/>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nvGraphicFramePr>
        <p:xfrm>
          <a:off x="838200" y="1690687"/>
          <a:ext cx="10515600" cy="4909300"/>
        </p:xfrm>
        <a:graphic>
          <a:graphicData uri="http://schemas.openxmlformats.org/drawingml/2006/table">
            <a:tbl>
              <a:tblPr firstRow="1" bandRow="1">
                <a:tableStyleId>{5C22544A-7EE6-4342-B048-85BDC9FD1C3A}</a:tableStyleId>
              </a:tblPr>
              <a:tblGrid>
                <a:gridCol w="1084385">
                  <a:extLst>
                    <a:ext uri="{9D8B030D-6E8A-4147-A177-3AD203B41FA5}">
                      <a16:colId xmlns:a16="http://schemas.microsoft.com/office/drawing/2014/main" val="688208302"/>
                    </a:ext>
                  </a:extLst>
                </a:gridCol>
                <a:gridCol w="3692770">
                  <a:extLst>
                    <a:ext uri="{9D8B030D-6E8A-4147-A177-3AD203B41FA5}">
                      <a16:colId xmlns:a16="http://schemas.microsoft.com/office/drawing/2014/main" val="3111961199"/>
                    </a:ext>
                  </a:extLst>
                </a:gridCol>
                <a:gridCol w="5738445">
                  <a:extLst>
                    <a:ext uri="{9D8B030D-6E8A-4147-A177-3AD203B41FA5}">
                      <a16:colId xmlns:a16="http://schemas.microsoft.com/office/drawing/2014/main" val="3473642621"/>
                    </a:ext>
                  </a:extLst>
                </a:gridCol>
              </a:tblGrid>
              <a:tr h="532968">
                <a:tc>
                  <a:txBody>
                    <a:bodyPr/>
                    <a:lstStyle/>
                    <a:p>
                      <a:r>
                        <a:rPr lang="en-GB" sz="1800" dirty="0"/>
                        <a:t>SIC Code</a:t>
                      </a:r>
                    </a:p>
                  </a:txBody>
                  <a:tcPr/>
                </a:tc>
                <a:tc>
                  <a:txBody>
                    <a:bodyPr/>
                    <a:lstStyle/>
                    <a:p>
                      <a:r>
                        <a:rPr lang="en-GB" sz="1800" dirty="0"/>
                        <a:t>Category Name</a:t>
                      </a:r>
                    </a:p>
                  </a:txBody>
                  <a:tcPr/>
                </a:tc>
                <a:tc>
                  <a:txBody>
                    <a:bodyPr/>
                    <a:lstStyle/>
                    <a:p>
                      <a:r>
                        <a:rPr lang="en-GB" sz="1800" dirty="0"/>
                        <a:t>Industries</a:t>
                      </a:r>
                    </a:p>
                  </a:txBody>
                  <a:tcPr/>
                </a:tc>
                <a:extLst>
                  <a:ext uri="{0D108BD9-81ED-4DB2-BD59-A6C34878D82A}">
                    <a16:rowId xmlns:a16="http://schemas.microsoft.com/office/drawing/2014/main" val="215653639"/>
                  </a:ext>
                </a:extLst>
              </a:tr>
              <a:tr h="532968">
                <a:tc>
                  <a:txBody>
                    <a:bodyPr/>
                    <a:lstStyle/>
                    <a:p>
                      <a:pPr algn="l"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Agriculture, forestry and fishing</a:t>
                      </a:r>
                    </a:p>
                  </a:txBody>
                  <a:tcPr marL="9525" marR="9525" marT="9525" marB="0" anchor="b"/>
                </a:tc>
                <a:extLst>
                  <a:ext uri="{0D108BD9-81ED-4DB2-BD59-A6C34878D82A}">
                    <a16:rowId xmlns:a16="http://schemas.microsoft.com/office/drawing/2014/main" val="1905838505"/>
                  </a:ext>
                </a:extLst>
              </a:tr>
              <a:tr h="532968">
                <a:tc>
                  <a:txBody>
                    <a:bodyPr/>
                    <a:lstStyle/>
                    <a:p>
                      <a:pPr algn="l"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Industry (except construction)</a:t>
                      </a:r>
                    </a:p>
                  </a:txBody>
                  <a:tcPr marL="9525" marR="9525" marT="9525" marB="0" anchor="b"/>
                </a:tc>
                <a:extLst>
                  <a:ext uri="{0D108BD9-81ED-4DB2-BD59-A6C34878D82A}">
                    <a16:rowId xmlns:a16="http://schemas.microsoft.com/office/drawing/2014/main" val="2549652039"/>
                  </a:ext>
                </a:extLst>
              </a:tr>
              <a:tr h="532968">
                <a:tc>
                  <a:txBody>
                    <a:bodyPr/>
                    <a:lstStyle/>
                    <a:p>
                      <a:pPr algn="l"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Construction / Civil Industry</a:t>
                      </a:r>
                    </a:p>
                  </a:txBody>
                  <a:tcPr marL="9525" marR="9525" marT="9525" marB="0" anchor="b"/>
                </a:tc>
                <a:extLst>
                  <a:ext uri="{0D108BD9-81ED-4DB2-BD59-A6C34878D82A}">
                    <a16:rowId xmlns:a16="http://schemas.microsoft.com/office/drawing/2014/main" val="237636167"/>
                  </a:ext>
                </a:extLst>
              </a:tr>
              <a:tr h="802190">
                <a:tc>
                  <a:txBody>
                    <a:bodyPr/>
                    <a:lstStyle/>
                    <a:p>
                      <a:pPr algn="l"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Wholesale and retail trade, transport, accommodation and food service activities</a:t>
                      </a:r>
                    </a:p>
                  </a:txBody>
                  <a:tcPr marL="9525" marR="9525" marT="9525" marB="0" anchor="b"/>
                </a:tc>
                <a:extLst>
                  <a:ext uri="{0D108BD9-81ED-4DB2-BD59-A6C34878D82A}">
                    <a16:rowId xmlns:a16="http://schemas.microsoft.com/office/drawing/2014/main" val="2227706421"/>
                  </a:ext>
                </a:extLst>
              </a:tr>
              <a:tr h="532968">
                <a:tc>
                  <a:txBody>
                    <a:bodyPr/>
                    <a:lstStyle/>
                    <a:p>
                      <a:pPr algn="l"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32968">
                <a:tc>
                  <a:txBody>
                    <a:bodyPr/>
                    <a:lstStyle/>
                    <a:p>
                      <a:pPr algn="l"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Financial and insurance activities</a:t>
                      </a:r>
                    </a:p>
                  </a:txBody>
                  <a:tcPr marL="9525" marR="9525" marT="9525" marB="0" anchor="b"/>
                </a:tc>
                <a:extLst>
                  <a:ext uri="{0D108BD9-81ED-4DB2-BD59-A6C34878D82A}">
                    <a16:rowId xmlns:a16="http://schemas.microsoft.com/office/drawing/2014/main" val="1278296278"/>
                  </a:ext>
                </a:extLst>
              </a:tr>
              <a:tr h="802190">
                <a:tc>
                  <a:txBody>
                    <a:bodyPr/>
                    <a:lstStyle/>
                    <a:p>
                      <a:pPr algn="l" fontAlgn="b"/>
                      <a:r>
                        <a:rPr lang="en-GB" sz="1800" b="0" i="0" u="none" strike="noStrike">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Professional, scientific and technical activities; administrative and support service activities</a:t>
                      </a:r>
                    </a:p>
                  </a:txBody>
                  <a:tcPr marL="9525" marR="9525" marT="9525" marB="0" anchor="b"/>
                </a:tc>
                <a:extLst>
                  <a:ext uri="{0D108BD9-81ED-4DB2-BD59-A6C34878D82A}">
                    <a16:rowId xmlns:a16="http://schemas.microsoft.com/office/drawing/2014/main" val="2178835595"/>
                  </a:ext>
                </a:extLst>
              </a:tr>
            </a:tbl>
          </a:graphicData>
        </a:graphic>
      </p:graphicFrame>
    </p:spTree>
    <p:extLst>
      <p:ext uri="{BB962C8B-B14F-4D97-AF65-F5344CB8AC3E}">
        <p14:creationId xmlns:p14="http://schemas.microsoft.com/office/powerpoint/2010/main" val="246482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BADA-285F-4919-B51F-9D6E7201E67D}"/>
              </a:ext>
            </a:extLst>
          </p:cNvPr>
          <p:cNvSpPr>
            <a:spLocks noGrp="1"/>
          </p:cNvSpPr>
          <p:nvPr>
            <p:ph type="ctrTitle"/>
          </p:nvPr>
        </p:nvSpPr>
        <p:spPr/>
        <p:txBody>
          <a:bodyPr/>
          <a:lstStyle/>
          <a:p>
            <a:r>
              <a:rPr lang="en-GB" dirty="0"/>
              <a:t>1. Introduction</a:t>
            </a:r>
          </a:p>
        </p:txBody>
      </p:sp>
    </p:spTree>
    <p:extLst>
      <p:ext uri="{BB962C8B-B14F-4D97-AF65-F5344CB8AC3E}">
        <p14:creationId xmlns:p14="http://schemas.microsoft.com/office/powerpoint/2010/main" val="116911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26BD-F6C9-4D73-BD34-01A75D19307B}"/>
              </a:ext>
            </a:extLst>
          </p:cNvPr>
          <p:cNvSpPr>
            <a:spLocks noGrp="1"/>
          </p:cNvSpPr>
          <p:nvPr>
            <p:ph type="title"/>
          </p:nvPr>
        </p:nvSpPr>
        <p:spPr/>
        <p:txBody>
          <a:bodyPr/>
          <a:lstStyle/>
          <a:p>
            <a:r>
              <a:rPr lang="en-GB" dirty="0"/>
              <a:t>What is productivity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5DAE7B-C448-4494-B014-19B5643F3C5A}"/>
                  </a:ext>
                </a:extLst>
              </p:cNvPr>
              <p:cNvSpPr>
                <a:spLocks noGrp="1"/>
              </p:cNvSpPr>
              <p:nvPr>
                <p:ph idx="1"/>
              </p:nvPr>
            </p:nvSpPr>
            <p:spPr>
              <a:xfrm>
                <a:off x="913795" y="2221523"/>
                <a:ext cx="10353762" cy="1488831"/>
              </a:xfrm>
            </p:spPr>
            <p:txBody>
              <a:bodyPr>
                <a:normAutofit/>
              </a:bodyPr>
              <a:lstStyle/>
              <a:p>
                <a:pPr marL="36900" indent="0">
                  <a:buNone/>
                </a:pPr>
                <a14:m>
                  <m:oMathPara xmlns:m="http://schemas.openxmlformats.org/officeDocument/2006/math">
                    <m:oMathParaPr>
                      <m:jc m:val="left"/>
                    </m:oMathParaPr>
                    <m:oMath xmlns:m="http://schemas.openxmlformats.org/officeDocument/2006/math">
                      <m:r>
                        <a:rPr lang="en-GB" sz="3600" b="0" i="1" smtClean="0">
                          <a:latin typeface="Cambria Math" panose="02040503050406030204" pitchFamily="18" charset="0"/>
                        </a:rPr>
                        <m:t>𝑃𝑟𝑜𝑑𝑢𝑐𝑡𝑖𝑣𝑖𝑡𝑦</m:t>
                      </m:r>
                      <m:r>
                        <a:rPr lang="en-GB" sz="3600" b="0" i="1" smtClean="0">
                          <a:latin typeface="Cambria Math" panose="02040503050406030204" pitchFamily="18" charset="0"/>
                        </a:rPr>
                        <m:t>= </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𝐿𝑎𝑏𝑜𝑢𝑟</m:t>
                          </m:r>
                          <m:r>
                            <a:rPr lang="en-GB" sz="3600" b="0" i="1" smtClean="0">
                              <a:latin typeface="Cambria Math" panose="02040503050406030204" pitchFamily="18" charset="0"/>
                            </a:rPr>
                            <m:t> </m:t>
                          </m:r>
                          <m:r>
                            <a:rPr lang="en-GB" sz="3600" b="0" i="1" smtClean="0">
                              <a:latin typeface="Cambria Math" panose="02040503050406030204" pitchFamily="18" charset="0"/>
                            </a:rPr>
                            <m:t>𝑂𝑢𝑡𝑝𝑢𝑡</m:t>
                          </m:r>
                        </m:num>
                        <m:den>
                          <m:r>
                            <a:rPr lang="en-GB" sz="3600" b="0" i="1" smtClean="0">
                              <a:latin typeface="Cambria Math" panose="02040503050406030204" pitchFamily="18" charset="0"/>
                            </a:rPr>
                            <m:t>𝐿𝑎𝑏𝑜𝑢𝑟</m:t>
                          </m:r>
                          <m:r>
                            <a:rPr lang="en-GB" sz="3600" b="0" i="1" smtClean="0">
                              <a:latin typeface="Cambria Math" panose="02040503050406030204" pitchFamily="18" charset="0"/>
                            </a:rPr>
                            <m:t> </m:t>
                          </m:r>
                          <m:r>
                            <a:rPr lang="en-GB" sz="3600" b="0" i="1" smtClean="0">
                              <a:latin typeface="Cambria Math" panose="02040503050406030204" pitchFamily="18" charset="0"/>
                            </a:rPr>
                            <m:t>𝐼𝑛𝑝𝑢𝑡</m:t>
                          </m:r>
                        </m:den>
                      </m:f>
                    </m:oMath>
                  </m:oMathPara>
                </a14:m>
                <a:endParaRPr lang="en-GB" sz="3600" dirty="0"/>
              </a:p>
            </p:txBody>
          </p:sp>
        </mc:Choice>
        <mc:Fallback xmlns="">
          <p:sp>
            <p:nvSpPr>
              <p:cNvPr id="3" name="Content Placeholder 2">
                <a:extLst>
                  <a:ext uri="{FF2B5EF4-FFF2-40B4-BE49-F238E27FC236}">
                    <a16:creationId xmlns:a16="http://schemas.microsoft.com/office/drawing/2014/main" id="{255DAE7B-C448-4494-B014-19B5643F3C5A}"/>
                  </a:ext>
                </a:extLst>
              </p:cNvPr>
              <p:cNvSpPr>
                <a:spLocks noGrp="1" noRot="1" noChangeAspect="1" noMove="1" noResize="1" noEditPoints="1" noAdjustHandles="1" noChangeArrowheads="1" noChangeShapeType="1" noTextEdit="1"/>
              </p:cNvSpPr>
              <p:nvPr>
                <p:ph idx="1"/>
              </p:nvPr>
            </p:nvSpPr>
            <p:spPr>
              <a:xfrm>
                <a:off x="913795" y="2221523"/>
                <a:ext cx="10353762" cy="1488831"/>
              </a:xfr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D9BAF4-6440-4403-8C9E-02D6FF1AEBDA}"/>
                  </a:ext>
                </a:extLst>
              </p:cNvPr>
              <p:cNvSpPr txBox="1">
                <a:spLocks/>
              </p:cNvSpPr>
              <p:nvPr/>
            </p:nvSpPr>
            <p:spPr>
              <a:xfrm>
                <a:off x="913795" y="3979985"/>
                <a:ext cx="10353762" cy="148883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14:m>
                  <m:oMathPara xmlns:m="http://schemas.openxmlformats.org/officeDocument/2006/math">
                    <m:oMathParaPr>
                      <m:jc m:val="left"/>
                    </m:oMathParaPr>
                    <m:oMath xmlns:m="http://schemas.openxmlformats.org/officeDocument/2006/math">
                      <m:r>
                        <a:rPr lang="en-GB" sz="3600" b="0" i="1" smtClean="0">
                          <a:latin typeface="Cambria Math" panose="02040503050406030204" pitchFamily="18" charset="0"/>
                        </a:rPr>
                        <m:t>𝐺𝑟𝑜𝑤𝑡h</m:t>
                      </m:r>
                      <m:r>
                        <a:rPr lang="en-GB" sz="3600" b="0" i="1" smtClean="0">
                          <a:latin typeface="Cambria Math" panose="02040503050406030204" pitchFamily="18" charset="0"/>
                        </a:rPr>
                        <m:t> </m:t>
                      </m:r>
                      <m:r>
                        <a:rPr lang="en-GB" sz="3600" b="0" i="1" smtClean="0">
                          <a:latin typeface="Cambria Math" panose="02040503050406030204" pitchFamily="18" charset="0"/>
                        </a:rPr>
                        <m:t>𝑟𝑎𝑡𝑒</m:t>
                      </m:r>
                      <m:r>
                        <a:rPr lang="en-GB" sz="3600" i="1" smtClean="0">
                          <a:latin typeface="Cambria Math" panose="02040503050406030204" pitchFamily="18" charset="0"/>
                        </a:rPr>
                        <m:t>=</m:t>
                      </m:r>
                      <m:r>
                        <a:rPr lang="en-GB" sz="3600" b="0" i="1" smtClean="0">
                          <a:latin typeface="Cambria Math" panose="02040503050406030204" pitchFamily="18" charset="0"/>
                        </a:rPr>
                        <m:t>𝑟𝑎𝑡𝑒</m:t>
                      </m:r>
                      <m:r>
                        <a:rPr lang="en-GB" sz="3600" b="0" i="1" smtClean="0">
                          <a:latin typeface="Cambria Math" panose="02040503050406030204" pitchFamily="18" charset="0"/>
                        </a:rPr>
                        <m:t> </m:t>
                      </m:r>
                      <m:r>
                        <a:rPr lang="en-GB" sz="3600" b="0" i="1" smtClean="0">
                          <a:latin typeface="Cambria Math" panose="02040503050406030204" pitchFamily="18" charset="0"/>
                        </a:rPr>
                        <m:t>𝑜𝑓</m:t>
                      </m:r>
                      <m:r>
                        <a:rPr lang="en-GB" sz="3600" b="0" i="1" smtClean="0">
                          <a:latin typeface="Cambria Math" panose="02040503050406030204" pitchFamily="18" charset="0"/>
                        </a:rPr>
                        <m:t> </m:t>
                      </m:r>
                      <m:r>
                        <a:rPr lang="en-GB" sz="3600" b="0" i="1" smtClean="0">
                          <a:latin typeface="Cambria Math" panose="02040503050406030204" pitchFamily="18" charset="0"/>
                        </a:rPr>
                        <m:t>𝑐h𝑎𝑛𝑔𝑒</m:t>
                      </m:r>
                      <m:r>
                        <a:rPr lang="en-GB" sz="3600" b="0" i="1" smtClean="0">
                          <a:latin typeface="Cambria Math" panose="02040503050406030204" pitchFamily="18" charset="0"/>
                        </a:rPr>
                        <m:t> </m:t>
                      </m:r>
                      <m:r>
                        <a:rPr lang="en-GB" sz="3600" b="0" i="1" smtClean="0">
                          <a:latin typeface="Cambria Math" panose="02040503050406030204" pitchFamily="18" charset="0"/>
                        </a:rPr>
                        <m:t>𝑖𝑛</m:t>
                      </m:r>
                      <m:r>
                        <a:rPr lang="en-GB" sz="3600" b="0" i="1" smtClean="0">
                          <a:latin typeface="Cambria Math" panose="02040503050406030204" pitchFamily="18" charset="0"/>
                        </a:rPr>
                        <m:t> </m:t>
                      </m:r>
                      <m:r>
                        <a:rPr lang="en-GB" sz="3600" b="0" i="1" smtClean="0">
                          <a:latin typeface="Cambria Math" panose="02040503050406030204" pitchFamily="18" charset="0"/>
                        </a:rPr>
                        <m:t>𝑝𝑟𝑜𝑑𝑢𝑐𝑡𝑖𝑣𝑖𝑡𝑦</m:t>
                      </m:r>
                      <m:r>
                        <a:rPr lang="en-GB" sz="3600" b="0" i="1" smtClean="0">
                          <a:latin typeface="Cambria Math" panose="02040503050406030204" pitchFamily="18" charset="0"/>
                        </a:rPr>
                        <m:t> </m:t>
                      </m:r>
                      <m:r>
                        <a:rPr lang="en-GB" sz="3600" b="0" i="1" smtClean="0">
                          <a:latin typeface="Cambria Math" panose="02040503050406030204" pitchFamily="18" charset="0"/>
                        </a:rPr>
                        <m:t>𝑝𝑒𝑟</m:t>
                      </m:r>
                      <m:r>
                        <a:rPr lang="en-GB" sz="3600" b="0" i="1" smtClean="0">
                          <a:latin typeface="Cambria Math" panose="02040503050406030204" pitchFamily="18" charset="0"/>
                        </a:rPr>
                        <m:t> </m:t>
                      </m:r>
                      <m:r>
                        <a:rPr lang="en-GB" sz="3600" b="0" i="1" smtClean="0">
                          <a:latin typeface="Cambria Math" panose="02040503050406030204" pitchFamily="18" charset="0"/>
                        </a:rPr>
                        <m:t>𝑦𝑒𝑎𝑟</m:t>
                      </m:r>
                    </m:oMath>
                  </m:oMathPara>
                </a14:m>
                <a:endParaRPr lang="en-GB" sz="3600" dirty="0"/>
              </a:p>
            </p:txBody>
          </p:sp>
        </mc:Choice>
        <mc:Fallback xmlns="">
          <p:sp>
            <p:nvSpPr>
              <p:cNvPr id="4" name="Content Placeholder 2">
                <a:extLst>
                  <a:ext uri="{FF2B5EF4-FFF2-40B4-BE49-F238E27FC236}">
                    <a16:creationId xmlns:a16="http://schemas.microsoft.com/office/drawing/2014/main" id="{F4D9BAF4-6440-4403-8C9E-02D6FF1AEBDA}"/>
                  </a:ext>
                </a:extLst>
              </p:cNvPr>
              <p:cNvSpPr txBox="1">
                <a:spLocks noRot="1" noChangeAspect="1" noMove="1" noResize="1" noEditPoints="1" noAdjustHandles="1" noChangeArrowheads="1" noChangeShapeType="1" noTextEdit="1"/>
              </p:cNvSpPr>
              <p:nvPr/>
            </p:nvSpPr>
            <p:spPr>
              <a:xfrm>
                <a:off x="913795" y="3979985"/>
                <a:ext cx="10353762" cy="1488831"/>
              </a:xfrm>
              <a:prstGeom prst="rect">
                <a:avLst/>
              </a:prstGeom>
              <a:blipFill>
                <a:blip r:embed="rId4"/>
                <a:stretch>
                  <a:fillRect/>
                </a:stretch>
              </a:blipFill>
              <a:effectLst>
                <a:outerShdw blurRad="25400" dir="17880000">
                  <a:srgbClr val="000000">
                    <a:alpha val="46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18482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641A-D46D-4D70-8173-92F4D436B13A}"/>
              </a:ext>
            </a:extLst>
          </p:cNvPr>
          <p:cNvSpPr>
            <a:spLocks noGrp="1"/>
          </p:cNvSpPr>
          <p:nvPr>
            <p:ph type="title"/>
          </p:nvPr>
        </p:nvSpPr>
        <p:spPr>
          <a:xfrm>
            <a:off x="919119" y="194568"/>
            <a:ext cx="10353762" cy="970450"/>
          </a:xfrm>
        </p:spPr>
        <p:txBody>
          <a:bodyPr/>
          <a:lstStyle/>
          <a:p>
            <a:r>
              <a:rPr lang="en-GB" dirty="0"/>
              <a:t>Productivity between UK &amp; G7 Countries</a:t>
            </a:r>
          </a:p>
        </p:txBody>
      </p:sp>
      <p:pic>
        <p:nvPicPr>
          <p:cNvPr id="5" name="Picture 4">
            <a:extLst>
              <a:ext uri="{FF2B5EF4-FFF2-40B4-BE49-F238E27FC236}">
                <a16:creationId xmlns:a16="http://schemas.microsoft.com/office/drawing/2014/main" id="{83E03DA5-E839-4227-95CC-729A4F02C6DC}"/>
              </a:ext>
            </a:extLst>
          </p:cNvPr>
          <p:cNvPicPr>
            <a:picLocks noChangeAspect="1"/>
          </p:cNvPicPr>
          <p:nvPr/>
        </p:nvPicPr>
        <p:blipFill>
          <a:blip r:embed="rId3"/>
          <a:stretch>
            <a:fillRect/>
          </a:stretch>
        </p:blipFill>
        <p:spPr>
          <a:xfrm>
            <a:off x="1966336" y="1165018"/>
            <a:ext cx="8259328" cy="4972744"/>
          </a:xfrm>
          <a:prstGeom prst="rect">
            <a:avLst/>
          </a:prstGeom>
        </p:spPr>
      </p:pic>
    </p:spTree>
    <p:extLst>
      <p:ext uri="{BB962C8B-B14F-4D97-AF65-F5344CB8AC3E}">
        <p14:creationId xmlns:p14="http://schemas.microsoft.com/office/powerpoint/2010/main" val="190224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641A-D46D-4D70-8173-92F4D436B13A}"/>
              </a:ext>
            </a:extLst>
          </p:cNvPr>
          <p:cNvSpPr>
            <a:spLocks noGrp="1"/>
          </p:cNvSpPr>
          <p:nvPr>
            <p:ph type="title"/>
          </p:nvPr>
        </p:nvSpPr>
        <p:spPr>
          <a:xfrm>
            <a:off x="919119" y="211016"/>
            <a:ext cx="10353762" cy="970450"/>
          </a:xfrm>
        </p:spPr>
        <p:txBody>
          <a:bodyPr/>
          <a:lstStyle/>
          <a:p>
            <a:r>
              <a:rPr lang="en-GB" dirty="0"/>
              <a:t>Grow Rate between UK and G7 Countries</a:t>
            </a:r>
          </a:p>
        </p:txBody>
      </p:sp>
      <p:pic>
        <p:nvPicPr>
          <p:cNvPr id="15" name="Picture 14">
            <a:extLst>
              <a:ext uri="{FF2B5EF4-FFF2-40B4-BE49-F238E27FC236}">
                <a16:creationId xmlns:a16="http://schemas.microsoft.com/office/drawing/2014/main" id="{06493B07-6CA1-42C2-BAA2-403B750F33D4}"/>
              </a:ext>
            </a:extLst>
          </p:cNvPr>
          <p:cNvPicPr>
            <a:picLocks noChangeAspect="1"/>
          </p:cNvPicPr>
          <p:nvPr/>
        </p:nvPicPr>
        <p:blipFill>
          <a:blip r:embed="rId3"/>
          <a:stretch>
            <a:fillRect/>
          </a:stretch>
        </p:blipFill>
        <p:spPr>
          <a:xfrm>
            <a:off x="1785336" y="1181466"/>
            <a:ext cx="8621328" cy="5077534"/>
          </a:xfrm>
          <a:prstGeom prst="rect">
            <a:avLst/>
          </a:prstGeom>
        </p:spPr>
      </p:pic>
    </p:spTree>
    <p:extLst>
      <p:ext uri="{BB962C8B-B14F-4D97-AF65-F5344CB8AC3E}">
        <p14:creationId xmlns:p14="http://schemas.microsoft.com/office/powerpoint/2010/main" val="295649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9936-3622-456C-A397-B09878A292E5}"/>
              </a:ext>
            </a:extLst>
          </p:cNvPr>
          <p:cNvSpPr>
            <a:spLocks noGrp="1"/>
          </p:cNvSpPr>
          <p:nvPr>
            <p:ph type="title"/>
          </p:nvPr>
        </p:nvSpPr>
        <p:spPr>
          <a:xfrm>
            <a:off x="913795" y="246185"/>
            <a:ext cx="10353762" cy="970450"/>
          </a:xfrm>
        </p:spPr>
        <p:txBody>
          <a:bodyPr/>
          <a:lstStyle/>
          <a:p>
            <a:r>
              <a:rPr lang="en-GB" dirty="0"/>
              <a:t>Aim of the Project</a:t>
            </a:r>
          </a:p>
        </p:txBody>
      </p:sp>
      <p:sp>
        <p:nvSpPr>
          <p:cNvPr id="3" name="Content Placeholder 2">
            <a:extLst>
              <a:ext uri="{FF2B5EF4-FFF2-40B4-BE49-F238E27FC236}">
                <a16:creationId xmlns:a16="http://schemas.microsoft.com/office/drawing/2014/main" id="{B52D3111-E4AB-48C0-B352-C6A0918E59F7}"/>
              </a:ext>
            </a:extLst>
          </p:cNvPr>
          <p:cNvSpPr>
            <a:spLocks noGrp="1"/>
          </p:cNvSpPr>
          <p:nvPr>
            <p:ph idx="1"/>
          </p:nvPr>
        </p:nvSpPr>
        <p:spPr/>
        <p:txBody>
          <a:bodyPr>
            <a:normAutofit/>
          </a:bodyPr>
          <a:lstStyle/>
          <a:p>
            <a:pPr marL="0" indent="0">
              <a:buNone/>
            </a:pPr>
            <a:r>
              <a:rPr lang="en-GB" dirty="0"/>
              <a:t>Business Question:</a:t>
            </a:r>
          </a:p>
          <a:p>
            <a:r>
              <a:rPr lang="en-US" dirty="0"/>
              <a:t>How can we improve productivity within Scotland and the UK overall? </a:t>
            </a:r>
          </a:p>
          <a:p>
            <a:pPr marL="0" indent="0">
              <a:buNone/>
            </a:pPr>
            <a:endParaRPr lang="en-GB" dirty="0"/>
          </a:p>
          <a:p>
            <a:pPr marL="0" indent="0">
              <a:buNone/>
            </a:pPr>
            <a:r>
              <a:rPr lang="en-US" dirty="0"/>
              <a:t>MVP:</a:t>
            </a:r>
          </a:p>
          <a:p>
            <a:r>
              <a:rPr lang="en-US" dirty="0"/>
              <a:t>Which industries are lagging behind in terms of productivity? </a:t>
            </a:r>
          </a:p>
          <a:p>
            <a:r>
              <a:rPr lang="en-US" dirty="0"/>
              <a:t>What factors can be improved to increase employee and/or business productivity across UK regions? </a:t>
            </a:r>
          </a:p>
        </p:txBody>
      </p:sp>
    </p:spTree>
    <p:extLst>
      <p:ext uri="{BB962C8B-B14F-4D97-AF65-F5344CB8AC3E}">
        <p14:creationId xmlns:p14="http://schemas.microsoft.com/office/powerpoint/2010/main" val="50641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D3B2-9BA8-4749-B503-A68BAB730F53}"/>
              </a:ext>
            </a:extLst>
          </p:cNvPr>
          <p:cNvSpPr>
            <a:spLocks noGrp="1"/>
          </p:cNvSpPr>
          <p:nvPr>
            <p:ph type="ctrTitle"/>
          </p:nvPr>
        </p:nvSpPr>
        <p:spPr/>
        <p:txBody>
          <a:bodyPr/>
          <a:lstStyle/>
          <a:p>
            <a:r>
              <a:rPr lang="en-GB" dirty="0"/>
              <a:t>2. Productivity Growth Per Industry</a:t>
            </a:r>
          </a:p>
        </p:txBody>
      </p:sp>
    </p:spTree>
    <p:extLst>
      <p:ext uri="{BB962C8B-B14F-4D97-AF65-F5344CB8AC3E}">
        <p14:creationId xmlns:p14="http://schemas.microsoft.com/office/powerpoint/2010/main" val="77055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64664" y="216668"/>
            <a:ext cx="11471817" cy="970450"/>
          </a:xfrm>
        </p:spPr>
        <p:txBody>
          <a:bodyPr/>
          <a:lstStyle/>
          <a:p>
            <a:r>
              <a:rPr lang="en-GB" dirty="0"/>
              <a:t>Productivity Growth Per Industry </a:t>
            </a:r>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extLst>
              <p:ext uri="{D42A27DB-BD31-4B8C-83A1-F6EECF244321}">
                <p14:modId xmlns:p14="http://schemas.microsoft.com/office/powerpoint/2010/main" val="47386485"/>
              </p:ext>
            </p:extLst>
          </p:nvPr>
        </p:nvGraphicFramePr>
        <p:xfrm>
          <a:off x="8827477" y="1563798"/>
          <a:ext cx="2909004" cy="5077534"/>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688208302"/>
                    </a:ext>
                  </a:extLst>
                </a:gridCol>
                <a:gridCol w="1994604">
                  <a:extLst>
                    <a:ext uri="{9D8B030D-6E8A-4147-A177-3AD203B41FA5}">
                      <a16:colId xmlns:a16="http://schemas.microsoft.com/office/drawing/2014/main" val="3111961199"/>
                    </a:ext>
                  </a:extLst>
                </a:gridCol>
              </a:tblGrid>
              <a:tr h="613599">
                <a:tc>
                  <a:txBody>
                    <a:bodyPr/>
                    <a:lstStyle/>
                    <a:p>
                      <a:pPr algn="ctr"/>
                      <a:r>
                        <a:rPr lang="en-GB" sz="1800" dirty="0"/>
                        <a:t>SIC</a:t>
                      </a:r>
                    </a:p>
                  </a:txBody>
                  <a:tcPr/>
                </a:tc>
                <a:tc>
                  <a:txBody>
                    <a:bodyPr/>
                    <a:lstStyle/>
                    <a:p>
                      <a:r>
                        <a:rPr lang="en-GB" sz="1800" dirty="0"/>
                        <a:t>Group Name</a:t>
                      </a:r>
                    </a:p>
                  </a:txBody>
                  <a:tcPr/>
                </a:tc>
                <a:extLst>
                  <a:ext uri="{0D108BD9-81ED-4DB2-BD59-A6C34878D82A}">
                    <a16:rowId xmlns:a16="http://schemas.microsoft.com/office/drawing/2014/main" val="215653639"/>
                  </a:ext>
                </a:extLst>
              </a:tr>
              <a:tr h="510918">
                <a:tc>
                  <a:txBody>
                    <a:bodyPr/>
                    <a:lstStyle/>
                    <a:p>
                      <a:pPr algn="ctr"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10918">
                <a:tc>
                  <a:txBody>
                    <a:bodyPr/>
                    <a:lstStyle/>
                    <a:p>
                      <a:pPr algn="ctr"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510918">
                <a:tc>
                  <a:txBody>
                    <a:bodyPr/>
                    <a:lstStyle/>
                    <a:p>
                      <a:pPr algn="ctr"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extLst>
                  <a:ext uri="{0D108BD9-81ED-4DB2-BD59-A6C34878D82A}">
                    <a16:rowId xmlns:a16="http://schemas.microsoft.com/office/drawing/2014/main" val="237636167"/>
                  </a:ext>
                </a:extLst>
              </a:tr>
              <a:tr h="769003">
                <a:tc>
                  <a:txBody>
                    <a:bodyPr/>
                    <a:lstStyle/>
                    <a:p>
                      <a:pPr algn="ctr"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extLst>
                  <a:ext uri="{0D108BD9-81ED-4DB2-BD59-A6C34878D82A}">
                    <a16:rowId xmlns:a16="http://schemas.microsoft.com/office/drawing/2014/main" val="2227706421"/>
                  </a:ext>
                </a:extLst>
              </a:tr>
              <a:tr h="882257">
                <a:tc>
                  <a:txBody>
                    <a:bodyPr/>
                    <a:lstStyle/>
                    <a:p>
                      <a:pPr algn="ctr"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10918">
                <a:tc>
                  <a:txBody>
                    <a:bodyPr/>
                    <a:lstStyle/>
                    <a:p>
                      <a:pPr algn="ctr"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extLst>
                  <a:ext uri="{0D108BD9-81ED-4DB2-BD59-A6C34878D82A}">
                    <a16:rowId xmlns:a16="http://schemas.microsoft.com/office/drawing/2014/main" val="1278296278"/>
                  </a:ext>
                </a:extLst>
              </a:tr>
              <a:tr h="769003">
                <a:tc>
                  <a:txBody>
                    <a:bodyPr/>
                    <a:lstStyle/>
                    <a:p>
                      <a:pPr algn="ctr" fontAlgn="b"/>
                      <a:r>
                        <a:rPr lang="en-GB" sz="1800" b="0" i="0" u="none" strike="noStrike" dirty="0">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 Research</a:t>
                      </a:r>
                    </a:p>
                  </a:txBody>
                  <a:tcPr marL="9525" marR="9525" marT="9525" marB="0" anchor="b"/>
                </a:tc>
                <a:extLst>
                  <a:ext uri="{0D108BD9-81ED-4DB2-BD59-A6C34878D82A}">
                    <a16:rowId xmlns:a16="http://schemas.microsoft.com/office/drawing/2014/main" val="2178835595"/>
                  </a:ext>
                </a:extLst>
              </a:tr>
            </a:tbl>
          </a:graphicData>
        </a:graphic>
      </p:graphicFrame>
      <p:pic>
        <p:nvPicPr>
          <p:cNvPr id="9" name="Picture 8">
            <a:extLst>
              <a:ext uri="{FF2B5EF4-FFF2-40B4-BE49-F238E27FC236}">
                <a16:creationId xmlns:a16="http://schemas.microsoft.com/office/drawing/2014/main" id="{ABC5E6CB-E8F8-491B-825C-F9A755B73853}"/>
              </a:ext>
            </a:extLst>
          </p:cNvPr>
          <p:cNvPicPr>
            <a:picLocks noChangeAspect="1"/>
          </p:cNvPicPr>
          <p:nvPr/>
        </p:nvPicPr>
        <p:blipFill>
          <a:blip r:embed="rId3"/>
          <a:stretch>
            <a:fillRect/>
          </a:stretch>
        </p:blipFill>
        <p:spPr>
          <a:xfrm>
            <a:off x="417064" y="1563797"/>
            <a:ext cx="8268592" cy="5077535"/>
          </a:xfrm>
          <a:prstGeom prst="rect">
            <a:avLst/>
          </a:prstGeom>
        </p:spPr>
      </p:pic>
    </p:spTree>
    <p:extLst>
      <p:ext uri="{BB962C8B-B14F-4D97-AF65-F5344CB8AC3E}">
        <p14:creationId xmlns:p14="http://schemas.microsoft.com/office/powerpoint/2010/main" val="336162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8BA-5C89-43E8-8A19-ED256EF80DA1}"/>
              </a:ext>
            </a:extLst>
          </p:cNvPr>
          <p:cNvSpPr>
            <a:spLocks noGrp="1"/>
          </p:cNvSpPr>
          <p:nvPr>
            <p:ph type="title"/>
          </p:nvPr>
        </p:nvSpPr>
        <p:spPr>
          <a:xfrm>
            <a:off x="264664" y="216668"/>
            <a:ext cx="11471817" cy="970450"/>
          </a:xfrm>
        </p:spPr>
        <p:txBody>
          <a:bodyPr/>
          <a:lstStyle/>
          <a:p>
            <a:r>
              <a:rPr lang="en-GB" dirty="0"/>
              <a:t>Productivity Growth Per Industry </a:t>
            </a:r>
          </a:p>
        </p:txBody>
      </p:sp>
      <p:graphicFrame>
        <p:nvGraphicFramePr>
          <p:cNvPr id="4" name="Table 4">
            <a:extLst>
              <a:ext uri="{FF2B5EF4-FFF2-40B4-BE49-F238E27FC236}">
                <a16:creationId xmlns:a16="http://schemas.microsoft.com/office/drawing/2014/main" id="{871F48E2-C831-4A59-BEBA-D95E3690036E}"/>
              </a:ext>
            </a:extLst>
          </p:cNvPr>
          <p:cNvGraphicFramePr>
            <a:graphicFrameLocks noGrp="1"/>
          </p:cNvGraphicFramePr>
          <p:nvPr/>
        </p:nvGraphicFramePr>
        <p:xfrm>
          <a:off x="8827477" y="1563798"/>
          <a:ext cx="2909004" cy="5077534"/>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688208302"/>
                    </a:ext>
                  </a:extLst>
                </a:gridCol>
                <a:gridCol w="1994604">
                  <a:extLst>
                    <a:ext uri="{9D8B030D-6E8A-4147-A177-3AD203B41FA5}">
                      <a16:colId xmlns:a16="http://schemas.microsoft.com/office/drawing/2014/main" val="3111961199"/>
                    </a:ext>
                  </a:extLst>
                </a:gridCol>
              </a:tblGrid>
              <a:tr h="613599">
                <a:tc>
                  <a:txBody>
                    <a:bodyPr/>
                    <a:lstStyle/>
                    <a:p>
                      <a:pPr algn="ctr"/>
                      <a:r>
                        <a:rPr lang="en-GB" sz="1800" dirty="0"/>
                        <a:t>SIC</a:t>
                      </a:r>
                    </a:p>
                  </a:txBody>
                  <a:tcPr/>
                </a:tc>
                <a:tc>
                  <a:txBody>
                    <a:bodyPr/>
                    <a:lstStyle/>
                    <a:p>
                      <a:r>
                        <a:rPr lang="en-GB" sz="1800" dirty="0"/>
                        <a:t>Group Name</a:t>
                      </a:r>
                    </a:p>
                  </a:txBody>
                  <a:tcPr/>
                </a:tc>
                <a:extLst>
                  <a:ext uri="{0D108BD9-81ED-4DB2-BD59-A6C34878D82A}">
                    <a16:rowId xmlns:a16="http://schemas.microsoft.com/office/drawing/2014/main" val="215653639"/>
                  </a:ext>
                </a:extLst>
              </a:tr>
              <a:tr h="510918">
                <a:tc>
                  <a:txBody>
                    <a:bodyPr/>
                    <a:lstStyle/>
                    <a:p>
                      <a:pPr algn="ctr" fontAlgn="b"/>
                      <a:r>
                        <a:rPr lang="en-GB" sz="1800" b="0" i="0" u="none" strike="noStrike" dirty="0">
                          <a:solidFill>
                            <a:srgbClr val="000000"/>
                          </a:solidFill>
                          <a:effectLst/>
                          <a:latin typeface="Calibri" panose="020F0502020204030204" pitchFamily="34" charset="0"/>
                        </a:rPr>
                        <a:t>A</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Primary Product</a:t>
                      </a:r>
                    </a:p>
                  </a:txBody>
                  <a:tcPr marL="9525" marR="9525" marT="9525" marB="0" anchor="b"/>
                </a:tc>
                <a:extLst>
                  <a:ext uri="{0D108BD9-81ED-4DB2-BD59-A6C34878D82A}">
                    <a16:rowId xmlns:a16="http://schemas.microsoft.com/office/drawing/2014/main" val="1905838505"/>
                  </a:ext>
                </a:extLst>
              </a:tr>
              <a:tr h="510918">
                <a:tc>
                  <a:txBody>
                    <a:bodyPr/>
                    <a:lstStyle/>
                    <a:p>
                      <a:pPr algn="ctr" fontAlgn="b"/>
                      <a:r>
                        <a:rPr lang="en-GB" sz="1800" b="0" i="0" u="none" strike="noStrike" dirty="0">
                          <a:solidFill>
                            <a:srgbClr val="000000"/>
                          </a:solidFill>
                          <a:effectLst/>
                          <a:latin typeface="Calibri" panose="020F0502020204030204" pitchFamily="34" charset="0"/>
                        </a:rPr>
                        <a:t>B-E</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Engineering</a:t>
                      </a:r>
                    </a:p>
                  </a:txBody>
                  <a:tcPr marL="9525" marR="9525" marT="9525" marB="0" anchor="b"/>
                </a:tc>
                <a:extLst>
                  <a:ext uri="{0D108BD9-81ED-4DB2-BD59-A6C34878D82A}">
                    <a16:rowId xmlns:a16="http://schemas.microsoft.com/office/drawing/2014/main" val="2549652039"/>
                  </a:ext>
                </a:extLst>
              </a:tr>
              <a:tr h="510918">
                <a:tc>
                  <a:txBody>
                    <a:bodyPr/>
                    <a:lstStyle/>
                    <a:p>
                      <a:pPr algn="ctr" fontAlgn="b"/>
                      <a:r>
                        <a:rPr lang="en-GB" sz="1800" b="0" i="0" u="none" strike="noStrike" dirty="0">
                          <a:solidFill>
                            <a:srgbClr val="000000"/>
                          </a:solidFill>
                          <a:effectLst/>
                          <a:latin typeface="Calibri" panose="020F0502020204030204" pitchFamily="34" charset="0"/>
                        </a:rPr>
                        <a:t>F </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Civil Construction</a:t>
                      </a:r>
                    </a:p>
                  </a:txBody>
                  <a:tcPr marL="9525" marR="9525" marT="9525" marB="0" anchor="b"/>
                </a:tc>
                <a:extLst>
                  <a:ext uri="{0D108BD9-81ED-4DB2-BD59-A6C34878D82A}">
                    <a16:rowId xmlns:a16="http://schemas.microsoft.com/office/drawing/2014/main" val="237636167"/>
                  </a:ext>
                </a:extLst>
              </a:tr>
              <a:tr h="769003">
                <a:tc>
                  <a:txBody>
                    <a:bodyPr/>
                    <a:lstStyle/>
                    <a:p>
                      <a:pPr algn="ctr" fontAlgn="b"/>
                      <a:r>
                        <a:rPr lang="en-GB" sz="1800" b="0" i="0" u="none" strike="noStrike">
                          <a:solidFill>
                            <a:srgbClr val="000000"/>
                          </a:solidFill>
                          <a:effectLst/>
                          <a:latin typeface="Calibri" panose="020F0502020204030204" pitchFamily="34" charset="0"/>
                        </a:rPr>
                        <a:t>G-I</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Tertiary product </a:t>
                      </a:r>
                    </a:p>
                  </a:txBody>
                  <a:tcPr marL="9525" marR="9525" marT="9525" marB="0" anchor="b"/>
                </a:tc>
                <a:extLst>
                  <a:ext uri="{0D108BD9-81ED-4DB2-BD59-A6C34878D82A}">
                    <a16:rowId xmlns:a16="http://schemas.microsoft.com/office/drawing/2014/main" val="2227706421"/>
                  </a:ext>
                </a:extLst>
              </a:tr>
              <a:tr h="882257">
                <a:tc>
                  <a:txBody>
                    <a:bodyPr/>
                    <a:lstStyle/>
                    <a:p>
                      <a:pPr algn="ctr" fontAlgn="b"/>
                      <a:r>
                        <a:rPr lang="en-GB" sz="1800" b="0" i="0" u="none" strike="noStrike">
                          <a:solidFill>
                            <a:srgbClr val="000000"/>
                          </a:solidFill>
                          <a:effectLst/>
                          <a:latin typeface="Calibri" panose="020F0502020204030204" pitchFamily="34" charset="0"/>
                        </a:rPr>
                        <a:t>J</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Calibri" panose="020F0502020204030204" pitchFamily="34" charset="0"/>
                        </a:rPr>
                        <a:t>Information and communication</a:t>
                      </a:r>
                    </a:p>
                  </a:txBody>
                  <a:tcPr marL="9525" marR="9525" marT="9525" marB="0" anchor="b"/>
                </a:tc>
                <a:extLst>
                  <a:ext uri="{0D108BD9-81ED-4DB2-BD59-A6C34878D82A}">
                    <a16:rowId xmlns:a16="http://schemas.microsoft.com/office/drawing/2014/main" val="3625162366"/>
                  </a:ext>
                </a:extLst>
              </a:tr>
              <a:tr h="510918">
                <a:tc>
                  <a:txBody>
                    <a:bodyPr/>
                    <a:lstStyle/>
                    <a:p>
                      <a:pPr algn="ctr" fontAlgn="b"/>
                      <a:r>
                        <a:rPr lang="en-GB" sz="1800" b="0" i="0" u="none" strike="noStrike">
                          <a:solidFill>
                            <a:srgbClr val="000000"/>
                          </a:solidFill>
                          <a:effectLst/>
                          <a:latin typeface="Calibri" panose="020F0502020204030204" pitchFamily="34" charset="0"/>
                        </a:rPr>
                        <a:t>K</a:t>
                      </a:r>
                    </a:p>
                  </a:txBody>
                  <a:tcPr marL="9525" marR="9525" marT="9525" marB="0" anchor="b"/>
                </a:tc>
                <a:tc>
                  <a:txBody>
                    <a:bodyPr/>
                    <a:lstStyle/>
                    <a:p>
                      <a:pPr algn="l" fontAlgn="b"/>
                      <a:r>
                        <a:rPr lang="en-GB" sz="1800" b="0" i="0" u="none" strike="noStrike" dirty="0">
                          <a:solidFill>
                            <a:srgbClr val="000000"/>
                          </a:solidFill>
                          <a:effectLst/>
                          <a:latin typeface="Calibri" panose="020F0502020204030204" pitchFamily="34" charset="0"/>
                        </a:rPr>
                        <a:t>Finance</a:t>
                      </a:r>
                    </a:p>
                  </a:txBody>
                  <a:tcPr marL="9525" marR="9525" marT="9525" marB="0" anchor="b"/>
                </a:tc>
                <a:extLst>
                  <a:ext uri="{0D108BD9-81ED-4DB2-BD59-A6C34878D82A}">
                    <a16:rowId xmlns:a16="http://schemas.microsoft.com/office/drawing/2014/main" val="1278296278"/>
                  </a:ext>
                </a:extLst>
              </a:tr>
              <a:tr h="769003">
                <a:tc>
                  <a:txBody>
                    <a:bodyPr/>
                    <a:lstStyle/>
                    <a:p>
                      <a:pPr algn="ctr" fontAlgn="b"/>
                      <a:r>
                        <a:rPr lang="en-GB" sz="1800" b="0" i="0" u="none" strike="noStrike" dirty="0">
                          <a:solidFill>
                            <a:srgbClr val="000000"/>
                          </a:solidFill>
                          <a:effectLst/>
                          <a:latin typeface="Calibri" panose="020F0502020204030204" pitchFamily="34" charset="0"/>
                        </a:rPr>
                        <a:t>M-N</a:t>
                      </a: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Academic Research</a:t>
                      </a:r>
                    </a:p>
                  </a:txBody>
                  <a:tcPr marL="9525" marR="9525" marT="9525" marB="0" anchor="b"/>
                </a:tc>
                <a:extLst>
                  <a:ext uri="{0D108BD9-81ED-4DB2-BD59-A6C34878D82A}">
                    <a16:rowId xmlns:a16="http://schemas.microsoft.com/office/drawing/2014/main" val="2178835595"/>
                  </a:ext>
                </a:extLst>
              </a:tr>
            </a:tbl>
          </a:graphicData>
        </a:graphic>
      </p:graphicFrame>
      <p:pic>
        <p:nvPicPr>
          <p:cNvPr id="5" name="Picture 4">
            <a:extLst>
              <a:ext uri="{FF2B5EF4-FFF2-40B4-BE49-F238E27FC236}">
                <a16:creationId xmlns:a16="http://schemas.microsoft.com/office/drawing/2014/main" id="{59C9DA80-E8E4-496A-B1A4-E68644AFFC55}"/>
              </a:ext>
            </a:extLst>
          </p:cNvPr>
          <p:cNvPicPr>
            <a:picLocks noChangeAspect="1"/>
          </p:cNvPicPr>
          <p:nvPr/>
        </p:nvPicPr>
        <p:blipFill>
          <a:blip r:embed="rId3"/>
          <a:stretch>
            <a:fillRect/>
          </a:stretch>
        </p:blipFill>
        <p:spPr>
          <a:xfrm>
            <a:off x="455519" y="1563797"/>
            <a:ext cx="8214490" cy="5077535"/>
          </a:xfrm>
          <a:prstGeom prst="rect">
            <a:avLst/>
          </a:prstGeom>
        </p:spPr>
      </p:pic>
    </p:spTree>
    <p:extLst>
      <p:ext uri="{BB962C8B-B14F-4D97-AF65-F5344CB8AC3E}">
        <p14:creationId xmlns:p14="http://schemas.microsoft.com/office/powerpoint/2010/main" val="2273002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1135</TotalTime>
  <Words>1468</Words>
  <Application>Microsoft Office PowerPoint</Application>
  <PresentationFormat>Widescreen</PresentationFormat>
  <Paragraphs>228</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Calisto MT</vt:lpstr>
      <vt:lpstr>Cambria Math</vt:lpstr>
      <vt:lpstr>Wingdings 2</vt:lpstr>
      <vt:lpstr>Slate</vt:lpstr>
      <vt:lpstr>UK Productivity Analysis</vt:lpstr>
      <vt:lpstr>1. Introduction</vt:lpstr>
      <vt:lpstr>What is productivity</vt:lpstr>
      <vt:lpstr>Productivity between UK &amp; G7 Countries</vt:lpstr>
      <vt:lpstr>Grow Rate between UK and G7 Countries</vt:lpstr>
      <vt:lpstr>Aim of the Project</vt:lpstr>
      <vt:lpstr>2. Productivity Growth Per Industry</vt:lpstr>
      <vt:lpstr>Productivity Growth Per Industry </vt:lpstr>
      <vt:lpstr>Productivity Growth Per Industry </vt:lpstr>
      <vt:lpstr>Productivity Growth Per Industry </vt:lpstr>
      <vt:lpstr>3. Productivity Factors</vt:lpstr>
      <vt:lpstr>Productivity Factors</vt:lpstr>
      <vt:lpstr>Hypothesis Test Results</vt:lpstr>
      <vt:lpstr>Conclusion</vt:lpstr>
      <vt:lpstr>The End</vt:lpstr>
      <vt:lpstr>PowerPoint Presentation</vt:lpstr>
      <vt:lpstr>Hypothesis Test Results</vt:lpstr>
      <vt:lpstr>Industry Catagory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K</cp:lastModifiedBy>
  <cp:revision>574</cp:revision>
  <dcterms:created xsi:type="dcterms:W3CDTF">2022-03-14T12:55:37Z</dcterms:created>
  <dcterms:modified xsi:type="dcterms:W3CDTF">2022-03-15T23:37:21Z</dcterms:modified>
</cp:coreProperties>
</file>