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57" r:id="rId4"/>
    <p:sldId id="269" r:id="rId5"/>
    <p:sldId id="260" r:id="rId6"/>
    <p:sldId id="265" r:id="rId7"/>
    <p:sldId id="270" r:id="rId8"/>
    <p:sldId id="263" r:id="rId9"/>
    <p:sldId id="264" r:id="rId10"/>
    <p:sldId id="266" r:id="rId11"/>
    <p:sldId id="272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77" autoAdjust="0"/>
  </p:normalViewPr>
  <p:slideViewPr>
    <p:cSldViewPr snapToGrid="0">
      <p:cViewPr>
        <p:scale>
          <a:sx n="100" d="100"/>
          <a:sy n="100" d="100"/>
        </p:scale>
        <p:origin x="954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94BED-D35D-43B7-8553-CE57C3901055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C6D55-176F-43A3-BF44-93976FFCC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669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6518 records in total</a:t>
            </a:r>
          </a:p>
          <a:p>
            <a:r>
              <a:rPr lang="en-GB" sz="1200" dirty="0"/>
              <a:t>13 Award Titles</a:t>
            </a:r>
          </a:p>
          <a:p>
            <a:r>
              <a:rPr lang="en-GB" sz="1200" dirty="0"/>
              <a:t>1243 Schools</a:t>
            </a:r>
          </a:p>
          <a:p>
            <a:endParaRPr lang="en-GB" sz="1200" dirty="0"/>
          </a:p>
          <a:p>
            <a:r>
              <a:rPr lang="en-GB" sz="1200" dirty="0"/>
              <a:t>175 candidates missing student number</a:t>
            </a:r>
          </a:p>
          <a:p>
            <a:r>
              <a:rPr lang="en-GB" sz="1200" dirty="0"/>
              <a:t>1290 candidates missing grade</a:t>
            </a:r>
          </a:p>
          <a:p>
            <a:endParaRPr lang="en-GB" sz="1200" dirty="0"/>
          </a:p>
          <a:p>
            <a:r>
              <a:rPr lang="en-GB" sz="1200" dirty="0"/>
              <a:t>Text in </a:t>
            </a:r>
            <a:r>
              <a:rPr lang="en-GB" sz="1200" dirty="0">
                <a:solidFill>
                  <a:srgbClr val="FF0000"/>
                </a:solidFill>
              </a:rPr>
              <a:t>red</a:t>
            </a:r>
            <a:r>
              <a:rPr lang="en-GB" sz="1200" dirty="0"/>
              <a:t>:</a:t>
            </a:r>
          </a:p>
          <a:p>
            <a:pPr marL="0" indent="0">
              <a:buNone/>
            </a:pPr>
            <a:r>
              <a:rPr lang="en-GB" sz="1200" dirty="0"/>
              <a:t>Award Title contains 2 or more unit code</a:t>
            </a:r>
          </a:p>
          <a:p>
            <a:r>
              <a:rPr lang="en-GB" sz="1200" dirty="0"/>
              <a:t>Text in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</a:rPr>
              <a:t>green:</a:t>
            </a:r>
          </a:p>
          <a:p>
            <a:pPr marL="0" indent="0">
              <a:buNone/>
            </a:pPr>
            <a:r>
              <a:rPr lang="en-GB" sz="1200" dirty="0"/>
              <a:t>Unit Code contains 2 or more award title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C6D55-176F-43A3-BF44-93976FFCC24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1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A5B8-5AAA-2AA4-CC05-CAB2D39FA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C2E45-975E-799F-0F1E-D1E8266DD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22963-C8C9-C746-B31C-C7718774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CFAF1-1BED-36DB-706D-F04B3AE7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7C100-5CB3-E7E7-1726-10A16AA6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28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71A5-5596-E717-67C5-27194250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2213B-E6D2-84B8-8268-95DCB5C6D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A2CD1-0CB3-9A8C-3FEC-12A54906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C7C22-53FB-E757-39E0-657BE988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2073E-7943-EA17-172F-8B917EA9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65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03912-58AC-BA57-CD69-05BE4A314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30A13-1DFD-B3F4-5B68-9E1A8C14E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8CC74-6888-63AD-4AC4-0A778F64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8094B-D64A-984C-8419-855DB4DD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BD84-7C43-BB23-202B-2C42A7CA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52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4C7C-1FF7-5128-E0F4-3482008C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AA732-57C4-3673-B637-806B6DE0C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F5AEA-1D9F-4050-319C-C2A3B9A7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9E4EB-D42C-7CEB-92D7-77946EC6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DD4BC-3A1A-376C-A371-CDD586F2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51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1D9D-E6EE-8CDD-F4E1-F044DB4E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40FF5-452A-29DF-FBFA-5751B560D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36AA5-7093-B989-B001-F7222B1F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7D7EE-2EE1-7DA4-ACE5-FFE26432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C56F8-E298-6416-1B8B-1FB4ED7F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90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3187-569B-3C38-5F88-74BB6BB3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B477-C227-8564-6152-3F23B93D4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35EB7-C92F-1679-10CD-302857AA0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D10AE-9C7F-5FF4-F095-3208B920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F57F1-EA5F-D0DF-F9C4-83D93CD9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E8762-879A-A663-ACF6-00D52037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93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DB3D-58F0-0080-01BA-A4AFA590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72C50-3526-B8E1-AE02-14EA674B5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572AA-0A18-18EE-9283-75683ED72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A697A-7617-6588-E21B-85EC2B5EE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3FC39-D26B-0D23-D8BB-045CF1A1D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23FA9-A9CA-04AB-5B41-59CA1320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87F2C-6249-4BEB-26AF-35A6EC35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B5088-7DE5-DC3B-7153-B09B5B58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76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3F99-D3EF-F1C7-74E7-29C422E1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9B3CE-46EF-8042-0556-D6EBA756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D4F43-0A30-AB87-F67B-718600FA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C408A-B9DD-5D4D-DFC8-A78E9157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62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A1C60-C6C2-4B74-EE94-4F9EC98B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F21D-A244-BBCE-50E0-264BC9B2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E3851-667C-4DEC-9208-80055B2F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25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C155-65F8-DE9F-ED0D-6C7B0D16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6B8C-B543-7B8D-4A0F-DFDD2604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C5046-0F1F-E9B7-8CD4-949B5972B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9E82F-B3B1-BBBA-9876-12CF4102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ACFEB-DA59-5038-4843-65A4D7A1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271D5-DAF7-5C52-D43B-62BC8717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18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26AB-E954-10E1-12C7-3092EEA71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34A09-7D95-D8BA-388A-AD69C2156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5A305-157A-A3FB-DB7C-AD9FACA8E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B07D9-0789-F1FF-D226-392A78D3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0E50E-F5F7-6F91-7E85-A3D4A5E6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0874B-59E4-B483-F6BD-99F3DFA5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64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3E60E-BAB8-D92D-0BB3-AB43E3A4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B64C4-FE88-4B15-5071-968C25065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3D386-B35A-0403-6CA0-F870E2ACD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CA52-0208-4CAB-A2DA-224004619860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5A66-46EC-54B8-962C-EA4E7A7A0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37599-11EB-EB53-3DA5-2371FF01A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github.com/kanghinlee/interview_prep/tree/main/pearson_edu_pres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B618-5B3F-E860-F681-A1EFAE81E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Technical Data Analysis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A0581-360A-C826-CDBD-4061CDCA2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9359"/>
            <a:ext cx="9144000" cy="1655762"/>
          </a:xfrm>
        </p:spPr>
        <p:txBody>
          <a:bodyPr/>
          <a:lstStyle/>
          <a:p>
            <a:r>
              <a:rPr lang="en-GB" dirty="0"/>
              <a:t>Pearson Education</a:t>
            </a:r>
          </a:p>
          <a:p>
            <a:endParaRPr lang="en-GB" dirty="0"/>
          </a:p>
          <a:p>
            <a:r>
              <a:rPr lang="en-GB" dirty="0"/>
              <a:t>By Kang </a:t>
            </a:r>
            <a:r>
              <a:rPr lang="en-GB" dirty="0" err="1"/>
              <a:t>Hin</a:t>
            </a:r>
            <a:r>
              <a:rPr lang="en-GB" dirty="0"/>
              <a:t> Lee</a:t>
            </a:r>
          </a:p>
        </p:txBody>
      </p:sp>
    </p:spTree>
    <p:extLst>
      <p:ext uri="{BB962C8B-B14F-4D97-AF65-F5344CB8AC3E}">
        <p14:creationId xmlns:p14="http://schemas.microsoft.com/office/powerpoint/2010/main" val="78834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5908-9B1C-4897-B27E-F23BFAE7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03: Any Issues Encountered?</a:t>
            </a:r>
          </a:p>
        </p:txBody>
      </p:sp>
    </p:spTree>
    <p:extLst>
      <p:ext uri="{BB962C8B-B14F-4D97-AF65-F5344CB8AC3E}">
        <p14:creationId xmlns:p14="http://schemas.microsoft.com/office/powerpoint/2010/main" val="371626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5908-9B1C-4897-B27E-F23BFAE7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91656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0B86-8F38-B822-10EC-550FE260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Appendix: Static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2EE8-9A6D-B012-7BAA-F942A7B57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Pearson Qualification: BTEC Tech Awards</a:t>
            </a:r>
          </a:p>
          <a:p>
            <a:r>
              <a:rPr lang="en-GB" dirty="0"/>
              <a:t>Series: 2020-06-01</a:t>
            </a:r>
          </a:p>
          <a:p>
            <a:r>
              <a:rPr lang="en-GB" dirty="0" err="1"/>
              <a:t>ucas_ref</a:t>
            </a:r>
            <a:r>
              <a:rPr lang="en-GB" dirty="0"/>
              <a:t>: N/A</a:t>
            </a:r>
          </a:p>
          <a:p>
            <a:r>
              <a:rPr lang="en-GB" dirty="0" err="1"/>
              <a:t>cert_no</a:t>
            </a:r>
            <a:r>
              <a:rPr lang="en-GB" dirty="0"/>
              <a:t>: N/A</a:t>
            </a:r>
          </a:p>
          <a:p>
            <a:r>
              <a:rPr lang="en-GB" dirty="0" err="1"/>
              <a:t>award_code</a:t>
            </a:r>
            <a:r>
              <a:rPr lang="en-GB" dirty="0"/>
              <a:t>: Y6</a:t>
            </a:r>
          </a:p>
          <a:p>
            <a:r>
              <a:rPr lang="en-GB" dirty="0" err="1"/>
              <a:t>award_code_desciprtion</a:t>
            </a:r>
            <a:r>
              <a:rPr lang="en-GB" dirty="0"/>
              <a:t>: PEARSON BTEC LEVEL 1/LEVEL 2 TECH AWARD (120 GLH)</a:t>
            </a:r>
          </a:p>
          <a:p>
            <a:r>
              <a:rPr lang="en-GB" dirty="0" err="1"/>
              <a:t>in_regraded_files</a:t>
            </a:r>
            <a:r>
              <a:rPr lang="en-GB" dirty="0"/>
              <a:t>: 0</a:t>
            </a:r>
          </a:p>
          <a:p>
            <a:r>
              <a:rPr lang="en-GB" dirty="0" err="1"/>
              <a:t>external_assessment_grade</a:t>
            </a:r>
            <a:r>
              <a:rPr lang="en-GB" dirty="0"/>
              <a:t>: N/A</a:t>
            </a:r>
          </a:p>
          <a:p>
            <a:r>
              <a:rPr lang="en-GB" dirty="0"/>
              <a:t>status: Unknown </a:t>
            </a:r>
            <a:r>
              <a:rPr lang="en-GB" dirty="0" err="1"/>
              <a:t>anomalie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66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A48F-8AAC-E9F4-592A-D24702082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00: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9A3AC-DCE4-2372-8C6B-4A157CB7F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49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594F-9D92-D2FF-04A2-37ACF2A4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00: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D015C-8456-FD07-0CE7-44040AD5B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Dataset Format: .xlsx (Excel)</a:t>
            </a:r>
          </a:p>
          <a:p>
            <a:r>
              <a:rPr lang="en-GB" dirty="0"/>
              <a:t>Software Used for Data Analysis: R / R Studio</a:t>
            </a:r>
          </a:p>
          <a:p>
            <a:r>
              <a:rPr lang="en-GB" dirty="0"/>
              <a:t>Control Version: </a:t>
            </a:r>
            <a:r>
              <a:rPr lang="en-GB" dirty="0" err="1"/>
              <a:t>Github</a:t>
            </a:r>
            <a:r>
              <a:rPr lang="en-GB" dirty="0"/>
              <a:t> </a:t>
            </a:r>
          </a:p>
          <a:p>
            <a:r>
              <a:rPr lang="en-GB" dirty="0"/>
              <a:t>Presentation: </a:t>
            </a:r>
            <a:r>
              <a:rPr lang="en-GB" dirty="0" err="1"/>
              <a:t>Powerpoint</a:t>
            </a:r>
            <a:endParaRPr lang="en-GB" dirty="0"/>
          </a:p>
          <a:p>
            <a:endParaRPr lang="en-GB" dirty="0"/>
          </a:p>
          <a:p>
            <a:r>
              <a:rPr lang="en-GB" dirty="0"/>
              <a:t>Presentation is separated into 2 parts:</a:t>
            </a:r>
          </a:p>
          <a:p>
            <a:r>
              <a:rPr lang="en-GB" dirty="0"/>
              <a:t>01: The Dataset</a:t>
            </a:r>
          </a:p>
          <a:p>
            <a:r>
              <a:rPr lang="en-GB" dirty="0"/>
              <a:t>02: Data Analysis</a:t>
            </a:r>
          </a:p>
          <a:p>
            <a:r>
              <a:rPr lang="en-GB" dirty="0"/>
              <a:t>03: Issues Encountered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900" dirty="0"/>
              <a:t>Script can be viewed from: </a:t>
            </a:r>
            <a:r>
              <a:rPr lang="en-GB" sz="1900" dirty="0">
                <a:hlinkClick r:id="rId2"/>
              </a:rPr>
              <a:t>https://github.com/kanghinlee/interview_prep/tree/main/pearson_edu_presentation</a:t>
            </a:r>
            <a:endParaRPr lang="en-GB" sz="1900" dirty="0"/>
          </a:p>
          <a:p>
            <a:endParaRPr lang="en-GB" sz="2100" dirty="0"/>
          </a:p>
          <a:p>
            <a:endParaRPr lang="en-GB" sz="2100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8A4FFA-6D22-E75A-EC44-9D87C65FA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262" y="2210278"/>
            <a:ext cx="509475" cy="509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8E44DA-BF63-AEE0-9670-3259672BB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677" y="1588220"/>
            <a:ext cx="955096" cy="6599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DA1391-733C-5F93-0FB6-2861FD802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1037" y="1588220"/>
            <a:ext cx="487121" cy="4871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BF900B-D19E-588A-9973-9B4B44CD1F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5806" y="2746482"/>
            <a:ext cx="992479" cy="3211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51F0FE-6AAD-43DD-C0F4-B0A028C7B6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1038" y="3155087"/>
            <a:ext cx="633572" cy="54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9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A48F-8AAC-E9F4-592A-D24702082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01: The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9A3AC-DCE4-2372-8C6B-4A157CB7F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41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594F-9D92-D2FF-04A2-37ACF2A4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01: Dataset: BTEC Tech Awards (June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D015C-8456-FD07-0CE7-44040AD5B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r>
              <a:rPr lang="en-GB" sz="2400" dirty="0"/>
              <a:t>Pearson BTEC Level 1 / Level 2 Tech Award (Award Code: Y6)</a:t>
            </a:r>
          </a:p>
          <a:p>
            <a:r>
              <a:rPr lang="en-GB" sz="2400" dirty="0"/>
              <a:t>Series: 01 – June - 2020</a:t>
            </a:r>
          </a:p>
          <a:p>
            <a:r>
              <a:rPr lang="en-GB" sz="2400" dirty="0" err="1"/>
              <a:t>Dataframe</a:t>
            </a:r>
            <a:r>
              <a:rPr lang="en-GB" sz="2400" dirty="0"/>
              <a:t> Size: 6518 rows with 19 variables </a:t>
            </a:r>
          </a:p>
          <a:p>
            <a:r>
              <a:rPr lang="en-GB" sz="2400" dirty="0"/>
              <a:t>Data Type: Character, Numeric, Boolean, Time Series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C19B8E-95ED-6C33-305C-1F6C0DCDD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459" y="3719122"/>
            <a:ext cx="9040487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9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C25E-73F9-1300-5D71-7B13DF69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12" y="365125"/>
            <a:ext cx="10515600" cy="1325563"/>
          </a:xfrm>
        </p:spPr>
        <p:txBody>
          <a:bodyPr/>
          <a:lstStyle/>
          <a:p>
            <a:r>
              <a:rPr lang="en-GB" dirty="0"/>
              <a:t>01: Dataset: BTEC Tech Awards (June 2020)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0F73A-6ABE-3A28-A520-F713D9A40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12332"/>
            <a:ext cx="10515599" cy="49805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D39116-B947-A279-BC6D-79B566FC9579}"/>
              </a:ext>
            </a:extLst>
          </p:cNvPr>
          <p:cNvSpPr/>
          <p:nvPr/>
        </p:nvSpPr>
        <p:spPr>
          <a:xfrm>
            <a:off x="838200" y="2651760"/>
            <a:ext cx="10515599" cy="93639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78DF4-071F-6CBC-EBD5-429B5CE28DC8}"/>
              </a:ext>
            </a:extLst>
          </p:cNvPr>
          <p:cNvSpPr/>
          <p:nvPr/>
        </p:nvSpPr>
        <p:spPr>
          <a:xfrm>
            <a:off x="838199" y="4735358"/>
            <a:ext cx="10515599" cy="855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A48F-8AAC-E9F4-592A-D24702082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02: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9A3AC-DCE4-2372-8C6B-4A157CB7F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94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507D-85C9-9F30-1B71-F8492FE1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02: Data Analysis: Award Count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FE3751-A6AF-4829-B297-85CA0A05D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3705" y="1825625"/>
            <a:ext cx="42700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Note:</a:t>
            </a:r>
          </a:p>
          <a:p>
            <a:r>
              <a:rPr lang="en-GB" sz="2400" dirty="0"/>
              <a:t>Removed any missing Grades</a:t>
            </a:r>
          </a:p>
          <a:p>
            <a:r>
              <a:rPr lang="en-GB" sz="2400" dirty="0"/>
              <a:t>Combined “</a:t>
            </a:r>
            <a:r>
              <a:rPr lang="en-GB" sz="2400" dirty="0">
                <a:solidFill>
                  <a:srgbClr val="00B050"/>
                </a:solidFill>
              </a:rPr>
              <a:t>Digital information Tech</a:t>
            </a:r>
            <a:r>
              <a:rPr lang="en-GB" sz="2400" dirty="0"/>
              <a:t>” categories into single category.</a:t>
            </a:r>
          </a:p>
          <a:p>
            <a:r>
              <a:rPr lang="en-GB" sz="2400" dirty="0"/>
              <a:t>Combined “</a:t>
            </a:r>
            <a:r>
              <a:rPr lang="en-GB" sz="2400" dirty="0">
                <a:solidFill>
                  <a:srgbClr val="FF0000"/>
                </a:solidFill>
              </a:rPr>
              <a:t>Performing Arts</a:t>
            </a:r>
            <a:r>
              <a:rPr lang="en-GB" sz="2400" dirty="0"/>
              <a:t>” categories into single category.</a:t>
            </a:r>
          </a:p>
          <a:p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82E47-DEC6-0AF9-2ABA-E7330A5EE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15533" cy="48298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4BBB558-C399-070B-4E3F-EC762A7ECE0E}"/>
              </a:ext>
            </a:extLst>
          </p:cNvPr>
          <p:cNvSpPr/>
          <p:nvPr/>
        </p:nvSpPr>
        <p:spPr>
          <a:xfrm>
            <a:off x="838200" y="2882096"/>
            <a:ext cx="4715533" cy="3935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22155D-29CD-E41A-8D80-87663D5D1D7A}"/>
              </a:ext>
            </a:extLst>
          </p:cNvPr>
          <p:cNvSpPr/>
          <p:nvPr/>
        </p:nvSpPr>
        <p:spPr>
          <a:xfrm>
            <a:off x="838199" y="4073504"/>
            <a:ext cx="4715533" cy="393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04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0FAF-70D6-1252-126D-E1023006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312554"/>
            <a:ext cx="4821936" cy="518466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Data Analysis Pass Rate (%)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A7A493-0570-5AA7-E5D3-85564F8BD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1879714"/>
            <a:ext cx="4821936" cy="45931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86C53B-D23F-463C-A981-3EEA6E091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879714"/>
            <a:ext cx="5257800" cy="458373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145D979-5A22-5FF4-79ED-71B671980A12}"/>
              </a:ext>
            </a:extLst>
          </p:cNvPr>
          <p:cNvSpPr txBox="1">
            <a:spLocks/>
          </p:cNvSpPr>
          <p:nvPr/>
        </p:nvSpPr>
        <p:spPr>
          <a:xfrm>
            <a:off x="6096000" y="1312554"/>
            <a:ext cx="5257800" cy="518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900" dirty="0"/>
              <a:t>Data Analysis Top Score Rate (%)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92804A1-EC09-FDD1-5D37-FDB3B92D6192}"/>
              </a:ext>
            </a:extLst>
          </p:cNvPr>
          <p:cNvSpPr txBox="1">
            <a:spLocks/>
          </p:cNvSpPr>
          <p:nvPr/>
        </p:nvSpPr>
        <p:spPr>
          <a:xfrm>
            <a:off x="472440" y="84179"/>
            <a:ext cx="10515600" cy="1017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02: Data Analysis: Pass &amp; Top Score Rate</a:t>
            </a:r>
          </a:p>
        </p:txBody>
      </p:sp>
    </p:spTree>
    <p:extLst>
      <p:ext uri="{BB962C8B-B14F-4D97-AF65-F5344CB8AC3E}">
        <p14:creationId xmlns:p14="http://schemas.microsoft.com/office/powerpoint/2010/main" val="78085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335</Words>
  <Application>Microsoft Office PowerPoint</Application>
  <PresentationFormat>Widescreen</PresentationFormat>
  <Paragraphs>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Technical Data Analysis Presentation</vt:lpstr>
      <vt:lpstr>00: Introduction</vt:lpstr>
      <vt:lpstr>00: Introduction</vt:lpstr>
      <vt:lpstr>01: The Dataset</vt:lpstr>
      <vt:lpstr>01: Dataset: BTEC Tech Awards (June 2020)</vt:lpstr>
      <vt:lpstr>01: Dataset: BTEC Tech Awards (June 2020)</vt:lpstr>
      <vt:lpstr>02: Data Analysis</vt:lpstr>
      <vt:lpstr>02: Data Analysis: Award Count</vt:lpstr>
      <vt:lpstr>Data Analysis Pass Rate (%)</vt:lpstr>
      <vt:lpstr>03: Any Issues Encountered?</vt:lpstr>
      <vt:lpstr>The End</vt:lpstr>
      <vt:lpstr>Appendix: Static Columns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Chan</dc:creator>
  <cp:lastModifiedBy>Kelvin Chan</cp:lastModifiedBy>
  <cp:revision>129</cp:revision>
  <dcterms:created xsi:type="dcterms:W3CDTF">2022-05-09T12:48:44Z</dcterms:created>
  <dcterms:modified xsi:type="dcterms:W3CDTF">2022-05-10T13:22:08Z</dcterms:modified>
</cp:coreProperties>
</file>