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3" r:id="rId2"/>
    <p:sldId id="256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420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735E"/>
    <a:srgbClr val="3366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972" y="324"/>
      </p:cViewPr>
      <p:guideLst>
        <p:guide orient="horz" pos="2160"/>
        <p:guide pos="2880"/>
        <p:guide orient="horz" pos="420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2702" y="-8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2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441697ED-3DAA-42E5-8402-3098CB9123C5}" type="datetimeFigureOut">
              <a:rPr lang="ko-KR" altLang="en-US" smtClean="0"/>
              <a:pPr/>
              <a:t>2018-08-09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108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8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15F6184E-D33B-42FA-ABA3-232CD6B582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837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6184E-D33B-42FA-ABA3-232CD6B5827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967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양쪽 모서리가 둥근 사각형 6"/>
          <p:cNvSpPr/>
          <p:nvPr userDrawn="1"/>
        </p:nvSpPr>
        <p:spPr>
          <a:xfrm>
            <a:off x="251520" y="0"/>
            <a:ext cx="3240360" cy="504056"/>
          </a:xfrm>
          <a:prstGeom prst="round2SameRect">
            <a:avLst>
              <a:gd name="adj1" fmla="val 0"/>
              <a:gd name="adj2" fmla="val 22444"/>
            </a:avLst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1282893"/>
            <a:ext cx="9144000" cy="0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 userDrawn="1"/>
        </p:nvGrpSpPr>
        <p:grpSpPr>
          <a:xfrm>
            <a:off x="7549224" y="44624"/>
            <a:ext cx="1127232" cy="1115312"/>
            <a:chOff x="3491880" y="332656"/>
            <a:chExt cx="1127232" cy="1115312"/>
          </a:xfrm>
        </p:grpSpPr>
        <p:sp>
          <p:nvSpPr>
            <p:cNvPr id="12" name="TextBox 11"/>
            <p:cNvSpPr txBox="1"/>
            <p:nvPr/>
          </p:nvSpPr>
          <p:spPr>
            <a:xfrm>
              <a:off x="3517588" y="764704"/>
              <a:ext cx="550151" cy="6832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sz="2400" b="1" dirty="0" smtClean="0">
                  <a:solidFill>
                    <a:srgbClr val="006600"/>
                  </a:solidFill>
                  <a:latin typeface="HY헤드라인M" pitchFamily="18" charset="-127"/>
                  <a:ea typeface="HY헤드라인M" pitchFamily="18" charset="-127"/>
                </a:rPr>
                <a:t>DO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2400" b="1" dirty="0" smtClean="0">
                  <a:solidFill>
                    <a:srgbClr val="006600"/>
                  </a:solidFill>
                  <a:latin typeface="HY헤드라인M" pitchFamily="18" charset="-127"/>
                  <a:ea typeface="HY헤드라인M" pitchFamily="18" charset="-127"/>
                </a:rPr>
                <a:t>it!</a:t>
              </a:r>
              <a:endParaRPr lang="ko-KR" altLang="en-US" sz="3600" b="1" dirty="0">
                <a:solidFill>
                  <a:srgbClr val="0066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91880" y="332656"/>
              <a:ext cx="11272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solidFill>
                    <a:srgbClr val="006600"/>
                  </a:solidFill>
                </a:rPr>
                <a:t>세상의 속도를</a:t>
              </a:r>
              <a:endParaRPr lang="en-US" altLang="ko-KR" sz="1000" dirty="0" smtClean="0">
                <a:solidFill>
                  <a:srgbClr val="006600"/>
                </a:solidFill>
              </a:endParaRPr>
            </a:p>
            <a:p>
              <a:r>
                <a:rPr lang="ko-KR" altLang="en-US" sz="1000" dirty="0" smtClean="0">
                  <a:solidFill>
                    <a:srgbClr val="006600"/>
                  </a:solidFill>
                </a:rPr>
                <a:t>따라잡고 싶다면</a:t>
              </a:r>
              <a:endParaRPr lang="ko-KR" altLang="en-US" sz="1000" dirty="0">
                <a:solidFill>
                  <a:srgbClr val="006600"/>
                </a:solidFill>
              </a:endParaRPr>
            </a:p>
          </p:txBody>
        </p:sp>
      </p:grpSp>
      <p:sp>
        <p:nvSpPr>
          <p:cNvPr id="20" name="제목 19"/>
          <p:cNvSpPr>
            <a:spLocks noGrp="1"/>
          </p:cNvSpPr>
          <p:nvPr>
            <p:ph type="title"/>
          </p:nvPr>
        </p:nvSpPr>
        <p:spPr>
          <a:xfrm>
            <a:off x="395536" y="620688"/>
            <a:ext cx="7056784" cy="504056"/>
          </a:xfrm>
        </p:spPr>
        <p:txBody>
          <a:bodyPr>
            <a:noAutofit/>
          </a:bodyPr>
          <a:lstStyle>
            <a:lvl1pPr algn="l"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6" name="텍스트 개체 틀 35"/>
          <p:cNvSpPr>
            <a:spLocks noGrp="1"/>
          </p:cNvSpPr>
          <p:nvPr>
            <p:ph type="body" sz="quarter" idx="13"/>
          </p:nvPr>
        </p:nvSpPr>
        <p:spPr>
          <a:xfrm>
            <a:off x="323529" y="67774"/>
            <a:ext cx="3096343" cy="404813"/>
          </a:xfrm>
        </p:spPr>
        <p:txBody>
          <a:bodyPr>
            <a:noAutofit/>
          </a:bodyPr>
          <a:lstStyle>
            <a:lvl1pPr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 smtClean="0"/>
              <a:t>마스터 텍스트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E9487-D152-4E84-89D8-10ADCA3BE78D}" type="datetimeFigureOut">
              <a:rPr lang="ko-KR" altLang="en-US" smtClean="0"/>
              <a:pPr/>
              <a:t>2018-08-09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68" y="4653136"/>
            <a:ext cx="9139432" cy="1528648"/>
          </a:xfrm>
          <a:prstGeom prst="rect">
            <a:avLst/>
          </a:prstGeom>
          <a:solidFill>
            <a:srgbClr val="3B7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4988793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4</a:t>
            </a:r>
            <a:r>
              <a:rPr lang="ko-KR" altLang="en-US" sz="60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장 </a:t>
            </a:r>
            <a:r>
              <a:rPr lang="ko-KR" altLang="en-US" sz="60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객체</a:t>
            </a:r>
            <a:endParaRPr lang="ko-KR" altLang="en-US" sz="72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836" y="150306"/>
            <a:ext cx="2952328" cy="433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85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문자열 객체</a:t>
            </a:r>
            <a:endParaRPr lang="ko-KR" altLang="en-US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81384" y="3140968"/>
            <a:ext cx="597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err="1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var</a:t>
            </a:r>
            <a:r>
              <a:rPr lang="en-US" altLang="ko-KR" sz="2400" dirty="0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2400" dirty="0" err="1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참조</a:t>
            </a:r>
            <a:r>
              <a:rPr lang="en-US" altLang="ko-KR" sz="2400" dirty="0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2400" dirty="0" err="1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변수</a:t>
            </a:r>
            <a:r>
              <a:rPr lang="en-US" altLang="ko-KR" sz="2400" dirty="0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=new String(</a:t>
            </a:r>
            <a:r>
              <a:rPr lang="en-US" altLang="ko-KR" sz="2400" dirty="0" err="1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문자형</a:t>
            </a:r>
            <a:r>
              <a:rPr lang="en-US" altLang="ko-KR" sz="2400" dirty="0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2400" dirty="0" err="1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데이터</a:t>
            </a:r>
            <a:r>
              <a:rPr lang="en-US" altLang="ko-KR" sz="2400" dirty="0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)</a:t>
            </a:r>
            <a:endParaRPr lang="en-US" altLang="ko-KR" sz="2400" dirty="0"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52451" y="3602633"/>
            <a:ext cx="44485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•</a:t>
            </a:r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실습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파일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string_ob1_test.html 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•</a:t>
            </a:r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완성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파일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string_ob1.html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265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013502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rgbClr val="00B05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04-3</a:t>
            </a:r>
            <a:r>
              <a:rPr lang="ko-KR" altLang="en-US" sz="4800" dirty="0" smtClean="0">
                <a:solidFill>
                  <a:sysClr val="windowText" lastClr="00000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ko-KR" altLang="en-US" sz="4800" dirty="0" smtClean="0">
                <a:solidFill>
                  <a:sysClr val="windowText" lastClr="00000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브라우저 객체 모델</a:t>
            </a:r>
            <a:endParaRPr lang="ko-KR" altLang="en-US" sz="4800" dirty="0">
              <a:solidFill>
                <a:sysClr val="windowText" lastClr="000000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804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브라우저 객체</a:t>
            </a:r>
            <a:endParaRPr lang="ko-KR" altLang="en-US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952" y="1916832"/>
            <a:ext cx="7238095" cy="3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0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브라우저 객체 </a:t>
            </a:r>
            <a:r>
              <a:rPr lang="en-US" altLang="ko-KR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─ </a:t>
            </a:r>
            <a:r>
              <a:rPr lang="ko-KR" altLang="en-US" sz="24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메서드</a:t>
            </a:r>
            <a:endParaRPr lang="ko-KR" altLang="en-US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24" y="1772816"/>
            <a:ext cx="7380952" cy="4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39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새 창의 옵션</a:t>
            </a:r>
            <a:endParaRPr lang="ko-KR" altLang="en-US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286" y="1988840"/>
            <a:ext cx="7371428" cy="344761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886286" y="1527175"/>
            <a:ext cx="3703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! </a:t>
            </a:r>
            <a:r>
              <a:rPr lang="ko-KR" altLang="en-US" sz="2400" dirty="0" smtClean="0">
                <a:solidFill>
                  <a:srgbClr val="FF000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팝업 반드시 해제하고 진행</a:t>
            </a:r>
            <a:endParaRPr lang="en-US" altLang="ko-KR" sz="2400" dirty="0">
              <a:solidFill>
                <a:srgbClr val="FF0000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933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31" y="1363638"/>
            <a:ext cx="5112568" cy="494271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screen </a:t>
            </a:r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객체</a:t>
            </a:r>
            <a:endParaRPr lang="ko-KR" altLang="en-US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35896" y="4005064"/>
            <a:ext cx="53431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screen </a:t>
            </a:r>
            <a:r>
              <a:rPr lang="ko-KR" altLang="en-US" sz="2400" dirty="0">
                <a:solidFill>
                  <a:srgbClr val="FF000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객체 속성 </a:t>
            </a:r>
            <a:r>
              <a:rPr lang="en-US" altLang="ko-KR" sz="2400" dirty="0" smtClean="0">
                <a:solidFill>
                  <a:srgbClr val="FF000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= width</a:t>
            </a:r>
            <a:r>
              <a:rPr lang="en-US" altLang="ko-KR" sz="2400" dirty="0">
                <a:solidFill>
                  <a:srgbClr val="FF000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, height, …</a:t>
            </a:r>
            <a:endParaRPr lang="en-US" altLang="ko-KR" sz="2400" dirty="0">
              <a:solidFill>
                <a:srgbClr val="FF0000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995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screen </a:t>
            </a:r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객체 </a:t>
            </a:r>
            <a:r>
              <a:rPr lang="en-US" altLang="ko-KR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─ </a:t>
            </a:r>
            <a:r>
              <a:rPr lang="ko-KR" altLang="en-US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속성</a:t>
            </a:r>
            <a:endParaRPr lang="ko-KR" altLang="en-US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952" y="2420888"/>
            <a:ext cx="7438095" cy="2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35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location </a:t>
            </a:r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객체 </a:t>
            </a:r>
            <a:r>
              <a:rPr lang="en-US" altLang="ko-KR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─ </a:t>
            </a:r>
            <a:r>
              <a:rPr lang="ko-KR" altLang="en-US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속성</a:t>
            </a:r>
            <a:endParaRPr lang="ko-KR" altLang="en-US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24" y="1700808"/>
            <a:ext cx="7380952" cy="4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80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013502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rgbClr val="00B05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04-1</a:t>
            </a:r>
            <a:r>
              <a:rPr lang="ko-KR" altLang="en-US" sz="4800" dirty="0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ko-KR" altLang="en-US" sz="4800" dirty="0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객체</a:t>
            </a:r>
            <a:endParaRPr lang="ko-KR" altLang="en-US" sz="4800" dirty="0"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객체란</a:t>
            </a:r>
            <a:r>
              <a:rPr lang="en-US" altLang="ko-KR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?</a:t>
            </a:r>
            <a:endParaRPr lang="ko-KR" altLang="en-US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988840"/>
            <a:ext cx="3736333" cy="32331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88024" y="3198168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객체 </a:t>
            </a:r>
            <a:r>
              <a:rPr lang="en-US" altLang="ko-KR" sz="2400" dirty="0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= </a:t>
            </a:r>
            <a:r>
              <a:rPr lang="ko-KR" altLang="en-US" sz="2400" dirty="0" smtClean="0">
                <a:solidFill>
                  <a:srgbClr val="00B05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기능</a:t>
            </a:r>
            <a:r>
              <a:rPr lang="ko-KR" altLang="en-US" sz="2400" dirty="0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과 </a:t>
            </a:r>
            <a:r>
              <a:rPr lang="ko-KR" altLang="en-US" sz="2400" dirty="0">
                <a:solidFill>
                  <a:srgbClr val="00B05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속성</a:t>
            </a:r>
            <a:r>
              <a:rPr lang="ko-KR" altLang="en-US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을 </a:t>
            </a:r>
            <a:r>
              <a:rPr lang="ko-KR" altLang="en-US" sz="2400" dirty="0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가지는 것</a:t>
            </a:r>
            <a:endParaRPr lang="en-US" altLang="ko-KR" sz="2400" dirty="0" smtClean="0"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414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객체의 종류</a:t>
            </a:r>
            <a:endParaRPr lang="ko-KR" altLang="en-US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619672" y="2204864"/>
            <a:ext cx="6030416" cy="3179473"/>
            <a:chOff x="968156" y="2420888"/>
            <a:chExt cx="6030416" cy="3179473"/>
          </a:xfrm>
        </p:grpSpPr>
        <p:grpSp>
          <p:nvGrpSpPr>
            <p:cNvPr id="8" name="그룹 7"/>
            <p:cNvGrpSpPr/>
            <p:nvPr/>
          </p:nvGrpSpPr>
          <p:grpSpPr>
            <a:xfrm>
              <a:off x="968156" y="2420888"/>
              <a:ext cx="3891876" cy="2810141"/>
              <a:chOff x="899592" y="2023929"/>
              <a:chExt cx="3891876" cy="2810141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899592" y="2023929"/>
                <a:ext cx="17316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 smtClean="0">
                    <a:latin typeface="Tmon몬소리OTF Black" panose="02000A03000000000000" pitchFamily="50" charset="-127"/>
                    <a:ea typeface="Tmon몬소리OTF Black" panose="02000A03000000000000" pitchFamily="50" charset="-127"/>
                  </a:rPr>
                  <a:t>① </a:t>
                </a:r>
                <a:r>
                  <a:rPr lang="ko-KR" altLang="en-US" sz="2400" dirty="0" smtClean="0">
                    <a:latin typeface="Tmon몬소리OTF Black" panose="02000A03000000000000" pitchFamily="50" charset="-127"/>
                    <a:ea typeface="Tmon몬소리OTF Black" panose="02000A03000000000000" pitchFamily="50" charset="-127"/>
                  </a:rPr>
                  <a:t>내장 객체</a:t>
                </a:r>
                <a:endParaRPr lang="en-US" altLang="ko-KR" sz="2400" dirty="0" smtClean="0">
                  <a:latin typeface="Tmon몬소리OTF Black" panose="02000A03000000000000" pitchFamily="50" charset="-127"/>
                  <a:ea typeface="Tmon몬소리OTF Black" panose="02000A03000000000000" pitchFamily="50" charset="-127"/>
                </a:endParaRPr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899592" y="3198167"/>
                <a:ext cx="389187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400" dirty="0" smtClean="0">
                    <a:latin typeface="Tmon몬소리OTF Black" panose="02000A03000000000000" pitchFamily="50" charset="-127"/>
                    <a:ea typeface="Tmon몬소리OTF Black" panose="02000A03000000000000" pitchFamily="50" charset="-127"/>
                  </a:rPr>
                  <a:t>② </a:t>
                </a:r>
                <a:r>
                  <a:rPr lang="ko-KR" altLang="en-US" sz="2400" dirty="0" smtClean="0">
                    <a:latin typeface="Tmon몬소리OTF Black" panose="02000A03000000000000" pitchFamily="50" charset="-127"/>
                    <a:ea typeface="Tmon몬소리OTF Black" panose="02000A03000000000000" pitchFamily="50" charset="-127"/>
                  </a:rPr>
                  <a:t>브라우저 </a:t>
                </a:r>
                <a:r>
                  <a:rPr lang="ko-KR" altLang="en-US" sz="2400" dirty="0">
                    <a:latin typeface="Tmon몬소리OTF Black" panose="02000A03000000000000" pitchFamily="50" charset="-127"/>
                    <a:ea typeface="Tmon몬소리OTF Black" panose="02000A03000000000000" pitchFamily="50" charset="-127"/>
                  </a:rPr>
                  <a:t>객체 모델</a:t>
                </a:r>
                <a:r>
                  <a:rPr lang="en-US" altLang="ko-KR" sz="2400" dirty="0">
                    <a:latin typeface="Tmon몬소리OTF Black" panose="02000A03000000000000" pitchFamily="50" charset="-127"/>
                    <a:ea typeface="Tmon몬소리OTF Black" panose="02000A03000000000000" pitchFamily="50" charset="-127"/>
                  </a:rPr>
                  <a:t>(BOM</a:t>
                </a:r>
                <a:r>
                  <a:rPr lang="en-US" altLang="ko-KR" sz="2400" dirty="0" smtClean="0">
                    <a:latin typeface="Tmon몬소리OTF Black" panose="02000A03000000000000" pitchFamily="50" charset="-127"/>
                    <a:ea typeface="Tmon몬소리OTF Black" panose="02000A03000000000000" pitchFamily="50" charset="-127"/>
                  </a:rPr>
                  <a:t>)</a:t>
                </a:r>
                <a:endParaRPr lang="en-US" altLang="ko-KR" sz="2400" dirty="0">
                  <a:latin typeface="Tmon몬소리OTF Black" panose="02000A03000000000000" pitchFamily="50" charset="-127"/>
                  <a:ea typeface="Tmon몬소리OTF Black" panose="02000A03000000000000" pitchFamily="50" charset="-127"/>
                </a:endParaRPr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899592" y="4372405"/>
                <a:ext cx="33505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400" dirty="0" smtClean="0">
                    <a:latin typeface="Tmon몬소리OTF Black" panose="02000A03000000000000" pitchFamily="50" charset="-127"/>
                    <a:ea typeface="Tmon몬소리OTF Black" panose="02000A03000000000000" pitchFamily="50" charset="-127"/>
                  </a:rPr>
                  <a:t>③ </a:t>
                </a:r>
                <a:r>
                  <a:rPr lang="ko-KR" altLang="en-US" sz="2400" dirty="0" smtClean="0">
                    <a:latin typeface="Tmon몬소리OTF Black" panose="02000A03000000000000" pitchFamily="50" charset="-127"/>
                    <a:ea typeface="Tmon몬소리OTF Black" panose="02000A03000000000000" pitchFamily="50" charset="-127"/>
                  </a:rPr>
                  <a:t>문서 </a:t>
                </a:r>
                <a:r>
                  <a:rPr lang="ko-KR" altLang="en-US" sz="2400" dirty="0">
                    <a:latin typeface="Tmon몬소리OTF Black" panose="02000A03000000000000" pitchFamily="50" charset="-127"/>
                    <a:ea typeface="Tmon몬소리OTF Black" panose="02000A03000000000000" pitchFamily="50" charset="-127"/>
                  </a:rPr>
                  <a:t>객체 모델</a:t>
                </a:r>
                <a:r>
                  <a:rPr lang="en-US" altLang="ko-KR" sz="2400" dirty="0">
                    <a:latin typeface="Tmon몬소리OTF Black" panose="02000A03000000000000" pitchFamily="50" charset="-127"/>
                    <a:ea typeface="Tmon몬소리OTF Black" panose="02000A03000000000000" pitchFamily="50" charset="-127"/>
                  </a:rPr>
                  <a:t>(DOM)</a:t>
                </a:r>
                <a:endParaRPr lang="en-US" altLang="ko-KR" sz="2400" dirty="0">
                  <a:latin typeface="Tmon몬소리OTF Black" panose="02000A03000000000000" pitchFamily="50" charset="-127"/>
                  <a:ea typeface="Tmon몬소리OTF Black" panose="02000A03000000000000" pitchFamily="50" charset="-127"/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968156" y="2882553"/>
              <a:ext cx="603041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문자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(String), 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날짜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(Date), 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배열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(Array), 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수학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(Math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), …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968156" y="4056791"/>
              <a:ext cx="603041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window, screen, location, history, navigator, …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968156" y="5231029"/>
              <a:ext cx="603041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&lt;html&gt;, &lt;head&gt;, &lt;body&gt;, … 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656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013502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rgbClr val="00B05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04-2</a:t>
            </a:r>
            <a:r>
              <a:rPr lang="ko-KR" altLang="en-US" sz="4800" dirty="0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ko-KR" altLang="en-US" sz="4800" dirty="0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내장 객체</a:t>
            </a:r>
            <a:endParaRPr lang="ko-KR" altLang="en-US" sz="4800" dirty="0"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05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내장 객체 생성하기</a:t>
            </a:r>
            <a:endParaRPr lang="ko-KR" altLang="en-US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83668" y="3212976"/>
            <a:ext cx="597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참조 변수</a:t>
            </a:r>
            <a:r>
              <a:rPr lang="en-US" altLang="ko-KR" sz="2400" dirty="0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</a:t>
            </a:r>
            <a:r>
              <a:rPr lang="en-US" altLang="ko-KR" sz="2400" dirty="0" err="1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인스턴스</a:t>
            </a:r>
            <a:r>
              <a:rPr lang="en-US" altLang="ko-KR" sz="2400" dirty="0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2400" dirty="0" err="1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이름</a:t>
            </a:r>
            <a:r>
              <a:rPr lang="en-US" altLang="ko-KR" sz="2400" dirty="0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) = new </a:t>
            </a:r>
            <a:r>
              <a:rPr lang="en-US" altLang="ko-KR" sz="2400" dirty="0" err="1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생성</a:t>
            </a:r>
            <a:r>
              <a:rPr lang="en-US" altLang="ko-KR" sz="2400" dirty="0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2400" dirty="0" err="1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함수</a:t>
            </a:r>
            <a:r>
              <a:rPr lang="en-US" altLang="ko-KR" sz="2400" dirty="0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 )</a:t>
            </a:r>
            <a:endParaRPr lang="en-US" altLang="ko-KR" sz="2400" dirty="0"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695476" y="3687192"/>
            <a:ext cx="44485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•</a:t>
            </a:r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실습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파일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ob1_test.html 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•</a:t>
            </a:r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완성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파일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ob1.html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598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수학 객체 </a:t>
            </a:r>
            <a:r>
              <a:rPr lang="en-US" altLang="ko-KR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─ </a:t>
            </a:r>
            <a:r>
              <a:rPr lang="ko-KR" altLang="en-US" sz="24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메서드</a:t>
            </a:r>
            <a:r>
              <a:rPr lang="en-US" altLang="ko-KR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속성</a:t>
            </a:r>
            <a:endParaRPr lang="ko-KR" altLang="en-US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6877"/>
          <a:stretch/>
        </p:blipFill>
        <p:spPr>
          <a:xfrm>
            <a:off x="862476" y="1772816"/>
            <a:ext cx="7419048" cy="423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30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배열 객체</a:t>
            </a:r>
            <a:r>
              <a:rPr lang="en-US" altLang="ko-KR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(1)</a:t>
            </a:r>
            <a:endParaRPr lang="ko-KR" altLang="en-US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59072" y="2852936"/>
            <a:ext cx="72728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❶ </a:t>
            </a:r>
            <a:r>
              <a:rPr lang="en-US" altLang="ko-KR" sz="2400" dirty="0" err="1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var</a:t>
            </a:r>
            <a:r>
              <a:rPr lang="en-US" altLang="ko-KR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ko-KR" altLang="en-US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참조 변수</a:t>
            </a:r>
            <a:r>
              <a:rPr lang="en-US" altLang="ko-KR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=new Array( );</a:t>
            </a:r>
          </a:p>
          <a:p>
            <a:r>
              <a:rPr lang="en-US" altLang="ko-KR" sz="2400" dirty="0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❷ </a:t>
            </a:r>
            <a:r>
              <a:rPr lang="en-US" altLang="ko-KR" sz="2400" dirty="0" err="1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var</a:t>
            </a:r>
            <a:r>
              <a:rPr lang="en-US" altLang="ko-KR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ko-KR" altLang="en-US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참조 변수</a:t>
            </a:r>
            <a:r>
              <a:rPr lang="en-US" altLang="ko-KR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=new Array(</a:t>
            </a:r>
            <a:r>
              <a:rPr lang="ko-KR" altLang="en-US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값</a:t>
            </a:r>
            <a:r>
              <a:rPr lang="en-US" altLang="ko-KR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1, </a:t>
            </a:r>
            <a:r>
              <a:rPr lang="ko-KR" altLang="en-US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값</a:t>
            </a:r>
            <a:r>
              <a:rPr lang="en-US" altLang="ko-KR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2, </a:t>
            </a:r>
            <a:r>
              <a:rPr lang="ko-KR" altLang="en-US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값</a:t>
            </a:r>
            <a:r>
              <a:rPr lang="en-US" altLang="ko-KR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3, ...</a:t>
            </a:r>
            <a:r>
              <a:rPr lang="ko-KR" altLang="en-US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값</a:t>
            </a:r>
            <a:r>
              <a:rPr lang="en-US" altLang="ko-KR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n);</a:t>
            </a:r>
          </a:p>
          <a:p>
            <a:r>
              <a:rPr lang="en-US" altLang="ko-KR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❸ </a:t>
            </a:r>
            <a:r>
              <a:rPr lang="en-US" altLang="ko-KR" sz="2400" dirty="0" err="1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var</a:t>
            </a:r>
            <a:r>
              <a:rPr lang="en-US" altLang="ko-KR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ko-KR" altLang="en-US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참조 변수</a:t>
            </a:r>
            <a:r>
              <a:rPr lang="en-US" altLang="ko-KR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=[</a:t>
            </a:r>
            <a:r>
              <a:rPr lang="ko-KR" altLang="en-US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값</a:t>
            </a:r>
            <a:r>
              <a:rPr lang="en-US" altLang="ko-KR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1, </a:t>
            </a:r>
            <a:r>
              <a:rPr lang="ko-KR" altLang="en-US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값</a:t>
            </a:r>
            <a:r>
              <a:rPr lang="en-US" altLang="ko-KR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2, </a:t>
            </a:r>
            <a:r>
              <a:rPr lang="ko-KR" altLang="en-US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값</a:t>
            </a:r>
            <a:r>
              <a:rPr lang="en-US" altLang="ko-KR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3, ...</a:t>
            </a:r>
            <a:r>
              <a:rPr lang="ko-KR" altLang="en-US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값</a:t>
            </a:r>
            <a:r>
              <a:rPr lang="en-US" altLang="ko-KR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n];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695476" y="4070008"/>
            <a:ext cx="44485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•</a:t>
            </a:r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실습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파일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array_ob1_test.html 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•</a:t>
            </a:r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완성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파일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array_ob1.html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104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배열 객체</a:t>
            </a:r>
            <a:r>
              <a:rPr lang="en-US" altLang="ko-KR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(2) </a:t>
            </a:r>
            <a:r>
              <a:rPr lang="en-US" altLang="ko-KR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─ </a:t>
            </a:r>
            <a:r>
              <a:rPr lang="ko-KR" altLang="en-US" sz="24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메서드</a:t>
            </a:r>
            <a:r>
              <a:rPr lang="en-US" altLang="ko-KR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속성</a:t>
            </a:r>
            <a:endParaRPr lang="ko-KR" altLang="en-US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287" y="1556792"/>
            <a:ext cx="7342857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12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5657</TotalTime>
  <Words>230</Words>
  <Application>Microsoft Office PowerPoint</Application>
  <PresentationFormat>화면 슬라이드 쇼(4:3)</PresentationFormat>
  <Paragraphs>38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HY헤드라인M</vt:lpstr>
      <vt:lpstr>Tmon몬소리OTF Black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ciycc</dc:creator>
  <cp:lastModifiedBy>현규 박</cp:lastModifiedBy>
  <cp:revision>281</cp:revision>
  <cp:lastPrinted>2018-08-09T08:02:36Z</cp:lastPrinted>
  <dcterms:created xsi:type="dcterms:W3CDTF">2018-07-16T11:18:25Z</dcterms:created>
  <dcterms:modified xsi:type="dcterms:W3CDTF">2018-08-09T08:02:43Z</dcterms:modified>
</cp:coreProperties>
</file>