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73" r:id="rId2"/>
    <p:sldId id="256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2" r:id="rId11"/>
    <p:sldId id="303" r:id="rId12"/>
    <p:sldId id="304" r:id="rId13"/>
    <p:sldId id="301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42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B3ED"/>
    <a:srgbClr val="3B735E"/>
    <a:srgbClr val="3366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32" y="336"/>
      </p:cViewPr>
      <p:guideLst>
        <p:guide orient="horz" pos="2160"/>
        <p:guide pos="2880"/>
        <p:guide orient="horz" pos="420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2702" y="-8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2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41697ED-3DAA-42E5-8402-3098CB9123C5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8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5F6184E-D33B-42FA-ABA3-232CD6B582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837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967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597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082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818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120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189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454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1811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6706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9210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472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2636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368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203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22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31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269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328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071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74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양쪽 모서리가 둥근 사각형 6"/>
          <p:cNvSpPr/>
          <p:nvPr userDrawn="1"/>
        </p:nvSpPr>
        <p:spPr>
          <a:xfrm>
            <a:off x="251520" y="0"/>
            <a:ext cx="3240360" cy="504056"/>
          </a:xfrm>
          <a:prstGeom prst="round2SameRect">
            <a:avLst>
              <a:gd name="adj1" fmla="val 0"/>
              <a:gd name="adj2" fmla="val 22444"/>
            </a:avLst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1282893"/>
            <a:ext cx="9144000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 userDrawn="1"/>
        </p:nvGrpSpPr>
        <p:grpSpPr>
          <a:xfrm>
            <a:off x="7549224" y="44624"/>
            <a:ext cx="1127232" cy="1115312"/>
            <a:chOff x="3491880" y="332656"/>
            <a:chExt cx="1127232" cy="1115312"/>
          </a:xfrm>
        </p:grpSpPr>
        <p:sp>
          <p:nvSpPr>
            <p:cNvPr id="12" name="TextBox 11"/>
            <p:cNvSpPr txBox="1"/>
            <p:nvPr/>
          </p:nvSpPr>
          <p:spPr>
            <a:xfrm>
              <a:off x="3517588" y="764704"/>
              <a:ext cx="550151" cy="683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2400" b="1" dirty="0" smtClean="0">
                  <a:solidFill>
                    <a:srgbClr val="006600"/>
                  </a:solidFill>
                  <a:latin typeface="HY헤드라인M" pitchFamily="18" charset="-127"/>
                  <a:ea typeface="HY헤드라인M" pitchFamily="18" charset="-127"/>
                </a:rPr>
                <a:t>DO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2400" b="1" dirty="0" smtClean="0">
                  <a:solidFill>
                    <a:srgbClr val="006600"/>
                  </a:solidFill>
                  <a:latin typeface="HY헤드라인M" pitchFamily="18" charset="-127"/>
                  <a:ea typeface="HY헤드라인M" pitchFamily="18" charset="-127"/>
                </a:rPr>
                <a:t>it!</a:t>
              </a:r>
              <a:endParaRPr lang="ko-KR" altLang="en-US" sz="3600" b="1" dirty="0">
                <a:solidFill>
                  <a:srgbClr val="0066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91880" y="332656"/>
              <a:ext cx="11272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rgbClr val="006600"/>
                  </a:solidFill>
                </a:rPr>
                <a:t>세상의 속도를</a:t>
              </a:r>
              <a:endParaRPr lang="en-US" altLang="ko-KR" sz="1000" dirty="0" smtClean="0">
                <a:solidFill>
                  <a:srgbClr val="006600"/>
                </a:solidFill>
              </a:endParaRPr>
            </a:p>
            <a:p>
              <a:r>
                <a:rPr lang="ko-KR" altLang="en-US" sz="1000" dirty="0" smtClean="0">
                  <a:solidFill>
                    <a:srgbClr val="006600"/>
                  </a:solidFill>
                </a:rPr>
                <a:t>따라잡고 싶다면</a:t>
              </a:r>
              <a:endParaRPr lang="ko-KR" altLang="en-US" sz="1000" dirty="0">
                <a:solidFill>
                  <a:srgbClr val="006600"/>
                </a:solidFill>
              </a:endParaRPr>
            </a:p>
          </p:txBody>
        </p:sp>
      </p:grpSp>
      <p:sp>
        <p:nvSpPr>
          <p:cNvPr id="20" name="제목 19"/>
          <p:cNvSpPr>
            <a:spLocks noGrp="1"/>
          </p:cNvSpPr>
          <p:nvPr>
            <p:ph type="title"/>
          </p:nvPr>
        </p:nvSpPr>
        <p:spPr>
          <a:xfrm>
            <a:off x="395536" y="620688"/>
            <a:ext cx="7056784" cy="504056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6" name="텍스트 개체 틀 35"/>
          <p:cNvSpPr>
            <a:spLocks noGrp="1"/>
          </p:cNvSpPr>
          <p:nvPr>
            <p:ph type="body" sz="quarter" idx="13"/>
          </p:nvPr>
        </p:nvSpPr>
        <p:spPr>
          <a:xfrm>
            <a:off x="323529" y="67774"/>
            <a:ext cx="3096343" cy="404813"/>
          </a:xfrm>
        </p:spPr>
        <p:txBody>
          <a:bodyPr>
            <a:no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 smtClean="0"/>
              <a:t>마스터 텍스트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68" y="4653136"/>
            <a:ext cx="9139432" cy="1528648"/>
          </a:xfrm>
          <a:prstGeom prst="rect">
            <a:avLst/>
          </a:prstGeom>
          <a:solidFill>
            <a:srgbClr val="3B7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508518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6</a:t>
            </a:r>
            <a:r>
              <a:rPr lang="ko-KR" altLang="en-US" sz="40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장 제이쿼리 문서 객체 </a:t>
            </a:r>
            <a:r>
              <a:rPr lang="ko-KR" altLang="en-US" sz="40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선택자와</a:t>
            </a:r>
            <a:r>
              <a:rPr lang="ko-KR" altLang="en-US" sz="40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조작법</a:t>
            </a:r>
            <a:endParaRPr lang="ko-KR" altLang="en-US" sz="72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836" y="150306"/>
            <a:ext cx="2952328" cy="433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5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기본 </a:t>
            </a:r>
            <a:r>
              <a:rPr lang="ko-KR" altLang="en-US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선택자</a:t>
            </a:r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</a:t>
            </a:r>
            <a:r>
              <a:rPr lang="ko-KR" altLang="en-US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전체 </a:t>
            </a:r>
            <a:r>
              <a:rPr lang="ko-KR" altLang="en-US" sz="24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선택자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381" y="3148047"/>
            <a:ext cx="7095238" cy="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1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기본 </a:t>
            </a:r>
            <a:r>
              <a:rPr lang="ko-KR" altLang="en-US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선택자</a:t>
            </a:r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</a:t>
            </a:r>
            <a:r>
              <a:rPr lang="ko-KR" altLang="en-US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아이디 </a:t>
            </a:r>
            <a:r>
              <a:rPr lang="ko-KR" altLang="en-US" sz="24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선택자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19" y="3114714"/>
            <a:ext cx="8504762" cy="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4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기본 </a:t>
            </a:r>
            <a:r>
              <a:rPr lang="ko-KR" altLang="en-US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선택자</a:t>
            </a:r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</a:t>
            </a:r>
            <a:r>
              <a:rPr lang="ko-KR" altLang="en-US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클래스 </a:t>
            </a:r>
            <a:r>
              <a:rPr lang="ko-KR" altLang="en-US" sz="24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선택자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95" y="3100428"/>
            <a:ext cx="8523809" cy="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8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기본 </a:t>
            </a:r>
            <a:r>
              <a:rPr lang="ko-KR" altLang="en-US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선택자</a:t>
            </a:r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</a:t>
            </a:r>
            <a:r>
              <a:rPr lang="ko-KR" altLang="en-US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인접 관계 </a:t>
            </a:r>
            <a:r>
              <a:rPr lang="ko-KR" altLang="en-US" sz="24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선택자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787" y="1227688"/>
            <a:ext cx="6094427" cy="551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0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기본 </a:t>
            </a:r>
            <a:r>
              <a:rPr lang="ko-KR" altLang="en-US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선택자</a:t>
            </a:r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</a:t>
            </a:r>
            <a:r>
              <a:rPr lang="ko-KR" altLang="en-US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인접 관계 이해하기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019619" y="1671983"/>
            <a:ext cx="7143450" cy="3557217"/>
            <a:chOff x="1019619" y="2248047"/>
            <a:chExt cx="7143450" cy="355721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9619" y="2248047"/>
              <a:ext cx="7104762" cy="2361905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rcRect t="12592"/>
            <a:stretch/>
          </p:blipFill>
          <p:spPr>
            <a:xfrm>
              <a:off x="1039260" y="4365104"/>
              <a:ext cx="7123809" cy="1440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777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01350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06-3</a:t>
            </a:r>
            <a:r>
              <a:rPr lang="ko-KR" altLang="en-US" sz="48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제이쿼리 탐색 </a:t>
            </a:r>
            <a:r>
              <a:rPr lang="ko-KR" altLang="en-US" sz="4800" dirty="0" err="1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선택자</a:t>
            </a:r>
            <a:endParaRPr lang="ko-KR" altLang="en-US" sz="4800" dirty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710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위치 탐색 </a:t>
            </a:r>
            <a:r>
              <a:rPr lang="ko-KR" altLang="en-US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선택자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619672" y="1312696"/>
            <a:ext cx="5601026" cy="5212648"/>
            <a:chOff x="1402116" y="752654"/>
            <a:chExt cx="5601026" cy="521264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3648" y="752654"/>
              <a:ext cx="5599494" cy="3617014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2116" y="4371227"/>
              <a:ext cx="5599494" cy="1594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465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위치 탐색 </a:t>
            </a:r>
            <a:r>
              <a:rPr lang="ko-KR" altLang="en-US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선택자</a:t>
            </a:r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(1)</a:t>
            </a:r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first / last </a:t>
            </a:r>
            <a:r>
              <a:rPr lang="en-US" altLang="ko-KR" sz="24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선택자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71" y="3033762"/>
            <a:ext cx="7142857" cy="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76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위치 탐색 </a:t>
            </a:r>
            <a:r>
              <a:rPr lang="ko-KR" altLang="en-US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선택자</a:t>
            </a:r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(2)</a:t>
            </a:r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even / odd </a:t>
            </a:r>
            <a:r>
              <a:rPr lang="en-US" altLang="ko-KR" sz="24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선택자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19" y="3038524"/>
            <a:ext cx="7104762" cy="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33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위치 탐색 </a:t>
            </a:r>
            <a:r>
              <a:rPr lang="ko-KR" altLang="en-US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선택자</a:t>
            </a:r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(3)</a:t>
            </a:r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</a:t>
            </a:r>
            <a:r>
              <a:rPr lang="en-US" altLang="ko-KR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eq</a:t>
            </a:r>
            <a:r>
              <a:rPr lang="en-US" altLang="ko-KR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(index) / </a:t>
            </a:r>
            <a:r>
              <a:rPr lang="en-US" altLang="ko-KR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lt</a:t>
            </a:r>
            <a:r>
              <a:rPr lang="en-US" altLang="ko-KR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(index) / </a:t>
            </a:r>
            <a:r>
              <a:rPr lang="en-US" altLang="ko-KR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gt</a:t>
            </a:r>
            <a:r>
              <a:rPr lang="en-US" altLang="ko-KR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(index) </a:t>
            </a:r>
            <a:r>
              <a:rPr lang="en-US" altLang="ko-KR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탐색</a:t>
            </a:r>
            <a:r>
              <a:rPr lang="en-US" altLang="ko-KR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선택자</a:t>
            </a:r>
            <a:endParaRPr lang="ko-KR" altLang="en-US" sz="28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71" y="2805190"/>
            <a:ext cx="8542857" cy="1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01350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06-1</a:t>
            </a:r>
            <a:r>
              <a:rPr lang="ko-KR" altLang="en-US" sz="48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제이쿼리 기본 다지기</a:t>
            </a:r>
            <a:endParaRPr lang="ko-KR" altLang="en-US" sz="4800" dirty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위치 탐색 </a:t>
            </a:r>
            <a:r>
              <a:rPr lang="ko-KR" altLang="en-US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선택자</a:t>
            </a:r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(4)</a:t>
            </a:r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</a:t>
            </a:r>
            <a:r>
              <a:rPr lang="en-US" altLang="ko-KR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eq</a:t>
            </a:r>
            <a:r>
              <a:rPr lang="en-US" altLang="ko-KR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(index) / </a:t>
            </a:r>
            <a:r>
              <a:rPr lang="en-US" altLang="ko-KR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lt</a:t>
            </a:r>
            <a:r>
              <a:rPr lang="en-US" altLang="ko-KR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(index) / </a:t>
            </a:r>
            <a:r>
              <a:rPr lang="en-US" altLang="ko-KR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gt</a:t>
            </a:r>
            <a:r>
              <a:rPr lang="en-US" altLang="ko-KR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(index) </a:t>
            </a:r>
            <a:r>
              <a:rPr lang="en-US" altLang="ko-KR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탐색</a:t>
            </a:r>
            <a:r>
              <a:rPr lang="en-US" altLang="ko-KR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선택자</a:t>
            </a:r>
            <a:endParaRPr lang="ko-KR" altLang="en-US" sz="28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524" y="1916832"/>
            <a:ext cx="7180952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48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제이쿼리 배열 관련 </a:t>
            </a:r>
            <a:r>
              <a:rPr lang="ko-KR" altLang="en-US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(1)</a:t>
            </a:r>
            <a:endParaRPr lang="ko-KR" altLang="en-US" sz="28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906" y="1268760"/>
            <a:ext cx="6647619" cy="5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7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제이쿼리 배열 관련 </a:t>
            </a:r>
            <a:r>
              <a:rPr lang="ko-KR" altLang="en-US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(2)</a:t>
            </a:r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each( ) / $.each( ) </a:t>
            </a:r>
            <a:r>
              <a:rPr lang="en-US" altLang="ko-KR" sz="20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endParaRPr lang="ko-KR" altLang="en-US" sz="28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33" y="2643285"/>
            <a:ext cx="8533333" cy="1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5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제이쿼리 배열 관련 </a:t>
            </a:r>
            <a:r>
              <a:rPr lang="ko-KR" altLang="en-US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(3)</a:t>
            </a:r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each( ) / $.each( ) </a:t>
            </a:r>
            <a:r>
              <a:rPr lang="en-US" altLang="ko-KR" sz="20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endParaRPr lang="ko-KR" altLang="en-US" sz="28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667" y="1743285"/>
            <a:ext cx="7066667" cy="3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21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제이쿼리 배열 관련 </a:t>
            </a:r>
            <a:r>
              <a:rPr lang="ko-KR" altLang="en-US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(4)</a:t>
            </a:r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$.map( ) / $.grep( ) </a:t>
            </a:r>
            <a:r>
              <a:rPr lang="en-US" altLang="ko-KR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endParaRPr lang="ko-KR" altLang="en-US" sz="24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95" y="1890905"/>
            <a:ext cx="8523809" cy="3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4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제이쿼리 배열 관련 </a:t>
            </a:r>
            <a:r>
              <a:rPr lang="ko-KR" altLang="en-US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(5)</a:t>
            </a:r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$.map( ) / $.grep( ) </a:t>
            </a:r>
            <a:r>
              <a:rPr lang="en-US" altLang="ko-KR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endParaRPr lang="ko-KR" altLang="en-US" sz="28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54" y="1628800"/>
            <a:ext cx="8409524" cy="4590476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H="1">
            <a:off x="2555776" y="1412776"/>
            <a:ext cx="288032" cy="2880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2507094" y="3861048"/>
            <a:ext cx="288032" cy="2880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99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그 외의 </a:t>
            </a:r>
            <a:r>
              <a:rPr lang="ko-KR" altLang="en-US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선택자</a:t>
            </a:r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콘텐츠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탐색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선택자</a:t>
            </a:r>
            <a:endParaRPr lang="ko-KR" altLang="en-US" sz="28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809" y="1716526"/>
            <a:ext cx="7152381" cy="4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4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01350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06-4</a:t>
            </a:r>
            <a:r>
              <a:rPr lang="ko-KR" altLang="en-US" sz="48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객체</a:t>
            </a:r>
            <a:r>
              <a:rPr lang="en-US" altLang="ko-KR" sz="48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ko-KR" altLang="en-US" sz="48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조작 </a:t>
            </a:r>
            <a:r>
              <a:rPr lang="ko-KR" altLang="en-US" sz="4800" dirty="0" err="1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endParaRPr lang="ko-KR" altLang="en-US" sz="4800" dirty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430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객체 조작 </a:t>
            </a:r>
            <a:r>
              <a:rPr lang="ko-KR" altLang="en-US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(1)</a:t>
            </a:r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</a:t>
            </a:r>
            <a:r>
              <a:rPr lang="ko-KR" altLang="en-US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새 요소 생성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복제</a:t>
            </a:r>
            <a:endParaRPr lang="ko-KR" altLang="en-US" sz="28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b="32213"/>
          <a:stretch/>
        </p:blipFill>
        <p:spPr>
          <a:xfrm>
            <a:off x="1172000" y="2348880"/>
            <a:ext cx="6800000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8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객체 조작 </a:t>
            </a:r>
            <a:r>
              <a:rPr lang="ko-KR" altLang="en-US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(2)</a:t>
            </a:r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</a:t>
            </a:r>
            <a:r>
              <a:rPr lang="ko-KR" altLang="en-US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요소 삭제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변경</a:t>
            </a:r>
            <a:endParaRPr lang="ko-KR" altLang="en-US" sz="28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195810" y="2606676"/>
            <a:ext cx="6752381" cy="2262484"/>
            <a:chOff x="1195809" y="2919350"/>
            <a:chExt cx="6752381" cy="226248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5809" y="2919350"/>
              <a:ext cx="6752381" cy="1085714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5809" y="4077072"/>
              <a:ext cx="6752381" cy="1104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055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제이쿼리란</a:t>
            </a:r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?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628800"/>
            <a:ext cx="2520280" cy="252028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223628" y="4635133"/>
            <a:ext cx="66967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smtClean="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존 레식</a:t>
            </a:r>
            <a:r>
              <a:rPr lang="en-US" altLang="ko-KR" sz="2800" smtClean="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(John Resig)</a:t>
            </a:r>
          </a:p>
          <a:p>
            <a:r>
              <a:rPr lang="ko-KR" altLang="en-US" sz="2800" smtClean="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자바스크립트를 이용해 만든 </a:t>
            </a:r>
            <a:r>
              <a:rPr lang="ko-KR" altLang="en-US" sz="2800" smtClean="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라이브러리 언어</a:t>
            </a:r>
            <a:endParaRPr lang="ko-KR" altLang="en-US" sz="2800" dirty="0">
              <a:solidFill>
                <a:srgbClr val="00B050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23928" y="2065345"/>
            <a:ext cx="2294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호</a:t>
            </a:r>
            <a:r>
              <a:rPr lang="ko-KR" altLang="en-US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환성 문제 해결</a:t>
            </a:r>
            <a:endParaRPr lang="ko-KR" altLang="en-US" sz="2400" dirty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23928" y="2527010"/>
            <a:ext cx="5040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쉽</a:t>
            </a:r>
            <a:r>
              <a:rPr lang="ko-KR" altLang="en-US" sz="2400" dirty="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고 편리한 애니메이션 효과 기능 구현</a:t>
            </a:r>
            <a:endParaRPr lang="ko-KR" altLang="en-US" sz="2400" dirty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209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속성</a:t>
            </a:r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조작 </a:t>
            </a:r>
            <a:r>
              <a:rPr lang="ko-KR" altLang="en-US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(1)</a:t>
            </a:r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html( ) / text( ) </a:t>
            </a:r>
            <a:r>
              <a:rPr lang="en-US" altLang="ko-KR" sz="24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endParaRPr lang="ko-KR" altLang="en-US" sz="28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905" y="2790905"/>
            <a:ext cx="7076190" cy="1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4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속성</a:t>
            </a:r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조작 </a:t>
            </a:r>
            <a:r>
              <a:rPr lang="ko-KR" altLang="en-US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(2)</a:t>
            </a:r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</a:t>
            </a:r>
            <a:r>
              <a:rPr lang="en-US" altLang="ko-KR" sz="24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attr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 ) / </a:t>
            </a:r>
            <a:r>
              <a:rPr lang="en-US" altLang="ko-KR" sz="24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removeAttr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 ) </a:t>
            </a:r>
            <a:r>
              <a:rPr lang="en-US" altLang="ko-KR" sz="24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endParaRPr lang="ko-KR" altLang="en-US" sz="28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022097" y="2060848"/>
            <a:ext cx="7097522" cy="3384376"/>
            <a:chOff x="1022097" y="2276872"/>
            <a:chExt cx="7097522" cy="338437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4381" y="2909952"/>
              <a:ext cx="7095238" cy="1038095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2097" y="5127915"/>
              <a:ext cx="7095238" cy="533333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1024381" y="2276872"/>
              <a:ext cx="217078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200" dirty="0" err="1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attr</a:t>
              </a:r>
              <a:r>
                <a:rPr lang="en-US" altLang="ko-KR" sz="3200" dirty="0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</a:t>
              </a:r>
              <a:r>
                <a:rPr lang="ko-KR" altLang="en-US" sz="3200" dirty="0" err="1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메서드</a:t>
              </a:r>
              <a:endParaRPr lang="ko-KR" altLang="en-US" sz="3200" dirty="0">
                <a:latin typeface="Tmon몬소리OTF Black" panose="02000A03000000000000" pitchFamily="50" charset="-127"/>
                <a:ea typeface="Tmon몬소리OTF Black" panose="02000A03000000000000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022097" y="4543140"/>
              <a:ext cx="378340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200" dirty="0" err="1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removeAttr</a:t>
              </a:r>
              <a:r>
                <a:rPr lang="en-US" altLang="ko-KR" sz="3200" dirty="0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</a:t>
              </a:r>
              <a:r>
                <a:rPr lang="ko-KR" altLang="en-US" sz="3200" dirty="0" err="1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메서드</a:t>
              </a:r>
              <a:endParaRPr lang="ko-KR" altLang="en-US" sz="3200" dirty="0">
                <a:latin typeface="Tmon몬소리OTF Black" panose="02000A03000000000000" pitchFamily="50" charset="-127"/>
                <a:ea typeface="Tmon몬소리OTF Black" panose="02000A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322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속성</a:t>
            </a:r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조작 </a:t>
            </a:r>
            <a:r>
              <a:rPr lang="ko-KR" altLang="en-US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(3)</a:t>
            </a:r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</a:t>
            </a:r>
            <a:r>
              <a:rPr lang="en-US" altLang="ko-KR" sz="20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addClass</a:t>
            </a:r>
            <a:r>
              <a:rPr lang="en-US" altLang="ko-KR" sz="20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 ) / </a:t>
            </a:r>
            <a:r>
              <a:rPr lang="en-US" altLang="ko-KR" sz="20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removeClass</a:t>
            </a:r>
            <a:r>
              <a:rPr lang="en-US" altLang="ko-KR" sz="20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 ) </a:t>
            </a:r>
            <a:r>
              <a:rPr lang="en-US" altLang="ko-KR" sz="20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endParaRPr lang="ko-KR" altLang="en-US" sz="32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755576" y="2470186"/>
            <a:ext cx="7669821" cy="2614998"/>
            <a:chOff x="1005333" y="2666225"/>
            <a:chExt cx="7669821" cy="261499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33" y="2762333"/>
              <a:ext cx="7133333" cy="1333333"/>
            </a:xfrm>
            <a:prstGeom prst="rect">
              <a:avLst/>
            </a:prstGeom>
          </p:spPr>
        </p:pic>
        <p:cxnSp>
          <p:nvCxnSpPr>
            <p:cNvPr id="10" name="직선 화살표 연결선 9"/>
            <p:cNvCxnSpPr/>
            <p:nvPr/>
          </p:nvCxnSpPr>
          <p:spPr>
            <a:xfrm flipH="1">
              <a:off x="4689390" y="2666225"/>
              <a:ext cx="602690" cy="376026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1691680" y="2854238"/>
              <a:ext cx="2997710" cy="57476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22097" y="4327116"/>
              <a:ext cx="7653057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❶ </a:t>
              </a:r>
              <a:r>
                <a:rPr lang="en-US" altLang="ko-KR" sz="2800" dirty="0" err="1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요소를</a:t>
              </a:r>
              <a:r>
                <a:rPr lang="en-US" altLang="ko-KR" sz="2800" dirty="0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</a:t>
              </a:r>
              <a:r>
                <a:rPr lang="en-US" altLang="ko-KR" sz="2800" dirty="0" err="1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선택하여</a:t>
              </a:r>
              <a:r>
                <a:rPr lang="en-US" altLang="ko-KR" sz="2800" dirty="0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</a:t>
              </a:r>
              <a:r>
                <a:rPr lang="en-US" altLang="ko-KR" sz="2800" dirty="0" err="1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지정한</a:t>
              </a:r>
              <a:r>
                <a:rPr lang="en-US" altLang="ko-KR" sz="2800" dirty="0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class </a:t>
              </a:r>
              <a:r>
                <a:rPr lang="en-US" altLang="ko-KR" sz="2800" dirty="0" err="1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값을</a:t>
              </a:r>
              <a:r>
                <a:rPr lang="en-US" altLang="ko-KR" sz="2800" dirty="0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</a:t>
              </a:r>
              <a:r>
                <a:rPr lang="en-US" altLang="ko-KR" sz="2800" dirty="0" err="1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생성합니다</a:t>
              </a:r>
              <a:r>
                <a:rPr lang="en-US" altLang="ko-KR" sz="2800" dirty="0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.</a:t>
              </a:r>
            </a:p>
            <a:p>
              <a:r>
                <a:rPr lang="en-US" altLang="ko-KR" sz="2800" dirty="0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❷ </a:t>
              </a:r>
              <a:r>
                <a:rPr lang="en-US" altLang="ko-KR" sz="2800" dirty="0" err="1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요소를</a:t>
              </a:r>
              <a:r>
                <a:rPr lang="en-US" altLang="ko-KR" sz="2800" dirty="0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</a:t>
              </a:r>
              <a:r>
                <a:rPr lang="en-US" altLang="ko-KR" sz="2800" dirty="0" err="1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선택하여</a:t>
              </a:r>
              <a:r>
                <a:rPr lang="en-US" altLang="ko-KR" sz="2800" dirty="0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</a:t>
              </a:r>
              <a:r>
                <a:rPr lang="en-US" altLang="ko-KR" sz="2800" dirty="0" err="1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지정한</a:t>
              </a:r>
              <a:r>
                <a:rPr lang="en-US" altLang="ko-KR" sz="2800" dirty="0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class </a:t>
              </a:r>
              <a:r>
                <a:rPr lang="en-US" altLang="ko-KR" sz="2800" dirty="0" err="1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값을</a:t>
              </a:r>
              <a:r>
                <a:rPr lang="en-US" altLang="ko-KR" sz="2800" dirty="0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</a:t>
              </a:r>
              <a:r>
                <a:rPr lang="en-US" altLang="ko-KR" sz="2800" dirty="0" err="1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삭제합니다</a:t>
              </a:r>
              <a:r>
                <a:rPr lang="en-US" altLang="ko-KR" sz="2800" dirty="0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.</a:t>
              </a:r>
              <a:endParaRPr lang="ko-KR" altLang="en-US" sz="2800" dirty="0">
                <a:latin typeface="Tmon몬소리OTF Black" panose="02000A03000000000000" pitchFamily="50" charset="-127"/>
                <a:ea typeface="Tmon몬소리OTF Black" panose="02000A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001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속성</a:t>
            </a:r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조작 </a:t>
            </a:r>
            <a:r>
              <a:rPr lang="ko-KR" altLang="en-US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(4)</a:t>
            </a:r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</a:t>
            </a:r>
            <a:r>
              <a:rPr lang="en-US" altLang="ko-KR" sz="20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toggleClass</a:t>
            </a:r>
            <a:r>
              <a:rPr lang="en-US" altLang="ko-KR" sz="20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 ) / </a:t>
            </a:r>
            <a:r>
              <a:rPr lang="en-US" altLang="ko-KR" sz="20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hasClass</a:t>
            </a:r>
            <a:r>
              <a:rPr lang="en-US" altLang="ko-KR" sz="20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 ) </a:t>
            </a:r>
            <a:r>
              <a:rPr lang="en-US" altLang="ko-KR" sz="20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endParaRPr lang="ko-KR" altLang="en-US" sz="32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95536" y="2566294"/>
            <a:ext cx="8444071" cy="2272669"/>
            <a:chOff x="1005333" y="2762333"/>
            <a:chExt cx="8444071" cy="227266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33" y="2762333"/>
              <a:ext cx="7133333" cy="1333333"/>
            </a:xfrm>
            <a:prstGeom prst="rect">
              <a:avLst/>
            </a:prstGeom>
          </p:spPr>
        </p:pic>
        <p:cxnSp>
          <p:nvCxnSpPr>
            <p:cNvPr id="10" name="직선 화살표 연결선 9"/>
            <p:cNvCxnSpPr/>
            <p:nvPr/>
          </p:nvCxnSpPr>
          <p:spPr>
            <a:xfrm flipH="1">
              <a:off x="4689390" y="3032989"/>
              <a:ext cx="602690" cy="376026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1691680" y="3409015"/>
              <a:ext cx="2997710" cy="57476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22097" y="4327116"/>
              <a:ext cx="842730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❸ </a:t>
              </a:r>
              <a:r>
                <a:rPr lang="en-US" altLang="ko-KR" sz="2000" dirty="0" err="1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요소를</a:t>
              </a:r>
              <a:r>
                <a:rPr lang="en-US" altLang="ko-KR" sz="2000" dirty="0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</a:t>
              </a:r>
              <a:r>
                <a:rPr lang="en-US" altLang="ko-KR" sz="2000" dirty="0" err="1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선택하여</a:t>
              </a:r>
              <a:r>
                <a:rPr lang="en-US" altLang="ko-KR" sz="2000" dirty="0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</a:t>
              </a:r>
              <a:r>
                <a:rPr lang="en-US" altLang="ko-KR" sz="2000" dirty="0" err="1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지정한</a:t>
              </a:r>
              <a:r>
                <a:rPr lang="en-US" altLang="ko-KR" sz="2000" dirty="0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class </a:t>
              </a:r>
              <a:r>
                <a:rPr lang="en-US" altLang="ko-KR" sz="2000" dirty="0" err="1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값이</a:t>
              </a:r>
              <a:r>
                <a:rPr lang="en-US" altLang="ko-KR" sz="2000" dirty="0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</a:t>
              </a:r>
              <a:r>
                <a:rPr lang="en-US" altLang="ko-KR" sz="2000" dirty="0" err="1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있으면</a:t>
              </a:r>
              <a:r>
                <a:rPr lang="en-US" altLang="ko-KR" sz="2000" dirty="0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</a:t>
              </a:r>
              <a:r>
                <a:rPr lang="en-US" altLang="ko-KR" sz="2000" dirty="0" err="1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삭제하고</a:t>
              </a:r>
              <a:r>
                <a:rPr lang="en-US" altLang="ko-KR" sz="2000" dirty="0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, </a:t>
              </a:r>
              <a:r>
                <a:rPr lang="en-US" altLang="ko-KR" sz="2000" dirty="0" err="1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없으면</a:t>
              </a:r>
              <a:r>
                <a:rPr lang="en-US" altLang="ko-KR" sz="2000" dirty="0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</a:t>
              </a:r>
              <a:r>
                <a:rPr lang="en-US" altLang="ko-KR" sz="2000" dirty="0" err="1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생성합니다</a:t>
              </a:r>
              <a:r>
                <a:rPr lang="en-US" altLang="ko-KR" sz="2000" dirty="0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.</a:t>
              </a:r>
            </a:p>
            <a:p>
              <a:r>
                <a:rPr lang="en-US" altLang="ko-KR" sz="2000" dirty="0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❹ </a:t>
              </a:r>
              <a:r>
                <a:rPr lang="en-US" altLang="ko-KR" sz="2000" dirty="0" err="1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선택한</a:t>
              </a:r>
              <a:r>
                <a:rPr lang="en-US" altLang="ko-KR" sz="2000" dirty="0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</a:t>
              </a:r>
              <a:r>
                <a:rPr lang="en-US" altLang="ko-KR" sz="2000" dirty="0" err="1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요소에</a:t>
              </a:r>
              <a:r>
                <a:rPr lang="en-US" altLang="ko-KR" sz="2000" dirty="0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</a:t>
              </a:r>
              <a:r>
                <a:rPr lang="en-US" altLang="ko-KR" sz="2000" dirty="0" err="1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지정한</a:t>
              </a:r>
              <a:r>
                <a:rPr lang="en-US" altLang="ko-KR" sz="2000" dirty="0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class </a:t>
              </a:r>
              <a:r>
                <a:rPr lang="en-US" altLang="ko-KR" sz="2000" dirty="0" err="1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값이</a:t>
              </a:r>
              <a:r>
                <a:rPr lang="en-US" altLang="ko-KR" sz="2000" dirty="0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</a:t>
              </a:r>
              <a:r>
                <a:rPr lang="en-US" altLang="ko-KR" sz="2000" dirty="0" err="1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있으면</a:t>
              </a:r>
              <a:r>
                <a:rPr lang="en-US" altLang="ko-KR" sz="2000" dirty="0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true, </a:t>
              </a:r>
              <a:r>
                <a:rPr lang="en-US" altLang="ko-KR" sz="2000" dirty="0" err="1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없으면</a:t>
              </a:r>
              <a:r>
                <a:rPr lang="en-US" altLang="ko-KR" sz="2000" dirty="0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</a:t>
              </a:r>
              <a:r>
                <a:rPr lang="en-US" altLang="ko-KR" sz="2000" dirty="0" err="1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false를</a:t>
              </a:r>
              <a:r>
                <a:rPr lang="en-US" altLang="ko-KR" sz="2000" dirty="0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</a:t>
              </a:r>
              <a:r>
                <a:rPr lang="en-US" altLang="ko-KR" sz="2000" dirty="0" err="1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반환합니다</a:t>
              </a:r>
              <a:r>
                <a:rPr lang="en-US" altLang="ko-KR" sz="2000" dirty="0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580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수치 조작 </a:t>
            </a:r>
            <a:r>
              <a:rPr lang="ko-KR" altLang="en-US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endParaRPr lang="ko-KR" altLang="en-US" sz="32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381" y="1315820"/>
            <a:ext cx="6695238" cy="5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수치 조작 </a:t>
            </a:r>
            <a:r>
              <a:rPr lang="ko-KR" altLang="en-US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</a:t>
            </a:r>
            <a:r>
              <a:rPr lang="ko-KR" altLang="en-US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요소 너비 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/ </a:t>
            </a:r>
            <a:r>
              <a:rPr lang="ko-KR" altLang="en-US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높이 </a:t>
            </a:r>
            <a:r>
              <a:rPr lang="ko-KR" altLang="en-US" sz="24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메서드의</a:t>
            </a:r>
            <a:r>
              <a:rPr lang="ko-KR" altLang="en-US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계산 범위</a:t>
            </a:r>
            <a:endParaRPr lang="ko-KR" altLang="en-US" sz="32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618" y="1667095"/>
            <a:ext cx="5908765" cy="424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2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객체 편집 </a:t>
            </a:r>
            <a:r>
              <a:rPr lang="ko-KR" altLang="en-US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(1)</a:t>
            </a:r>
            <a:endParaRPr lang="ko-KR" altLang="en-US" sz="32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952" y="2371857"/>
            <a:ext cx="7038095" cy="2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39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객체 편집 </a:t>
            </a:r>
            <a:r>
              <a:rPr lang="ko-KR" altLang="en-US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(2)</a:t>
            </a:r>
            <a:endParaRPr lang="ko-KR" altLang="en-US" sz="32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953" y="1698637"/>
            <a:ext cx="7038095" cy="4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2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제이쿼리 라이브러리 연동하기 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</a:t>
            </a:r>
            <a:r>
              <a:rPr lang="en-US" altLang="ko-KR" sz="24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다운로드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방식</a:t>
            </a:r>
            <a:endParaRPr lang="en-US" altLang="ko-KR" sz="3300" dirty="0" smtClean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509123"/>
            <a:ext cx="6048672" cy="37920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1223628" y="5714092"/>
            <a:ext cx="66967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https://cdnjs.com/libraries/jquery</a:t>
            </a:r>
            <a:endParaRPr lang="ko-KR" altLang="en-US" sz="2800" dirty="0">
              <a:solidFill>
                <a:srgbClr val="00B050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255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제이쿼리 라이브러리 연동하기 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</a:t>
            </a:r>
            <a:r>
              <a:rPr lang="en-US" altLang="ko-KR" sz="24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네트워크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전송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방식</a:t>
            </a:r>
            <a:endParaRPr lang="en-US" altLang="ko-KR" sz="3300" dirty="0" smtClean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05" y="2433762"/>
            <a:ext cx="8476190" cy="1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3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01350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06-2</a:t>
            </a:r>
            <a:r>
              <a:rPr lang="ko-KR" altLang="en-US" sz="48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ko-KR" altLang="en-US" sz="4800" dirty="0" err="1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선택자</a:t>
            </a:r>
            <a:endParaRPr lang="ko-KR" altLang="en-US" sz="4800" dirty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89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선택자</a:t>
            </a:r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</a:t>
            </a:r>
            <a:r>
              <a:rPr lang="en-US" altLang="ko-KR" sz="24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문서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객체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모델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9612" y="5642084"/>
            <a:ext cx="69847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문서 객체 모델에 대해 알아두는 것이 좋습니다</a:t>
            </a:r>
            <a:endParaRPr lang="ko-KR" altLang="en-US" sz="2800" dirty="0">
              <a:solidFill>
                <a:srgbClr val="00B050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915" y="1483725"/>
            <a:ext cx="5958170" cy="3890550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H="1">
            <a:off x="4067944" y="1628800"/>
            <a:ext cx="504056" cy="14401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551258" y="1416653"/>
            <a:ext cx="1701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루트</a:t>
            </a:r>
            <a:r>
              <a:rPr lang="en-US" altLang="ko-KR" sz="2400" dirty="0" smtClean="0">
                <a:solidFill>
                  <a:srgbClr val="FF000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(Root)</a:t>
            </a:r>
            <a:endParaRPr lang="ko-KR" altLang="en-US" sz="2400" dirty="0">
              <a:solidFill>
                <a:srgbClr val="FF0000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617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선택자</a:t>
            </a:r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</a:t>
            </a:r>
            <a:r>
              <a:rPr lang="ko-KR" altLang="en-US" sz="24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선택자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사용하기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43" y="2519476"/>
            <a:ext cx="8485714" cy="1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0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기본 </a:t>
            </a:r>
            <a:r>
              <a:rPr lang="ko-KR" altLang="en-US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선택자</a:t>
            </a:r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</a:t>
            </a:r>
            <a:r>
              <a:rPr lang="ko-KR" altLang="en-US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직접 </a:t>
            </a:r>
            <a:r>
              <a:rPr lang="ko-KR" altLang="en-US" sz="24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선택자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143" y="1948047"/>
            <a:ext cx="7085714" cy="2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5758</TotalTime>
  <Words>429</Words>
  <Application>Microsoft Office PowerPoint</Application>
  <PresentationFormat>화면 슬라이드 쇼(4:3)</PresentationFormat>
  <Paragraphs>70</Paragraphs>
  <Slides>37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HY헤드라인M</vt:lpstr>
      <vt:lpstr>Tmon몬소리OTF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ciycc</dc:creator>
  <cp:lastModifiedBy>현규 박</cp:lastModifiedBy>
  <cp:revision>289</cp:revision>
  <cp:lastPrinted>2018-08-09T08:02:36Z</cp:lastPrinted>
  <dcterms:created xsi:type="dcterms:W3CDTF">2018-07-16T11:18:25Z</dcterms:created>
  <dcterms:modified xsi:type="dcterms:W3CDTF">2018-08-10T01:35:13Z</dcterms:modified>
</cp:coreProperties>
</file>