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449" r:id="rId5"/>
    <p:sldId id="470" r:id="rId6"/>
    <p:sldId id="1032" r:id="rId7"/>
    <p:sldId id="1059" r:id="rId8"/>
    <p:sldId id="1062" r:id="rId9"/>
    <p:sldId id="1063" r:id="rId10"/>
    <p:sldId id="1064" r:id="rId11"/>
    <p:sldId id="1060" r:id="rId12"/>
    <p:sldId id="1061" r:id="rId13"/>
    <p:sldId id="1058" r:id="rId14"/>
    <p:sldId id="1065" r:id="rId15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9"/>
            <p14:sldId id="1062"/>
            <p14:sldId id="1063"/>
            <p14:sldId id="1064"/>
            <p14:sldId id="1060"/>
            <p14:sldId id="1061"/>
            <p14:sldId id="1058"/>
            <p14:sldId id="10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10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2023.06.12.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268976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Project(final)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solidFill>
                  <a:srgbClr val="002060"/>
                </a:solidFill>
                <a:ea typeface="맑은 고딕" panose="020B0503020000020004" pitchFamily="50" charset="-127"/>
              </a:rPr>
              <a:t>임강혁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(2022254027)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596223" y="2644170"/>
            <a:ext cx="623604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14.5 Course Ratings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15.4 Marketing to Frequent Fliers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969006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06/12(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 어렵다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57250" lvl="1" indent="-40005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romanU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Cluster0~Cluster5 </a:t>
              </a:r>
            </a:p>
            <a:p>
              <a:pPr lvl="1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d.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동일함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항공사의 자주 이용하는 고객 마케팅</a:t>
            </a:r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763866-E969-618C-04EE-F629FEBA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27" y="1392107"/>
            <a:ext cx="4163006" cy="2667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D62E1D-CB51-F422-B818-B23F2E5B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65" y="3609002"/>
            <a:ext cx="2744264" cy="24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군집결과 동일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의미있는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숫자는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balanc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bonus_miles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판단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Columns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의미 이해하기 어려움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제안 유형 판단 어려움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항공사의 자주 이용하는 고객 마케팅</a:t>
            </a:r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8B5AA-ACB0-6422-10A4-04906FA0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0" y="989036"/>
            <a:ext cx="3511523" cy="2402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45AD68-7F14-C723-8B55-340D6D8F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0" y="3068996"/>
            <a:ext cx="3273555" cy="29434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6E0723-17D9-DFED-4C54-7222C83C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499" y="3590210"/>
            <a:ext cx="4331428" cy="24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0912"/>
      </p:ext>
    </p:extLst>
  </p:cSld>
  <p:clrMapOvr>
    <a:masterClrMapping/>
  </p:clrMapOvr>
  <p:transition advTm="1591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14.5 Course Ratings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15.4 Marketing to Frequent Fliers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119796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Statistics.com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통계교육원에서는 학생들이 한 과목을 수료하는 즉시 수료한 과목에 대해 다양한 측면에서 평가하도록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교육원에서는 평가가 끝난 후 학생들에게 추가적인 과목을 추천하는 시스템을 고려하고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아래의 표에 나타난 학생들의 일부 온라인 강의 평가점수와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추가적으로 추천할지를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([CourseRating.csv]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E0A53-A37C-CAA2-4572-09F61B53F1EF}"/>
              </a:ext>
            </a:extLst>
          </p:cNvPr>
          <p:cNvSpPr txBox="1"/>
          <p:nvPr/>
        </p:nvSpPr>
        <p:spPr>
          <a:xfrm>
            <a:off x="2032683" y="2708992"/>
            <a:ext cx="5078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통계 강의 평가점수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4=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미수강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3D34CE-E470-128A-A293-DC611638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5616"/>
              </p:ext>
            </p:extLst>
          </p:nvPr>
        </p:nvGraphicFramePr>
        <p:xfrm>
          <a:off x="1127027" y="3068996"/>
          <a:ext cx="6955012" cy="307848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8263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946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07132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82936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34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8838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83688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4445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342032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3633005902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Spatial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DM in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Prog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Hadoop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28419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L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25605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26017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J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6917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7907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8277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1028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G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434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51698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0752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1373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B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922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4681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8705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K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75506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46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3"/>
            <a:ext cx="8312035" cy="2305937"/>
            <a:chOff x="495310" y="4004403"/>
            <a:chExt cx="2415990" cy="187567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사용자 기반 협업필터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(user-based CF)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고려해 보자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모든 학생들 간의 상관계수의 계산을 요구한다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학생들에 대해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B1BBF5-9A9D-6B68-D8C9-B7F255186A2C}"/>
                </a:ext>
              </a:extLst>
            </p:cNvPr>
            <p:cNvSpPr/>
            <p:nvPr/>
          </p:nvSpPr>
          <p:spPr>
            <a:xfrm>
              <a:off x="495310" y="5052051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상관계수를 계산할 수 있는 학생은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EN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공통으로 평가한 과목이 있는 학생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LN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DS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07D0A7-46B2-0AD8-5BA9-3777B355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2" y="4239009"/>
            <a:ext cx="3659604" cy="8697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1E8B9-6B84-7B7C-1809-911A1293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96" y="4269644"/>
            <a:ext cx="4826312" cy="18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E34BA-6ED3-1106-6B4D-45AE29861188}"/>
              </a:ext>
            </a:extLst>
          </p:cNvPr>
          <p:cNvSpPr txBox="1"/>
          <p:nvPr/>
        </p:nvSpPr>
        <p:spPr>
          <a:xfrm>
            <a:off x="431838" y="3900312"/>
            <a:ext cx="2520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EN</a:t>
            </a:r>
            <a:r>
              <a:rPr lang="ko-KR" altLang="en-US" dirty="0"/>
              <a:t>과 </a:t>
            </a:r>
            <a:r>
              <a:rPr lang="en-US" altLang="ko-KR" dirty="0"/>
              <a:t>LN </a:t>
            </a:r>
            <a:r>
              <a:rPr lang="ko-KR" altLang="en-US" dirty="0"/>
              <a:t>상관계수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28F59-B9CB-318D-0AE9-6EE733D12076}"/>
              </a:ext>
            </a:extLst>
          </p:cNvPr>
          <p:cNvSpPr txBox="1"/>
          <p:nvPr/>
        </p:nvSpPr>
        <p:spPr>
          <a:xfrm>
            <a:off x="4229166" y="3900312"/>
            <a:ext cx="2520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EN</a:t>
            </a:r>
            <a:r>
              <a:rPr lang="ko-KR" altLang="en-US" dirty="0"/>
              <a:t>과 </a:t>
            </a:r>
            <a:r>
              <a:rPr lang="en-US" altLang="ko-KR" dirty="0"/>
              <a:t>DS </a:t>
            </a:r>
            <a:r>
              <a:rPr lang="ko-KR" altLang="en-US" dirty="0"/>
              <a:t>상관계수</a:t>
            </a:r>
          </a:p>
        </p:txBody>
      </p:sp>
    </p:spTree>
    <p:extLst>
      <p:ext uri="{BB962C8B-B14F-4D97-AF65-F5344CB8AC3E}">
        <p14:creationId xmlns:p14="http://schemas.microsoft.com/office/powerpoint/2010/main" val="558206806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2" y="1274495"/>
            <a:ext cx="8333589" cy="3623847"/>
            <a:chOff x="489045" y="4005350"/>
            <a:chExt cx="2422255" cy="8270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89045" y="4227947"/>
              <a:ext cx="2415990" cy="173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LN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DM in R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</a:t>
              </a:r>
              <a:endParaRPr kumimoji="0"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협업필터링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알고리즘을 사용하면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DM in R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과목에서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3.43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예측되기 때문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CCC4B1-C639-C388-5B14-3831DD86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3" y="1592143"/>
            <a:ext cx="8460094" cy="595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16C1E8-C6A0-4FFC-E9C1-1D3B366B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70" y="3102764"/>
            <a:ext cx="5839184" cy="31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93298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8E954-9F1C-2091-13BB-9FA35B17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7" y="1398399"/>
            <a:ext cx="8462246" cy="590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4EDC33-E674-A7A3-B2CE-08EBAF3F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61" y="2078985"/>
            <a:ext cx="4410049" cy="2278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D4E69E-5C0F-8C30-D1BC-BD4464F0E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67" y="4541515"/>
            <a:ext cx="8462246" cy="5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8526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88D250-E4FF-73CE-27B0-EB56098B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1" y="1592144"/>
            <a:ext cx="8820098" cy="7097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A8903F-A5BB-E1EE-45A2-5816FE85A98B}"/>
              </a:ext>
            </a:extLst>
          </p:cNvPr>
          <p:cNvSpPr/>
          <p:nvPr/>
        </p:nvSpPr>
        <p:spPr>
          <a:xfrm>
            <a:off x="251952" y="2506520"/>
            <a:ext cx="8258079" cy="119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상관관계를 계산할 때 </a:t>
            </a:r>
            <a:r>
              <a:rPr kumimoji="0"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결측값</a:t>
            </a:r>
            <a:r>
              <a: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 또는 대체 됨</a:t>
            </a:r>
            <a:r>
              <a:rPr kumimoji="0"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코사인 유사도에서는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벡터간의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방향성을 측정하는 개념이므로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결측값은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방향성에 영향을 미치지 않음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kumimoji="0"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323098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26799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대규모 데이터의 경우 사용자 기반의 추천을 실시간으로 계산하기 어려우며 대신 항목 기반의 접근방법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(item-based approach)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사용된다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이진 행렬이 아닌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평가점수 데이터를 활용하여 항목 기반의 접근방법을 적용해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과목을 추천하는 것이 여전히 목표라면 어떤 과목들 간의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간의 상관관계를 계산하지 않고 단순 데이터 만 보았을 때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기반의 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filtering)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추천과 관련된 과목 간의 상관계수를 계산하고 결과를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CF)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 데이터에 적용하고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결과를 기반으로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하나의 과목을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3062331458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9800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[EastWestAirlinesCluster.csv]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파일은 항공사의 자주 이용하는 고객 프로그램에 속해 있는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3999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승객정보를 포함하고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승객의 데이터에는 마일리지 기록 및 작년에 마일리지를 누적하거나 또는 사용한 다른 방법들에 대한 정보가 포함되어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목적은 승객들을 세분화하여 각각에 맞는 서로 다른 유형의 마일리지를 제공하기 위한 것으로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유사한 특징을 갖는 승객들끼리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군집화하는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것이다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유클리드 거리와 워드 방법을 이용하여 계층적 군집화를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위해 먼저 데이터를 정규화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개의 군집이 나타나는가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데이터가 정규화 되지 않은 경우에 군집 결과는 어떻게 되는가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 중심점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(cluster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centroid)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서로 비교함으로써 서로 다른 군집의 특성을 파악하고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군집에 적절한 이름을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부여하시오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군집의 안정성을 확인하기 위해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무작위로 추출하여 제거하고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군집분석을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군집분석은 동일한 결과를 나타내는가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위에서 찾아낸 군집 수를 이용하여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결과는 위와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군집을 대상으로 마케팅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군집 내 고객들에게 어떤 유형의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</a:p>
        </p:txBody>
      </p:sp>
    </p:spTree>
    <p:extLst>
      <p:ext uri="{BB962C8B-B14F-4D97-AF65-F5344CB8AC3E}">
        <p14:creationId xmlns:p14="http://schemas.microsoft.com/office/powerpoint/2010/main" val="3813234227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44944</TotalTime>
  <Words>698</Words>
  <Application>Microsoft Office PowerPoint</Application>
  <PresentationFormat>화면 슬라이드 쇼(4:3)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Contents</vt:lpstr>
      <vt:lpstr>14.5 Course Ratings</vt:lpstr>
      <vt:lpstr>14.5 Course Ratings</vt:lpstr>
      <vt:lpstr>14.5 Course Ratings</vt:lpstr>
      <vt:lpstr>14.5 Course Ratings</vt:lpstr>
      <vt:lpstr>14.5 Course Ratings</vt:lpstr>
      <vt:lpstr>14.5 Course Ratings</vt:lpstr>
      <vt:lpstr>15.4 Marketing to Frequent Fliers</vt:lpstr>
      <vt:lpstr>14.5 Course Ratings</vt:lpstr>
      <vt:lpstr>14.5 Course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AI-space</cp:lastModifiedBy>
  <cp:revision>3211</cp:revision>
  <cp:lastPrinted>2006-07-05T10:01:35Z</cp:lastPrinted>
  <dcterms:created xsi:type="dcterms:W3CDTF">2004-08-18T11:28:05Z</dcterms:created>
  <dcterms:modified xsi:type="dcterms:W3CDTF">2023-06-12T09:09:54Z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