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449" r:id="rId5"/>
    <p:sldId id="1032" r:id="rId6"/>
    <p:sldId id="1057" r:id="rId7"/>
    <p:sldId id="1059" r:id="rId8"/>
    <p:sldId id="1064" r:id="rId9"/>
    <p:sldId id="1063" r:id="rId10"/>
    <p:sldId id="1065" r:id="rId11"/>
    <p:sldId id="1060" r:id="rId12"/>
    <p:sldId id="1066" r:id="rId13"/>
    <p:sldId id="1067" r:id="rId14"/>
    <p:sldId id="1068" r:id="rId15"/>
    <p:sldId id="1069" r:id="rId16"/>
    <p:sldId id="1070" r:id="rId17"/>
    <p:sldId id="1071" r:id="rId18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9"/>
            <p14:sldId id="1064"/>
            <p14:sldId id="1063"/>
            <p14:sldId id="1065"/>
            <p14:sldId id="1060"/>
            <p14:sldId id="1066"/>
            <p14:sldId id="1067"/>
            <p14:sldId id="1068"/>
            <p14:sldId id="1069"/>
            <p14:sldId id="1070"/>
            <p14:sldId id="10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1" d="100"/>
          <a:sy n="111" d="100"/>
        </p:scale>
        <p:origin x="1728" y="96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김철수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(202200000)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879005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04/17(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69" b="40163"/>
          <a:stretch/>
        </p:blipFill>
        <p:spPr>
          <a:xfrm>
            <a:off x="0" y="458967"/>
            <a:ext cx="9144000" cy="360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CE6195-ACE7-47D2-85CB-AC034865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978"/>
            <a:ext cx="9144000" cy="344073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2861981" y="3068996"/>
            <a:ext cx="5940066" cy="182072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거주지 주소가 아니면서</a:t>
            </a:r>
            <a:r>
              <a:rPr kumimoji="0" lang="en-US" altLang="ko-KR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, </a:t>
            </a:r>
            <a:r>
              <a:rPr kumimoji="0" lang="ko-KR" altLang="en-US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인터넷 주문 경험이 있고</a:t>
            </a:r>
            <a:r>
              <a:rPr kumimoji="0" lang="en-US" altLang="ko-KR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거래 횟수 많은 여성의 지출이 높을 것으로 예상 됨</a:t>
            </a: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200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36" b="26395"/>
          <a:stretch/>
        </p:blipFill>
        <p:spPr>
          <a:xfrm>
            <a:off x="0" y="223615"/>
            <a:ext cx="9144000" cy="6300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302BF9-69C2-4D13-8207-4E1CA0EED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088974"/>
            <a:ext cx="7458075" cy="30384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2951982" y="4509011"/>
            <a:ext cx="5940066" cy="182072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후진제거 방법에서는 </a:t>
            </a:r>
            <a:endParaRPr lang="en-US" altLang="ko-KR" b="1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‘US’</a:t>
            </a:r>
            <a:r>
              <a:rPr lang="ko-KR" altLang="en-US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변수가 가장 먼저 제거 됩니다</a:t>
            </a:r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  <a:r>
              <a:rPr lang="ko-KR" altLang="en-US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4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48" b="21251"/>
          <a:stretch/>
        </p:blipFill>
        <p:spPr>
          <a:xfrm>
            <a:off x="-1" y="437410"/>
            <a:ext cx="9144000" cy="27000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547833" y="3699003"/>
            <a:ext cx="8254214" cy="234002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검증 데이터 중 첫 번째 구매데이터는 </a:t>
            </a:r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1699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번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(sequence-number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는 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1700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번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), 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해당 행의 값을 회귀 방정식</a:t>
            </a:r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(</a:t>
            </a:r>
            <a:r>
              <a:rPr lang="ko-KR" altLang="en-US" sz="105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예측</a:t>
            </a:r>
            <a:r>
              <a:rPr lang="en-US" altLang="ko-KR" sz="105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Spending = 10.17 -4.62xUS + 91.27xFreq -0.01xdays + 18.62xWeb_order -9.11xGender -75.81xAddress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) </a:t>
            </a:r>
          </a:p>
          <a:p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에 대입하면</a:t>
            </a:r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예측 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Spending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은 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202.37</a:t>
            </a: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이 계산 됨</a:t>
            </a:r>
            <a:r>
              <a:rPr lang="en-US" altLang="ko-KR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</a:p>
          <a:p>
            <a:endParaRPr lang="en-US" altLang="ko-KR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endParaRPr kumimoji="0" lang="en-US" altLang="ko-KR" sz="1800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55650-0EC0-463F-9996-993CB639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" y="998973"/>
            <a:ext cx="5476875" cy="25622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48AF44-55FE-4A0A-9415-A3DA7A8858A5}"/>
              </a:ext>
            </a:extLst>
          </p:cNvPr>
          <p:cNvSpPr/>
          <p:nvPr/>
        </p:nvSpPr>
        <p:spPr bwMode="auto">
          <a:xfrm>
            <a:off x="521955" y="2618991"/>
            <a:ext cx="990011" cy="2700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403861-CDB9-49B9-8BE6-036B1BF2E0AF}"/>
              </a:ext>
            </a:extLst>
          </p:cNvPr>
          <p:cNvSpPr/>
          <p:nvPr/>
        </p:nvSpPr>
        <p:spPr bwMode="auto">
          <a:xfrm>
            <a:off x="521954" y="1811785"/>
            <a:ext cx="5476875" cy="2700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F46AC0-BE10-428E-A7AB-DD71D0917669}"/>
              </a:ext>
            </a:extLst>
          </p:cNvPr>
          <p:cNvSpPr/>
          <p:nvPr/>
        </p:nvSpPr>
        <p:spPr bwMode="auto">
          <a:xfrm>
            <a:off x="2771980" y="5073379"/>
            <a:ext cx="3780042" cy="4256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275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20" b="12912"/>
          <a:stretch/>
        </p:blipFill>
        <p:spPr>
          <a:xfrm>
            <a:off x="-4611" y="326769"/>
            <a:ext cx="9144000" cy="36000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288080" y="3264309"/>
            <a:ext cx="3833915" cy="271928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각 모델의 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RMSE 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값으로 보면 </a:t>
            </a:r>
            <a:endParaRPr lang="en-US" altLang="ko-KR" sz="1400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‘Normal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Linear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Regression’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의 경우가 </a:t>
            </a:r>
            <a:endParaRPr lang="en-US" altLang="ko-KR" sz="1400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가장 성능이 양호한 것으로 판단 됨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Lasso CV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의 경우 처음 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6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개 변수 모두 </a:t>
            </a:r>
            <a:endParaRPr lang="en-US" altLang="ko-KR" sz="1400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사용하는 것으로 성능차이 없음 </a:t>
            </a:r>
            <a:endParaRPr kumimoji="0" lang="en-US" altLang="ko-KR" sz="1400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B4D69D-FB08-404C-9090-F188244A1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88"/>
          <a:stretch/>
        </p:blipFill>
        <p:spPr>
          <a:xfrm>
            <a:off x="255227" y="1418356"/>
            <a:ext cx="3690041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8622D6-C7FD-4DF3-946E-D1D5E51C3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97" y="1583047"/>
            <a:ext cx="4733925" cy="4400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F20DC78-67FE-41A3-92C2-9176217A4165}"/>
              </a:ext>
            </a:extLst>
          </p:cNvPr>
          <p:cNvSpPr/>
          <p:nvPr/>
        </p:nvSpPr>
        <p:spPr bwMode="auto">
          <a:xfrm>
            <a:off x="255227" y="1088974"/>
            <a:ext cx="2426752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Normal Linear Regression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6B85A2-ED23-466F-9CA4-116ABFA7D8CD}"/>
              </a:ext>
            </a:extLst>
          </p:cNvPr>
          <p:cNvSpPr/>
          <p:nvPr/>
        </p:nvSpPr>
        <p:spPr bwMode="auto">
          <a:xfrm>
            <a:off x="4391998" y="1253665"/>
            <a:ext cx="1530017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Lasso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0E30F2-EBB3-4276-B3E6-6816F2F3B914}"/>
              </a:ext>
            </a:extLst>
          </p:cNvPr>
          <p:cNvSpPr/>
          <p:nvPr/>
        </p:nvSpPr>
        <p:spPr bwMode="auto">
          <a:xfrm>
            <a:off x="6012015" y="2517022"/>
            <a:ext cx="1530017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Lasso CV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BBDAC4-9431-45FD-93A2-02602C39845C}"/>
              </a:ext>
            </a:extLst>
          </p:cNvPr>
          <p:cNvSpPr/>
          <p:nvPr/>
        </p:nvSpPr>
        <p:spPr bwMode="auto">
          <a:xfrm>
            <a:off x="6012016" y="4011596"/>
            <a:ext cx="1530017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Ridge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09B7FD-EBC5-4F63-A935-CA99BE6EC451}"/>
              </a:ext>
            </a:extLst>
          </p:cNvPr>
          <p:cNvSpPr/>
          <p:nvPr/>
        </p:nvSpPr>
        <p:spPr bwMode="auto">
          <a:xfrm>
            <a:off x="6003351" y="4963404"/>
            <a:ext cx="1530017" cy="32938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Bayesian Ridge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491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44" b="522"/>
          <a:stretch/>
        </p:blipFill>
        <p:spPr>
          <a:xfrm>
            <a:off x="0" y="124674"/>
            <a:ext cx="9144000" cy="6146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4C6853-321E-460A-A627-01FAA93C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70" y="976312"/>
            <a:ext cx="5467248" cy="386762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724771" y="4959017"/>
            <a:ext cx="8131150" cy="92267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정규분포 한다고 보기는 다소 어려울 것 같음</a:t>
            </a:r>
            <a:r>
              <a:rPr kumimoji="0" lang="en-US" altLang="ko-KR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 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대칭성도 부족하고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, </a:t>
            </a:r>
            <a:r>
              <a:rPr lang="ko-KR" altLang="en-US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한쪽으로 치우쳐 있음</a:t>
            </a:r>
            <a:r>
              <a:rPr lang="en-US" altLang="ko-KR" sz="1400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빈도가 많지는 않겠지만</a:t>
            </a:r>
            <a:r>
              <a:rPr kumimoji="0" lang="en-US" altLang="ko-KR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, </a:t>
            </a: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모델 예측에 있어서 특정한 값에서는 </a:t>
            </a:r>
            <a:endParaRPr kumimoji="0" lang="en-US" altLang="ko-KR" sz="1400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예측과 </a:t>
            </a:r>
            <a:r>
              <a:rPr kumimoji="0" lang="ko-KR" altLang="en-US" sz="1400" i="0" u="none" strike="noStrike" spc="50" normalizeH="0" baseline="0" dirty="0" err="1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실제값의</a:t>
            </a:r>
            <a:r>
              <a:rPr kumimoji="0" lang="ko-KR" altLang="en-US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차가 크게 나타날 수 있음을 의미 함</a:t>
            </a:r>
            <a:r>
              <a:rPr kumimoji="0" lang="en-US" altLang="ko-KR" sz="1400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F53D7-120E-4155-AA2A-5FB91F43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98" y="1448978"/>
            <a:ext cx="4226067" cy="34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302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히스토그램을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307"/>
          <a:stretch/>
        </p:blipFill>
        <p:spPr>
          <a:xfrm>
            <a:off x="0" y="458967"/>
            <a:ext cx="9144000" cy="3977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702F88-14DE-4890-B153-B9B02E66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8" y="3114444"/>
            <a:ext cx="4178285" cy="1288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945F2-B215-442F-84E6-584AF9023CA7}"/>
              </a:ext>
            </a:extLst>
          </p:cNvPr>
          <p:cNvSpPr txBox="1"/>
          <p:nvPr/>
        </p:nvSpPr>
        <p:spPr>
          <a:xfrm>
            <a:off x="346567" y="1945396"/>
            <a:ext cx="417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1. US(</a:t>
            </a:r>
            <a:r>
              <a:rPr lang="ko-KR" altLang="en-US" dirty="0">
                <a:solidFill>
                  <a:schemeClr val="tx1"/>
                </a:solidFill>
              </a:rPr>
              <a:t>미국주소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8E78F-F159-40DA-BEFD-AE3D720E58EC}"/>
              </a:ext>
            </a:extLst>
          </p:cNvPr>
          <p:cNvSpPr txBox="1"/>
          <p:nvPr/>
        </p:nvSpPr>
        <p:spPr>
          <a:xfrm>
            <a:off x="4790411" y="1930524"/>
            <a:ext cx="421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2. Freq(</a:t>
            </a:r>
            <a:r>
              <a:rPr lang="ko-KR" altLang="en-US" dirty="0">
                <a:solidFill>
                  <a:schemeClr val="tx1"/>
                </a:solidFill>
              </a:rPr>
              <a:t>거래건수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450DE6-2022-46CE-9055-D7900225E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05" y="3114444"/>
            <a:ext cx="3747972" cy="27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732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307"/>
          <a:stretch/>
        </p:blipFill>
        <p:spPr>
          <a:xfrm>
            <a:off x="0" y="458967"/>
            <a:ext cx="9144000" cy="397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945F2-B215-442F-84E6-584AF9023CA7}"/>
              </a:ext>
            </a:extLst>
          </p:cNvPr>
          <p:cNvSpPr txBox="1"/>
          <p:nvPr/>
        </p:nvSpPr>
        <p:spPr>
          <a:xfrm>
            <a:off x="346567" y="1945396"/>
            <a:ext cx="417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3. last update days ago(</a:t>
            </a:r>
            <a:r>
              <a:rPr lang="ko-KR" altLang="en-US" dirty="0" err="1">
                <a:solidFill>
                  <a:schemeClr val="tx1"/>
                </a:solidFill>
              </a:rPr>
              <a:t>레코드갱신경과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변수에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8E78F-F159-40DA-BEFD-AE3D720E58EC}"/>
              </a:ext>
            </a:extLst>
          </p:cNvPr>
          <p:cNvSpPr txBox="1"/>
          <p:nvPr/>
        </p:nvSpPr>
        <p:spPr>
          <a:xfrm>
            <a:off x="4790411" y="1930524"/>
            <a:ext cx="421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4. Web order(</a:t>
            </a:r>
            <a:r>
              <a:rPr lang="ko-KR" altLang="en-US" dirty="0">
                <a:solidFill>
                  <a:schemeClr val="tx1"/>
                </a:solidFill>
              </a:rPr>
              <a:t>온라인 주문여부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AA5C22-952A-40E0-99E9-29BAB28B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7" y="3135677"/>
            <a:ext cx="4492550" cy="2160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438A71-2169-46F9-9AEB-21CABD9C8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664" y="3135677"/>
            <a:ext cx="4211161" cy="10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83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307"/>
          <a:stretch/>
        </p:blipFill>
        <p:spPr>
          <a:xfrm>
            <a:off x="0" y="458967"/>
            <a:ext cx="9144000" cy="397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945F2-B215-442F-84E6-584AF9023CA7}"/>
              </a:ext>
            </a:extLst>
          </p:cNvPr>
          <p:cNvSpPr txBox="1"/>
          <p:nvPr/>
        </p:nvSpPr>
        <p:spPr>
          <a:xfrm>
            <a:off x="346567" y="1945396"/>
            <a:ext cx="417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5. Gender male(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8E78F-F159-40DA-BEFD-AE3D720E58EC}"/>
              </a:ext>
            </a:extLst>
          </p:cNvPr>
          <p:cNvSpPr txBox="1"/>
          <p:nvPr/>
        </p:nvSpPr>
        <p:spPr>
          <a:xfrm>
            <a:off x="4790411" y="1930524"/>
            <a:ext cx="421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6. Address is res(</a:t>
            </a:r>
            <a:r>
              <a:rPr lang="ko-KR" altLang="en-US" dirty="0">
                <a:solidFill>
                  <a:schemeClr val="tx1"/>
                </a:solidFill>
              </a:rPr>
              <a:t>거주지주소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에 따른 </a:t>
            </a:r>
            <a:r>
              <a:rPr lang="en-US" altLang="ko-KR" dirty="0">
                <a:solidFill>
                  <a:schemeClr val="tx1"/>
                </a:solidFill>
              </a:rPr>
              <a:t>Spending(</a:t>
            </a:r>
            <a:r>
              <a:rPr lang="ko-KR" altLang="en-US" dirty="0">
                <a:solidFill>
                  <a:schemeClr val="tx1"/>
                </a:solidFill>
              </a:rPr>
              <a:t>소비금액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평균과 표준편차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42B887-6860-40FD-99C0-194B3837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5" y="3129860"/>
            <a:ext cx="4134903" cy="956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BD5FE6-7EC3-4582-9AF7-DD710788C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523" y="3102860"/>
            <a:ext cx="4320048" cy="10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66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4" b="74430"/>
          <a:stretch/>
        </p:blipFill>
        <p:spPr>
          <a:xfrm>
            <a:off x="557" y="312394"/>
            <a:ext cx="9144000" cy="720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945F2-B215-442F-84E6-584AF9023CA7}"/>
              </a:ext>
            </a:extLst>
          </p:cNvPr>
          <p:cNvSpPr txBox="1"/>
          <p:nvPr/>
        </p:nvSpPr>
        <p:spPr>
          <a:xfrm>
            <a:off x="6552022" y="4059007"/>
            <a:ext cx="2340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update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days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ago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Spending </a:t>
            </a:r>
            <a:r>
              <a:rPr lang="ko-KR" altLang="en-US" dirty="0">
                <a:solidFill>
                  <a:schemeClr val="tx1"/>
                </a:solidFill>
              </a:rPr>
              <a:t>간에는 선형관계가 있지 않은 것으로 보임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5BB6AE-3386-4E80-8993-E392E65E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1062594"/>
            <a:ext cx="6174245" cy="5156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B4372-B9D1-43F6-9C37-4B391B4C11A2}"/>
              </a:ext>
            </a:extLst>
          </p:cNvPr>
          <p:cNvSpPr txBox="1"/>
          <p:nvPr/>
        </p:nvSpPr>
        <p:spPr>
          <a:xfrm>
            <a:off x="6552022" y="2191109"/>
            <a:ext cx="2340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Freq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Spending </a:t>
            </a:r>
            <a:r>
              <a:rPr lang="ko-KR" altLang="en-US" dirty="0">
                <a:solidFill>
                  <a:schemeClr val="tx1"/>
                </a:solidFill>
              </a:rPr>
              <a:t>간에는 </a:t>
            </a:r>
            <a:r>
              <a:rPr lang="ko-KR" altLang="en-US" dirty="0" err="1">
                <a:solidFill>
                  <a:schemeClr val="tx1"/>
                </a:solidFill>
              </a:rPr>
              <a:t>우상향</a:t>
            </a:r>
            <a:r>
              <a:rPr lang="ko-KR" altLang="en-US" dirty="0">
                <a:solidFill>
                  <a:schemeClr val="tx1"/>
                </a:solidFill>
              </a:rPr>
              <a:t> 하는 선형관계가 있는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4920651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7EBA3-A68D-40E0-9FBE-A49B077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29" b="59835"/>
          <a:stretch/>
        </p:blipFill>
        <p:spPr>
          <a:xfrm>
            <a:off x="0" y="368967"/>
            <a:ext cx="9144000" cy="7200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51C2628-6940-41E2-B83C-CE462158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" y="1628980"/>
            <a:ext cx="9034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58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C012C2-57CE-41AD-A12A-571D9CE8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66" b="48032"/>
          <a:stretch/>
        </p:blipFill>
        <p:spPr>
          <a:xfrm>
            <a:off x="0" y="278965"/>
            <a:ext cx="9144000" cy="540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CE6195-ACE7-47D2-85CB-AC034865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978"/>
            <a:ext cx="9144000" cy="344073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3E043-F5F6-478F-BF9E-7044D4AD773F}"/>
              </a:ext>
            </a:extLst>
          </p:cNvPr>
          <p:cNvSpPr/>
          <p:nvPr/>
        </p:nvSpPr>
        <p:spPr bwMode="auto">
          <a:xfrm>
            <a:off x="2861981" y="3068996"/>
            <a:ext cx="5940066" cy="245072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산출된 </a:t>
            </a:r>
            <a:r>
              <a:rPr kumimoji="0" lang="ko-KR" altLang="en-US" sz="1800" b="1" i="0" u="none" strike="noStrike" spc="50" normalizeH="0" baseline="0" dirty="0" err="1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회귀식</a:t>
            </a: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예상</a:t>
            </a:r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Spending = 10.17 -4.62xUS + 91.27xFreq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spc="5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-0.01xdays + 18.62xWeb_order -9.11xGender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spc="50" normalizeH="0" baseline="0" dirty="0">
                <a:ln w="952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-75.81xAddress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spc="5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spc="50" normalizeH="0" baseline="0" dirty="0">
              <a:ln w="952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CDD59-D6AE-4D32-B35E-6D21C9BB4570}"/>
              </a:ext>
            </a:extLst>
          </p:cNvPr>
          <p:cNvSpPr txBox="1"/>
          <p:nvPr/>
        </p:nvSpPr>
        <p:spPr>
          <a:xfrm>
            <a:off x="5975351" y="4889717"/>
            <a:ext cx="246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days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last_update_days_ago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Address :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Address_is_res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71763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df922d41-91bf-45f8-8b2c-e1591bc010d5"/>
    <ds:schemaRef ds:uri="ad4f9fb4-0e06-43e2-8892-d19b32436ccd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43718</TotalTime>
  <Words>691</Words>
  <Application>Microsoft Office PowerPoint</Application>
  <PresentationFormat>화면 슬라이드 쇼(4:3)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Corbel</vt:lpstr>
      <vt:lpstr>Wingdings</vt:lpstr>
      <vt:lpstr>1_Default Design</vt:lpstr>
      <vt:lpstr>PowerPoint 프레젠테이션</vt:lpstr>
      <vt:lpstr>Predicting Software Reselling Profits</vt:lpstr>
      <vt:lpstr>Predicting Software Reselling Profits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Jame Lim</cp:lastModifiedBy>
  <cp:revision>3213</cp:revision>
  <cp:lastPrinted>2006-07-05T10:01:35Z</cp:lastPrinted>
  <dcterms:created xsi:type="dcterms:W3CDTF">2004-08-18T11:28:05Z</dcterms:created>
  <dcterms:modified xsi:type="dcterms:W3CDTF">2023-04-13T11:59:19Z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