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449" r:id="rId5"/>
    <p:sldId id="1032" r:id="rId6"/>
    <p:sldId id="1058" r:id="rId7"/>
    <p:sldId id="1059" r:id="rId8"/>
    <p:sldId id="1060" r:id="rId9"/>
    <p:sldId id="1057" r:id="rId10"/>
    <p:sldId id="1053" r:id="rId11"/>
    <p:sldId id="1062" r:id="rId12"/>
    <p:sldId id="1063" r:id="rId13"/>
    <p:sldId id="1064" r:id="rId14"/>
    <p:sldId id="1061" r:id="rId15"/>
    <p:sldId id="1065" r:id="rId16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8"/>
            <p14:sldId id="1059"/>
            <p14:sldId id="1060"/>
            <p14:sldId id="1057"/>
            <p14:sldId id="1053"/>
            <p14:sldId id="1062"/>
            <p14:sldId id="1063"/>
            <p14:sldId id="1064"/>
            <p14:sldId id="1061"/>
            <p14:sldId id="10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4" d="100"/>
          <a:sy n="114" d="100"/>
        </p:scale>
        <p:origin x="1716" y="10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2023.05.15.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718981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Assignment.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AC010-BA06-0066-77A6-0E10CAF39277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err="1">
                <a:solidFill>
                  <a:srgbClr val="002060"/>
                </a:solidFill>
                <a:ea typeface="맑은 고딕" panose="020B0503020000020004" pitchFamily="50" charset="-127"/>
              </a:rPr>
              <a:t>임강혁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(2022254027)</a:t>
            </a:r>
          </a:p>
        </p:txBody>
      </p: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1" y="989036"/>
            <a:ext cx="7502025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불순도 감소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(impurity decrease)=0.002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수준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DEF3CF-D433-2257-ED4F-A6E05282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448978"/>
            <a:ext cx="4860054" cy="468353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663B649-2180-D4A3-9DF4-62AD35C14736}"/>
              </a:ext>
            </a:extLst>
          </p:cNvPr>
          <p:cNvSpPr/>
          <p:nvPr/>
        </p:nvSpPr>
        <p:spPr bwMode="auto">
          <a:xfrm>
            <a:off x="5555745" y="4006139"/>
            <a:ext cx="3091977" cy="9997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예측정확도 소폭 상승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38837B-18B1-85B0-3C1B-D6635E2C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616" y="2078985"/>
            <a:ext cx="3473993" cy="1800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11249"/>
      </p:ext>
    </p:extLst>
  </p:cSld>
  <p:clrMapOvr>
    <a:masterClrMapping/>
  </p:clrMapOvr>
  <p:transition advTm="15918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CC1A94B-78CF-031B-C9B9-C9BC372A746E}"/>
              </a:ext>
            </a:extLst>
          </p:cNvPr>
          <p:cNvSpPr/>
          <p:nvPr/>
        </p:nvSpPr>
        <p:spPr bwMode="auto">
          <a:xfrm>
            <a:off x="467999" y="998973"/>
            <a:ext cx="8334047" cy="49500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분류규칙 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: Class 0-ontime, 1-delayed</a:t>
            </a:r>
            <a:br>
              <a:rPr lang="en-US" altLang="ko-KR" sz="1400" dirty="0">
                <a:solidFill>
                  <a:schemeClr val="tx1"/>
                </a:solidFill>
                <a:latin typeface="Arial" charset="0"/>
              </a:rPr>
            </a:b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Carrier, FL_NUM, CRS_DEP_TIME, TAIL_NUM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에 의해 규칙 만들어짐</a:t>
            </a:r>
            <a:br>
              <a:rPr lang="en-US" altLang="ko-KR" sz="1400" dirty="0">
                <a:solidFill>
                  <a:schemeClr val="tx1"/>
                </a:solidFill>
                <a:latin typeface="Arial" charset="0"/>
              </a:rPr>
            </a:br>
            <a:endParaRPr lang="en-US" altLang="ko-KR" sz="1400" dirty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최소 불순도 감소 값이 같을 경우  </a:t>
            </a:r>
            <a:r>
              <a:rPr lang="ko-KR" altLang="en-US" sz="1400" dirty="0" err="1">
                <a:solidFill>
                  <a:schemeClr val="tx1"/>
                </a:solidFill>
                <a:latin typeface="Arial" charset="0"/>
              </a:rPr>
              <a:t>알파값을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 이용한 가지치기와 규칙이 동일했음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.</a:t>
            </a:r>
            <a:br>
              <a:rPr lang="en-US" altLang="ko-KR" sz="1400" dirty="0">
                <a:solidFill>
                  <a:schemeClr val="tx1"/>
                </a:solidFill>
                <a:latin typeface="Arial" charset="0"/>
              </a:rPr>
            </a:br>
            <a:endParaRPr lang="en-US" altLang="ko-KR" sz="1400" dirty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lang="en-US" altLang="ko-KR" sz="1400" dirty="0" err="1">
                <a:solidFill>
                  <a:schemeClr val="tx1"/>
                </a:solidFill>
                <a:latin typeface="Arial" charset="0"/>
              </a:rPr>
              <a:t>Origin_DCA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, TAIL_NUM, DAY_WEEK</a:t>
            </a:r>
            <a:br>
              <a:rPr lang="en-US" altLang="ko-KR" sz="1400" dirty="0">
                <a:solidFill>
                  <a:schemeClr val="tx1"/>
                </a:solidFill>
                <a:latin typeface="Arial" charset="0"/>
              </a:rPr>
            </a:br>
            <a:endParaRPr lang="en-US" altLang="ko-KR" sz="1400" dirty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lang="ko-KR" altLang="en-US" sz="1400" dirty="0" err="1">
                <a:solidFill>
                  <a:schemeClr val="tx1"/>
                </a:solidFill>
                <a:latin typeface="Arial" charset="0"/>
              </a:rPr>
              <a:t>결정트리를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 사용하여 예측과 정시출발을 예측하려는 목적을 달성할 수 없다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.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0375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334FE-E500-0475-9949-81F7A25982DA}"/>
              </a:ext>
            </a:extLst>
          </p:cNvPr>
          <p:cNvSpPr txBox="1"/>
          <p:nvPr/>
        </p:nvSpPr>
        <p:spPr>
          <a:xfrm>
            <a:off x="2861981" y="2921168"/>
            <a:ext cx="4458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tx1"/>
                </a:solidFill>
              </a:rPr>
              <a:t>감사합니다</a:t>
            </a:r>
            <a:r>
              <a:rPr lang="en-US" altLang="ko-KR" sz="6000" dirty="0">
                <a:solidFill>
                  <a:schemeClr val="tx1"/>
                </a:solidFill>
              </a:rPr>
              <a:t>. 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054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4348005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lnSpc>
                  <a:spcPct val="130000"/>
                </a:lnSpc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[FlightDelays.csv]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2004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월 동안 워싱턴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D.C.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에서 출발하여 뉴욕에 도착하는 모든 민간 항공기들에 대한 정보를 담고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데이터에는 각 항공편에 대한 출발지 및 도착지 공항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운항경로 거리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날짜 및 시간 등에 관한 정보가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예측하고자 하는 변수는 항공편이 연착되는지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아닌지에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대한 여부이다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연착은 예정된 시간보다 최소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분 이상 늦게 도착하는 것으로 정의한다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DAY_WEEK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변수를 범주형 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바꾸시오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출발시간을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구간화하시오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변수들과 다른 모든 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(column)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들을 예측변수로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사용하시오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(DAY_OF_MONTH)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 제외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데이터를 학습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(60%)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 검증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(40%)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나누시오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적절한 예측변수들을 사용하여 항공편 연착 변수에 대한 분류나무 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시점에서는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출발시간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알려져 있지 않으므로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항공기 이륙 후 연착을 예측하는 게 분석의 목적이 아니므로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모델에는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포함하지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깊이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(depth)=8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최소 불순도 감소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(impurity decrease)=0.01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수준으로 나무모델을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나무모델의 결과를 규칙으로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표현하시오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79379-E080-0485-1D2D-F12189D5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최대 깊이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(depth)=8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과 최소 불순도 감소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(impurity decrease)=0.01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수준 나무모델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F4A62-793E-9544-8192-4CAC9B6C64A5}"/>
              </a:ext>
            </a:extLst>
          </p:cNvPr>
          <p:cNvSpPr txBox="1"/>
          <p:nvPr/>
        </p:nvSpPr>
        <p:spPr>
          <a:xfrm>
            <a:off x="971960" y="961199"/>
            <a:ext cx="444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</a:rPr>
              <a:t>나무모델 생성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불필요 </a:t>
            </a:r>
            <a:r>
              <a:rPr lang="en-US" altLang="ko-KR" sz="1400" dirty="0">
                <a:solidFill>
                  <a:schemeClr val="tx1"/>
                </a:solidFill>
              </a:rPr>
              <a:t>Columns </a:t>
            </a:r>
            <a:r>
              <a:rPr lang="ko-KR" altLang="en-US" sz="1400" dirty="0">
                <a:solidFill>
                  <a:schemeClr val="tx1"/>
                </a:solidFill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범주형 변환 등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701AE74-D1B9-B74A-B295-13CAD691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56" y="1268976"/>
            <a:ext cx="7195249" cy="48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040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79379-E080-0485-1D2D-F12189D5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최대 깊이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(depth)=8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과 최소 불순도 감소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(impurity decrease)=0.01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</a:rPr>
              <a:t>수준 나무모델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F4A62-793E-9544-8192-4CAC9B6C64A5}"/>
              </a:ext>
            </a:extLst>
          </p:cNvPr>
          <p:cNvSpPr txBox="1"/>
          <p:nvPr/>
        </p:nvSpPr>
        <p:spPr>
          <a:xfrm>
            <a:off x="937706" y="982879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tx1"/>
                </a:solidFill>
              </a:rPr>
              <a:t>나무모델 출력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D81DBF-C3A1-F182-3A27-69EBF974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1297700"/>
            <a:ext cx="5741924" cy="485620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E231CB-D38E-F580-CCCF-A36EC9AAE391}"/>
              </a:ext>
            </a:extLst>
          </p:cNvPr>
          <p:cNvSpPr/>
          <p:nvPr/>
        </p:nvSpPr>
        <p:spPr bwMode="auto">
          <a:xfrm>
            <a:off x="3401987" y="4699673"/>
            <a:ext cx="3420038" cy="146127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주어진 조건으로 학습된 나무모델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날씨를 기준으로 연착 여부가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명확히 구별되지만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예측을 위한 모델로는 적합하지 않음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2A5F25D-5E65-6173-EBFB-925A9F6B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06" y="2438989"/>
            <a:ext cx="3681427" cy="217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331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81FDAC-F484-9B79-6AB5-76D139C0F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72"/>
            <a:ext cx="9144000" cy="11810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69E81C6-57E9-9F5C-D2A3-D046C77CC53C}"/>
              </a:ext>
            </a:extLst>
          </p:cNvPr>
          <p:cNvSpPr/>
          <p:nvPr/>
        </p:nvSpPr>
        <p:spPr bwMode="auto">
          <a:xfrm>
            <a:off x="971960" y="2473360"/>
            <a:ext cx="7448070" cy="14956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사용할 수 없다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월요일 오전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7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시 날씨에 대한 정보가 없어서 예측할 수 없다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또한 규칙이 날씨로만 구분되어 있기 때문에 날씨를 알아도 사용할  수 없다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중복된 정보는 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Flight Date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DAY WEEK, DAY OF MONTH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 이다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.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FL_NU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M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 와 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TAIL_NUM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는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항상 중복된 정보는 아니지만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종종 중복된 형태가 있다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695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6B4C-0CAA-93FE-B6B3-53A044C85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3"/>
          <a:stretch/>
        </p:blipFill>
        <p:spPr>
          <a:xfrm>
            <a:off x="251952" y="1088974"/>
            <a:ext cx="8460094" cy="32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15020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1" y="989036"/>
            <a:ext cx="7502025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불순도 감소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(impurity decrease)=0.001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수준으로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Weather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C3CFB-BEB9-8F90-9A69-4E499542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2" y="1421178"/>
            <a:ext cx="8746146" cy="52891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F21EE-D750-9D64-6E1D-6910172C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57" y="1538980"/>
            <a:ext cx="2520027" cy="1663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6619693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1" y="989036"/>
            <a:ext cx="7502025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알파값을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가지치기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불순도 감소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(impurity decrease)=0.001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수준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008438-2D7B-F751-9F64-341CF396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5" y="1392107"/>
            <a:ext cx="7539763" cy="48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5744"/>
      </p:ext>
    </p:extLst>
  </p:cSld>
  <p:clrMapOvr>
    <a:masterClrMapping/>
  </p:clrMapOvr>
  <p:transition advTm="1591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1" y="989036"/>
            <a:ext cx="7502025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 불순도 감소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(impurity decrease)=0.001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수준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06D8BF-4AED-3D74-FC0A-E72E21C8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7" y="1538980"/>
            <a:ext cx="8879618" cy="519360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663B649-2180-D4A3-9DF4-62AD35C14736}"/>
              </a:ext>
            </a:extLst>
          </p:cNvPr>
          <p:cNvSpPr/>
          <p:nvPr/>
        </p:nvSpPr>
        <p:spPr bwMode="auto">
          <a:xfrm>
            <a:off x="130007" y="3309585"/>
            <a:ext cx="2191968" cy="9997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err="1">
                <a:solidFill>
                  <a:schemeClr val="tx1"/>
                </a:solidFill>
                <a:latin typeface="Arial" charset="0"/>
              </a:rPr>
              <a:t>알파값을</a:t>
            </a: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 이용한 가지치기</a:t>
            </a:r>
            <a:endParaRPr lang="en-US" altLang="ko-KR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chemeClr val="tx1"/>
                </a:solidFill>
                <a:latin typeface="Arial" charset="0"/>
              </a:rPr>
              <a:t>차이 없음</a:t>
            </a:r>
            <a:r>
              <a:rPr lang="en-US" altLang="ko-KR" sz="1400" dirty="0">
                <a:solidFill>
                  <a:schemeClr val="tx1"/>
                </a:solidFill>
                <a:latin typeface="Arial" charset="0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8DD121-7B1E-02ED-B8E1-679CE951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57" y="1538980"/>
            <a:ext cx="2520027" cy="1663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085172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44430</TotalTime>
  <Words>481</Words>
  <Application>Microsoft Office PowerPoint</Application>
  <PresentationFormat>화면 슬라이드 쇼(4:3)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9.2 Predicting Delayed Flights </vt:lpstr>
      <vt:lpstr>최대 깊이(depth)=8과 최소 불순도 감소(impurity decrease)=0.01 수준 나무모델</vt:lpstr>
      <vt:lpstr>최대 깊이(depth)=8과 최소 불순도 감소(impurity decrease)=0.01 수준 나무모델</vt:lpstr>
      <vt:lpstr>PowerPoint 프레젠테이션</vt:lpstr>
      <vt:lpstr>9.2 Predicting Delayed Flights </vt:lpstr>
      <vt:lpstr>4.4 Chemical Features of Wine</vt:lpstr>
      <vt:lpstr>4.4 Chemical Features of Wine</vt:lpstr>
      <vt:lpstr>4.4 Chemical Features of Wine</vt:lpstr>
      <vt:lpstr>4.4 Chemical Features of Wine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AI-space</cp:lastModifiedBy>
  <cp:revision>3201</cp:revision>
  <cp:lastPrinted>2006-07-05T10:01:35Z</cp:lastPrinted>
  <dcterms:created xsi:type="dcterms:W3CDTF">2004-08-18T11:28:05Z</dcterms:created>
  <dcterms:modified xsi:type="dcterms:W3CDTF">2023-06-04T07:58:14Z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