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12192000" cy="3108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4F00"/>
    <a:srgbClr val="B4202B"/>
    <a:srgbClr val="007F8D"/>
    <a:srgbClr val="00883B"/>
    <a:srgbClr val="0F58B3"/>
    <a:srgbClr val="032C45"/>
    <a:srgbClr val="C44F00"/>
    <a:srgbClr val="5B9BD5"/>
    <a:srgbClr val="006F91"/>
    <a:srgbClr val="E9F6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42" autoAdjust="0"/>
    <p:restoredTop sz="94660"/>
  </p:normalViewPr>
  <p:slideViewPr>
    <p:cSldViewPr snapToGrid="0">
      <p:cViewPr>
        <p:scale>
          <a:sx n="33" d="100"/>
          <a:sy n="33" d="100"/>
        </p:scale>
        <p:origin x="2124"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088045"/>
            <a:ext cx="10363200" cy="10823787"/>
          </a:xfrm>
        </p:spPr>
        <p:txBody>
          <a:bodyPr anchor="b"/>
          <a:lstStyle>
            <a:lvl1pPr algn="ct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524000" y="16329239"/>
            <a:ext cx="9144000" cy="7506121"/>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B23AEB-90D6-4F56-B98C-11C8C800B024}"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8664B-070D-4DD9-A0A2-59B876D3B520}" type="slidenum">
              <a:rPr lang="en-US" smtClean="0"/>
              <a:t>‹#›</a:t>
            </a:fld>
            <a:endParaRPr lang="en-US"/>
          </a:p>
        </p:txBody>
      </p:sp>
    </p:spTree>
    <p:extLst>
      <p:ext uri="{BB962C8B-B14F-4D97-AF65-F5344CB8AC3E}">
        <p14:creationId xmlns:p14="http://schemas.microsoft.com/office/powerpoint/2010/main" val="1592218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B23AEB-90D6-4F56-B98C-11C8C800B024}"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8664B-070D-4DD9-A0A2-59B876D3B520}" type="slidenum">
              <a:rPr lang="en-US" smtClean="0"/>
              <a:t>‹#›</a:t>
            </a:fld>
            <a:endParaRPr lang="en-US"/>
          </a:p>
        </p:txBody>
      </p:sp>
    </p:spTree>
    <p:extLst>
      <p:ext uri="{BB962C8B-B14F-4D97-AF65-F5344CB8AC3E}">
        <p14:creationId xmlns:p14="http://schemas.microsoft.com/office/powerpoint/2010/main" val="2594088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1655233"/>
            <a:ext cx="2628900" cy="263469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1655233"/>
            <a:ext cx="7734300" cy="263469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B23AEB-90D6-4F56-B98C-11C8C800B024}"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8664B-070D-4DD9-A0A2-59B876D3B520}" type="slidenum">
              <a:rPr lang="en-US" smtClean="0"/>
              <a:t>‹#›</a:t>
            </a:fld>
            <a:endParaRPr lang="en-US"/>
          </a:p>
        </p:txBody>
      </p:sp>
    </p:spTree>
    <p:extLst>
      <p:ext uri="{BB962C8B-B14F-4D97-AF65-F5344CB8AC3E}">
        <p14:creationId xmlns:p14="http://schemas.microsoft.com/office/powerpoint/2010/main" val="1278418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B23AEB-90D6-4F56-B98C-11C8C800B024}"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8664B-070D-4DD9-A0A2-59B876D3B520}" type="slidenum">
              <a:rPr lang="en-US" smtClean="0"/>
              <a:t>‹#›</a:t>
            </a:fld>
            <a:endParaRPr lang="en-US"/>
          </a:p>
        </p:txBody>
      </p:sp>
    </p:spTree>
    <p:extLst>
      <p:ext uri="{BB962C8B-B14F-4D97-AF65-F5344CB8AC3E}">
        <p14:creationId xmlns:p14="http://schemas.microsoft.com/office/powerpoint/2010/main" val="1380554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7750819"/>
            <a:ext cx="10515600" cy="12932408"/>
          </a:xfrm>
        </p:spPr>
        <p:txBody>
          <a:bodyPr anchor="b"/>
          <a:lstStyle>
            <a:lvl1pPr>
              <a:defRPr sz="8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20805572"/>
            <a:ext cx="10515600" cy="6800848"/>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B23AEB-90D6-4F56-B98C-11C8C800B024}"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8664B-070D-4DD9-A0A2-59B876D3B520}" type="slidenum">
              <a:rPr lang="en-US" smtClean="0"/>
              <a:t>‹#›</a:t>
            </a:fld>
            <a:endParaRPr lang="en-US"/>
          </a:p>
        </p:txBody>
      </p:sp>
    </p:spTree>
    <p:extLst>
      <p:ext uri="{BB962C8B-B14F-4D97-AF65-F5344CB8AC3E}">
        <p14:creationId xmlns:p14="http://schemas.microsoft.com/office/powerpoint/2010/main" val="596800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8276166"/>
            <a:ext cx="5181600" cy="197260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8276166"/>
            <a:ext cx="5181600" cy="197260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B23AEB-90D6-4F56-B98C-11C8C800B024}" type="datetimeFigureOut">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8664B-070D-4DD9-A0A2-59B876D3B520}" type="slidenum">
              <a:rPr lang="en-US" smtClean="0"/>
              <a:t>‹#›</a:t>
            </a:fld>
            <a:endParaRPr lang="en-US"/>
          </a:p>
        </p:txBody>
      </p:sp>
    </p:spTree>
    <p:extLst>
      <p:ext uri="{BB962C8B-B14F-4D97-AF65-F5344CB8AC3E}">
        <p14:creationId xmlns:p14="http://schemas.microsoft.com/office/powerpoint/2010/main" val="262973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655240"/>
            <a:ext cx="10515600" cy="60092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7621272"/>
            <a:ext cx="5157787" cy="3735068"/>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Edit Master text styles</a:t>
            </a:r>
          </a:p>
        </p:txBody>
      </p:sp>
      <p:sp>
        <p:nvSpPr>
          <p:cNvPr id="4" name="Content Placeholder 3"/>
          <p:cNvSpPr>
            <a:spLocks noGrp="1"/>
          </p:cNvSpPr>
          <p:nvPr>
            <p:ph sz="half" idx="2"/>
          </p:nvPr>
        </p:nvSpPr>
        <p:spPr>
          <a:xfrm>
            <a:off x="839789" y="11356340"/>
            <a:ext cx="5157787" cy="167034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7621272"/>
            <a:ext cx="5183188" cy="3735068"/>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Edit Master text styles</a:t>
            </a:r>
          </a:p>
        </p:txBody>
      </p:sp>
      <p:sp>
        <p:nvSpPr>
          <p:cNvPr id="6" name="Content Placeholder 5"/>
          <p:cNvSpPr>
            <a:spLocks noGrp="1"/>
          </p:cNvSpPr>
          <p:nvPr>
            <p:ph sz="quarter" idx="4"/>
          </p:nvPr>
        </p:nvSpPr>
        <p:spPr>
          <a:xfrm>
            <a:off x="6172201" y="11356340"/>
            <a:ext cx="5183188" cy="167034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B23AEB-90D6-4F56-B98C-11C8C800B024}" type="datetimeFigureOut">
              <a:rPr lang="en-US" smtClean="0"/>
              <a:t>7/12/2019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08664B-070D-4DD9-A0A2-59B876D3B520}" type="slidenum">
              <a:rPr lang="en-US" smtClean="0"/>
              <a:t>‹#›</a:t>
            </a:fld>
            <a:endParaRPr lang="en-US"/>
          </a:p>
        </p:txBody>
      </p:sp>
    </p:spTree>
    <p:extLst>
      <p:ext uri="{BB962C8B-B14F-4D97-AF65-F5344CB8AC3E}">
        <p14:creationId xmlns:p14="http://schemas.microsoft.com/office/powerpoint/2010/main" val="2072390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B23AEB-90D6-4F56-B98C-11C8C800B024}" type="datetimeFigureOut">
              <a:rPr lang="en-US" smtClean="0"/>
              <a:t>7/12/2019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08664B-070D-4DD9-A0A2-59B876D3B520}" type="slidenum">
              <a:rPr lang="en-US" smtClean="0"/>
              <a:t>‹#›</a:t>
            </a:fld>
            <a:endParaRPr lang="en-US"/>
          </a:p>
        </p:txBody>
      </p:sp>
    </p:spTree>
    <p:extLst>
      <p:ext uri="{BB962C8B-B14F-4D97-AF65-F5344CB8AC3E}">
        <p14:creationId xmlns:p14="http://schemas.microsoft.com/office/powerpoint/2010/main" val="1320140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23AEB-90D6-4F56-B98C-11C8C800B024}" type="datetimeFigureOut">
              <a:rPr lang="en-US" smtClean="0"/>
              <a:t>7/12/2019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08664B-070D-4DD9-A0A2-59B876D3B520}" type="slidenum">
              <a:rPr lang="en-US" smtClean="0"/>
              <a:t>‹#›</a:t>
            </a:fld>
            <a:endParaRPr lang="en-US"/>
          </a:p>
        </p:txBody>
      </p:sp>
    </p:spTree>
    <p:extLst>
      <p:ext uri="{BB962C8B-B14F-4D97-AF65-F5344CB8AC3E}">
        <p14:creationId xmlns:p14="http://schemas.microsoft.com/office/powerpoint/2010/main" val="2901739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2072640"/>
            <a:ext cx="3932237" cy="7254240"/>
          </a:xfrm>
        </p:spPr>
        <p:txBody>
          <a:bodyPr anchor="b"/>
          <a:lstStyle>
            <a:lvl1pPr>
              <a:defRPr sz="4267"/>
            </a:lvl1pPr>
          </a:lstStyle>
          <a:p>
            <a:r>
              <a:rPr lang="en-US" smtClean="0"/>
              <a:t>Click to edit Master title style</a:t>
            </a:r>
            <a:endParaRPr lang="en-US" dirty="0"/>
          </a:p>
        </p:txBody>
      </p:sp>
      <p:sp>
        <p:nvSpPr>
          <p:cNvPr id="3" name="Content Placeholder 2"/>
          <p:cNvSpPr>
            <a:spLocks noGrp="1"/>
          </p:cNvSpPr>
          <p:nvPr>
            <p:ph idx="1"/>
          </p:nvPr>
        </p:nvSpPr>
        <p:spPr>
          <a:xfrm>
            <a:off x="5183188" y="4476333"/>
            <a:ext cx="6172200" cy="220937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9326880"/>
            <a:ext cx="3932237" cy="17279199"/>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smtClean="0"/>
              <a:t>Edit Master text styles</a:t>
            </a:r>
          </a:p>
        </p:txBody>
      </p:sp>
      <p:sp>
        <p:nvSpPr>
          <p:cNvPr id="5" name="Date Placeholder 4"/>
          <p:cNvSpPr>
            <a:spLocks noGrp="1"/>
          </p:cNvSpPr>
          <p:nvPr>
            <p:ph type="dt" sz="half" idx="10"/>
          </p:nvPr>
        </p:nvSpPr>
        <p:spPr/>
        <p:txBody>
          <a:bodyPr/>
          <a:lstStyle/>
          <a:p>
            <a:fld id="{D2B23AEB-90D6-4F56-B98C-11C8C800B024}" type="datetimeFigureOut">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8664B-070D-4DD9-A0A2-59B876D3B520}" type="slidenum">
              <a:rPr lang="en-US" smtClean="0"/>
              <a:t>‹#›</a:t>
            </a:fld>
            <a:endParaRPr lang="en-US"/>
          </a:p>
        </p:txBody>
      </p:sp>
    </p:spTree>
    <p:extLst>
      <p:ext uri="{BB962C8B-B14F-4D97-AF65-F5344CB8AC3E}">
        <p14:creationId xmlns:p14="http://schemas.microsoft.com/office/powerpoint/2010/main" val="2703925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2072640"/>
            <a:ext cx="3932237" cy="7254240"/>
          </a:xfrm>
        </p:spPr>
        <p:txBody>
          <a:bodyPr anchor="b"/>
          <a:lstStyle>
            <a:lvl1pPr>
              <a:defRPr sz="426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4476333"/>
            <a:ext cx="6172200" cy="220937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dirty="0"/>
          </a:p>
        </p:txBody>
      </p:sp>
      <p:sp>
        <p:nvSpPr>
          <p:cNvPr id="4" name="Text Placeholder 3"/>
          <p:cNvSpPr>
            <a:spLocks noGrp="1"/>
          </p:cNvSpPr>
          <p:nvPr>
            <p:ph type="body" sz="half" idx="2"/>
          </p:nvPr>
        </p:nvSpPr>
        <p:spPr>
          <a:xfrm>
            <a:off x="839788" y="9326880"/>
            <a:ext cx="3932237" cy="17279199"/>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smtClean="0"/>
              <a:t>Edit Master text styles</a:t>
            </a:r>
          </a:p>
        </p:txBody>
      </p:sp>
      <p:sp>
        <p:nvSpPr>
          <p:cNvPr id="5" name="Date Placeholder 4"/>
          <p:cNvSpPr>
            <a:spLocks noGrp="1"/>
          </p:cNvSpPr>
          <p:nvPr>
            <p:ph type="dt" sz="half" idx="10"/>
          </p:nvPr>
        </p:nvSpPr>
        <p:spPr/>
        <p:txBody>
          <a:bodyPr/>
          <a:lstStyle/>
          <a:p>
            <a:fld id="{D2B23AEB-90D6-4F56-B98C-11C8C800B024}" type="datetimeFigureOut">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8664B-070D-4DD9-A0A2-59B876D3B520}" type="slidenum">
              <a:rPr lang="en-US" smtClean="0"/>
              <a:t>‹#›</a:t>
            </a:fld>
            <a:endParaRPr lang="en-US"/>
          </a:p>
        </p:txBody>
      </p:sp>
    </p:spTree>
    <p:extLst>
      <p:ext uri="{BB962C8B-B14F-4D97-AF65-F5344CB8AC3E}">
        <p14:creationId xmlns:p14="http://schemas.microsoft.com/office/powerpoint/2010/main" val="3320291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655240"/>
            <a:ext cx="10515600" cy="600921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8276166"/>
            <a:ext cx="10515600" cy="1972606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28815460"/>
            <a:ext cx="2743200" cy="1655233"/>
          </a:xfrm>
          <a:prstGeom prst="rect">
            <a:avLst/>
          </a:prstGeom>
        </p:spPr>
        <p:txBody>
          <a:bodyPr vert="horz" lIns="91440" tIns="45720" rIns="91440" bIns="45720" rtlCol="0" anchor="ctr"/>
          <a:lstStyle>
            <a:lvl1pPr algn="l">
              <a:defRPr sz="1600">
                <a:solidFill>
                  <a:schemeClr val="tx1">
                    <a:tint val="75000"/>
                  </a:schemeClr>
                </a:solidFill>
              </a:defRPr>
            </a:lvl1pPr>
          </a:lstStyle>
          <a:p>
            <a:fld id="{D2B23AEB-90D6-4F56-B98C-11C8C800B024}" type="datetimeFigureOut">
              <a:rPr lang="en-US" smtClean="0"/>
              <a:t>7/12/2019</a:t>
            </a:fld>
            <a:endParaRPr lang="en-US"/>
          </a:p>
        </p:txBody>
      </p:sp>
      <p:sp>
        <p:nvSpPr>
          <p:cNvPr id="5" name="Footer Placeholder 4"/>
          <p:cNvSpPr>
            <a:spLocks noGrp="1"/>
          </p:cNvSpPr>
          <p:nvPr>
            <p:ph type="ftr" sz="quarter" idx="3"/>
          </p:nvPr>
        </p:nvSpPr>
        <p:spPr>
          <a:xfrm>
            <a:off x="4038600" y="28815460"/>
            <a:ext cx="4114800" cy="16552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28815460"/>
            <a:ext cx="2743200" cy="1655233"/>
          </a:xfrm>
          <a:prstGeom prst="rect">
            <a:avLst/>
          </a:prstGeom>
        </p:spPr>
        <p:txBody>
          <a:bodyPr vert="horz" lIns="91440" tIns="45720" rIns="91440" bIns="45720" rtlCol="0" anchor="ctr"/>
          <a:lstStyle>
            <a:lvl1pPr algn="r">
              <a:defRPr sz="1600">
                <a:solidFill>
                  <a:schemeClr val="tx1">
                    <a:tint val="75000"/>
                  </a:schemeClr>
                </a:solidFill>
              </a:defRPr>
            </a:lvl1pPr>
          </a:lstStyle>
          <a:p>
            <a:fld id="{1908664B-070D-4DD9-A0A2-59B876D3B520}" type="slidenum">
              <a:rPr lang="en-US" smtClean="0"/>
              <a:t>‹#›</a:t>
            </a:fld>
            <a:endParaRPr lang="en-US"/>
          </a:p>
        </p:txBody>
      </p:sp>
    </p:spTree>
    <p:extLst>
      <p:ext uri="{BB962C8B-B14F-4D97-AF65-F5344CB8AC3E}">
        <p14:creationId xmlns:p14="http://schemas.microsoft.com/office/powerpoint/2010/main" val="17204641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0" y="4530693"/>
            <a:ext cx="12162590" cy="49645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9" y="0"/>
            <a:ext cx="12192001" cy="1290465"/>
          </a:xfrm>
          <a:prstGeom prst="rect">
            <a:avLst/>
          </a:prstGeom>
        </p:spPr>
      </p:pic>
      <p:sp>
        <p:nvSpPr>
          <p:cNvPr id="5" name="Rectangle 4"/>
          <p:cNvSpPr/>
          <p:nvPr/>
        </p:nvSpPr>
        <p:spPr>
          <a:xfrm>
            <a:off x="-33" y="1290465"/>
            <a:ext cx="12192001" cy="1109836"/>
          </a:xfrm>
          <a:prstGeom prst="rect">
            <a:avLst/>
          </a:prstGeom>
          <a:solidFill>
            <a:srgbClr val="0F4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smtClean="0"/>
              <a:t>Measuring Public Health</a:t>
            </a:r>
            <a:endParaRPr lang="en-US" dirty="0"/>
          </a:p>
        </p:txBody>
      </p:sp>
      <p:sp>
        <p:nvSpPr>
          <p:cNvPr id="6" name="Rectangle 5"/>
          <p:cNvSpPr/>
          <p:nvPr/>
        </p:nvSpPr>
        <p:spPr>
          <a:xfrm>
            <a:off x="-20" y="2400301"/>
            <a:ext cx="12192001" cy="2130392"/>
          </a:xfrm>
          <a:prstGeom prst="rect">
            <a:avLst/>
          </a:prstGeom>
          <a:solidFill>
            <a:srgbClr val="006F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5138"/>
            <a:r>
              <a:rPr lang="en-US" sz="2400" dirty="0"/>
              <a:t>There are many ways to view the health status of Californians, but the limited allocation of resources can create “either/or” situations. Expanding our tools and measures in public health helps create “yes/and” innovative solutions which target resources to improve health.</a:t>
            </a:r>
          </a:p>
        </p:txBody>
      </p:sp>
      <p:sp>
        <p:nvSpPr>
          <p:cNvPr id="7" name="Rectangle 6"/>
          <p:cNvSpPr/>
          <p:nvPr/>
        </p:nvSpPr>
        <p:spPr>
          <a:xfrm>
            <a:off x="-29411" y="9495218"/>
            <a:ext cx="12192001" cy="8349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7598" y="24539830"/>
            <a:ext cx="12192024" cy="3093188"/>
          </a:xfrm>
          <a:prstGeom prst="rect">
            <a:avLst/>
          </a:prstGeom>
          <a:solidFill>
            <a:srgbClr val="C44F00"/>
          </a:solidFill>
          <a:ln>
            <a:solidFill>
              <a:srgbClr val="C44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Share Your Story</a:t>
            </a:r>
          </a:p>
          <a:p>
            <a:pPr algn="ctr"/>
            <a:endParaRPr lang="en-US" dirty="0">
              <a:solidFill>
                <a:schemeClr val="bg1"/>
              </a:solidFill>
            </a:endParaRPr>
          </a:p>
          <a:p>
            <a:pPr algn="ctr"/>
            <a:r>
              <a:rPr lang="en-US" sz="2800" dirty="0">
                <a:solidFill>
                  <a:schemeClr val="bg1"/>
                </a:solidFill>
              </a:rPr>
              <a:t>Want to engage in moving the dial on reducing disparities?</a:t>
            </a:r>
          </a:p>
          <a:p>
            <a:pPr algn="ctr"/>
            <a:r>
              <a:rPr lang="en-US" sz="2800" dirty="0">
                <a:solidFill>
                  <a:schemeClr val="bg1"/>
                </a:solidFill>
              </a:rPr>
              <a:t> Share your impact story!</a:t>
            </a: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sp>
        <p:nvSpPr>
          <p:cNvPr id="10" name="Rectangle 9"/>
          <p:cNvSpPr/>
          <p:nvPr/>
        </p:nvSpPr>
        <p:spPr>
          <a:xfrm>
            <a:off x="-37565" y="22676301"/>
            <a:ext cx="12177285" cy="1863533"/>
          </a:xfrm>
          <a:prstGeom prst="rect">
            <a:avLst/>
          </a:prstGeom>
          <a:solidFill>
            <a:srgbClr val="006F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ctr">
              <a:buFont typeface="Arial" panose="020B0604020202020204" pitchFamily="34" charset="0"/>
              <a:buChar char="•"/>
            </a:pPr>
            <a:r>
              <a:rPr lang="en-US" sz="2800" dirty="0">
                <a:solidFill>
                  <a:schemeClr val="bg1"/>
                </a:solidFill>
              </a:rPr>
              <a:t>Overall observations for the state </a:t>
            </a:r>
            <a:r>
              <a:rPr lang="en-US" sz="2800" dirty="0" smtClean="0">
                <a:solidFill>
                  <a:schemeClr val="bg1"/>
                </a:solidFill>
              </a:rPr>
              <a:t>2019</a:t>
            </a:r>
          </a:p>
          <a:p>
            <a:pPr marL="457200" indent="-457200" algn="ctr">
              <a:buFont typeface="Arial" panose="020B0604020202020204" pitchFamily="34" charset="0"/>
              <a:buChar char="•"/>
            </a:pPr>
            <a:r>
              <a:rPr lang="en-US" sz="2800" dirty="0" smtClean="0"/>
              <a:t>Opportunities</a:t>
            </a:r>
            <a:r>
              <a:rPr lang="en-US" sz="2800" dirty="0"/>
              <a:t>, data gaps or missing data highlights </a:t>
            </a:r>
            <a:r>
              <a:rPr lang="en-US" sz="2800" dirty="0" smtClean="0"/>
              <a:t>2019</a:t>
            </a:r>
          </a:p>
          <a:p>
            <a:pPr marL="457200" indent="-457200" algn="ctr">
              <a:buFont typeface="Arial" panose="020B0604020202020204" pitchFamily="34" charset="0"/>
              <a:buChar char="•"/>
            </a:pPr>
            <a:r>
              <a:rPr lang="en-US" sz="2800" dirty="0" smtClean="0"/>
              <a:t>Written data summary of state display</a:t>
            </a:r>
            <a:endParaRPr lang="en-US" sz="2800" dirty="0"/>
          </a:p>
        </p:txBody>
      </p:sp>
      <p:sp>
        <p:nvSpPr>
          <p:cNvPr id="11" name="Rectangle 10"/>
          <p:cNvSpPr/>
          <p:nvPr/>
        </p:nvSpPr>
        <p:spPr>
          <a:xfrm>
            <a:off x="-37598" y="27633020"/>
            <a:ext cx="12177123" cy="2616200"/>
          </a:xfrm>
          <a:prstGeom prst="rect">
            <a:avLst/>
          </a:prstGeom>
          <a:solidFill>
            <a:srgbClr val="0F4363"/>
          </a:solidFill>
          <a:ln>
            <a:solidFill>
              <a:srgbClr val="03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368496" y="9815486"/>
            <a:ext cx="9778091" cy="78571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6" name="TextBox 15"/>
          <p:cNvSpPr txBox="1"/>
          <p:nvPr/>
        </p:nvSpPr>
        <p:spPr>
          <a:xfrm>
            <a:off x="1368495" y="15242804"/>
            <a:ext cx="9778091" cy="2400657"/>
          </a:xfrm>
          <a:prstGeom prst="rect">
            <a:avLst/>
          </a:prstGeom>
          <a:noFill/>
        </p:spPr>
        <p:txBody>
          <a:bodyPr wrap="square" rtlCol="0">
            <a:spAutoFit/>
          </a:bodyPr>
          <a:lstStyle/>
          <a:p>
            <a:pPr lvl="0"/>
            <a:r>
              <a:rPr lang="en-US" sz="1000" dirty="0"/>
              <a:t>Footnotes</a:t>
            </a:r>
          </a:p>
          <a:p>
            <a:pPr marL="228600" indent="-228600">
              <a:buAutoNum type="alphaUcPeriod"/>
            </a:pPr>
            <a:r>
              <a:rPr lang="en-US" sz="1000" dirty="0"/>
              <a:t>COPD refers to chronic obstructive pulmonary disease.</a:t>
            </a:r>
          </a:p>
          <a:p>
            <a:pPr marL="228600" indent="-228600">
              <a:buAutoNum type="alphaUcPeriod"/>
            </a:pPr>
            <a:r>
              <a:rPr lang="en-US" sz="1000" dirty="0"/>
              <a:t>Ill-defined conditions refer to symptoms and signs not elsewhere classified. More research is needed to determine whether the large number of deaths in this category relate to data coding issues and/or issues of health care access.</a:t>
            </a:r>
          </a:p>
          <a:p>
            <a:pPr marL="228600" indent="-228600">
              <a:buAutoNum type="alphaUcPeriod"/>
            </a:pPr>
            <a:r>
              <a:rPr lang="en-US" sz="1000" dirty="0"/>
              <a:t>Social determinants of health are social, economic, and environmental factors that create or limit opportunity for health and powerfully influence health outcomes for entire populations</a:t>
            </a:r>
          </a:p>
          <a:p>
            <a:pPr lvl="0"/>
            <a:endParaRPr lang="en-US" sz="1000" dirty="0"/>
          </a:p>
          <a:p>
            <a:pPr marL="228600" indent="-228600">
              <a:buFont typeface="+mj-lt"/>
              <a:buAutoNum type="arabicPeriod"/>
            </a:pPr>
            <a:r>
              <a:rPr lang="en-US" sz="1000" dirty="0"/>
              <a:t>Average of low and high estimates for 2015-2016 season based on national estimates for influenza.</a:t>
            </a:r>
          </a:p>
          <a:p>
            <a:pPr marL="228600" indent="-228600">
              <a:buFont typeface="+mj-lt"/>
              <a:buAutoNum type="arabicPeriod"/>
            </a:pPr>
            <a:r>
              <a:rPr lang="en-US" sz="1000" dirty="0"/>
              <a:t>Condition not reportable to Public Health.</a:t>
            </a:r>
          </a:p>
          <a:p>
            <a:pPr marL="228600" indent="-228600">
              <a:buFont typeface="+mj-lt"/>
              <a:buAutoNum type="arabicPeriod"/>
            </a:pPr>
            <a:r>
              <a:rPr lang="en-US" sz="1000" dirty="0"/>
              <a:t>2011 CDC national foodborne burden of illness estimate.</a:t>
            </a:r>
          </a:p>
          <a:p>
            <a:pPr marL="228600" indent="-228600">
              <a:buFont typeface="+mj-lt"/>
              <a:buAutoNum type="arabicPeriod"/>
            </a:pPr>
            <a:r>
              <a:rPr lang="en-US" sz="1000" dirty="0"/>
              <a:t>2008 national estimates adjusted by CA proportion of population and increasing reports from 2008-2016.</a:t>
            </a:r>
          </a:p>
          <a:p>
            <a:pPr marL="228600" indent="-228600">
              <a:buFont typeface="+mj-lt"/>
              <a:buAutoNum type="arabicPeriod"/>
            </a:pPr>
            <a:r>
              <a:rPr lang="en-US" sz="1000" dirty="0"/>
              <a:t>STEC O157 underreporting and underdiagnoses multipliers used for reports of shiga-toxin positive stools and hemolytic-uremic syndrome.</a:t>
            </a:r>
          </a:p>
          <a:p>
            <a:pPr marL="228600" indent="-228600">
              <a:buFont typeface="+mj-lt"/>
              <a:buAutoNum type="arabicPeriod"/>
            </a:pPr>
            <a:r>
              <a:rPr lang="en-US" sz="1000" dirty="0"/>
              <a:t>Number of cases of chronic infection newly reported in 2015.</a:t>
            </a:r>
          </a:p>
          <a:p>
            <a:pPr marL="228600" indent="-228600">
              <a:buFont typeface="+mj-lt"/>
              <a:buAutoNum type="arabicPeriod"/>
            </a:pPr>
            <a:r>
              <a:rPr lang="en-US" sz="1000" dirty="0"/>
              <a:t>Number of cases reported in 2016.</a:t>
            </a:r>
          </a:p>
          <a:p>
            <a:pPr marL="228600" indent="-228600">
              <a:buFont typeface="+mj-lt"/>
              <a:buAutoNum type="arabicPeriod"/>
            </a:pPr>
            <a:r>
              <a:rPr lang="en-US" sz="1000" dirty="0"/>
              <a:t>New HIV infections diagnosed and reported in 2016.</a:t>
            </a:r>
          </a:p>
        </p:txBody>
      </p:sp>
      <p:sp>
        <p:nvSpPr>
          <p:cNvPr id="20" name="TextBox 19"/>
          <p:cNvSpPr txBox="1"/>
          <p:nvPr/>
        </p:nvSpPr>
        <p:spPr>
          <a:xfrm>
            <a:off x="6390739" y="10467452"/>
            <a:ext cx="1901371" cy="523220"/>
          </a:xfrm>
          <a:prstGeom prst="rect">
            <a:avLst/>
          </a:prstGeom>
          <a:solidFill>
            <a:srgbClr val="006F91"/>
          </a:solidFill>
        </p:spPr>
        <p:txBody>
          <a:bodyPr wrap="square" rtlCol="0">
            <a:spAutoFit/>
          </a:bodyPr>
          <a:lstStyle/>
          <a:p>
            <a:pPr algn="ctr"/>
            <a:r>
              <a:rPr lang="en-US" sz="1400" dirty="0">
                <a:solidFill>
                  <a:schemeClr val="bg1"/>
                </a:solidFill>
              </a:rPr>
              <a:t>Download Geographic Snapshot</a:t>
            </a:r>
          </a:p>
        </p:txBody>
      </p:sp>
      <p:sp>
        <p:nvSpPr>
          <p:cNvPr id="22" name="TextBox 21"/>
          <p:cNvSpPr txBox="1"/>
          <p:nvPr/>
        </p:nvSpPr>
        <p:spPr>
          <a:xfrm>
            <a:off x="5704098" y="1271705"/>
            <a:ext cx="1233714" cy="800219"/>
          </a:xfrm>
          <a:prstGeom prst="rect">
            <a:avLst/>
          </a:prstGeom>
          <a:solidFill>
            <a:schemeClr val="bg1"/>
          </a:solidFill>
          <a:ln>
            <a:solidFill>
              <a:schemeClr val="accent1">
                <a:shade val="50000"/>
              </a:schemeClr>
            </a:solidFill>
          </a:ln>
        </p:spPr>
        <p:txBody>
          <a:bodyPr wrap="square" rtlCol="0">
            <a:spAutoFit/>
          </a:bodyPr>
          <a:lstStyle/>
          <a:p>
            <a:r>
              <a:rPr lang="en-US" sz="1600" dirty="0"/>
              <a:t>Exploring Disparities</a:t>
            </a:r>
          </a:p>
          <a:p>
            <a:endParaRPr lang="en-US" sz="1400" dirty="0"/>
          </a:p>
        </p:txBody>
      </p:sp>
      <p:sp>
        <p:nvSpPr>
          <p:cNvPr id="23" name="Rectangle 22"/>
          <p:cNvSpPr/>
          <p:nvPr/>
        </p:nvSpPr>
        <p:spPr>
          <a:xfrm>
            <a:off x="5704098" y="1244747"/>
            <a:ext cx="1233714" cy="4571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704083" y="1864035"/>
            <a:ext cx="1233714" cy="830997"/>
          </a:xfrm>
          <a:prstGeom prst="rect">
            <a:avLst/>
          </a:prstGeom>
          <a:solidFill>
            <a:schemeClr val="accent1"/>
          </a:solidFill>
          <a:ln>
            <a:solidFill>
              <a:schemeClr val="accent1">
                <a:shade val="50000"/>
              </a:schemeClr>
            </a:solidFill>
          </a:ln>
        </p:spPr>
        <p:txBody>
          <a:bodyPr wrap="square" rtlCol="0">
            <a:spAutoFit/>
          </a:bodyPr>
          <a:lstStyle/>
          <a:p>
            <a:r>
              <a:rPr lang="en-US" sz="1600" dirty="0" smtClean="0">
                <a:solidFill>
                  <a:schemeClr val="bg1"/>
                </a:solidFill>
              </a:rPr>
              <a:t>Public Health Measures</a:t>
            </a:r>
            <a:endParaRPr lang="en-US" sz="1600" dirty="0">
              <a:solidFill>
                <a:schemeClr val="bg1"/>
              </a:solidFill>
            </a:endParaRPr>
          </a:p>
        </p:txBody>
      </p:sp>
      <p:pic>
        <p:nvPicPr>
          <p:cNvPr id="25" name="Picture 24"/>
          <p:cNvPicPr>
            <a:picLocks noChangeAspect="1"/>
          </p:cNvPicPr>
          <p:nvPr/>
        </p:nvPicPr>
        <p:blipFill rotWithShape="1">
          <a:blip r:embed="rId3"/>
          <a:srcRect t="1613" b="3752"/>
          <a:stretch/>
        </p:blipFill>
        <p:spPr>
          <a:xfrm>
            <a:off x="550757" y="27838013"/>
            <a:ext cx="3728761" cy="2280749"/>
          </a:xfrm>
          <a:prstGeom prst="rect">
            <a:avLst/>
          </a:prstGeom>
        </p:spPr>
      </p:pic>
      <p:pic>
        <p:nvPicPr>
          <p:cNvPr id="27" name="Picture 26"/>
          <p:cNvPicPr>
            <a:picLocks noChangeAspect="1"/>
          </p:cNvPicPr>
          <p:nvPr/>
        </p:nvPicPr>
        <p:blipFill rotWithShape="1">
          <a:blip r:embed="rId4"/>
          <a:srcRect t="79550"/>
          <a:stretch/>
        </p:blipFill>
        <p:spPr>
          <a:xfrm>
            <a:off x="-66898" y="17703423"/>
            <a:ext cx="12162594" cy="1651167"/>
          </a:xfrm>
          <a:prstGeom prst="rect">
            <a:avLst/>
          </a:prstGeom>
        </p:spPr>
      </p:pic>
      <p:pic>
        <p:nvPicPr>
          <p:cNvPr id="29" name="Picture 28"/>
          <p:cNvPicPr>
            <a:picLocks noChangeAspect="1"/>
          </p:cNvPicPr>
          <p:nvPr/>
        </p:nvPicPr>
        <p:blipFill rotWithShape="1">
          <a:blip r:embed="rId5"/>
          <a:srcRect t="16230"/>
          <a:stretch/>
        </p:blipFill>
        <p:spPr>
          <a:xfrm>
            <a:off x="3747257" y="26383147"/>
            <a:ext cx="4840412" cy="1219093"/>
          </a:xfrm>
          <a:prstGeom prst="rect">
            <a:avLst/>
          </a:prstGeom>
        </p:spPr>
      </p:pic>
      <p:sp>
        <p:nvSpPr>
          <p:cNvPr id="2" name="TextBox 1"/>
          <p:cNvSpPr txBox="1"/>
          <p:nvPr/>
        </p:nvSpPr>
        <p:spPr>
          <a:xfrm>
            <a:off x="11109101" y="18401876"/>
            <a:ext cx="292068" cy="369332"/>
          </a:xfrm>
          <a:prstGeom prst="rect">
            <a:avLst/>
          </a:prstGeom>
          <a:noFill/>
        </p:spPr>
        <p:txBody>
          <a:bodyPr wrap="none" rtlCol="0">
            <a:spAutoFit/>
          </a:bodyPr>
          <a:lstStyle/>
          <a:p>
            <a:r>
              <a:rPr lang="en-US" dirty="0">
                <a:solidFill>
                  <a:srgbClr val="FF0000"/>
                </a:solidFill>
              </a:rPr>
              <a:t>?</a:t>
            </a:r>
          </a:p>
        </p:txBody>
      </p:sp>
      <p:sp>
        <p:nvSpPr>
          <p:cNvPr id="3" name="Rectangle 2"/>
          <p:cNvSpPr/>
          <p:nvPr/>
        </p:nvSpPr>
        <p:spPr>
          <a:xfrm>
            <a:off x="13861157" y="-309735"/>
            <a:ext cx="3120571" cy="4524315"/>
          </a:xfrm>
          <a:prstGeom prst="rect">
            <a:avLst/>
          </a:prstGeom>
        </p:spPr>
        <p:txBody>
          <a:bodyPr wrap="square">
            <a:spAutoFit/>
          </a:bodyPr>
          <a:lstStyle/>
          <a:p>
            <a:pPr marL="465138"/>
            <a:endParaRPr lang="en-US" dirty="0"/>
          </a:p>
          <a:p>
            <a:pPr marL="465138"/>
            <a:r>
              <a:rPr lang="en-US" dirty="0"/>
              <a:t> </a:t>
            </a:r>
          </a:p>
          <a:p>
            <a:pPr marL="465138"/>
            <a:r>
              <a:rPr lang="en-US" dirty="0"/>
              <a:t>should be based, where feasible, on objective assessments of health status, burden of disease, injury, and disability, their preventability, and related costs. Our approach can’t be it must be “yes/and”</a:t>
            </a:r>
          </a:p>
          <a:p>
            <a:pPr marL="465138"/>
            <a:r>
              <a:rPr lang="en-US" dirty="0"/>
              <a:t>expanding the repertoire of measures of the public’s health is a critical step in targeting attention and resources to improve health</a:t>
            </a:r>
          </a:p>
        </p:txBody>
      </p:sp>
      <p:sp>
        <p:nvSpPr>
          <p:cNvPr id="13" name="Rectangle 12"/>
          <p:cNvSpPr/>
          <p:nvPr/>
        </p:nvSpPr>
        <p:spPr>
          <a:xfrm>
            <a:off x="-8369" y="30239694"/>
            <a:ext cx="12147894" cy="728974"/>
          </a:xfrm>
          <a:prstGeom prst="rect">
            <a:avLst/>
          </a:prstGeom>
          <a:solidFill>
            <a:srgbClr val="032C45"/>
          </a:solidFill>
          <a:ln>
            <a:solidFill>
              <a:srgbClr val="03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6"/>
          <a:stretch>
            <a:fillRect/>
          </a:stretch>
        </p:blipFill>
        <p:spPr>
          <a:xfrm>
            <a:off x="-37598" y="30271523"/>
            <a:ext cx="11976910" cy="818077"/>
          </a:xfrm>
          <a:prstGeom prst="rect">
            <a:avLst/>
          </a:prstGeom>
        </p:spPr>
      </p:pic>
      <p:pic>
        <p:nvPicPr>
          <p:cNvPr id="17" name="Picture 16"/>
          <p:cNvPicPr>
            <a:picLocks noChangeAspect="1"/>
          </p:cNvPicPr>
          <p:nvPr/>
        </p:nvPicPr>
        <p:blipFill rotWithShape="1">
          <a:blip r:embed="rId7"/>
          <a:srcRect t="4052"/>
          <a:stretch/>
        </p:blipFill>
        <p:spPr>
          <a:xfrm>
            <a:off x="4291093" y="27845461"/>
            <a:ext cx="7154123" cy="2257567"/>
          </a:xfrm>
          <a:prstGeom prst="rect">
            <a:avLst/>
          </a:prstGeom>
        </p:spPr>
      </p:pic>
      <p:sp>
        <p:nvSpPr>
          <p:cNvPr id="15" name="Right Arrow 14"/>
          <p:cNvSpPr/>
          <p:nvPr/>
        </p:nvSpPr>
        <p:spPr>
          <a:xfrm>
            <a:off x="-1915886" y="2902857"/>
            <a:ext cx="1480457" cy="131172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2</a:t>
            </a:r>
            <a:endParaRPr lang="en-US" dirty="0"/>
          </a:p>
        </p:txBody>
      </p:sp>
      <p:sp>
        <p:nvSpPr>
          <p:cNvPr id="26" name="Right Arrow 25"/>
          <p:cNvSpPr/>
          <p:nvPr/>
        </p:nvSpPr>
        <p:spPr>
          <a:xfrm>
            <a:off x="-1945296" y="15739034"/>
            <a:ext cx="1480457" cy="131172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a:t>
            </a:r>
            <a:endParaRPr lang="en-US" dirty="0"/>
          </a:p>
        </p:txBody>
      </p:sp>
      <p:sp>
        <p:nvSpPr>
          <p:cNvPr id="28" name="Right Arrow 27"/>
          <p:cNvSpPr/>
          <p:nvPr/>
        </p:nvSpPr>
        <p:spPr>
          <a:xfrm>
            <a:off x="-1982782" y="17746014"/>
            <a:ext cx="1480457" cy="131172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5</a:t>
            </a:r>
            <a:endParaRPr lang="en-US" dirty="0"/>
          </a:p>
        </p:txBody>
      </p:sp>
      <p:sp>
        <p:nvSpPr>
          <p:cNvPr id="31" name="Right Arrow 30"/>
          <p:cNvSpPr/>
          <p:nvPr/>
        </p:nvSpPr>
        <p:spPr>
          <a:xfrm>
            <a:off x="-1956977" y="20359583"/>
            <a:ext cx="1480457" cy="131172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6</a:t>
            </a:r>
            <a:endParaRPr lang="en-US" dirty="0"/>
          </a:p>
        </p:txBody>
      </p:sp>
      <p:pic>
        <p:nvPicPr>
          <p:cNvPr id="18" name="Picture 17"/>
          <p:cNvPicPr>
            <a:picLocks noChangeAspect="1"/>
          </p:cNvPicPr>
          <p:nvPr/>
        </p:nvPicPr>
        <p:blipFill>
          <a:blip r:embed="rId8"/>
          <a:stretch>
            <a:fillRect/>
          </a:stretch>
        </p:blipFill>
        <p:spPr>
          <a:xfrm>
            <a:off x="1809697" y="11097569"/>
            <a:ext cx="8656872" cy="4017278"/>
          </a:xfrm>
          <a:prstGeom prst="rect">
            <a:avLst/>
          </a:prstGeom>
        </p:spPr>
      </p:pic>
      <p:sp>
        <p:nvSpPr>
          <p:cNvPr id="19" name="TextBox 18"/>
          <p:cNvSpPr txBox="1"/>
          <p:nvPr/>
        </p:nvSpPr>
        <p:spPr>
          <a:xfrm>
            <a:off x="5051044" y="9952350"/>
            <a:ext cx="2412991" cy="461665"/>
          </a:xfrm>
          <a:prstGeom prst="rect">
            <a:avLst/>
          </a:prstGeom>
          <a:noFill/>
        </p:spPr>
        <p:txBody>
          <a:bodyPr wrap="square" rtlCol="0">
            <a:spAutoFit/>
          </a:bodyPr>
          <a:lstStyle/>
          <a:p>
            <a:r>
              <a:rPr lang="en-US" sz="2400" b="1" dirty="0">
                <a:solidFill>
                  <a:srgbClr val="FF0000"/>
                </a:solidFill>
              </a:rPr>
              <a:t>Embedded </a:t>
            </a:r>
            <a:r>
              <a:rPr lang="en-US" sz="2400" b="1" dirty="0" smtClean="0">
                <a:solidFill>
                  <a:srgbClr val="FF0000"/>
                </a:solidFill>
              </a:rPr>
              <a:t>object</a:t>
            </a:r>
            <a:endParaRPr lang="en-US" sz="2400" b="1" dirty="0">
              <a:solidFill>
                <a:srgbClr val="FF0000"/>
              </a:solidFill>
            </a:endParaRPr>
          </a:p>
        </p:txBody>
      </p:sp>
      <p:sp>
        <p:nvSpPr>
          <p:cNvPr id="32" name="TextBox 31"/>
          <p:cNvSpPr txBox="1"/>
          <p:nvPr/>
        </p:nvSpPr>
        <p:spPr>
          <a:xfrm>
            <a:off x="3717927" y="10444793"/>
            <a:ext cx="2232930" cy="307777"/>
          </a:xfrm>
          <a:prstGeom prst="rect">
            <a:avLst/>
          </a:prstGeom>
          <a:solidFill>
            <a:srgbClr val="006F91"/>
          </a:solidFill>
        </p:spPr>
        <p:txBody>
          <a:bodyPr wrap="square" rtlCol="0">
            <a:spAutoFit/>
          </a:bodyPr>
          <a:lstStyle/>
          <a:p>
            <a:pPr algn="ctr"/>
            <a:r>
              <a:rPr lang="en-US" sz="1400" dirty="0" smtClean="0">
                <a:solidFill>
                  <a:schemeClr val="bg1"/>
                </a:solidFill>
              </a:rPr>
              <a:t>County Filter</a:t>
            </a:r>
            <a:endParaRPr lang="en-US" sz="1400" dirty="0">
              <a:solidFill>
                <a:schemeClr val="bg1"/>
              </a:solidFill>
            </a:endParaRPr>
          </a:p>
        </p:txBody>
      </p:sp>
      <p:pic>
        <p:nvPicPr>
          <p:cNvPr id="33" name="Picture 32"/>
          <p:cNvPicPr>
            <a:picLocks noChangeAspect="1"/>
          </p:cNvPicPr>
          <p:nvPr/>
        </p:nvPicPr>
        <p:blipFill>
          <a:blip r:embed="rId9"/>
          <a:stretch>
            <a:fillRect/>
          </a:stretch>
        </p:blipFill>
        <p:spPr>
          <a:xfrm>
            <a:off x="13861157" y="22834433"/>
            <a:ext cx="19331308" cy="2366517"/>
          </a:xfrm>
          <a:prstGeom prst="rect">
            <a:avLst/>
          </a:prstGeom>
        </p:spPr>
      </p:pic>
      <p:sp>
        <p:nvSpPr>
          <p:cNvPr id="35" name="Right Arrow 34"/>
          <p:cNvSpPr/>
          <p:nvPr/>
        </p:nvSpPr>
        <p:spPr>
          <a:xfrm>
            <a:off x="12380700" y="23935998"/>
            <a:ext cx="1480457" cy="655862"/>
          </a:xfrm>
          <a:prstGeom prst="rightArrow">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grpSp>
        <p:nvGrpSpPr>
          <p:cNvPr id="47" name="Group 46"/>
          <p:cNvGrpSpPr/>
          <p:nvPr/>
        </p:nvGrpSpPr>
        <p:grpSpPr>
          <a:xfrm>
            <a:off x="723002" y="4784285"/>
            <a:ext cx="11186980" cy="4270413"/>
            <a:chOff x="14718894" y="6949065"/>
            <a:chExt cx="12506632" cy="4524632"/>
          </a:xfrm>
        </p:grpSpPr>
        <p:grpSp>
          <p:nvGrpSpPr>
            <p:cNvPr id="44" name="Group 43"/>
            <p:cNvGrpSpPr/>
            <p:nvPr/>
          </p:nvGrpSpPr>
          <p:grpSpPr>
            <a:xfrm>
              <a:off x="15421442" y="8028834"/>
              <a:ext cx="10992942" cy="3444863"/>
              <a:chOff x="15611743" y="18848252"/>
              <a:chExt cx="10992942" cy="3444863"/>
            </a:xfrm>
          </p:grpSpPr>
          <p:sp>
            <p:nvSpPr>
              <p:cNvPr id="9" name="Rectangle 8"/>
              <p:cNvSpPr/>
              <p:nvPr/>
            </p:nvSpPr>
            <p:spPr>
              <a:xfrm>
                <a:off x="18462171" y="18848252"/>
                <a:ext cx="8142514" cy="34448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b="1" dirty="0" smtClean="0">
                    <a:solidFill>
                      <a:schemeClr val="tx1">
                        <a:lumMod val="50000"/>
                        <a:lumOff val="50000"/>
                      </a:schemeClr>
                    </a:solidFill>
                    <a:latin typeface="Century Gothic" panose="020B0502020202020204" pitchFamily="34" charset="0"/>
                  </a:rPr>
                  <a:t>This measure presents a ways </a:t>
                </a:r>
                <a:r>
                  <a:rPr lang="en-US" sz="1600" b="1" dirty="0">
                    <a:solidFill>
                      <a:schemeClr val="tx1">
                        <a:lumMod val="50000"/>
                        <a:lumOff val="50000"/>
                      </a:schemeClr>
                    </a:solidFill>
                    <a:latin typeface="Century Gothic" panose="020B0502020202020204" pitchFamily="34" charset="0"/>
                  </a:rPr>
                  <a:t>of ranking conditions that </a:t>
                </a:r>
                <a:r>
                  <a:rPr lang="en-US" sz="1600" b="1" u="sng" dirty="0">
                    <a:solidFill>
                      <a:schemeClr val="tx1">
                        <a:lumMod val="50000"/>
                        <a:lumOff val="50000"/>
                      </a:schemeClr>
                    </a:solidFill>
                    <a:latin typeface="Century Gothic" panose="020B0502020202020204" pitchFamily="34" charset="0"/>
                  </a:rPr>
                  <a:t>cause </a:t>
                </a:r>
                <a:r>
                  <a:rPr lang="en-US" sz="1600" b="1" u="sng" dirty="0" smtClean="0">
                    <a:solidFill>
                      <a:schemeClr val="tx1">
                        <a:lumMod val="50000"/>
                        <a:lumOff val="50000"/>
                      </a:schemeClr>
                    </a:solidFill>
                    <a:latin typeface="Century Gothic" panose="020B0502020202020204" pitchFamily="34" charset="0"/>
                  </a:rPr>
                  <a:t>death</a:t>
                </a:r>
                <a:r>
                  <a:rPr lang="en-US" sz="1600" b="1" dirty="0" smtClean="0">
                    <a:solidFill>
                      <a:schemeClr val="tx1">
                        <a:lumMod val="50000"/>
                        <a:lumOff val="50000"/>
                      </a:schemeClr>
                    </a:solidFill>
                    <a:latin typeface="Century Gothic" panose="020B0502020202020204" pitchFamily="34" charset="0"/>
                  </a:rPr>
                  <a:t>.</a:t>
                </a:r>
                <a:endParaRPr lang="en-US" sz="1600" dirty="0">
                  <a:solidFill>
                    <a:schemeClr val="tx1">
                      <a:lumMod val="50000"/>
                      <a:lumOff val="50000"/>
                    </a:schemeClr>
                  </a:solidFill>
                  <a:latin typeface="Century Gothic" panose="020B0502020202020204" pitchFamily="34" charset="0"/>
                </a:endParaRPr>
              </a:p>
              <a:p>
                <a:endParaRPr lang="en-US" sz="1600" dirty="0" smtClean="0">
                  <a:solidFill>
                    <a:schemeClr val="tx1">
                      <a:lumMod val="50000"/>
                      <a:lumOff val="50000"/>
                    </a:schemeClr>
                  </a:solidFill>
                  <a:latin typeface="Century Gothic" panose="020B0502020202020204" pitchFamily="34" charset="0"/>
                </a:endParaRPr>
              </a:p>
              <a:p>
                <a:r>
                  <a:rPr lang="en-US" sz="1600" b="1" dirty="0">
                    <a:solidFill>
                      <a:schemeClr val="tx1">
                        <a:lumMod val="50000"/>
                        <a:lumOff val="50000"/>
                      </a:schemeClr>
                    </a:solidFill>
                    <a:latin typeface="Century Gothic" panose="020B0502020202020204" pitchFamily="34" charset="0"/>
                  </a:rPr>
                  <a:t>Number of deaths</a:t>
                </a:r>
                <a:r>
                  <a:rPr lang="en-US" sz="1600" dirty="0">
                    <a:solidFill>
                      <a:schemeClr val="tx1">
                        <a:lumMod val="50000"/>
                        <a:lumOff val="50000"/>
                      </a:schemeClr>
                    </a:solidFill>
                    <a:latin typeface="Century Gothic" panose="020B0502020202020204" pitchFamily="34" charset="0"/>
                  </a:rPr>
                  <a:t> describes the absolute magnitude of the disease or condition and is a clear and easily understood measure. This measure does not take into account the “age distribution” or size of the population, so can be misleading if making comparisons. All measures using vital statistics death data are limited based on the accuracy of the coding of cause of death on the death certificate</a:t>
                </a:r>
                <a:r>
                  <a:rPr lang="en-US" sz="1600" dirty="0" smtClean="0">
                    <a:solidFill>
                      <a:schemeClr val="tx1">
                        <a:lumMod val="50000"/>
                        <a:lumOff val="50000"/>
                      </a:schemeClr>
                    </a:solidFill>
                    <a:latin typeface="Century Gothic" panose="020B0502020202020204" pitchFamily="34" charset="0"/>
                  </a:rPr>
                  <a:t>.</a:t>
                </a:r>
              </a:p>
            </p:txBody>
          </p:sp>
          <p:sp>
            <p:nvSpPr>
              <p:cNvPr id="30" name="Rectangle 29"/>
              <p:cNvSpPr/>
              <p:nvPr/>
            </p:nvSpPr>
            <p:spPr>
              <a:xfrm>
                <a:off x="15617372" y="18848253"/>
                <a:ext cx="2844800" cy="5132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accent1"/>
                    </a:solidFill>
                  </a:rPr>
                  <a:t>Number of deaths</a:t>
                </a:r>
                <a:endParaRPr lang="en-US" sz="1600" b="1" dirty="0">
                  <a:solidFill>
                    <a:schemeClr val="accent1"/>
                  </a:solidFill>
                </a:endParaRPr>
              </a:p>
            </p:txBody>
          </p:sp>
          <p:sp>
            <p:nvSpPr>
              <p:cNvPr id="38" name="Rectangle 37"/>
              <p:cNvSpPr/>
              <p:nvPr/>
            </p:nvSpPr>
            <p:spPr>
              <a:xfrm>
                <a:off x="15617372" y="19433766"/>
                <a:ext cx="2714171" cy="513260"/>
              </a:xfrm>
              <a:prstGeom prst="rect">
                <a:avLst/>
              </a:prstGeom>
              <a:solidFill>
                <a:srgbClr val="C54F00"/>
              </a:solidFill>
              <a:ln>
                <a:solidFill>
                  <a:srgbClr val="C54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Premature Deaths: Years of Life Lost (YLL)</a:t>
                </a:r>
                <a:endParaRPr lang="en-US" sz="1600" dirty="0"/>
              </a:p>
            </p:txBody>
          </p:sp>
          <p:sp>
            <p:nvSpPr>
              <p:cNvPr id="39" name="Rectangle 38"/>
              <p:cNvSpPr/>
              <p:nvPr/>
            </p:nvSpPr>
            <p:spPr>
              <a:xfrm>
                <a:off x="15611744" y="20004449"/>
                <a:ext cx="2714171" cy="513260"/>
              </a:xfrm>
              <a:prstGeom prst="rect">
                <a:avLst/>
              </a:prstGeom>
              <a:solidFill>
                <a:srgbClr val="B4202B"/>
              </a:solidFill>
              <a:ln>
                <a:solidFill>
                  <a:srgbClr val="B420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Percent Increase</a:t>
                </a:r>
                <a:endParaRPr lang="en-US" sz="1600" dirty="0"/>
              </a:p>
            </p:txBody>
          </p:sp>
          <p:sp>
            <p:nvSpPr>
              <p:cNvPr id="40" name="Rectangle 39"/>
              <p:cNvSpPr/>
              <p:nvPr/>
            </p:nvSpPr>
            <p:spPr>
              <a:xfrm>
                <a:off x="15611743" y="20561627"/>
                <a:ext cx="2714171" cy="513260"/>
              </a:xfrm>
              <a:prstGeom prst="rect">
                <a:avLst/>
              </a:prstGeom>
              <a:solidFill>
                <a:srgbClr val="0F58B3"/>
              </a:solidFill>
              <a:ln>
                <a:solidFill>
                  <a:srgbClr val="0F58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Disparity Ratio</a:t>
                </a:r>
                <a:endParaRPr lang="en-US" sz="1600" dirty="0"/>
              </a:p>
            </p:txBody>
          </p:sp>
          <p:sp>
            <p:nvSpPr>
              <p:cNvPr id="41" name="Rectangle 40"/>
              <p:cNvSpPr/>
              <p:nvPr/>
            </p:nvSpPr>
            <p:spPr>
              <a:xfrm>
                <a:off x="15620185" y="21117777"/>
                <a:ext cx="2714171" cy="513260"/>
              </a:xfrm>
              <a:prstGeom prst="rect">
                <a:avLst/>
              </a:prstGeom>
              <a:solidFill>
                <a:srgbClr val="00883B"/>
              </a:solidFill>
              <a:ln>
                <a:solidFill>
                  <a:srgbClr val="0088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Years Lived with Disability</a:t>
                </a:r>
                <a:endParaRPr lang="en-US" sz="1600" dirty="0"/>
              </a:p>
            </p:txBody>
          </p:sp>
          <p:sp>
            <p:nvSpPr>
              <p:cNvPr id="42" name="Rectangle 41"/>
              <p:cNvSpPr/>
              <p:nvPr/>
            </p:nvSpPr>
            <p:spPr>
              <a:xfrm>
                <a:off x="15620185" y="21687790"/>
                <a:ext cx="2714171" cy="513260"/>
              </a:xfrm>
              <a:prstGeom prst="rect">
                <a:avLst/>
              </a:prstGeom>
              <a:solidFill>
                <a:srgbClr val="007F8D"/>
              </a:solidFill>
              <a:ln>
                <a:solidFill>
                  <a:srgbClr val="007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Infectious Disease</a:t>
                </a:r>
                <a:endParaRPr lang="en-US" sz="1600" dirty="0"/>
              </a:p>
            </p:txBody>
          </p:sp>
        </p:grpSp>
        <p:sp>
          <p:nvSpPr>
            <p:cNvPr id="45" name="TextBox 44"/>
            <p:cNvSpPr txBox="1"/>
            <p:nvPr/>
          </p:nvSpPr>
          <p:spPr>
            <a:xfrm>
              <a:off x="14718894" y="6949065"/>
              <a:ext cx="12506632" cy="880467"/>
            </a:xfrm>
            <a:prstGeom prst="rect">
              <a:avLst/>
            </a:prstGeom>
            <a:noFill/>
          </p:spPr>
          <p:txBody>
            <a:bodyPr wrap="square" rtlCol="0">
              <a:spAutoFit/>
            </a:bodyPr>
            <a:lstStyle/>
            <a:p>
              <a:pPr algn="ctr"/>
              <a:r>
                <a:rPr lang="en-US" sz="2400" dirty="0" smtClean="0">
                  <a:solidFill>
                    <a:schemeClr val="bg1"/>
                  </a:solidFill>
                </a:rPr>
                <a:t>Public health looks across multiple measures to identify significant trends and public health challenges.</a:t>
              </a:r>
              <a:endParaRPr lang="en-US" sz="2400" dirty="0">
                <a:solidFill>
                  <a:schemeClr val="bg1"/>
                </a:solidFill>
              </a:endParaRPr>
            </a:p>
          </p:txBody>
        </p:sp>
      </p:grpSp>
      <p:sp>
        <p:nvSpPr>
          <p:cNvPr id="49" name="Right Arrow 48"/>
          <p:cNvSpPr/>
          <p:nvPr/>
        </p:nvSpPr>
        <p:spPr>
          <a:xfrm>
            <a:off x="-1982783" y="10183182"/>
            <a:ext cx="1480457" cy="131172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3</a:t>
            </a:r>
            <a:endParaRPr lang="en-US" dirty="0"/>
          </a:p>
        </p:txBody>
      </p:sp>
      <p:sp>
        <p:nvSpPr>
          <p:cNvPr id="50" name="Right Arrow 49"/>
          <p:cNvSpPr/>
          <p:nvPr/>
        </p:nvSpPr>
        <p:spPr>
          <a:xfrm>
            <a:off x="-1915886" y="1163487"/>
            <a:ext cx="1480457" cy="131172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1</a:t>
            </a:r>
            <a:endParaRPr lang="en-US" dirty="0"/>
          </a:p>
        </p:txBody>
      </p:sp>
      <p:sp>
        <p:nvSpPr>
          <p:cNvPr id="51" name="Rectangle 50"/>
          <p:cNvSpPr/>
          <p:nvPr/>
        </p:nvSpPr>
        <p:spPr>
          <a:xfrm>
            <a:off x="-29411" y="19354590"/>
            <a:ext cx="12221411" cy="332171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C54F00"/>
                </a:solidFill>
              </a:rPr>
              <a:t>CDPH </a:t>
            </a:r>
            <a:r>
              <a:rPr lang="en-US" sz="3200" dirty="0">
                <a:solidFill>
                  <a:srgbClr val="C54F00"/>
                </a:solidFill>
              </a:rPr>
              <a:t>Actions/Stories - CCB </a:t>
            </a:r>
            <a:r>
              <a:rPr lang="en-US" sz="3200" dirty="0" smtClean="0">
                <a:solidFill>
                  <a:srgbClr val="C54F00"/>
                </a:solidFill>
              </a:rPr>
              <a:t>highlight</a:t>
            </a:r>
          </a:p>
          <a:p>
            <a:pPr algn="ctr"/>
            <a:endParaRPr lang="en-US" sz="3200" dirty="0" smtClean="0">
              <a:solidFill>
                <a:schemeClr val="tx1"/>
              </a:solidFill>
            </a:endParaRPr>
          </a:p>
          <a:p>
            <a:pPr algn="ctr"/>
            <a:r>
              <a:rPr lang="en-US" sz="2800" dirty="0" smtClean="0">
                <a:solidFill>
                  <a:schemeClr val="tx1"/>
                </a:solidFill>
              </a:rPr>
              <a:t>Information about</a:t>
            </a:r>
          </a:p>
          <a:p>
            <a:pPr algn="ctr"/>
            <a:r>
              <a:rPr lang="en-US" sz="2800" dirty="0" smtClean="0">
                <a:solidFill>
                  <a:schemeClr val="tx1"/>
                </a:solidFill>
              </a:rPr>
              <a:t>the CCB</a:t>
            </a:r>
          </a:p>
          <a:p>
            <a:pPr algn="ctr"/>
            <a:r>
              <a:rPr lang="en-US" sz="2400" dirty="0" smtClean="0">
                <a:solidFill>
                  <a:schemeClr val="tx1"/>
                </a:solidFill>
              </a:rPr>
              <a:t>This is a link to the CCB</a:t>
            </a:r>
            <a:endParaRPr lang="en-US" sz="2000" dirty="0" smtClean="0">
              <a:solidFill>
                <a:schemeClr val="tx1"/>
              </a:solidFill>
            </a:endParaRPr>
          </a:p>
          <a:p>
            <a:pPr algn="ctr"/>
            <a:endParaRPr lang="en-US" sz="3200" dirty="0">
              <a:solidFill>
                <a:schemeClr val="accent2"/>
              </a:solidFill>
            </a:endParaRPr>
          </a:p>
        </p:txBody>
      </p:sp>
      <p:sp>
        <p:nvSpPr>
          <p:cNvPr id="52" name="Right Arrow 51"/>
          <p:cNvSpPr/>
          <p:nvPr/>
        </p:nvSpPr>
        <p:spPr>
          <a:xfrm>
            <a:off x="-1952183" y="22952206"/>
            <a:ext cx="1480457" cy="131172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7</a:t>
            </a:r>
            <a:endParaRPr lang="en-US" dirty="0"/>
          </a:p>
        </p:txBody>
      </p:sp>
      <p:sp>
        <p:nvSpPr>
          <p:cNvPr id="53" name="Isosceles Triangle 52"/>
          <p:cNvSpPr/>
          <p:nvPr/>
        </p:nvSpPr>
        <p:spPr>
          <a:xfrm rot="16200000">
            <a:off x="2936965" y="20770292"/>
            <a:ext cx="497378" cy="294969"/>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4" name="Isosceles Triangle 53"/>
          <p:cNvSpPr/>
          <p:nvPr/>
        </p:nvSpPr>
        <p:spPr>
          <a:xfrm rot="5400000" flipH="1">
            <a:off x="8905146" y="20803254"/>
            <a:ext cx="497378" cy="294969"/>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nvGrpSpPr>
          <p:cNvPr id="61" name="Group 60"/>
          <p:cNvGrpSpPr/>
          <p:nvPr/>
        </p:nvGrpSpPr>
        <p:grpSpPr>
          <a:xfrm>
            <a:off x="5090685" y="22151579"/>
            <a:ext cx="1847427" cy="309504"/>
            <a:chOff x="-5102942" y="20359583"/>
            <a:chExt cx="1847427" cy="309504"/>
          </a:xfrm>
        </p:grpSpPr>
        <p:sp>
          <p:nvSpPr>
            <p:cNvPr id="55" name="Oval 54"/>
            <p:cNvSpPr/>
            <p:nvPr/>
          </p:nvSpPr>
          <p:spPr>
            <a:xfrm>
              <a:off x="-5102942" y="20359583"/>
              <a:ext cx="353961" cy="309504"/>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Oval 56"/>
            <p:cNvSpPr/>
            <p:nvPr/>
          </p:nvSpPr>
          <p:spPr>
            <a:xfrm>
              <a:off x="-4596840" y="20359583"/>
              <a:ext cx="353961" cy="309504"/>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8" name="Oval 57"/>
            <p:cNvSpPr/>
            <p:nvPr/>
          </p:nvSpPr>
          <p:spPr>
            <a:xfrm>
              <a:off x="-4115578" y="20359583"/>
              <a:ext cx="353961" cy="309504"/>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Oval 58"/>
            <p:cNvSpPr/>
            <p:nvPr/>
          </p:nvSpPr>
          <p:spPr>
            <a:xfrm>
              <a:off x="-3609476" y="20359583"/>
              <a:ext cx="353961" cy="309504"/>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Oval 59"/>
            <p:cNvSpPr/>
            <p:nvPr/>
          </p:nvSpPr>
          <p:spPr>
            <a:xfrm>
              <a:off x="-5053452" y="20412075"/>
              <a:ext cx="248090" cy="2045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108819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470</TotalTime>
  <Words>476</Words>
  <Application>Microsoft Office PowerPoint</Application>
  <PresentationFormat>Custom</PresentationFormat>
  <Paragraphs>57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Century Gothic</vt:lpstr>
      <vt:lpstr>Office Theme</vt:lpstr>
      <vt:lpstr>PowerPoint Presentation</vt:lpstr>
    </vt:vector>
  </TitlesOfParts>
  <Company>CDPH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Hicks, Benjamin@CDPH</dc:creator>
  <cp:lastModifiedBy>Hicks, Benjamin@CDPH</cp:lastModifiedBy>
  <cp:revision>42</cp:revision>
  <dcterms:created xsi:type="dcterms:W3CDTF">2019-07-09T20:55:46Z</dcterms:created>
  <dcterms:modified xsi:type="dcterms:W3CDTF">2019-07-12T17:12:08Z</dcterms:modified>
</cp:coreProperties>
</file>