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6" r:id="rId7"/>
    <p:sldId id="260" r:id="rId8"/>
    <p:sldId id="261" r:id="rId9"/>
    <p:sldId id="264" r:id="rId10"/>
    <p:sldId id="265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0" y="1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다우웰 수식확인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2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하중 방향의 정의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48482" y="905646"/>
            <a:ext cx="3997116" cy="4872977"/>
            <a:chOff x="5086708" y="1369716"/>
            <a:chExt cx="3997116" cy="4872977"/>
          </a:xfrm>
        </p:grpSpPr>
        <p:grpSp>
          <p:nvGrpSpPr>
            <p:cNvPr id="4" name="그룹 3"/>
            <p:cNvGrpSpPr/>
            <p:nvPr/>
          </p:nvGrpSpPr>
          <p:grpSpPr>
            <a:xfrm>
              <a:off x="5433358" y="1603208"/>
              <a:ext cx="3276000" cy="4507356"/>
              <a:chOff x="468000" y="1296000"/>
              <a:chExt cx="3276000" cy="4507356"/>
            </a:xfrm>
          </p:grpSpPr>
          <p:sp>
            <p:nvSpPr>
              <p:cNvPr id="38" name="직사각형 37"/>
              <p:cNvSpPr/>
              <p:nvPr/>
            </p:nvSpPr>
            <p:spPr bwMode="auto">
              <a:xfrm rot="600000">
                <a:off x="1116000" y="2325093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 bwMode="auto">
              <a:xfrm>
                <a:off x="1620000" y="3348000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40" name="직선 화살표 연결선 39"/>
              <p:cNvCxnSpPr/>
              <p:nvPr/>
            </p:nvCxnSpPr>
            <p:spPr bwMode="auto">
              <a:xfrm>
                <a:off x="2052000" y="3780000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직선 화살표 연결선 40"/>
              <p:cNvCxnSpPr/>
              <p:nvPr/>
            </p:nvCxnSpPr>
            <p:spPr bwMode="auto">
              <a:xfrm>
                <a:off x="2016000" y="1296000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42" name="직선 화살표 연결선 41"/>
              <p:cNvCxnSpPr/>
              <p:nvPr/>
            </p:nvCxnSpPr>
            <p:spPr bwMode="auto">
              <a:xfrm>
                <a:off x="3240000" y="2520000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3" name="직선 화살표 연결선 42"/>
              <p:cNvCxnSpPr/>
              <p:nvPr/>
            </p:nvCxnSpPr>
            <p:spPr bwMode="auto">
              <a:xfrm>
                <a:off x="3132000" y="3096000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4" name="직선 화살표 연결선 43"/>
              <p:cNvCxnSpPr/>
              <p:nvPr/>
            </p:nvCxnSpPr>
            <p:spPr bwMode="auto">
              <a:xfrm>
                <a:off x="2844000" y="4752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5" name="직선 화살표 연결선 44"/>
              <p:cNvCxnSpPr/>
              <p:nvPr/>
            </p:nvCxnSpPr>
            <p:spPr bwMode="auto">
              <a:xfrm>
                <a:off x="2736000" y="5364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46" name="직선 화살표 연결선 45"/>
              <p:cNvCxnSpPr/>
              <p:nvPr/>
            </p:nvCxnSpPr>
            <p:spPr bwMode="auto">
              <a:xfrm>
                <a:off x="504000" y="5004000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7" name="직선 화살표 연결선 46"/>
              <p:cNvCxnSpPr/>
              <p:nvPr/>
            </p:nvCxnSpPr>
            <p:spPr bwMode="auto">
              <a:xfrm>
                <a:off x="468000" y="4392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8" name="직선 화살표 연결선 47"/>
              <p:cNvCxnSpPr/>
              <p:nvPr/>
            </p:nvCxnSpPr>
            <p:spPr bwMode="auto">
              <a:xfrm>
                <a:off x="756000" y="277200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9" name="직선 화살표 연결선 48"/>
              <p:cNvCxnSpPr/>
              <p:nvPr/>
            </p:nvCxnSpPr>
            <p:spPr bwMode="auto">
              <a:xfrm>
                <a:off x="864000" y="2184435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0" name="직선 화살표 연결선 49"/>
              <p:cNvCxnSpPr/>
              <p:nvPr/>
            </p:nvCxnSpPr>
            <p:spPr bwMode="auto">
              <a:xfrm>
                <a:off x="2904841" y="223727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51" name="직선 화살표 연결선 50"/>
              <p:cNvCxnSpPr/>
              <p:nvPr/>
            </p:nvCxnSpPr>
            <p:spPr bwMode="auto">
              <a:xfrm>
                <a:off x="1892407" y="205550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52" name="직사각형 51"/>
              <p:cNvSpPr/>
              <p:nvPr/>
            </p:nvSpPr>
            <p:spPr bwMode="auto">
              <a:xfrm rot="600000">
                <a:off x="1167852" y="480228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 rot="600000">
                <a:off x="2199289" y="4984127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4" name="사다리꼴 53"/>
              <p:cNvSpPr/>
              <p:nvPr/>
            </p:nvSpPr>
            <p:spPr bwMode="auto">
              <a:xfrm rot="600000">
                <a:off x="1668874" y="2040094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5" name="사다리꼴 54"/>
              <p:cNvSpPr/>
              <p:nvPr/>
            </p:nvSpPr>
            <p:spPr bwMode="auto">
              <a:xfrm rot="600000">
                <a:off x="2682000" y="2218876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56" name="직선 화살표 연결선 55"/>
              <p:cNvCxnSpPr/>
              <p:nvPr/>
            </p:nvCxnSpPr>
            <p:spPr bwMode="auto">
              <a:xfrm rot="600000">
                <a:off x="1599714" y="5259353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7" name="직선 화살표 연결선 56"/>
              <p:cNvCxnSpPr/>
              <p:nvPr/>
            </p:nvCxnSpPr>
            <p:spPr bwMode="auto">
              <a:xfrm>
                <a:off x="2423800" y="5287350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8" name="직선 화살표 연결선 57"/>
              <p:cNvCxnSpPr/>
              <p:nvPr/>
            </p:nvCxnSpPr>
            <p:spPr bwMode="auto">
              <a:xfrm>
                <a:off x="1513513" y="1695737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9" name="직선 화살표 연결선 58"/>
              <p:cNvCxnSpPr/>
              <p:nvPr/>
            </p:nvCxnSpPr>
            <p:spPr bwMode="auto">
              <a:xfrm>
                <a:off x="2902004" y="1873769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0" name="직선 화살표 연결선 59"/>
              <p:cNvCxnSpPr/>
              <p:nvPr/>
            </p:nvCxnSpPr>
            <p:spPr bwMode="auto">
              <a:xfrm>
                <a:off x="1887847" y="1695969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1" name="직선 화살표 연결선 60"/>
              <p:cNvCxnSpPr/>
              <p:nvPr/>
            </p:nvCxnSpPr>
            <p:spPr bwMode="auto">
              <a:xfrm>
                <a:off x="3104563" y="1982100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2" name="직선 화살표 연결선 61"/>
              <p:cNvCxnSpPr/>
              <p:nvPr/>
            </p:nvCxnSpPr>
            <p:spPr bwMode="auto">
              <a:xfrm rot="600000">
                <a:off x="2096400" y="2310300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3" name="직선 화살표 연결선 62"/>
              <p:cNvCxnSpPr/>
              <p:nvPr/>
            </p:nvCxnSpPr>
            <p:spPr bwMode="auto">
              <a:xfrm>
                <a:off x="1400034" y="5119503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4" name="직선 화살표 연결선 63"/>
              <p:cNvCxnSpPr/>
              <p:nvPr/>
            </p:nvCxnSpPr>
            <p:spPr bwMode="auto">
              <a:xfrm>
                <a:off x="1402247" y="5112000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5" name="직선 화살표 연결선 64"/>
              <p:cNvCxnSpPr/>
              <p:nvPr/>
            </p:nvCxnSpPr>
            <p:spPr bwMode="auto">
              <a:xfrm>
                <a:off x="2423800" y="5298962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6" name="직선 화살표 연결선 65"/>
              <p:cNvCxnSpPr/>
              <p:nvPr/>
            </p:nvCxnSpPr>
            <p:spPr bwMode="auto">
              <a:xfrm>
                <a:off x="1027050" y="5057750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7" name="직선 화살표 연결선 66"/>
              <p:cNvCxnSpPr/>
              <p:nvPr/>
            </p:nvCxnSpPr>
            <p:spPr bwMode="auto">
              <a:xfrm>
                <a:off x="2590946" y="5335356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68" name="직선 화살표 연결선 67"/>
              <p:cNvCxnSpPr/>
              <p:nvPr/>
            </p:nvCxnSpPr>
            <p:spPr bwMode="auto">
              <a:xfrm>
                <a:off x="2052546" y="3780000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9" name="직선 화살표 연결선 68"/>
              <p:cNvCxnSpPr/>
              <p:nvPr/>
            </p:nvCxnSpPr>
            <p:spPr bwMode="auto">
              <a:xfrm rot="6000000">
                <a:off x="2373070" y="4148733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0" name="직선 화살표 연결선 69"/>
              <p:cNvCxnSpPr/>
              <p:nvPr/>
            </p:nvCxnSpPr>
            <p:spPr bwMode="auto">
              <a:xfrm rot="600000">
                <a:off x="3045343" y="3960000"/>
                <a:ext cx="0" cy="14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1" name="직선 화살표 연결선 70"/>
              <p:cNvCxnSpPr/>
              <p:nvPr/>
            </p:nvCxnSpPr>
            <p:spPr bwMode="auto">
              <a:xfrm rot="600000">
                <a:off x="3299582" y="2524862"/>
                <a:ext cx="0" cy="14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2" name="직선 화살표 연결선 71"/>
              <p:cNvCxnSpPr/>
              <p:nvPr/>
            </p:nvCxnSpPr>
            <p:spPr bwMode="auto">
              <a:xfrm rot="6000000">
                <a:off x="2285817" y="4370767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3" name="직선 화살표 연결선 72"/>
              <p:cNvCxnSpPr/>
              <p:nvPr/>
            </p:nvCxnSpPr>
            <p:spPr bwMode="auto">
              <a:xfrm rot="6000000">
                <a:off x="2110383" y="4656464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sp>
            <p:nvSpPr>
              <p:cNvPr id="74" name="원호 73"/>
              <p:cNvSpPr/>
              <p:nvPr/>
            </p:nvSpPr>
            <p:spPr bwMode="auto">
              <a:xfrm>
                <a:off x="1145751" y="2708700"/>
                <a:ext cx="1800000" cy="1800000"/>
              </a:xfrm>
              <a:prstGeom prst="arc">
                <a:avLst>
                  <a:gd name="adj1" fmla="val 16181104"/>
                  <a:gd name="adj2" fmla="val 1686703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75" name="직선 연결선 74"/>
              <p:cNvCxnSpPr/>
              <p:nvPr/>
            </p:nvCxnSpPr>
            <p:spPr bwMode="auto">
              <a:xfrm rot="600000" flipV="1">
                <a:off x="2045956" y="2198046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 75"/>
              <p:cNvCxnSpPr/>
              <p:nvPr/>
            </p:nvCxnSpPr>
            <p:spPr bwMode="auto">
              <a:xfrm rot="600000" flipV="1">
                <a:off x="2045931" y="3889398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화살표 연결선 76"/>
              <p:cNvCxnSpPr/>
              <p:nvPr/>
            </p:nvCxnSpPr>
            <p:spPr bwMode="auto">
              <a:xfrm>
                <a:off x="1665913" y="1440000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 bwMode="auto">
              <a:xfrm flipV="1">
                <a:off x="2052546" y="1836000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그룹 4"/>
            <p:cNvGrpSpPr/>
            <p:nvPr/>
          </p:nvGrpSpPr>
          <p:grpSpPr>
            <a:xfrm>
              <a:off x="5086708" y="1369716"/>
              <a:ext cx="3997116" cy="4872977"/>
              <a:chOff x="130483" y="1087262"/>
              <a:chExt cx="3997116" cy="48729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직사각형 5"/>
                  <p:cNvSpPr/>
                  <p:nvPr/>
                </p:nvSpPr>
                <p:spPr>
                  <a:xfrm>
                    <a:off x="3650289" y="2967659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직사각형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289" y="2967659"/>
                    <a:ext cx="477310" cy="26532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직사각형 6"/>
                  <p:cNvSpPr/>
                  <p:nvPr/>
                </p:nvSpPr>
                <p:spPr>
                  <a:xfrm>
                    <a:off x="1744181" y="1504074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직사각형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4181" y="1504074"/>
                    <a:ext cx="636135" cy="28597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2718991" y="1568909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8991" y="1568909"/>
                    <a:ext cx="636135" cy="28597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직사각형 8"/>
                  <p:cNvSpPr/>
                  <p:nvPr/>
                </p:nvSpPr>
                <p:spPr>
                  <a:xfrm>
                    <a:off x="2996491" y="1795646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91" y="1795646"/>
                    <a:ext cx="559192" cy="26840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직사각형 9"/>
                  <p:cNvSpPr/>
                  <p:nvPr/>
                </p:nvSpPr>
                <p:spPr>
                  <a:xfrm>
                    <a:off x="3324185" y="209297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4185" y="209297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/>
                  <p:cNvSpPr/>
                  <p:nvPr/>
                </p:nvSpPr>
                <p:spPr>
                  <a:xfrm>
                    <a:off x="1973312" y="1819883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직사각형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312" y="1819883"/>
                    <a:ext cx="559192" cy="26840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239282" y="206919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직사각형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9282" y="206919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411772" y="2531310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직사각형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1772" y="2531310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직사각형 13"/>
                  <p:cNvSpPr/>
                  <p:nvPr/>
                </p:nvSpPr>
                <p:spPr>
                  <a:xfrm>
                    <a:off x="3586360" y="3640856"/>
                    <a:ext cx="418128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직사각형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6360" y="3640856"/>
                    <a:ext cx="418128" cy="265329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308978" y="462821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직사각형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978" y="462821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직사각형 15"/>
                  <p:cNvSpPr/>
                  <p:nvPr/>
                </p:nvSpPr>
                <p:spPr>
                  <a:xfrm>
                    <a:off x="2955364" y="5117657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직사각형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5364" y="5117657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직사각형 16"/>
                  <p:cNvSpPr/>
                  <p:nvPr/>
                </p:nvSpPr>
                <p:spPr>
                  <a:xfrm>
                    <a:off x="2533227" y="563044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직사각형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3227" y="563044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직사각형 17"/>
                  <p:cNvSpPr/>
                  <p:nvPr/>
                </p:nvSpPr>
                <p:spPr>
                  <a:xfrm>
                    <a:off x="1967749" y="5674263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" name="직사각형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7749" y="5674263"/>
                    <a:ext cx="531749" cy="285976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직사각형 18"/>
                  <p:cNvSpPr/>
                  <p:nvPr/>
                </p:nvSpPr>
                <p:spPr>
                  <a:xfrm>
                    <a:off x="1180207" y="5595295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0207" y="5595295"/>
                    <a:ext cx="519629" cy="285976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직사각형 19"/>
                  <p:cNvSpPr/>
                  <p:nvPr/>
                </p:nvSpPr>
                <p:spPr>
                  <a:xfrm>
                    <a:off x="620738" y="553673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738" y="553673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직사각형 20"/>
                  <p:cNvSpPr/>
                  <p:nvPr/>
                </p:nvSpPr>
                <p:spPr>
                  <a:xfrm>
                    <a:off x="130483" y="4816296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83" y="4816296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직사각형 21"/>
                  <p:cNvSpPr/>
                  <p:nvPr/>
                </p:nvSpPr>
                <p:spPr>
                  <a:xfrm>
                    <a:off x="398021" y="4135259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21" y="4135259"/>
                    <a:ext cx="452945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405228" y="4871805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228" y="4871805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직사각형 23"/>
                  <p:cNvSpPr/>
                  <p:nvPr/>
                </p:nvSpPr>
                <p:spPr>
                  <a:xfrm>
                    <a:off x="1414603" y="5229649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직사각형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4603" y="5229649"/>
                    <a:ext cx="42453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직사각형 24"/>
                  <p:cNvSpPr/>
                  <p:nvPr/>
                </p:nvSpPr>
                <p:spPr>
                  <a:xfrm>
                    <a:off x="2394976" y="5033047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직사각형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4976" y="5033047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직사각형 25"/>
                  <p:cNvSpPr/>
                  <p:nvPr/>
                </p:nvSpPr>
                <p:spPr>
                  <a:xfrm rot="600000">
                    <a:off x="1899947" y="4687894"/>
                    <a:ext cx="419730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직사각형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1899947" y="4687894"/>
                    <a:ext cx="419730" cy="25680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 rot="600000">
                    <a:off x="2080968" y="4537644"/>
                    <a:ext cx="419730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직사각형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080968" y="4537644"/>
                    <a:ext cx="419730" cy="25680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직사각형 27"/>
                  <p:cNvSpPr/>
                  <p:nvPr/>
                </p:nvSpPr>
                <p:spPr>
                  <a:xfrm rot="600000">
                    <a:off x="2248023" y="4406200"/>
                    <a:ext cx="419730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248023" y="4406200"/>
                    <a:ext cx="419730" cy="25680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1916631" y="4244292"/>
                    <a:ext cx="865493" cy="267061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6631" y="4244292"/>
                    <a:ext cx="865493" cy="267061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t="-4651" b="-116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직사각형 29"/>
                  <p:cNvSpPr/>
                  <p:nvPr/>
                </p:nvSpPr>
                <p:spPr>
                  <a:xfrm rot="16800000">
                    <a:off x="2759177" y="4436323"/>
                    <a:ext cx="416524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2759177" y="4436323"/>
                    <a:ext cx="416524" cy="25680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직사각형 30"/>
                  <p:cNvSpPr/>
                  <p:nvPr/>
                </p:nvSpPr>
                <p:spPr>
                  <a:xfrm rot="16800000">
                    <a:off x="2985611" y="3194994"/>
                    <a:ext cx="416524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2985611" y="3194994"/>
                    <a:ext cx="416524" cy="256802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직사각형 31"/>
                  <p:cNvSpPr/>
                  <p:nvPr/>
                </p:nvSpPr>
                <p:spPr>
                  <a:xfrm>
                    <a:off x="1937714" y="2429897"/>
                    <a:ext cx="416524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직사각형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7714" y="2429897"/>
                    <a:ext cx="416524" cy="256802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직사각형 32"/>
                  <p:cNvSpPr/>
                  <p:nvPr/>
                </p:nvSpPr>
                <p:spPr>
                  <a:xfrm>
                    <a:off x="690041" y="2525796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직사각형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41" y="2525796"/>
                    <a:ext cx="465769" cy="26532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직사각형 33"/>
                  <p:cNvSpPr/>
                  <p:nvPr/>
                </p:nvSpPr>
                <p:spPr>
                  <a:xfrm>
                    <a:off x="778290" y="1964368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직사각형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290" y="1964368"/>
                    <a:ext cx="436914" cy="265329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직사각형 34"/>
                  <p:cNvSpPr/>
                  <p:nvPr/>
                </p:nvSpPr>
                <p:spPr>
                  <a:xfrm>
                    <a:off x="1125632" y="1501507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직사각형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5632" y="1501507"/>
                    <a:ext cx="559192" cy="268407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직사각형 35"/>
                  <p:cNvSpPr/>
                  <p:nvPr/>
                </p:nvSpPr>
                <p:spPr>
                  <a:xfrm>
                    <a:off x="1892609" y="1087262"/>
                    <a:ext cx="437492" cy="25680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직사각형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609" y="1087262"/>
                    <a:ext cx="437492" cy="256802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1328968" y="1239478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5" name="직사각형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8968" y="1239478"/>
                    <a:ext cx="620363" cy="244682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9" name="직사각형 78"/>
          <p:cNvSpPr/>
          <p:nvPr/>
        </p:nvSpPr>
        <p:spPr>
          <a:xfrm>
            <a:off x="3357141" y="1634828"/>
            <a:ext cx="694085" cy="312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757316" y="1892034"/>
            <a:ext cx="694085" cy="312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868145" y="1465446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(k,l+1)</a:t>
            </a:r>
            <a:r>
              <a:rPr lang="ko-KR" altLang="en-US" dirty="0" smtClean="0"/>
              <a:t>로부터의 하중의 방향이 바뀌는 것을 표시하기 위해 </a:t>
            </a:r>
            <a:r>
              <a:rPr lang="ko-KR" altLang="en-US" b="1" i="1" u="sng" dirty="0" smtClean="0">
                <a:solidFill>
                  <a:srgbClr val="0070C0"/>
                </a:solidFill>
              </a:rPr>
              <a:t>화살표 방향을 반대로 그린다</a:t>
            </a:r>
            <a:r>
              <a:rPr lang="en-US" altLang="ko-KR" b="1" i="1" u="sng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dirty="0" smtClean="0"/>
              <a:t>그리고 </a:t>
            </a:r>
            <a:r>
              <a:rPr lang="ko-KR" altLang="en-US" b="1" i="1" u="sng" dirty="0" err="1" smtClean="0">
                <a:solidFill>
                  <a:srgbClr val="0070C0"/>
                </a:solidFill>
              </a:rPr>
              <a:t>합력</a:t>
            </a:r>
            <a:r>
              <a:rPr lang="ko-KR" altLang="en-US" b="1" i="1" u="sng" dirty="0" smtClean="0">
                <a:solidFill>
                  <a:srgbClr val="0070C0"/>
                </a:solidFill>
              </a:rPr>
              <a:t> 계산시 </a:t>
            </a:r>
            <a:r>
              <a:rPr lang="en-US" altLang="ko-KR" b="1" i="1" u="sng" dirty="0" smtClean="0">
                <a:solidFill>
                  <a:srgbClr val="0070C0"/>
                </a:solidFill>
              </a:rPr>
              <a:t>(-)</a:t>
            </a:r>
            <a:r>
              <a:rPr lang="ko-KR" altLang="en-US" b="1" i="1" u="sng" dirty="0" smtClean="0">
                <a:solidFill>
                  <a:srgbClr val="0070C0"/>
                </a:solidFill>
              </a:rPr>
              <a:t>를 붙여서 더한다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77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모멘트 방향 정의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36712"/>
            <a:ext cx="447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(k,l-1)</a:t>
            </a:r>
            <a:r>
              <a:rPr lang="ko-KR" altLang="en-US" dirty="0" smtClean="0"/>
              <a:t>에서 하중의 방향 바뀌는 것에 유의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(k,l-1)</a:t>
            </a:r>
            <a:r>
              <a:rPr lang="ko-KR" altLang="en-US" dirty="0" smtClean="0"/>
              <a:t>에서도 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사용에 유의</a:t>
            </a:r>
            <a:r>
              <a:rPr lang="en-US" altLang="ko-KR" dirty="0" smtClean="0"/>
              <a:t>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219" y="2440567"/>
            <a:ext cx="3096344" cy="1182568"/>
            <a:chOff x="310952" y="5178490"/>
            <a:chExt cx="3096344" cy="1182568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483" r="706" b="451"/>
            <a:stretch/>
          </p:blipFill>
          <p:spPr bwMode="auto">
            <a:xfrm rot="1217002">
              <a:off x="310952" y="5178490"/>
              <a:ext cx="3096344" cy="1182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1650993" y="6114594"/>
              <a:ext cx="65792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82960" y="5610538"/>
              <a:ext cx="65792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25219" y="4403586"/>
            <a:ext cx="3096344" cy="1205279"/>
            <a:chOff x="4660300" y="1878901"/>
            <a:chExt cx="3096344" cy="1205279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06" b="73432"/>
            <a:stretch/>
          </p:blipFill>
          <p:spPr bwMode="auto">
            <a:xfrm rot="899766">
              <a:off x="4660300" y="1878901"/>
              <a:ext cx="3096344" cy="1205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4876282" y="1950909"/>
              <a:ext cx="6579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100460" y="2310949"/>
              <a:ext cx="6579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 flipH="1">
            <a:off x="4283722" y="2055757"/>
            <a:ext cx="655195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68093" y="3222361"/>
            <a:ext cx="1231259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45737" y="3513435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h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cosR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d</a:t>
            </a:r>
            <a:r>
              <a:rPr lang="en-US" altLang="ko-KR" sz="1000" baseline="-25000" dirty="0" err="1"/>
              <a:t>k,l</a:t>
            </a:r>
            <a:r>
              <a:rPr lang="en-US" altLang="ko-KR" sz="1000" baseline="-25000" dirty="0"/>
              <a:t> </a:t>
            </a:r>
            <a:r>
              <a:rPr lang="en-US" altLang="ko-KR" sz="1000" baseline="-25000" dirty="0" err="1" smtClean="0"/>
              <a:t>sin</a:t>
            </a:r>
            <a:r>
              <a:rPr lang="en-US" altLang="ko-KR" sz="1000" dirty="0" err="1" smtClean="0"/>
              <a:t>R</a:t>
            </a:r>
            <a:r>
              <a:rPr lang="en-US" altLang="ko-KR" sz="1000" baseline="-25000" dirty="0" err="1" smtClean="0"/>
              <a:t>k,l</a:t>
            </a:r>
            <a:endParaRPr lang="ko-KR" altLang="en-US" sz="1000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668093" y="3495917"/>
            <a:ext cx="1270824" cy="144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38917" y="2055757"/>
            <a:ext cx="0" cy="14401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4899352" y="3495917"/>
            <a:ext cx="0" cy="3025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668093" y="3212837"/>
            <a:ext cx="0" cy="3025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12918" y="2934329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</a:t>
            </a:r>
            <a:r>
              <a:rPr lang="en-US" altLang="ko-KR" sz="1000" dirty="0" err="1" smtClean="0"/>
              <a:t>h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cosR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 - </a:t>
            </a:r>
            <a:r>
              <a:rPr lang="en-US" altLang="ko-KR" sz="1000" dirty="0" err="1" smtClean="0"/>
              <a:t>d</a:t>
            </a:r>
            <a:r>
              <a:rPr lang="en-US" altLang="ko-KR" sz="1000" baseline="-25000" dirty="0" err="1"/>
              <a:t>k,l</a:t>
            </a:r>
            <a:r>
              <a:rPr lang="en-US" altLang="ko-KR" sz="1000" baseline="-25000" dirty="0"/>
              <a:t> </a:t>
            </a:r>
            <a:r>
              <a:rPr lang="en-US" altLang="ko-KR" sz="1000" baseline="-25000" dirty="0" err="1" smtClean="0"/>
              <a:t>sin</a:t>
            </a:r>
            <a:r>
              <a:rPr lang="en-US" altLang="ko-KR" sz="1000" dirty="0" err="1" smtClean="0"/>
              <a:t>R</a:t>
            </a:r>
            <a:r>
              <a:rPr lang="en-US" altLang="ko-KR" sz="1000" baseline="-25000" dirty="0" err="1" smtClean="0"/>
              <a:t>k,l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4048141" y="4843646"/>
            <a:ext cx="655195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80254" y="4570090"/>
            <a:ext cx="1231259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045329" y="4834121"/>
            <a:ext cx="1270824" cy="144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048141" y="4843646"/>
            <a:ext cx="0" cy="14401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311513" y="4843646"/>
            <a:ext cx="0" cy="3025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080254" y="4560566"/>
            <a:ext cx="0" cy="3025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35248" y="4304571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+h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 cosR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d</a:t>
            </a:r>
            <a:r>
              <a:rPr lang="en-US" altLang="ko-KR" sz="1000" b="1" baseline="-25000" dirty="0" err="1">
                <a:solidFill>
                  <a:srgbClr val="FF0000"/>
                </a:solidFill>
              </a:rPr>
              <a:t>k,l</a:t>
            </a:r>
            <a:r>
              <a:rPr lang="en-US" altLang="ko-KR" sz="1000" baseline="-25000" dirty="0"/>
              <a:t> </a:t>
            </a:r>
            <a:r>
              <a:rPr lang="en-US" altLang="ko-KR" sz="1000" baseline="-25000" dirty="0" smtClean="0"/>
              <a:t>sin</a:t>
            </a:r>
            <a:r>
              <a:rPr lang="en-US" altLang="ko-KR" sz="1000" dirty="0" smtClean="0"/>
              <a:t>R</a:t>
            </a:r>
            <a:r>
              <a:rPr lang="en-US" altLang="ko-KR" sz="1000" baseline="-25000" dirty="0" smtClean="0"/>
              <a:t>k,l-1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755231" y="4576479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+h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 cosR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 - </a:t>
            </a:r>
            <a:r>
              <a:rPr lang="en-US" altLang="ko-KR" sz="1000" dirty="0" err="1" smtClean="0"/>
              <a:t>d</a:t>
            </a:r>
            <a:r>
              <a:rPr lang="en-US" altLang="ko-KR" sz="1000" baseline="-25000" dirty="0" err="1">
                <a:solidFill>
                  <a:srgbClr val="FF0000"/>
                </a:solidFill>
              </a:rPr>
              <a:t>k,l</a:t>
            </a:r>
            <a:r>
              <a:rPr lang="en-US" altLang="ko-KR" sz="1000" baseline="-25000" dirty="0"/>
              <a:t> </a:t>
            </a:r>
            <a:r>
              <a:rPr lang="en-US" altLang="ko-KR" sz="1000" baseline="-25000" dirty="0" smtClean="0"/>
              <a:t>sin</a:t>
            </a:r>
            <a:r>
              <a:rPr lang="en-US" altLang="ko-KR" sz="1000" dirty="0" smtClean="0"/>
              <a:t>R</a:t>
            </a:r>
            <a:r>
              <a:rPr lang="en-US" altLang="ko-KR" sz="1000" baseline="-25000" dirty="0" smtClean="0"/>
              <a:t>k,l-1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219464" y="2191062"/>
            <a:ext cx="392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M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)=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cosR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- </a:t>
            </a:r>
            <a:r>
              <a:rPr lang="en-US" altLang="ko-KR" sz="1600" dirty="0" err="1"/>
              <a:t>d</a:t>
            </a:r>
            <a:r>
              <a:rPr lang="en-US" altLang="ko-KR" sz="1600" baseline="-25000" dirty="0" err="1"/>
              <a:t>k,l</a:t>
            </a:r>
            <a:r>
              <a:rPr lang="en-US" altLang="ko-KR" sz="1600" baseline="-25000" dirty="0"/>
              <a:t> </a:t>
            </a:r>
            <a:r>
              <a:rPr lang="en-US" altLang="ko-KR" sz="1600" baseline="-25000" dirty="0" err="1" smtClean="0"/>
              <a:t>sin</a:t>
            </a:r>
            <a:r>
              <a:rPr lang="en-US" altLang="ko-KR" sz="1600" dirty="0" err="1" smtClean="0"/>
              <a:t>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M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/>
              <a:t>)=</a:t>
            </a: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cosR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+ </a:t>
            </a:r>
            <a:r>
              <a:rPr lang="en-US" altLang="ko-KR" sz="1600" dirty="0" err="1"/>
              <a:t>d</a:t>
            </a:r>
            <a:r>
              <a:rPr lang="en-US" altLang="ko-KR" sz="1600" baseline="-25000" dirty="0" err="1"/>
              <a:t>k,l</a:t>
            </a:r>
            <a:r>
              <a:rPr lang="en-US" altLang="ko-KR" sz="1600" baseline="-25000" dirty="0"/>
              <a:t> </a:t>
            </a:r>
            <a:r>
              <a:rPr lang="en-US" altLang="ko-KR" sz="1600" baseline="-25000" dirty="0" err="1"/>
              <a:t>sin</a:t>
            </a:r>
            <a:r>
              <a:rPr lang="en-US" altLang="ko-KR" sz="1600" dirty="0" err="1"/>
              <a:t>R</a:t>
            </a:r>
            <a:r>
              <a:rPr lang="en-US" altLang="ko-KR" sz="1600" baseline="-25000" dirty="0" err="1"/>
              <a:t>k,l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113797" y="2852936"/>
            <a:ext cx="64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</a:t>
            </a:r>
            <a:r>
              <a:rPr lang="en-US" altLang="ko-KR" baseline="30000" dirty="0" err="1"/>
              <a:t>DL</a:t>
            </a:r>
            <a:r>
              <a:rPr lang="en-US" altLang="ko-KR" baseline="-25000" dirty="0" err="1"/>
              <a:t>k,l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354768" y="3431434"/>
            <a:ext cx="662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DR</a:t>
            </a:r>
            <a:r>
              <a:rPr lang="en-US" altLang="ko-KR" baseline="-25000" dirty="0" err="1" smtClean="0"/>
              <a:t>k,l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41438" y="5517232"/>
            <a:ext cx="4020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</a:t>
            </a:r>
            <a:r>
              <a:rPr lang="en-US" altLang="ko-KR" sz="1600" baseline="-25000" dirty="0" smtClean="0"/>
              <a:t>k,l-1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)=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DL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cosR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+ </a:t>
            </a:r>
            <a:r>
              <a:rPr lang="en-US" altLang="ko-KR" sz="1600" dirty="0" err="1"/>
              <a:t>d</a:t>
            </a:r>
            <a:r>
              <a:rPr lang="en-US" altLang="ko-KR" sz="1600" baseline="-25000" dirty="0" err="1"/>
              <a:t>k,l</a:t>
            </a:r>
            <a:r>
              <a:rPr lang="en-US" altLang="ko-KR" sz="1600" baseline="-25000" dirty="0"/>
              <a:t> </a:t>
            </a:r>
            <a:r>
              <a:rPr lang="en-US" altLang="ko-KR" sz="1600" baseline="-25000" dirty="0" err="1" smtClean="0"/>
              <a:t>sin</a:t>
            </a:r>
            <a:r>
              <a:rPr lang="en-US" altLang="ko-KR" sz="1600" dirty="0" err="1" smtClean="0"/>
              <a:t>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M</a:t>
            </a:r>
            <a:r>
              <a:rPr lang="en-US" altLang="ko-KR" sz="1600" baseline="-25000" dirty="0" smtClean="0"/>
              <a:t>k,l</a:t>
            </a:r>
            <a:r>
              <a:rPr lang="en-US" altLang="ko-KR" sz="1600" baseline="-25000" dirty="0"/>
              <a:t>-1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 smtClean="0"/>
              <a:t>)=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600" dirty="0" err="1" smtClean="0"/>
              <a:t>F</a:t>
            </a:r>
            <a:r>
              <a:rPr lang="en-US" altLang="ko-KR" sz="1600" baseline="30000" dirty="0" err="1" smtClean="0"/>
              <a:t>DR</a:t>
            </a:r>
            <a:r>
              <a:rPr lang="en-US" altLang="ko-KR" sz="1600" baseline="-25000" dirty="0" err="1" smtClean="0"/>
              <a:t>k,l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dirty="0" err="1"/>
              <a:t>h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cosR</a:t>
            </a:r>
            <a:r>
              <a:rPr lang="en-US" altLang="ko-KR" sz="1600" baseline="-25000" dirty="0" err="1"/>
              <a:t>k,l</a:t>
            </a:r>
            <a:r>
              <a:rPr lang="en-US" altLang="ko-KR" sz="1600" dirty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 </a:t>
            </a:r>
            <a:r>
              <a:rPr lang="en-US" altLang="ko-KR" sz="1600" dirty="0" err="1"/>
              <a:t>d</a:t>
            </a:r>
            <a:r>
              <a:rPr lang="en-US" altLang="ko-KR" sz="1600" baseline="-25000" dirty="0" err="1"/>
              <a:t>k,l</a:t>
            </a:r>
            <a:r>
              <a:rPr lang="en-US" altLang="ko-KR" sz="1600" baseline="-25000" dirty="0"/>
              <a:t> </a:t>
            </a:r>
            <a:r>
              <a:rPr lang="en-US" altLang="ko-KR" sz="1600" baseline="-25000" dirty="0" err="1"/>
              <a:t>sin</a:t>
            </a:r>
            <a:r>
              <a:rPr lang="en-US" altLang="ko-KR" sz="1600" dirty="0" err="1"/>
              <a:t>R</a:t>
            </a:r>
            <a:r>
              <a:rPr lang="en-US" altLang="ko-KR" sz="1600" baseline="-25000" dirty="0" err="1"/>
              <a:t>k,l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1465379" y="4863074"/>
            <a:ext cx="662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DR</a:t>
            </a:r>
            <a:r>
              <a:rPr lang="en-US" altLang="ko-KR" baseline="-25000" dirty="0" err="1" smtClean="0"/>
              <a:t>k,l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57350" y="4550792"/>
            <a:ext cx="64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</a:t>
            </a:r>
            <a:r>
              <a:rPr lang="en-US" altLang="ko-KR" baseline="30000" dirty="0" err="1"/>
              <a:t>DL</a:t>
            </a:r>
            <a:r>
              <a:rPr lang="en-US" altLang="ko-KR" baseline="-25000" dirty="0" err="1"/>
              <a:t>k,l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1159" y="5261174"/>
            <a:ext cx="2597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(k,l-1)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에서 하중의 방향 바뀌는 것에 유의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03177" y="4058350"/>
            <a:ext cx="2565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다우웰 크기는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k,l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을 사용하는 것에 유의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Dowel </a:t>
            </a:r>
            <a:r>
              <a:rPr lang="ko-KR" altLang="en-US" dirty="0" smtClean="0"/>
              <a:t>너비의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2232248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블록 하단 중심에서 다우웰 소켓 중심부까지 거리</a:t>
            </a:r>
            <a:endParaRPr lang="en-US" altLang="ko-KR" dirty="0" smtClean="0"/>
          </a:p>
          <a:p>
            <a:r>
              <a:rPr lang="ko-KR" altLang="en-US" dirty="0" smtClean="0"/>
              <a:t>왜 하단의 소켓을 기준으로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상단을 기준으로 하면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에 꽂히는 블록들은 모두 동일한 </a:t>
            </a:r>
            <a:r>
              <a:rPr lang="en-US" altLang="ko-KR" dirty="0" smtClean="0"/>
              <a:t>d</a:t>
            </a:r>
            <a:r>
              <a:rPr lang="ko-KR" altLang="en-US" dirty="0" smtClean="0"/>
              <a:t>를 가져야만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하단을 기준으로 하면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에 꽂히는 블록 별로 서로 다른 </a:t>
            </a:r>
            <a:r>
              <a:rPr lang="en-US" altLang="ko-KR" dirty="0" smtClean="0"/>
              <a:t>d</a:t>
            </a:r>
            <a:r>
              <a:rPr lang="ko-KR" altLang="en-US" dirty="0" smtClean="0"/>
              <a:t>를 사용할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이것은 </a:t>
            </a:r>
            <a:r>
              <a:rPr lang="en-US" altLang="ko-KR" dirty="0" smtClean="0"/>
              <a:t>insignificant</a:t>
            </a:r>
            <a:r>
              <a:rPr lang="ko-KR" altLang="en-US" dirty="0" smtClean="0"/>
              <a:t>한 이유이다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또다른</a:t>
            </a:r>
            <a:r>
              <a:rPr lang="ko-KR" altLang="en-US" dirty="0" smtClean="0"/>
              <a:t> 이유로는 </a:t>
            </a:r>
            <a:r>
              <a:rPr lang="ko-KR" altLang="en-US" dirty="0" err="1" smtClean="0"/>
              <a:t>최상단</a:t>
            </a:r>
            <a:r>
              <a:rPr lang="ko-KR" altLang="en-US" dirty="0" smtClean="0"/>
              <a:t> 블록들은 다우웰이 없으므로 하단 소켓을 기준으로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말이 맞다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이것은 꽤 설득력 있어 보인다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757606" y="2905458"/>
            <a:ext cx="2189931" cy="3366058"/>
            <a:chOff x="6081358" y="2347302"/>
            <a:chExt cx="2189931" cy="3366058"/>
          </a:xfrm>
        </p:grpSpPr>
        <p:grpSp>
          <p:nvGrpSpPr>
            <p:cNvPr id="6" name="그룹 5"/>
            <p:cNvGrpSpPr/>
            <p:nvPr/>
          </p:nvGrpSpPr>
          <p:grpSpPr>
            <a:xfrm>
              <a:off x="6081358" y="2347302"/>
              <a:ext cx="2189931" cy="3366058"/>
              <a:chOff x="1116000" y="2040094"/>
              <a:chExt cx="2189931" cy="3366058"/>
            </a:xfrm>
          </p:grpSpPr>
          <p:sp>
            <p:nvSpPr>
              <p:cNvPr id="40" name="직사각형 39"/>
              <p:cNvSpPr/>
              <p:nvPr/>
            </p:nvSpPr>
            <p:spPr bwMode="auto">
              <a:xfrm rot="600000">
                <a:off x="1116000" y="2325093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 rot="600000">
                <a:off x="1167852" y="480228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 rot="600000">
                <a:off x="2199289" y="4984127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 bwMode="auto">
              <a:xfrm rot="600000">
                <a:off x="1668874" y="2040094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7" name="사다리꼴 56"/>
              <p:cNvSpPr/>
              <p:nvPr/>
            </p:nvSpPr>
            <p:spPr bwMode="auto">
              <a:xfrm rot="600000">
                <a:off x="2682000" y="2218876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75" name="직선 화살표 연결선 74"/>
              <p:cNvCxnSpPr/>
              <p:nvPr/>
            </p:nvCxnSpPr>
            <p:spPr bwMode="auto">
              <a:xfrm rot="6000000">
                <a:off x="2110383" y="4656464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77" name="직선 연결선 76"/>
              <p:cNvCxnSpPr/>
              <p:nvPr/>
            </p:nvCxnSpPr>
            <p:spPr bwMode="auto">
              <a:xfrm rot="600000" flipV="1">
                <a:off x="2045956" y="2198046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 bwMode="auto">
              <a:xfrm rot="600000" flipV="1">
                <a:off x="2045931" y="3889398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/>
                <p:cNvSpPr/>
                <p:nvPr/>
              </p:nvSpPr>
              <p:spPr>
                <a:xfrm rot="600000">
                  <a:off x="6856172" y="4970348"/>
                  <a:ext cx="419730" cy="25680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직사각형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00000">
                  <a:off x="1899947" y="4687894"/>
                  <a:ext cx="419730" cy="25680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594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방향 변위 확인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347864" y="2484021"/>
            <a:ext cx="1440161" cy="2117456"/>
            <a:chOff x="6017375" y="3933056"/>
            <a:chExt cx="1440161" cy="2117456"/>
          </a:xfrm>
        </p:grpSpPr>
        <p:grpSp>
          <p:nvGrpSpPr>
            <p:cNvPr id="6" name="그룹 5"/>
            <p:cNvGrpSpPr/>
            <p:nvPr/>
          </p:nvGrpSpPr>
          <p:grpSpPr>
            <a:xfrm flipH="1">
              <a:off x="6017375" y="3933056"/>
              <a:ext cx="1440161" cy="2117456"/>
              <a:chOff x="971600" y="1268760"/>
              <a:chExt cx="1440161" cy="288032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071155" y="3984532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73378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81973" y="5754161"/>
              <a:ext cx="40292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1291" y="5877272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73378" y="5877272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64646" y="3987846"/>
              <a:ext cx="433379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+h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60459" y="4114881"/>
              <a:ext cx="584062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+b(1-cosR)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46775" y="4112097"/>
              <a:ext cx="553604" cy="123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799384" y="2114690"/>
            <a:ext cx="327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+h</a:t>
            </a:r>
            <a:r>
              <a:rPr lang="en-US" altLang="ko-KR" baseline="-25000" dirty="0" smtClean="0"/>
              <a:t>k,l-1 </a:t>
            </a:r>
            <a:r>
              <a:rPr lang="en-US" altLang="ko-KR" dirty="0" smtClean="0"/>
              <a:t>sinR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d</a:t>
            </a:r>
            <a:r>
              <a:rPr lang="en-US" altLang="ko-KR" baseline="-25000" dirty="0" err="1"/>
              <a:t>k,l</a:t>
            </a:r>
            <a:r>
              <a:rPr lang="en-US" altLang="ko-KR" baseline="-25000" dirty="0"/>
              <a:t> </a:t>
            </a:r>
            <a:r>
              <a:rPr lang="en-US" altLang="ko-KR" dirty="0" smtClean="0"/>
              <a:t>(1-cosR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2114690"/>
            <a:ext cx="338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+h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 sinR</a:t>
            </a:r>
            <a:r>
              <a:rPr lang="en-US" altLang="ko-KR" baseline="-25000" dirty="0"/>
              <a:t>k,l-1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k,l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(1-cosR</a:t>
            </a:r>
            <a:r>
              <a:rPr lang="en-US" altLang="ko-KR" baseline="-25000" dirty="0"/>
              <a:t>k,l-1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99384" y="4627762"/>
            <a:ext cx="278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en-US" altLang="ko-KR" dirty="0" err="1" smtClean="0"/>
              <a:t>h</a:t>
            </a:r>
            <a:r>
              <a:rPr lang="en-US" altLang="ko-KR" baseline="-25000" dirty="0" err="1"/>
              <a:t>k,l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sinR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</a:t>
            </a:r>
            <a:r>
              <a:rPr lang="en-US" altLang="ko-KR" baseline="-25000" dirty="0" err="1"/>
              <a:t>k,l</a:t>
            </a:r>
            <a:r>
              <a:rPr lang="en-US" altLang="ko-KR" baseline="-25000" dirty="0"/>
              <a:t> </a:t>
            </a:r>
            <a:r>
              <a:rPr lang="en-US" altLang="ko-KR" dirty="0" smtClean="0"/>
              <a:t>(1-cosR</a:t>
            </a:r>
            <a:r>
              <a:rPr lang="en-US" altLang="ko-KR" baseline="-25000" dirty="0"/>
              <a:t>k,l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4627762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en-US" altLang="ko-KR" dirty="0" err="1" smtClean="0"/>
              <a:t>h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sinR</a:t>
            </a:r>
            <a:r>
              <a:rPr lang="en-US" altLang="ko-KR" baseline="-25000" dirty="0" err="1"/>
              <a:t>k,l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</a:t>
            </a:r>
            <a:r>
              <a:rPr lang="en-US" altLang="ko-KR" baseline="-25000" dirty="0" err="1"/>
              <a:t>k,l</a:t>
            </a:r>
            <a:r>
              <a:rPr lang="en-US" altLang="ko-KR" baseline="-25000" dirty="0"/>
              <a:t> </a:t>
            </a:r>
            <a:r>
              <a:rPr lang="en-US" altLang="ko-KR" dirty="0" smtClean="0"/>
              <a:t>(1-cosR</a:t>
            </a:r>
            <a:r>
              <a:rPr lang="en-US" altLang="ko-KR" baseline="-25000" dirty="0"/>
              <a:t>k,l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873758" y="2114690"/>
            <a:ext cx="465994" cy="420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11760" y="1340768"/>
            <a:ext cx="3568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k,l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</a:rPr>
              <a:t>의 </a:t>
            </a:r>
            <a:r>
              <a:rPr lang="en-US" altLang="ko-KR" sz="1000" dirty="0" smtClean="0">
                <a:solidFill>
                  <a:srgbClr val="FF0000"/>
                </a:solidFill>
              </a:rPr>
              <a:t>d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쓰는 이유</a:t>
            </a:r>
            <a:r>
              <a:rPr lang="en-US" altLang="ko-KR" sz="1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k,l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</a:rPr>
              <a:t>과 </a:t>
            </a:r>
            <a:r>
              <a:rPr lang="en-US" altLang="ko-KR" sz="1000" dirty="0" smtClean="0">
                <a:solidFill>
                  <a:srgbClr val="FF0000"/>
                </a:solidFill>
              </a:rPr>
              <a:t>(k,l-1)</a:t>
            </a:r>
            <a:r>
              <a:rPr lang="ko-KR" altLang="en-US" sz="1000" dirty="0" smtClean="0">
                <a:solidFill>
                  <a:srgbClr val="FF0000"/>
                </a:solidFill>
              </a:rPr>
              <a:t>의 맞닿는 곳의 다우웰의 너비는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d</a:t>
            </a:r>
            <a:r>
              <a:rPr lang="en-US" altLang="ko-KR" sz="1000" baseline="-25000" dirty="0" err="1" smtClean="0">
                <a:solidFill>
                  <a:srgbClr val="FF0000"/>
                </a:solidFill>
              </a:rPr>
              <a:t>k,l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하나 뿐임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d</a:t>
            </a:r>
            <a:r>
              <a:rPr lang="en-US" altLang="ko-KR" sz="1000" baseline="-25000" dirty="0" smtClean="0">
                <a:solidFill>
                  <a:srgbClr val="FF0000"/>
                </a:solidFill>
              </a:rPr>
              <a:t>k,l-1</a:t>
            </a:r>
            <a:r>
              <a:rPr lang="ko-KR" altLang="en-US" sz="1000" dirty="0" smtClean="0">
                <a:solidFill>
                  <a:srgbClr val="FF0000"/>
                </a:solidFill>
              </a:rPr>
              <a:t>은 </a:t>
            </a:r>
            <a:r>
              <a:rPr lang="en-US" altLang="ko-KR" sz="1000" dirty="0" smtClean="0">
                <a:solidFill>
                  <a:srgbClr val="FF0000"/>
                </a:solidFill>
              </a:rPr>
              <a:t>(k,l-1)</a:t>
            </a:r>
            <a:r>
              <a:rPr lang="ko-KR" altLang="en-US" sz="1000" dirty="0" smtClean="0">
                <a:solidFill>
                  <a:srgbClr val="FF0000"/>
                </a:solidFill>
              </a:rPr>
              <a:t>과 </a:t>
            </a:r>
            <a:r>
              <a:rPr lang="en-US" altLang="ko-KR" sz="1000" dirty="0" smtClean="0">
                <a:solidFill>
                  <a:srgbClr val="FF0000"/>
                </a:solidFill>
              </a:rPr>
              <a:t>(k,l-2)</a:t>
            </a:r>
            <a:r>
              <a:rPr lang="ko-KR" altLang="en-US" sz="1000" dirty="0" smtClean="0">
                <a:solidFill>
                  <a:srgbClr val="FF0000"/>
                </a:solidFill>
              </a:rPr>
              <a:t>가 맞닿는 곳의 다우웰 너비임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26" name="꺾인 연결선 25"/>
          <p:cNvCxnSpPr>
            <a:stCxn id="24" idx="1"/>
          </p:cNvCxnSpPr>
          <p:nvPr/>
        </p:nvCxnSpPr>
        <p:spPr>
          <a:xfrm rot="10800000" flipV="1">
            <a:off x="2106756" y="1617766"/>
            <a:ext cx="305005" cy="4969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8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수축량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1067060" y="3090190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1007076" y="3306821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7544" y="1124744"/>
            <a:ext cx="76193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소나티나</a:t>
            </a:r>
            <a:endParaRPr lang="en-US" altLang="ko-KR" dirty="0" smtClean="0"/>
          </a:p>
          <a:p>
            <a:r>
              <a:rPr lang="en-US" altLang="ko-KR" dirty="0" err="1" smtClean="0"/>
              <a:t>beta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= </a:t>
            </a:r>
            <a:r>
              <a:rPr lang="ko-KR" altLang="en-US" dirty="0" smtClean="0"/>
              <a:t>변위</a:t>
            </a:r>
            <a:r>
              <a:rPr lang="en-US" altLang="ko-KR" baseline="-25000" dirty="0" smtClean="0"/>
              <a:t>k,l-1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변위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 -+ delta</a:t>
            </a:r>
          </a:p>
          <a:p>
            <a:r>
              <a:rPr lang="en-US" altLang="ko-KR" dirty="0" smtClean="0"/>
              <a:t>l-1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뺀 것은 다른 수식들의 형태와 통일성을 유지하기 위함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하중이 나오는 조건으로</a:t>
            </a:r>
            <a:endParaRPr lang="en-US" altLang="ko-KR" dirty="0" smtClean="0"/>
          </a:p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&lt;0, </a:t>
            </a:r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 </a:t>
            </a:r>
            <a:r>
              <a:rPr lang="ko-KR" altLang="en-US" dirty="0" smtClean="0"/>
              <a:t>로 주고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그렇다면 아래와 같은 조건임</a:t>
            </a:r>
            <a:endParaRPr lang="en-US" altLang="ko-KR" dirty="0"/>
          </a:p>
          <a:p>
            <a:endParaRPr lang="en-US" altLang="ko-KR" baseline="30000" dirty="0" smtClean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2411760" y="3090190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2473666" y="3309202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67325" y="3892922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2334921" y="3881313"/>
            <a:ext cx="11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1331640" y="2924944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6336" y="3582028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699792" y="3592571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713519" y="2936301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923928" y="3063736"/>
            <a:ext cx="1296144" cy="526454"/>
            <a:chOff x="3923928" y="3063736"/>
            <a:chExt cx="1296144" cy="526454"/>
          </a:xfrm>
        </p:grpSpPr>
        <p:sp>
          <p:nvSpPr>
            <p:cNvPr id="23" name="직사각형 22"/>
            <p:cNvSpPr/>
            <p:nvPr/>
          </p:nvSpPr>
          <p:spPr>
            <a:xfrm>
              <a:off x="3923928" y="3306820"/>
              <a:ext cx="216024" cy="2752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23928" y="3063736"/>
              <a:ext cx="1296144" cy="2454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04048" y="3309202"/>
              <a:ext cx="216024" cy="2809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23928" y="3372334"/>
            <a:ext cx="1296144" cy="525040"/>
            <a:chOff x="3923928" y="3372334"/>
            <a:chExt cx="1296144" cy="525040"/>
          </a:xfrm>
        </p:grpSpPr>
        <p:sp>
          <p:nvSpPr>
            <p:cNvPr id="29" name="직사각형 28"/>
            <p:cNvSpPr/>
            <p:nvPr/>
          </p:nvSpPr>
          <p:spPr>
            <a:xfrm>
              <a:off x="4211960" y="3372334"/>
              <a:ext cx="720080" cy="233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23928" y="3614005"/>
              <a:ext cx="1296144" cy="283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61709" y="39330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이런 의미임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5205" y="4464854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만약 내가 오해했던 대로 반대로 준다면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15618" y="57642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이런 의미임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31640" y="4887913"/>
            <a:ext cx="1320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 rot="10800000">
            <a:off x="3369904" y="5223401"/>
            <a:ext cx="1296144" cy="526454"/>
            <a:chOff x="3923928" y="3063736"/>
            <a:chExt cx="1296144" cy="52645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6" name="직사각형 55"/>
            <p:cNvSpPr/>
            <p:nvPr/>
          </p:nvSpPr>
          <p:spPr>
            <a:xfrm>
              <a:off x="3923928" y="3306820"/>
              <a:ext cx="216024" cy="27520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923928" y="3063736"/>
              <a:ext cx="1296144" cy="2454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04048" y="3309202"/>
              <a:ext cx="216024" cy="2809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 rot="11612814">
            <a:off x="3451834" y="4786879"/>
            <a:ext cx="1296144" cy="525040"/>
            <a:chOff x="3923928" y="3372334"/>
            <a:chExt cx="1296144" cy="525040"/>
          </a:xfrm>
          <a:solidFill>
            <a:srgbClr val="FF0000"/>
          </a:solidFill>
        </p:grpSpPr>
        <p:sp>
          <p:nvSpPr>
            <p:cNvPr id="60" name="직사각형 59"/>
            <p:cNvSpPr/>
            <p:nvPr/>
          </p:nvSpPr>
          <p:spPr>
            <a:xfrm>
              <a:off x="4211960" y="3372334"/>
              <a:ext cx="720080" cy="2335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923928" y="3614005"/>
              <a:ext cx="1296144" cy="28336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4371034" y="5191109"/>
            <a:ext cx="182131" cy="161181"/>
          </a:xfrm>
          <a:prstGeom prst="roundRect">
            <a:avLst/>
          </a:prstGeom>
          <a:noFill/>
          <a:ln w="952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307684" y="58052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하중 버티는 위치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537198" y="2983834"/>
            <a:ext cx="1963999" cy="1328625"/>
            <a:chOff x="5537198" y="2983834"/>
            <a:chExt cx="1963999" cy="1328625"/>
          </a:xfrm>
        </p:grpSpPr>
        <p:grpSp>
          <p:nvGrpSpPr>
            <p:cNvPr id="48" name="그룹 47"/>
            <p:cNvGrpSpPr/>
            <p:nvPr/>
          </p:nvGrpSpPr>
          <p:grpSpPr>
            <a:xfrm rot="632546">
              <a:off x="5922237" y="2983834"/>
              <a:ext cx="1296144" cy="526454"/>
              <a:chOff x="3923928" y="3063736"/>
              <a:chExt cx="1296144" cy="52645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923928" y="3306820"/>
                <a:ext cx="216024" cy="27520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923928" y="3063736"/>
                <a:ext cx="1296144" cy="24546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004048" y="3309202"/>
                <a:ext cx="216024" cy="28098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823093" y="3390909"/>
              <a:ext cx="1296144" cy="525040"/>
              <a:chOff x="3923928" y="3372334"/>
              <a:chExt cx="1296144" cy="52504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211960" y="3372334"/>
                <a:ext cx="720080" cy="233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923928" y="3614005"/>
                <a:ext cx="1296144" cy="28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6017874" y="3321132"/>
              <a:ext cx="182131" cy="161181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37198" y="3943127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하중 버티는 위치</a:t>
              </a:r>
              <a:endParaRPr lang="ko-KR" alt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64689" y="6185745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소나티나가 더 맞아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4" name="&quot;없음&quot; 기호 43"/>
          <p:cNvSpPr/>
          <p:nvPr/>
        </p:nvSpPr>
        <p:spPr>
          <a:xfrm>
            <a:off x="867325" y="4655165"/>
            <a:ext cx="7521099" cy="1334765"/>
          </a:xfrm>
          <a:prstGeom prst="noSmoking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9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83568" y="2240864"/>
            <a:ext cx="1584000" cy="360000"/>
            <a:chOff x="5400000" y="4860000"/>
            <a:chExt cx="1584000" cy="360000"/>
          </a:xfrm>
        </p:grpSpPr>
        <p:sp>
          <p:nvSpPr>
            <p:cNvPr id="4" name="직사각형 3"/>
            <p:cNvSpPr/>
            <p:nvPr/>
          </p:nvSpPr>
          <p:spPr>
            <a:xfrm>
              <a:off x="5400000" y="5040000"/>
              <a:ext cx="180000" cy="180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400000" y="4860000"/>
              <a:ext cx="1584000" cy="180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32000" y="5040000"/>
              <a:ext cx="720000" cy="180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04000" y="5040000"/>
              <a:ext cx="180000" cy="180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83568" y="2456864"/>
            <a:ext cx="1584000" cy="324000"/>
            <a:chOff x="5400000" y="5112000"/>
            <a:chExt cx="1584000" cy="324000"/>
          </a:xfrm>
        </p:grpSpPr>
        <p:sp>
          <p:nvSpPr>
            <p:cNvPr id="9" name="직사각형 8"/>
            <p:cNvSpPr/>
            <p:nvPr/>
          </p:nvSpPr>
          <p:spPr>
            <a:xfrm>
              <a:off x="5400000" y="5256000"/>
              <a:ext cx="1584000" cy="180000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5616000" y="5112000"/>
              <a:ext cx="180000" cy="144000"/>
            </a:xfrm>
            <a:prstGeom prst="trapezoid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6588000" y="5112000"/>
              <a:ext cx="180000" cy="144000"/>
            </a:xfrm>
            <a:prstGeom prst="trapezoid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2282" y="3093502"/>
            <a:ext cx="1610071" cy="581344"/>
            <a:chOff x="7420512" y="3946240"/>
            <a:chExt cx="1610071" cy="581344"/>
          </a:xfrm>
        </p:grpSpPr>
        <p:grpSp>
          <p:nvGrpSpPr>
            <p:cNvPr id="13" name="그룹 12"/>
            <p:cNvGrpSpPr/>
            <p:nvPr/>
          </p:nvGrpSpPr>
          <p:grpSpPr>
            <a:xfrm rot="173889">
              <a:off x="7420512" y="3946240"/>
              <a:ext cx="1584000" cy="360000"/>
              <a:chOff x="5400000" y="4860000"/>
              <a:chExt cx="1584000" cy="3600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400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400000" y="4860000"/>
                <a:ext cx="1584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832000" y="5040000"/>
                <a:ext cx="72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804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446583" y="4203584"/>
              <a:ext cx="1584000" cy="324000"/>
              <a:chOff x="5400000" y="5112000"/>
              <a:chExt cx="1584000" cy="32400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5400000" y="5256000"/>
                <a:ext cx="1584000" cy="180000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다리꼴 17"/>
              <p:cNvSpPr/>
              <p:nvPr/>
            </p:nvSpPr>
            <p:spPr>
              <a:xfrm>
                <a:off x="5616000" y="5112000"/>
                <a:ext cx="180000" cy="144000"/>
              </a:xfrm>
              <a:prstGeom prst="trapezoid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다리꼴 18"/>
              <p:cNvSpPr/>
              <p:nvPr/>
            </p:nvSpPr>
            <p:spPr>
              <a:xfrm>
                <a:off x="6588000" y="5112000"/>
                <a:ext cx="180000" cy="144000"/>
              </a:xfrm>
              <a:prstGeom prst="trapezoid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8831673" y="4203584"/>
              <a:ext cx="154782" cy="117936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 rot="10800000">
              <a:off x="8634583" y="4278260"/>
              <a:ext cx="154782" cy="117936"/>
            </a:xfrm>
            <a:prstGeom prst="righ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01763" y="4163793"/>
            <a:ext cx="1634137" cy="581344"/>
            <a:chOff x="7264615" y="5014832"/>
            <a:chExt cx="1634137" cy="581344"/>
          </a:xfrm>
        </p:grpSpPr>
        <p:grpSp>
          <p:nvGrpSpPr>
            <p:cNvPr id="25" name="그룹 24"/>
            <p:cNvGrpSpPr/>
            <p:nvPr/>
          </p:nvGrpSpPr>
          <p:grpSpPr>
            <a:xfrm rot="173889">
              <a:off x="7314752" y="5014832"/>
              <a:ext cx="1584000" cy="360000"/>
              <a:chOff x="5400000" y="4860000"/>
              <a:chExt cx="1584000" cy="360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5400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400000" y="4860000"/>
                <a:ext cx="1584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832000" y="5040000"/>
                <a:ext cx="72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804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264615" y="5272176"/>
              <a:ext cx="1584000" cy="324000"/>
              <a:chOff x="5400000" y="5112000"/>
              <a:chExt cx="1584000" cy="3240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400000" y="5256000"/>
                <a:ext cx="1584000" cy="180000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다리꼴 29"/>
              <p:cNvSpPr/>
              <p:nvPr/>
            </p:nvSpPr>
            <p:spPr>
              <a:xfrm>
                <a:off x="5616000" y="5112000"/>
                <a:ext cx="180000" cy="144000"/>
              </a:xfrm>
              <a:prstGeom prst="trapezoid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/>
              <p:cNvSpPr/>
              <p:nvPr/>
            </p:nvSpPr>
            <p:spPr>
              <a:xfrm>
                <a:off x="6588000" y="5112000"/>
                <a:ext cx="180000" cy="144000"/>
              </a:xfrm>
              <a:prstGeom prst="trapezoid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오른쪽 화살표 26"/>
            <p:cNvSpPr/>
            <p:nvPr/>
          </p:nvSpPr>
          <p:spPr>
            <a:xfrm>
              <a:off x="8479801" y="5298240"/>
              <a:ext cx="154782" cy="117936"/>
            </a:xfrm>
            <a:prstGeom prst="righ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오른쪽 화살표 27"/>
            <p:cNvSpPr/>
            <p:nvPr/>
          </p:nvSpPr>
          <p:spPr>
            <a:xfrm rot="10800000">
              <a:off x="8286848" y="5245959"/>
              <a:ext cx="154782" cy="117936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98616" y="5199819"/>
            <a:ext cx="1622232" cy="581344"/>
            <a:chOff x="5816838" y="5845077"/>
            <a:chExt cx="1622232" cy="581344"/>
          </a:xfrm>
        </p:grpSpPr>
        <p:grpSp>
          <p:nvGrpSpPr>
            <p:cNvPr id="37" name="그룹 36"/>
            <p:cNvGrpSpPr/>
            <p:nvPr/>
          </p:nvGrpSpPr>
          <p:grpSpPr>
            <a:xfrm rot="173889">
              <a:off x="5855070" y="5845077"/>
              <a:ext cx="1584000" cy="360000"/>
              <a:chOff x="5400000" y="4860000"/>
              <a:chExt cx="1584000" cy="36000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400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400000" y="4860000"/>
                <a:ext cx="1584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832000" y="5040000"/>
                <a:ext cx="72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804000" y="50400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816838" y="6102421"/>
              <a:ext cx="1584000" cy="324000"/>
              <a:chOff x="5400000" y="5112000"/>
              <a:chExt cx="1584000" cy="32400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400000" y="5256000"/>
                <a:ext cx="1584000" cy="180000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다리꼴 41"/>
              <p:cNvSpPr/>
              <p:nvPr/>
            </p:nvSpPr>
            <p:spPr>
              <a:xfrm>
                <a:off x="5616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다리꼴 42"/>
              <p:cNvSpPr/>
              <p:nvPr/>
            </p:nvSpPr>
            <p:spPr>
              <a:xfrm>
                <a:off x="6588000" y="5112000"/>
                <a:ext cx="180000" cy="144000"/>
              </a:xfrm>
              <a:prstGeom prst="trapezoid">
                <a:avLst>
                  <a:gd name="adj" fmla="val 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오른쪽 화살표 38"/>
            <p:cNvSpPr/>
            <p:nvPr/>
          </p:nvSpPr>
          <p:spPr>
            <a:xfrm>
              <a:off x="6045447" y="6113546"/>
              <a:ext cx="154782" cy="117936"/>
            </a:xfrm>
            <a:prstGeom prst="rightArrow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화살표 39"/>
            <p:cNvSpPr/>
            <p:nvPr/>
          </p:nvSpPr>
          <p:spPr>
            <a:xfrm rot="10800000">
              <a:off x="5859034" y="6043453"/>
              <a:ext cx="154782" cy="117936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483768" y="437473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이건 없다고 가정하면</a:t>
            </a: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483768" y="5272497"/>
            <a:ext cx="3430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결국 좌측에서 걸림</a:t>
            </a:r>
            <a:endParaRPr lang="en-US" altLang="ko-KR" dirty="0" smtClean="0"/>
          </a:p>
          <a:p>
            <a:r>
              <a:rPr lang="ko-KR" altLang="en-US" dirty="0" smtClean="0"/>
              <a:t>우측 안쪽에서 걸리는 힘이나</a:t>
            </a:r>
            <a:endParaRPr lang="en-US" altLang="ko-KR" dirty="0" smtClean="0"/>
          </a:p>
          <a:p>
            <a:r>
              <a:rPr lang="ko-KR" altLang="en-US" dirty="0" smtClean="0"/>
              <a:t>좌측 바깥쪽에서 걸리는 힘이나</a:t>
            </a:r>
            <a:endParaRPr lang="en-US" altLang="ko-KR" dirty="0" smtClean="0"/>
          </a:p>
          <a:p>
            <a:r>
              <a:rPr lang="ko-KR" altLang="en-US" dirty="0" smtClean="0"/>
              <a:t>비슷할 것 같음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그러므로 안쪽은 무시하자</a:t>
            </a:r>
            <a:r>
              <a:rPr lang="en-US" altLang="ko-KR" dirty="0" smtClean="0"/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83749" y="4331971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그러므로 소나티나 모델이 타당하다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96" name="그룹 95"/>
          <p:cNvGrpSpPr/>
          <p:nvPr/>
        </p:nvGrpSpPr>
        <p:grpSpPr>
          <a:xfrm>
            <a:off x="5537198" y="2983834"/>
            <a:ext cx="1963999" cy="1328625"/>
            <a:chOff x="5537198" y="2983834"/>
            <a:chExt cx="1963999" cy="1328625"/>
          </a:xfrm>
        </p:grpSpPr>
        <p:grpSp>
          <p:nvGrpSpPr>
            <p:cNvPr id="97" name="그룹 96"/>
            <p:cNvGrpSpPr/>
            <p:nvPr/>
          </p:nvGrpSpPr>
          <p:grpSpPr>
            <a:xfrm rot="632546">
              <a:off x="5922237" y="2983834"/>
              <a:ext cx="1296144" cy="526454"/>
              <a:chOff x="3923928" y="3063736"/>
              <a:chExt cx="1296144" cy="526454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3923928" y="3306820"/>
                <a:ext cx="216024" cy="27520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923928" y="3063736"/>
                <a:ext cx="1296144" cy="24546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004048" y="3309202"/>
                <a:ext cx="216024" cy="28098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823093" y="3390909"/>
              <a:ext cx="1296144" cy="525040"/>
              <a:chOff x="3923928" y="3372334"/>
              <a:chExt cx="1296144" cy="525040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4211960" y="3372334"/>
                <a:ext cx="720080" cy="2335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3923928" y="3614005"/>
                <a:ext cx="1296144" cy="28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모서리가 둥근 직사각형 98"/>
            <p:cNvSpPr/>
            <p:nvPr/>
          </p:nvSpPr>
          <p:spPr>
            <a:xfrm>
              <a:off x="6017874" y="3321132"/>
              <a:ext cx="182131" cy="161181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37198" y="3943127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하중 버티는 위치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04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gap</a:t>
            </a:r>
            <a:r>
              <a:rPr lang="ko-KR" altLang="en-US" dirty="0" smtClean="0"/>
              <a:t>을 더하냐 빼냐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63979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delta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트리거링이</a:t>
            </a:r>
            <a:r>
              <a:rPr lang="ko-KR" altLang="en-US" dirty="0" smtClean="0"/>
              <a:t> 지연되도록 하는 효과이다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betaL</a:t>
            </a:r>
            <a:r>
              <a:rPr lang="en-US" altLang="ko-KR" dirty="0" smtClean="0"/>
              <a:t>&lt;0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조건이므로 </a:t>
            </a:r>
            <a:r>
              <a:rPr lang="en-US" altLang="ko-KR" dirty="0" err="1" smtClean="0"/>
              <a:t>betaL</a:t>
            </a:r>
            <a:r>
              <a:rPr lang="ko-KR" altLang="en-US" dirty="0" smtClean="0"/>
              <a:t>에서는 </a:t>
            </a:r>
            <a:r>
              <a:rPr lang="en-US" altLang="ko-KR" dirty="0"/>
              <a:t>+</a:t>
            </a:r>
            <a:r>
              <a:rPr lang="en-US" altLang="ko-KR" dirty="0" err="1" smtClean="0"/>
              <a:t>deltaL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갭 </a:t>
            </a:r>
            <a:r>
              <a:rPr lang="ko-KR" altLang="en-US" dirty="0" err="1" smtClean="0"/>
              <a:t>고려안한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betaL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더 작아져야 </a:t>
            </a:r>
            <a:r>
              <a:rPr lang="ko-KR" altLang="en-US" dirty="0" err="1" smtClean="0"/>
              <a:t>트리거링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betaR</a:t>
            </a:r>
            <a:r>
              <a:rPr lang="en-US" altLang="ko-KR" dirty="0" smtClean="0"/>
              <a:t>&gt;0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조건이므로 </a:t>
            </a:r>
            <a:r>
              <a:rPr lang="en-US" altLang="ko-KR" dirty="0" err="1" smtClean="0"/>
              <a:t>betaR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deltaR</a:t>
            </a:r>
            <a:endParaRPr lang="en-US" altLang="ko-KR" dirty="0" smtClean="0"/>
          </a:p>
          <a:p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갭 </a:t>
            </a:r>
            <a:r>
              <a:rPr lang="ko-KR" altLang="en-US" dirty="0" err="1"/>
              <a:t>고려안한</a:t>
            </a:r>
            <a:r>
              <a:rPr lang="ko-KR" altLang="en-US" dirty="0"/>
              <a:t> </a:t>
            </a:r>
            <a:r>
              <a:rPr lang="en-US" altLang="ko-KR" dirty="0" err="1" smtClean="0"/>
              <a:t>betaR</a:t>
            </a:r>
            <a:r>
              <a:rPr lang="ko-KR" altLang="en-US" dirty="0" smtClean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보다 더 </a:t>
            </a:r>
            <a:r>
              <a:rPr lang="ko-KR" altLang="en-US" dirty="0" smtClean="0"/>
              <a:t>커져야 </a:t>
            </a:r>
            <a:r>
              <a:rPr lang="ko-KR" altLang="en-US" dirty="0" err="1"/>
              <a:t>트리거링</a:t>
            </a:r>
            <a:r>
              <a:rPr lang="ko-KR" altLang="en-US" dirty="0"/>
              <a:t> 된다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ko-KR" altLang="en-US" dirty="0" smtClean="0"/>
              <a:t>소나티나와 일치함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93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다우웰의 높이도 같이 검사한다면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</a:t>
            </a:r>
            <a:r>
              <a:rPr lang="ko-KR" altLang="en-US" dirty="0" smtClean="0"/>
              <a:t>라는 상수를 하나 더 만들어서 다우웰 높이를 고려한다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다우웰 위치에서 </a:t>
            </a:r>
            <a:r>
              <a:rPr lang="en-US" altLang="ko-KR" dirty="0" smtClean="0"/>
              <a:t>delta w</a:t>
            </a:r>
            <a:r>
              <a:rPr lang="ko-KR" altLang="en-US" dirty="0"/>
              <a:t> </a:t>
            </a:r>
            <a:r>
              <a:rPr lang="en-US" altLang="ko-KR" dirty="0" smtClean="0"/>
              <a:t>&gt; p </a:t>
            </a:r>
            <a:r>
              <a:rPr lang="ko-KR" altLang="en-US" dirty="0" smtClean="0"/>
              <a:t>라면 그 다우웰은 하중을 계산하지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아니라면 각 다우웰의 </a:t>
            </a:r>
            <a:r>
              <a:rPr lang="ko-KR" altLang="en-US" dirty="0" err="1" smtClean="0"/>
              <a:t>좌우측</a:t>
            </a:r>
            <a:r>
              <a:rPr lang="ko-KR" altLang="en-US" dirty="0" smtClean="0"/>
              <a:t> 하중을 다 계산한다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차이가 어느 정도 </a:t>
            </a:r>
            <a:r>
              <a:rPr lang="ko-KR" altLang="en-US" dirty="0" err="1" smtClean="0"/>
              <a:t>있을지가</a:t>
            </a:r>
            <a:r>
              <a:rPr lang="ko-KR" altLang="en-US" dirty="0" smtClean="0"/>
              <a:t> 관건임</a:t>
            </a:r>
            <a:r>
              <a:rPr lang="en-US" altLang="ko-KR" dirty="0" smtClean="0"/>
              <a:t>.</a:t>
            </a:r>
          </a:p>
          <a:p>
            <a:r>
              <a:rPr lang="ko-KR" altLang="en-US" b="1" i="1" u="sng" dirty="0" smtClean="0">
                <a:solidFill>
                  <a:srgbClr val="FF0000"/>
                </a:solidFill>
              </a:rPr>
              <a:t>일단 보류</a:t>
            </a:r>
            <a:endParaRPr lang="ko-KR" altLang="en-US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5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하중 방향 정의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소나티나</a:t>
            </a:r>
            <a:r>
              <a:rPr lang="en-US" altLang="ko-KR" sz="2800" dirty="0" smtClean="0"/>
              <a:t>-&gt;</a:t>
            </a:r>
            <a:r>
              <a:rPr lang="ko-KR" altLang="en-US" sz="2800" dirty="0" err="1" smtClean="0"/>
              <a:t>도식도와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불일치한다</a:t>
            </a:r>
            <a:r>
              <a:rPr lang="en-US" altLang="ko-KR" sz="2800" dirty="0" smtClean="0"/>
              <a:t>.)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26716" y="815979"/>
            <a:ext cx="800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하중의 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방향은 좌표축 방향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beta</a:t>
            </a:r>
            <a:r>
              <a:rPr lang="ko-KR" altLang="en-US" dirty="0" smtClean="0"/>
              <a:t>의 정의에 의해 하중을 아래와 같이 정의하면 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방향이 좌표축과 일치함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942194" y="2495229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882210" y="2711860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743174" y="4755983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805080" y="4974995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42459" y="3297961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66335" y="5547106"/>
            <a:ext cx="11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06774" y="2329983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1470" y="2987067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1206" y="5258364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4933" y="4602094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2465814" y="2327870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2753846" y="2808164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8469" y="3133306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F=k beta&lt;0</a:t>
            </a:r>
          </a:p>
          <a:p>
            <a:r>
              <a:rPr lang="ko-KR" altLang="en-US" sz="1000" dirty="0" smtClean="0"/>
              <a:t>저절로 음의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37822" y="283125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53846" y="2007559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342256" y="1988192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4198240" y="2492493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838200" y="3115062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F=-k beta&gt;0</a:t>
            </a:r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양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523650" y="2492493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5652120" y="2469544"/>
            <a:ext cx="676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04626" y="2295969"/>
            <a:ext cx="21312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For the block (</a:t>
            </a:r>
            <a:r>
              <a:rPr lang="en-US" altLang="ko-KR" sz="1100" dirty="0" err="1" smtClean="0"/>
              <a:t>k,l</a:t>
            </a:r>
            <a:r>
              <a:rPr lang="en-US" altLang="ko-KR" sz="1100" dirty="0" smtClean="0"/>
              <a:t>),</a:t>
            </a:r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+C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&lt;0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For </a:t>
            </a:r>
            <a:r>
              <a:rPr lang="en-US" altLang="ko-KR" sz="1100" dirty="0"/>
              <a:t>the block (</a:t>
            </a:r>
            <a:r>
              <a:rPr lang="en-US" altLang="ko-KR" sz="1100" dirty="0" smtClean="0"/>
              <a:t>k,l-1),</a:t>
            </a:r>
            <a:endParaRPr lang="en-US" altLang="ko-KR" sz="1100" dirty="0"/>
          </a:p>
          <a:p>
            <a:r>
              <a:rPr lang="en-US" altLang="ko-KR" sz="1100" dirty="0" err="1"/>
              <a:t>F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/>
              <a:t>k,l</a:t>
            </a:r>
            <a:r>
              <a:rPr lang="en-US" altLang="ko-KR" sz="1100" dirty="0" smtClean="0"/>
              <a:t>=-k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 smtClean="0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-C </a:t>
            </a:r>
            <a:r>
              <a:rPr lang="en-US" altLang="ko-KR" sz="1100" dirty="0" err="1"/>
              <a:t>dbeta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/>
              <a:t>k,l</a:t>
            </a:r>
            <a:r>
              <a:rPr lang="en-US" altLang="ko-KR" sz="1100" baseline="-25000" dirty="0"/>
              <a:t> </a:t>
            </a:r>
            <a:r>
              <a:rPr lang="en-US" altLang="ko-KR" sz="1100" dirty="0" smtClean="0"/>
              <a:t>&gt;0</a:t>
            </a:r>
          </a:p>
          <a:p>
            <a:endParaRPr lang="en-US" altLang="ko-KR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25203" y="1618860"/>
            <a:ext cx="145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Trigger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2477690" y="4753105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779449" y="4599216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360878" y="5504585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F=k beta&gt;0</a:t>
            </a:r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양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875707" y="5235274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9683" y="525836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772026" y="2626524"/>
            <a:ext cx="29231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97862" y="2226414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644409" y="2115281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755333" y="2465639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440838" y="2348880"/>
            <a:ext cx="26985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897861" y="5085184"/>
            <a:ext cx="29856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74678" y="4802149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4143540" y="4903809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69666" y="5187178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539255" y="5019250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532371" y="4875807"/>
            <a:ext cx="27744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07187" y="5569933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F=-k beta&lt;0</a:t>
            </a:r>
            <a:endParaRPr lang="en-US" altLang="ko-KR" sz="1000" dirty="0"/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음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789165" y="454021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2902" y="4915015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sp>
        <p:nvSpPr>
          <p:cNvPr id="59" name="오른쪽 화살표 58"/>
          <p:cNvSpPr/>
          <p:nvPr/>
        </p:nvSpPr>
        <p:spPr>
          <a:xfrm>
            <a:off x="5531676" y="5152756"/>
            <a:ext cx="676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372200" y="4968661"/>
            <a:ext cx="21312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For the block (</a:t>
            </a:r>
            <a:r>
              <a:rPr lang="en-US" altLang="ko-KR" sz="1100" dirty="0" err="1" smtClean="0"/>
              <a:t>k,l</a:t>
            </a:r>
            <a:r>
              <a:rPr lang="en-US" altLang="ko-KR" sz="1100" dirty="0" smtClean="0"/>
              <a:t>),</a:t>
            </a:r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+C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&lt;0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For </a:t>
            </a:r>
            <a:r>
              <a:rPr lang="en-US" altLang="ko-KR" sz="1100" dirty="0"/>
              <a:t>the block (</a:t>
            </a:r>
            <a:r>
              <a:rPr lang="en-US" altLang="ko-KR" sz="1100" dirty="0" smtClean="0"/>
              <a:t>k,l-1),</a:t>
            </a:r>
            <a:endParaRPr lang="en-US" altLang="ko-KR" sz="1100" dirty="0"/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=-k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-C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&gt;0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ΣF</a:t>
            </a:r>
            <a:endParaRPr lang="en-US" altLang="ko-KR" sz="1100" dirty="0"/>
          </a:p>
        </p:txBody>
      </p:sp>
      <p:sp>
        <p:nvSpPr>
          <p:cNvPr id="62" name="&quot;없음&quot; 기호 61"/>
          <p:cNvSpPr/>
          <p:nvPr/>
        </p:nvSpPr>
        <p:spPr>
          <a:xfrm>
            <a:off x="6156176" y="1988191"/>
            <a:ext cx="2880320" cy="4443515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3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하중 방향 정의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내거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도식도와</a:t>
            </a:r>
            <a:r>
              <a:rPr lang="ko-KR" altLang="en-US" dirty="0" smtClean="0"/>
              <a:t> 일치한다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6716" y="815979"/>
            <a:ext cx="800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하중의 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방향은 좌표축 방향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beta</a:t>
            </a:r>
            <a:r>
              <a:rPr lang="ko-KR" altLang="en-US" dirty="0" smtClean="0"/>
              <a:t>의 정의에 의해 하중을 아래와 같이 정의하면 </a:t>
            </a:r>
            <a:r>
              <a:rPr lang="en-US" altLang="ko-KR" dirty="0" smtClean="0"/>
              <a:t>+</a:t>
            </a:r>
            <a:r>
              <a:rPr lang="ko-KR" altLang="en-US" dirty="0" smtClean="0"/>
              <a:t>방향이 좌표축과 일치함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942194" y="2495229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882210" y="2711860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743174" y="4755983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805080" y="4974995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42459" y="3297961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L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&lt;0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666335" y="5547106"/>
            <a:ext cx="11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beta</a:t>
            </a:r>
            <a:r>
              <a:rPr lang="en-US" altLang="ko-KR" baseline="30000" dirty="0" err="1" smtClean="0"/>
              <a:t>R</a:t>
            </a:r>
            <a:r>
              <a:rPr lang="en-US" altLang="ko-KR" baseline="-25000" dirty="0" err="1" smtClean="0"/>
              <a:t>k,l</a:t>
            </a:r>
            <a:r>
              <a:rPr lang="en-US" altLang="ko-KR" dirty="0" smtClean="0"/>
              <a:t>&gt;0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206774" y="2329983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1470" y="2987067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1206" y="5258364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4933" y="4602094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4" r="46495"/>
          <a:stretch/>
        </p:blipFill>
        <p:spPr bwMode="auto">
          <a:xfrm>
            <a:off x="2465814" y="2327870"/>
            <a:ext cx="766490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2753846" y="2808164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8469" y="3133306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F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=k beta&lt;0</a:t>
            </a:r>
          </a:p>
          <a:p>
            <a:r>
              <a:rPr lang="ko-KR" altLang="en-US" sz="1000" dirty="0" smtClean="0"/>
              <a:t>저절로 음의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37822" y="283125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53846" y="2007559"/>
            <a:ext cx="2148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342256" y="1988192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Left</a:t>
            </a:r>
            <a:endParaRPr lang="ko-KR" altLang="en-US" sz="1000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294" b="72808"/>
          <a:stretch/>
        </p:blipFill>
        <p:spPr bwMode="auto">
          <a:xfrm>
            <a:off x="4198240" y="2492493"/>
            <a:ext cx="755049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838200" y="3115062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</a:t>
            </a:r>
            <a:r>
              <a:rPr lang="en-US" altLang="ko-KR" sz="1000" baseline="-25000" dirty="0"/>
              <a:t>k,l-1</a:t>
            </a:r>
            <a:r>
              <a:rPr lang="en-US" altLang="ko-KR" sz="1000" dirty="0"/>
              <a:t>=-</a:t>
            </a:r>
            <a:r>
              <a:rPr lang="en-US" altLang="ko-KR" sz="1000" dirty="0" err="1" smtClean="0"/>
              <a:t>F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&gt;0</a:t>
            </a:r>
            <a:endParaRPr lang="en-US" altLang="ko-KR" sz="1000" dirty="0"/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양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523650" y="2492493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5652120" y="2469544"/>
            <a:ext cx="676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02788" y="2295969"/>
            <a:ext cx="2131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For the block (</a:t>
            </a:r>
            <a:r>
              <a:rPr lang="en-US" altLang="ko-KR" sz="1100" dirty="0" err="1" smtClean="0"/>
              <a:t>k,l</a:t>
            </a:r>
            <a:r>
              <a:rPr lang="en-US" altLang="ko-KR" sz="1100" dirty="0" smtClean="0"/>
              <a:t>),</a:t>
            </a:r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+C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/>
              <a:t>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&lt;0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5203" y="1618860"/>
            <a:ext cx="145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Trigger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72924" r="2476"/>
          <a:stretch/>
        </p:blipFill>
        <p:spPr bwMode="auto">
          <a:xfrm>
            <a:off x="2477690" y="4753105"/>
            <a:ext cx="873834" cy="56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779449" y="4599216"/>
            <a:ext cx="3061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k,l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360878" y="5504585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F</a:t>
            </a:r>
            <a:r>
              <a:rPr lang="en-US" altLang="ko-KR" sz="1000" baseline="-25000" dirty="0" err="1"/>
              <a:t>k,l</a:t>
            </a:r>
            <a:r>
              <a:rPr lang="en-US" altLang="ko-KR" sz="1000" dirty="0" smtClean="0"/>
              <a:t>=k beta&gt;0</a:t>
            </a:r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양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875707" y="5235274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9683" y="5258364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772026" y="2626524"/>
            <a:ext cx="29231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97862" y="2226414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644409" y="2115281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755333" y="2465639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440838" y="2348880"/>
            <a:ext cx="26985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897861" y="5085184"/>
            <a:ext cx="29856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74678" y="4802149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t="-1" b="72808"/>
          <a:stretch/>
        </p:blipFill>
        <p:spPr bwMode="auto">
          <a:xfrm>
            <a:off x="4143540" y="4903809"/>
            <a:ext cx="90931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69666" y="5187178"/>
            <a:ext cx="32541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 smtClean="0"/>
              <a:t>(k,l-1)</a:t>
            </a:r>
          </a:p>
          <a:p>
            <a:r>
              <a:rPr lang="en-US" altLang="ko-KR" sz="1000" dirty="0" smtClean="0"/>
              <a:t>Right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539255" y="5019250"/>
            <a:ext cx="28803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532371" y="4875807"/>
            <a:ext cx="27744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07187" y="5569933"/>
            <a:ext cx="1177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r>
              <a:rPr lang="en-US" altLang="ko-KR" sz="1000" baseline="-25000" dirty="0" smtClean="0"/>
              <a:t>k,l-1</a:t>
            </a:r>
            <a:r>
              <a:rPr lang="en-US" altLang="ko-KR" sz="1000" dirty="0" smtClean="0"/>
              <a:t>=-</a:t>
            </a:r>
            <a:r>
              <a:rPr lang="en-US" altLang="ko-KR" sz="1000" dirty="0" err="1" smtClean="0"/>
              <a:t>F</a:t>
            </a:r>
            <a:r>
              <a:rPr lang="en-US" altLang="ko-KR" sz="1000" baseline="-25000" dirty="0" err="1" smtClean="0"/>
              <a:t>k,l</a:t>
            </a:r>
            <a:r>
              <a:rPr lang="en-US" altLang="ko-KR" sz="1000" dirty="0" smtClean="0"/>
              <a:t>&lt;0</a:t>
            </a:r>
            <a:endParaRPr lang="en-US" altLang="ko-KR" sz="1000" dirty="0"/>
          </a:p>
          <a:p>
            <a:r>
              <a:rPr lang="ko-KR" altLang="en-US" sz="1000" dirty="0" smtClean="0"/>
              <a:t>저절로 </a:t>
            </a:r>
            <a:r>
              <a:rPr lang="ko-KR" altLang="en-US" sz="1000" dirty="0"/>
              <a:t>음</a:t>
            </a:r>
            <a:r>
              <a:rPr lang="ko-KR" altLang="en-US" sz="1000" dirty="0" smtClean="0"/>
              <a:t>의 값을 가지게 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하중 방향과 일치함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789165" y="454021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실제</a:t>
            </a:r>
            <a:endParaRPr lang="en-US" altLang="ko-KR" sz="1000" dirty="0" smtClean="0"/>
          </a:p>
          <a:p>
            <a:r>
              <a:rPr lang="ko-KR" altLang="en-US" sz="1000" dirty="0" smtClean="0"/>
              <a:t>하중 방향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2902" y="4915015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+F</a:t>
            </a:r>
            <a:r>
              <a:rPr lang="ko-KR" altLang="en-US" sz="1000" dirty="0" smtClean="0"/>
              <a:t>방향</a:t>
            </a:r>
            <a:endParaRPr lang="ko-KR" altLang="en-US" sz="1000" dirty="0"/>
          </a:p>
        </p:txBody>
      </p:sp>
      <p:sp>
        <p:nvSpPr>
          <p:cNvPr id="59" name="오른쪽 화살표 58"/>
          <p:cNvSpPr/>
          <p:nvPr/>
        </p:nvSpPr>
        <p:spPr>
          <a:xfrm>
            <a:off x="5531676" y="5152756"/>
            <a:ext cx="676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502788" y="4175565"/>
            <a:ext cx="23896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For the block (</a:t>
            </a:r>
            <a:r>
              <a:rPr lang="en-US" altLang="ko-KR" sz="1100" dirty="0" err="1" smtClean="0"/>
              <a:t>k,l</a:t>
            </a:r>
            <a:r>
              <a:rPr lang="en-US" altLang="ko-KR" sz="1100" dirty="0" smtClean="0"/>
              <a:t>),</a:t>
            </a:r>
          </a:p>
          <a:p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=k </a:t>
            </a:r>
            <a:r>
              <a:rPr lang="en-US" altLang="ko-KR" sz="1100" dirty="0" err="1" smtClean="0"/>
              <a:t>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+C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dbeta</a:t>
            </a:r>
            <a:r>
              <a:rPr lang="en-US" altLang="ko-KR" sz="1100" baseline="30000" dirty="0" err="1" smtClean="0"/>
              <a:t>R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aseline="-25000" dirty="0" smtClean="0"/>
              <a:t> </a:t>
            </a:r>
            <a:r>
              <a:rPr lang="en-US" altLang="ko-KR" sz="1100" dirty="0" smtClean="0"/>
              <a:t>&lt;0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(k,l-1)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하중 방향 반대가 되는 것은 </a:t>
            </a:r>
            <a:r>
              <a:rPr lang="ko-KR" altLang="en-US" sz="1100" b="1" i="1" u="sng" dirty="0" err="1" smtClean="0">
                <a:solidFill>
                  <a:srgbClr val="0070C0"/>
                </a:solidFill>
              </a:rPr>
              <a:t>합력</a:t>
            </a:r>
            <a:r>
              <a:rPr lang="ko-KR" altLang="en-US" sz="1100" b="1" i="1" u="sng" dirty="0" smtClean="0">
                <a:solidFill>
                  <a:srgbClr val="0070C0"/>
                </a:solidFill>
              </a:rPr>
              <a:t> 계산시에 고려</a:t>
            </a:r>
            <a:r>
              <a:rPr lang="ko-KR" altLang="en-US" sz="1100" dirty="0" smtClean="0">
                <a:solidFill>
                  <a:srgbClr val="FF0000"/>
                </a:solidFill>
              </a:rPr>
              <a:t>하자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그림에서 </a:t>
            </a:r>
            <a:r>
              <a:rPr lang="ko-KR" altLang="en-US" sz="1100" b="1" i="1" u="sng" dirty="0" smtClean="0">
                <a:solidFill>
                  <a:srgbClr val="0070C0"/>
                </a:solidFill>
              </a:rPr>
              <a:t>하중 화살표를 반대로 그려 그것을 표시</a:t>
            </a:r>
            <a:r>
              <a:rPr lang="ko-KR" altLang="en-US" sz="1100" dirty="0" smtClean="0">
                <a:solidFill>
                  <a:srgbClr val="FF0000"/>
                </a:solidFill>
              </a:rPr>
              <a:t>하자</a:t>
            </a:r>
            <a:r>
              <a:rPr lang="en-US" altLang="ko-KR" sz="1100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ko-KR" sz="1100" dirty="0"/>
          </a:p>
          <a:p>
            <a:r>
              <a:rPr lang="en-US" altLang="ko-KR" sz="1100" dirty="0" err="1" smtClean="0"/>
              <a:t>ΣF</a:t>
            </a:r>
            <a:r>
              <a:rPr lang="en-US" altLang="ko-KR" sz="1100" baseline="30000" dirty="0" err="1" smtClean="0"/>
              <a:t>D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err="1" smtClean="0"/>
              <a:t>+F</a:t>
            </a:r>
            <a:r>
              <a:rPr lang="en-US" altLang="ko-KR" sz="1100" baseline="30000" dirty="0" err="1" smtClean="0"/>
              <a:t>DR</a:t>
            </a:r>
            <a:r>
              <a:rPr lang="en-US" altLang="ko-KR" sz="1100" baseline="-25000" dirty="0" err="1" smtClean="0"/>
              <a:t>k,l</a:t>
            </a:r>
            <a:endParaRPr lang="en-US" altLang="ko-KR" sz="1100" baseline="-25000" dirty="0" smtClean="0"/>
          </a:p>
          <a:p>
            <a:r>
              <a:rPr lang="en-US" altLang="ko-KR" sz="1100" dirty="0" smtClean="0"/>
              <a:t>ΣF</a:t>
            </a:r>
            <a:r>
              <a:rPr lang="en-US" altLang="ko-KR" sz="1100" baseline="30000" dirty="0" smtClean="0"/>
              <a:t>D</a:t>
            </a:r>
            <a:r>
              <a:rPr lang="en-US" altLang="ko-KR" sz="1100" baseline="-25000" dirty="0" smtClean="0"/>
              <a:t>k,</a:t>
            </a:r>
            <a:r>
              <a:rPr lang="en-US" altLang="ko-KR" sz="1100" b="1" baseline="-25000" dirty="0" smtClean="0">
                <a:solidFill>
                  <a:srgbClr val="FF0000"/>
                </a:solidFill>
              </a:rPr>
              <a:t>l-1</a:t>
            </a:r>
            <a:r>
              <a:rPr lang="en-US" altLang="ko-KR" sz="1100" dirty="0" smtClean="0"/>
              <a:t>=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DL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-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DR</a:t>
            </a:r>
            <a:r>
              <a:rPr lang="en-US" altLang="ko-KR" sz="1100" baseline="-25000" dirty="0" err="1" smtClean="0"/>
              <a:t>k,l</a:t>
            </a:r>
            <a:endParaRPr lang="en-US" altLang="ko-K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85878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1202</Words>
  <Application>Microsoft Office PowerPoint</Application>
  <PresentationFormat>화면 슬라이드 쇼(4:3)</PresentationFormat>
  <Paragraphs>239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다우웰 수식확인</vt:lpstr>
      <vt:lpstr>Dowel 너비의 정의</vt:lpstr>
      <vt:lpstr>x방향 변위 확인</vt:lpstr>
      <vt:lpstr>스프링 수축량 정의</vt:lpstr>
      <vt:lpstr>PowerPoint 프레젠테이션</vt:lpstr>
      <vt:lpstr>gap을 더하냐 빼냐</vt:lpstr>
      <vt:lpstr>만약 다우웰의 높이도 같이 검사한다면</vt:lpstr>
      <vt:lpstr>하중 방향 정의 (소나티나-&gt;도식도와 불일치한다.)</vt:lpstr>
      <vt:lpstr>하중 방향 정의 (내거-&gt;도식도와 일치한다)</vt:lpstr>
      <vt:lpstr>하중 방향의 정의</vt:lpstr>
      <vt:lpstr>모멘트 방향 정의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다우웰 수식확인</dc:title>
  <dc:creator>Microsoft Corporation</dc:creator>
  <cp:lastModifiedBy>230552</cp:lastModifiedBy>
  <cp:revision>15</cp:revision>
  <dcterms:created xsi:type="dcterms:W3CDTF">2006-10-05T04:04:58Z</dcterms:created>
  <dcterms:modified xsi:type="dcterms:W3CDTF">2015-08-20T13:10:09Z</dcterms:modified>
</cp:coreProperties>
</file>