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5" r:id="rId2"/>
    <p:sldId id="334" r:id="rId3"/>
    <p:sldId id="331" r:id="rId4"/>
    <p:sldId id="327" r:id="rId5"/>
    <p:sldId id="328" r:id="rId6"/>
    <p:sldId id="329" r:id="rId7"/>
    <p:sldId id="330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708" autoAdjust="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수직하중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523976" y="371855"/>
            <a:ext cx="3647819" cy="7179523"/>
            <a:chOff x="584986" y="1074013"/>
            <a:chExt cx="3647819" cy="7179523"/>
          </a:xfrm>
        </p:grpSpPr>
        <p:grpSp>
          <p:nvGrpSpPr>
            <p:cNvPr id="233" name="그룹 232"/>
            <p:cNvGrpSpPr/>
            <p:nvPr/>
          </p:nvGrpSpPr>
          <p:grpSpPr>
            <a:xfrm>
              <a:off x="584986" y="4597198"/>
              <a:ext cx="3310399" cy="3656338"/>
              <a:chOff x="4953001" y="1073623"/>
              <a:chExt cx="3310399" cy="3656338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5220411" y="1073623"/>
                <a:ext cx="3042989" cy="3656338"/>
                <a:chOff x="1983185" y="1565913"/>
                <a:chExt cx="3042989" cy="3656338"/>
              </a:xfrm>
            </p:grpSpPr>
            <p:sp>
              <p:nvSpPr>
                <p:cNvPr id="189" name="직사각형 188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191" name="직선 화살표 연결선 190"/>
                <p:cNvCxnSpPr/>
                <p:nvPr/>
              </p:nvCxnSpPr>
              <p:spPr bwMode="auto">
                <a:xfrm>
                  <a:off x="2919185" y="3596099"/>
                  <a:ext cx="158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92" name="직사각형 191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3" name="직사각형 192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4" name="사다리꼴 193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95" name="사다리꼴 194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196" name="직선 화살표 연결선 195"/>
                <p:cNvCxnSpPr/>
                <p:nvPr/>
              </p:nvCxnSpPr>
              <p:spPr bwMode="auto">
                <a:xfrm>
                  <a:off x="2397074" y="1650320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97" name="직선 화살표 연결선 196"/>
                <p:cNvCxnSpPr/>
                <p:nvPr/>
              </p:nvCxnSpPr>
              <p:spPr bwMode="auto">
                <a:xfrm>
                  <a:off x="3960970" y="1927926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99" name="직선 화살표 연결선 198"/>
                <p:cNvCxnSpPr/>
                <p:nvPr/>
              </p:nvCxnSpPr>
              <p:spPr bwMode="auto">
                <a:xfrm rot="600000">
                  <a:off x="4166767" y="2340961"/>
                  <a:ext cx="0" cy="1476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cxnSp>
              <p:nvCxnSpPr>
                <p:cNvPr id="200" name="직선 화살표 연결선 199"/>
                <p:cNvCxnSpPr/>
                <p:nvPr/>
              </p:nvCxnSpPr>
              <p:spPr bwMode="auto">
                <a:xfrm rot="6000000">
                  <a:off x="3153002" y="4186866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>
                  <a:off x="2012936" y="2524799"/>
                  <a:ext cx="1800000" cy="1800000"/>
                </a:xfrm>
                <a:prstGeom prst="arc">
                  <a:avLst>
                    <a:gd name="adj1" fmla="val 16181104"/>
                    <a:gd name="adj2" fmla="val 16867034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202" name="직선 연결선 201"/>
                <p:cNvCxnSpPr/>
                <p:nvPr/>
              </p:nvCxnSpPr>
              <p:spPr bwMode="auto">
                <a:xfrm rot="600000" flipV="1">
                  <a:off x="2913141" y="2014145"/>
                  <a:ext cx="0" cy="320810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3" name="직선 연결선 202"/>
                <p:cNvCxnSpPr/>
                <p:nvPr/>
              </p:nvCxnSpPr>
              <p:spPr bwMode="auto">
                <a:xfrm rot="600000" flipV="1">
                  <a:off x="2913116" y="3705497"/>
                  <a:ext cx="12600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4" name="직선 연결선 203"/>
                <p:cNvCxnSpPr/>
                <p:nvPr/>
              </p:nvCxnSpPr>
              <p:spPr bwMode="auto">
                <a:xfrm flipV="1">
                  <a:off x="2919731" y="1652099"/>
                  <a:ext cx="0" cy="19440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5" name="직사각형 204"/>
                    <p:cNvSpPr/>
                    <p:nvPr/>
                  </p:nvSpPr>
                  <p:spPr>
                    <a:xfrm>
                      <a:off x="4444412" y="3432201"/>
                      <a:ext cx="581762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5" name="직사각형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412" y="3432201"/>
                      <a:ext cx="581762" cy="273408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6" name="직사각형 205"/>
                    <p:cNvSpPr/>
                    <p:nvPr/>
                  </p:nvSpPr>
                  <p:spPr>
                    <a:xfrm>
                      <a:off x="3888339" y="1869191"/>
                      <a:ext cx="575799" cy="28225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6" name="직사각형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8339" y="1869191"/>
                      <a:ext cx="575799" cy="28225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7" name="직사각형 206"/>
                    <p:cNvSpPr/>
                    <p:nvPr/>
                  </p:nvSpPr>
                  <p:spPr>
                    <a:xfrm>
                      <a:off x="2329820" y="1565913"/>
                      <a:ext cx="564257" cy="28225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7" name="직사각형 2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9820" y="1565913"/>
                      <a:ext cx="564257" cy="28225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8" name="직사각형 207"/>
                    <p:cNvSpPr/>
                    <p:nvPr/>
                  </p:nvSpPr>
                  <p:spPr>
                    <a:xfrm rot="600000">
                      <a:off x="2858806" y="4320686"/>
                      <a:ext cx="580159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8" name="직사각형 2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2858806" y="4320686"/>
                      <a:ext cx="580159" cy="273408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" name="직사각형 209"/>
                    <p:cNvSpPr/>
                    <p:nvPr/>
                  </p:nvSpPr>
                  <p:spPr>
                    <a:xfrm rot="16800000">
                      <a:off x="3761846" y="2978036"/>
                      <a:ext cx="580159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0" name="직사각형 2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800000">
                      <a:off x="3761846" y="2978036"/>
                      <a:ext cx="580159" cy="27340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1" name="직사각형 210"/>
                    <p:cNvSpPr/>
                    <p:nvPr/>
                  </p:nvSpPr>
                  <p:spPr>
                    <a:xfrm>
                      <a:off x="2414133" y="2337114"/>
                      <a:ext cx="576825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1" name="직사각형 2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4133" y="2337114"/>
                      <a:ext cx="576825" cy="27340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직선 화살표 연결선 211"/>
                <p:cNvCxnSpPr/>
                <p:nvPr/>
              </p:nvCxnSpPr>
              <p:spPr bwMode="auto">
                <a:xfrm rot="6000000">
                  <a:off x="3537078" y="1982321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3" name="직사각형 212"/>
                    <p:cNvSpPr/>
                    <p:nvPr/>
                  </p:nvSpPr>
                  <p:spPr>
                    <a:xfrm rot="600000">
                      <a:off x="3296892" y="2314409"/>
                      <a:ext cx="445507" cy="273408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3" name="직사각형 2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3296892" y="2314409"/>
                      <a:ext cx="445507" cy="273408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3" name="그룹 222"/>
              <p:cNvGrpSpPr/>
              <p:nvPr/>
            </p:nvGrpSpPr>
            <p:grpSpPr>
              <a:xfrm>
                <a:off x="4953001" y="3318892"/>
                <a:ext cx="2188215" cy="1395349"/>
                <a:chOff x="4288132" y="4724050"/>
                <a:chExt cx="2188215" cy="1395349"/>
              </a:xfrm>
            </p:grpSpPr>
            <p:sp>
              <p:nvSpPr>
                <p:cNvPr id="219" name="이중 물결 218"/>
                <p:cNvSpPr/>
                <p:nvPr/>
              </p:nvSpPr>
              <p:spPr>
                <a:xfrm>
                  <a:off x="4488403" y="4724050"/>
                  <a:ext cx="1901825" cy="914400"/>
                </a:xfrm>
                <a:prstGeom prst="doubleWav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순서도: 처리 219"/>
                <p:cNvSpPr/>
                <p:nvPr/>
              </p:nvSpPr>
              <p:spPr>
                <a:xfrm>
                  <a:off x="4358229" y="4784092"/>
                  <a:ext cx="250824" cy="809624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순서도: 처리 221"/>
                <p:cNvSpPr/>
                <p:nvPr/>
              </p:nvSpPr>
              <p:spPr>
                <a:xfrm>
                  <a:off x="4288132" y="4982539"/>
                  <a:ext cx="2120674" cy="113686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순서도: 처리 224"/>
                <p:cNvSpPr/>
                <p:nvPr/>
              </p:nvSpPr>
              <p:spPr>
                <a:xfrm rot="18464271">
                  <a:off x="6283394" y="4802910"/>
                  <a:ext cx="250824" cy="13508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2" name="그룹 231"/>
            <p:cNvGrpSpPr/>
            <p:nvPr/>
          </p:nvGrpSpPr>
          <p:grpSpPr>
            <a:xfrm>
              <a:off x="1199052" y="1074013"/>
              <a:ext cx="3033753" cy="3714841"/>
              <a:chOff x="1199052" y="1074013"/>
              <a:chExt cx="3033753" cy="3714841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1199052" y="1094252"/>
                <a:ext cx="3033753" cy="3694602"/>
                <a:chOff x="1828787" y="1856193"/>
                <a:chExt cx="3033753" cy="3694602"/>
              </a:xfrm>
            </p:grpSpPr>
            <p:sp>
              <p:nvSpPr>
                <p:cNvPr id="41" name="직사각형 40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43" name="직선 화살표 연결선 42"/>
                <p:cNvCxnSpPr/>
                <p:nvPr/>
              </p:nvCxnSpPr>
              <p:spPr bwMode="auto">
                <a:xfrm>
                  <a:off x="2919185" y="3596099"/>
                  <a:ext cx="158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55" name="직사각형 54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7" name="사다리꼴 56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58" name="사다리꼴 57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69" name="직선 화살표 연결선 68"/>
                <p:cNvCxnSpPr/>
                <p:nvPr/>
              </p:nvCxnSpPr>
              <p:spPr bwMode="auto">
                <a:xfrm>
                  <a:off x="1894235" y="4873849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0" name="직선 화살표 연결선 69"/>
                <p:cNvCxnSpPr/>
                <p:nvPr/>
              </p:nvCxnSpPr>
              <p:spPr bwMode="auto">
                <a:xfrm>
                  <a:off x="3458131" y="5151455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3" name="직선 화살표 연결선 72"/>
                <p:cNvCxnSpPr/>
                <p:nvPr/>
              </p:nvCxnSpPr>
              <p:spPr bwMode="auto">
                <a:xfrm rot="600000">
                  <a:off x="3912528" y="3776099"/>
                  <a:ext cx="0" cy="1476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cxnSp>
              <p:nvCxnSpPr>
                <p:cNvPr id="75" name="직선 화살표 연결선 74"/>
                <p:cNvCxnSpPr/>
                <p:nvPr/>
              </p:nvCxnSpPr>
              <p:spPr bwMode="auto">
                <a:xfrm rot="6000000">
                  <a:off x="3153002" y="4186866"/>
                  <a:ext cx="0" cy="792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/>
                </a:ln>
                <a:effectLst/>
              </p:spPr>
            </p:cxnSp>
            <p:sp>
              <p:nvSpPr>
                <p:cNvPr id="77" name="원호 76"/>
                <p:cNvSpPr/>
                <p:nvPr/>
              </p:nvSpPr>
              <p:spPr bwMode="auto">
                <a:xfrm rot="10800000">
                  <a:off x="2012936" y="2484391"/>
                  <a:ext cx="1800000" cy="1800000"/>
                </a:xfrm>
                <a:prstGeom prst="arc">
                  <a:avLst>
                    <a:gd name="adj1" fmla="val 16181104"/>
                    <a:gd name="adj2" fmla="val 16663094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78" name="직선 연결선 77"/>
                <p:cNvCxnSpPr/>
                <p:nvPr/>
              </p:nvCxnSpPr>
              <p:spPr bwMode="auto">
                <a:xfrm rot="600000" flipV="1">
                  <a:off x="2913141" y="2014145"/>
                  <a:ext cx="0" cy="320810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직선 연결선 78"/>
                <p:cNvCxnSpPr/>
                <p:nvPr/>
              </p:nvCxnSpPr>
              <p:spPr bwMode="auto">
                <a:xfrm rot="600000" flipV="1">
                  <a:off x="2913116" y="3705497"/>
                  <a:ext cx="12600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직선 연결선 80"/>
                <p:cNvCxnSpPr/>
                <p:nvPr/>
              </p:nvCxnSpPr>
              <p:spPr bwMode="auto">
                <a:xfrm flipV="1">
                  <a:off x="2919286" y="3596098"/>
                  <a:ext cx="0" cy="7200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4444412" y="3432201"/>
                      <a:ext cx="418128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직사각형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412" y="3432201"/>
                      <a:ext cx="418128" cy="265329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3423511" y="5284568"/>
                      <a:ext cx="453265" cy="26622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" name="직사각형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511" y="5284568"/>
                      <a:ext cx="453265" cy="266227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직사각형 22"/>
                    <p:cNvSpPr/>
                    <p:nvPr/>
                  </p:nvSpPr>
                  <p:spPr>
                    <a:xfrm>
                      <a:off x="1828787" y="5018341"/>
                      <a:ext cx="441723" cy="26622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직사각형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787" y="5018341"/>
                      <a:ext cx="441723" cy="266227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직사각형 29"/>
                    <p:cNvSpPr/>
                    <p:nvPr/>
                  </p:nvSpPr>
                  <p:spPr>
                    <a:xfrm rot="600000">
                      <a:off x="2939020" y="4328989"/>
                      <a:ext cx="419730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0" name="직사각형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600000">
                      <a:off x="2939020" y="4328989"/>
                      <a:ext cx="419730" cy="25680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직사각형 32"/>
                    <p:cNvSpPr/>
                    <p:nvPr/>
                  </p:nvSpPr>
                  <p:spPr>
                    <a:xfrm rot="16800000">
                      <a:off x="3617229" y="4227668"/>
                      <a:ext cx="416524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직사각형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800000">
                      <a:off x="3617229" y="4227668"/>
                      <a:ext cx="416524" cy="25680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2453397" y="4111023"/>
                      <a:ext cx="416524" cy="25680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5" name="직사각형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3397" y="4111023"/>
                      <a:ext cx="416524" cy="25680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7" name="그룹 226"/>
              <p:cNvGrpSpPr/>
              <p:nvPr/>
            </p:nvGrpSpPr>
            <p:grpSpPr>
              <a:xfrm rot="10800000">
                <a:off x="1280841" y="1074013"/>
                <a:ext cx="2252968" cy="1634906"/>
                <a:chOff x="4223379" y="4728813"/>
                <a:chExt cx="2252968" cy="1634906"/>
              </a:xfrm>
            </p:grpSpPr>
            <p:sp>
              <p:nvSpPr>
                <p:cNvPr id="228" name="이중 물결 227"/>
                <p:cNvSpPr/>
                <p:nvPr/>
              </p:nvSpPr>
              <p:spPr>
                <a:xfrm>
                  <a:off x="4493166" y="4728813"/>
                  <a:ext cx="1901825" cy="914400"/>
                </a:xfrm>
                <a:prstGeom prst="doubleWav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순서도: 처리 228"/>
                <p:cNvSpPr/>
                <p:nvPr/>
              </p:nvSpPr>
              <p:spPr>
                <a:xfrm>
                  <a:off x="4358229" y="4784092"/>
                  <a:ext cx="250824" cy="1181737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순서도: 처리 229"/>
                <p:cNvSpPr/>
                <p:nvPr/>
              </p:nvSpPr>
              <p:spPr>
                <a:xfrm>
                  <a:off x="4223379" y="4982539"/>
                  <a:ext cx="2185429" cy="1381180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순서도: 처리 230"/>
                <p:cNvSpPr/>
                <p:nvPr/>
              </p:nvSpPr>
              <p:spPr>
                <a:xfrm rot="18464271">
                  <a:off x="6283394" y="4802910"/>
                  <a:ext cx="250824" cy="135082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49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gamma </a:t>
            </a:r>
            <a:r>
              <a:rPr lang="ko-KR" altLang="en-US" dirty="0" smtClean="0"/>
              <a:t>계산 검</a:t>
            </a:r>
            <a:r>
              <a:rPr lang="ko-KR" altLang="en-US" dirty="0"/>
              <a:t>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06076" y="785924"/>
            <a:ext cx="3308599" cy="3937072"/>
            <a:chOff x="553486" y="1738218"/>
            <a:chExt cx="3308599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03911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5483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455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-a(1-cosR)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03911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5483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a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455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-a(1-cosR)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2256" y="68941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482" y="4777452"/>
            <a:ext cx="2401298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&lt;Left&gt;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Disp</a:t>
            </a:r>
            <a:r>
              <a:rPr lang="en-US" altLang="ko-KR" sz="1200" baseline="30000" dirty="0" err="1" smtClean="0"/>
              <a:t>LU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= </a:t>
            </a:r>
            <a:r>
              <a:rPr lang="en-US" altLang="ko-KR" sz="1200" dirty="0" err="1" smtClean="0"/>
              <a:t>w+h</a:t>
            </a:r>
            <a:r>
              <a:rPr lang="en-US" altLang="ko-KR" sz="1200" dirty="0" smtClean="0"/>
              <a:t>(1-cosR)+a </a:t>
            </a:r>
            <a:r>
              <a:rPr lang="en-US" altLang="ko-KR" sz="1200" dirty="0" err="1" smtClean="0"/>
              <a:t>sinR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Disp</a:t>
            </a:r>
            <a:r>
              <a:rPr lang="en-US" altLang="ko-KR" sz="1200" baseline="30000" dirty="0" smtClean="0"/>
              <a:t>LD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w-h(1-cosR</a:t>
            </a:r>
            <a:r>
              <a:rPr lang="en-US" altLang="ko-KR" sz="1200" dirty="0"/>
              <a:t>)+a </a:t>
            </a:r>
            <a:r>
              <a:rPr lang="en-US" altLang="ko-KR" sz="1200" dirty="0" err="1"/>
              <a:t>sinR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&lt;Right&gt;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Disp</a:t>
            </a:r>
            <a:r>
              <a:rPr lang="en-US" altLang="ko-KR" sz="1200" baseline="30000" dirty="0" err="1" smtClean="0"/>
              <a:t>RU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= </a:t>
            </a:r>
            <a:r>
              <a:rPr lang="en-US" altLang="ko-KR" sz="1200" dirty="0" err="1" smtClean="0"/>
              <a:t>w+h</a:t>
            </a:r>
            <a:r>
              <a:rPr lang="en-US" altLang="ko-KR" sz="1200" dirty="0" smtClean="0"/>
              <a:t>(1-cosR)-a </a:t>
            </a:r>
            <a:r>
              <a:rPr lang="en-US" altLang="ko-KR" sz="1200" dirty="0" err="1"/>
              <a:t>sinR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Disp</a:t>
            </a:r>
            <a:r>
              <a:rPr lang="en-US" altLang="ko-KR" sz="1200" baseline="30000" dirty="0" smtClean="0"/>
              <a:t>RD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w-h(1-cosR)-a </a:t>
            </a:r>
            <a:r>
              <a:rPr lang="en-US" altLang="ko-KR" sz="1200" dirty="0" err="1" smtClean="0"/>
              <a:t>sinR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65567" y="180045"/>
            <a:ext cx="2623679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 CHECKED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6003" y="2160940"/>
            <a:ext cx="737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+</a:t>
            </a:r>
            <a:endParaRPr lang="ko-KR" altLang="en-US" sz="6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051545" y="4403837"/>
            <a:ext cx="48377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RelDisp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=Disp</a:t>
            </a:r>
            <a:r>
              <a:rPr lang="en-US" altLang="ko-KR" sz="1200" baseline="30000" dirty="0" smtClean="0"/>
              <a:t>B</a:t>
            </a:r>
            <a:r>
              <a:rPr lang="en-US" altLang="ko-KR" sz="1200" baseline="-25000" dirty="0" smtClean="0"/>
              <a:t>k,l</a:t>
            </a:r>
            <a:r>
              <a:rPr lang="en-US" altLang="ko-KR" sz="1200" dirty="0" smtClean="0"/>
              <a:t>-Disp</a:t>
            </a:r>
            <a:r>
              <a:rPr lang="en-US" altLang="ko-KR" sz="1200" baseline="30000" dirty="0" smtClean="0"/>
              <a:t>T</a:t>
            </a:r>
            <a:r>
              <a:rPr lang="en-US" altLang="ko-KR" sz="1200" baseline="-25000" dirty="0" smtClean="0"/>
              <a:t>k,l-1</a:t>
            </a:r>
            <a:endParaRPr lang="en-US" altLang="ko-KR" sz="1200" baseline="-25000" dirty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=-</a:t>
            </a:r>
            <a:r>
              <a:rPr lang="en-US" altLang="ko-KR" sz="1200" dirty="0" err="1" smtClean="0"/>
              <a:t>RelDisp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  :  spring deformation=-displacement</a:t>
            </a:r>
            <a:endParaRPr lang="en-US" altLang="ko-KR" sz="1200" baseline="-25000" dirty="0" smtClean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=Disp</a:t>
            </a:r>
            <a:r>
              <a:rPr lang="en-US" altLang="ko-KR" sz="1200" baseline="30000" dirty="0" smtClean="0"/>
              <a:t>LT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-Disp</a:t>
            </a:r>
            <a:r>
              <a:rPr lang="en-US" altLang="ko-KR" sz="1200" baseline="30000" dirty="0" smtClean="0"/>
              <a:t>LB</a:t>
            </a:r>
            <a:r>
              <a:rPr lang="en-US" altLang="ko-KR" sz="1200" baseline="-25000" dirty="0" smtClean="0"/>
              <a:t>k,l</a:t>
            </a:r>
            <a:endParaRPr lang="en-US" altLang="ko-KR" sz="1200" dirty="0" smtClean="0"/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=(w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)+</a:t>
            </a:r>
            <a:r>
              <a:rPr lang="en-US" altLang="ko-KR" sz="1200" dirty="0"/>
              <a:t>a </a:t>
            </a:r>
            <a:r>
              <a:rPr lang="en-US" altLang="ko-KR" sz="1200" dirty="0" smtClean="0"/>
              <a:t>sinR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–(</a:t>
            </a:r>
            <a:r>
              <a:rPr lang="en-US" altLang="ko-KR" sz="1200" dirty="0" err="1" smtClean="0"/>
              <a:t>w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err="1" smtClean="0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 smtClean="0"/>
              <a:t>)+</a:t>
            </a:r>
            <a:r>
              <a:rPr lang="en-US" altLang="ko-KR" sz="1200" dirty="0" err="1" smtClean="0"/>
              <a:t>a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R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/>
              <a:t>=(</a:t>
            </a:r>
            <a:r>
              <a:rPr lang="en-US" altLang="ko-KR" sz="1200" dirty="0" smtClean="0"/>
              <a:t>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)-a sinR</a:t>
            </a:r>
            <a:r>
              <a:rPr lang="en-US" altLang="ko-KR" sz="1200" baseline="-25000" dirty="0"/>
              <a:t>k,l-1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–(</a:t>
            </a:r>
            <a:r>
              <a:rPr lang="en-US" altLang="ko-KR" sz="1200" dirty="0" err="1" smtClean="0"/>
              <a:t>w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err="1" smtClean="0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 smtClean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 smtClean="0"/>
              <a:t>)-a </a:t>
            </a:r>
            <a:r>
              <a:rPr lang="en-US" altLang="ko-KR" sz="1200" dirty="0" err="1" smtClean="0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그러나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</a:t>
            </a:r>
            <a:r>
              <a:rPr lang="en-US" altLang="ko-KR" sz="1200" baseline="-25000" dirty="0" err="1" smtClean="0">
                <a:solidFill>
                  <a:srgbClr val="FF0000"/>
                </a:solidFill>
              </a:rPr>
              <a:t>total</a:t>
            </a:r>
            <a:r>
              <a:rPr lang="en-US" altLang="ko-KR" sz="1200" dirty="0" smtClean="0">
                <a:solidFill>
                  <a:srgbClr val="FF0000"/>
                </a:solidFill>
              </a:rPr>
              <a:t>=2F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=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K</a:t>
            </a:r>
            <a:r>
              <a:rPr lang="en-US" altLang="ko-KR" sz="1200" baseline="30000" dirty="0" err="1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 γ</a:t>
            </a:r>
            <a:r>
              <a:rPr lang="ko-KR" altLang="en-US" sz="1200" dirty="0" smtClean="0">
                <a:solidFill>
                  <a:srgbClr val="FF0000"/>
                </a:solidFill>
              </a:rPr>
              <a:t>를 맞추기 위해 </a:t>
            </a:r>
            <a:r>
              <a:rPr lang="en-US" altLang="ko-KR" sz="1200" dirty="0" smtClean="0">
                <a:solidFill>
                  <a:srgbClr val="FF0000"/>
                </a:solidFill>
              </a:rPr>
              <a:t>½</a:t>
            </a:r>
            <a:r>
              <a:rPr lang="ko-KR" altLang="en-US" sz="1200" dirty="0" smtClean="0">
                <a:solidFill>
                  <a:srgbClr val="FF0000"/>
                </a:solidFill>
              </a:rPr>
              <a:t>을 곱한다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(F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=K</a:t>
            </a:r>
            <a:r>
              <a:rPr lang="en-US" altLang="ko-KR" sz="1200" baseline="30000" dirty="0" smtClean="0">
                <a:solidFill>
                  <a:srgbClr val="FF0000"/>
                </a:solidFill>
              </a:rPr>
              <a:t>V</a:t>
            </a:r>
            <a:r>
              <a:rPr lang="en-US" altLang="ko-KR" sz="1200" dirty="0" smtClean="0">
                <a:solidFill>
                  <a:srgbClr val="FF0000"/>
                </a:solidFill>
              </a:rPr>
              <a:t> ½γ)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다음 페이지에 부연설명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 err="1" smtClean="0"/>
              <a:t>γ</a:t>
            </a:r>
            <a:r>
              <a:rPr lang="en-US" altLang="ko-KR" sz="1200" baseline="30000" dirty="0" err="1" smtClean="0"/>
              <a:t>L</a:t>
            </a:r>
            <a:r>
              <a:rPr lang="en-US" altLang="ko-KR" sz="1200" baseline="-25000" dirty="0" err="1" smtClean="0"/>
              <a:t>k,l</a:t>
            </a:r>
            <a:r>
              <a:rPr lang="en-US" altLang="ko-KR" sz="1200" dirty="0" smtClean="0"/>
              <a:t>=</a:t>
            </a:r>
            <a:r>
              <a:rPr lang="en-US" altLang="ko-KR" sz="1200" dirty="0"/>
              <a:t> ½</a:t>
            </a:r>
            <a:r>
              <a:rPr lang="en-US" altLang="ko-KR" sz="1200" dirty="0" smtClean="0"/>
              <a:t>(w</a:t>
            </a:r>
            <a:r>
              <a:rPr lang="en-US" altLang="ko-KR" sz="1200" baseline="-25000" dirty="0" smtClean="0"/>
              <a:t>k,l-1</a:t>
            </a:r>
            <a:r>
              <a:rPr lang="en-US" altLang="ko-KR" sz="1200" dirty="0" smtClean="0"/>
              <a:t>-h</a:t>
            </a:r>
            <a:r>
              <a:rPr lang="en-US" altLang="ko-KR" sz="1200" baseline="-25000" dirty="0" smtClean="0"/>
              <a:t>k,l-1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)+a sinR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–</a:t>
            </a:r>
            <a:r>
              <a:rPr lang="en-US" altLang="ko-KR" sz="1200" dirty="0"/>
              <a:t>½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w</a:t>
            </a:r>
            <a:r>
              <a:rPr lang="en-US" altLang="ko-KR" sz="1200" baseline="-25000" dirty="0" err="1"/>
              <a:t>k,l</a:t>
            </a:r>
            <a:r>
              <a:rPr lang="en-US" altLang="ko-KR" sz="1200" dirty="0" err="1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/>
              <a:t>)+</a:t>
            </a:r>
            <a:r>
              <a:rPr lang="en-US" altLang="ko-KR" sz="1200" dirty="0" err="1"/>
              <a:t>a</a:t>
            </a:r>
            <a:r>
              <a:rPr lang="en-US" altLang="ko-KR" sz="1200" baseline="-25000" dirty="0" err="1"/>
              <a:t>k,l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γ</a:t>
            </a:r>
            <a:r>
              <a:rPr lang="en-US" altLang="ko-KR" sz="1200" baseline="30000" dirty="0" err="1"/>
              <a:t>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=</a:t>
            </a:r>
            <a:r>
              <a:rPr lang="en-US" altLang="ko-KR" sz="1200" dirty="0"/>
              <a:t> ½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w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-h</a:t>
            </a:r>
            <a:r>
              <a:rPr lang="en-US" altLang="ko-KR" sz="1200" baseline="-25000" dirty="0"/>
              <a:t>k,l-1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)-a sinR</a:t>
            </a:r>
            <a:r>
              <a:rPr lang="en-US" altLang="ko-KR" sz="1200" baseline="-25000" dirty="0"/>
              <a:t>k,l-1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–</a:t>
            </a:r>
            <a:r>
              <a:rPr lang="en-US" altLang="ko-KR" sz="1200" dirty="0"/>
              <a:t>½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w</a:t>
            </a:r>
            <a:r>
              <a:rPr lang="en-US" altLang="ko-KR" sz="1200" baseline="-25000" dirty="0" err="1"/>
              <a:t>k,l</a:t>
            </a:r>
            <a:r>
              <a:rPr lang="en-US" altLang="ko-KR" sz="1200" dirty="0" err="1"/>
              <a:t>+h</a:t>
            </a:r>
            <a:r>
              <a:rPr lang="en-US" altLang="ko-KR" sz="1200" baseline="-25000" dirty="0" err="1"/>
              <a:t>k,l</a:t>
            </a:r>
            <a:r>
              <a:rPr lang="en-US" altLang="ko-KR" sz="1200" baseline="-25000" dirty="0"/>
              <a:t> </a:t>
            </a:r>
            <a:r>
              <a:rPr lang="en-US" altLang="ko-KR" sz="1200" dirty="0"/>
              <a:t>(1-cosR</a:t>
            </a:r>
            <a:r>
              <a:rPr lang="en-US" altLang="ko-KR" sz="1200" baseline="-25000" dirty="0"/>
              <a:t>k,l</a:t>
            </a:r>
            <a:r>
              <a:rPr lang="en-US" altLang="ko-KR" sz="1200" dirty="0"/>
              <a:t>)-a </a:t>
            </a:r>
            <a:r>
              <a:rPr lang="en-US" altLang="ko-KR" sz="1200" dirty="0" err="1"/>
              <a:t>sinR</a:t>
            </a:r>
            <a:r>
              <a:rPr lang="en-US" altLang="ko-KR" sz="1200" baseline="-25000" dirty="0" err="1"/>
              <a:t>k,l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486003" y="5508814"/>
            <a:ext cx="489204" cy="255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674" y="3642875"/>
            <a:ext cx="120037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rgbClr val="FF0000"/>
                </a:solidFill>
              </a:rPr>
              <a:t>윗첨자는</a:t>
            </a:r>
            <a:r>
              <a:rPr lang="ko-KR" altLang="en-US" sz="700" dirty="0" smtClean="0">
                <a:solidFill>
                  <a:srgbClr val="FF0000"/>
                </a:solidFill>
              </a:rPr>
              <a:t> 내가 직접 만든 수식임을 표시하기 위해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소나티나와 다른 기호를 사용한다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700" dirty="0" err="1" smtClean="0">
                <a:solidFill>
                  <a:srgbClr val="FF0000"/>
                </a:solidFill>
              </a:rPr>
              <a:t>첫째글자</a:t>
            </a:r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L : Left, R : Right</a:t>
            </a:r>
          </a:p>
          <a:p>
            <a:r>
              <a:rPr lang="ko-KR" altLang="en-US" sz="700" dirty="0" err="1" smtClean="0">
                <a:solidFill>
                  <a:srgbClr val="FF0000"/>
                </a:solidFill>
              </a:rPr>
              <a:t>둘째글자</a:t>
            </a:r>
            <a:r>
              <a:rPr lang="ko-KR" altLang="en-US" sz="700" dirty="0" smtClean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U : Up, D : Down</a:t>
            </a: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(</a:t>
            </a:r>
            <a:r>
              <a:rPr lang="ko-KR" altLang="en-US" sz="700" dirty="0" smtClean="0">
                <a:solidFill>
                  <a:srgbClr val="FF0000"/>
                </a:solidFill>
              </a:rPr>
              <a:t>소나티나에서는 </a:t>
            </a:r>
            <a:r>
              <a:rPr lang="en-US" altLang="ko-KR" sz="700" dirty="0" smtClean="0">
                <a:solidFill>
                  <a:srgbClr val="FF0000"/>
                </a:solidFill>
              </a:rPr>
              <a:t>Top, Bottom/Upper, Lower</a:t>
            </a:r>
            <a:r>
              <a:rPr lang="ko-KR" altLang="en-US" sz="700" dirty="0" smtClean="0">
                <a:solidFill>
                  <a:srgbClr val="FF0000"/>
                </a:solidFill>
              </a:rPr>
              <a:t>를 사용함</a:t>
            </a:r>
            <a:r>
              <a:rPr lang="en-US" altLang="ko-KR" sz="700" dirty="0" smtClean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검</a:t>
            </a:r>
            <a:r>
              <a:rPr lang="ko-KR" altLang="en-US" dirty="0"/>
              <a:t>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886" y="4482597"/>
            <a:ext cx="2854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&lt;Left&gt;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Dist</a:t>
            </a:r>
            <a:r>
              <a:rPr lang="en-US" altLang="ko-KR" sz="1600" baseline="30000" dirty="0" err="1" smtClean="0"/>
              <a:t>VL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   =  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Dist</a:t>
            </a:r>
            <a:r>
              <a:rPr lang="en-US" altLang="ko-KR" sz="1600" baseline="30000" dirty="0" smtClean="0"/>
              <a:t>VL</a:t>
            </a:r>
            <a:r>
              <a:rPr lang="en-US" altLang="ko-KR" sz="1600" baseline="-25000" dirty="0" smtClean="0"/>
              <a:t>k,l+1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-h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6265567" y="180045"/>
            <a:ext cx="2623679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DOUBLE CHECKED YET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2049140"/>
            <a:ext cx="94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모멘트 암은 거리이므로 멀어지면 </a:t>
            </a:r>
            <a:r>
              <a:rPr lang="en-US" altLang="ko-KR" sz="900" dirty="0" smtClean="0"/>
              <a:t>(+), </a:t>
            </a:r>
            <a:r>
              <a:rPr lang="ko-KR" altLang="en-US" sz="900" dirty="0" smtClean="0"/>
              <a:t>가까워지면 </a:t>
            </a:r>
            <a:r>
              <a:rPr lang="en-US" altLang="ko-KR" sz="900" dirty="0" smtClean="0"/>
              <a:t>(-)</a:t>
            </a:r>
            <a:endParaRPr lang="ko-KR" altLang="en-US" sz="9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4034" y="524385"/>
            <a:ext cx="2895691" cy="3408502"/>
            <a:chOff x="34034" y="524385"/>
            <a:chExt cx="2895691" cy="3408502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052567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405" y="693813"/>
              <a:ext cx="2880320" cy="2881052"/>
              <a:chOff x="49405" y="693813"/>
              <a:chExt cx="2880320" cy="2881052"/>
            </a:xfrm>
          </p:grpSpPr>
          <p:grpSp>
            <p:nvGrpSpPr>
              <p:cNvPr id="101" name="그룹 100"/>
              <p:cNvGrpSpPr/>
              <p:nvPr/>
            </p:nvGrpSpPr>
            <p:grpSpPr>
              <a:xfrm rot="10800000" flipH="1">
                <a:off x="49405" y="693813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/>
              <p:cNvSpPr txBox="1"/>
              <p:nvPr/>
            </p:nvSpPr>
            <p:spPr>
              <a:xfrm>
                <a:off x="1007649" y="3228993"/>
                <a:ext cx="361244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h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sinR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원호 76"/>
              <p:cNvSpPr/>
              <p:nvPr/>
            </p:nvSpPr>
            <p:spPr>
              <a:xfrm rot="16200000" flipH="1">
                <a:off x="767482" y="1415157"/>
                <a:ext cx="1440000" cy="144000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389359" y="1771690"/>
              <a:ext cx="1440160" cy="1440160"/>
              <a:chOff x="1389359" y="1771690"/>
              <a:chExt cx="1440160" cy="1440160"/>
            </a:xfrm>
          </p:grpSpPr>
          <p:grpSp>
            <p:nvGrpSpPr>
              <p:cNvPr id="133" name="그룹 132"/>
              <p:cNvGrpSpPr/>
              <p:nvPr/>
            </p:nvGrpSpPr>
            <p:grpSpPr>
              <a:xfrm rot="10800000" flipH="1">
                <a:off x="1389359" y="177169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134" name="원호 133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6" name="직선 연결선 135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599581" y="2532800"/>
                <a:ext cx="378877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altLang="ko-KR" sz="800" dirty="0" err="1" smtClean="0">
                    <a:solidFill>
                      <a:srgbClr val="FF0000"/>
                    </a:solidFill>
                  </a:rPr>
                  <a:t>cosR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" name="직선 화살표 연결선 23"/>
            <p:cNvCxnSpPr/>
            <p:nvPr/>
          </p:nvCxnSpPr>
          <p:spPr>
            <a:xfrm flipV="1">
              <a:off x="756929" y="3380270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90262" y="3593921"/>
              <a:ext cx="2666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err="1" smtClean="0"/>
                <a:t>F</a:t>
              </a:r>
              <a:r>
                <a:rPr lang="en-US" altLang="ko-KR" sz="800" baseline="30000" dirty="0" err="1" smtClean="0"/>
                <a:t>VL</a:t>
              </a:r>
              <a:r>
                <a:rPr lang="en-US" altLang="ko-KR" sz="800" baseline="-25000" dirty="0" err="1" smtClean="0"/>
                <a:t>k,l</a:t>
              </a:r>
              <a:endParaRPr lang="ko-KR" altLang="en-US" sz="800" baseline="-25000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4034" y="678407"/>
              <a:ext cx="2880320" cy="2880319"/>
              <a:chOff x="1284216" y="1410139"/>
              <a:chExt cx="2880320" cy="2880319"/>
            </a:xfrm>
          </p:grpSpPr>
          <p:sp>
            <p:nvSpPr>
              <p:cNvPr id="141" name="원호 140"/>
              <p:cNvSpPr/>
              <p:nvPr/>
            </p:nvSpPr>
            <p:spPr>
              <a:xfrm rot="5400000" flipH="1">
                <a:off x="1284216" y="1410139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화살표 연결선 141"/>
              <p:cNvCxnSpPr/>
              <p:nvPr/>
            </p:nvCxnSpPr>
            <p:spPr>
              <a:xfrm flipV="1">
                <a:off x="2724376" y="1608763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2724377" y="1608765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H="1" flipV="1">
                <a:off x="2724376" y="1414168"/>
                <a:ext cx="0" cy="194597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2831717" y="1627542"/>
                <a:ext cx="402922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0070C0"/>
                    </a:solidFill>
                  </a:rPr>
                  <a:t>-h </a:t>
                </a:r>
                <a:r>
                  <a:rPr lang="en-US" altLang="ko-KR" sz="800" dirty="0" err="1" smtClean="0">
                    <a:solidFill>
                      <a:srgbClr val="0070C0"/>
                    </a:solidFill>
                  </a:rPr>
                  <a:t>sinR</a:t>
                </a:r>
                <a:endParaRPr lang="ko-KR" altLang="en-US" sz="800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52" name="직선 화살표 연결선 151"/>
            <p:cNvCxnSpPr/>
            <p:nvPr/>
          </p:nvCxnSpPr>
          <p:spPr>
            <a:xfrm flipV="1">
              <a:off x="2199863" y="524385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2199412" y="620880"/>
              <a:ext cx="35322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/>
                <a:t>F</a:t>
              </a:r>
              <a:r>
                <a:rPr lang="en-US" altLang="ko-KR" sz="800" baseline="30000" dirty="0" smtClean="0"/>
                <a:t>VL</a:t>
              </a:r>
              <a:r>
                <a:rPr lang="en-US" altLang="ko-KR" sz="800" baseline="-25000" dirty="0" smtClean="0"/>
                <a:t>k,l+1</a:t>
              </a:r>
              <a:endParaRPr lang="ko-KR" altLang="en-US" sz="800" baseline="-25000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 rot="1800000" flipH="1">
            <a:off x="4927917" y="1115066"/>
            <a:ext cx="1440161" cy="2880320"/>
            <a:chOff x="971600" y="1268760"/>
            <a:chExt cx="1440161" cy="2880320"/>
          </a:xfrm>
        </p:grpSpPr>
        <p:sp>
          <p:nvSpPr>
            <p:cNvPr id="180" name="직사각형 179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8" name="직선 화살표 연결선 157"/>
          <p:cNvCxnSpPr/>
          <p:nvPr/>
        </p:nvCxnSpPr>
        <p:spPr>
          <a:xfrm flipV="1">
            <a:off x="5551318" y="4174387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284651" y="4388038"/>
            <a:ext cx="276285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endParaRPr lang="ko-KR" altLang="en-US" sz="800" baseline="-25000" dirty="0"/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6991819" y="130033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991368" y="1396826"/>
            <a:ext cx="36284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VR</a:t>
            </a:r>
            <a:r>
              <a:rPr lang="en-US" altLang="ko-KR" sz="800" baseline="-25000" dirty="0" smtClean="0"/>
              <a:t>k,l+1</a:t>
            </a:r>
            <a:endParaRPr lang="ko-KR" altLang="en-US" sz="800" baseline="-25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318822" y="4461774"/>
            <a:ext cx="2917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&lt;Right&gt;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Dist</a:t>
            </a:r>
            <a:r>
              <a:rPr lang="en-US" altLang="ko-KR" sz="1600" baseline="30000" dirty="0" err="1" smtClean="0"/>
              <a:t>VR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   = -h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Dist</a:t>
            </a:r>
            <a:r>
              <a:rPr lang="en-US" altLang="ko-KR" sz="1600" baseline="30000" dirty="0" smtClean="0"/>
              <a:t>VR</a:t>
            </a:r>
            <a:r>
              <a:rPr lang="en-US" altLang="ko-KR" sz="1600" baseline="-25000" dirty="0" smtClean="0"/>
              <a:t>k,l+1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 h </a:t>
            </a:r>
            <a:r>
              <a:rPr lang="en-US" altLang="ko-KR" sz="1600" dirty="0" err="1" smtClean="0"/>
              <a:t>sinR</a:t>
            </a:r>
            <a:r>
              <a:rPr lang="en-US" altLang="ko-KR" sz="1600" dirty="0" smtClean="0"/>
              <a:t> + a </a:t>
            </a:r>
            <a:r>
              <a:rPr lang="en-US" altLang="ko-KR" sz="1600" dirty="0" err="1" smtClean="0"/>
              <a:t>cosR</a:t>
            </a:r>
            <a:endParaRPr lang="en-US" altLang="ko-KR" sz="1600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835319" y="1464731"/>
            <a:ext cx="2880320" cy="2881052"/>
            <a:chOff x="49405" y="693813"/>
            <a:chExt cx="2880320" cy="2881052"/>
          </a:xfrm>
        </p:grpSpPr>
        <p:grpSp>
          <p:nvGrpSpPr>
            <p:cNvPr id="192" name="그룹 191"/>
            <p:cNvGrpSpPr/>
            <p:nvPr/>
          </p:nvGrpSpPr>
          <p:grpSpPr>
            <a:xfrm rot="10800000" flipH="1">
              <a:off x="49405" y="693813"/>
              <a:ext cx="2880320" cy="2881052"/>
              <a:chOff x="4111465" y="4801182"/>
              <a:chExt cx="2880320" cy="2881052"/>
            </a:xfrm>
          </p:grpSpPr>
          <p:sp>
            <p:nvSpPr>
              <p:cNvPr id="195" name="원호 194"/>
              <p:cNvSpPr/>
              <p:nvPr/>
            </p:nvSpPr>
            <p:spPr>
              <a:xfrm rot="16200000">
                <a:off x="4111465" y="4801915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6" name="직선 화살표 연결선 195"/>
              <p:cNvCxnSpPr/>
              <p:nvPr/>
            </p:nvCxnSpPr>
            <p:spPr>
              <a:xfrm flipH="1" flipV="1">
                <a:off x="4818989" y="4995777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 flipH="1">
                <a:off x="5549242" y="4995779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V="1">
                <a:off x="5549243" y="4801182"/>
                <a:ext cx="0" cy="194597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1007649" y="3228993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4" name="원호 193"/>
            <p:cNvSpPr/>
            <p:nvPr/>
          </p:nvSpPr>
          <p:spPr>
            <a:xfrm rot="16200000" flipH="1">
              <a:off x="767482" y="1415157"/>
              <a:ext cx="1440000" cy="144000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828968" y="1477091"/>
            <a:ext cx="2880320" cy="2880319"/>
            <a:chOff x="1284216" y="1410139"/>
            <a:chExt cx="2880320" cy="2880319"/>
          </a:xfrm>
        </p:grpSpPr>
        <p:sp>
          <p:nvSpPr>
            <p:cNvPr id="208" name="원호 207"/>
            <p:cNvSpPr/>
            <p:nvPr/>
          </p:nvSpPr>
          <p:spPr>
            <a:xfrm rot="5400000" flipH="1">
              <a:off x="1284216" y="1410139"/>
              <a:ext cx="2880319" cy="288032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화살표 연결선 208"/>
            <p:cNvCxnSpPr/>
            <p:nvPr/>
          </p:nvCxnSpPr>
          <p:spPr>
            <a:xfrm flipV="1">
              <a:off x="2724376" y="1608763"/>
              <a:ext cx="730254" cy="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724377" y="1608765"/>
              <a:ext cx="0" cy="1241533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 flipV="1">
              <a:off x="2724376" y="1414168"/>
              <a:ext cx="0" cy="194597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2831717" y="1627542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938141" y="1832043"/>
            <a:ext cx="1440160" cy="1440160"/>
            <a:chOff x="6484555" y="2996952"/>
            <a:chExt cx="1440160" cy="1440160"/>
          </a:xfrm>
        </p:grpSpPr>
        <p:sp>
          <p:nvSpPr>
            <p:cNvPr id="185" name="원호 184"/>
            <p:cNvSpPr/>
            <p:nvPr/>
          </p:nvSpPr>
          <p:spPr>
            <a:xfrm rot="10800000" flipH="1">
              <a:off x="6484555" y="2996952"/>
              <a:ext cx="1440160" cy="1440160"/>
            </a:xfrm>
            <a:prstGeom prst="arc">
              <a:avLst>
                <a:gd name="adj1" fmla="val 19786045"/>
                <a:gd name="adj2" fmla="val 0"/>
              </a:avLst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/>
            <p:nvPr/>
          </p:nvCxnSpPr>
          <p:spPr>
            <a:xfrm flipH="1">
              <a:off x="7204636" y="3717034"/>
              <a:ext cx="623607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7828243" y="3717034"/>
              <a:ext cx="96472" cy="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311218" y="3574598"/>
              <a:ext cx="37887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a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24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altLang="ko-KR" dirty="0" smtClean="0">
                <a:solidFill>
                  <a:srgbClr val="FF0000"/>
                </a:solidFill>
              </a:rPr>
              <a:t>γ</a:t>
            </a:r>
            <a:r>
              <a:rPr lang="ko-KR" altLang="en-US" dirty="0" smtClean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½ </a:t>
            </a:r>
            <a:r>
              <a:rPr lang="ko-KR" altLang="en-US" dirty="0" smtClean="0">
                <a:solidFill>
                  <a:srgbClr val="FF0000"/>
                </a:solidFill>
              </a:rPr>
              <a:t>곱하는 이유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우선 </a:t>
            </a:r>
            <a:r>
              <a:rPr lang="en-US" altLang="ko-KR" dirty="0" err="1" smtClean="0"/>
              <a:t>Sonatina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예제의 스프링 강성 값을 보면 </a:t>
            </a:r>
            <a:r>
              <a:rPr lang="en-US" altLang="ko-KR" dirty="0" smtClean="0"/>
              <a:t>K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~=2K</a:t>
            </a:r>
            <a:r>
              <a:rPr lang="en-US" altLang="ko-KR" baseline="30000" dirty="0" smtClean="0"/>
              <a:t>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lang="en-US" altLang="ko-KR" dirty="0"/>
              <a:t> (K</a:t>
            </a:r>
            <a:r>
              <a:rPr lang="en-US" altLang="ko-KR" baseline="30000" dirty="0"/>
              <a:t>B</a:t>
            </a:r>
            <a:r>
              <a:rPr lang="en-US" altLang="ko-KR" dirty="0"/>
              <a:t>:</a:t>
            </a:r>
            <a:r>
              <a:rPr lang="ko-KR" altLang="en-US" dirty="0"/>
              <a:t>수평 스프링 강성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l-GR" altLang="ko-KR" dirty="0" smtClean="0"/>
              <a:t>γ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이 곱해지지 않으면 힘이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계산되어 버린다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이론적 접근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가정</a:t>
            </a:r>
            <a:endParaRPr lang="en-US" altLang="ko-KR" dirty="0"/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스프링이 좌우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달려있음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합력은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F=2K</a:t>
            </a:r>
            <a:r>
              <a:rPr lang="el-GR" altLang="ko-KR" dirty="0" smtClean="0"/>
              <a:t>γ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되고 실제 스프링 상수는 </a:t>
            </a:r>
            <a:r>
              <a:rPr lang="en-US" altLang="ko-KR" dirty="0" smtClean="0"/>
              <a:t>2K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pPr lvl="1"/>
            <a:r>
              <a:rPr lang="ko-KR" altLang="en-US" dirty="0" smtClean="0"/>
              <a:t>그런데 소나티나 저자는 굳이 스프링상수는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정의하고 싶음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추측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그렇다면 </a:t>
            </a:r>
            <a:r>
              <a:rPr lang="el-GR" altLang="ko-KR" dirty="0" smtClean="0"/>
              <a:t>γ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½</a:t>
            </a:r>
            <a:r>
              <a:rPr lang="el-GR" altLang="ko-KR" dirty="0" smtClean="0"/>
              <a:t>γ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쓰는 수 밖에 없음</a:t>
            </a:r>
            <a:endParaRPr lang="en-US" altLang="ko-KR" dirty="0" smtClean="0"/>
          </a:p>
          <a:p>
            <a:r>
              <a:rPr lang="ko-KR" altLang="en-US" dirty="0" smtClean="0"/>
              <a:t>시험적 상황 고려한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실험을 하면 </a:t>
            </a:r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시험을 할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실험에서 얻는 값은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라는 한 개의 값이다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그러나 </a:t>
            </a:r>
            <a:r>
              <a:rPr lang="ko-KR" altLang="en-US" dirty="0" err="1" smtClean="0"/>
              <a:t>이론식에서는</a:t>
            </a:r>
            <a:r>
              <a:rPr lang="ko-KR" altLang="en-US" dirty="0" smtClean="0"/>
              <a:t> 동일 스프링을 좌우에 </a:t>
            </a:r>
            <a:r>
              <a:rPr lang="ko-KR" altLang="en-US" dirty="0" err="1" smtClean="0"/>
              <a:t>한개씩</a:t>
            </a:r>
            <a:r>
              <a:rPr lang="ko-KR" altLang="en-US" dirty="0" smtClean="0"/>
              <a:t> 달았다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저자 왈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이론식의</a:t>
            </a:r>
            <a:r>
              <a:rPr lang="ko-KR" altLang="en-US" dirty="0" smtClean="0"/>
              <a:t> 스프링 상수를 </a:t>
            </a:r>
            <a:r>
              <a:rPr lang="en-US" altLang="ko-KR" dirty="0" smtClean="0"/>
              <a:t>½K</a:t>
            </a:r>
            <a:r>
              <a:rPr lang="ko-KR" altLang="en-US" dirty="0" smtClean="0"/>
              <a:t>로 놓으면 왠지 실험과 안 맞는 것 같다</a:t>
            </a:r>
            <a:r>
              <a:rPr lang="en-US" altLang="ko-KR" dirty="0" smtClean="0"/>
              <a:t>.” (</a:t>
            </a:r>
            <a:r>
              <a:rPr lang="ko-KR" altLang="en-US" dirty="0" smtClean="0"/>
              <a:t>추측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그러므로 실험으로 얻어진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그대로 쓰기 위해서는 </a:t>
            </a:r>
            <a:r>
              <a:rPr lang="el-GR" altLang="ko-KR" dirty="0" smtClean="0"/>
              <a:t>γ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을 곱해야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물리적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양의 </a:t>
            </a:r>
            <a:r>
              <a:rPr lang="en-US" altLang="ko-KR" dirty="0" smtClean="0"/>
              <a:t>penetration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회전없는</a:t>
            </a:r>
            <a:r>
              <a:rPr lang="ko-KR" altLang="en-US" dirty="0" smtClean="0"/>
              <a:t> 수직 충돌 충격력은 모서리만 부딪히는 충격력의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이게 맞나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4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ko-KR" altLang="en-US" dirty="0" smtClean="0"/>
              <a:t>에 대해서도 </a:t>
            </a:r>
            <a:r>
              <a:rPr lang="en-US" altLang="ko-KR" dirty="0" smtClean="0"/>
              <a:t>½</a:t>
            </a:r>
            <a:r>
              <a:rPr lang="el-GR" altLang="ko-KR" dirty="0" smtClean="0"/>
              <a:t>γ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그러나 예제의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=2C</a:t>
            </a:r>
            <a:r>
              <a:rPr lang="en-US" altLang="ko-KR" baseline="30000" dirty="0" smtClean="0"/>
              <a:t>B</a:t>
            </a:r>
            <a:r>
              <a:rPr lang="ko-KR" altLang="en-US" dirty="0" smtClean="0"/>
              <a:t>가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</a:t>
            </a:r>
            <a:r>
              <a:rPr lang="en-US" altLang="ko-KR" baseline="30000" dirty="0" smtClean="0"/>
              <a:t>V</a:t>
            </a:r>
            <a:r>
              <a:rPr lang="en-US" altLang="ko-KR" dirty="0" smtClean="0"/>
              <a:t>=9.81kg.s/cm, C</a:t>
            </a:r>
            <a:r>
              <a:rPr lang="en-US" altLang="ko-KR" baseline="30000" dirty="0" smtClean="0"/>
              <a:t>B</a:t>
            </a:r>
            <a:r>
              <a:rPr lang="en-US" altLang="ko-KR" dirty="0" smtClean="0"/>
              <a:t>=7.85kg.s/cm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그럼 수평 충돌에 대해서는 </a:t>
            </a:r>
            <a:r>
              <a:rPr lang="en-US" altLang="ko-KR" sz="2400" dirty="0" smtClean="0"/>
              <a:t>1/3</a:t>
            </a:r>
            <a:r>
              <a:rPr lang="ko-KR" altLang="en-US" sz="2400" dirty="0" smtClean="0"/>
              <a:t>이라도 곱하란 말인가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그렇지도 않다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아마도 수평 충돌은 절대 완벽하게 수평으로 충돌할 일이 없다고 보는 모양이다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6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617</Words>
  <Application>Microsoft Office PowerPoint</Application>
  <PresentationFormat>화면 슬라이드 쇼(4:3)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수직하중</vt:lpstr>
      <vt:lpstr>PowerPoint 프레젠테이션</vt:lpstr>
      <vt:lpstr>PowerPoint 프레젠테이션</vt:lpstr>
      <vt:lpstr>PowerPoint 프레젠테이션</vt:lpstr>
      <vt:lpstr>γ에 ½ 곱하는 이유</vt:lpstr>
      <vt:lpstr>CV에 대해서도 ½γ를 쓴다.</vt:lpstr>
      <vt:lpstr>그럼 수평 충돌에 대해서는 1/3이라도 곱하란 말인가?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169</cp:revision>
  <cp:lastPrinted>2014-09-16T09:13:30Z</cp:lastPrinted>
  <dcterms:created xsi:type="dcterms:W3CDTF">2014-02-27T07:17:05Z</dcterms:created>
  <dcterms:modified xsi:type="dcterms:W3CDTF">2014-10-13T09:42:52Z</dcterms:modified>
</cp:coreProperties>
</file>