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5" r:id="rId2"/>
    <p:sldId id="334" r:id="rId3"/>
    <p:sldId id="326" r:id="rId4"/>
    <p:sldId id="333" r:id="rId5"/>
    <p:sldId id="332" r:id="rId6"/>
    <p:sldId id="331" r:id="rId7"/>
    <p:sldId id="327" r:id="rId8"/>
    <p:sldId id="328" r:id="rId9"/>
    <p:sldId id="329" r:id="rId10"/>
    <p:sldId id="330" r:id="rId11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708" autoAdjust="0"/>
  </p:normalViewPr>
  <p:slideViewPr>
    <p:cSldViewPr>
      <p:cViewPr varScale="1">
        <p:scale>
          <a:sx n="111" d="100"/>
          <a:sy n="111" d="100"/>
        </p:scale>
        <p:origin x="-171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9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3779-0409-4014-B887-920DA3FC8CD8}" type="datetimeFigureOut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C4A1-0180-4C28-9B11-114C293D5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7F9C-DCA4-45DA-A02F-E8008D4E8D1A}" type="datetimeFigureOut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492A-37D3-4391-ACE7-C06AE9550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473-6E0B-4529-8A7B-979A58F5DDAB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9AF8-7EAC-4C95-835E-758C5FAC31FE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4367-E301-4AA9-ACC5-FDF4FA3EEE8D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1AF2-2400-4FA7-9C2C-CC9CB8B47472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552-FA8D-45A5-8ADC-8D405D20E491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8A1-3740-44E1-928E-BC9BE2680DB5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2F3-58A5-401A-9060-A48FA95C3829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2F4D-5DF0-46C8-8B38-033D6FF00BBC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E6F-AF47-4FE9-BFAB-4779C28358DA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3CD2-DFB5-4FCF-A481-3D1C0DF71854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A8C0-5DD2-4A65-A7B6-6E5542BC6E3A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594-9F6F-4D89-B493-F5D3E8EB05B3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3398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수직하중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그럼 수평 충돌에 대해서는 </a:t>
            </a:r>
            <a:r>
              <a:rPr lang="en-US" altLang="ko-KR" sz="2400" dirty="0" smtClean="0"/>
              <a:t>1/3</a:t>
            </a:r>
            <a:r>
              <a:rPr lang="ko-KR" altLang="en-US" sz="2400" dirty="0" smtClean="0"/>
              <a:t>이라도 곱하란 말인가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그렇지도 않다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아마도 수평 충돌은 절대 완벽하게 수평으로 충돌할 일이 없다고 보는 모양이다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6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523976" y="371855"/>
            <a:ext cx="3647819" cy="7179523"/>
            <a:chOff x="584986" y="1074013"/>
            <a:chExt cx="3647819" cy="7179523"/>
          </a:xfrm>
        </p:grpSpPr>
        <p:grpSp>
          <p:nvGrpSpPr>
            <p:cNvPr id="233" name="그룹 232"/>
            <p:cNvGrpSpPr/>
            <p:nvPr/>
          </p:nvGrpSpPr>
          <p:grpSpPr>
            <a:xfrm>
              <a:off x="584986" y="4597198"/>
              <a:ext cx="3310399" cy="3656338"/>
              <a:chOff x="4953001" y="1073623"/>
              <a:chExt cx="3310399" cy="3656338"/>
            </a:xfrm>
          </p:grpSpPr>
          <p:grpSp>
            <p:nvGrpSpPr>
              <p:cNvPr id="188" name="그룹 187"/>
              <p:cNvGrpSpPr/>
              <p:nvPr/>
            </p:nvGrpSpPr>
            <p:grpSpPr>
              <a:xfrm>
                <a:off x="5220411" y="1073623"/>
                <a:ext cx="3042989" cy="3656338"/>
                <a:chOff x="1983185" y="1565913"/>
                <a:chExt cx="3042989" cy="3656338"/>
              </a:xfrm>
            </p:grpSpPr>
            <p:sp>
              <p:nvSpPr>
                <p:cNvPr id="189" name="직사각형 188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191" name="직선 화살표 연결선 190"/>
                <p:cNvCxnSpPr/>
                <p:nvPr/>
              </p:nvCxnSpPr>
              <p:spPr bwMode="auto">
                <a:xfrm>
                  <a:off x="2919185" y="3596099"/>
                  <a:ext cx="1584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192" name="직사각형 191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193" name="직사각형 192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194" name="사다리꼴 193"/>
                <p:cNvSpPr/>
                <p:nvPr/>
              </p:nvSpPr>
              <p:spPr bwMode="auto">
                <a:xfrm rot="600000">
                  <a:off x="2536059" y="1856193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195" name="사다리꼴 194"/>
                <p:cNvSpPr/>
                <p:nvPr/>
              </p:nvSpPr>
              <p:spPr bwMode="auto">
                <a:xfrm rot="600000">
                  <a:off x="3549185" y="2034975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196" name="직선 화살표 연결선 195"/>
                <p:cNvCxnSpPr/>
                <p:nvPr/>
              </p:nvCxnSpPr>
              <p:spPr bwMode="auto">
                <a:xfrm>
                  <a:off x="2397074" y="1650320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197" name="직선 화살표 연결선 196"/>
                <p:cNvCxnSpPr/>
                <p:nvPr/>
              </p:nvCxnSpPr>
              <p:spPr bwMode="auto">
                <a:xfrm>
                  <a:off x="3960970" y="1927926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199" name="직선 화살표 연결선 198"/>
                <p:cNvCxnSpPr/>
                <p:nvPr/>
              </p:nvCxnSpPr>
              <p:spPr bwMode="auto">
                <a:xfrm rot="600000">
                  <a:off x="4166767" y="2340961"/>
                  <a:ext cx="0" cy="1476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p:cxnSp>
              <p:nvCxnSpPr>
                <p:cNvPr id="200" name="직선 화살표 연결선 199"/>
                <p:cNvCxnSpPr/>
                <p:nvPr/>
              </p:nvCxnSpPr>
              <p:spPr bwMode="auto">
                <a:xfrm rot="6000000">
                  <a:off x="3153002" y="4186866"/>
                  <a:ext cx="0" cy="792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p:sp>
              <p:nvSpPr>
                <p:cNvPr id="201" name="원호 200"/>
                <p:cNvSpPr/>
                <p:nvPr/>
              </p:nvSpPr>
              <p:spPr bwMode="auto">
                <a:xfrm>
                  <a:off x="2012936" y="2524799"/>
                  <a:ext cx="1800000" cy="1800000"/>
                </a:xfrm>
                <a:prstGeom prst="arc">
                  <a:avLst>
                    <a:gd name="adj1" fmla="val 16181104"/>
                    <a:gd name="adj2" fmla="val 16867034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202" name="직선 연결선 201"/>
                <p:cNvCxnSpPr/>
                <p:nvPr/>
              </p:nvCxnSpPr>
              <p:spPr bwMode="auto">
                <a:xfrm rot="600000" flipV="1">
                  <a:off x="2913141" y="2014145"/>
                  <a:ext cx="0" cy="320810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3" name="직선 연결선 202"/>
                <p:cNvCxnSpPr/>
                <p:nvPr/>
              </p:nvCxnSpPr>
              <p:spPr bwMode="auto">
                <a:xfrm rot="600000" flipV="1">
                  <a:off x="2913116" y="3705497"/>
                  <a:ext cx="12600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4" name="직선 연결선 203"/>
                <p:cNvCxnSpPr/>
                <p:nvPr/>
              </p:nvCxnSpPr>
              <p:spPr bwMode="auto">
                <a:xfrm flipV="1">
                  <a:off x="2919731" y="1652099"/>
                  <a:ext cx="0" cy="194400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5" name="직사각형 204"/>
                    <p:cNvSpPr/>
                    <p:nvPr/>
                  </p:nvSpPr>
                  <p:spPr>
                    <a:xfrm>
                      <a:off x="4444412" y="3432201"/>
                      <a:ext cx="581762" cy="273408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5" name="직사각형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4412" y="3432201"/>
                      <a:ext cx="581762" cy="273408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6" name="직사각형 205"/>
                    <p:cNvSpPr/>
                    <p:nvPr/>
                  </p:nvSpPr>
                  <p:spPr>
                    <a:xfrm>
                      <a:off x="3888339" y="1869191"/>
                      <a:ext cx="575799" cy="28225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6" name="직사각형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8339" y="1869191"/>
                      <a:ext cx="575799" cy="28225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7" name="직사각형 206"/>
                    <p:cNvSpPr/>
                    <p:nvPr/>
                  </p:nvSpPr>
                  <p:spPr>
                    <a:xfrm>
                      <a:off x="2329820" y="1565913"/>
                      <a:ext cx="564257" cy="28225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7" name="직사각형 2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9820" y="1565913"/>
                      <a:ext cx="564257" cy="28225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8" name="직사각형 207"/>
                    <p:cNvSpPr/>
                    <p:nvPr/>
                  </p:nvSpPr>
                  <p:spPr>
                    <a:xfrm rot="600000">
                      <a:off x="2858806" y="4320686"/>
                      <a:ext cx="580159" cy="273408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8" name="직사각형 2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600000">
                      <a:off x="2858806" y="4320686"/>
                      <a:ext cx="580159" cy="273408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0" name="직사각형 209"/>
                    <p:cNvSpPr/>
                    <p:nvPr/>
                  </p:nvSpPr>
                  <p:spPr>
                    <a:xfrm rot="16800000">
                      <a:off x="3761846" y="2978036"/>
                      <a:ext cx="580159" cy="273408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10" name="직사각형 20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800000">
                      <a:off x="3761846" y="2978036"/>
                      <a:ext cx="580159" cy="27340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1" name="직사각형 210"/>
                    <p:cNvSpPr/>
                    <p:nvPr/>
                  </p:nvSpPr>
                  <p:spPr>
                    <a:xfrm>
                      <a:off x="2414133" y="2337114"/>
                      <a:ext cx="576825" cy="273408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11" name="직사각형 2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4133" y="2337114"/>
                      <a:ext cx="576825" cy="27340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2" name="직선 화살표 연결선 211"/>
                <p:cNvCxnSpPr/>
                <p:nvPr/>
              </p:nvCxnSpPr>
              <p:spPr bwMode="auto">
                <a:xfrm rot="6000000">
                  <a:off x="3537078" y="1982321"/>
                  <a:ext cx="0" cy="792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3" name="직사각형 212"/>
                    <p:cNvSpPr/>
                    <p:nvPr/>
                  </p:nvSpPr>
                  <p:spPr>
                    <a:xfrm rot="600000">
                      <a:off x="3296892" y="2314409"/>
                      <a:ext cx="445507" cy="273408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13" name="직사각형 2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600000">
                      <a:off x="3296892" y="2314409"/>
                      <a:ext cx="445507" cy="273408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3" name="그룹 222"/>
              <p:cNvGrpSpPr/>
              <p:nvPr/>
            </p:nvGrpSpPr>
            <p:grpSpPr>
              <a:xfrm>
                <a:off x="4953001" y="3318892"/>
                <a:ext cx="2188215" cy="1395349"/>
                <a:chOff x="4288132" y="4724050"/>
                <a:chExt cx="2188215" cy="1395349"/>
              </a:xfrm>
            </p:grpSpPr>
            <p:sp>
              <p:nvSpPr>
                <p:cNvPr id="219" name="이중 물결 218"/>
                <p:cNvSpPr/>
                <p:nvPr/>
              </p:nvSpPr>
              <p:spPr>
                <a:xfrm>
                  <a:off x="4488403" y="4724050"/>
                  <a:ext cx="1901825" cy="914400"/>
                </a:xfrm>
                <a:prstGeom prst="doubleWav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순서도: 처리 219"/>
                <p:cNvSpPr/>
                <p:nvPr/>
              </p:nvSpPr>
              <p:spPr>
                <a:xfrm>
                  <a:off x="4358229" y="4784092"/>
                  <a:ext cx="250824" cy="809624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순서도: 처리 221"/>
                <p:cNvSpPr/>
                <p:nvPr/>
              </p:nvSpPr>
              <p:spPr>
                <a:xfrm>
                  <a:off x="4288132" y="4982539"/>
                  <a:ext cx="2120674" cy="1136860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순서도: 처리 224"/>
                <p:cNvSpPr/>
                <p:nvPr/>
              </p:nvSpPr>
              <p:spPr>
                <a:xfrm rot="18464271">
                  <a:off x="6283394" y="4802910"/>
                  <a:ext cx="250824" cy="135082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2" name="그룹 231"/>
            <p:cNvGrpSpPr/>
            <p:nvPr/>
          </p:nvGrpSpPr>
          <p:grpSpPr>
            <a:xfrm>
              <a:off x="1199052" y="1074013"/>
              <a:ext cx="3033753" cy="3714841"/>
              <a:chOff x="1199052" y="1074013"/>
              <a:chExt cx="3033753" cy="3714841"/>
            </a:xfrm>
          </p:grpSpPr>
          <p:grpSp>
            <p:nvGrpSpPr>
              <p:cNvPr id="158" name="그룹 157"/>
              <p:cNvGrpSpPr/>
              <p:nvPr/>
            </p:nvGrpSpPr>
            <p:grpSpPr>
              <a:xfrm>
                <a:off x="1199052" y="1094252"/>
                <a:ext cx="3033753" cy="3694602"/>
                <a:chOff x="1828787" y="1856193"/>
                <a:chExt cx="3033753" cy="3694602"/>
              </a:xfrm>
            </p:grpSpPr>
            <p:sp>
              <p:nvSpPr>
                <p:cNvPr id="41" name="직사각형 40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43" name="직선 화살표 연결선 42"/>
                <p:cNvCxnSpPr/>
                <p:nvPr/>
              </p:nvCxnSpPr>
              <p:spPr bwMode="auto">
                <a:xfrm>
                  <a:off x="2919185" y="3596099"/>
                  <a:ext cx="1584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55" name="직사각형 54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57" name="사다리꼴 56"/>
                <p:cNvSpPr/>
                <p:nvPr/>
              </p:nvSpPr>
              <p:spPr bwMode="auto">
                <a:xfrm rot="600000">
                  <a:off x="2536059" y="1856193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58" name="사다리꼴 57"/>
                <p:cNvSpPr/>
                <p:nvPr/>
              </p:nvSpPr>
              <p:spPr bwMode="auto">
                <a:xfrm rot="600000">
                  <a:off x="3549185" y="2034975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69" name="직선 화살표 연결선 68"/>
                <p:cNvCxnSpPr/>
                <p:nvPr/>
              </p:nvCxnSpPr>
              <p:spPr bwMode="auto">
                <a:xfrm>
                  <a:off x="1894235" y="4873849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70" name="직선 화살표 연결선 69"/>
                <p:cNvCxnSpPr/>
                <p:nvPr/>
              </p:nvCxnSpPr>
              <p:spPr bwMode="auto">
                <a:xfrm>
                  <a:off x="3458131" y="5151455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73" name="직선 화살표 연결선 72"/>
                <p:cNvCxnSpPr/>
                <p:nvPr/>
              </p:nvCxnSpPr>
              <p:spPr bwMode="auto">
                <a:xfrm rot="600000">
                  <a:off x="3912528" y="3776099"/>
                  <a:ext cx="0" cy="1476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p:cxnSp>
              <p:nvCxnSpPr>
                <p:cNvPr id="75" name="직선 화살표 연결선 74"/>
                <p:cNvCxnSpPr/>
                <p:nvPr/>
              </p:nvCxnSpPr>
              <p:spPr bwMode="auto">
                <a:xfrm rot="6000000">
                  <a:off x="3153002" y="4186866"/>
                  <a:ext cx="0" cy="792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p:sp>
              <p:nvSpPr>
                <p:cNvPr id="77" name="원호 76"/>
                <p:cNvSpPr/>
                <p:nvPr/>
              </p:nvSpPr>
              <p:spPr bwMode="auto">
                <a:xfrm rot="10800000">
                  <a:off x="2012936" y="2484391"/>
                  <a:ext cx="1800000" cy="1800000"/>
                </a:xfrm>
                <a:prstGeom prst="arc">
                  <a:avLst>
                    <a:gd name="adj1" fmla="val 16181104"/>
                    <a:gd name="adj2" fmla="val 16663094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78" name="직선 연결선 77"/>
                <p:cNvCxnSpPr/>
                <p:nvPr/>
              </p:nvCxnSpPr>
              <p:spPr bwMode="auto">
                <a:xfrm rot="600000" flipV="1">
                  <a:off x="2913141" y="2014145"/>
                  <a:ext cx="0" cy="320810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직선 연결선 78"/>
                <p:cNvCxnSpPr/>
                <p:nvPr/>
              </p:nvCxnSpPr>
              <p:spPr bwMode="auto">
                <a:xfrm rot="600000" flipV="1">
                  <a:off x="2913116" y="3705497"/>
                  <a:ext cx="12600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" name="직선 연결선 80"/>
                <p:cNvCxnSpPr/>
                <p:nvPr/>
              </p:nvCxnSpPr>
              <p:spPr bwMode="auto">
                <a:xfrm flipV="1">
                  <a:off x="2919286" y="3596098"/>
                  <a:ext cx="0" cy="72000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직사각형 16"/>
                    <p:cNvSpPr/>
                    <p:nvPr/>
                  </p:nvSpPr>
                  <p:spPr>
                    <a:xfrm>
                      <a:off x="4444412" y="3432201"/>
                      <a:ext cx="418128" cy="265329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7" name="직사각형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4412" y="3432201"/>
                      <a:ext cx="418128" cy="265329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직사각형 19"/>
                    <p:cNvSpPr/>
                    <p:nvPr/>
                  </p:nvSpPr>
                  <p:spPr>
                    <a:xfrm>
                      <a:off x="3423511" y="5284568"/>
                      <a:ext cx="453265" cy="26622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" name="직사각형 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511" y="5284568"/>
                      <a:ext cx="453265" cy="266227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직사각형 22"/>
                    <p:cNvSpPr/>
                    <p:nvPr/>
                  </p:nvSpPr>
                  <p:spPr>
                    <a:xfrm>
                      <a:off x="1828787" y="5018341"/>
                      <a:ext cx="441723" cy="26622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" name="직사각형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787" y="5018341"/>
                      <a:ext cx="441723" cy="266227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직사각형 29"/>
                    <p:cNvSpPr/>
                    <p:nvPr/>
                  </p:nvSpPr>
                  <p:spPr>
                    <a:xfrm rot="600000">
                      <a:off x="2939020" y="4328989"/>
                      <a:ext cx="419730" cy="256802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0" name="직사각형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600000">
                      <a:off x="2939020" y="4328989"/>
                      <a:ext cx="419730" cy="25680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직사각형 32"/>
                    <p:cNvSpPr/>
                    <p:nvPr/>
                  </p:nvSpPr>
                  <p:spPr>
                    <a:xfrm rot="16800000">
                      <a:off x="3617229" y="4227668"/>
                      <a:ext cx="416524" cy="256802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3" name="직사각형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800000">
                      <a:off x="3617229" y="4227668"/>
                      <a:ext cx="416524" cy="25680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직사각형 34"/>
                    <p:cNvSpPr/>
                    <p:nvPr/>
                  </p:nvSpPr>
                  <p:spPr>
                    <a:xfrm>
                      <a:off x="2453397" y="4111023"/>
                      <a:ext cx="416524" cy="256802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5" name="직사각형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3397" y="4111023"/>
                      <a:ext cx="416524" cy="25680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7" name="그룹 226"/>
              <p:cNvGrpSpPr/>
              <p:nvPr/>
            </p:nvGrpSpPr>
            <p:grpSpPr>
              <a:xfrm rot="10800000">
                <a:off x="1280841" y="1074013"/>
                <a:ext cx="2252968" cy="1634906"/>
                <a:chOff x="4223379" y="4728813"/>
                <a:chExt cx="2252968" cy="1634906"/>
              </a:xfrm>
            </p:grpSpPr>
            <p:sp>
              <p:nvSpPr>
                <p:cNvPr id="228" name="이중 물결 227"/>
                <p:cNvSpPr/>
                <p:nvPr/>
              </p:nvSpPr>
              <p:spPr>
                <a:xfrm>
                  <a:off x="4493166" y="4728813"/>
                  <a:ext cx="1901825" cy="914400"/>
                </a:xfrm>
                <a:prstGeom prst="doubleWav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순서도: 처리 228"/>
                <p:cNvSpPr/>
                <p:nvPr/>
              </p:nvSpPr>
              <p:spPr>
                <a:xfrm>
                  <a:off x="4358229" y="4784092"/>
                  <a:ext cx="250824" cy="1181737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순서도: 처리 229"/>
                <p:cNvSpPr/>
                <p:nvPr/>
              </p:nvSpPr>
              <p:spPr>
                <a:xfrm>
                  <a:off x="4223379" y="4982539"/>
                  <a:ext cx="2185429" cy="1381180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순서도: 처리 230"/>
                <p:cNvSpPr/>
                <p:nvPr/>
              </p:nvSpPr>
              <p:spPr>
                <a:xfrm rot="18464271">
                  <a:off x="6283394" y="4802910"/>
                  <a:ext cx="250824" cy="135082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4499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지배방정식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59146" y="620688"/>
                <a:ext cx="3176446" cy="3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46" y="620688"/>
                <a:ext cx="3176446" cy="3340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335446" y="1302317"/>
                <a:ext cx="2037096" cy="3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𝐿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6" y="1302317"/>
                <a:ext cx="2037096" cy="3340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452742" y="1677769"/>
                <a:ext cx="2051972" cy="3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𝑅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42" y="1677769"/>
                <a:ext cx="2051972" cy="3340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79512" y="5733256"/>
                <a:ext cx="8712968" cy="962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200" i="1">
                            <a:latin typeface="Cambria Math"/>
                          </a:rPr>
                          <m:t>𝑉</m:t>
                        </m:r>
                        <m:r>
                          <a:rPr lang="en-US" altLang="ko-KR" sz="1200" i="1">
                            <a:latin typeface="Cambria Math"/>
                          </a:rPr>
                          <m:t>(</m:t>
                        </m:r>
                        <m:r>
                          <a:rPr lang="en-US" altLang="ko-KR" sz="1200" i="1">
                            <a:latin typeface="Cambria Math"/>
                          </a:rPr>
                          <m:t>𝐿</m:t>
                        </m:r>
                        <m:r>
                          <a:rPr lang="en-US" altLang="ko-KR" sz="1200" i="1">
                            <a:latin typeface="Cambria Math"/>
                          </a:rPr>
                          <m:t> </m:t>
                        </m:r>
                        <m:r>
                          <a:rPr lang="en-US" altLang="ko-KR" sz="1200" i="1">
                            <a:latin typeface="Cambria Math"/>
                          </a:rPr>
                          <m:t>𝑜𝑟</m:t>
                        </m:r>
                        <m:r>
                          <a:rPr lang="en-US" altLang="ko-KR" sz="1200" i="1">
                            <a:latin typeface="Cambria Math"/>
                          </a:rPr>
                          <m:t> </m:t>
                        </m:r>
                        <m:r>
                          <a:rPr lang="en-US" altLang="ko-KR" sz="1200" i="1">
                            <a:latin typeface="Cambria Math"/>
                          </a:rPr>
                          <m:t>𝑅</m:t>
                        </m:r>
                        <m:r>
                          <a:rPr lang="en-US" altLang="ko-KR" sz="1200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1200" dirty="0"/>
                  <a:t> : Vertical force on the bottom of the block (</a:t>
                </a:r>
                <a:r>
                  <a:rPr lang="en-US" altLang="ko-KR" sz="1200" dirty="0" err="1"/>
                  <a:t>k,l</a:t>
                </a:r>
                <a:r>
                  <a:rPr lang="en-US" altLang="ko-KR" sz="1200" dirty="0"/>
                  <a:t>). Also (-) vertical force on the top of the block (k,l-1)</a:t>
                </a:r>
                <a:endParaRPr lang="ko-KR" altLang="ko-KR" sz="1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200" i="1">
                            <a:latin typeface="Cambria Math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altLang="ko-KR" sz="1200" dirty="0"/>
                  <a:t> : Vertical spring constant between the block (</a:t>
                </a:r>
                <a:r>
                  <a:rPr lang="en-US" altLang="ko-KR" sz="1200" dirty="0" err="1"/>
                  <a:t>k,l</a:t>
                </a:r>
                <a:r>
                  <a:rPr lang="en-US" altLang="ko-KR" sz="1200" dirty="0"/>
                  <a:t>) and the block (k,-1)</a:t>
                </a:r>
                <a:endParaRPr lang="ko-KR" altLang="ko-KR" sz="1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200" i="1">
                            <a:latin typeface="Cambria Math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altLang="ko-KR" sz="1200" dirty="0"/>
                  <a:t> : Vertical damping coefficient between the block (</a:t>
                </a:r>
                <a:r>
                  <a:rPr lang="en-US" altLang="ko-KR" sz="1200" dirty="0" err="1"/>
                  <a:t>k,l</a:t>
                </a:r>
                <a:r>
                  <a:rPr lang="en-US" altLang="ko-KR" sz="1200" dirty="0"/>
                  <a:t>) and the block (k,l-1)</a:t>
                </a:r>
                <a:endParaRPr lang="ko-KR" altLang="ko-KR" sz="1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𝐿</m:t>
                        </m:r>
                        <m:r>
                          <a:rPr lang="en-US" altLang="ko-KR" sz="1200" i="1">
                            <a:latin typeface="Cambria Math"/>
                          </a:rPr>
                          <m:t> </m:t>
                        </m:r>
                        <m:r>
                          <a:rPr lang="en-US" altLang="ko-KR" sz="1200" i="1">
                            <a:latin typeface="Cambria Math"/>
                          </a:rPr>
                          <m:t>𝑜𝑟</m:t>
                        </m:r>
                        <m:r>
                          <a:rPr lang="en-US" altLang="ko-KR" sz="1200" i="1">
                            <a:latin typeface="Cambria Math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ko-KR" sz="1200" dirty="0"/>
                  <a:t> : Vertical spring deformation between the block (</a:t>
                </a:r>
                <a:r>
                  <a:rPr lang="en-US" altLang="ko-KR" sz="1200" dirty="0" err="1"/>
                  <a:t>k,l</a:t>
                </a:r>
                <a:r>
                  <a:rPr lang="en-US" altLang="ko-KR" sz="1200" dirty="0"/>
                  <a:t>) and the block (k,l-1)</a:t>
                </a:r>
                <a:endParaRPr lang="ko-KR" altLang="ko-KR" sz="1200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733256"/>
                <a:ext cx="8712968" cy="962571"/>
              </a:xfrm>
              <a:prstGeom prst="rect">
                <a:avLst/>
              </a:prstGeom>
              <a:blipFill rotWithShape="1">
                <a:blip r:embed="rId5"/>
                <a:stretch>
                  <a:fillRect b="-1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3</a:t>
            </a:fld>
            <a:fld id="{11955DEA-CE8E-4BD0-9536-370E97A6B3C7}" type="slidenum">
              <a:rPr lang="ko-KR" altLang="en-US" smtClean="0"/>
              <a:t>3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12575" y="963826"/>
                <a:ext cx="4266681" cy="338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sz="1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ko-KR" altLang="en-US" sz="140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𝑀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𝑀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𝑀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75" y="963826"/>
                <a:ext cx="4266681" cy="338491"/>
              </a:xfrm>
              <a:prstGeom prst="rect">
                <a:avLst/>
              </a:prstGeom>
              <a:blipFill rotWithShape="1"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350003" y="2068410"/>
                <a:ext cx="2994731" cy="3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03" y="2068410"/>
                <a:ext cx="2994731" cy="33406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06217" y="2423845"/>
                <a:ext cx="2994731" cy="3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𝑅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𝑅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7" y="2423845"/>
                <a:ext cx="2994731" cy="3340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352162" y="2757911"/>
                <a:ext cx="3387466" cy="338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𝑀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62" y="2757911"/>
                <a:ext cx="3387466" cy="338875"/>
              </a:xfrm>
              <a:prstGeom prst="rect">
                <a:avLst/>
              </a:prstGeom>
              <a:blipFill rotWithShape="1">
                <a:blip r:embed="rId9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03514" y="3373451"/>
                <a:ext cx="3674083" cy="338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𝑀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4" y="3373451"/>
                <a:ext cx="3674083" cy="338875"/>
              </a:xfrm>
              <a:prstGeom prst="rect">
                <a:avLst/>
              </a:prstGeom>
              <a:blipFill rotWithShape="1">
                <a:blip r:embed="rId10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357024" y="3061202"/>
                <a:ext cx="3551870" cy="338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𝑅</m:t>
                          </m:r>
                        </m:sup>
                      </m:sSubSup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24" y="3061202"/>
                <a:ext cx="3551870" cy="3388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03514" y="3660360"/>
                <a:ext cx="3822585" cy="338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𝑅</m:t>
                          </m:r>
                        </m:sup>
                      </m:sSubSup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4" y="3660360"/>
                <a:ext cx="3822585" cy="3388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5685515" y="1037559"/>
            <a:ext cx="3403207" cy="3962189"/>
            <a:chOff x="5532284" y="828549"/>
            <a:chExt cx="3403207" cy="3962189"/>
          </a:xfrm>
        </p:grpSpPr>
        <p:grpSp>
          <p:nvGrpSpPr>
            <p:cNvPr id="27" name="그룹 26"/>
            <p:cNvGrpSpPr/>
            <p:nvPr/>
          </p:nvGrpSpPr>
          <p:grpSpPr>
            <a:xfrm rot="1800000" flipH="1">
              <a:off x="6429269" y="1356731"/>
              <a:ext cx="1440161" cy="2880320"/>
              <a:chOff x="971600" y="1268760"/>
              <a:chExt cx="1440161" cy="2880320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0" name="직선 화살표 연결선 29"/>
            <p:cNvCxnSpPr/>
            <p:nvPr/>
          </p:nvCxnSpPr>
          <p:spPr>
            <a:xfrm flipV="1">
              <a:off x="5798951" y="3684434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532284" y="3898085"/>
              <a:ext cx="316360" cy="153888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000" dirty="0" err="1" smtClean="0"/>
                <a:t>F</a:t>
              </a:r>
              <a:r>
                <a:rPr lang="en-US" altLang="ko-KR" sz="1000" baseline="30000" dirty="0" err="1" smtClean="0"/>
                <a:t>VL</a:t>
              </a:r>
              <a:r>
                <a:rPr lang="en-US" altLang="ko-KR" sz="1000" baseline="-25000" dirty="0" err="1" smtClean="0"/>
                <a:t>k,l</a:t>
              </a:r>
              <a:endParaRPr lang="ko-KR" altLang="en-US" sz="1000" baseline="-25000" dirty="0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V="1">
              <a:off x="7241885" y="828549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241434" y="925044"/>
              <a:ext cx="422158" cy="153888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000" dirty="0" smtClean="0"/>
                <a:t>F</a:t>
              </a:r>
              <a:r>
                <a:rPr lang="en-US" altLang="ko-KR" sz="1000" baseline="30000" dirty="0" smtClean="0"/>
                <a:t>VL</a:t>
              </a:r>
              <a:r>
                <a:rPr lang="en-US" altLang="ko-KR" sz="1000" baseline="-25000" dirty="0" smtClean="0"/>
                <a:t>k,l+1</a:t>
              </a:r>
              <a:endParaRPr lang="ko-KR" altLang="en-US" sz="1000" baseline="-25000" dirty="0"/>
            </a:p>
          </p:txBody>
        </p:sp>
        <p:sp>
          <p:nvSpPr>
            <p:cNvPr id="5" name="원호 4"/>
            <p:cNvSpPr/>
            <p:nvPr/>
          </p:nvSpPr>
          <p:spPr>
            <a:xfrm>
              <a:off x="6740386" y="2339692"/>
              <a:ext cx="914400" cy="914400"/>
            </a:xfrm>
            <a:prstGeom prst="arc">
              <a:avLst>
                <a:gd name="adj1" fmla="val 16200000"/>
                <a:gd name="adj2" fmla="val 555615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V="1">
              <a:off x="7048144" y="4423199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781477" y="4636850"/>
              <a:ext cx="327581" cy="153888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000" dirty="0" err="1" smtClean="0"/>
                <a:t>F</a:t>
              </a:r>
              <a:r>
                <a:rPr lang="en-US" altLang="ko-KR" sz="1000" baseline="30000" dirty="0" err="1" smtClean="0"/>
                <a:t>VR</a:t>
              </a:r>
              <a:r>
                <a:rPr lang="en-US" altLang="ko-KR" sz="1000" baseline="-25000" dirty="0" err="1" smtClean="0"/>
                <a:t>k,l</a:t>
              </a:r>
              <a:endParaRPr lang="ko-KR" altLang="en-US" sz="1000" baseline="-25000" dirty="0"/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V="1">
              <a:off x="8502563" y="1535388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8502112" y="1631883"/>
              <a:ext cx="433379" cy="153888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000" dirty="0" smtClean="0"/>
                <a:t>F</a:t>
              </a:r>
              <a:r>
                <a:rPr lang="en-US" altLang="ko-KR" sz="1000" baseline="30000" dirty="0" smtClean="0"/>
                <a:t>VR</a:t>
              </a:r>
              <a:r>
                <a:rPr lang="en-US" altLang="ko-KR" sz="1000" baseline="-25000" dirty="0" smtClean="0"/>
                <a:t>k,l+1</a:t>
              </a:r>
              <a:endParaRPr lang="ko-KR" altLang="en-US" sz="1000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11022" y="2348683"/>
              <a:ext cx="167281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/>
                <a:t>M</a:t>
              </a:r>
              <a:endParaRPr lang="ko-KR" altLang="en-US" sz="800" baseline="-250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435592" y="2289991"/>
            <a:ext cx="2354345" cy="3216186"/>
            <a:chOff x="3361147" y="2121413"/>
            <a:chExt cx="2354345" cy="3216186"/>
          </a:xfrm>
        </p:grpSpPr>
        <p:sp>
          <p:nvSpPr>
            <p:cNvPr id="61" name="TextBox 60"/>
            <p:cNvSpPr txBox="1"/>
            <p:nvPr/>
          </p:nvSpPr>
          <p:spPr>
            <a:xfrm>
              <a:off x="3361147" y="2121413"/>
              <a:ext cx="17508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if L==N: (K,L+1)</a:t>
              </a:r>
              <a:r>
                <a:rPr lang="ko-KR" altLang="en-US" sz="800" dirty="0" smtClean="0"/>
                <a:t>은 구하지 않는다</a:t>
              </a:r>
              <a:r>
                <a:rPr lang="en-US" altLang="ko-KR" sz="800" dirty="0" smtClean="0"/>
                <a:t>.</a:t>
              </a:r>
              <a:endParaRPr lang="ko-KR" altLang="en-US" sz="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84405" y="2361084"/>
              <a:ext cx="2331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K</a:t>
              </a:r>
              <a:r>
                <a:rPr lang="ko-KR" altLang="en-US" sz="800" dirty="0" smtClean="0"/>
                <a:t>와 </a:t>
              </a:r>
              <a:r>
                <a:rPr lang="en-US" altLang="ko-KR" sz="800" dirty="0" smtClean="0"/>
                <a:t>C</a:t>
              </a:r>
              <a:r>
                <a:rPr lang="ko-KR" altLang="en-US" sz="800" dirty="0" smtClean="0"/>
                <a:t>는 </a:t>
              </a:r>
              <a:r>
                <a:rPr lang="en-US" altLang="ko-KR" sz="800" dirty="0" smtClean="0"/>
                <a:t>(K,L+1)</a:t>
              </a:r>
              <a:r>
                <a:rPr lang="ko-KR" altLang="en-US" sz="800" dirty="0" smtClean="0"/>
                <a:t>의 값을 써야 하중 평형이 맞다</a:t>
              </a:r>
              <a:r>
                <a:rPr lang="en-US" altLang="ko-KR" sz="800" dirty="0" smtClean="0"/>
                <a:t>.</a:t>
              </a:r>
              <a:endParaRPr lang="ko-KR" altLang="en-US" sz="800" dirty="0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4579256" y="2900397"/>
              <a:ext cx="918456" cy="2437202"/>
              <a:chOff x="4579256" y="2900397"/>
              <a:chExt cx="918456" cy="2437202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4579256" y="2900397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579256" y="4423199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화살표 연결선 65"/>
              <p:cNvCxnSpPr/>
              <p:nvPr/>
            </p:nvCxnSpPr>
            <p:spPr>
              <a:xfrm flipV="1">
                <a:off x="5060610" y="3800643"/>
                <a:ext cx="0" cy="2296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/>
              <p:nvPr/>
            </p:nvCxnSpPr>
            <p:spPr>
              <a:xfrm>
                <a:off x="5060610" y="4207175"/>
                <a:ext cx="0" cy="2160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111947" y="4207175"/>
                <a:ext cx="180105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/>
                  <a:t>F1</a:t>
                </a:r>
                <a:endParaRPr lang="ko-KR" altLang="en-US" sz="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147368" y="3898084"/>
                <a:ext cx="180105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/>
                  <a:t>F2</a:t>
                </a:r>
                <a:endParaRPr lang="ko-KR" altLang="en-US" sz="8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623507" y="4043153"/>
                <a:ext cx="874205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/>
                  <a:t>F1=F2 </a:t>
                </a:r>
                <a:r>
                  <a:rPr lang="ko-KR" altLang="en-US" sz="800" dirty="0" smtClean="0"/>
                  <a:t>이어야 함</a:t>
                </a:r>
                <a:r>
                  <a:rPr lang="en-US" altLang="ko-KR" sz="800" dirty="0" smtClean="0"/>
                  <a:t>!</a:t>
                </a:r>
                <a:endParaRPr lang="ko-KR" altLang="en-US" sz="800" dirty="0"/>
              </a:p>
            </p:txBody>
          </p:sp>
        </p:grpSp>
        <p:cxnSp>
          <p:nvCxnSpPr>
            <p:cNvPr id="75" name="직선 화살표 연결선 74"/>
            <p:cNvCxnSpPr>
              <a:stCxn id="62" idx="2"/>
              <a:endCxn id="63" idx="0"/>
            </p:cNvCxnSpPr>
            <p:nvPr/>
          </p:nvCxnSpPr>
          <p:spPr>
            <a:xfrm>
              <a:off x="4549949" y="2576528"/>
              <a:ext cx="486507" cy="32386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8141195" y="1799"/>
            <a:ext cx="1011815" cy="215444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ko-KR" sz="800" b="1" dirty="0" smtClean="0"/>
              <a:t>TRIPLE CHECKED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75166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지배방정식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59146" y="620688"/>
                <a:ext cx="3176446" cy="3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46" y="620688"/>
                <a:ext cx="3176446" cy="3340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335446" y="1302317"/>
                <a:ext cx="2037096" cy="3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𝐿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6" y="1302317"/>
                <a:ext cx="2037096" cy="3340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452742" y="1677769"/>
                <a:ext cx="2051972" cy="3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𝑅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42" y="1677769"/>
                <a:ext cx="2051972" cy="3340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79512" y="5733256"/>
                <a:ext cx="8712968" cy="962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200" i="1">
                            <a:latin typeface="Cambria Math"/>
                          </a:rPr>
                          <m:t>𝑉</m:t>
                        </m:r>
                        <m:r>
                          <a:rPr lang="en-US" altLang="ko-KR" sz="1200" i="1">
                            <a:latin typeface="Cambria Math"/>
                          </a:rPr>
                          <m:t>(</m:t>
                        </m:r>
                        <m:r>
                          <a:rPr lang="en-US" altLang="ko-KR" sz="1200" i="1">
                            <a:latin typeface="Cambria Math"/>
                          </a:rPr>
                          <m:t>𝐿</m:t>
                        </m:r>
                        <m:r>
                          <a:rPr lang="en-US" altLang="ko-KR" sz="1200" i="1">
                            <a:latin typeface="Cambria Math"/>
                          </a:rPr>
                          <m:t> </m:t>
                        </m:r>
                        <m:r>
                          <a:rPr lang="en-US" altLang="ko-KR" sz="1200" i="1">
                            <a:latin typeface="Cambria Math"/>
                          </a:rPr>
                          <m:t>𝑜𝑟</m:t>
                        </m:r>
                        <m:r>
                          <a:rPr lang="en-US" altLang="ko-KR" sz="1200" i="1">
                            <a:latin typeface="Cambria Math"/>
                          </a:rPr>
                          <m:t> </m:t>
                        </m:r>
                        <m:r>
                          <a:rPr lang="en-US" altLang="ko-KR" sz="1200" i="1">
                            <a:latin typeface="Cambria Math"/>
                          </a:rPr>
                          <m:t>𝑅</m:t>
                        </m:r>
                        <m:r>
                          <a:rPr lang="en-US" altLang="ko-KR" sz="1200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1200" dirty="0"/>
                  <a:t> : Vertical force on the bottom of the block (</a:t>
                </a:r>
                <a:r>
                  <a:rPr lang="en-US" altLang="ko-KR" sz="1200" dirty="0" err="1"/>
                  <a:t>k,l</a:t>
                </a:r>
                <a:r>
                  <a:rPr lang="en-US" altLang="ko-KR" sz="1200" dirty="0"/>
                  <a:t>). Also (-) vertical force on the top of the block (k,l-1)</a:t>
                </a:r>
                <a:endParaRPr lang="ko-KR" altLang="ko-KR" sz="1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200" i="1">
                            <a:latin typeface="Cambria Math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altLang="ko-KR" sz="1200" dirty="0"/>
                  <a:t> : Vertical spring constant between the block (</a:t>
                </a:r>
                <a:r>
                  <a:rPr lang="en-US" altLang="ko-KR" sz="1200" dirty="0" err="1"/>
                  <a:t>k,l</a:t>
                </a:r>
                <a:r>
                  <a:rPr lang="en-US" altLang="ko-KR" sz="1200" dirty="0"/>
                  <a:t>) and the block (k,-1)</a:t>
                </a:r>
                <a:endParaRPr lang="ko-KR" altLang="ko-KR" sz="1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200" i="1">
                            <a:latin typeface="Cambria Math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altLang="ko-KR" sz="1200" dirty="0"/>
                  <a:t> : Vertical damping coefficient between the block (</a:t>
                </a:r>
                <a:r>
                  <a:rPr lang="en-US" altLang="ko-KR" sz="1200" dirty="0" err="1"/>
                  <a:t>k,l</a:t>
                </a:r>
                <a:r>
                  <a:rPr lang="en-US" altLang="ko-KR" sz="1200" dirty="0"/>
                  <a:t>) and the block (k,l-1)</a:t>
                </a:r>
                <a:endParaRPr lang="ko-KR" altLang="ko-KR" sz="1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𝐿</m:t>
                        </m:r>
                        <m:r>
                          <a:rPr lang="en-US" altLang="ko-KR" sz="1200" i="1">
                            <a:latin typeface="Cambria Math"/>
                          </a:rPr>
                          <m:t> </m:t>
                        </m:r>
                        <m:r>
                          <a:rPr lang="en-US" altLang="ko-KR" sz="1200" i="1">
                            <a:latin typeface="Cambria Math"/>
                          </a:rPr>
                          <m:t>𝑜𝑟</m:t>
                        </m:r>
                        <m:r>
                          <a:rPr lang="en-US" altLang="ko-KR" sz="1200" i="1">
                            <a:latin typeface="Cambria Math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ko-KR" sz="1200" dirty="0"/>
                  <a:t> : Vertical spring deformation between the block (</a:t>
                </a:r>
                <a:r>
                  <a:rPr lang="en-US" altLang="ko-KR" sz="1200" dirty="0" err="1"/>
                  <a:t>k,l</a:t>
                </a:r>
                <a:r>
                  <a:rPr lang="en-US" altLang="ko-KR" sz="1200" dirty="0"/>
                  <a:t>) and the block (k,l-1)</a:t>
                </a:r>
                <a:endParaRPr lang="ko-KR" altLang="ko-KR" sz="1200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733256"/>
                <a:ext cx="8712968" cy="962571"/>
              </a:xfrm>
              <a:prstGeom prst="rect">
                <a:avLst/>
              </a:prstGeom>
              <a:blipFill rotWithShape="1">
                <a:blip r:embed="rId5"/>
                <a:stretch>
                  <a:fillRect b="-1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4</a:t>
            </a:fld>
            <a:fld id="{11955DEA-CE8E-4BD0-9536-370E97A6B3C7}" type="slidenum">
              <a:rPr lang="ko-KR" altLang="en-US" smtClean="0"/>
              <a:t>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12575" y="963826"/>
                <a:ext cx="4266681" cy="338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sz="1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ko-KR" altLang="en-US" sz="140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𝑀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𝑀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𝑀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75" y="963826"/>
                <a:ext cx="4266681" cy="338491"/>
              </a:xfrm>
              <a:prstGeom prst="rect">
                <a:avLst/>
              </a:prstGeom>
              <a:blipFill rotWithShape="1"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350003" y="2068410"/>
                <a:ext cx="2994731" cy="3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03" y="2068410"/>
                <a:ext cx="2994731" cy="33406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06217" y="2423845"/>
                <a:ext cx="2994731" cy="3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𝑅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𝑅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7" y="2423845"/>
                <a:ext cx="2994731" cy="3340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352162" y="2757911"/>
                <a:ext cx="3387466" cy="338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𝑀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62" y="2757911"/>
                <a:ext cx="3387466" cy="338875"/>
              </a:xfrm>
              <a:prstGeom prst="rect">
                <a:avLst/>
              </a:prstGeom>
              <a:blipFill rotWithShape="1">
                <a:blip r:embed="rId9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03514" y="3373451"/>
                <a:ext cx="3674083" cy="338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𝑀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4" y="3373451"/>
                <a:ext cx="3674083" cy="338875"/>
              </a:xfrm>
              <a:prstGeom prst="rect">
                <a:avLst/>
              </a:prstGeom>
              <a:blipFill rotWithShape="1">
                <a:blip r:embed="rId10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357024" y="3061202"/>
                <a:ext cx="3551870" cy="338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𝑅</m:t>
                          </m:r>
                        </m:sup>
                      </m:sSubSup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24" y="3061202"/>
                <a:ext cx="3551870" cy="3388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03514" y="3660360"/>
                <a:ext cx="3822585" cy="338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𝑅</m:t>
                          </m:r>
                        </m:sup>
                      </m:sSubSup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4" y="3660360"/>
                <a:ext cx="3822585" cy="3388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/>
          <p:cNvGrpSpPr/>
          <p:nvPr/>
        </p:nvGrpSpPr>
        <p:grpSpPr>
          <a:xfrm rot="1800000" flipH="1">
            <a:off x="6429269" y="1356731"/>
            <a:ext cx="1440161" cy="2880320"/>
            <a:chOff x="971600" y="1268760"/>
            <a:chExt cx="1440161" cy="2880320"/>
          </a:xfrm>
        </p:grpSpPr>
        <p:sp>
          <p:nvSpPr>
            <p:cNvPr id="52" name="직사각형 51"/>
            <p:cNvSpPr/>
            <p:nvPr/>
          </p:nvSpPr>
          <p:spPr>
            <a:xfrm>
              <a:off x="971600" y="126876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691681" y="126876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71600" y="270892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91680" y="270892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 flipV="1">
            <a:off x="5798951" y="3684434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32284" y="3898085"/>
            <a:ext cx="26666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VL</a:t>
            </a:r>
            <a:r>
              <a:rPr lang="en-US" altLang="ko-KR" sz="800" baseline="-25000" dirty="0" err="1" smtClean="0"/>
              <a:t>k,l</a:t>
            </a:r>
            <a:endParaRPr lang="ko-KR" altLang="en-US" sz="800" baseline="-250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7241885" y="828549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41434" y="925044"/>
            <a:ext cx="35322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/>
              <a:t>F</a:t>
            </a:r>
            <a:r>
              <a:rPr lang="en-US" altLang="ko-KR" sz="800" baseline="30000" dirty="0" smtClean="0"/>
              <a:t>VL</a:t>
            </a:r>
            <a:r>
              <a:rPr lang="en-US" altLang="ko-KR" sz="800" baseline="-25000" dirty="0" smtClean="0"/>
              <a:t>k,l+1</a:t>
            </a:r>
            <a:endParaRPr lang="ko-KR" altLang="en-US" sz="800" baseline="-25000" dirty="0"/>
          </a:p>
        </p:txBody>
      </p:sp>
      <p:sp>
        <p:nvSpPr>
          <p:cNvPr id="5" name="원호 4"/>
          <p:cNvSpPr/>
          <p:nvPr/>
        </p:nvSpPr>
        <p:spPr>
          <a:xfrm>
            <a:off x="6740386" y="2339692"/>
            <a:ext cx="914400" cy="914400"/>
          </a:xfrm>
          <a:prstGeom prst="arc">
            <a:avLst>
              <a:gd name="adj1" fmla="val 16200000"/>
              <a:gd name="adj2" fmla="val 55561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7048144" y="4423199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81477" y="4636850"/>
            <a:ext cx="276285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VR</a:t>
            </a:r>
            <a:r>
              <a:rPr lang="en-US" altLang="ko-KR" sz="800" baseline="-25000" dirty="0" err="1" smtClean="0"/>
              <a:t>k,l</a:t>
            </a:r>
            <a:endParaRPr lang="ko-KR" altLang="en-US" sz="800" baseline="-25000" dirty="0"/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8502563" y="153538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502112" y="1631883"/>
            <a:ext cx="36284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/>
              <a:t>F</a:t>
            </a:r>
            <a:r>
              <a:rPr lang="en-US" altLang="ko-KR" sz="800" baseline="30000" dirty="0" smtClean="0"/>
              <a:t>VR</a:t>
            </a:r>
            <a:r>
              <a:rPr lang="en-US" altLang="ko-KR" sz="800" baseline="-25000" dirty="0" smtClean="0"/>
              <a:t>k,l+1</a:t>
            </a:r>
            <a:endParaRPr lang="ko-KR" altLang="en-US" sz="8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7511022" y="2348683"/>
            <a:ext cx="167281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/>
              <a:t>M</a:t>
            </a:r>
            <a:endParaRPr lang="ko-KR" altLang="en-US" sz="8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3361147" y="2121413"/>
            <a:ext cx="17508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if L==N: (K,L+1)</a:t>
            </a:r>
            <a:r>
              <a:rPr lang="ko-KR" altLang="en-US" sz="800" dirty="0" smtClean="0"/>
              <a:t>은 구하지 않는다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3384405" y="2361084"/>
            <a:ext cx="23310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K</a:t>
            </a:r>
            <a:r>
              <a:rPr lang="ko-KR" altLang="en-US" sz="800" dirty="0" smtClean="0"/>
              <a:t>와 </a:t>
            </a:r>
            <a:r>
              <a:rPr lang="en-US" altLang="ko-KR" sz="800" dirty="0" smtClean="0"/>
              <a:t>C</a:t>
            </a:r>
            <a:r>
              <a:rPr lang="ko-KR" altLang="en-US" sz="800" dirty="0" smtClean="0"/>
              <a:t>는 </a:t>
            </a:r>
            <a:r>
              <a:rPr lang="en-US" altLang="ko-KR" sz="800" dirty="0" smtClean="0"/>
              <a:t>(K,L+1)</a:t>
            </a:r>
            <a:r>
              <a:rPr lang="ko-KR" altLang="en-US" sz="800" dirty="0" smtClean="0"/>
              <a:t>의 값을 써야 하중 평형이 맞다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579256" y="2900397"/>
            <a:ext cx="918456" cy="2437202"/>
            <a:chOff x="4579256" y="2900397"/>
            <a:chExt cx="918456" cy="2437202"/>
          </a:xfrm>
        </p:grpSpPr>
        <p:sp>
          <p:nvSpPr>
            <p:cNvPr id="63" name="직사각형 62"/>
            <p:cNvSpPr/>
            <p:nvPr/>
          </p:nvSpPr>
          <p:spPr>
            <a:xfrm>
              <a:off x="4579256" y="2900397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579256" y="442319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 flipV="1">
              <a:off x="5060610" y="3800643"/>
              <a:ext cx="0" cy="2296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5060610" y="4207175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111947" y="4207175"/>
              <a:ext cx="18010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/>
                <a:t>F1</a:t>
              </a:r>
              <a:endParaRPr lang="ko-KR" altLang="en-US" sz="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47368" y="3898084"/>
              <a:ext cx="18010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/>
                <a:t>F2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23507" y="4043153"/>
              <a:ext cx="87420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/>
                <a:t>F1=F2 </a:t>
              </a:r>
              <a:r>
                <a:rPr lang="ko-KR" altLang="en-US" sz="800" dirty="0" smtClean="0"/>
                <a:t>이어야 함</a:t>
              </a:r>
              <a:r>
                <a:rPr lang="en-US" altLang="ko-KR" sz="800" dirty="0" smtClean="0"/>
                <a:t>!</a:t>
              </a:r>
              <a:endParaRPr lang="ko-KR" altLang="en-US" sz="800" dirty="0"/>
            </a:p>
          </p:txBody>
        </p:sp>
      </p:grpSp>
      <p:cxnSp>
        <p:nvCxnSpPr>
          <p:cNvPr id="75" name="직선 화살표 연결선 74"/>
          <p:cNvCxnSpPr>
            <a:stCxn id="62" idx="2"/>
            <a:endCxn id="63" idx="0"/>
          </p:cNvCxnSpPr>
          <p:nvPr/>
        </p:nvCxnSpPr>
        <p:spPr>
          <a:xfrm>
            <a:off x="4549949" y="2576528"/>
            <a:ext cx="486507" cy="3238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815784" y="1799"/>
            <a:ext cx="1337226" cy="215444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ko-KR" sz="800" b="1" dirty="0" smtClean="0"/>
              <a:t>OLD - TRIPLE </a:t>
            </a:r>
            <a:r>
              <a:rPr lang="en-US" altLang="ko-KR" sz="800" b="1" dirty="0" smtClean="0"/>
              <a:t>CHECKED</a:t>
            </a:r>
            <a:endParaRPr lang="ko-KR" altLang="en-US" sz="8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9146" y="217243"/>
            <a:ext cx="7697230" cy="599729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79512" y="548680"/>
            <a:ext cx="8208912" cy="597666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1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지배방정식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97896" y="1052736"/>
                <a:ext cx="6878421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𝑅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6" y="1052736"/>
                <a:ext cx="6878421" cy="438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97896" y="692696"/>
                <a:ext cx="6878421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𝐿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sz="1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sz="1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6" y="692696"/>
                <a:ext cx="6878421" cy="438005"/>
              </a:xfrm>
              <a:prstGeom prst="rect">
                <a:avLst/>
              </a:prstGeom>
              <a:blipFill rotWithShape="1">
                <a:blip r:embed="rId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97896" y="6381328"/>
                <a:ext cx="8712968" cy="299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𝐿</m:t>
                        </m:r>
                        <m:r>
                          <a:rPr lang="en-US" altLang="ko-KR" sz="1200" i="1">
                            <a:latin typeface="Cambria Math"/>
                          </a:rPr>
                          <m:t> </m:t>
                        </m:r>
                        <m:r>
                          <a:rPr lang="en-US" altLang="ko-KR" sz="1200" i="1">
                            <a:latin typeface="Cambria Math"/>
                          </a:rPr>
                          <m:t>𝑜𝑟</m:t>
                        </m:r>
                        <m:r>
                          <a:rPr lang="en-US" altLang="ko-KR" sz="1200" i="1">
                            <a:latin typeface="Cambria Math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ko-KR" sz="1200" dirty="0"/>
                  <a:t> : Vertical spring deformation between the block (</a:t>
                </a:r>
                <a:r>
                  <a:rPr lang="en-US" altLang="ko-KR" sz="1200" dirty="0" err="1"/>
                  <a:t>k,l</a:t>
                </a:r>
                <a:r>
                  <a:rPr lang="en-US" altLang="ko-KR" sz="1200" dirty="0"/>
                  <a:t>) and the block (k,l-1)</a:t>
                </a:r>
                <a:endParaRPr lang="ko-KR" altLang="ko-KR" sz="1200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6" y="6381328"/>
                <a:ext cx="8712968" cy="299762"/>
              </a:xfrm>
              <a:prstGeom prst="rect">
                <a:avLst/>
              </a:prstGeom>
              <a:blipFill rotWithShape="1">
                <a:blip r:embed="rId4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85651" y="1478827"/>
                <a:ext cx="7036157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𝐿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) 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+(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) 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51" y="1478827"/>
                <a:ext cx="7036157" cy="438005"/>
              </a:xfrm>
              <a:prstGeom prst="rect">
                <a:avLst/>
              </a:prstGeom>
              <a:blipFill rotWithShape="1"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85651" y="1844824"/>
                <a:ext cx="7036157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𝑅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) 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+(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) 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51" y="1844824"/>
                <a:ext cx="7036157" cy="438005"/>
              </a:xfrm>
              <a:prstGeom prst="rect">
                <a:avLst/>
              </a:prstGeom>
              <a:blipFill rotWithShape="1"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5</a:t>
            </a:fld>
            <a:fld id="{11955DEA-CE8E-4BD0-9536-370E97A6B3C7}" type="slidenum">
              <a:rPr lang="ko-KR" altLang="en-US" smtClean="0"/>
              <a:t>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315081" y="4641130"/>
                <a:ext cx="7025898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𝑅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81" y="4641130"/>
                <a:ext cx="7025898" cy="4380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315081" y="4170653"/>
                <a:ext cx="7025898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𝐿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sz="1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sz="1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81" y="4170653"/>
                <a:ext cx="7025898" cy="4380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194780" y="5083852"/>
                <a:ext cx="7183633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𝐿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) 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+(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) 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80" y="5083852"/>
                <a:ext cx="7183633" cy="4380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202582" y="5559957"/>
                <a:ext cx="7183633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𝑅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) 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+(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) 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82" y="5559957"/>
                <a:ext cx="7183633" cy="43800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/>
          <p:cNvSpPr/>
          <p:nvPr/>
        </p:nvSpPr>
        <p:spPr>
          <a:xfrm>
            <a:off x="8141195" y="1799"/>
            <a:ext cx="1011815" cy="215444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ko-KR" sz="800" b="1" dirty="0" smtClean="0"/>
              <a:t>TRIPLE CHECKED</a:t>
            </a:r>
            <a:endParaRPr lang="ko-KR" altLang="en-US" sz="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1283935" y="2658979"/>
                <a:ext cx="3913892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𝑅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,1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35" y="2658979"/>
                <a:ext cx="3913892" cy="43800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1283935" y="2276872"/>
                <a:ext cx="3892091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𝐿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,1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sz="1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35" y="2276872"/>
                <a:ext cx="3892091" cy="438005"/>
              </a:xfrm>
              <a:prstGeom prst="rect">
                <a:avLst/>
              </a:prstGeom>
              <a:blipFill rotWithShape="1">
                <a:blip r:embed="rId12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1259632" y="3085070"/>
                <a:ext cx="3940822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𝐿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+(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) 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085070"/>
                <a:ext cx="3940822" cy="43800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249512" y="3517118"/>
                <a:ext cx="3940822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,1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𝑅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+(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,1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200" i="1">
                              <a:latin typeface="Cambria Math"/>
                            </a:rPr>
                            <m:t>) </m:t>
                          </m:r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12" y="3517118"/>
                <a:ext cx="3940822" cy="43800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95536" y="243237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l==1: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00454" y="2398758"/>
            <a:ext cx="2988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where, w0 is the displacement of CSB or Base in z-direction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1587" y="5997962"/>
            <a:ext cx="1715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if L==N: Gamma=0, </a:t>
            </a:r>
            <a:r>
              <a:rPr lang="en-US" altLang="ko-KR" sz="800" dirty="0" err="1" smtClean="0"/>
              <a:t>DGamma</a:t>
            </a:r>
            <a:r>
              <a:rPr lang="en-US" altLang="ko-KR" sz="800" dirty="0" smtClean="0"/>
              <a:t>=0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9560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gamma </a:t>
            </a:r>
            <a:r>
              <a:rPr lang="ko-KR" altLang="en-US" dirty="0" smtClean="0"/>
              <a:t>계산 검</a:t>
            </a:r>
            <a:r>
              <a:rPr lang="ko-KR" altLang="en-US" dirty="0"/>
              <a:t>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06076" y="785924"/>
            <a:ext cx="3308599" cy="3937072"/>
            <a:chOff x="553486" y="1738218"/>
            <a:chExt cx="3308599" cy="3937072"/>
          </a:xfrm>
        </p:grpSpPr>
        <p:grpSp>
          <p:nvGrpSpPr>
            <p:cNvPr id="2" name="그룹 1"/>
            <p:cNvGrpSpPr/>
            <p:nvPr/>
          </p:nvGrpSpPr>
          <p:grpSpPr>
            <a:xfrm flipH="1">
              <a:off x="761214" y="1738218"/>
              <a:ext cx="2880320" cy="3937072"/>
              <a:chOff x="761214" y="1738218"/>
              <a:chExt cx="2880320" cy="3937072"/>
            </a:xfrm>
          </p:grpSpPr>
          <p:grpSp>
            <p:nvGrpSpPr>
              <p:cNvPr id="10" name="그룹 9"/>
              <p:cNvGrpSpPr/>
              <p:nvPr/>
            </p:nvGrpSpPr>
            <p:grpSpPr>
              <a:xfrm rot="19800000">
                <a:off x="1481294" y="2265355"/>
                <a:ext cx="1440160" cy="2880320"/>
                <a:chOff x="971600" y="1268760"/>
                <a:chExt cx="1440160" cy="288032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691680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원호 14"/>
              <p:cNvSpPr/>
              <p:nvPr/>
            </p:nvSpPr>
            <p:spPr>
              <a:xfrm rot="10800000">
                <a:off x="761214" y="1738218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857686" y="2458300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857686" y="2458300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761214" y="2458300"/>
                <a:ext cx="96472" cy="0"/>
              </a:xfrm>
              <a:prstGeom prst="line">
                <a:avLst/>
              </a:prstGeom>
              <a:ln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그룹 35"/>
              <p:cNvGrpSpPr/>
              <p:nvPr/>
            </p:nvGrpSpPr>
            <p:grpSpPr>
              <a:xfrm>
                <a:off x="2198993" y="4234689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1" name="원호 30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 rot="10800000">
                <a:off x="2201374" y="423513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8" name="원호 37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 rot="10800000">
                <a:off x="763595" y="1739615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43" name="원호 42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2051720" y="2504148"/>
              <a:ext cx="503911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a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75465" y="2292353"/>
              <a:ext cx="35483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a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6496" y="2276872"/>
              <a:ext cx="5455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-a(1-cosR)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36976" y="2489853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3486" y="5001003"/>
              <a:ext cx="503911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a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58539" y="4786638"/>
              <a:ext cx="35483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a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89451" y="4779700"/>
              <a:ext cx="5455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-a(1-cosR)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20050" y="4984138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2256" y="689412"/>
            <a:ext cx="4128839" cy="3608932"/>
            <a:chOff x="3901235" y="1899380"/>
            <a:chExt cx="4128839" cy="3608932"/>
          </a:xfrm>
        </p:grpSpPr>
        <p:sp>
          <p:nvSpPr>
            <p:cNvPr id="74" name="TextBox 73"/>
            <p:cNvSpPr txBox="1"/>
            <p:nvPr/>
          </p:nvSpPr>
          <p:spPr>
            <a:xfrm>
              <a:off x="5479195" y="2132856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42461" y="1939151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flipH="1">
              <a:off x="3901235" y="1899380"/>
              <a:ext cx="4128839" cy="3608932"/>
              <a:chOff x="3901235" y="1899380"/>
              <a:chExt cx="4128839" cy="3608932"/>
            </a:xfrm>
          </p:grpSpPr>
          <p:grpSp>
            <p:nvGrpSpPr>
              <p:cNvPr id="55" name="그룹 54"/>
              <p:cNvGrpSpPr/>
              <p:nvPr/>
            </p:nvGrpSpPr>
            <p:grpSpPr>
              <a:xfrm rot="19800000">
                <a:off x="5244922" y="2262535"/>
                <a:ext cx="1440161" cy="2880320"/>
                <a:chOff x="971600" y="1268760"/>
                <a:chExt cx="1440161" cy="2880320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원호 69"/>
              <p:cNvSpPr/>
              <p:nvPr/>
            </p:nvSpPr>
            <p:spPr>
              <a:xfrm rot="16200000">
                <a:off x="3907795" y="2620107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 flipH="1" flipV="1">
                <a:off x="4617700" y="2818731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5347953" y="2818733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V="1">
                <a:off x="5347954" y="2624136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원호 77"/>
              <p:cNvSpPr/>
              <p:nvPr/>
            </p:nvSpPr>
            <p:spPr>
              <a:xfrm rot="16200000">
                <a:off x="5149754" y="1899380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 flipV="1">
                <a:off x="5859659" y="2098004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6589912" y="2098006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6589913" y="1903409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 rot="10800000">
                <a:off x="3901235" y="2627260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85" name="원호 84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그룹 100"/>
              <p:cNvGrpSpPr/>
              <p:nvPr/>
            </p:nvGrpSpPr>
            <p:grpSpPr>
              <a:xfrm rot="10800000">
                <a:off x="5142605" y="1903781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TextBox 93"/>
            <p:cNvSpPr txBox="1"/>
            <p:nvPr/>
          </p:nvSpPr>
          <p:spPr>
            <a:xfrm>
              <a:off x="6690696" y="2837510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53962" y="2643805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66628" y="4438961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10779" y="4631393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8129" y="5143615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38150" y="5349458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3482" y="4777452"/>
            <a:ext cx="2401298" cy="1718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&lt;Left&gt;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Disp</a:t>
            </a:r>
            <a:r>
              <a:rPr lang="en-US" altLang="ko-KR" sz="1200" baseline="30000" dirty="0" err="1" smtClean="0"/>
              <a:t>LU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  = </a:t>
            </a:r>
            <a:r>
              <a:rPr lang="en-US" altLang="ko-KR" sz="1200" dirty="0" err="1" smtClean="0"/>
              <a:t>w+h</a:t>
            </a:r>
            <a:r>
              <a:rPr lang="en-US" altLang="ko-KR" sz="1200" dirty="0" smtClean="0"/>
              <a:t>(1-cosR)+a </a:t>
            </a:r>
            <a:r>
              <a:rPr lang="en-US" altLang="ko-KR" sz="1200" dirty="0" err="1" smtClean="0"/>
              <a:t>sinR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Disp</a:t>
            </a:r>
            <a:r>
              <a:rPr lang="en-US" altLang="ko-KR" sz="1200" baseline="30000" dirty="0" smtClean="0"/>
              <a:t>LD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w-h(1-cosR</a:t>
            </a:r>
            <a:r>
              <a:rPr lang="en-US" altLang="ko-KR" sz="1200" dirty="0"/>
              <a:t>)+a </a:t>
            </a:r>
            <a:r>
              <a:rPr lang="en-US" altLang="ko-KR" sz="1200" dirty="0" err="1"/>
              <a:t>sinR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&lt;Right&gt;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Disp</a:t>
            </a:r>
            <a:r>
              <a:rPr lang="en-US" altLang="ko-KR" sz="1200" baseline="30000" dirty="0" err="1" smtClean="0"/>
              <a:t>RU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  = </a:t>
            </a:r>
            <a:r>
              <a:rPr lang="en-US" altLang="ko-KR" sz="1200" dirty="0" err="1" smtClean="0"/>
              <a:t>w+h</a:t>
            </a:r>
            <a:r>
              <a:rPr lang="en-US" altLang="ko-KR" sz="1200" dirty="0" smtClean="0"/>
              <a:t>(1-cosR)-a </a:t>
            </a:r>
            <a:r>
              <a:rPr lang="en-US" altLang="ko-KR" sz="1200" dirty="0" err="1"/>
              <a:t>sinR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Disp</a:t>
            </a:r>
            <a:r>
              <a:rPr lang="en-US" altLang="ko-KR" sz="1200" baseline="30000" dirty="0" smtClean="0"/>
              <a:t>RD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w-h(1-cosR)-a </a:t>
            </a:r>
            <a:r>
              <a:rPr lang="en-US" altLang="ko-KR" sz="1200" dirty="0" err="1" smtClean="0"/>
              <a:t>sinR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6265567" y="180045"/>
            <a:ext cx="2623679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DOUBLE CHECKED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6003" y="2160940"/>
            <a:ext cx="7377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+</a:t>
            </a:r>
            <a:endParaRPr lang="ko-KR" altLang="en-US" sz="6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051545" y="4403837"/>
            <a:ext cx="48377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RelDisp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=Disp</a:t>
            </a:r>
            <a:r>
              <a:rPr lang="en-US" altLang="ko-KR" sz="1200" baseline="30000" dirty="0" smtClean="0"/>
              <a:t>B</a:t>
            </a:r>
            <a:r>
              <a:rPr lang="en-US" altLang="ko-KR" sz="1200" baseline="-25000" dirty="0" smtClean="0"/>
              <a:t>k,l</a:t>
            </a:r>
            <a:r>
              <a:rPr lang="en-US" altLang="ko-KR" sz="1200" dirty="0" smtClean="0"/>
              <a:t>-Disp</a:t>
            </a:r>
            <a:r>
              <a:rPr lang="en-US" altLang="ko-KR" sz="1200" baseline="30000" dirty="0" smtClean="0"/>
              <a:t>T</a:t>
            </a:r>
            <a:r>
              <a:rPr lang="en-US" altLang="ko-KR" sz="1200" baseline="-25000" dirty="0" smtClean="0"/>
              <a:t>k,l-1</a:t>
            </a:r>
            <a:endParaRPr lang="en-US" altLang="ko-KR" sz="1200" baseline="-25000" dirty="0"/>
          </a:p>
          <a:p>
            <a:r>
              <a:rPr lang="en-US" altLang="ko-KR" sz="1200" dirty="0" err="1" smtClean="0"/>
              <a:t>γ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=-</a:t>
            </a:r>
            <a:r>
              <a:rPr lang="en-US" altLang="ko-KR" sz="1200" dirty="0" err="1" smtClean="0"/>
              <a:t>RelDisp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  :  spring deformation=-displacement</a:t>
            </a:r>
            <a:endParaRPr lang="en-US" altLang="ko-KR" sz="1200" baseline="-25000" dirty="0" smtClean="0"/>
          </a:p>
          <a:p>
            <a:r>
              <a:rPr lang="en-US" altLang="ko-KR" sz="1200" dirty="0" err="1" smtClean="0"/>
              <a:t>γ</a:t>
            </a:r>
            <a:r>
              <a:rPr lang="en-US" altLang="ko-KR" sz="1200" baseline="30000" dirty="0" err="1" smtClean="0"/>
              <a:t>L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=Disp</a:t>
            </a:r>
            <a:r>
              <a:rPr lang="en-US" altLang="ko-KR" sz="1200" baseline="30000" dirty="0" smtClean="0"/>
              <a:t>LT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-Disp</a:t>
            </a:r>
            <a:r>
              <a:rPr lang="en-US" altLang="ko-KR" sz="1200" baseline="30000" dirty="0" smtClean="0"/>
              <a:t>LB</a:t>
            </a:r>
            <a:r>
              <a:rPr lang="en-US" altLang="ko-KR" sz="1200" baseline="-25000" dirty="0" smtClean="0"/>
              <a:t>k,l</a:t>
            </a:r>
            <a:endParaRPr lang="en-US" altLang="ko-KR" sz="1200" dirty="0" smtClean="0"/>
          </a:p>
          <a:p>
            <a:r>
              <a:rPr lang="en-US" altLang="ko-KR" sz="1200" dirty="0" err="1" smtClean="0"/>
              <a:t>γ</a:t>
            </a:r>
            <a:r>
              <a:rPr lang="en-US" altLang="ko-KR" sz="1200" baseline="30000" dirty="0" err="1" smtClean="0"/>
              <a:t>L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=(w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-h</a:t>
            </a:r>
            <a:r>
              <a:rPr lang="en-US" altLang="ko-KR" sz="1200" baseline="-25000" dirty="0"/>
              <a:t>k,l-1 </a:t>
            </a:r>
            <a:r>
              <a:rPr lang="en-US" altLang="ko-KR" sz="1200" dirty="0" smtClean="0"/>
              <a:t>(1-cosR</a:t>
            </a:r>
            <a:r>
              <a:rPr lang="en-US" altLang="ko-KR" sz="1200" baseline="-25000" dirty="0"/>
              <a:t>k,l-1</a:t>
            </a:r>
            <a:r>
              <a:rPr lang="en-US" altLang="ko-KR" sz="1200" dirty="0" smtClean="0"/>
              <a:t>)+</a:t>
            </a:r>
            <a:r>
              <a:rPr lang="en-US" altLang="ko-KR" sz="1200" dirty="0"/>
              <a:t>a </a:t>
            </a:r>
            <a:r>
              <a:rPr lang="en-US" altLang="ko-KR" sz="1200" dirty="0" smtClean="0"/>
              <a:t>sinR</a:t>
            </a:r>
            <a:r>
              <a:rPr lang="en-US" altLang="ko-KR" sz="1200" baseline="-25000" dirty="0"/>
              <a:t>k,l-1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–(</a:t>
            </a:r>
            <a:r>
              <a:rPr lang="en-US" altLang="ko-KR" sz="1200" dirty="0" err="1" smtClean="0"/>
              <a:t>w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err="1" smtClean="0"/>
              <a:t>+h</a:t>
            </a:r>
            <a:r>
              <a:rPr lang="en-US" altLang="ko-KR" sz="1200" baseline="-25000" dirty="0" err="1"/>
              <a:t>k,l</a:t>
            </a:r>
            <a:r>
              <a:rPr lang="en-US" altLang="ko-KR" sz="1200" baseline="-25000" dirty="0"/>
              <a:t> </a:t>
            </a:r>
            <a:r>
              <a:rPr lang="en-US" altLang="ko-KR" sz="1200" dirty="0" smtClean="0"/>
              <a:t>(1-cosR</a:t>
            </a:r>
            <a:r>
              <a:rPr lang="en-US" altLang="ko-KR" sz="1200" baseline="-25000" dirty="0"/>
              <a:t>k,l</a:t>
            </a:r>
            <a:r>
              <a:rPr lang="en-US" altLang="ko-KR" sz="1200" dirty="0" smtClean="0"/>
              <a:t>)+</a:t>
            </a:r>
            <a:r>
              <a:rPr lang="en-US" altLang="ko-KR" sz="1200" dirty="0" err="1" smtClean="0"/>
              <a:t>a</a:t>
            </a:r>
            <a:r>
              <a:rPr lang="en-US" altLang="ko-KR" sz="1200" baseline="-25000" dirty="0" err="1"/>
              <a:t>k,l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sinR</a:t>
            </a:r>
            <a:r>
              <a:rPr lang="en-US" altLang="ko-KR" sz="1200" baseline="-25000" dirty="0" err="1"/>
              <a:t>k,l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γ</a:t>
            </a:r>
            <a:r>
              <a:rPr lang="en-US" altLang="ko-KR" sz="1200" baseline="30000" dirty="0" err="1" smtClean="0"/>
              <a:t>R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/>
              <a:t>=(</a:t>
            </a:r>
            <a:r>
              <a:rPr lang="en-US" altLang="ko-KR" sz="1200" dirty="0" smtClean="0"/>
              <a:t>w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-h</a:t>
            </a:r>
            <a:r>
              <a:rPr lang="en-US" altLang="ko-KR" sz="1200" baseline="-25000" dirty="0"/>
              <a:t>k,l-1 </a:t>
            </a:r>
            <a:r>
              <a:rPr lang="en-US" altLang="ko-KR" sz="1200" dirty="0" smtClean="0"/>
              <a:t>(1-cosR</a:t>
            </a:r>
            <a:r>
              <a:rPr lang="en-US" altLang="ko-KR" sz="1200" baseline="-25000" dirty="0"/>
              <a:t>k,l-1</a:t>
            </a:r>
            <a:r>
              <a:rPr lang="en-US" altLang="ko-KR" sz="1200" dirty="0" smtClean="0"/>
              <a:t>)-a sinR</a:t>
            </a:r>
            <a:r>
              <a:rPr lang="en-US" altLang="ko-KR" sz="1200" baseline="-25000" dirty="0"/>
              <a:t>k,l-1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–(</a:t>
            </a:r>
            <a:r>
              <a:rPr lang="en-US" altLang="ko-KR" sz="1200" dirty="0" err="1" smtClean="0"/>
              <a:t>w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err="1" smtClean="0"/>
              <a:t>+h</a:t>
            </a:r>
            <a:r>
              <a:rPr lang="en-US" altLang="ko-KR" sz="1200" baseline="-25000" dirty="0" err="1"/>
              <a:t>k,l</a:t>
            </a:r>
            <a:r>
              <a:rPr lang="en-US" altLang="ko-KR" sz="1200" baseline="-25000" dirty="0"/>
              <a:t> </a:t>
            </a:r>
            <a:r>
              <a:rPr lang="en-US" altLang="ko-KR" sz="1200" dirty="0" smtClean="0"/>
              <a:t>(1-cosR</a:t>
            </a:r>
            <a:r>
              <a:rPr lang="en-US" altLang="ko-KR" sz="1200" baseline="-25000" dirty="0"/>
              <a:t>k,l</a:t>
            </a:r>
            <a:r>
              <a:rPr lang="en-US" altLang="ko-KR" sz="1200" dirty="0" smtClean="0"/>
              <a:t>)-a </a:t>
            </a:r>
            <a:r>
              <a:rPr lang="en-US" altLang="ko-KR" sz="1200" dirty="0" err="1" smtClean="0"/>
              <a:t>sinR</a:t>
            </a:r>
            <a:r>
              <a:rPr lang="en-US" altLang="ko-KR" sz="1200" baseline="-25000" dirty="0" err="1"/>
              <a:t>k,l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그러나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</a:t>
            </a:r>
            <a:r>
              <a:rPr lang="en-US" altLang="ko-KR" sz="1200" baseline="-25000" dirty="0" err="1" smtClean="0">
                <a:solidFill>
                  <a:srgbClr val="FF0000"/>
                </a:solidFill>
              </a:rPr>
              <a:t>total</a:t>
            </a:r>
            <a:r>
              <a:rPr lang="en-US" altLang="ko-KR" sz="1200" dirty="0" smtClean="0">
                <a:solidFill>
                  <a:srgbClr val="FF0000"/>
                </a:solidFill>
              </a:rPr>
              <a:t>=2F</a:t>
            </a:r>
            <a:r>
              <a:rPr lang="en-US" altLang="ko-KR" sz="1200" baseline="30000" dirty="0" smtClean="0">
                <a:solidFill>
                  <a:srgbClr val="FF0000"/>
                </a:solidFill>
              </a:rPr>
              <a:t>V</a:t>
            </a:r>
            <a:r>
              <a:rPr lang="en-US" altLang="ko-KR" sz="1200" dirty="0" smtClean="0">
                <a:solidFill>
                  <a:srgbClr val="FF0000"/>
                </a:solidFill>
              </a:rPr>
              <a:t>=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K</a:t>
            </a:r>
            <a:r>
              <a:rPr lang="en-US" altLang="ko-KR" sz="1200" baseline="30000" dirty="0" err="1" smtClean="0">
                <a:solidFill>
                  <a:srgbClr val="FF0000"/>
                </a:solidFill>
              </a:rPr>
              <a:t>v</a:t>
            </a:r>
            <a:r>
              <a:rPr lang="en-US" altLang="ko-KR" sz="1200" dirty="0" smtClean="0">
                <a:solidFill>
                  <a:srgbClr val="FF0000"/>
                </a:solidFill>
              </a:rPr>
              <a:t> γ</a:t>
            </a:r>
            <a:r>
              <a:rPr lang="ko-KR" altLang="en-US" sz="1200" dirty="0" smtClean="0">
                <a:solidFill>
                  <a:srgbClr val="FF0000"/>
                </a:solidFill>
              </a:rPr>
              <a:t>를 맞추기 위해 </a:t>
            </a:r>
            <a:r>
              <a:rPr lang="en-US" altLang="ko-KR" sz="1200" dirty="0" smtClean="0">
                <a:solidFill>
                  <a:srgbClr val="FF0000"/>
                </a:solidFill>
              </a:rPr>
              <a:t>½</a:t>
            </a:r>
            <a:r>
              <a:rPr lang="ko-KR" altLang="en-US" sz="1200" dirty="0" smtClean="0">
                <a:solidFill>
                  <a:srgbClr val="FF0000"/>
                </a:solidFill>
              </a:rPr>
              <a:t>을 곱한다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(F</a:t>
            </a:r>
            <a:r>
              <a:rPr lang="en-US" altLang="ko-KR" sz="1200" baseline="30000" dirty="0" smtClean="0">
                <a:solidFill>
                  <a:srgbClr val="FF0000"/>
                </a:solidFill>
              </a:rPr>
              <a:t>V</a:t>
            </a:r>
            <a:r>
              <a:rPr lang="en-US" altLang="ko-KR" sz="1200" dirty="0" smtClean="0">
                <a:solidFill>
                  <a:srgbClr val="FF0000"/>
                </a:solidFill>
              </a:rPr>
              <a:t>=K</a:t>
            </a:r>
            <a:r>
              <a:rPr lang="en-US" altLang="ko-KR" sz="1200" baseline="30000" dirty="0" smtClean="0">
                <a:solidFill>
                  <a:srgbClr val="FF0000"/>
                </a:solidFill>
              </a:rPr>
              <a:t>V</a:t>
            </a:r>
            <a:r>
              <a:rPr lang="en-US" altLang="ko-KR" sz="1200" dirty="0" smtClean="0">
                <a:solidFill>
                  <a:srgbClr val="FF0000"/>
                </a:solidFill>
              </a:rPr>
              <a:t> ½γ)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다음 페이지에 부연설명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 err="1" smtClean="0"/>
              <a:t>γ</a:t>
            </a:r>
            <a:r>
              <a:rPr lang="en-US" altLang="ko-KR" sz="1200" baseline="30000" dirty="0" err="1" smtClean="0"/>
              <a:t>L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=</a:t>
            </a:r>
            <a:r>
              <a:rPr lang="en-US" altLang="ko-KR" sz="1200" dirty="0"/>
              <a:t> ½</a:t>
            </a:r>
            <a:r>
              <a:rPr lang="en-US" altLang="ko-KR" sz="1200" dirty="0" smtClean="0"/>
              <a:t>(w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-h</a:t>
            </a:r>
            <a:r>
              <a:rPr lang="en-US" altLang="ko-KR" sz="1200" baseline="-25000" dirty="0" smtClean="0"/>
              <a:t>k,l-1 </a:t>
            </a:r>
            <a:r>
              <a:rPr lang="en-US" altLang="ko-KR" sz="1200" dirty="0"/>
              <a:t>(1-cosR</a:t>
            </a:r>
            <a:r>
              <a:rPr lang="en-US" altLang="ko-KR" sz="1200" baseline="-25000" dirty="0"/>
              <a:t>k,l-1</a:t>
            </a:r>
            <a:r>
              <a:rPr lang="en-US" altLang="ko-KR" sz="1200" dirty="0"/>
              <a:t>)+a sinR</a:t>
            </a:r>
            <a:r>
              <a:rPr lang="en-US" altLang="ko-KR" sz="1200" baseline="-25000" dirty="0"/>
              <a:t>k,l-1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smtClean="0"/>
              <a:t>–</a:t>
            </a:r>
            <a:r>
              <a:rPr lang="en-US" altLang="ko-KR" sz="1200" dirty="0"/>
              <a:t>½</a:t>
            </a:r>
            <a:r>
              <a:rPr lang="en-US" altLang="ko-KR" sz="1200" dirty="0" smtClean="0"/>
              <a:t>(</a:t>
            </a:r>
            <a:r>
              <a:rPr lang="en-US" altLang="ko-KR" sz="1200" dirty="0" err="1"/>
              <a:t>w</a:t>
            </a:r>
            <a:r>
              <a:rPr lang="en-US" altLang="ko-KR" sz="1200" baseline="-25000" dirty="0" err="1"/>
              <a:t>k,l</a:t>
            </a:r>
            <a:r>
              <a:rPr lang="en-US" altLang="ko-KR" sz="1200" dirty="0" err="1"/>
              <a:t>+h</a:t>
            </a:r>
            <a:r>
              <a:rPr lang="en-US" altLang="ko-KR" sz="1200" baseline="-25000" dirty="0" err="1"/>
              <a:t>k,l</a:t>
            </a:r>
            <a:r>
              <a:rPr lang="en-US" altLang="ko-KR" sz="1200" baseline="-25000" dirty="0"/>
              <a:t> </a:t>
            </a:r>
            <a:r>
              <a:rPr lang="en-US" altLang="ko-KR" sz="1200" dirty="0"/>
              <a:t>(1-cosR</a:t>
            </a:r>
            <a:r>
              <a:rPr lang="en-US" altLang="ko-KR" sz="1200" baseline="-25000" dirty="0"/>
              <a:t>k,l</a:t>
            </a:r>
            <a:r>
              <a:rPr lang="en-US" altLang="ko-KR" sz="1200" dirty="0"/>
              <a:t>)+</a:t>
            </a:r>
            <a:r>
              <a:rPr lang="en-US" altLang="ko-KR" sz="1200" dirty="0" err="1"/>
              <a:t>a</a:t>
            </a:r>
            <a:r>
              <a:rPr lang="en-US" altLang="ko-KR" sz="1200" baseline="-25000" dirty="0" err="1"/>
              <a:t>k,l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sinR</a:t>
            </a:r>
            <a:r>
              <a:rPr lang="en-US" altLang="ko-KR" sz="1200" baseline="-25000" dirty="0" err="1"/>
              <a:t>k,l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γ</a:t>
            </a:r>
            <a:r>
              <a:rPr lang="en-US" altLang="ko-KR" sz="1200" baseline="30000" dirty="0" err="1"/>
              <a:t>R</a:t>
            </a:r>
            <a:r>
              <a:rPr lang="en-US" altLang="ko-KR" sz="1200" baseline="-25000" dirty="0" err="1"/>
              <a:t>k,l</a:t>
            </a:r>
            <a:r>
              <a:rPr lang="en-US" altLang="ko-KR" sz="1200" dirty="0" smtClean="0"/>
              <a:t>=</a:t>
            </a:r>
            <a:r>
              <a:rPr lang="en-US" altLang="ko-KR" sz="1200" dirty="0"/>
              <a:t> ½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w</a:t>
            </a:r>
            <a:r>
              <a:rPr lang="en-US" altLang="ko-KR" sz="1200" baseline="-25000" dirty="0"/>
              <a:t>k,l-1</a:t>
            </a:r>
            <a:r>
              <a:rPr lang="en-US" altLang="ko-KR" sz="1200" dirty="0"/>
              <a:t>-h</a:t>
            </a:r>
            <a:r>
              <a:rPr lang="en-US" altLang="ko-KR" sz="1200" baseline="-25000" dirty="0"/>
              <a:t>k,l-1 </a:t>
            </a:r>
            <a:r>
              <a:rPr lang="en-US" altLang="ko-KR" sz="1200" dirty="0"/>
              <a:t>(1-cosR</a:t>
            </a:r>
            <a:r>
              <a:rPr lang="en-US" altLang="ko-KR" sz="1200" baseline="-25000" dirty="0"/>
              <a:t>k,l-1</a:t>
            </a:r>
            <a:r>
              <a:rPr lang="en-US" altLang="ko-KR" sz="1200" dirty="0"/>
              <a:t>)-a sinR</a:t>
            </a:r>
            <a:r>
              <a:rPr lang="en-US" altLang="ko-KR" sz="1200" baseline="-25000" dirty="0"/>
              <a:t>k,l-1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smtClean="0"/>
              <a:t>–</a:t>
            </a:r>
            <a:r>
              <a:rPr lang="en-US" altLang="ko-KR" sz="1200" dirty="0"/>
              <a:t>½</a:t>
            </a:r>
            <a:r>
              <a:rPr lang="en-US" altLang="ko-KR" sz="1200" dirty="0" smtClean="0"/>
              <a:t>(</a:t>
            </a:r>
            <a:r>
              <a:rPr lang="en-US" altLang="ko-KR" sz="1200" dirty="0" err="1"/>
              <a:t>w</a:t>
            </a:r>
            <a:r>
              <a:rPr lang="en-US" altLang="ko-KR" sz="1200" baseline="-25000" dirty="0" err="1"/>
              <a:t>k,l</a:t>
            </a:r>
            <a:r>
              <a:rPr lang="en-US" altLang="ko-KR" sz="1200" dirty="0" err="1"/>
              <a:t>+h</a:t>
            </a:r>
            <a:r>
              <a:rPr lang="en-US" altLang="ko-KR" sz="1200" baseline="-25000" dirty="0" err="1"/>
              <a:t>k,l</a:t>
            </a:r>
            <a:r>
              <a:rPr lang="en-US" altLang="ko-KR" sz="1200" baseline="-25000" dirty="0"/>
              <a:t> </a:t>
            </a:r>
            <a:r>
              <a:rPr lang="en-US" altLang="ko-KR" sz="1200" dirty="0"/>
              <a:t>(1-cosR</a:t>
            </a:r>
            <a:r>
              <a:rPr lang="en-US" altLang="ko-KR" sz="1200" baseline="-25000" dirty="0"/>
              <a:t>k,l</a:t>
            </a:r>
            <a:r>
              <a:rPr lang="en-US" altLang="ko-KR" sz="1200" dirty="0"/>
              <a:t>)-a </a:t>
            </a:r>
            <a:r>
              <a:rPr lang="en-US" altLang="ko-KR" sz="1200" dirty="0" err="1"/>
              <a:t>sinR</a:t>
            </a:r>
            <a:r>
              <a:rPr lang="en-US" altLang="ko-KR" sz="1200" baseline="-25000" dirty="0" err="1"/>
              <a:t>k,l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3486003" y="5508814"/>
            <a:ext cx="489204" cy="255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674" y="3642875"/>
            <a:ext cx="120037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rgbClr val="FF0000"/>
                </a:solidFill>
              </a:rPr>
              <a:t>윗첨자는</a:t>
            </a:r>
            <a:r>
              <a:rPr lang="ko-KR" altLang="en-US" sz="700" dirty="0" smtClean="0">
                <a:solidFill>
                  <a:srgbClr val="FF0000"/>
                </a:solidFill>
              </a:rPr>
              <a:t> 내가 직접 만든 수식임을 표시하기 위해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소나티나와 다른 기호를 사용한다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700" dirty="0" err="1" smtClean="0">
                <a:solidFill>
                  <a:srgbClr val="FF0000"/>
                </a:solidFill>
              </a:rPr>
              <a:t>첫째글자</a:t>
            </a:r>
            <a:r>
              <a:rPr lang="ko-KR" altLang="en-US" sz="700" dirty="0" smtClean="0">
                <a:solidFill>
                  <a:srgbClr val="FF0000"/>
                </a:solidFill>
              </a:rPr>
              <a:t> </a:t>
            </a:r>
            <a:r>
              <a:rPr lang="en-US" altLang="ko-KR" sz="700" dirty="0" smtClean="0">
                <a:solidFill>
                  <a:srgbClr val="FF0000"/>
                </a:solidFill>
              </a:rPr>
              <a:t>L : Left, R : Right</a:t>
            </a:r>
          </a:p>
          <a:p>
            <a:r>
              <a:rPr lang="ko-KR" altLang="en-US" sz="700" dirty="0" err="1" smtClean="0">
                <a:solidFill>
                  <a:srgbClr val="FF0000"/>
                </a:solidFill>
              </a:rPr>
              <a:t>둘째글자</a:t>
            </a:r>
            <a:r>
              <a:rPr lang="ko-KR" altLang="en-US" sz="700" dirty="0" smtClean="0">
                <a:solidFill>
                  <a:srgbClr val="FF0000"/>
                </a:solidFill>
              </a:rPr>
              <a:t> </a:t>
            </a:r>
            <a:r>
              <a:rPr lang="en-US" altLang="ko-KR" sz="700" dirty="0" smtClean="0">
                <a:solidFill>
                  <a:srgbClr val="FF0000"/>
                </a:solidFill>
              </a:rPr>
              <a:t>U : Up, D : Down</a:t>
            </a:r>
          </a:p>
          <a:p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소나티나에서는 </a:t>
            </a:r>
            <a:r>
              <a:rPr lang="en-US" altLang="ko-KR" sz="700" dirty="0" smtClean="0">
                <a:solidFill>
                  <a:srgbClr val="FF0000"/>
                </a:solidFill>
              </a:rPr>
              <a:t>Top, Bottom/Upper, Lower</a:t>
            </a:r>
            <a:r>
              <a:rPr lang="ko-KR" altLang="en-US" sz="700" dirty="0" smtClean="0">
                <a:solidFill>
                  <a:srgbClr val="FF0000"/>
                </a:solidFill>
              </a:rPr>
              <a:t>를 사용함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8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모멘트 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 검</a:t>
            </a:r>
            <a:r>
              <a:rPr lang="ko-KR" altLang="en-US" dirty="0"/>
              <a:t>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886" y="4482597"/>
            <a:ext cx="2854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&lt;Left&gt;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Dist</a:t>
            </a:r>
            <a:r>
              <a:rPr lang="en-US" altLang="ko-KR" sz="1600" baseline="30000" dirty="0" err="1" smtClean="0"/>
              <a:t>VL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   =  h </a:t>
            </a:r>
            <a:r>
              <a:rPr lang="en-US" altLang="ko-KR" sz="1600" dirty="0" err="1" smtClean="0"/>
              <a:t>sinR</a:t>
            </a:r>
            <a:r>
              <a:rPr lang="en-US" altLang="ko-KR" sz="1600" dirty="0" smtClean="0"/>
              <a:t> + a </a:t>
            </a:r>
            <a:r>
              <a:rPr lang="en-US" altLang="ko-KR" sz="1600" dirty="0" err="1" smtClean="0"/>
              <a:t>cosR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Dist</a:t>
            </a:r>
            <a:r>
              <a:rPr lang="en-US" altLang="ko-KR" sz="1600" baseline="30000" dirty="0" smtClean="0"/>
              <a:t>VL</a:t>
            </a:r>
            <a:r>
              <a:rPr lang="en-US" altLang="ko-KR" sz="1600" baseline="-25000" dirty="0" smtClean="0"/>
              <a:t>k,l+1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-h </a:t>
            </a:r>
            <a:r>
              <a:rPr lang="en-US" altLang="ko-KR" sz="1600" dirty="0" err="1" smtClean="0"/>
              <a:t>sinR</a:t>
            </a:r>
            <a:r>
              <a:rPr lang="en-US" altLang="ko-KR" sz="1600" dirty="0" smtClean="0"/>
              <a:t> + a </a:t>
            </a:r>
            <a:r>
              <a:rPr lang="en-US" altLang="ko-KR" sz="1600" dirty="0" err="1" smtClean="0"/>
              <a:t>cosR</a:t>
            </a:r>
            <a:endParaRPr lang="en-US" altLang="ko-KR" sz="1600" dirty="0"/>
          </a:p>
        </p:txBody>
      </p:sp>
      <p:sp>
        <p:nvSpPr>
          <p:cNvPr id="7" name="직사각형 6"/>
          <p:cNvSpPr/>
          <p:nvPr/>
        </p:nvSpPr>
        <p:spPr>
          <a:xfrm>
            <a:off x="6265567" y="180045"/>
            <a:ext cx="2623679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DOUBLE CHECKED YET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2049140"/>
            <a:ext cx="94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모멘트 암은 거리이므로 멀어지면 </a:t>
            </a:r>
            <a:r>
              <a:rPr lang="en-US" altLang="ko-KR" sz="900" dirty="0" smtClean="0"/>
              <a:t>(+), </a:t>
            </a:r>
            <a:r>
              <a:rPr lang="ko-KR" altLang="en-US" sz="900" dirty="0" smtClean="0"/>
              <a:t>가까워지면 </a:t>
            </a:r>
            <a:r>
              <a:rPr lang="en-US" altLang="ko-KR" sz="900" dirty="0" smtClean="0"/>
              <a:t>(-)</a:t>
            </a:r>
            <a:endParaRPr lang="ko-KR" altLang="en-US" sz="9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4034" y="524385"/>
            <a:ext cx="2895691" cy="3408502"/>
            <a:chOff x="34034" y="524385"/>
            <a:chExt cx="2895691" cy="3408502"/>
          </a:xfrm>
        </p:grpSpPr>
        <p:grpSp>
          <p:nvGrpSpPr>
            <p:cNvPr id="55" name="그룹 54"/>
            <p:cNvGrpSpPr/>
            <p:nvPr/>
          </p:nvGrpSpPr>
          <p:grpSpPr>
            <a:xfrm rot="1800000" flipH="1">
              <a:off x="1387247" y="1052567"/>
              <a:ext cx="1440161" cy="2880320"/>
              <a:chOff x="971600" y="1268760"/>
              <a:chExt cx="1440161" cy="288032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9405" y="693813"/>
              <a:ext cx="2880320" cy="2881052"/>
              <a:chOff x="49405" y="693813"/>
              <a:chExt cx="2880320" cy="2881052"/>
            </a:xfrm>
          </p:grpSpPr>
          <p:grpSp>
            <p:nvGrpSpPr>
              <p:cNvPr id="101" name="그룹 100"/>
              <p:cNvGrpSpPr/>
              <p:nvPr/>
            </p:nvGrpSpPr>
            <p:grpSpPr>
              <a:xfrm rot="10800000" flipH="1">
                <a:off x="49405" y="693813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Box 95"/>
              <p:cNvSpPr txBox="1"/>
              <p:nvPr/>
            </p:nvSpPr>
            <p:spPr>
              <a:xfrm>
                <a:off x="1007649" y="3228993"/>
                <a:ext cx="361244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h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 rot="16200000" flipH="1">
                <a:off x="767482" y="1415157"/>
                <a:ext cx="1440000" cy="144000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389359" y="1771690"/>
              <a:ext cx="1440160" cy="1440160"/>
              <a:chOff x="1389359" y="1771690"/>
              <a:chExt cx="1440160" cy="1440160"/>
            </a:xfrm>
          </p:grpSpPr>
          <p:grpSp>
            <p:nvGrpSpPr>
              <p:cNvPr id="133" name="그룹 132"/>
              <p:cNvGrpSpPr/>
              <p:nvPr/>
            </p:nvGrpSpPr>
            <p:grpSpPr>
              <a:xfrm rot="10800000" flipH="1">
                <a:off x="1389359" y="177169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134" name="원호 133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6" name="직선 연결선 135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1599581" y="2532800"/>
                <a:ext cx="378877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a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cosR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4" name="직선 화살표 연결선 23"/>
            <p:cNvCxnSpPr/>
            <p:nvPr/>
          </p:nvCxnSpPr>
          <p:spPr>
            <a:xfrm flipV="1">
              <a:off x="756929" y="3380270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490262" y="3593921"/>
              <a:ext cx="2666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err="1" smtClean="0"/>
                <a:t>F</a:t>
              </a:r>
              <a:r>
                <a:rPr lang="en-US" altLang="ko-KR" sz="800" baseline="30000" dirty="0" err="1" smtClean="0"/>
                <a:t>VL</a:t>
              </a:r>
              <a:r>
                <a:rPr lang="en-US" altLang="ko-KR" sz="800" baseline="-25000" dirty="0" err="1" smtClean="0"/>
                <a:t>k,l</a:t>
              </a:r>
              <a:endParaRPr lang="ko-KR" altLang="en-US" sz="800" baseline="-25000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4034" y="678407"/>
              <a:ext cx="2880320" cy="2880319"/>
              <a:chOff x="1284216" y="1410139"/>
              <a:chExt cx="2880320" cy="2880319"/>
            </a:xfrm>
          </p:grpSpPr>
          <p:sp>
            <p:nvSpPr>
              <p:cNvPr id="141" name="원호 140"/>
              <p:cNvSpPr/>
              <p:nvPr/>
            </p:nvSpPr>
            <p:spPr>
              <a:xfrm rot="5400000" flipH="1">
                <a:off x="1284216" y="1410139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화살표 연결선 141"/>
              <p:cNvCxnSpPr/>
              <p:nvPr/>
            </p:nvCxnSpPr>
            <p:spPr>
              <a:xfrm flipV="1">
                <a:off x="2724376" y="1608763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2724377" y="1608765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flipH="1" flipV="1">
                <a:off x="2724376" y="1414168"/>
                <a:ext cx="0" cy="194597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2831717" y="1627542"/>
                <a:ext cx="402922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sinR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52" name="직선 화살표 연결선 151"/>
            <p:cNvCxnSpPr/>
            <p:nvPr/>
          </p:nvCxnSpPr>
          <p:spPr>
            <a:xfrm flipV="1">
              <a:off x="2199863" y="524385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2199412" y="620880"/>
              <a:ext cx="35322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/>
                <a:t>F</a:t>
              </a:r>
              <a:r>
                <a:rPr lang="en-US" altLang="ko-KR" sz="800" baseline="30000" dirty="0" smtClean="0"/>
                <a:t>VL</a:t>
              </a:r>
              <a:r>
                <a:rPr lang="en-US" altLang="ko-KR" sz="800" baseline="-25000" dirty="0" smtClean="0"/>
                <a:t>k,l+1</a:t>
              </a:r>
              <a:endParaRPr lang="ko-KR" altLang="en-US" sz="800" baseline="-25000" dirty="0"/>
            </a:p>
          </p:txBody>
        </p:sp>
      </p:grpSp>
      <p:grpSp>
        <p:nvGrpSpPr>
          <p:cNvPr id="155" name="그룹 154"/>
          <p:cNvGrpSpPr/>
          <p:nvPr/>
        </p:nvGrpSpPr>
        <p:grpSpPr>
          <a:xfrm rot="1800000" flipH="1">
            <a:off x="4927917" y="1115066"/>
            <a:ext cx="1440161" cy="2880320"/>
            <a:chOff x="971600" y="1268760"/>
            <a:chExt cx="1440161" cy="2880320"/>
          </a:xfrm>
        </p:grpSpPr>
        <p:sp>
          <p:nvSpPr>
            <p:cNvPr id="180" name="직사각형 179"/>
            <p:cNvSpPr/>
            <p:nvPr/>
          </p:nvSpPr>
          <p:spPr>
            <a:xfrm>
              <a:off x="971600" y="126876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691681" y="126876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971600" y="270892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691680" y="270892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8" name="직선 화살표 연결선 157"/>
          <p:cNvCxnSpPr/>
          <p:nvPr/>
        </p:nvCxnSpPr>
        <p:spPr>
          <a:xfrm flipV="1">
            <a:off x="5551318" y="4174387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5284651" y="4388038"/>
            <a:ext cx="276285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VR</a:t>
            </a:r>
            <a:r>
              <a:rPr lang="en-US" altLang="ko-KR" sz="800" baseline="-25000" dirty="0" err="1" smtClean="0"/>
              <a:t>k,l</a:t>
            </a:r>
            <a:endParaRPr lang="ko-KR" altLang="en-US" sz="800" baseline="-25000" dirty="0"/>
          </a:p>
        </p:txBody>
      </p:sp>
      <p:cxnSp>
        <p:nvCxnSpPr>
          <p:cNvPr id="161" name="직선 화살표 연결선 160"/>
          <p:cNvCxnSpPr/>
          <p:nvPr/>
        </p:nvCxnSpPr>
        <p:spPr>
          <a:xfrm flipV="1">
            <a:off x="6991819" y="1300331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991368" y="1396826"/>
            <a:ext cx="36284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/>
              <a:t>F</a:t>
            </a:r>
            <a:r>
              <a:rPr lang="en-US" altLang="ko-KR" sz="800" baseline="30000" dirty="0" smtClean="0"/>
              <a:t>VR</a:t>
            </a:r>
            <a:r>
              <a:rPr lang="en-US" altLang="ko-KR" sz="800" baseline="-25000" dirty="0" smtClean="0"/>
              <a:t>k,l+1</a:t>
            </a:r>
            <a:endParaRPr lang="ko-KR" altLang="en-US" sz="800" baseline="-25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4318822" y="4461774"/>
            <a:ext cx="2917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&lt;Right&gt;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Dist</a:t>
            </a:r>
            <a:r>
              <a:rPr lang="en-US" altLang="ko-KR" sz="1600" baseline="30000" dirty="0" err="1" smtClean="0"/>
              <a:t>VR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   = -h </a:t>
            </a:r>
            <a:r>
              <a:rPr lang="en-US" altLang="ko-KR" sz="1600" dirty="0" err="1" smtClean="0"/>
              <a:t>sinR</a:t>
            </a:r>
            <a:r>
              <a:rPr lang="en-US" altLang="ko-KR" sz="1600" dirty="0" smtClean="0"/>
              <a:t> + a </a:t>
            </a:r>
            <a:r>
              <a:rPr lang="en-US" altLang="ko-KR" sz="1600" dirty="0" err="1" smtClean="0"/>
              <a:t>cosR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Dist</a:t>
            </a:r>
            <a:r>
              <a:rPr lang="en-US" altLang="ko-KR" sz="1600" baseline="30000" dirty="0" smtClean="0"/>
              <a:t>VR</a:t>
            </a:r>
            <a:r>
              <a:rPr lang="en-US" altLang="ko-KR" sz="1600" baseline="-25000" dirty="0" smtClean="0"/>
              <a:t>k,l+1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 h </a:t>
            </a:r>
            <a:r>
              <a:rPr lang="en-US" altLang="ko-KR" sz="1600" dirty="0" err="1" smtClean="0"/>
              <a:t>sinR</a:t>
            </a:r>
            <a:r>
              <a:rPr lang="en-US" altLang="ko-KR" sz="1600" dirty="0" smtClean="0"/>
              <a:t> + a </a:t>
            </a:r>
            <a:r>
              <a:rPr lang="en-US" altLang="ko-KR" sz="1600" dirty="0" err="1" smtClean="0"/>
              <a:t>cosR</a:t>
            </a:r>
            <a:endParaRPr lang="en-US" altLang="ko-KR" sz="1600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4835319" y="1464731"/>
            <a:ext cx="2880320" cy="2881052"/>
            <a:chOff x="49405" y="693813"/>
            <a:chExt cx="2880320" cy="2881052"/>
          </a:xfrm>
        </p:grpSpPr>
        <p:grpSp>
          <p:nvGrpSpPr>
            <p:cNvPr id="192" name="그룹 191"/>
            <p:cNvGrpSpPr/>
            <p:nvPr/>
          </p:nvGrpSpPr>
          <p:grpSpPr>
            <a:xfrm rot="10800000" flipH="1">
              <a:off x="49405" y="693813"/>
              <a:ext cx="2880320" cy="2881052"/>
              <a:chOff x="4111465" y="4801182"/>
              <a:chExt cx="2880320" cy="2881052"/>
            </a:xfrm>
          </p:grpSpPr>
          <p:sp>
            <p:nvSpPr>
              <p:cNvPr id="195" name="원호 194"/>
              <p:cNvSpPr/>
              <p:nvPr/>
            </p:nvSpPr>
            <p:spPr>
              <a:xfrm rot="16200000">
                <a:off x="4111465" y="4801915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6" name="직선 화살표 연결선 195"/>
              <p:cNvCxnSpPr/>
              <p:nvPr/>
            </p:nvCxnSpPr>
            <p:spPr>
              <a:xfrm flipH="1" flipV="1">
                <a:off x="4818989" y="4995777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 flipH="1">
                <a:off x="5549242" y="4995779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 flipV="1">
                <a:off x="5549243" y="4801182"/>
                <a:ext cx="0" cy="194597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1007649" y="3228993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94" name="원호 193"/>
            <p:cNvSpPr/>
            <p:nvPr/>
          </p:nvSpPr>
          <p:spPr>
            <a:xfrm rot="16200000" flipH="1">
              <a:off x="767482" y="1415157"/>
              <a:ext cx="1440000" cy="1440000"/>
            </a:xfrm>
            <a:prstGeom prst="arc">
              <a:avLst>
                <a:gd name="adj1" fmla="val 19786045"/>
                <a:gd name="adj2" fmla="val 0"/>
              </a:avLst>
            </a:prstGeom>
            <a:ln>
              <a:solidFill>
                <a:srgbClr val="FFC00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4828968" y="1477091"/>
            <a:ext cx="2880320" cy="2880319"/>
            <a:chOff x="1284216" y="1410139"/>
            <a:chExt cx="2880320" cy="2880319"/>
          </a:xfrm>
        </p:grpSpPr>
        <p:sp>
          <p:nvSpPr>
            <p:cNvPr id="208" name="원호 207"/>
            <p:cNvSpPr/>
            <p:nvPr/>
          </p:nvSpPr>
          <p:spPr>
            <a:xfrm rot="5400000" flipH="1">
              <a:off x="1284216" y="1410139"/>
              <a:ext cx="2880319" cy="2880320"/>
            </a:xfrm>
            <a:prstGeom prst="arc">
              <a:avLst>
                <a:gd name="adj1" fmla="val 19786045"/>
                <a:gd name="adj2" fmla="val 0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9" name="직선 화살표 연결선 208"/>
            <p:cNvCxnSpPr/>
            <p:nvPr/>
          </p:nvCxnSpPr>
          <p:spPr>
            <a:xfrm flipV="1">
              <a:off x="2724376" y="1608763"/>
              <a:ext cx="730254" cy="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724377" y="1608765"/>
              <a:ext cx="0" cy="1241533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H="1" flipV="1">
              <a:off x="2724376" y="1414168"/>
              <a:ext cx="0" cy="194597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2831717" y="1627542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938141" y="1832043"/>
            <a:ext cx="1440160" cy="1440160"/>
            <a:chOff x="6484555" y="2996952"/>
            <a:chExt cx="1440160" cy="1440160"/>
          </a:xfrm>
        </p:grpSpPr>
        <p:sp>
          <p:nvSpPr>
            <p:cNvPr id="185" name="원호 184"/>
            <p:cNvSpPr/>
            <p:nvPr/>
          </p:nvSpPr>
          <p:spPr>
            <a:xfrm rot="10800000" flipH="1">
              <a:off x="6484555" y="2996952"/>
              <a:ext cx="1440160" cy="1440160"/>
            </a:xfrm>
            <a:prstGeom prst="arc">
              <a:avLst>
                <a:gd name="adj1" fmla="val 19786045"/>
                <a:gd name="adj2" fmla="val 0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/>
            <p:nvPr/>
          </p:nvCxnSpPr>
          <p:spPr>
            <a:xfrm flipH="1">
              <a:off x="7204636" y="3717034"/>
              <a:ext cx="623607" cy="0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7828243" y="3717034"/>
              <a:ext cx="96472" cy="0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311218" y="3574598"/>
              <a:ext cx="37887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a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24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altLang="ko-KR" dirty="0" smtClean="0">
                <a:solidFill>
                  <a:srgbClr val="FF0000"/>
                </a:solidFill>
              </a:rPr>
              <a:t>γ</a:t>
            </a:r>
            <a:r>
              <a:rPr lang="ko-KR" altLang="en-US" dirty="0" smtClean="0">
                <a:solidFill>
                  <a:srgbClr val="FF0000"/>
                </a:solidFill>
              </a:rPr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½ </a:t>
            </a:r>
            <a:r>
              <a:rPr lang="ko-KR" altLang="en-US" dirty="0" smtClean="0">
                <a:solidFill>
                  <a:srgbClr val="FF0000"/>
                </a:solidFill>
              </a:rPr>
              <a:t>곱하는 이유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우선 </a:t>
            </a:r>
            <a:r>
              <a:rPr lang="en-US" altLang="ko-KR" dirty="0" err="1" smtClean="0"/>
              <a:t>Sonatina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예제의 스프링 강성 값을 보면 </a:t>
            </a:r>
            <a:r>
              <a:rPr lang="en-US" altLang="ko-KR" dirty="0" smtClean="0"/>
              <a:t>K</a:t>
            </a:r>
            <a:r>
              <a:rPr lang="en-US" altLang="ko-KR" baseline="30000" dirty="0" smtClean="0"/>
              <a:t>V</a:t>
            </a:r>
            <a:r>
              <a:rPr lang="en-US" altLang="ko-KR" dirty="0" smtClean="0"/>
              <a:t>~=2K</a:t>
            </a:r>
            <a:r>
              <a:rPr lang="en-US" altLang="ko-KR" baseline="30000" dirty="0" smtClean="0"/>
              <a:t>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r>
              <a:rPr lang="en-US" altLang="ko-KR" dirty="0"/>
              <a:t> (K</a:t>
            </a:r>
            <a:r>
              <a:rPr lang="en-US" altLang="ko-KR" baseline="30000" dirty="0"/>
              <a:t>B</a:t>
            </a:r>
            <a:r>
              <a:rPr lang="en-US" altLang="ko-KR" dirty="0"/>
              <a:t>:</a:t>
            </a:r>
            <a:r>
              <a:rPr lang="ko-KR" altLang="en-US" dirty="0"/>
              <a:t>수평 스프링 강성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그러므로 </a:t>
            </a:r>
            <a:r>
              <a:rPr lang="el-GR" altLang="ko-KR" dirty="0" smtClean="0"/>
              <a:t>γ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½</a:t>
            </a:r>
            <a:r>
              <a:rPr lang="ko-KR" altLang="en-US" dirty="0" smtClean="0"/>
              <a:t>이 곱해지지 않으면 힘이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배로 계산되어 버린다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이론적 접근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회전없는</a:t>
            </a:r>
            <a:r>
              <a:rPr lang="ko-KR" altLang="en-US" dirty="0" smtClean="0"/>
              <a:t> 수직 충돌 가정</a:t>
            </a:r>
            <a:endParaRPr lang="en-US" altLang="ko-KR" dirty="0"/>
          </a:p>
          <a:p>
            <a:pPr lvl="1"/>
            <a:r>
              <a:rPr lang="ko-KR" altLang="en-US" dirty="0" smtClean="0"/>
              <a:t>동일 </a:t>
            </a:r>
            <a:r>
              <a:rPr lang="en-US" altLang="ko-KR" dirty="0" smtClean="0"/>
              <a:t>K</a:t>
            </a:r>
            <a:r>
              <a:rPr lang="ko-KR" altLang="en-US" dirty="0" smtClean="0"/>
              <a:t>의 스프링이 좌우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총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달려있음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합력은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F=2K</a:t>
            </a:r>
            <a:r>
              <a:rPr lang="el-GR" altLang="ko-KR" dirty="0" smtClean="0"/>
              <a:t>γ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되고 실제 스프링 상수는 </a:t>
            </a:r>
            <a:r>
              <a:rPr lang="en-US" altLang="ko-KR" dirty="0" smtClean="0"/>
              <a:t>2K</a:t>
            </a:r>
            <a:r>
              <a:rPr lang="ko-KR" altLang="en-US" dirty="0" smtClean="0"/>
              <a:t>임</a:t>
            </a:r>
            <a:endParaRPr lang="en-US" altLang="ko-KR" dirty="0"/>
          </a:p>
          <a:p>
            <a:pPr lvl="1"/>
            <a:r>
              <a:rPr lang="ko-KR" altLang="en-US" dirty="0" smtClean="0"/>
              <a:t>그런데 소나티나 저자는 굳이 스프링상수는 </a:t>
            </a:r>
            <a:r>
              <a:rPr lang="en-US" altLang="ko-KR" dirty="0" smtClean="0"/>
              <a:t>K</a:t>
            </a:r>
            <a:r>
              <a:rPr lang="ko-KR" altLang="en-US" dirty="0" smtClean="0"/>
              <a:t>로 정의하고 싶음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추측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그렇다면 </a:t>
            </a:r>
            <a:r>
              <a:rPr lang="el-GR" altLang="ko-KR" dirty="0" smtClean="0"/>
              <a:t>γ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½</a:t>
            </a:r>
            <a:r>
              <a:rPr lang="el-GR" altLang="ko-KR" dirty="0" smtClean="0"/>
              <a:t>γ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쓰는 수 밖에 없음</a:t>
            </a:r>
            <a:endParaRPr lang="en-US" altLang="ko-KR" dirty="0" smtClean="0"/>
          </a:p>
          <a:p>
            <a:r>
              <a:rPr lang="ko-KR" altLang="en-US" dirty="0" smtClean="0"/>
              <a:t>시험적 상황 고려한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실험을 하면 </a:t>
            </a:r>
            <a:r>
              <a:rPr lang="ko-KR" altLang="en-US" dirty="0" err="1" smtClean="0"/>
              <a:t>회전없는</a:t>
            </a:r>
            <a:r>
              <a:rPr lang="ko-KR" altLang="en-US" dirty="0" smtClean="0"/>
              <a:t> 수직 충돌 시험을 할 것이다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실험에서 얻는 값은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라는 한 개의 값이다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그러나 </a:t>
            </a:r>
            <a:r>
              <a:rPr lang="ko-KR" altLang="en-US" dirty="0" err="1" smtClean="0"/>
              <a:t>이론식에서는</a:t>
            </a:r>
            <a:r>
              <a:rPr lang="ko-KR" altLang="en-US" dirty="0" smtClean="0"/>
              <a:t> 동일 스프링을 좌우에 </a:t>
            </a:r>
            <a:r>
              <a:rPr lang="ko-KR" altLang="en-US" dirty="0" err="1" smtClean="0"/>
              <a:t>한개씩</a:t>
            </a:r>
            <a:r>
              <a:rPr lang="ko-KR" altLang="en-US" dirty="0" smtClean="0"/>
              <a:t> 달았다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저자 왈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이론식의</a:t>
            </a:r>
            <a:r>
              <a:rPr lang="ko-KR" altLang="en-US" dirty="0" smtClean="0"/>
              <a:t> 스프링 상수를 </a:t>
            </a:r>
            <a:r>
              <a:rPr lang="en-US" altLang="ko-KR" dirty="0" smtClean="0"/>
              <a:t>½K</a:t>
            </a:r>
            <a:r>
              <a:rPr lang="ko-KR" altLang="en-US" dirty="0" smtClean="0"/>
              <a:t>로 놓으면 왠지 실험과 안 맞는 것 같다</a:t>
            </a:r>
            <a:r>
              <a:rPr lang="en-US" altLang="ko-KR" dirty="0" smtClean="0"/>
              <a:t>.” (</a:t>
            </a:r>
            <a:r>
              <a:rPr lang="ko-KR" altLang="en-US" dirty="0" smtClean="0"/>
              <a:t>추측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그러므로 실험으로 얻어진 </a:t>
            </a:r>
            <a:r>
              <a:rPr lang="en-US" altLang="ko-KR" dirty="0" smtClean="0"/>
              <a:t>K</a:t>
            </a:r>
            <a:r>
              <a:rPr lang="ko-KR" altLang="en-US" dirty="0" smtClean="0"/>
              <a:t>를 그대로 쓰기 위해서는 </a:t>
            </a:r>
            <a:r>
              <a:rPr lang="el-GR" altLang="ko-KR" dirty="0" smtClean="0"/>
              <a:t>γ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½</a:t>
            </a:r>
            <a:r>
              <a:rPr lang="ko-KR" altLang="en-US" dirty="0" smtClean="0"/>
              <a:t>을 곱해야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물리적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양의 </a:t>
            </a:r>
            <a:r>
              <a:rPr lang="en-US" altLang="ko-KR" dirty="0" smtClean="0"/>
              <a:t>penetration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회전없는</a:t>
            </a:r>
            <a:r>
              <a:rPr lang="ko-KR" altLang="en-US" dirty="0" smtClean="0"/>
              <a:t> 수직 충돌 충격력은 모서리만 부딪히는 충격력의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배가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이게 맞나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4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</a:t>
            </a:r>
            <a:r>
              <a:rPr lang="en-US" altLang="ko-KR" baseline="30000" dirty="0" smtClean="0"/>
              <a:t>V</a:t>
            </a:r>
            <a:r>
              <a:rPr lang="ko-KR" altLang="en-US" dirty="0" smtClean="0"/>
              <a:t>에 대해서도 </a:t>
            </a:r>
            <a:r>
              <a:rPr lang="en-US" altLang="ko-KR" dirty="0" smtClean="0"/>
              <a:t>½</a:t>
            </a:r>
            <a:r>
              <a:rPr lang="el-GR" altLang="ko-KR" dirty="0" smtClean="0"/>
              <a:t>γ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그러나 예제의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C</a:t>
            </a:r>
            <a:r>
              <a:rPr lang="en-US" altLang="ko-KR" baseline="30000" dirty="0" smtClean="0"/>
              <a:t>V</a:t>
            </a:r>
            <a:r>
              <a:rPr lang="en-US" altLang="ko-KR" dirty="0" smtClean="0"/>
              <a:t>=2C</a:t>
            </a:r>
            <a:r>
              <a:rPr lang="en-US" altLang="ko-KR" baseline="30000" dirty="0" smtClean="0"/>
              <a:t>B</a:t>
            </a:r>
            <a:r>
              <a:rPr lang="ko-KR" altLang="en-US" dirty="0" smtClean="0"/>
              <a:t>가 아니다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</a:t>
            </a:r>
            <a:r>
              <a:rPr lang="en-US" altLang="ko-KR" baseline="30000" dirty="0" smtClean="0"/>
              <a:t>V</a:t>
            </a:r>
            <a:r>
              <a:rPr lang="en-US" altLang="ko-KR" dirty="0" smtClean="0"/>
              <a:t>=9.81kg.s/cm, C</a:t>
            </a:r>
            <a:r>
              <a:rPr lang="en-US" altLang="ko-KR" baseline="30000" dirty="0" smtClean="0"/>
              <a:t>B</a:t>
            </a:r>
            <a:r>
              <a:rPr lang="en-US" altLang="ko-KR" dirty="0" smtClean="0"/>
              <a:t>=7.85kg.s/cm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7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3353</Words>
  <Application>Microsoft Office PowerPoint</Application>
  <PresentationFormat>화면 슬라이드 쇼(4:3)</PresentationFormat>
  <Paragraphs>180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수직하중</vt:lpstr>
      <vt:lpstr>PowerPoint 프레젠테이션</vt:lpstr>
      <vt:lpstr>지배방정식</vt:lpstr>
      <vt:lpstr>지배방정식</vt:lpstr>
      <vt:lpstr>지배방정식</vt:lpstr>
      <vt:lpstr>PowerPoint 프레젠테이션</vt:lpstr>
      <vt:lpstr>PowerPoint 프레젠테이션</vt:lpstr>
      <vt:lpstr>γ에 ½ 곱하는 이유</vt:lpstr>
      <vt:lpstr>CV에 대해서도 ½γ를 쓴다.</vt:lpstr>
      <vt:lpstr>그럼 수평 충돌에 대해서는 1/3이라도 곱하란 말인가?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230552</cp:lastModifiedBy>
  <cp:revision>167</cp:revision>
  <cp:lastPrinted>2014-09-16T09:13:30Z</cp:lastPrinted>
  <dcterms:created xsi:type="dcterms:W3CDTF">2014-02-27T07:17:05Z</dcterms:created>
  <dcterms:modified xsi:type="dcterms:W3CDTF">2014-10-13T05:36:06Z</dcterms:modified>
</cp:coreProperties>
</file>