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49" r:id="rId2"/>
    <p:sldId id="350" r:id="rId3"/>
    <p:sldId id="351" r:id="rId4"/>
    <p:sldId id="353" r:id="rId5"/>
    <p:sldId id="354" r:id="rId6"/>
    <p:sldId id="357" r:id="rId7"/>
    <p:sldId id="358" r:id="rId8"/>
    <p:sldId id="355" r:id="rId9"/>
    <p:sldId id="362" r:id="rId10"/>
    <p:sldId id="363" r:id="rId11"/>
    <p:sldId id="364" r:id="rId12"/>
    <p:sldId id="366" r:id="rId13"/>
    <p:sldId id="367" r:id="rId14"/>
    <p:sldId id="359" r:id="rId15"/>
    <p:sldId id="368" r:id="rId16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0B6A7F3-5115-484D-A237-552F22F10B54}">
          <p14:sldIdLst>
            <p14:sldId id="349"/>
            <p14:sldId id="350"/>
            <p14:sldId id="351"/>
            <p14:sldId id="353"/>
            <p14:sldId id="354"/>
          </p14:sldIdLst>
        </p14:section>
        <p14:section name="개념 최종결정" id="{D0741033-598B-437A-A224-FAAADC822A4A}">
          <p14:sldIdLst>
            <p14:sldId id="357"/>
            <p14:sldId id="358"/>
            <p14:sldId id="355"/>
          </p14:sldIdLst>
        </p14:section>
        <p14:section name="실제 수식" id="{3D237C91-73C6-4375-BD32-A8650142CE7D}">
          <p14:sldIdLst>
            <p14:sldId id="362"/>
            <p14:sldId id="363"/>
            <p14:sldId id="364"/>
            <p14:sldId id="366"/>
            <p14:sldId id="367"/>
            <p14:sldId id="359"/>
            <p14:sldId id="3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267" autoAdjust="0"/>
  </p:normalViewPr>
  <p:slideViewPr>
    <p:cSldViewPr>
      <p:cViewPr varScale="1">
        <p:scale>
          <a:sx n="107" d="100"/>
          <a:sy n="107" d="100"/>
        </p:scale>
        <p:origin x="-1944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5595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B3779-0409-4014-B887-920DA3FC8CD8}" type="datetimeFigureOut">
              <a:rPr lang="ko-KR" altLang="en-US" smtClean="0"/>
              <a:t>2015-05-20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EC4A1-0180-4C28-9B11-114C293D5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3109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27F9C-DCA4-45DA-A02F-E8008D4E8D1A}" type="datetimeFigureOut">
              <a:rPr lang="ko-KR" altLang="en-US" smtClean="0"/>
              <a:t>2015-05-20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C492A-37D3-4391-ACE7-C06AE9550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0885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9473-6E0B-4529-8A7B-979A58F5DDAB}" type="datetime1">
              <a:rPr lang="ko-KR" altLang="en-US" smtClean="0"/>
              <a:t>2015-05-20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08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9AF8-7EAC-4C95-835E-758C5FAC31FE}" type="datetime1">
              <a:rPr lang="ko-KR" altLang="en-US" smtClean="0"/>
              <a:t>2015-05-20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32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4367-E301-4AA9-ACC5-FDF4FA3EEE8D}" type="datetime1">
              <a:rPr lang="ko-KR" altLang="en-US" smtClean="0"/>
              <a:t>2015-05-20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39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1AF2-2400-4FA7-9C2C-CC9CB8B47472}" type="datetime1">
              <a:rPr lang="ko-KR" altLang="en-US" smtClean="0"/>
              <a:t>2015-05-20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8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F552-FA8D-45A5-8ADC-8D405D20E491}" type="datetime1">
              <a:rPr lang="ko-KR" altLang="en-US" smtClean="0"/>
              <a:t>2015-05-20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78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8A1-3740-44E1-928E-BC9BE2680DB5}" type="datetime1">
              <a:rPr lang="ko-KR" altLang="en-US" smtClean="0"/>
              <a:t>2015-05-20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85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1C2F3-58A5-401A-9060-A48FA95C3829}" type="datetime1">
              <a:rPr lang="ko-KR" altLang="en-US" smtClean="0"/>
              <a:t>2015-05-20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0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2F4D-5DF0-46C8-8B38-033D6FF00BBC}" type="datetime1">
              <a:rPr lang="ko-KR" altLang="en-US" smtClean="0"/>
              <a:t>2015-05-20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16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2E6F-AF47-4FE9-BFAB-4779C28358DA}" type="datetime1">
              <a:rPr lang="ko-KR" altLang="en-US" smtClean="0"/>
              <a:t>2015-05-20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38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3CD2-DFB5-4FCF-A481-3D1C0DF71854}" type="datetime1">
              <a:rPr lang="ko-KR" altLang="en-US" smtClean="0"/>
              <a:t>2015-05-20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0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A8C0-5DD2-4A65-A7B6-6E5542BC6E3A}" type="datetime1">
              <a:rPr lang="ko-KR" altLang="en-US" smtClean="0"/>
              <a:t>2015-05-20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9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764704"/>
            <a:ext cx="8229600" cy="5361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F2594-9F6F-4D89-B493-F5D3E8EB05B3}" type="datetime1">
              <a:rPr lang="ko-KR" altLang="en-US" smtClean="0"/>
              <a:t>2015-05-20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33989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55DEA-CE8E-4BD0-9536-370E97A6B3C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32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.png"/><Relationship Id="rId18" Type="http://schemas.openxmlformats.org/officeDocument/2006/relationships/image" Target="../media/image1.emf"/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6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15" Type="http://schemas.openxmlformats.org/officeDocument/2006/relationships/image" Target="../media/image10.png"/><Relationship Id="rId10" Type="http://schemas.openxmlformats.org/officeDocument/2006/relationships/image" Target="../media/image9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수평마찰 관련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</a:t>
            </a:fld>
            <a:endParaRPr lang="ko-KR" altLang="en-US"/>
          </a:p>
        </p:txBody>
      </p:sp>
      <p:grpSp>
        <p:nvGrpSpPr>
          <p:cNvPr id="498" name="그룹 497"/>
          <p:cNvGrpSpPr/>
          <p:nvPr/>
        </p:nvGrpSpPr>
        <p:grpSpPr>
          <a:xfrm>
            <a:off x="1983185" y="1856193"/>
            <a:ext cx="1872000" cy="3232033"/>
            <a:chOff x="1983185" y="1856193"/>
            <a:chExt cx="1872000" cy="3232033"/>
          </a:xfrm>
        </p:grpSpPr>
        <p:sp>
          <p:nvSpPr>
            <p:cNvPr id="578" name="직사각형 577"/>
            <p:cNvSpPr/>
            <p:nvPr/>
          </p:nvSpPr>
          <p:spPr bwMode="auto">
            <a:xfrm rot="600000">
              <a:off x="1983185" y="2141192"/>
              <a:ext cx="1872000" cy="2880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579" name="직사각형 578"/>
            <p:cNvSpPr/>
            <p:nvPr/>
          </p:nvSpPr>
          <p:spPr bwMode="auto">
            <a:xfrm rot="600000">
              <a:off x="2035037" y="4618385"/>
              <a:ext cx="252000" cy="288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580" name="직사각형 579"/>
            <p:cNvSpPr/>
            <p:nvPr/>
          </p:nvSpPr>
          <p:spPr bwMode="auto">
            <a:xfrm rot="600000">
              <a:off x="3066474" y="4800226"/>
              <a:ext cx="252000" cy="288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581" name="사다리꼴 580"/>
            <p:cNvSpPr/>
            <p:nvPr/>
          </p:nvSpPr>
          <p:spPr bwMode="auto">
            <a:xfrm rot="600000">
              <a:off x="2536059" y="1856193"/>
              <a:ext cx="252000" cy="216000"/>
            </a:xfrm>
            <a:prstGeom prst="trapezoid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582" name="사다리꼴 581"/>
            <p:cNvSpPr/>
            <p:nvPr/>
          </p:nvSpPr>
          <p:spPr bwMode="auto">
            <a:xfrm rot="600000">
              <a:off x="3549185" y="2034975"/>
              <a:ext cx="252000" cy="216000"/>
            </a:xfrm>
            <a:prstGeom prst="trapezoid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굴림체" pitchFamily="49" charset="-127"/>
              </a:endParaRPr>
            </a:p>
          </p:txBody>
        </p:sp>
      </p:grpSp>
      <p:grpSp>
        <p:nvGrpSpPr>
          <p:cNvPr id="501" name="그룹 500"/>
          <p:cNvGrpSpPr/>
          <p:nvPr/>
        </p:nvGrpSpPr>
        <p:grpSpPr>
          <a:xfrm>
            <a:off x="1609997" y="1254474"/>
            <a:ext cx="2753122" cy="4384969"/>
            <a:chOff x="1609997" y="1254474"/>
            <a:chExt cx="2753122" cy="4384969"/>
          </a:xfrm>
        </p:grpSpPr>
        <p:cxnSp>
          <p:nvCxnSpPr>
            <p:cNvPr id="548" name="직선 화살표 연결선 547"/>
            <p:cNvCxnSpPr/>
            <p:nvPr/>
          </p:nvCxnSpPr>
          <p:spPr bwMode="auto">
            <a:xfrm>
              <a:off x="2380698" y="1511836"/>
              <a:ext cx="0" cy="504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9" name="직선 화살표 연결선 548"/>
            <p:cNvCxnSpPr/>
            <p:nvPr/>
          </p:nvCxnSpPr>
          <p:spPr bwMode="auto">
            <a:xfrm>
              <a:off x="3971748" y="1798199"/>
              <a:ext cx="0" cy="504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0" name="직선 화살표 연결선 549"/>
            <p:cNvCxnSpPr/>
            <p:nvPr/>
          </p:nvCxnSpPr>
          <p:spPr bwMode="auto">
            <a:xfrm>
              <a:off x="1854746" y="4873849"/>
              <a:ext cx="0" cy="396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551" name="직선 화살표 연결선 550"/>
            <p:cNvCxnSpPr/>
            <p:nvPr/>
          </p:nvCxnSpPr>
          <p:spPr bwMode="auto">
            <a:xfrm>
              <a:off x="3458131" y="5151455"/>
              <a:ext cx="0" cy="468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2" name="직사각형 551"/>
                <p:cNvSpPr/>
                <p:nvPr/>
              </p:nvSpPr>
              <p:spPr>
                <a:xfrm>
                  <a:off x="3803927" y="1535940"/>
                  <a:ext cx="559192" cy="26840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𝑉𝑅</m:t>
                            </m:r>
                          </m:sup>
                        </m:sSubSup>
                      </m:oMath>
                    </m:oMathPara>
                  </a14:m>
                  <a:endParaRPr lang="ko-KR" altLang="ko-KR" sz="1100" b="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2" name="직사각형 5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3927" y="1535940"/>
                  <a:ext cx="559192" cy="26840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3" name="직사각형 552"/>
                <p:cNvSpPr/>
                <p:nvPr/>
              </p:nvSpPr>
              <p:spPr>
                <a:xfrm>
                  <a:off x="3391279" y="5373216"/>
                  <a:ext cx="453265" cy="26622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𝑉𝑅</m:t>
                            </m:r>
                          </m:sup>
                        </m:sSubSup>
                      </m:oMath>
                    </m:oMathPara>
                  </a14:m>
                  <a:endParaRPr lang="ko-KR" altLang="ko-KR" sz="1100" b="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3" name="직사각형 5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1279" y="5373216"/>
                  <a:ext cx="453265" cy="26622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4" name="직사각형 553"/>
                <p:cNvSpPr/>
                <p:nvPr/>
              </p:nvSpPr>
              <p:spPr>
                <a:xfrm>
                  <a:off x="1609997" y="5251005"/>
                  <a:ext cx="441723" cy="26622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𝑉𝐿</m:t>
                            </m:r>
                          </m:sup>
                        </m:sSubSup>
                      </m:oMath>
                    </m:oMathPara>
                  </a14:m>
                  <a:endParaRPr lang="ko-KR" altLang="ko-KR" sz="1100" b="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4" name="직사각형 5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97" y="5251005"/>
                  <a:ext cx="441723" cy="26622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5" name="직사각형 554"/>
                <p:cNvSpPr/>
                <p:nvPr/>
              </p:nvSpPr>
              <p:spPr>
                <a:xfrm>
                  <a:off x="1983684" y="1254474"/>
                  <a:ext cx="559192" cy="26840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𝑉𝐿</m:t>
                            </m:r>
                          </m:sup>
                        </m:sSubSup>
                      </m:oMath>
                    </m:oMathPara>
                  </a14:m>
                  <a:endParaRPr lang="ko-KR" altLang="ko-KR" sz="1100" b="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5" name="직사각형 5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684" y="1254474"/>
                  <a:ext cx="559192" cy="26840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5" name="그룹 504"/>
          <p:cNvGrpSpPr/>
          <p:nvPr/>
        </p:nvGrpSpPr>
        <p:grpSpPr>
          <a:xfrm>
            <a:off x="1751898" y="1613240"/>
            <a:ext cx="2951251" cy="3867708"/>
            <a:chOff x="1751898" y="1613240"/>
            <a:chExt cx="2951251" cy="3867708"/>
          </a:xfrm>
        </p:grpSpPr>
        <p:cxnSp>
          <p:nvCxnSpPr>
            <p:cNvPr id="506" name="직선 화살표 연결선 505"/>
            <p:cNvCxnSpPr/>
            <p:nvPr/>
          </p:nvCxnSpPr>
          <p:spPr bwMode="auto">
            <a:xfrm rot="600000">
              <a:off x="3456150" y="5217569"/>
              <a:ext cx="360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7" name="직선 화살표 연결선 506"/>
            <p:cNvCxnSpPr/>
            <p:nvPr/>
          </p:nvCxnSpPr>
          <p:spPr bwMode="auto">
            <a:xfrm rot="600000">
              <a:off x="3992928" y="2278782"/>
              <a:ext cx="396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8" name="직사각형 507"/>
                <p:cNvSpPr/>
                <p:nvPr/>
              </p:nvSpPr>
              <p:spPr>
                <a:xfrm>
                  <a:off x="4130428" y="2024727"/>
                  <a:ext cx="572721" cy="28129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𝐹𝑅</m:t>
                            </m:r>
                          </m:sup>
                        </m:sSubSup>
                      </m:oMath>
                    </m:oMathPara>
                  </a14:m>
                  <a:endParaRPr lang="ko-KR" altLang="ko-KR" sz="1100" b="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8" name="직사각형 5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428" y="2024727"/>
                  <a:ext cx="572721" cy="28129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9" name="직사각형 508"/>
                <p:cNvSpPr/>
                <p:nvPr/>
              </p:nvSpPr>
              <p:spPr>
                <a:xfrm>
                  <a:off x="3654944" y="5199653"/>
                  <a:ext cx="466794" cy="28129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𝐹𝑅</m:t>
                            </m:r>
                          </m:sup>
                        </m:sSubSup>
                      </m:oMath>
                    </m:oMathPara>
                  </a14:m>
                  <a:endParaRPr lang="ko-KR" altLang="ko-KR" sz="1100" b="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9" name="직사각형 5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4944" y="5199653"/>
                  <a:ext cx="466794" cy="28129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0" name="직선 화살표 연결선 509"/>
            <p:cNvCxnSpPr/>
            <p:nvPr/>
          </p:nvCxnSpPr>
          <p:spPr bwMode="auto">
            <a:xfrm rot="600000">
              <a:off x="1852010" y="4931721"/>
              <a:ext cx="360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1" name="직사각형 510"/>
                <p:cNvSpPr/>
                <p:nvPr/>
              </p:nvSpPr>
              <p:spPr>
                <a:xfrm>
                  <a:off x="1847601" y="4950286"/>
                  <a:ext cx="466794" cy="28129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𝐹𝐿</m:t>
                            </m:r>
                          </m:sup>
                        </m:sSubSup>
                      </m:oMath>
                    </m:oMathPara>
                  </a14:m>
                  <a:endParaRPr lang="ko-KR" altLang="ko-KR" sz="1100" b="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1" name="직사각형 5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601" y="4950286"/>
                  <a:ext cx="466794" cy="28129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2" name="직선 화살표 연결선 511"/>
            <p:cNvCxnSpPr/>
            <p:nvPr/>
          </p:nvCxnSpPr>
          <p:spPr bwMode="auto">
            <a:xfrm rot="600000">
              <a:off x="1987706" y="1940017"/>
              <a:ext cx="396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3" name="직사각형 512"/>
                <p:cNvSpPr/>
                <p:nvPr/>
              </p:nvSpPr>
              <p:spPr>
                <a:xfrm>
                  <a:off x="1751898" y="1613240"/>
                  <a:ext cx="572721" cy="28129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𝐹𝐿</m:t>
                            </m:r>
                          </m:sup>
                        </m:sSubSup>
                      </m:oMath>
                    </m:oMathPara>
                  </a14:m>
                  <a:endParaRPr lang="ko-KR" altLang="ko-KR" sz="1100" b="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3" name="직사각형 5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1898" y="1613240"/>
                  <a:ext cx="572721" cy="28129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29882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좌하단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모멘트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dirty="0" smtClean="0"/>
              <a:t>If </a:t>
            </a:r>
            <a:r>
              <a:rPr lang="en-US" altLang="ko-KR" dirty="0" err="1" smtClean="0"/>
              <a:t>F</a:t>
            </a:r>
            <a:r>
              <a:rPr lang="en-US" altLang="ko-KR" baseline="30000" dirty="0" err="1" smtClean="0"/>
              <a:t>VL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&lt;=0 or </a:t>
            </a:r>
            <a:r>
              <a:rPr lang="el-GR" altLang="ko-KR" dirty="0"/>
              <a:t>ξ</a:t>
            </a:r>
            <a:r>
              <a:rPr lang="en-US" altLang="ko-KR" baseline="30000" dirty="0" err="1"/>
              <a:t>L</a:t>
            </a:r>
            <a:r>
              <a:rPr lang="en-US" altLang="ko-KR" baseline="-25000" dirty="0" err="1"/>
              <a:t>k,l</a:t>
            </a:r>
            <a:r>
              <a:rPr lang="en-US" altLang="ko-KR" dirty="0"/>
              <a:t>=0 </a:t>
            </a:r>
            <a:r>
              <a:rPr lang="en-US" altLang="ko-KR" dirty="0" smtClean="0"/>
              <a:t>, there is no friction force.</a:t>
            </a:r>
          </a:p>
          <a:p>
            <a:pPr lvl="1">
              <a:lnSpc>
                <a:spcPct val="170000"/>
              </a:lnSpc>
            </a:pPr>
            <a:r>
              <a:rPr lang="en-US" altLang="ko-KR" dirty="0" err="1" smtClean="0"/>
              <a:t>F</a:t>
            </a:r>
            <a:r>
              <a:rPr lang="en-US" altLang="ko-KR" baseline="30000" dirty="0" err="1" smtClean="0"/>
              <a:t>VL</a:t>
            </a:r>
            <a:r>
              <a:rPr lang="en-US" altLang="ko-KR" baseline="-25000" dirty="0" err="1" smtClean="0"/>
              <a:t>k,l</a:t>
            </a:r>
            <a:r>
              <a:rPr lang="ko-KR" altLang="en-US" dirty="0"/>
              <a:t>이 </a:t>
            </a:r>
            <a:r>
              <a:rPr lang="en-US" altLang="ko-KR" dirty="0"/>
              <a:t>&gt;0</a:t>
            </a:r>
            <a:r>
              <a:rPr lang="ko-KR" altLang="en-US" dirty="0"/>
              <a:t> 일 때만 작동하도록 하는 이유</a:t>
            </a:r>
            <a:endParaRPr lang="en-US" altLang="ko-KR" dirty="0"/>
          </a:p>
          <a:p>
            <a:pPr lvl="2">
              <a:lnSpc>
                <a:spcPct val="170000"/>
              </a:lnSpc>
            </a:pPr>
            <a:r>
              <a:rPr lang="ko-KR" altLang="en-US" dirty="0" err="1"/>
              <a:t>윗</a:t>
            </a:r>
            <a:r>
              <a:rPr lang="ko-KR" altLang="en-US" dirty="0"/>
              <a:t> 블록의 수직항력은 아래에서 위로 들어올리는 힘이므로 </a:t>
            </a:r>
            <a:r>
              <a:rPr lang="en-US" altLang="ko-KR" dirty="0"/>
              <a:t>(+)</a:t>
            </a:r>
            <a:r>
              <a:rPr lang="ko-KR" altLang="en-US" dirty="0"/>
              <a:t> 이기 때문</a:t>
            </a:r>
            <a:endParaRPr lang="en-US" altLang="ko-KR" baseline="30000" dirty="0" smtClean="0"/>
          </a:p>
          <a:p>
            <a:pPr>
              <a:lnSpc>
                <a:spcPct val="170000"/>
              </a:lnSpc>
            </a:pPr>
            <a:r>
              <a:rPr lang="en-US" altLang="ko-KR" dirty="0" smtClean="0"/>
              <a:t>If |</a:t>
            </a:r>
            <a:r>
              <a:rPr lang="el-GR" altLang="ko-KR" dirty="0" smtClean="0"/>
              <a:t>ξ</a:t>
            </a:r>
            <a:r>
              <a:rPr lang="en-US" altLang="ko-KR" baseline="30000" dirty="0" err="1" smtClean="0"/>
              <a:t>L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|&lt;</a:t>
            </a:r>
            <a:r>
              <a:rPr lang="el-GR" altLang="ko-KR" dirty="0" smtClean="0"/>
              <a:t>ξ</a:t>
            </a:r>
            <a:r>
              <a:rPr lang="en-US" altLang="ko-KR" baseline="30000" dirty="0" err="1" smtClean="0"/>
              <a:t>F</a:t>
            </a:r>
            <a:r>
              <a:rPr lang="en-US" altLang="ko-KR" baseline="-25000" dirty="0" err="1" smtClean="0"/>
              <a:t>cr</a:t>
            </a:r>
            <a:r>
              <a:rPr lang="en-US" altLang="ko-KR" dirty="0" smtClean="0"/>
              <a:t> ,</a:t>
            </a:r>
          </a:p>
          <a:p>
            <a:pPr lvl="1">
              <a:lnSpc>
                <a:spcPct val="170000"/>
              </a:lnSpc>
            </a:pPr>
            <a:r>
              <a:rPr lang="en-US" altLang="ko-KR" dirty="0" err="1" smtClean="0"/>
              <a:t>F</a:t>
            </a:r>
            <a:r>
              <a:rPr lang="en-US" altLang="ko-KR" baseline="30000" dirty="0" err="1" smtClean="0"/>
              <a:t>FL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 = -</a:t>
            </a:r>
            <a:r>
              <a:rPr lang="el-GR" altLang="ko-KR" dirty="0" smtClean="0"/>
              <a:t>μ</a:t>
            </a:r>
            <a:r>
              <a:rPr lang="en-US" altLang="ko-KR" baseline="-25000" dirty="0" smtClean="0"/>
              <a:t>s</a:t>
            </a:r>
            <a:r>
              <a:rPr lang="en-US" altLang="ko-KR" dirty="0" smtClean="0"/>
              <a:t> * F</a:t>
            </a:r>
            <a:r>
              <a:rPr lang="en-US" altLang="ko-KR" baseline="30000" dirty="0" smtClean="0"/>
              <a:t>VL</a:t>
            </a:r>
            <a:r>
              <a:rPr lang="en-US" altLang="ko-KR" dirty="0" smtClean="0"/>
              <a:t> * (</a:t>
            </a:r>
            <a:r>
              <a:rPr lang="el-GR" altLang="ko-KR" dirty="0" smtClean="0"/>
              <a:t>ξ</a:t>
            </a:r>
            <a:r>
              <a:rPr lang="en-US" altLang="ko-KR" baseline="30000" dirty="0" err="1" smtClean="0"/>
              <a:t>L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/</a:t>
            </a:r>
            <a:r>
              <a:rPr lang="el-GR" altLang="ko-KR" dirty="0" smtClean="0"/>
              <a:t>ξ</a:t>
            </a:r>
            <a:r>
              <a:rPr lang="en-US" altLang="ko-KR" baseline="30000" dirty="0" err="1" smtClean="0"/>
              <a:t>F</a:t>
            </a:r>
            <a:r>
              <a:rPr lang="en-US" altLang="ko-KR" baseline="-25000" dirty="0" err="1" smtClean="0"/>
              <a:t>cr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7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부호체크</a:t>
            </a:r>
            <a:r>
              <a:rPr lang="en-US" altLang="ko-KR" dirty="0" smtClean="0"/>
              <a:t>:-</a:t>
            </a:r>
            <a:r>
              <a:rPr lang="el-GR" altLang="ko-KR" dirty="0" smtClean="0"/>
              <a:t>ξ</a:t>
            </a:r>
            <a:r>
              <a:rPr lang="en-US" altLang="ko-KR" dirty="0" smtClean="0"/>
              <a:t>)</a:t>
            </a:r>
          </a:p>
          <a:p>
            <a:pPr>
              <a:lnSpc>
                <a:spcPct val="170000"/>
              </a:lnSpc>
            </a:pPr>
            <a:r>
              <a:rPr lang="en-US" altLang="ko-KR" dirty="0" smtClean="0"/>
              <a:t>If |</a:t>
            </a:r>
            <a:r>
              <a:rPr lang="el-GR" altLang="ko-KR" dirty="0" smtClean="0"/>
              <a:t>ξ</a:t>
            </a:r>
            <a:r>
              <a:rPr lang="en-US" altLang="ko-KR" baseline="30000" dirty="0" err="1" smtClean="0"/>
              <a:t>L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|&gt;=</a:t>
            </a:r>
            <a:r>
              <a:rPr lang="el-GR" altLang="ko-KR" dirty="0" smtClean="0"/>
              <a:t>ξ</a:t>
            </a:r>
            <a:r>
              <a:rPr lang="en-US" altLang="ko-KR" baseline="30000" dirty="0" err="1" smtClean="0"/>
              <a:t>F</a:t>
            </a:r>
            <a:r>
              <a:rPr lang="en-US" altLang="ko-KR" baseline="-25000" dirty="0" err="1" smtClean="0"/>
              <a:t>cr</a:t>
            </a:r>
            <a:r>
              <a:rPr lang="en-US" altLang="ko-KR" dirty="0" smtClean="0"/>
              <a:t> ,</a:t>
            </a:r>
          </a:p>
          <a:p>
            <a:pPr lvl="1">
              <a:lnSpc>
                <a:spcPct val="170000"/>
              </a:lnSpc>
            </a:pPr>
            <a:r>
              <a:rPr lang="el-GR" altLang="ko-KR" dirty="0" smtClean="0"/>
              <a:t>μ</a:t>
            </a:r>
            <a:r>
              <a:rPr lang="en-US" altLang="ko-KR" dirty="0" smtClean="0"/>
              <a:t>(</a:t>
            </a:r>
            <a:r>
              <a:rPr lang="el-GR" altLang="ko-KR" dirty="0"/>
              <a:t>ξ</a:t>
            </a:r>
            <a:r>
              <a:rPr lang="en-US" altLang="ko-KR" dirty="0" smtClean="0"/>
              <a:t>)=</a:t>
            </a:r>
            <a:r>
              <a:rPr lang="el-GR" altLang="ko-KR" dirty="0" smtClean="0"/>
              <a:t>μ</a:t>
            </a:r>
            <a:r>
              <a:rPr lang="en-US" altLang="ko-KR" baseline="-25000" dirty="0"/>
              <a:t>k</a:t>
            </a:r>
            <a:r>
              <a:rPr lang="en-US" altLang="ko-KR" dirty="0"/>
              <a:t>+(</a:t>
            </a:r>
            <a:r>
              <a:rPr lang="el-GR" altLang="ko-KR" dirty="0" smtClean="0"/>
              <a:t>μ</a:t>
            </a:r>
            <a:r>
              <a:rPr lang="en-US" altLang="ko-KR" baseline="-25000" dirty="0" smtClean="0"/>
              <a:t>s</a:t>
            </a:r>
            <a:r>
              <a:rPr lang="en-US" altLang="ko-KR" dirty="0" smtClean="0"/>
              <a:t>-</a:t>
            </a:r>
            <a:r>
              <a:rPr lang="el-GR" altLang="ko-KR" dirty="0"/>
              <a:t>μ</a:t>
            </a:r>
            <a:r>
              <a:rPr lang="en-US" altLang="ko-KR" baseline="-25000" dirty="0"/>
              <a:t>k</a:t>
            </a:r>
            <a:r>
              <a:rPr lang="en-US" altLang="ko-KR" dirty="0"/>
              <a:t>)*</a:t>
            </a:r>
            <a:r>
              <a:rPr lang="en-US" altLang="ko-KR" dirty="0" err="1"/>
              <a:t>exp</a:t>
            </a:r>
            <a:r>
              <a:rPr lang="en-US" altLang="ko-KR" dirty="0"/>
              <a:t>(-d(|</a:t>
            </a:r>
            <a:r>
              <a:rPr lang="el-GR" altLang="ko-KR" dirty="0" smtClean="0"/>
              <a:t>ξ|-</a:t>
            </a:r>
            <a:r>
              <a:rPr lang="el-GR" altLang="ko-KR" dirty="0"/>
              <a:t>ξ</a:t>
            </a:r>
            <a:r>
              <a:rPr lang="en-US" altLang="ko-KR" baseline="30000" dirty="0" err="1" smtClean="0"/>
              <a:t>F</a:t>
            </a:r>
            <a:r>
              <a:rPr lang="en-US" altLang="ko-KR" baseline="-25000" dirty="0" err="1" smtClean="0"/>
              <a:t>cr</a:t>
            </a:r>
            <a:r>
              <a:rPr lang="en-US" altLang="ko-KR" dirty="0" smtClean="0"/>
              <a:t>))</a:t>
            </a:r>
            <a:endParaRPr lang="en-US" altLang="ko-KR" dirty="0"/>
          </a:p>
          <a:p>
            <a:pPr lvl="1">
              <a:lnSpc>
                <a:spcPct val="170000"/>
              </a:lnSpc>
            </a:pPr>
            <a:r>
              <a:rPr lang="en-US" altLang="ko-KR" dirty="0" err="1" smtClean="0"/>
              <a:t>F</a:t>
            </a:r>
            <a:r>
              <a:rPr lang="en-US" altLang="ko-KR" baseline="30000" dirty="0" err="1" smtClean="0"/>
              <a:t>FL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smtClean="0"/>
              <a:t>-sign(</a:t>
            </a:r>
            <a:r>
              <a:rPr lang="el-GR" altLang="ko-KR" dirty="0" smtClean="0"/>
              <a:t>ξ</a:t>
            </a:r>
            <a:r>
              <a:rPr lang="en-US" altLang="ko-KR" baseline="30000" dirty="0" err="1" smtClean="0"/>
              <a:t>L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) * </a:t>
            </a:r>
            <a:r>
              <a:rPr lang="el-GR" altLang="ko-KR" dirty="0" smtClean="0"/>
              <a:t>μ</a:t>
            </a:r>
            <a:r>
              <a:rPr lang="en-US" altLang="ko-KR" dirty="0"/>
              <a:t>(</a:t>
            </a:r>
            <a:r>
              <a:rPr lang="el-GR" altLang="ko-KR" dirty="0"/>
              <a:t>ξ</a:t>
            </a:r>
            <a:r>
              <a:rPr lang="en-US" altLang="ko-KR" baseline="30000" dirty="0" err="1"/>
              <a:t>L</a:t>
            </a:r>
            <a:r>
              <a:rPr lang="en-US" altLang="ko-KR" baseline="-25000" dirty="0" err="1"/>
              <a:t>k,l</a:t>
            </a:r>
            <a:r>
              <a:rPr lang="en-US" altLang="ko-KR" dirty="0"/>
              <a:t>) * </a:t>
            </a:r>
            <a:r>
              <a:rPr lang="en-US" altLang="ko-KR" dirty="0" smtClean="0"/>
              <a:t>F</a:t>
            </a:r>
            <a:r>
              <a:rPr lang="en-US" altLang="ko-KR" baseline="30000" dirty="0" smtClean="0"/>
              <a:t>VL</a:t>
            </a:r>
          </a:p>
          <a:p>
            <a:pPr lvl="2">
              <a:lnSpc>
                <a:spcPct val="170000"/>
              </a:lnSpc>
            </a:pPr>
            <a:r>
              <a:rPr lang="en-US" altLang="ko-KR" dirty="0" smtClean="0"/>
              <a:t>(</a:t>
            </a:r>
            <a:r>
              <a:rPr lang="ko-KR" altLang="en-US" dirty="0"/>
              <a:t>부호체크</a:t>
            </a:r>
            <a:r>
              <a:rPr lang="en-US" altLang="ko-KR" dirty="0" smtClean="0"/>
              <a:t>:-</a:t>
            </a:r>
            <a:r>
              <a:rPr lang="el-GR" altLang="ko-KR" dirty="0" smtClean="0"/>
              <a:t>ξ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en-US" altLang="ko-KR" dirty="0"/>
              <a:t>F</a:t>
            </a:r>
            <a:r>
              <a:rPr lang="en-US" altLang="ko-KR" baseline="30000" dirty="0"/>
              <a:t>FL</a:t>
            </a:r>
            <a:r>
              <a:rPr lang="en-US" altLang="ko-KR" baseline="-25000" dirty="0"/>
              <a:t>k,l-1</a:t>
            </a:r>
            <a:r>
              <a:rPr lang="en-US" altLang="ko-KR" dirty="0"/>
              <a:t>=-</a:t>
            </a:r>
            <a:r>
              <a:rPr lang="en-US" altLang="ko-KR" dirty="0" err="1"/>
              <a:t>F</a:t>
            </a:r>
            <a:r>
              <a:rPr lang="en-US" altLang="ko-KR" baseline="30000" dirty="0" err="1"/>
              <a:t>FL</a:t>
            </a:r>
            <a:r>
              <a:rPr lang="en-US" altLang="ko-KR" baseline="-25000" dirty="0" err="1"/>
              <a:t>k,l</a:t>
            </a:r>
            <a:endParaRPr lang="en-US" altLang="ko-KR" baseline="-25000" dirty="0"/>
          </a:p>
          <a:p>
            <a:pPr>
              <a:lnSpc>
                <a:spcPct val="170000"/>
              </a:lnSpc>
            </a:pPr>
            <a:r>
              <a:rPr lang="en-US" altLang="ko-KR" dirty="0" err="1"/>
              <a:t>M</a:t>
            </a:r>
            <a:r>
              <a:rPr lang="en-US" altLang="ko-KR" baseline="30000" dirty="0" err="1"/>
              <a:t>FL</a:t>
            </a:r>
            <a:r>
              <a:rPr lang="en-US" altLang="ko-KR" baseline="-25000" dirty="0" err="1"/>
              <a:t>k,l</a:t>
            </a:r>
            <a:r>
              <a:rPr lang="en-US" altLang="ko-KR" dirty="0"/>
              <a:t>= -</a:t>
            </a:r>
            <a:r>
              <a:rPr lang="en-US" altLang="ko-KR" dirty="0" err="1" smtClean="0"/>
              <a:t>F</a:t>
            </a:r>
            <a:r>
              <a:rPr lang="en-US" altLang="ko-KR" baseline="30000" dirty="0" err="1" smtClean="0"/>
              <a:t>FL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 </a:t>
            </a:r>
            <a:r>
              <a:rPr lang="en-US" altLang="ko-KR" dirty="0"/>
              <a:t>cos</a:t>
            </a:r>
            <a:r>
              <a:rPr lang="el-GR" altLang="ko-KR" dirty="0" smtClean="0"/>
              <a:t>θ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a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 </a:t>
            </a:r>
            <a:r>
              <a:rPr lang="en-US" altLang="ko-KR" dirty="0"/>
              <a:t>sin</a:t>
            </a:r>
            <a:r>
              <a:rPr lang="el-GR" altLang="ko-KR" dirty="0" smtClean="0"/>
              <a:t>θ</a:t>
            </a:r>
            <a:r>
              <a:rPr lang="en-US" altLang="ko-KR" baseline="-25000" dirty="0" err="1"/>
              <a:t>k,l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>
              <a:lnSpc>
                <a:spcPct val="170000"/>
              </a:lnSpc>
            </a:pPr>
            <a:r>
              <a:rPr lang="en-US" altLang="ko-KR" dirty="0"/>
              <a:t>(</a:t>
            </a:r>
            <a:r>
              <a:rPr lang="ko-KR" altLang="en-US" dirty="0"/>
              <a:t>부호체크</a:t>
            </a:r>
            <a:r>
              <a:rPr lang="en-US" altLang="ko-KR" dirty="0"/>
              <a:t>:-</a:t>
            </a:r>
            <a:r>
              <a:rPr lang="en-US" altLang="ko-KR" dirty="0" err="1"/>
              <a:t>F</a:t>
            </a:r>
            <a:r>
              <a:rPr lang="en-US" altLang="ko-KR" baseline="30000" dirty="0" err="1"/>
              <a:t>FL</a:t>
            </a:r>
            <a:r>
              <a:rPr lang="en-US" altLang="ko-KR" baseline="-25000" dirty="0" err="1"/>
              <a:t>k,l</a:t>
            </a:r>
            <a:r>
              <a:rPr lang="en-US" altLang="ko-KR" dirty="0"/>
              <a:t>) (</a:t>
            </a:r>
            <a:r>
              <a:rPr lang="ko-KR" altLang="en-US" dirty="0" err="1"/>
              <a:t>수평력</a:t>
            </a:r>
            <a:r>
              <a:rPr lang="ko-KR" altLang="en-US" dirty="0"/>
              <a:t> 경우와 부호 일치함</a:t>
            </a:r>
            <a:r>
              <a:rPr lang="en-US" altLang="ko-KR" dirty="0"/>
              <a:t>)</a:t>
            </a:r>
          </a:p>
          <a:p>
            <a:pPr>
              <a:lnSpc>
                <a:spcPct val="170000"/>
              </a:lnSpc>
            </a:pPr>
            <a:r>
              <a:rPr lang="en-US" altLang="ko-KR" dirty="0"/>
              <a:t>M</a:t>
            </a:r>
            <a:r>
              <a:rPr lang="en-US" altLang="ko-KR" baseline="30000" dirty="0"/>
              <a:t>FL</a:t>
            </a:r>
            <a:r>
              <a:rPr lang="en-US" altLang="ko-KR" baseline="-25000" dirty="0"/>
              <a:t>k,l-1</a:t>
            </a:r>
            <a:r>
              <a:rPr lang="en-US" altLang="ko-KR" dirty="0"/>
              <a:t>= </a:t>
            </a:r>
            <a:r>
              <a:rPr lang="en-US" altLang="ko-KR" dirty="0" smtClean="0"/>
              <a:t>F</a:t>
            </a:r>
            <a:r>
              <a:rPr lang="en-US" altLang="ko-KR" baseline="30000" dirty="0" smtClean="0"/>
              <a:t>FL</a:t>
            </a:r>
            <a:r>
              <a:rPr lang="en-US" altLang="ko-KR" baseline="-25000" dirty="0" smtClean="0"/>
              <a:t>k,l-1</a:t>
            </a:r>
            <a:r>
              <a:rPr lang="en-US" altLang="ko-KR" dirty="0" smtClean="0"/>
              <a:t>(h</a:t>
            </a:r>
            <a:r>
              <a:rPr lang="en-US" altLang="ko-KR" baseline="-25000" dirty="0" smtClean="0"/>
              <a:t>k,l-1</a:t>
            </a:r>
            <a:r>
              <a:rPr lang="en-US" altLang="ko-KR" dirty="0" smtClean="0"/>
              <a:t> </a:t>
            </a:r>
            <a:r>
              <a:rPr lang="en-US" altLang="ko-KR" dirty="0"/>
              <a:t>cos</a:t>
            </a:r>
            <a:r>
              <a:rPr lang="el-GR" altLang="ko-KR" dirty="0" smtClean="0"/>
              <a:t>θ</a:t>
            </a:r>
            <a:r>
              <a:rPr lang="en-US" altLang="ko-KR" baseline="-25000" dirty="0"/>
              <a:t> k,l-1</a:t>
            </a:r>
            <a:r>
              <a:rPr lang="en-US" altLang="ko-KR" dirty="0"/>
              <a:t> </a:t>
            </a:r>
            <a:r>
              <a:rPr lang="en-US" altLang="ko-KR" dirty="0" smtClean="0"/>
              <a:t>+ </a:t>
            </a:r>
            <a:r>
              <a:rPr lang="en-US" altLang="ko-KR" dirty="0" err="1" smtClean="0"/>
              <a:t>a</a:t>
            </a:r>
            <a:r>
              <a:rPr lang="en-US" altLang="ko-KR" baseline="-25000" dirty="0" err="1" smtClean="0"/>
              <a:t>k,</a:t>
            </a:r>
            <a:r>
              <a:rPr lang="en-US" altLang="ko-KR" b="1" baseline="-25000" dirty="0" err="1" smtClean="0">
                <a:solidFill>
                  <a:srgbClr val="FF0000"/>
                </a:solidFill>
              </a:rPr>
              <a:t>l</a:t>
            </a:r>
            <a:r>
              <a:rPr lang="en-US" altLang="ko-KR" dirty="0" smtClean="0"/>
              <a:t> </a:t>
            </a:r>
            <a:r>
              <a:rPr lang="en-US" altLang="ko-KR" dirty="0"/>
              <a:t>sin</a:t>
            </a:r>
            <a:r>
              <a:rPr lang="el-GR" altLang="ko-KR" dirty="0" smtClean="0"/>
              <a:t>θ</a:t>
            </a:r>
            <a:r>
              <a:rPr lang="en-US" altLang="ko-KR" baseline="-25000" dirty="0" smtClean="0"/>
              <a:t>k,l-1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>
              <a:lnSpc>
                <a:spcPct val="170000"/>
              </a:lnSpc>
            </a:pPr>
            <a:r>
              <a:rPr lang="en-US" altLang="ko-KR" dirty="0"/>
              <a:t>(</a:t>
            </a:r>
            <a:r>
              <a:rPr lang="ko-KR" altLang="en-US" dirty="0"/>
              <a:t>부호체크</a:t>
            </a:r>
            <a:r>
              <a:rPr lang="en-US" altLang="ko-KR" dirty="0"/>
              <a:t>:+F</a:t>
            </a:r>
            <a:r>
              <a:rPr lang="en-US" altLang="ko-KR" baseline="30000" dirty="0"/>
              <a:t>FL</a:t>
            </a:r>
            <a:r>
              <a:rPr lang="en-US" altLang="ko-KR" baseline="-25000" dirty="0"/>
              <a:t>k,l-1</a:t>
            </a:r>
            <a:r>
              <a:rPr lang="en-US" altLang="ko-KR" dirty="0"/>
              <a:t>) (</a:t>
            </a:r>
            <a:r>
              <a:rPr lang="ko-KR" altLang="en-US" dirty="0" err="1"/>
              <a:t>수평력</a:t>
            </a:r>
            <a:r>
              <a:rPr lang="ko-KR" altLang="en-US" dirty="0"/>
              <a:t> 경우와 부호 일치함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308327" y="12079"/>
            <a:ext cx="1808508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rgbClr val="FF0000"/>
                </a:solidFill>
              </a:rPr>
              <a:t>[V] DOUBLE </a:t>
            </a:r>
            <a:r>
              <a:rPr lang="en-US" altLang="ko-KR" sz="1200" b="1" dirty="0">
                <a:solidFill>
                  <a:srgbClr val="FF0000"/>
                </a:solidFill>
              </a:rPr>
              <a:t>CHECKED</a:t>
            </a:r>
            <a:endParaRPr lang="ko-KR" altLang="ko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701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모멘트 암 체크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62" name="그룹 61"/>
          <p:cNvGrpSpPr/>
          <p:nvPr/>
        </p:nvGrpSpPr>
        <p:grpSpPr>
          <a:xfrm>
            <a:off x="503514" y="860425"/>
            <a:ext cx="2065749" cy="1930568"/>
            <a:chOff x="503514" y="860425"/>
            <a:chExt cx="2065749" cy="1930568"/>
          </a:xfrm>
        </p:grpSpPr>
        <p:sp>
          <p:nvSpPr>
            <p:cNvPr id="20" name="직사각형 19"/>
            <p:cNvSpPr/>
            <p:nvPr/>
          </p:nvSpPr>
          <p:spPr>
            <a:xfrm rot="834059">
              <a:off x="1131385" y="952160"/>
              <a:ext cx="939802" cy="1444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000" dirty="0" smtClean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03514" y="1580115"/>
              <a:ext cx="445635" cy="12311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800" dirty="0" err="1" smtClean="0"/>
                <a:t>h</a:t>
              </a:r>
              <a:r>
                <a:rPr lang="en-US" altLang="ko-KR" sz="800" baseline="-25000" dirty="0" err="1" smtClean="0"/>
                <a:t>k,l</a:t>
              </a:r>
              <a:r>
                <a:rPr lang="en-US" altLang="ko-KR" sz="800" dirty="0" smtClean="0"/>
                <a:t> cos</a:t>
              </a:r>
              <a:r>
                <a:rPr lang="el-GR" altLang="ko-KR" sz="800" dirty="0" smtClean="0"/>
                <a:t>θ</a:t>
              </a:r>
              <a:r>
                <a:rPr lang="en-US" altLang="ko-KR" sz="800" baseline="-25000" dirty="0" err="1" smtClean="0"/>
                <a:t>k,l</a:t>
              </a:r>
              <a:endParaRPr lang="ko-KR" altLang="en-US" sz="800" baseline="-2500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971341" y="863054"/>
              <a:ext cx="0" cy="1363906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971341" y="860425"/>
              <a:ext cx="323269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633938" y="2257822"/>
              <a:ext cx="31521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331640" y="888133"/>
              <a:ext cx="0" cy="201136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331640" y="1089269"/>
              <a:ext cx="894860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1371418" y="919089"/>
              <a:ext cx="493725" cy="12311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800" dirty="0" smtClean="0"/>
                <a:t>-</a:t>
              </a:r>
              <a:r>
                <a:rPr lang="en-US" altLang="ko-KR" sz="800" dirty="0" err="1" smtClean="0"/>
                <a:t>a</a:t>
              </a:r>
              <a:r>
                <a:rPr lang="en-US" altLang="ko-KR" sz="800" baseline="-25000" dirty="0" err="1" smtClean="0"/>
                <a:t>k,l</a:t>
              </a:r>
              <a:r>
                <a:rPr lang="en-US" altLang="ko-KR" sz="800" dirty="0" smtClean="0"/>
                <a:t> sin</a:t>
              </a:r>
              <a:r>
                <a:rPr lang="el-GR" altLang="ko-KR" sz="800" dirty="0" smtClean="0"/>
                <a:t>θ</a:t>
              </a:r>
              <a:r>
                <a:rPr lang="en-US" altLang="ko-KR" sz="800" baseline="-25000" dirty="0" err="1" smtClean="0"/>
                <a:t>k,l</a:t>
              </a:r>
              <a:r>
                <a:rPr lang="en-US" altLang="ko-KR" sz="800" dirty="0" smtClean="0"/>
                <a:t> </a:t>
              </a:r>
              <a:endParaRPr lang="ko-KR" altLang="en-US" sz="8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43243" y="2544772"/>
              <a:ext cx="1676741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800" dirty="0" err="1" smtClean="0"/>
                <a:t>h</a:t>
              </a:r>
              <a:r>
                <a:rPr lang="en-US" altLang="ko-KR" sz="800" baseline="-25000" dirty="0" err="1" smtClean="0"/>
                <a:t>k,l</a:t>
              </a:r>
              <a:r>
                <a:rPr lang="en-US" altLang="ko-KR" sz="800" dirty="0" smtClean="0"/>
                <a:t> cos</a:t>
              </a:r>
              <a:r>
                <a:rPr lang="el-GR" altLang="ko-KR" sz="800" dirty="0" smtClean="0"/>
                <a:t>θ</a:t>
              </a:r>
              <a:r>
                <a:rPr lang="en-US" altLang="ko-KR" sz="800" baseline="-25000" dirty="0" err="1" smtClean="0"/>
                <a:t>k,l</a:t>
              </a:r>
              <a:r>
                <a:rPr lang="en-US" altLang="ko-KR" sz="800" dirty="0" smtClean="0"/>
                <a:t> - </a:t>
              </a:r>
              <a:r>
                <a:rPr lang="en-US" altLang="ko-KR" sz="800" dirty="0" err="1" smtClean="0"/>
                <a:t>a</a:t>
              </a:r>
              <a:r>
                <a:rPr lang="en-US" altLang="ko-KR" sz="800" baseline="-25000" dirty="0" err="1" smtClean="0"/>
                <a:t>k,l</a:t>
              </a:r>
              <a:r>
                <a:rPr lang="en-US" altLang="ko-KR" sz="800" dirty="0" smtClean="0"/>
                <a:t> </a:t>
              </a:r>
              <a:r>
                <a:rPr lang="en-US" altLang="ko-KR" sz="800" dirty="0"/>
                <a:t>sin</a:t>
              </a:r>
              <a:r>
                <a:rPr lang="el-GR" altLang="ko-KR" sz="800" dirty="0"/>
                <a:t>θ</a:t>
              </a:r>
              <a:r>
                <a:rPr lang="en-US" altLang="ko-KR" sz="800" baseline="-25000" dirty="0" err="1"/>
                <a:t>k,l</a:t>
              </a:r>
              <a:r>
                <a:rPr lang="en-US" altLang="ko-KR" sz="800" dirty="0"/>
                <a:t> </a:t>
              </a:r>
              <a:endParaRPr lang="en-US" altLang="ko-KR" sz="800" dirty="0" smtClean="0"/>
            </a:p>
            <a:p>
              <a:r>
                <a:rPr lang="en-US" altLang="ko-KR" sz="800" dirty="0" err="1" smtClean="0"/>
                <a:t>M</a:t>
              </a:r>
              <a:r>
                <a:rPr lang="en-US" altLang="ko-KR" sz="800" baseline="30000" dirty="0" err="1" smtClean="0"/>
                <a:t>FL</a:t>
              </a:r>
              <a:r>
                <a:rPr lang="en-US" altLang="ko-KR" sz="800" baseline="-25000" dirty="0" err="1" smtClean="0"/>
                <a:t>k,l</a:t>
              </a:r>
              <a:r>
                <a:rPr lang="en-US" altLang="ko-KR" sz="800" dirty="0" smtClean="0"/>
                <a:t> = </a:t>
              </a:r>
              <a:r>
                <a:rPr lang="en-US" altLang="ko-KR" sz="800" b="1" dirty="0" smtClean="0">
                  <a:solidFill>
                    <a:srgbClr val="FF0000"/>
                  </a:solidFill>
                </a:rPr>
                <a:t>-</a:t>
              </a:r>
              <a:r>
                <a:rPr lang="en-US" altLang="ko-KR" sz="800" dirty="0" err="1" smtClean="0"/>
                <a:t>F</a:t>
              </a:r>
              <a:r>
                <a:rPr lang="en-US" altLang="ko-KR" sz="800" baseline="30000" dirty="0" err="1" smtClean="0"/>
                <a:t>FL</a:t>
              </a:r>
              <a:r>
                <a:rPr lang="en-US" altLang="ko-KR" sz="800" baseline="-25000" dirty="0" err="1" smtClean="0"/>
                <a:t>k,l</a:t>
              </a:r>
              <a:r>
                <a:rPr lang="en-US" altLang="ko-KR" sz="800" dirty="0" smtClean="0"/>
                <a:t> (</a:t>
              </a:r>
              <a:r>
                <a:rPr lang="en-US" altLang="ko-KR" sz="800" dirty="0" err="1"/>
                <a:t>h</a:t>
              </a:r>
              <a:r>
                <a:rPr lang="en-US" altLang="ko-KR" sz="800" baseline="-25000" dirty="0" err="1"/>
                <a:t>k,l</a:t>
              </a:r>
              <a:r>
                <a:rPr lang="en-US" altLang="ko-KR" sz="800" dirty="0"/>
                <a:t> cos</a:t>
              </a:r>
              <a:r>
                <a:rPr lang="el-GR" altLang="ko-KR" sz="800" dirty="0"/>
                <a:t>θ</a:t>
              </a:r>
              <a:r>
                <a:rPr lang="en-US" altLang="ko-KR" sz="800" baseline="-25000" dirty="0" err="1"/>
                <a:t>k,l</a:t>
              </a:r>
              <a:r>
                <a:rPr lang="en-US" altLang="ko-KR" sz="800" dirty="0"/>
                <a:t> </a:t>
              </a:r>
              <a:r>
                <a:rPr lang="en-US" altLang="ko-KR" sz="800" b="1" dirty="0">
                  <a:solidFill>
                    <a:srgbClr val="FF0000"/>
                  </a:solidFill>
                </a:rPr>
                <a:t>-</a:t>
              </a:r>
              <a:r>
                <a:rPr lang="en-US" altLang="ko-KR" sz="800" dirty="0"/>
                <a:t> </a:t>
              </a:r>
              <a:r>
                <a:rPr lang="en-US" altLang="ko-KR" sz="800" dirty="0" err="1"/>
                <a:t>a</a:t>
              </a:r>
              <a:r>
                <a:rPr lang="en-US" altLang="ko-KR" sz="800" baseline="-25000" dirty="0" err="1"/>
                <a:t>k,l</a:t>
              </a:r>
              <a:r>
                <a:rPr lang="en-US" altLang="ko-KR" sz="800" dirty="0"/>
                <a:t> sin</a:t>
              </a:r>
              <a:r>
                <a:rPr lang="el-GR" altLang="ko-KR" sz="800" dirty="0"/>
                <a:t>θ</a:t>
              </a:r>
              <a:r>
                <a:rPr lang="en-US" altLang="ko-KR" sz="800" baseline="-25000" dirty="0" err="1" smtClean="0"/>
                <a:t>k,l</a:t>
              </a:r>
              <a:r>
                <a:rPr lang="en-US" altLang="ko-KR" sz="800" dirty="0" smtClean="0"/>
                <a:t>)</a:t>
              </a:r>
              <a:endParaRPr lang="ko-KR" altLang="en-US" sz="800" baseline="-250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58897" y="2113241"/>
              <a:ext cx="184346" cy="12311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800" dirty="0" err="1" smtClean="0"/>
                <a:t>F</a:t>
              </a:r>
              <a:r>
                <a:rPr lang="en-US" altLang="ko-KR" sz="800" baseline="30000" dirty="0" err="1" smtClean="0"/>
                <a:t>FL</a:t>
              </a:r>
              <a:r>
                <a:rPr lang="en-US" altLang="ko-KR" sz="800" baseline="-25000" dirty="0" err="1" smtClean="0"/>
                <a:t>k,l</a:t>
              </a:r>
              <a:endParaRPr lang="ko-KR" altLang="en-US" sz="800" baseline="-25000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341637" y="899320"/>
              <a:ext cx="227626" cy="12311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800" dirty="0" err="1" smtClean="0"/>
                <a:t>M</a:t>
              </a:r>
              <a:r>
                <a:rPr lang="en-US" altLang="ko-KR" sz="800" baseline="30000" dirty="0" err="1" smtClean="0"/>
                <a:t>FL</a:t>
              </a:r>
              <a:r>
                <a:rPr lang="en-US" altLang="ko-KR" sz="800" baseline="-25000" dirty="0" err="1" smtClean="0"/>
                <a:t>k,l</a:t>
              </a:r>
              <a:endParaRPr lang="ko-KR" altLang="en-US" sz="800" baseline="-25000" dirty="0"/>
            </a:p>
          </p:txBody>
        </p:sp>
        <p:sp>
          <p:nvSpPr>
            <p:cNvPr id="58" name="원형 화살표 57"/>
            <p:cNvSpPr/>
            <p:nvPr/>
          </p:nvSpPr>
          <p:spPr>
            <a:xfrm rot="769121">
              <a:off x="2079724" y="944846"/>
              <a:ext cx="293552" cy="305439"/>
            </a:xfrm>
            <a:prstGeom prst="circularArrow">
              <a:avLst>
                <a:gd name="adj1" fmla="val 2228"/>
                <a:gd name="adj2" fmla="val 436258"/>
                <a:gd name="adj3" fmla="val 20463260"/>
                <a:gd name="adj4" fmla="val 10787361"/>
                <a:gd name="adj5" fmla="val 489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854619" y="3419399"/>
            <a:ext cx="2005357" cy="2118884"/>
            <a:chOff x="812563" y="3068960"/>
            <a:chExt cx="2005357" cy="2118884"/>
          </a:xfrm>
        </p:grpSpPr>
        <p:sp>
          <p:nvSpPr>
            <p:cNvPr id="48" name="직사각형 47"/>
            <p:cNvSpPr/>
            <p:nvPr/>
          </p:nvSpPr>
          <p:spPr>
            <a:xfrm rot="834059">
              <a:off x="1100705" y="3349011"/>
              <a:ext cx="939802" cy="1444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000" dirty="0" smtClean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237064" y="4141992"/>
              <a:ext cx="580287" cy="12311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800" dirty="0" smtClean="0"/>
                <a:t>h</a:t>
              </a:r>
              <a:r>
                <a:rPr lang="en-US" altLang="ko-KR" sz="800" baseline="-25000" dirty="0" smtClean="0"/>
                <a:t>k,l-1</a:t>
              </a:r>
              <a:r>
                <a:rPr lang="en-US" altLang="ko-KR" sz="800" dirty="0" smtClean="0"/>
                <a:t> cos</a:t>
              </a:r>
              <a:r>
                <a:rPr lang="el-GR" altLang="ko-KR" sz="800" dirty="0" smtClean="0"/>
                <a:t>θ</a:t>
              </a:r>
              <a:r>
                <a:rPr lang="en-US" altLang="ko-KR" sz="800" baseline="-25000" dirty="0" smtClean="0"/>
                <a:t>k,l-1</a:t>
              </a:r>
              <a:endParaRPr lang="ko-KR" altLang="en-US" sz="800" baseline="-25000" dirty="0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2200293" y="3521595"/>
              <a:ext cx="0" cy="1363906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1877024" y="4885501"/>
              <a:ext cx="323269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>
              <a:off x="965208" y="3244973"/>
              <a:ext cx="31521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2196328" y="3257276"/>
              <a:ext cx="0" cy="201136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1300960" y="3259925"/>
              <a:ext cx="894860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/>
            <p:cNvSpPr/>
            <p:nvPr/>
          </p:nvSpPr>
          <p:spPr>
            <a:xfrm>
              <a:off x="2230973" y="3296288"/>
              <a:ext cx="519373" cy="12311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800" dirty="0" err="1" smtClean="0"/>
                <a:t>a</a:t>
              </a:r>
              <a:r>
                <a:rPr lang="en-US" altLang="ko-KR" sz="800" baseline="-25000" dirty="0" err="1" smtClean="0"/>
                <a:t>k,</a:t>
              </a:r>
              <a:r>
                <a:rPr lang="en-US" altLang="ko-KR" sz="800" b="1" baseline="-25000" dirty="0" err="1" smtClean="0">
                  <a:solidFill>
                    <a:srgbClr val="FF0000"/>
                  </a:solidFill>
                </a:rPr>
                <a:t>l</a:t>
              </a:r>
              <a:r>
                <a:rPr lang="en-US" altLang="ko-KR" sz="800" dirty="0" smtClean="0"/>
                <a:t> sin</a:t>
              </a:r>
              <a:r>
                <a:rPr lang="el-GR" altLang="ko-KR" sz="800" dirty="0" smtClean="0"/>
                <a:t>θ</a:t>
              </a:r>
              <a:r>
                <a:rPr lang="en-US" altLang="ko-KR" sz="800" baseline="-25000" dirty="0" smtClean="0"/>
                <a:t>k,l-1</a:t>
              </a:r>
              <a:r>
                <a:rPr lang="en-US" altLang="ko-KR" sz="800" dirty="0" smtClean="0"/>
                <a:t> </a:t>
              </a:r>
              <a:endParaRPr lang="ko-KR" altLang="en-US" sz="800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812563" y="4941623"/>
              <a:ext cx="2005357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800" dirty="0" smtClean="0"/>
                <a:t>h</a:t>
              </a:r>
              <a:r>
                <a:rPr lang="en-US" altLang="ko-KR" sz="800" baseline="-25000" dirty="0" smtClean="0"/>
                <a:t>k,l-1</a:t>
              </a:r>
              <a:r>
                <a:rPr lang="en-US" altLang="ko-KR" sz="800" dirty="0" smtClean="0"/>
                <a:t> cos</a:t>
              </a:r>
              <a:r>
                <a:rPr lang="el-GR" altLang="ko-KR" sz="800" dirty="0" smtClean="0"/>
                <a:t>θ</a:t>
              </a:r>
              <a:r>
                <a:rPr lang="en-US" altLang="ko-KR" sz="800" baseline="-25000" dirty="0" smtClean="0"/>
                <a:t>k,l-1</a:t>
              </a:r>
              <a:r>
                <a:rPr lang="en-US" altLang="ko-KR" sz="800" dirty="0" smtClean="0"/>
                <a:t> + </a:t>
              </a:r>
              <a:r>
                <a:rPr lang="en-US" altLang="ko-KR" sz="800" dirty="0" err="1" smtClean="0"/>
                <a:t>a</a:t>
              </a:r>
              <a:r>
                <a:rPr lang="en-US" altLang="ko-KR" sz="800" baseline="-25000" dirty="0" err="1" smtClean="0"/>
                <a:t>k,</a:t>
              </a:r>
              <a:r>
                <a:rPr lang="en-US" altLang="ko-KR" sz="800" b="1" baseline="-25000" dirty="0" err="1" smtClean="0">
                  <a:solidFill>
                    <a:srgbClr val="FF0000"/>
                  </a:solidFill>
                </a:rPr>
                <a:t>l</a:t>
              </a:r>
              <a:r>
                <a:rPr lang="en-US" altLang="ko-KR" sz="800" dirty="0" smtClean="0"/>
                <a:t> </a:t>
              </a:r>
              <a:r>
                <a:rPr lang="en-US" altLang="ko-KR" sz="800" dirty="0"/>
                <a:t>sin</a:t>
              </a:r>
              <a:r>
                <a:rPr lang="el-GR" altLang="ko-KR" sz="800" dirty="0"/>
                <a:t>θ</a:t>
              </a:r>
              <a:r>
                <a:rPr lang="en-US" altLang="ko-KR" sz="800" baseline="-25000" dirty="0" smtClean="0"/>
                <a:t>k,l-1</a:t>
              </a:r>
              <a:r>
                <a:rPr lang="en-US" altLang="ko-KR" sz="800" dirty="0" smtClean="0"/>
                <a:t> </a:t>
              </a:r>
            </a:p>
            <a:p>
              <a:r>
                <a:rPr lang="en-US" altLang="ko-KR" sz="800" dirty="0" smtClean="0"/>
                <a:t>M</a:t>
              </a:r>
              <a:r>
                <a:rPr lang="en-US" altLang="ko-KR" sz="800" baseline="30000" dirty="0" smtClean="0"/>
                <a:t>FL</a:t>
              </a:r>
              <a:r>
                <a:rPr lang="en-US" altLang="ko-KR" sz="800" baseline="-25000" dirty="0" smtClean="0"/>
                <a:t>k,l-1</a:t>
              </a:r>
              <a:r>
                <a:rPr lang="en-US" altLang="ko-KR" sz="800" dirty="0" smtClean="0"/>
                <a:t> = F</a:t>
              </a:r>
              <a:r>
                <a:rPr lang="en-US" altLang="ko-KR" sz="800" baseline="30000" dirty="0" smtClean="0"/>
                <a:t>FL</a:t>
              </a:r>
              <a:r>
                <a:rPr lang="en-US" altLang="ko-KR" sz="800" baseline="-25000" dirty="0" smtClean="0"/>
                <a:t>k,l-1</a:t>
              </a:r>
              <a:r>
                <a:rPr lang="en-US" altLang="ko-KR" sz="800" dirty="0" smtClean="0"/>
                <a:t> (h</a:t>
              </a:r>
              <a:r>
                <a:rPr lang="en-US" altLang="ko-KR" sz="800" baseline="-25000" dirty="0" smtClean="0"/>
                <a:t>k,l-1</a:t>
              </a:r>
              <a:r>
                <a:rPr lang="en-US" altLang="ko-KR" sz="800" dirty="0" smtClean="0"/>
                <a:t> </a:t>
              </a:r>
              <a:r>
                <a:rPr lang="en-US" altLang="ko-KR" sz="800" dirty="0"/>
                <a:t>cos</a:t>
              </a:r>
              <a:r>
                <a:rPr lang="el-GR" altLang="ko-KR" sz="800" dirty="0"/>
                <a:t>θ</a:t>
              </a:r>
              <a:r>
                <a:rPr lang="en-US" altLang="ko-KR" sz="800" baseline="-25000" dirty="0" smtClean="0"/>
                <a:t>k,l-1</a:t>
              </a:r>
              <a:r>
                <a:rPr lang="en-US" altLang="ko-KR" sz="800" dirty="0" smtClean="0"/>
                <a:t> + </a:t>
              </a:r>
              <a:r>
                <a:rPr lang="en-US" altLang="ko-KR" sz="800" dirty="0" err="1"/>
                <a:t>a</a:t>
              </a:r>
              <a:r>
                <a:rPr lang="en-US" altLang="ko-KR" sz="800" baseline="-25000" dirty="0" err="1"/>
                <a:t>k,</a:t>
              </a:r>
              <a:r>
                <a:rPr lang="en-US" altLang="ko-KR" sz="800" b="1" baseline="-25000" dirty="0" err="1">
                  <a:solidFill>
                    <a:srgbClr val="FF0000"/>
                  </a:solidFill>
                </a:rPr>
                <a:t>l</a:t>
              </a:r>
              <a:r>
                <a:rPr lang="en-US" altLang="ko-KR" sz="800" dirty="0"/>
                <a:t> sin</a:t>
              </a:r>
              <a:r>
                <a:rPr lang="el-GR" altLang="ko-KR" sz="800" dirty="0"/>
                <a:t>θ</a:t>
              </a:r>
              <a:r>
                <a:rPr lang="en-US" altLang="ko-KR" sz="800" baseline="-25000" dirty="0" smtClean="0"/>
                <a:t>k,l-1</a:t>
              </a:r>
              <a:r>
                <a:rPr lang="en-US" altLang="ko-KR" sz="800" dirty="0" smtClean="0"/>
                <a:t>)</a:t>
              </a:r>
              <a:endParaRPr lang="ko-KR" altLang="en-US" sz="800" baseline="-25000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971599" y="3068960"/>
              <a:ext cx="251672" cy="12311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800" dirty="0" smtClean="0"/>
                <a:t>F</a:t>
              </a:r>
              <a:r>
                <a:rPr lang="en-US" altLang="ko-KR" sz="800" baseline="30000" dirty="0" smtClean="0"/>
                <a:t>FL</a:t>
              </a:r>
              <a:r>
                <a:rPr lang="en-US" altLang="ko-KR" sz="800" baseline="-25000" dirty="0" smtClean="0"/>
                <a:t>k,l-1</a:t>
              </a:r>
              <a:endParaRPr lang="ko-KR" altLang="en-US" sz="800" baseline="-25000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562345" y="4576227"/>
              <a:ext cx="294953" cy="12311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800" dirty="0" smtClean="0"/>
                <a:t>M</a:t>
              </a:r>
              <a:r>
                <a:rPr lang="en-US" altLang="ko-KR" sz="800" baseline="30000" dirty="0" smtClean="0"/>
                <a:t>FL</a:t>
              </a:r>
              <a:r>
                <a:rPr lang="en-US" altLang="ko-KR" sz="800" baseline="-25000" dirty="0" smtClean="0"/>
                <a:t>k,l-1</a:t>
              </a:r>
              <a:endParaRPr lang="ko-KR" altLang="en-US" sz="800" baseline="-25000" dirty="0"/>
            </a:p>
          </p:txBody>
        </p:sp>
        <p:sp>
          <p:nvSpPr>
            <p:cNvPr id="61" name="원형 화살표 60"/>
            <p:cNvSpPr/>
            <p:nvPr/>
          </p:nvSpPr>
          <p:spPr>
            <a:xfrm rot="769121">
              <a:off x="1730248" y="4701192"/>
              <a:ext cx="293552" cy="305439"/>
            </a:xfrm>
            <a:prstGeom prst="circularArrow">
              <a:avLst>
                <a:gd name="adj1" fmla="val 2228"/>
                <a:gd name="adj2" fmla="val 436258"/>
                <a:gd name="adj3" fmla="val 20463260"/>
                <a:gd name="adj4" fmla="val 10787361"/>
                <a:gd name="adj5" fmla="val 489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4421265" y="736719"/>
            <a:ext cx="1878927" cy="2146414"/>
            <a:chOff x="843243" y="708030"/>
            <a:chExt cx="1878927" cy="2146414"/>
          </a:xfrm>
        </p:grpSpPr>
        <p:sp>
          <p:nvSpPr>
            <p:cNvPr id="65" name="직사각형 64"/>
            <p:cNvSpPr/>
            <p:nvPr/>
          </p:nvSpPr>
          <p:spPr>
            <a:xfrm rot="834059">
              <a:off x="1131385" y="952160"/>
              <a:ext cx="939802" cy="1444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000" dirty="0" smtClean="0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267744" y="1745141"/>
              <a:ext cx="445635" cy="12311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800" dirty="0" err="1" smtClean="0"/>
                <a:t>h</a:t>
              </a:r>
              <a:r>
                <a:rPr lang="en-US" altLang="ko-KR" sz="800" baseline="-25000" dirty="0" err="1" smtClean="0"/>
                <a:t>k,l</a:t>
              </a:r>
              <a:r>
                <a:rPr lang="en-US" altLang="ko-KR" sz="800" dirty="0" smtClean="0"/>
                <a:t> cos</a:t>
              </a:r>
              <a:r>
                <a:rPr lang="el-GR" altLang="ko-KR" sz="800" dirty="0" smtClean="0"/>
                <a:t>θ</a:t>
              </a:r>
              <a:r>
                <a:rPr lang="en-US" altLang="ko-KR" sz="800" baseline="-25000" dirty="0" err="1" smtClean="0"/>
                <a:t>k,l</a:t>
              </a:r>
              <a:endParaRPr lang="ko-KR" altLang="en-US" sz="800" baseline="-25000" dirty="0"/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2230973" y="1124744"/>
              <a:ext cx="0" cy="1363906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1907704" y="2488650"/>
              <a:ext cx="323269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>
              <a:off x="1574748" y="2491145"/>
              <a:ext cx="31521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2224437" y="862937"/>
              <a:ext cx="0" cy="201136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324586" y="859444"/>
              <a:ext cx="894860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직사각형 71"/>
            <p:cNvSpPr/>
            <p:nvPr/>
          </p:nvSpPr>
          <p:spPr>
            <a:xfrm>
              <a:off x="2270123" y="901949"/>
              <a:ext cx="452047" cy="12311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800" dirty="0" err="1" smtClean="0"/>
                <a:t>a</a:t>
              </a:r>
              <a:r>
                <a:rPr lang="en-US" altLang="ko-KR" sz="800" baseline="-25000" dirty="0" err="1" smtClean="0"/>
                <a:t>k,l</a:t>
              </a:r>
              <a:r>
                <a:rPr lang="en-US" altLang="ko-KR" sz="800" dirty="0" smtClean="0"/>
                <a:t> sin</a:t>
              </a:r>
              <a:r>
                <a:rPr lang="el-GR" altLang="ko-KR" sz="800" dirty="0" smtClean="0"/>
                <a:t>θ</a:t>
              </a:r>
              <a:r>
                <a:rPr lang="en-US" altLang="ko-KR" sz="800" baseline="-25000" dirty="0" err="1" smtClean="0"/>
                <a:t>k,l</a:t>
              </a:r>
              <a:r>
                <a:rPr lang="en-US" altLang="ko-KR" sz="800" dirty="0" smtClean="0"/>
                <a:t> </a:t>
              </a:r>
              <a:endParaRPr lang="ko-KR" altLang="en-US" sz="800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843243" y="2608223"/>
              <a:ext cx="1740861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800" dirty="0" err="1" smtClean="0"/>
                <a:t>h</a:t>
              </a:r>
              <a:r>
                <a:rPr lang="en-US" altLang="ko-KR" sz="800" baseline="-25000" dirty="0" err="1" smtClean="0"/>
                <a:t>k,l</a:t>
              </a:r>
              <a:r>
                <a:rPr lang="en-US" altLang="ko-KR" sz="800" dirty="0" smtClean="0"/>
                <a:t> cos</a:t>
              </a:r>
              <a:r>
                <a:rPr lang="el-GR" altLang="ko-KR" sz="800" dirty="0" smtClean="0"/>
                <a:t>θ</a:t>
              </a:r>
              <a:r>
                <a:rPr lang="en-US" altLang="ko-KR" sz="800" baseline="-25000" dirty="0" err="1" smtClean="0"/>
                <a:t>k,l</a:t>
              </a:r>
              <a:r>
                <a:rPr lang="en-US" altLang="ko-KR" sz="800" dirty="0" smtClean="0"/>
                <a:t> + </a:t>
              </a:r>
              <a:r>
                <a:rPr lang="en-US" altLang="ko-KR" sz="800" dirty="0" err="1" smtClean="0"/>
                <a:t>a</a:t>
              </a:r>
              <a:r>
                <a:rPr lang="en-US" altLang="ko-KR" sz="800" baseline="-25000" dirty="0" err="1" smtClean="0"/>
                <a:t>k,l</a:t>
              </a:r>
              <a:r>
                <a:rPr lang="en-US" altLang="ko-KR" sz="800" dirty="0" smtClean="0"/>
                <a:t> </a:t>
              </a:r>
              <a:r>
                <a:rPr lang="en-US" altLang="ko-KR" sz="800" dirty="0"/>
                <a:t>sin</a:t>
              </a:r>
              <a:r>
                <a:rPr lang="el-GR" altLang="ko-KR" sz="800" dirty="0"/>
                <a:t>θ</a:t>
              </a:r>
              <a:r>
                <a:rPr lang="en-US" altLang="ko-KR" sz="800" baseline="-25000" dirty="0" err="1"/>
                <a:t>k,l</a:t>
              </a:r>
              <a:r>
                <a:rPr lang="en-US" altLang="ko-KR" sz="800" dirty="0"/>
                <a:t> </a:t>
              </a:r>
              <a:endParaRPr lang="en-US" altLang="ko-KR" sz="800" dirty="0" smtClean="0"/>
            </a:p>
            <a:p>
              <a:r>
                <a:rPr lang="en-US" altLang="ko-KR" sz="800" dirty="0" err="1" smtClean="0"/>
                <a:t>M</a:t>
              </a:r>
              <a:r>
                <a:rPr lang="en-US" altLang="ko-KR" sz="800" baseline="30000" dirty="0" err="1" smtClean="0"/>
                <a:t>FR</a:t>
              </a:r>
              <a:r>
                <a:rPr lang="en-US" altLang="ko-KR" sz="800" baseline="-25000" dirty="0" err="1" smtClean="0"/>
                <a:t>k,l</a:t>
              </a:r>
              <a:r>
                <a:rPr lang="en-US" altLang="ko-KR" sz="800" dirty="0" smtClean="0"/>
                <a:t> = </a:t>
              </a:r>
              <a:r>
                <a:rPr lang="en-US" altLang="ko-KR" sz="800" b="1" dirty="0" smtClean="0">
                  <a:solidFill>
                    <a:srgbClr val="FF0000"/>
                  </a:solidFill>
                </a:rPr>
                <a:t>-</a:t>
              </a:r>
              <a:r>
                <a:rPr lang="en-US" altLang="ko-KR" sz="800" dirty="0" err="1" smtClean="0"/>
                <a:t>F</a:t>
              </a:r>
              <a:r>
                <a:rPr lang="en-US" altLang="ko-KR" sz="800" baseline="30000" dirty="0" err="1" smtClean="0"/>
                <a:t>FR</a:t>
              </a:r>
              <a:r>
                <a:rPr lang="en-US" altLang="ko-KR" sz="800" baseline="-25000" dirty="0" err="1" smtClean="0"/>
                <a:t>k,l</a:t>
              </a:r>
              <a:r>
                <a:rPr lang="en-US" altLang="ko-KR" sz="800" dirty="0" smtClean="0"/>
                <a:t> (</a:t>
              </a:r>
              <a:r>
                <a:rPr lang="en-US" altLang="ko-KR" sz="800" dirty="0" err="1"/>
                <a:t>h</a:t>
              </a:r>
              <a:r>
                <a:rPr lang="en-US" altLang="ko-KR" sz="800" baseline="-25000" dirty="0" err="1"/>
                <a:t>k,l</a:t>
              </a:r>
              <a:r>
                <a:rPr lang="en-US" altLang="ko-KR" sz="800" dirty="0"/>
                <a:t> cos</a:t>
              </a:r>
              <a:r>
                <a:rPr lang="el-GR" altLang="ko-KR" sz="800" dirty="0"/>
                <a:t>θ</a:t>
              </a:r>
              <a:r>
                <a:rPr lang="en-US" altLang="ko-KR" sz="800" baseline="-25000" dirty="0" err="1"/>
                <a:t>k,l</a:t>
              </a:r>
              <a:r>
                <a:rPr lang="en-US" altLang="ko-KR" sz="800" dirty="0"/>
                <a:t> </a:t>
              </a:r>
              <a:r>
                <a:rPr lang="en-US" altLang="ko-KR" sz="800" dirty="0" smtClean="0"/>
                <a:t>+ </a:t>
              </a:r>
              <a:r>
                <a:rPr lang="en-US" altLang="ko-KR" sz="800" dirty="0" err="1"/>
                <a:t>a</a:t>
              </a:r>
              <a:r>
                <a:rPr lang="en-US" altLang="ko-KR" sz="800" baseline="-25000" dirty="0" err="1"/>
                <a:t>k,l</a:t>
              </a:r>
              <a:r>
                <a:rPr lang="en-US" altLang="ko-KR" sz="800" dirty="0"/>
                <a:t> sin</a:t>
              </a:r>
              <a:r>
                <a:rPr lang="el-GR" altLang="ko-KR" sz="800" dirty="0"/>
                <a:t>θ</a:t>
              </a:r>
              <a:r>
                <a:rPr lang="en-US" altLang="ko-KR" sz="800" baseline="-25000" dirty="0" err="1" smtClean="0"/>
                <a:t>k,l</a:t>
              </a:r>
              <a:r>
                <a:rPr lang="en-US" altLang="ko-KR" sz="800" dirty="0" smtClean="0"/>
                <a:t>)</a:t>
              </a:r>
              <a:endParaRPr lang="ko-KR" altLang="en-US" sz="800" baseline="-25000" dirty="0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1372356" y="2421661"/>
              <a:ext cx="193964" cy="12311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800" dirty="0" err="1" smtClean="0"/>
                <a:t>F</a:t>
              </a:r>
              <a:r>
                <a:rPr lang="en-US" altLang="ko-KR" sz="800" baseline="30000" dirty="0" err="1" smtClean="0"/>
                <a:t>FR</a:t>
              </a:r>
              <a:r>
                <a:rPr lang="en-US" altLang="ko-KR" sz="800" baseline="-25000" dirty="0" err="1" smtClean="0"/>
                <a:t>k,l</a:t>
              </a:r>
              <a:endParaRPr lang="ko-KR" altLang="en-US" sz="800" baseline="-25000" dirty="0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1464529" y="708030"/>
              <a:ext cx="237244" cy="12311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800" dirty="0" err="1" smtClean="0"/>
                <a:t>M</a:t>
              </a:r>
              <a:r>
                <a:rPr lang="en-US" altLang="ko-KR" sz="800" baseline="30000" dirty="0" err="1" smtClean="0"/>
                <a:t>FR</a:t>
              </a:r>
              <a:r>
                <a:rPr lang="en-US" altLang="ko-KR" sz="800" baseline="-25000" dirty="0" err="1" smtClean="0"/>
                <a:t>k,l</a:t>
              </a:r>
              <a:endParaRPr lang="ko-KR" altLang="en-US" sz="800" baseline="-25000" dirty="0"/>
            </a:p>
          </p:txBody>
        </p:sp>
        <p:sp>
          <p:nvSpPr>
            <p:cNvPr id="76" name="원형 화살표 75"/>
            <p:cNvSpPr/>
            <p:nvPr/>
          </p:nvSpPr>
          <p:spPr>
            <a:xfrm rot="769121">
              <a:off x="1177810" y="716779"/>
              <a:ext cx="293552" cy="305439"/>
            </a:xfrm>
            <a:prstGeom prst="circularArrow">
              <a:avLst>
                <a:gd name="adj1" fmla="val 2228"/>
                <a:gd name="adj2" fmla="val 436258"/>
                <a:gd name="adj3" fmla="val 20463260"/>
                <a:gd name="adj4" fmla="val 10787361"/>
                <a:gd name="adj5" fmla="val 489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4067944" y="3540963"/>
            <a:ext cx="2176688" cy="1954071"/>
            <a:chOff x="671343" y="900373"/>
            <a:chExt cx="2176688" cy="1954071"/>
          </a:xfrm>
        </p:grpSpPr>
        <p:sp>
          <p:nvSpPr>
            <p:cNvPr id="91" name="직사각형 90"/>
            <p:cNvSpPr/>
            <p:nvPr/>
          </p:nvSpPr>
          <p:spPr>
            <a:xfrm rot="834059">
              <a:off x="1131385" y="952160"/>
              <a:ext cx="939802" cy="1444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000" dirty="0" smtClean="0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2267744" y="1745141"/>
              <a:ext cx="580287" cy="12311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800" dirty="0" smtClean="0"/>
                <a:t>h</a:t>
              </a:r>
              <a:r>
                <a:rPr lang="en-US" altLang="ko-KR" sz="800" baseline="-25000" dirty="0" smtClean="0"/>
                <a:t>k,l-1</a:t>
              </a:r>
              <a:r>
                <a:rPr lang="en-US" altLang="ko-KR" sz="800" dirty="0" smtClean="0"/>
                <a:t> cos</a:t>
              </a:r>
              <a:r>
                <a:rPr lang="el-GR" altLang="ko-KR" sz="800" dirty="0" smtClean="0"/>
                <a:t>θ</a:t>
              </a:r>
              <a:r>
                <a:rPr lang="en-US" altLang="ko-KR" sz="800" baseline="-25000" dirty="0" smtClean="0"/>
                <a:t>k,l-1</a:t>
              </a:r>
              <a:endParaRPr lang="ko-KR" altLang="en-US" sz="800" baseline="-25000" dirty="0"/>
            </a:p>
          </p:txBody>
        </p:sp>
        <p:cxnSp>
          <p:nvCxnSpPr>
            <p:cNvPr id="93" name="직선 연결선 92"/>
            <p:cNvCxnSpPr/>
            <p:nvPr/>
          </p:nvCxnSpPr>
          <p:spPr>
            <a:xfrm>
              <a:off x="2230973" y="1124744"/>
              <a:ext cx="0" cy="1363906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1907704" y="2488650"/>
              <a:ext cx="323269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/>
            <p:cNvCxnSpPr/>
            <p:nvPr/>
          </p:nvCxnSpPr>
          <p:spPr>
            <a:xfrm>
              <a:off x="2257963" y="1084404"/>
              <a:ext cx="31521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1886784" y="2269758"/>
              <a:ext cx="0" cy="201136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991862" y="2263592"/>
              <a:ext cx="894860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직사각형 97"/>
            <p:cNvSpPr/>
            <p:nvPr/>
          </p:nvSpPr>
          <p:spPr>
            <a:xfrm>
              <a:off x="1217527" y="2084554"/>
              <a:ext cx="561051" cy="12311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800" b="1" dirty="0" smtClean="0">
                  <a:solidFill>
                    <a:srgbClr val="FF0000"/>
                  </a:solidFill>
                </a:rPr>
                <a:t>-</a:t>
              </a:r>
              <a:r>
                <a:rPr lang="en-US" altLang="ko-KR" sz="800" dirty="0" err="1" smtClean="0"/>
                <a:t>a</a:t>
              </a:r>
              <a:r>
                <a:rPr lang="en-US" altLang="ko-KR" sz="800" baseline="-25000" dirty="0" err="1" smtClean="0"/>
                <a:t>k,</a:t>
              </a:r>
              <a:r>
                <a:rPr lang="en-US" altLang="ko-KR" sz="800" b="1" baseline="-25000" dirty="0" err="1" smtClean="0">
                  <a:solidFill>
                    <a:srgbClr val="FF0000"/>
                  </a:solidFill>
                </a:rPr>
                <a:t>l</a:t>
              </a:r>
              <a:r>
                <a:rPr lang="en-US" altLang="ko-KR" sz="800" dirty="0" smtClean="0"/>
                <a:t> sin</a:t>
              </a:r>
              <a:r>
                <a:rPr lang="el-GR" altLang="ko-KR" sz="800" dirty="0" smtClean="0"/>
                <a:t>θ</a:t>
              </a:r>
              <a:r>
                <a:rPr lang="en-US" altLang="ko-KR" sz="800" baseline="-25000" dirty="0" smtClean="0"/>
                <a:t>k,l-1</a:t>
              </a:r>
              <a:r>
                <a:rPr lang="en-US" altLang="ko-KR" sz="800" dirty="0" smtClean="0"/>
                <a:t> </a:t>
              </a:r>
              <a:endParaRPr lang="ko-KR" altLang="en-US" sz="800" dirty="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43243" y="2608223"/>
              <a:ext cx="1990930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800" dirty="0" smtClean="0"/>
                <a:t>h</a:t>
              </a:r>
              <a:r>
                <a:rPr lang="en-US" altLang="ko-KR" sz="800" baseline="-25000" dirty="0" smtClean="0"/>
                <a:t>k,l-1</a:t>
              </a:r>
              <a:r>
                <a:rPr lang="en-US" altLang="ko-KR" sz="800" dirty="0" smtClean="0"/>
                <a:t> cos</a:t>
              </a:r>
              <a:r>
                <a:rPr lang="el-GR" altLang="ko-KR" sz="800" dirty="0" smtClean="0"/>
                <a:t>θ</a:t>
              </a:r>
              <a:r>
                <a:rPr lang="en-US" altLang="ko-KR" sz="800" baseline="-25000" dirty="0" smtClean="0"/>
                <a:t>k,l-1</a:t>
              </a:r>
              <a:r>
                <a:rPr lang="en-US" altLang="ko-KR" sz="800" dirty="0" smtClean="0"/>
                <a:t> </a:t>
              </a:r>
              <a:r>
                <a:rPr lang="en-US" altLang="ko-KR" sz="800" b="1" dirty="0" smtClean="0">
                  <a:solidFill>
                    <a:srgbClr val="FF0000"/>
                  </a:solidFill>
                </a:rPr>
                <a:t>-</a:t>
              </a:r>
              <a:r>
                <a:rPr lang="en-US" altLang="ko-KR" sz="800" dirty="0" smtClean="0"/>
                <a:t> </a:t>
              </a:r>
              <a:r>
                <a:rPr lang="en-US" altLang="ko-KR" sz="800" dirty="0" err="1" smtClean="0"/>
                <a:t>a</a:t>
              </a:r>
              <a:r>
                <a:rPr lang="en-US" altLang="ko-KR" sz="800" baseline="-25000" dirty="0" err="1" smtClean="0"/>
                <a:t>k,</a:t>
              </a:r>
              <a:r>
                <a:rPr lang="en-US" altLang="ko-KR" sz="800" b="1" baseline="-25000" dirty="0" err="1" smtClean="0">
                  <a:solidFill>
                    <a:srgbClr val="FF0000"/>
                  </a:solidFill>
                </a:rPr>
                <a:t>l</a:t>
              </a:r>
              <a:r>
                <a:rPr lang="en-US" altLang="ko-KR" sz="800" dirty="0" smtClean="0"/>
                <a:t> </a:t>
              </a:r>
              <a:r>
                <a:rPr lang="en-US" altLang="ko-KR" sz="800" dirty="0"/>
                <a:t>sin</a:t>
              </a:r>
              <a:r>
                <a:rPr lang="el-GR" altLang="ko-KR" sz="800" dirty="0"/>
                <a:t>θ</a:t>
              </a:r>
              <a:r>
                <a:rPr lang="en-US" altLang="ko-KR" sz="800" baseline="-25000" dirty="0" smtClean="0"/>
                <a:t>k,l-1</a:t>
              </a:r>
              <a:r>
                <a:rPr lang="en-US" altLang="ko-KR" sz="800" dirty="0" smtClean="0"/>
                <a:t> </a:t>
              </a:r>
            </a:p>
            <a:p>
              <a:r>
                <a:rPr lang="en-US" altLang="ko-KR" sz="800" dirty="0" smtClean="0"/>
                <a:t>M</a:t>
              </a:r>
              <a:r>
                <a:rPr lang="en-US" altLang="ko-KR" sz="800" baseline="30000" dirty="0" smtClean="0"/>
                <a:t>FR</a:t>
              </a:r>
              <a:r>
                <a:rPr lang="en-US" altLang="ko-KR" sz="800" baseline="-25000" dirty="0" smtClean="0"/>
                <a:t>k,l-1</a:t>
              </a:r>
              <a:r>
                <a:rPr lang="en-US" altLang="ko-KR" sz="800" dirty="0" smtClean="0"/>
                <a:t> = F</a:t>
              </a:r>
              <a:r>
                <a:rPr lang="en-US" altLang="ko-KR" sz="800" baseline="30000" dirty="0" smtClean="0"/>
                <a:t>FR</a:t>
              </a:r>
              <a:r>
                <a:rPr lang="en-US" altLang="ko-KR" sz="800" baseline="-25000" dirty="0" smtClean="0"/>
                <a:t>k,l-1</a:t>
              </a:r>
              <a:r>
                <a:rPr lang="en-US" altLang="ko-KR" sz="800" dirty="0" smtClean="0"/>
                <a:t> (h</a:t>
              </a:r>
              <a:r>
                <a:rPr lang="en-US" altLang="ko-KR" sz="800" baseline="-25000" dirty="0" smtClean="0"/>
                <a:t>k,l-1</a:t>
              </a:r>
              <a:r>
                <a:rPr lang="en-US" altLang="ko-KR" sz="800" dirty="0" smtClean="0"/>
                <a:t> </a:t>
              </a:r>
              <a:r>
                <a:rPr lang="en-US" altLang="ko-KR" sz="800" dirty="0"/>
                <a:t>cos</a:t>
              </a:r>
              <a:r>
                <a:rPr lang="el-GR" altLang="ko-KR" sz="800" dirty="0"/>
                <a:t>θ</a:t>
              </a:r>
              <a:r>
                <a:rPr lang="en-US" altLang="ko-KR" sz="800" baseline="-25000" dirty="0" smtClean="0"/>
                <a:t>k,l-1</a:t>
              </a:r>
              <a:r>
                <a:rPr lang="en-US" altLang="ko-KR" sz="800" dirty="0" smtClean="0"/>
                <a:t> </a:t>
              </a:r>
              <a:r>
                <a:rPr lang="en-US" altLang="ko-KR" sz="800" b="1" dirty="0" smtClean="0">
                  <a:solidFill>
                    <a:srgbClr val="FF0000"/>
                  </a:solidFill>
                </a:rPr>
                <a:t>-</a:t>
              </a:r>
              <a:r>
                <a:rPr lang="en-US" altLang="ko-KR" sz="800" dirty="0" smtClean="0"/>
                <a:t> </a:t>
              </a:r>
              <a:r>
                <a:rPr lang="en-US" altLang="ko-KR" sz="800" dirty="0" err="1"/>
                <a:t>a</a:t>
              </a:r>
              <a:r>
                <a:rPr lang="en-US" altLang="ko-KR" sz="800" baseline="-25000" dirty="0" err="1"/>
                <a:t>k,</a:t>
              </a:r>
              <a:r>
                <a:rPr lang="en-US" altLang="ko-KR" sz="800" b="1" baseline="-25000" dirty="0" err="1">
                  <a:solidFill>
                    <a:srgbClr val="FF0000"/>
                  </a:solidFill>
                </a:rPr>
                <a:t>l</a:t>
              </a:r>
              <a:r>
                <a:rPr lang="en-US" altLang="ko-KR" sz="800" dirty="0"/>
                <a:t> sin</a:t>
              </a:r>
              <a:r>
                <a:rPr lang="el-GR" altLang="ko-KR" sz="800" dirty="0"/>
                <a:t>θ</a:t>
              </a:r>
              <a:r>
                <a:rPr lang="en-US" altLang="ko-KR" sz="800" baseline="-25000" dirty="0" smtClean="0"/>
                <a:t>k,l-1</a:t>
              </a:r>
              <a:r>
                <a:rPr lang="en-US" altLang="ko-KR" sz="800" dirty="0" smtClean="0"/>
                <a:t>)</a:t>
              </a:r>
              <a:endParaRPr lang="ko-KR" altLang="en-US" sz="800" baseline="-25000" dirty="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2210221" y="900373"/>
              <a:ext cx="261290" cy="12311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800" dirty="0" smtClean="0"/>
                <a:t>F</a:t>
              </a:r>
              <a:r>
                <a:rPr lang="en-US" altLang="ko-KR" sz="800" baseline="30000" dirty="0" smtClean="0"/>
                <a:t>FR</a:t>
              </a:r>
              <a:r>
                <a:rPr lang="en-US" altLang="ko-KR" sz="800" baseline="-25000" dirty="0" smtClean="0"/>
                <a:t>k,l-1</a:t>
              </a:r>
              <a:endParaRPr lang="ko-KR" altLang="en-US" sz="800" baseline="-25000" dirty="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71343" y="1961443"/>
              <a:ext cx="304571" cy="12311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800" dirty="0" smtClean="0"/>
                <a:t>M</a:t>
              </a:r>
              <a:r>
                <a:rPr lang="en-US" altLang="ko-KR" sz="800" baseline="30000" dirty="0" smtClean="0"/>
                <a:t>FR</a:t>
              </a:r>
              <a:r>
                <a:rPr lang="en-US" altLang="ko-KR" sz="800" baseline="-25000" dirty="0" smtClean="0"/>
                <a:t>k,l-1</a:t>
              </a:r>
              <a:endParaRPr lang="ko-KR" altLang="en-US" sz="800" baseline="-25000" dirty="0"/>
            </a:p>
          </p:txBody>
        </p:sp>
        <p:sp>
          <p:nvSpPr>
            <p:cNvPr id="102" name="원형 화살표 101"/>
            <p:cNvSpPr/>
            <p:nvPr/>
          </p:nvSpPr>
          <p:spPr>
            <a:xfrm rot="769121">
              <a:off x="824823" y="2087464"/>
              <a:ext cx="293552" cy="305439"/>
            </a:xfrm>
            <a:prstGeom prst="circularArrow">
              <a:avLst>
                <a:gd name="adj1" fmla="val 2228"/>
                <a:gd name="adj2" fmla="val 436258"/>
                <a:gd name="adj3" fmla="val 20463260"/>
                <a:gd name="adj4" fmla="val 10787361"/>
                <a:gd name="adj5" fmla="val 489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7308327" y="12079"/>
            <a:ext cx="1808508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rgbClr val="FF0000"/>
                </a:solidFill>
              </a:rPr>
              <a:t>[V] DOUBLE </a:t>
            </a:r>
            <a:r>
              <a:rPr lang="en-US" altLang="ko-KR" sz="1200" b="1" dirty="0">
                <a:solidFill>
                  <a:srgbClr val="FF0000"/>
                </a:solidFill>
              </a:rPr>
              <a:t>CHECKED</a:t>
            </a:r>
            <a:endParaRPr lang="ko-KR" altLang="ko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653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우</a:t>
            </a:r>
            <a:r>
              <a:rPr lang="ko-KR" altLang="en-US" dirty="0" err="1" smtClean="0"/>
              <a:t>하단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상대속도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79912" y="645713"/>
            <a:ext cx="374653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&lt;</a:t>
            </a:r>
            <a:r>
              <a:rPr lang="ko-KR" altLang="en-US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우하단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(F</a:t>
            </a:r>
            <a:r>
              <a:rPr lang="en-US" altLang="ko-KR" sz="1000" baseline="30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FR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)&gt;</a:t>
            </a:r>
          </a:p>
          <a:p>
            <a:endParaRPr lang="en-US" altLang="ko-KR" sz="1000" dirty="0" smtClean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  <a:p>
            <a:r>
              <a:rPr lang="ko-KR" altLang="en-US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수직력</a:t>
            </a:r>
            <a:r>
              <a:rPr lang="ko-KR" altLang="en-US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위치 수평 </a:t>
            </a:r>
            <a:r>
              <a:rPr lang="ko-KR" altLang="en-US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변위차</a:t>
            </a:r>
            <a:endParaRPr lang="en-US" altLang="ko-KR" sz="1000" dirty="0" smtClean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  <a:p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β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R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= { </a:t>
            </a:r>
            <a:r>
              <a:rPr lang="en-US" altLang="ko-KR" sz="1000" dirty="0" err="1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u</a:t>
            </a:r>
            <a:r>
              <a:rPr lang="en-US" altLang="ko-KR" sz="1000" baseline="-25000" dirty="0" err="1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-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h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sin</a:t>
            </a:r>
            <a:r>
              <a:rPr lang="el-GR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θ</a:t>
            </a:r>
            <a:r>
              <a:rPr lang="en-US" altLang="ko-KR" sz="1000" baseline="-25000" dirty="0" err="1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-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a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(1-cos</a:t>
            </a:r>
            <a:r>
              <a:rPr lang="el-GR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θ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)}</a:t>
            </a:r>
            <a:endParaRPr lang="en-US" altLang="ko-KR" sz="1000" dirty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  <a:p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      -{ 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u</a:t>
            </a:r>
            <a:r>
              <a:rPr lang="en-US" altLang="ko-KR" sz="1000" baseline="-25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+h</a:t>
            </a:r>
            <a:r>
              <a:rPr lang="en-US" altLang="ko-KR" sz="1000" baseline="-25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sin</a:t>
            </a:r>
            <a:r>
              <a:rPr lang="el-GR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θ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-a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(1-cos</a:t>
            </a:r>
            <a:r>
              <a:rPr lang="el-GR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θ</a:t>
            </a:r>
            <a:r>
              <a:rPr lang="en-US" altLang="ko-KR" sz="1000" baseline="-25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)}</a:t>
            </a:r>
          </a:p>
          <a:p>
            <a:endParaRPr lang="en-US" altLang="ko-KR" sz="1000" dirty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  <a:p>
            <a:r>
              <a:rPr lang="ko-KR" altLang="en-US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상대 속도</a:t>
            </a:r>
            <a:endParaRPr lang="en-US" altLang="ko-KR" sz="1000" dirty="0" smtClean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  <a:p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ξ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R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= { 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du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+ d</a:t>
            </a:r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θ</a:t>
            </a:r>
            <a:r>
              <a:rPr lang="en-US" altLang="ko-KR" sz="1000" baseline="-25000" dirty="0" err="1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 ( - 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h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cos</a:t>
            </a:r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θ</a:t>
            </a:r>
            <a:r>
              <a:rPr lang="en-US" altLang="ko-KR" sz="1000" baseline="-25000" dirty="0" err="1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- 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a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sin</a:t>
            </a:r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θ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 )}</a:t>
            </a:r>
            <a:endParaRPr lang="en-US" altLang="ko-KR" sz="1000" dirty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  <a:p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      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-{ 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du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+ 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</a:t>
            </a:r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θ</a:t>
            </a:r>
            <a:r>
              <a:rPr lang="en-US" altLang="ko-KR" sz="1000" baseline="-25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( + h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cos</a:t>
            </a:r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θ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-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a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sin</a:t>
            </a:r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θ</a:t>
            </a:r>
            <a:r>
              <a:rPr lang="en-US" altLang="ko-KR" sz="1000" baseline="-25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)}</a:t>
            </a:r>
          </a:p>
          <a:p>
            <a:endParaRPr lang="en-US" altLang="ko-KR" sz="1000" dirty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  <a:p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Sign check</a:t>
            </a:r>
          </a:p>
          <a:p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ξ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R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&gt;0 -&gt; lower block pulls upper block to the left</a:t>
            </a:r>
          </a:p>
          <a:p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               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FR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&lt;0, 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M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FR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&gt;0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, 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</a:t>
            </a:r>
            <a:r>
              <a:rPr lang="en-US" altLang="ko-KR" sz="1000" baseline="30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FR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=-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FR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&gt;0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, 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M</a:t>
            </a:r>
            <a:r>
              <a:rPr lang="en-US" altLang="ko-KR" sz="1000" baseline="30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FR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&gt;0 </a:t>
            </a:r>
          </a:p>
          <a:p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ξ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R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&lt;0 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-&gt; lower block pulls upper block to the right</a:t>
            </a:r>
          </a:p>
          <a:p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                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FR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&gt;0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, 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M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FR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&lt;0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, 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</a:t>
            </a:r>
            <a:r>
              <a:rPr lang="en-US" altLang="ko-KR" sz="1000" baseline="30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FR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=-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FR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&lt;0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, 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M</a:t>
            </a:r>
            <a:r>
              <a:rPr lang="en-US" altLang="ko-KR" sz="1000" baseline="30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FR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&lt;0</a:t>
            </a:r>
            <a:endParaRPr lang="en-US" altLang="ko-KR" sz="1000" dirty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  <a:p>
            <a:endParaRPr lang="en-US" altLang="ko-KR" sz="1000" dirty="0" smtClean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867083" y="3322616"/>
            <a:ext cx="272762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&lt;</a:t>
            </a:r>
            <a:r>
              <a:rPr lang="ko-KR" altLang="en-US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부호 요약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&gt;</a:t>
            </a:r>
            <a:endParaRPr lang="en-US" altLang="ko-KR" sz="1000" dirty="0" smtClean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  <a:p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sign(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FL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  = -sign(</a:t>
            </a:r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ξ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L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</a:t>
            </a:r>
          </a:p>
          <a:p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sign(F</a:t>
            </a:r>
            <a:r>
              <a:rPr lang="en-US" altLang="ko-KR" sz="1000" baseline="30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FL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 = +sign(</a:t>
            </a:r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ξ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L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</a:t>
            </a:r>
          </a:p>
          <a:p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sign(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M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FL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   = -sign(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FL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    = +sign(</a:t>
            </a:r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ξ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L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</a:t>
            </a:r>
          </a:p>
          <a:p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sign(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M</a:t>
            </a:r>
            <a:r>
              <a:rPr lang="en-US" altLang="ko-KR" sz="1000" baseline="30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FL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)= +sign(F</a:t>
            </a:r>
            <a:r>
              <a:rPr lang="en-US" altLang="ko-KR" sz="1000" baseline="30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FL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= +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sign(</a:t>
            </a:r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ξ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L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</a:t>
            </a:r>
            <a:endParaRPr lang="en-US" altLang="ko-KR" sz="1000" dirty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08327" y="12079"/>
            <a:ext cx="1808508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rgbClr val="FF0000"/>
                </a:solidFill>
              </a:rPr>
              <a:t>[V] DOUBLE </a:t>
            </a:r>
            <a:r>
              <a:rPr lang="en-US" altLang="ko-KR" sz="1200" b="1" dirty="0">
                <a:solidFill>
                  <a:srgbClr val="FF0000"/>
                </a:solidFill>
              </a:rPr>
              <a:t>CHECKED</a:t>
            </a:r>
            <a:endParaRPr lang="ko-KR" altLang="ko-KR" sz="1200" dirty="0">
              <a:solidFill>
                <a:srgbClr val="FF000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54" b="16834"/>
          <a:stretch/>
        </p:blipFill>
        <p:spPr bwMode="auto">
          <a:xfrm>
            <a:off x="21312" y="1207354"/>
            <a:ext cx="3646487" cy="4490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8761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우</a:t>
            </a:r>
            <a:r>
              <a:rPr lang="ko-KR" altLang="en-US" dirty="0" err="1" smtClean="0"/>
              <a:t>하단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모멘트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dirty="0" smtClean="0"/>
              <a:t>If </a:t>
            </a:r>
            <a:r>
              <a:rPr lang="en-US" altLang="ko-KR" dirty="0" err="1" smtClean="0"/>
              <a:t>F</a:t>
            </a:r>
            <a:r>
              <a:rPr lang="en-US" altLang="ko-KR" baseline="30000" dirty="0" err="1" smtClean="0"/>
              <a:t>VR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&lt;=0 or </a:t>
            </a:r>
            <a:r>
              <a:rPr lang="el-GR" altLang="ko-KR" dirty="0" smtClean="0"/>
              <a:t>ξ</a:t>
            </a:r>
            <a:r>
              <a:rPr lang="en-US" altLang="ko-KR" baseline="30000" dirty="0" err="1" smtClean="0"/>
              <a:t>R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=0 , there is no friction force.</a:t>
            </a:r>
          </a:p>
          <a:p>
            <a:pPr lvl="1">
              <a:lnSpc>
                <a:spcPct val="170000"/>
              </a:lnSpc>
            </a:pPr>
            <a:r>
              <a:rPr lang="en-US" altLang="ko-KR" dirty="0" err="1" smtClean="0"/>
              <a:t>F</a:t>
            </a:r>
            <a:r>
              <a:rPr lang="en-US" altLang="ko-KR" baseline="30000" dirty="0" err="1" smtClean="0"/>
              <a:t>VR</a:t>
            </a:r>
            <a:r>
              <a:rPr lang="en-US" altLang="ko-KR" baseline="-25000" dirty="0" err="1" smtClean="0"/>
              <a:t>k,l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&gt;0</a:t>
            </a:r>
            <a:r>
              <a:rPr lang="ko-KR" altLang="en-US" dirty="0" smtClean="0"/>
              <a:t> 일 때만 작동하도록 하는 이유</a:t>
            </a:r>
            <a:endParaRPr lang="en-US" altLang="ko-KR" dirty="0" smtClean="0"/>
          </a:p>
          <a:p>
            <a:pPr lvl="2">
              <a:lnSpc>
                <a:spcPct val="170000"/>
              </a:lnSpc>
            </a:pPr>
            <a:r>
              <a:rPr lang="ko-KR" altLang="en-US" dirty="0" err="1" smtClean="0"/>
              <a:t>윗</a:t>
            </a:r>
            <a:r>
              <a:rPr lang="ko-KR" altLang="en-US" dirty="0" smtClean="0"/>
              <a:t> 블록의 수직항력은 아래에서 위로 들어올리는 힘이므로 </a:t>
            </a:r>
            <a:r>
              <a:rPr lang="en-US" altLang="ko-KR" dirty="0" smtClean="0"/>
              <a:t>(+)</a:t>
            </a:r>
            <a:r>
              <a:rPr lang="ko-KR" altLang="en-US" dirty="0" smtClean="0"/>
              <a:t> 이기 때문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en-US" altLang="ko-KR" dirty="0" smtClean="0"/>
              <a:t>If |</a:t>
            </a:r>
            <a:r>
              <a:rPr lang="el-GR" altLang="ko-KR" dirty="0" smtClean="0"/>
              <a:t>ξ</a:t>
            </a:r>
            <a:r>
              <a:rPr lang="en-US" altLang="ko-KR" baseline="30000" dirty="0" err="1" smtClean="0"/>
              <a:t>R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|&lt;</a:t>
            </a:r>
            <a:r>
              <a:rPr lang="el-GR" altLang="ko-KR" dirty="0" smtClean="0"/>
              <a:t>ξ</a:t>
            </a:r>
            <a:r>
              <a:rPr lang="en-US" altLang="ko-KR" baseline="30000" dirty="0" err="1" smtClean="0"/>
              <a:t>F</a:t>
            </a:r>
            <a:r>
              <a:rPr lang="en-US" altLang="ko-KR" baseline="-25000" dirty="0" err="1" smtClean="0"/>
              <a:t>cr</a:t>
            </a:r>
            <a:r>
              <a:rPr lang="en-US" altLang="ko-KR" dirty="0" smtClean="0"/>
              <a:t> ,</a:t>
            </a:r>
            <a:endParaRPr lang="en-US" altLang="ko-KR" dirty="0"/>
          </a:p>
          <a:p>
            <a:pPr lvl="1">
              <a:lnSpc>
                <a:spcPct val="170000"/>
              </a:lnSpc>
            </a:pPr>
            <a:r>
              <a:rPr lang="en-US" altLang="ko-KR" dirty="0" err="1" smtClean="0"/>
              <a:t>F</a:t>
            </a:r>
            <a:r>
              <a:rPr lang="en-US" altLang="ko-KR" baseline="30000" dirty="0" err="1" smtClean="0"/>
              <a:t>FR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 = -</a:t>
            </a:r>
            <a:r>
              <a:rPr lang="el-GR" altLang="ko-KR" dirty="0" smtClean="0"/>
              <a:t>μ</a:t>
            </a:r>
            <a:r>
              <a:rPr lang="en-US" altLang="ko-KR" baseline="-25000" dirty="0" smtClean="0"/>
              <a:t>s</a:t>
            </a:r>
            <a:r>
              <a:rPr lang="en-US" altLang="ko-KR" dirty="0" smtClean="0"/>
              <a:t> * F</a:t>
            </a:r>
            <a:r>
              <a:rPr lang="en-US" altLang="ko-KR" baseline="30000" dirty="0" smtClean="0"/>
              <a:t>VR</a:t>
            </a:r>
            <a:r>
              <a:rPr lang="en-US" altLang="ko-KR" dirty="0" smtClean="0"/>
              <a:t> * (</a:t>
            </a:r>
            <a:r>
              <a:rPr lang="el-GR" altLang="ko-KR" dirty="0" smtClean="0"/>
              <a:t>ξ</a:t>
            </a:r>
            <a:r>
              <a:rPr lang="en-US" altLang="ko-KR" baseline="30000" dirty="0" err="1" smtClean="0"/>
              <a:t>R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/</a:t>
            </a:r>
            <a:r>
              <a:rPr lang="el-GR" altLang="ko-KR" dirty="0" smtClean="0"/>
              <a:t>ξ</a:t>
            </a:r>
            <a:r>
              <a:rPr lang="en-US" altLang="ko-KR" baseline="30000" dirty="0" err="1" smtClean="0"/>
              <a:t>F</a:t>
            </a:r>
            <a:r>
              <a:rPr lang="en-US" altLang="ko-KR" baseline="-25000" dirty="0" err="1" smtClean="0"/>
              <a:t>cr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7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부호체크</a:t>
            </a:r>
            <a:r>
              <a:rPr lang="en-US" altLang="ko-KR" dirty="0" smtClean="0"/>
              <a:t>:-</a:t>
            </a:r>
            <a:r>
              <a:rPr lang="el-GR" altLang="ko-KR" dirty="0" smtClean="0"/>
              <a:t>ξ</a:t>
            </a:r>
            <a:r>
              <a:rPr lang="en-US" altLang="ko-KR" dirty="0" smtClean="0"/>
              <a:t>)</a:t>
            </a:r>
          </a:p>
          <a:p>
            <a:pPr>
              <a:lnSpc>
                <a:spcPct val="170000"/>
              </a:lnSpc>
            </a:pPr>
            <a:r>
              <a:rPr lang="en-US" altLang="ko-KR" dirty="0" smtClean="0"/>
              <a:t>If |</a:t>
            </a:r>
            <a:r>
              <a:rPr lang="el-GR" altLang="ko-KR" dirty="0" smtClean="0"/>
              <a:t>ξ</a:t>
            </a:r>
            <a:r>
              <a:rPr lang="en-US" altLang="ko-KR" baseline="30000" dirty="0" err="1" smtClean="0"/>
              <a:t>R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|&gt;=</a:t>
            </a:r>
            <a:r>
              <a:rPr lang="el-GR" altLang="ko-KR" dirty="0" smtClean="0"/>
              <a:t>ξ</a:t>
            </a:r>
            <a:r>
              <a:rPr lang="en-US" altLang="ko-KR" baseline="30000" dirty="0" err="1" smtClean="0"/>
              <a:t>F</a:t>
            </a:r>
            <a:r>
              <a:rPr lang="en-US" altLang="ko-KR" baseline="-25000" dirty="0" err="1" smtClean="0"/>
              <a:t>cr</a:t>
            </a:r>
            <a:r>
              <a:rPr lang="en-US" altLang="ko-KR" dirty="0" smtClean="0"/>
              <a:t> ,</a:t>
            </a:r>
          </a:p>
          <a:p>
            <a:pPr lvl="1">
              <a:lnSpc>
                <a:spcPct val="170000"/>
              </a:lnSpc>
            </a:pPr>
            <a:r>
              <a:rPr lang="el-GR" altLang="ko-KR" dirty="0"/>
              <a:t>μ</a:t>
            </a:r>
            <a:r>
              <a:rPr lang="en-US" altLang="ko-KR" dirty="0"/>
              <a:t>(</a:t>
            </a:r>
            <a:r>
              <a:rPr lang="el-GR" altLang="ko-KR" dirty="0"/>
              <a:t>ξ</a:t>
            </a:r>
            <a:r>
              <a:rPr lang="en-US" altLang="ko-KR" dirty="0"/>
              <a:t>)=</a:t>
            </a:r>
            <a:r>
              <a:rPr lang="el-GR" altLang="ko-KR" dirty="0"/>
              <a:t>μ</a:t>
            </a:r>
            <a:r>
              <a:rPr lang="en-US" altLang="ko-KR" baseline="-25000" dirty="0"/>
              <a:t>k</a:t>
            </a:r>
            <a:r>
              <a:rPr lang="en-US" altLang="ko-KR" dirty="0"/>
              <a:t>+(</a:t>
            </a:r>
            <a:r>
              <a:rPr lang="el-GR" altLang="ko-KR" dirty="0"/>
              <a:t>μ</a:t>
            </a:r>
            <a:r>
              <a:rPr lang="en-US" altLang="ko-KR" baseline="-25000" dirty="0"/>
              <a:t>s</a:t>
            </a:r>
            <a:r>
              <a:rPr lang="en-US" altLang="ko-KR" dirty="0"/>
              <a:t>-</a:t>
            </a:r>
            <a:r>
              <a:rPr lang="el-GR" altLang="ko-KR" dirty="0"/>
              <a:t>μ</a:t>
            </a:r>
            <a:r>
              <a:rPr lang="en-US" altLang="ko-KR" baseline="-25000" dirty="0"/>
              <a:t>k</a:t>
            </a:r>
            <a:r>
              <a:rPr lang="en-US" altLang="ko-KR" dirty="0"/>
              <a:t>)*</a:t>
            </a:r>
            <a:r>
              <a:rPr lang="en-US" altLang="ko-KR" dirty="0" err="1"/>
              <a:t>exp</a:t>
            </a:r>
            <a:r>
              <a:rPr lang="en-US" altLang="ko-KR" dirty="0"/>
              <a:t>(-d(|</a:t>
            </a:r>
            <a:r>
              <a:rPr lang="el-GR" altLang="ko-KR" dirty="0"/>
              <a:t>ξ|-ξ</a:t>
            </a:r>
            <a:r>
              <a:rPr lang="en-US" altLang="ko-KR" baseline="30000" dirty="0" err="1"/>
              <a:t>F</a:t>
            </a:r>
            <a:r>
              <a:rPr lang="en-US" altLang="ko-KR" baseline="-25000" dirty="0" err="1"/>
              <a:t>cr</a:t>
            </a:r>
            <a:r>
              <a:rPr lang="en-US" altLang="ko-KR" dirty="0"/>
              <a:t>))</a:t>
            </a:r>
          </a:p>
          <a:p>
            <a:pPr lvl="1">
              <a:lnSpc>
                <a:spcPct val="170000"/>
              </a:lnSpc>
            </a:pPr>
            <a:r>
              <a:rPr lang="en-US" altLang="ko-KR" dirty="0" err="1" smtClean="0"/>
              <a:t>F</a:t>
            </a:r>
            <a:r>
              <a:rPr lang="en-US" altLang="ko-KR" baseline="30000" dirty="0" err="1" smtClean="0"/>
              <a:t>FR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smtClean="0"/>
              <a:t>-sign(</a:t>
            </a:r>
            <a:r>
              <a:rPr lang="el-GR" altLang="ko-KR" dirty="0" smtClean="0"/>
              <a:t>ξ</a:t>
            </a:r>
            <a:r>
              <a:rPr lang="en-US" altLang="ko-KR" baseline="30000" dirty="0" err="1" smtClean="0"/>
              <a:t>R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) * </a:t>
            </a:r>
            <a:r>
              <a:rPr lang="el-GR" altLang="ko-KR" dirty="0" smtClean="0"/>
              <a:t>μ</a:t>
            </a:r>
            <a:r>
              <a:rPr lang="en-US" altLang="ko-KR" dirty="0" smtClean="0"/>
              <a:t> </a:t>
            </a:r>
            <a:r>
              <a:rPr lang="en-US" altLang="ko-KR" dirty="0"/>
              <a:t>* </a:t>
            </a:r>
            <a:r>
              <a:rPr lang="en-US" altLang="ko-KR" dirty="0" smtClean="0"/>
              <a:t>F</a:t>
            </a:r>
            <a:r>
              <a:rPr lang="en-US" altLang="ko-KR" baseline="30000" dirty="0" smtClean="0"/>
              <a:t>VR</a:t>
            </a:r>
          </a:p>
          <a:p>
            <a:pPr lvl="2">
              <a:lnSpc>
                <a:spcPct val="170000"/>
              </a:lnSpc>
            </a:pPr>
            <a:r>
              <a:rPr lang="en-US" altLang="ko-KR" dirty="0" smtClean="0"/>
              <a:t>(</a:t>
            </a:r>
            <a:r>
              <a:rPr lang="ko-KR" altLang="en-US" dirty="0"/>
              <a:t>부호체크</a:t>
            </a:r>
            <a:r>
              <a:rPr lang="en-US" altLang="ko-KR" dirty="0" smtClean="0"/>
              <a:t>:-</a:t>
            </a:r>
            <a:r>
              <a:rPr lang="el-GR" altLang="ko-KR" dirty="0" smtClean="0"/>
              <a:t>ξ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en-US" altLang="ko-KR" dirty="0" smtClean="0"/>
              <a:t>F</a:t>
            </a:r>
            <a:r>
              <a:rPr lang="en-US" altLang="ko-KR" baseline="30000" dirty="0" smtClean="0"/>
              <a:t>FR</a:t>
            </a:r>
            <a:r>
              <a:rPr lang="en-US" altLang="ko-KR" baseline="-25000" dirty="0" smtClean="0"/>
              <a:t>k,l-1</a:t>
            </a:r>
            <a:r>
              <a:rPr lang="en-US" altLang="ko-KR" dirty="0"/>
              <a:t>=-</a:t>
            </a:r>
            <a:r>
              <a:rPr lang="en-US" altLang="ko-KR" dirty="0" err="1" smtClean="0"/>
              <a:t>F</a:t>
            </a:r>
            <a:r>
              <a:rPr lang="en-US" altLang="ko-KR" baseline="30000" dirty="0" err="1" smtClean="0"/>
              <a:t>FR</a:t>
            </a:r>
            <a:r>
              <a:rPr lang="en-US" altLang="ko-KR" baseline="-25000" dirty="0" err="1" smtClean="0"/>
              <a:t>k,l</a:t>
            </a:r>
            <a:endParaRPr lang="en-US" altLang="ko-KR" baseline="-25000" dirty="0"/>
          </a:p>
          <a:p>
            <a:pPr>
              <a:lnSpc>
                <a:spcPct val="170000"/>
              </a:lnSpc>
            </a:pPr>
            <a:r>
              <a:rPr lang="en-US" altLang="ko-KR" dirty="0" err="1" smtClean="0"/>
              <a:t>M</a:t>
            </a:r>
            <a:r>
              <a:rPr lang="en-US" altLang="ko-KR" baseline="30000" dirty="0" err="1" smtClean="0"/>
              <a:t>FR</a:t>
            </a:r>
            <a:r>
              <a:rPr lang="en-US" altLang="ko-KR" baseline="-25000" dirty="0" err="1" smtClean="0"/>
              <a:t>k,l</a:t>
            </a:r>
            <a:r>
              <a:rPr lang="en-US" altLang="ko-KR" dirty="0"/>
              <a:t>= -</a:t>
            </a:r>
            <a:r>
              <a:rPr lang="en-US" altLang="ko-KR" dirty="0" err="1" smtClean="0"/>
              <a:t>F</a:t>
            </a:r>
            <a:r>
              <a:rPr lang="en-US" altLang="ko-KR" baseline="30000" dirty="0" err="1" smtClean="0"/>
              <a:t>FR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 </a:t>
            </a:r>
            <a:r>
              <a:rPr lang="en-US" altLang="ko-KR" dirty="0"/>
              <a:t>cos</a:t>
            </a:r>
            <a:r>
              <a:rPr lang="el-GR" altLang="ko-KR" dirty="0" smtClean="0"/>
              <a:t>θ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a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 </a:t>
            </a:r>
            <a:r>
              <a:rPr lang="en-US" altLang="ko-KR" dirty="0"/>
              <a:t>sin</a:t>
            </a:r>
            <a:r>
              <a:rPr lang="el-GR" altLang="ko-KR" dirty="0" smtClean="0"/>
              <a:t>θ</a:t>
            </a:r>
            <a:r>
              <a:rPr lang="en-US" altLang="ko-KR" baseline="-25000" dirty="0" err="1"/>
              <a:t>k,l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>
              <a:lnSpc>
                <a:spcPct val="170000"/>
              </a:lnSpc>
            </a:pPr>
            <a:r>
              <a:rPr lang="en-US" altLang="ko-KR" dirty="0"/>
              <a:t>(</a:t>
            </a:r>
            <a:r>
              <a:rPr lang="ko-KR" altLang="en-US" dirty="0"/>
              <a:t>부호체크</a:t>
            </a:r>
            <a:r>
              <a:rPr lang="en-US" altLang="ko-KR" dirty="0"/>
              <a:t>:-</a:t>
            </a:r>
            <a:r>
              <a:rPr lang="en-US" altLang="ko-KR" dirty="0" err="1" smtClean="0"/>
              <a:t>F</a:t>
            </a:r>
            <a:r>
              <a:rPr lang="en-US" altLang="ko-KR" baseline="30000" dirty="0" err="1" smtClean="0"/>
              <a:t>FR</a:t>
            </a:r>
            <a:r>
              <a:rPr lang="en-US" altLang="ko-KR" baseline="-25000" dirty="0" err="1" smtClean="0"/>
              <a:t>k,l</a:t>
            </a:r>
            <a:r>
              <a:rPr lang="en-US" altLang="ko-KR" dirty="0"/>
              <a:t>) (</a:t>
            </a:r>
            <a:r>
              <a:rPr lang="ko-KR" altLang="en-US" dirty="0" err="1"/>
              <a:t>수평력</a:t>
            </a:r>
            <a:r>
              <a:rPr lang="ko-KR" altLang="en-US" dirty="0"/>
              <a:t> 경우와 부호 일치함</a:t>
            </a:r>
            <a:r>
              <a:rPr lang="en-US" altLang="ko-KR" dirty="0"/>
              <a:t>)</a:t>
            </a:r>
          </a:p>
          <a:p>
            <a:pPr>
              <a:lnSpc>
                <a:spcPct val="170000"/>
              </a:lnSpc>
            </a:pPr>
            <a:r>
              <a:rPr lang="en-US" altLang="ko-KR" dirty="0" smtClean="0"/>
              <a:t>M</a:t>
            </a:r>
            <a:r>
              <a:rPr lang="en-US" altLang="ko-KR" baseline="30000" dirty="0" smtClean="0"/>
              <a:t>FR</a:t>
            </a:r>
            <a:r>
              <a:rPr lang="en-US" altLang="ko-KR" baseline="-25000" dirty="0" smtClean="0"/>
              <a:t>k,l-1</a:t>
            </a:r>
            <a:r>
              <a:rPr lang="en-US" altLang="ko-KR" dirty="0"/>
              <a:t>= </a:t>
            </a:r>
            <a:r>
              <a:rPr lang="en-US" altLang="ko-KR" dirty="0" smtClean="0"/>
              <a:t>F</a:t>
            </a:r>
            <a:r>
              <a:rPr lang="en-US" altLang="ko-KR" baseline="30000" dirty="0" smtClean="0"/>
              <a:t>FR</a:t>
            </a:r>
            <a:r>
              <a:rPr lang="en-US" altLang="ko-KR" baseline="-25000" dirty="0" smtClean="0"/>
              <a:t>k,l-1</a:t>
            </a:r>
            <a:r>
              <a:rPr lang="en-US" altLang="ko-KR" dirty="0" smtClean="0"/>
              <a:t>(h</a:t>
            </a:r>
            <a:r>
              <a:rPr lang="en-US" altLang="ko-KR" baseline="-25000" dirty="0" smtClean="0"/>
              <a:t>k,l-1</a:t>
            </a:r>
            <a:r>
              <a:rPr lang="en-US" altLang="ko-KR" dirty="0" smtClean="0"/>
              <a:t> </a:t>
            </a:r>
            <a:r>
              <a:rPr lang="en-US" altLang="ko-KR" dirty="0"/>
              <a:t>cos</a:t>
            </a:r>
            <a:r>
              <a:rPr lang="el-GR" altLang="ko-KR" dirty="0" smtClean="0"/>
              <a:t>θ</a:t>
            </a:r>
            <a:r>
              <a:rPr lang="en-US" altLang="ko-KR" baseline="-25000" dirty="0"/>
              <a:t> k,l-1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a</a:t>
            </a:r>
            <a:r>
              <a:rPr lang="en-US" altLang="ko-KR" baseline="-25000" dirty="0" err="1" smtClean="0"/>
              <a:t>k,</a:t>
            </a:r>
            <a:r>
              <a:rPr lang="en-US" altLang="ko-KR" b="1" baseline="-25000" dirty="0" err="1" smtClean="0">
                <a:solidFill>
                  <a:srgbClr val="FF0000"/>
                </a:solidFill>
              </a:rPr>
              <a:t>l</a:t>
            </a:r>
            <a:r>
              <a:rPr lang="en-US" altLang="ko-KR" dirty="0" smtClean="0"/>
              <a:t> </a:t>
            </a:r>
            <a:r>
              <a:rPr lang="en-US" altLang="ko-KR" dirty="0"/>
              <a:t>sin</a:t>
            </a:r>
            <a:r>
              <a:rPr lang="el-GR" altLang="ko-KR" dirty="0" smtClean="0"/>
              <a:t>θ</a:t>
            </a:r>
            <a:r>
              <a:rPr lang="en-US" altLang="ko-KR" baseline="-25000" dirty="0" smtClean="0"/>
              <a:t>k,l-1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>
              <a:lnSpc>
                <a:spcPct val="170000"/>
              </a:lnSpc>
            </a:pPr>
            <a:r>
              <a:rPr lang="en-US" altLang="ko-KR" dirty="0"/>
              <a:t>(</a:t>
            </a:r>
            <a:r>
              <a:rPr lang="ko-KR" altLang="en-US" dirty="0"/>
              <a:t>부호체크</a:t>
            </a:r>
            <a:r>
              <a:rPr lang="en-US" altLang="ko-KR" dirty="0"/>
              <a:t>:+</a:t>
            </a:r>
            <a:r>
              <a:rPr lang="en-US" altLang="ko-KR" dirty="0" smtClean="0"/>
              <a:t>F</a:t>
            </a:r>
            <a:r>
              <a:rPr lang="en-US" altLang="ko-KR" baseline="30000" dirty="0" smtClean="0"/>
              <a:t>FR</a:t>
            </a:r>
            <a:r>
              <a:rPr lang="en-US" altLang="ko-KR" baseline="-25000" dirty="0" smtClean="0"/>
              <a:t>k,l-1</a:t>
            </a:r>
            <a:r>
              <a:rPr lang="en-US" altLang="ko-KR" dirty="0"/>
              <a:t>) (</a:t>
            </a:r>
            <a:r>
              <a:rPr lang="ko-KR" altLang="en-US" dirty="0" err="1"/>
              <a:t>수평력</a:t>
            </a:r>
            <a:r>
              <a:rPr lang="ko-KR" altLang="en-US" dirty="0"/>
              <a:t> 경우와 부호 일치함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308327" y="12079"/>
            <a:ext cx="1808508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rgbClr val="FF0000"/>
                </a:solidFill>
              </a:rPr>
              <a:t>[V] DOUBLE </a:t>
            </a:r>
            <a:r>
              <a:rPr lang="en-US" altLang="ko-KR" sz="1200" b="1" dirty="0">
                <a:solidFill>
                  <a:srgbClr val="FF0000"/>
                </a:solidFill>
              </a:rPr>
              <a:t>CHECKED</a:t>
            </a:r>
            <a:endParaRPr lang="ko-KR" altLang="ko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142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소나티나 매뉴얼과의 차이점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5689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u="sng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[!] </a:t>
            </a:r>
            <a:r>
              <a:rPr lang="ko-KR" altLang="en-US" sz="1200" b="1" u="sng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소나티나 매뉴얼과의 차이점</a:t>
            </a:r>
            <a:endParaRPr lang="en-US" altLang="ko-KR" sz="1200" b="1" u="sng" dirty="0" smtClean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  <a:p>
            <a:endParaRPr lang="en-US" altLang="ko-KR" sz="1200" dirty="0" smtClean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  <a:p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마찰력을 </a:t>
            </a:r>
            <a:r>
              <a:rPr lang="ko-KR" altLang="en-US" sz="12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우하단</a:t>
            </a:r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한 군데에서만 계산 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-&gt; </a:t>
            </a:r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좌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/</a:t>
            </a:r>
            <a:r>
              <a:rPr lang="ko-KR" altLang="en-US" sz="12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우하단</a:t>
            </a:r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두 군데서 계산</a:t>
            </a:r>
            <a:endParaRPr lang="en-US" altLang="ko-KR" sz="1200" dirty="0" smtClean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  <a:p>
            <a:endParaRPr lang="en-US" altLang="ko-KR" sz="1200" dirty="0" smtClean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  <a:p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마찰력 작용 수평 위치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: </a:t>
            </a:r>
            <a:r>
              <a:rPr lang="en-US" altLang="ko-KR" sz="12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b</a:t>
            </a:r>
            <a:r>
              <a:rPr lang="en-US" altLang="ko-KR" sz="12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&amp; b</a:t>
            </a:r>
            <a:r>
              <a:rPr lang="en-US" altLang="ko-KR" sz="12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-&gt; </a:t>
            </a:r>
            <a:r>
              <a:rPr lang="en-US" altLang="ko-KR" sz="12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a</a:t>
            </a:r>
            <a:r>
              <a:rPr lang="en-US" altLang="ko-KR" sz="12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ko-KR" altLang="en-US" sz="12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(</a:t>
            </a:r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상하 블록 공통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</a:t>
            </a:r>
          </a:p>
          <a:p>
            <a:r>
              <a:rPr lang="en-US" altLang="ko-KR" sz="12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(</a:t>
            </a:r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서로 </a:t>
            </a:r>
            <a:r>
              <a:rPr lang="ko-KR" altLang="en-US" sz="12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짝힘인데</a:t>
            </a:r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각각 다른 위치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((</a:t>
            </a:r>
            <a:r>
              <a:rPr lang="en-US" altLang="ko-KR" sz="12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</a:t>
            </a:r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과 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(k,l-1))</a:t>
            </a:r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에서 작용한다는 것은 말이 안됨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</a:t>
            </a:r>
          </a:p>
          <a:p>
            <a:r>
              <a:rPr lang="en-US" altLang="ko-KR" sz="12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(</a:t>
            </a:r>
            <a:r>
              <a:rPr lang="ko-KR" altLang="en-US" sz="12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윗</a:t>
            </a:r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블록의 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a</a:t>
            </a:r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위치에서 </a:t>
            </a:r>
            <a:r>
              <a:rPr lang="ko-KR" altLang="en-US" sz="12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아랫블록과</a:t>
            </a:r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작용한다고 봄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</a:t>
            </a:r>
          </a:p>
          <a:p>
            <a:r>
              <a:rPr lang="en-US" altLang="ko-KR" sz="12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(b </a:t>
            </a:r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대신 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a</a:t>
            </a:r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를 쓰는 이유는 </a:t>
            </a:r>
            <a:r>
              <a:rPr lang="ko-KR" altLang="en-US" sz="12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수직력</a:t>
            </a:r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위치와 같다고 보기 위함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</a:t>
            </a:r>
          </a:p>
          <a:p>
            <a:r>
              <a:rPr lang="en-US" altLang="ko-KR" sz="12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(</a:t>
            </a:r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마찰력은 </a:t>
            </a:r>
            <a:r>
              <a:rPr lang="ko-KR" altLang="en-US" sz="12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수직력에</a:t>
            </a:r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의해 발생하므로 </a:t>
            </a:r>
            <a:r>
              <a:rPr lang="ko-KR" altLang="en-US" sz="12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수직력</a:t>
            </a:r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위치에서 발생한다고 보는 것이 타당함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</a:t>
            </a:r>
          </a:p>
          <a:p>
            <a:endParaRPr lang="en-US" altLang="ko-KR" sz="1200" dirty="0" smtClean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  <a:p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접촉하지 않은 상태에서도 마찰력 작용 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-&gt; </a:t>
            </a:r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접촉한 상태에서만 마찰력 작용</a:t>
            </a:r>
            <a:endParaRPr lang="en-US" altLang="ko-KR" sz="1200" dirty="0" smtClean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  <a:p>
            <a:endParaRPr lang="en-US" altLang="ko-KR" sz="1200" dirty="0" smtClean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  <a:p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수직항력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: </a:t>
            </a:r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자신포함 </a:t>
            </a:r>
            <a:r>
              <a:rPr lang="ko-KR" altLang="en-US" sz="12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윗블록</a:t>
            </a:r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자중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+</a:t>
            </a:r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유체압력강하 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-&gt; </a:t>
            </a:r>
            <a:r>
              <a:rPr lang="ko-KR" altLang="en-US" sz="12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수직력</a:t>
            </a:r>
            <a:endParaRPr lang="en-US" altLang="ko-KR" sz="1200" dirty="0" smtClean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  <a:p>
            <a:r>
              <a:rPr lang="en-US" altLang="ko-KR" sz="12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(</a:t>
            </a:r>
            <a:r>
              <a:rPr lang="ko-KR" altLang="en-US" sz="12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윗블록</a:t>
            </a:r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자중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, </a:t>
            </a:r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유체압력강하의 효과는 이미 </a:t>
            </a:r>
            <a:r>
              <a:rPr lang="ko-KR" altLang="en-US" sz="12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수직력에</a:t>
            </a:r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다 포함되었다고 봄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</a:t>
            </a:r>
          </a:p>
          <a:p>
            <a:endParaRPr lang="en-US" altLang="ko-KR" sz="1200" dirty="0" smtClean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  <a:p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이상한 마찰력 식 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-&gt; </a:t>
            </a:r>
            <a:r>
              <a:rPr lang="en-US" altLang="ko-KR" sz="12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Penalty Friction 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Model </a:t>
            </a:r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사용</a:t>
            </a:r>
            <a:endParaRPr lang="en-US" altLang="ko-KR" sz="1200" dirty="0" smtClean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  <a:p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 (</a:t>
            </a:r>
            <a:r>
              <a:rPr lang="ko-KR" altLang="en-US" sz="12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쿨롬</a:t>
            </a:r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모델이라고 주장하면서 실제로는 아주 이상한 식 사용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</a:t>
            </a:r>
          </a:p>
          <a:p>
            <a:r>
              <a:rPr lang="en-US" altLang="ko-KR" sz="12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(</a:t>
            </a:r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다항식 형태로 속도의 </a:t>
            </a:r>
            <a:r>
              <a:rPr lang="ko-KR" altLang="en-US" sz="12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고차항을</a:t>
            </a:r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고려하려는 듯이 보임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</a:t>
            </a:r>
          </a:p>
          <a:p>
            <a:r>
              <a:rPr lang="en-US" altLang="ko-KR" sz="12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(</a:t>
            </a:r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그러나 실제 예제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(</a:t>
            </a:r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논문에 발표된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</a:t>
            </a:r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에서는 상수 값을 사용하고 있음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</a:t>
            </a:r>
          </a:p>
          <a:p>
            <a:endParaRPr lang="en-US" altLang="ko-KR" sz="1200" dirty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  <a:p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상하 블록의 </a:t>
            </a:r>
            <a:r>
              <a:rPr lang="ko-KR" altLang="en-US" sz="12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상대회전량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(alpha)</a:t>
            </a:r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을 사용하여 상대 회전에 의해 우측 모서리만 접촉했을 때를 계산함 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-&gt; </a:t>
            </a:r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상대회전 개념 안씀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. </a:t>
            </a:r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대신 수직항력이 작용할 때 마찰력을 계산하도록 함</a:t>
            </a:r>
            <a:endParaRPr lang="en-US" altLang="ko-KR" sz="1200" dirty="0" smtClean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217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gliffy.com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1026" name="Picture 2" descr="D:\2014_Seismic\Coding\SonKAERI_v04d\flowchart - force_block_v_f_1505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20688"/>
            <a:ext cx="3285778" cy="578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36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그룹 127"/>
          <p:cNvGrpSpPr/>
          <p:nvPr/>
        </p:nvGrpSpPr>
        <p:grpSpPr>
          <a:xfrm>
            <a:off x="936136" y="125952"/>
            <a:ext cx="3647819" cy="7179523"/>
            <a:chOff x="936136" y="125952"/>
            <a:chExt cx="3647819" cy="7179523"/>
          </a:xfrm>
        </p:grpSpPr>
        <p:grpSp>
          <p:nvGrpSpPr>
            <p:cNvPr id="129" name="그룹 128"/>
            <p:cNvGrpSpPr/>
            <p:nvPr/>
          </p:nvGrpSpPr>
          <p:grpSpPr>
            <a:xfrm>
              <a:off x="936136" y="125952"/>
              <a:ext cx="3647819" cy="7179523"/>
              <a:chOff x="584986" y="1074013"/>
              <a:chExt cx="3647819" cy="7179523"/>
            </a:xfrm>
          </p:grpSpPr>
          <p:grpSp>
            <p:nvGrpSpPr>
              <p:cNvPr id="140" name="그룹 139"/>
              <p:cNvGrpSpPr/>
              <p:nvPr/>
            </p:nvGrpSpPr>
            <p:grpSpPr>
              <a:xfrm>
                <a:off x="584986" y="4597198"/>
                <a:ext cx="3310399" cy="3656338"/>
                <a:chOff x="4953001" y="1073623"/>
                <a:chExt cx="3310399" cy="3656338"/>
              </a:xfrm>
            </p:grpSpPr>
            <p:grpSp>
              <p:nvGrpSpPr>
                <p:cNvPr id="168" name="그룹 167"/>
                <p:cNvGrpSpPr/>
                <p:nvPr/>
              </p:nvGrpSpPr>
              <p:grpSpPr>
                <a:xfrm>
                  <a:off x="5220411" y="1073623"/>
                  <a:ext cx="3042989" cy="3656338"/>
                  <a:chOff x="1983185" y="1565913"/>
                  <a:chExt cx="3042989" cy="3656338"/>
                </a:xfrm>
              </p:grpSpPr>
              <p:sp>
                <p:nvSpPr>
                  <p:cNvPr id="174" name="직사각형 173"/>
                  <p:cNvSpPr/>
                  <p:nvPr/>
                </p:nvSpPr>
                <p:spPr bwMode="auto">
                  <a:xfrm rot="600000">
                    <a:off x="1983185" y="2141192"/>
                    <a:ext cx="1872000" cy="2880000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0488" tIns="44450" rIns="90488" bIns="4445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1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R" altLang="en-US" sz="4000" b="1" i="0" u="none" strike="noStrike" cap="none" normalizeH="0" baseline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latin typeface="Arial" charset="0"/>
                      <a:ea typeface="굴림체" pitchFamily="49" charset="-127"/>
                    </a:endParaRPr>
                  </a:p>
                </p:txBody>
              </p:sp>
              <p:cxnSp>
                <p:nvCxnSpPr>
                  <p:cNvPr id="175" name="직선 화살표 연결선 174"/>
                  <p:cNvCxnSpPr/>
                  <p:nvPr/>
                </p:nvCxnSpPr>
                <p:spPr bwMode="auto">
                  <a:xfrm>
                    <a:off x="2919185" y="3596099"/>
                    <a:ext cx="1584000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</p:cxnSp>
              <p:sp>
                <p:nvSpPr>
                  <p:cNvPr id="176" name="직사각형 175"/>
                  <p:cNvSpPr/>
                  <p:nvPr/>
                </p:nvSpPr>
                <p:spPr bwMode="auto">
                  <a:xfrm rot="600000">
                    <a:off x="2035037" y="4618385"/>
                    <a:ext cx="252000" cy="288000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0488" tIns="44450" rIns="90488" bIns="4445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1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R" altLang="en-US" sz="4000" b="1" i="0" u="none" strike="noStrike" cap="none" normalizeH="0" baseline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latin typeface="Arial" charset="0"/>
                      <a:ea typeface="굴림체" pitchFamily="49" charset="-127"/>
                    </a:endParaRPr>
                  </a:p>
                </p:txBody>
              </p:sp>
              <p:sp>
                <p:nvSpPr>
                  <p:cNvPr id="177" name="직사각형 176"/>
                  <p:cNvSpPr/>
                  <p:nvPr/>
                </p:nvSpPr>
                <p:spPr bwMode="auto">
                  <a:xfrm rot="600000">
                    <a:off x="3066474" y="4800226"/>
                    <a:ext cx="252000" cy="288000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0488" tIns="44450" rIns="90488" bIns="4445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1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R" altLang="en-US" sz="4000" b="1" i="0" u="none" strike="noStrike" cap="none" normalizeH="0" baseline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latin typeface="Arial" charset="0"/>
                      <a:ea typeface="굴림체" pitchFamily="49" charset="-127"/>
                    </a:endParaRPr>
                  </a:p>
                </p:txBody>
              </p:sp>
              <p:sp>
                <p:nvSpPr>
                  <p:cNvPr id="178" name="사다리꼴 177"/>
                  <p:cNvSpPr/>
                  <p:nvPr/>
                </p:nvSpPr>
                <p:spPr bwMode="auto">
                  <a:xfrm rot="600000">
                    <a:off x="2536059" y="1856193"/>
                    <a:ext cx="252000" cy="216000"/>
                  </a:xfrm>
                  <a:prstGeom prst="trapezoid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0488" tIns="44450" rIns="90488" bIns="4445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1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R" altLang="en-US" sz="4000" b="1" i="0" u="none" strike="noStrike" cap="none" normalizeH="0" baseline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latin typeface="Arial" charset="0"/>
                      <a:ea typeface="굴림체" pitchFamily="49" charset="-127"/>
                    </a:endParaRPr>
                  </a:p>
                </p:txBody>
              </p:sp>
              <p:sp>
                <p:nvSpPr>
                  <p:cNvPr id="179" name="사다리꼴 178"/>
                  <p:cNvSpPr/>
                  <p:nvPr/>
                </p:nvSpPr>
                <p:spPr bwMode="auto">
                  <a:xfrm rot="600000">
                    <a:off x="3549185" y="2034975"/>
                    <a:ext cx="252000" cy="216000"/>
                  </a:xfrm>
                  <a:prstGeom prst="trapezoid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0488" tIns="44450" rIns="90488" bIns="4445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1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R" altLang="en-US" sz="4000" b="1" i="0" u="none" strike="noStrike" cap="none" normalizeH="0" baseline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latin typeface="Arial" charset="0"/>
                      <a:ea typeface="굴림체" pitchFamily="49" charset="-127"/>
                    </a:endParaRPr>
                  </a:p>
                </p:txBody>
              </p:sp>
              <p:cxnSp>
                <p:nvCxnSpPr>
                  <p:cNvPr id="180" name="직선 화살표 연결선 179"/>
                  <p:cNvCxnSpPr/>
                  <p:nvPr/>
                </p:nvCxnSpPr>
                <p:spPr bwMode="auto">
                  <a:xfrm>
                    <a:off x="2397074" y="1650320"/>
                    <a:ext cx="0" cy="3600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</p:cxnSp>
              <p:cxnSp>
                <p:nvCxnSpPr>
                  <p:cNvPr id="181" name="직선 화살표 연결선 180"/>
                  <p:cNvCxnSpPr/>
                  <p:nvPr/>
                </p:nvCxnSpPr>
                <p:spPr bwMode="auto">
                  <a:xfrm>
                    <a:off x="3960970" y="1927926"/>
                    <a:ext cx="0" cy="3600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</p:cxnSp>
              <p:cxnSp>
                <p:nvCxnSpPr>
                  <p:cNvPr id="182" name="직선 화살표 연결선 181"/>
                  <p:cNvCxnSpPr/>
                  <p:nvPr/>
                </p:nvCxnSpPr>
                <p:spPr bwMode="auto">
                  <a:xfrm rot="600000">
                    <a:off x="4166767" y="2340961"/>
                    <a:ext cx="0" cy="14760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arrow" w="med" len="med"/>
                    <a:tailEnd type="arrow"/>
                  </a:ln>
                  <a:effectLst/>
                </p:spPr>
              </p:cxnSp>
              <p:cxnSp>
                <p:nvCxnSpPr>
                  <p:cNvPr id="183" name="직선 화살표 연결선 182"/>
                  <p:cNvCxnSpPr/>
                  <p:nvPr/>
                </p:nvCxnSpPr>
                <p:spPr bwMode="auto">
                  <a:xfrm rot="6000000">
                    <a:off x="3153002" y="4186866"/>
                    <a:ext cx="0" cy="7920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arrow" w="med" len="med"/>
                    <a:tailEnd type="arrow"/>
                  </a:ln>
                  <a:effectLst/>
                </p:spPr>
              </p:cxnSp>
              <p:sp>
                <p:nvSpPr>
                  <p:cNvPr id="184" name="원호 183"/>
                  <p:cNvSpPr/>
                  <p:nvPr/>
                </p:nvSpPr>
                <p:spPr bwMode="auto">
                  <a:xfrm>
                    <a:off x="2012936" y="2524799"/>
                    <a:ext cx="1800000" cy="1800000"/>
                  </a:xfrm>
                  <a:prstGeom prst="arc">
                    <a:avLst>
                      <a:gd name="adj1" fmla="val 16181104"/>
                      <a:gd name="adj2" fmla="val 16867034"/>
                    </a:avLst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0488" tIns="44450" rIns="90488" bIns="4445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1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R" altLang="en-US" sz="4000" b="1" i="0" u="none" strike="noStrike" cap="none" normalizeH="0" baseline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latin typeface="Arial" charset="0"/>
                      <a:ea typeface="굴림체" pitchFamily="49" charset="-127"/>
                    </a:endParaRPr>
                  </a:p>
                </p:txBody>
              </p:sp>
              <p:cxnSp>
                <p:nvCxnSpPr>
                  <p:cNvPr id="185" name="직선 연결선 184"/>
                  <p:cNvCxnSpPr/>
                  <p:nvPr/>
                </p:nvCxnSpPr>
                <p:spPr bwMode="auto">
                  <a:xfrm rot="600000" flipV="1">
                    <a:off x="2913141" y="2014145"/>
                    <a:ext cx="0" cy="3208106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lgDashDot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86" name="직선 연결선 185"/>
                  <p:cNvCxnSpPr/>
                  <p:nvPr/>
                </p:nvCxnSpPr>
                <p:spPr bwMode="auto">
                  <a:xfrm rot="600000" flipV="1">
                    <a:off x="2913116" y="3705497"/>
                    <a:ext cx="12600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lgDashDot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87" name="직선 연결선 186"/>
                  <p:cNvCxnSpPr/>
                  <p:nvPr/>
                </p:nvCxnSpPr>
                <p:spPr bwMode="auto">
                  <a:xfrm flipV="1">
                    <a:off x="2919731" y="1652099"/>
                    <a:ext cx="0" cy="19440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lgDashDot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8" name="직사각형 187"/>
                      <p:cNvSpPr/>
                      <p:nvPr/>
                    </p:nvSpPr>
                    <p:spPr>
                      <a:xfrm>
                        <a:off x="4444412" y="3432201"/>
                        <a:ext cx="581762" cy="27340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  <m:sup/>
                              </m:sSubSup>
                            </m:oMath>
                          </m:oMathPara>
                        </a14:m>
                        <a:endParaRPr lang="ko-KR" altLang="ko-KR" sz="1100" b="0" i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05" name="직사각형 20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4412" y="3432201"/>
                        <a:ext cx="581762" cy="273408"/>
                      </a:xfrm>
                      <a:prstGeom prst="rect">
                        <a:avLst/>
                      </a:prstGeom>
                      <a:blipFill rotWithShape="1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9" name="직사각형 188"/>
                      <p:cNvSpPr/>
                      <p:nvPr/>
                    </p:nvSpPr>
                    <p:spPr>
                      <a:xfrm>
                        <a:off x="3888339" y="1869191"/>
                        <a:ext cx="575799" cy="28225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ko-KR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𝑉𝑅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ko-KR" altLang="ko-KR" sz="1100" b="0" i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06" name="직사각형 20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88339" y="1869191"/>
                        <a:ext cx="575799" cy="282257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0" name="직사각형 189"/>
                      <p:cNvSpPr/>
                      <p:nvPr/>
                    </p:nvSpPr>
                    <p:spPr>
                      <a:xfrm>
                        <a:off x="2329820" y="1565913"/>
                        <a:ext cx="564257" cy="28225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ko-KR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𝑉𝐿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ko-KR" altLang="ko-KR" sz="1100" b="0" i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07" name="직사각형 2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29820" y="1565913"/>
                        <a:ext cx="564257" cy="282257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1" name="직사각형 190"/>
                      <p:cNvSpPr/>
                      <p:nvPr/>
                    </p:nvSpPr>
                    <p:spPr>
                      <a:xfrm rot="600000">
                        <a:off x="2858806" y="4320686"/>
                        <a:ext cx="580159" cy="27340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  <m:sup/>
                              </m:sSubSup>
                            </m:oMath>
                          </m:oMathPara>
                        </a14:m>
                        <a:endParaRPr lang="ko-KR" altLang="ko-KR" sz="1100" b="0" i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08" name="직사각형 2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600000">
                        <a:off x="2858806" y="4320686"/>
                        <a:ext cx="580159" cy="273408"/>
                      </a:xfrm>
                      <a:prstGeom prst="rect">
                        <a:avLst/>
                      </a:prstGeom>
                      <a:blipFill rotWithShape="1"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2" name="직사각형 191"/>
                      <p:cNvSpPr/>
                      <p:nvPr/>
                    </p:nvSpPr>
                    <p:spPr>
                      <a:xfrm rot="16800000">
                        <a:off x="3761846" y="2978036"/>
                        <a:ext cx="580159" cy="27340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  <m:sup/>
                              </m:sSubSup>
                            </m:oMath>
                          </m:oMathPara>
                        </a14:m>
                        <a:endParaRPr lang="ko-KR" altLang="ko-KR" sz="1100" b="0" i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0" name="직사각형 20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6800000">
                        <a:off x="3761846" y="2978036"/>
                        <a:ext cx="580159" cy="273408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3" name="직사각형 192"/>
                      <p:cNvSpPr/>
                      <p:nvPr/>
                    </p:nvSpPr>
                    <p:spPr>
                      <a:xfrm>
                        <a:off x="2414133" y="2337114"/>
                        <a:ext cx="576825" cy="27340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  <m:sup/>
                              </m:sSubSup>
                            </m:oMath>
                          </m:oMathPara>
                        </a14:m>
                        <a:endParaRPr lang="ko-KR" altLang="ko-KR" sz="1100" b="0" i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1" name="직사각형 21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14133" y="2337114"/>
                        <a:ext cx="576825" cy="273408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94" name="직선 화살표 연결선 193"/>
                  <p:cNvCxnSpPr/>
                  <p:nvPr/>
                </p:nvCxnSpPr>
                <p:spPr bwMode="auto">
                  <a:xfrm rot="6000000">
                    <a:off x="3537078" y="1982321"/>
                    <a:ext cx="0" cy="7920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arrow" w="med" len="med"/>
                    <a:tailEnd type="arrow"/>
                  </a:ln>
                  <a:effectLst/>
                </p:spPr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5" name="직사각형 194"/>
                      <p:cNvSpPr/>
                      <p:nvPr/>
                    </p:nvSpPr>
                    <p:spPr>
                      <a:xfrm rot="600000">
                        <a:off x="3296892" y="2314409"/>
                        <a:ext cx="445507" cy="27340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  <m:sup/>
                              </m:sSubSup>
                            </m:oMath>
                          </m:oMathPara>
                        </a14:m>
                        <a:endParaRPr lang="ko-KR" altLang="ko-KR" sz="1100" b="0" i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3" name="직사각형 2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600000">
                        <a:off x="3296892" y="2314409"/>
                        <a:ext cx="445507" cy="273408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69" name="그룹 168"/>
                <p:cNvGrpSpPr/>
                <p:nvPr/>
              </p:nvGrpSpPr>
              <p:grpSpPr>
                <a:xfrm>
                  <a:off x="4953001" y="3318892"/>
                  <a:ext cx="2188215" cy="1395349"/>
                  <a:chOff x="4288132" y="4724050"/>
                  <a:chExt cx="2188215" cy="1395349"/>
                </a:xfrm>
              </p:grpSpPr>
              <p:sp>
                <p:nvSpPr>
                  <p:cNvPr id="170" name="이중 물결 169"/>
                  <p:cNvSpPr/>
                  <p:nvPr/>
                </p:nvSpPr>
                <p:spPr>
                  <a:xfrm>
                    <a:off x="4488403" y="4724050"/>
                    <a:ext cx="1901825" cy="914400"/>
                  </a:xfrm>
                  <a:prstGeom prst="doubleWav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1" name="순서도: 처리 170"/>
                  <p:cNvSpPr/>
                  <p:nvPr/>
                </p:nvSpPr>
                <p:spPr>
                  <a:xfrm>
                    <a:off x="4358229" y="4784092"/>
                    <a:ext cx="250824" cy="809624"/>
                  </a:xfrm>
                  <a:prstGeom prst="flowChartProcess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2" name="순서도: 처리 171"/>
                  <p:cNvSpPr/>
                  <p:nvPr/>
                </p:nvSpPr>
                <p:spPr>
                  <a:xfrm>
                    <a:off x="4288132" y="4982539"/>
                    <a:ext cx="2120674" cy="1136860"/>
                  </a:xfrm>
                  <a:prstGeom prst="flowChartProcess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3" name="순서도: 처리 172"/>
                  <p:cNvSpPr/>
                  <p:nvPr/>
                </p:nvSpPr>
                <p:spPr>
                  <a:xfrm rot="18464271">
                    <a:off x="6283394" y="4802910"/>
                    <a:ext cx="250824" cy="135082"/>
                  </a:xfrm>
                  <a:prstGeom prst="flowChartProcess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41" name="그룹 140"/>
              <p:cNvGrpSpPr/>
              <p:nvPr/>
            </p:nvGrpSpPr>
            <p:grpSpPr>
              <a:xfrm>
                <a:off x="898807" y="1074013"/>
                <a:ext cx="3333998" cy="3714841"/>
                <a:chOff x="898807" y="1074013"/>
                <a:chExt cx="3333998" cy="3714841"/>
              </a:xfrm>
            </p:grpSpPr>
            <p:grpSp>
              <p:nvGrpSpPr>
                <p:cNvPr id="142" name="그룹 141"/>
                <p:cNvGrpSpPr/>
                <p:nvPr/>
              </p:nvGrpSpPr>
              <p:grpSpPr>
                <a:xfrm>
                  <a:off x="898807" y="1094252"/>
                  <a:ext cx="3333998" cy="3694602"/>
                  <a:chOff x="1528542" y="1856193"/>
                  <a:chExt cx="3333998" cy="3694602"/>
                </a:xfrm>
              </p:grpSpPr>
              <p:sp>
                <p:nvSpPr>
                  <p:cNvPr id="148" name="직사각형 147"/>
                  <p:cNvSpPr/>
                  <p:nvPr/>
                </p:nvSpPr>
                <p:spPr bwMode="auto">
                  <a:xfrm rot="600000">
                    <a:off x="1983185" y="2141192"/>
                    <a:ext cx="1872000" cy="2880000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0488" tIns="44450" rIns="90488" bIns="4445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1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R" altLang="en-US" sz="4000" b="1" i="0" u="none" strike="noStrike" cap="none" normalizeH="0" baseline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latin typeface="Arial" charset="0"/>
                      <a:ea typeface="굴림체" pitchFamily="49" charset="-127"/>
                    </a:endParaRPr>
                  </a:p>
                </p:txBody>
              </p:sp>
              <p:cxnSp>
                <p:nvCxnSpPr>
                  <p:cNvPr id="149" name="직선 화살표 연결선 148"/>
                  <p:cNvCxnSpPr/>
                  <p:nvPr/>
                </p:nvCxnSpPr>
                <p:spPr bwMode="auto">
                  <a:xfrm>
                    <a:off x="2919185" y="3596099"/>
                    <a:ext cx="1584000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</p:cxnSp>
              <p:sp>
                <p:nvSpPr>
                  <p:cNvPr id="150" name="직사각형 149"/>
                  <p:cNvSpPr/>
                  <p:nvPr/>
                </p:nvSpPr>
                <p:spPr bwMode="auto">
                  <a:xfrm rot="600000">
                    <a:off x="2035037" y="4618385"/>
                    <a:ext cx="252000" cy="288000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0488" tIns="44450" rIns="90488" bIns="4445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1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R" altLang="en-US" sz="4000" b="1" i="0" u="none" strike="noStrike" cap="none" normalizeH="0" baseline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latin typeface="Arial" charset="0"/>
                      <a:ea typeface="굴림체" pitchFamily="49" charset="-127"/>
                    </a:endParaRPr>
                  </a:p>
                </p:txBody>
              </p:sp>
              <p:sp>
                <p:nvSpPr>
                  <p:cNvPr id="151" name="직사각형 150"/>
                  <p:cNvSpPr/>
                  <p:nvPr/>
                </p:nvSpPr>
                <p:spPr bwMode="auto">
                  <a:xfrm rot="600000">
                    <a:off x="3066474" y="4800226"/>
                    <a:ext cx="252000" cy="288000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0488" tIns="44450" rIns="90488" bIns="4445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1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R" altLang="en-US" sz="4000" b="1" i="0" u="none" strike="noStrike" cap="none" normalizeH="0" baseline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latin typeface="Arial" charset="0"/>
                      <a:ea typeface="굴림체" pitchFamily="49" charset="-127"/>
                    </a:endParaRPr>
                  </a:p>
                </p:txBody>
              </p:sp>
              <p:sp>
                <p:nvSpPr>
                  <p:cNvPr id="152" name="사다리꼴 151"/>
                  <p:cNvSpPr/>
                  <p:nvPr/>
                </p:nvSpPr>
                <p:spPr bwMode="auto">
                  <a:xfrm rot="600000">
                    <a:off x="2536059" y="1856193"/>
                    <a:ext cx="252000" cy="216000"/>
                  </a:xfrm>
                  <a:prstGeom prst="trapezoid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0488" tIns="44450" rIns="90488" bIns="4445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1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R" altLang="en-US" sz="4000" b="1" i="0" u="none" strike="noStrike" cap="none" normalizeH="0" baseline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latin typeface="Arial" charset="0"/>
                      <a:ea typeface="굴림체" pitchFamily="49" charset="-127"/>
                    </a:endParaRPr>
                  </a:p>
                </p:txBody>
              </p:sp>
              <p:sp>
                <p:nvSpPr>
                  <p:cNvPr id="153" name="사다리꼴 152"/>
                  <p:cNvSpPr/>
                  <p:nvPr/>
                </p:nvSpPr>
                <p:spPr bwMode="auto">
                  <a:xfrm rot="600000">
                    <a:off x="3549185" y="2034975"/>
                    <a:ext cx="252000" cy="216000"/>
                  </a:xfrm>
                  <a:prstGeom prst="trapezoid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0488" tIns="44450" rIns="90488" bIns="4445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1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R" altLang="en-US" sz="4000" b="1" i="0" u="none" strike="noStrike" cap="none" normalizeH="0" baseline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latin typeface="Arial" charset="0"/>
                      <a:ea typeface="굴림체" pitchFamily="49" charset="-127"/>
                    </a:endParaRPr>
                  </a:p>
                </p:txBody>
              </p:sp>
              <p:cxnSp>
                <p:nvCxnSpPr>
                  <p:cNvPr id="154" name="직선 화살표 연결선 153"/>
                  <p:cNvCxnSpPr/>
                  <p:nvPr/>
                </p:nvCxnSpPr>
                <p:spPr bwMode="auto">
                  <a:xfrm>
                    <a:off x="1894235" y="4873849"/>
                    <a:ext cx="0" cy="3600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triangle" w="med" len="med"/>
                    <a:tailEnd type="none"/>
                  </a:ln>
                  <a:effectLst/>
                </p:spPr>
              </p:cxnSp>
              <p:cxnSp>
                <p:nvCxnSpPr>
                  <p:cNvPr id="155" name="직선 화살표 연결선 154"/>
                  <p:cNvCxnSpPr/>
                  <p:nvPr/>
                </p:nvCxnSpPr>
                <p:spPr bwMode="auto">
                  <a:xfrm>
                    <a:off x="3458131" y="5151455"/>
                    <a:ext cx="0" cy="3600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triangle" w="med" len="med"/>
                    <a:tailEnd type="none"/>
                  </a:ln>
                  <a:effectLst/>
                </p:spPr>
              </p:cxnSp>
              <p:cxnSp>
                <p:nvCxnSpPr>
                  <p:cNvPr id="156" name="직선 화살표 연결선 155"/>
                  <p:cNvCxnSpPr/>
                  <p:nvPr/>
                </p:nvCxnSpPr>
                <p:spPr bwMode="auto">
                  <a:xfrm flipH="1">
                    <a:off x="3793866" y="3787311"/>
                    <a:ext cx="246814" cy="1399782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arrow" w="med" len="med"/>
                    <a:tailEnd type="arrow"/>
                  </a:ln>
                  <a:effectLst/>
                </p:spPr>
              </p:cxnSp>
              <p:cxnSp>
                <p:nvCxnSpPr>
                  <p:cNvPr id="157" name="직선 화살표 연결선 156"/>
                  <p:cNvCxnSpPr/>
                  <p:nvPr/>
                </p:nvCxnSpPr>
                <p:spPr bwMode="auto">
                  <a:xfrm rot="6000000">
                    <a:off x="3153002" y="4186866"/>
                    <a:ext cx="0" cy="7920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arrow" w="med" len="med"/>
                    <a:tailEnd type="arrow"/>
                  </a:ln>
                  <a:effectLst/>
                </p:spPr>
              </p:cxnSp>
              <p:sp>
                <p:nvSpPr>
                  <p:cNvPr id="158" name="원호 157"/>
                  <p:cNvSpPr/>
                  <p:nvPr/>
                </p:nvSpPr>
                <p:spPr bwMode="auto">
                  <a:xfrm rot="10800000">
                    <a:off x="2012936" y="2484391"/>
                    <a:ext cx="1800000" cy="1800000"/>
                  </a:xfrm>
                  <a:prstGeom prst="arc">
                    <a:avLst>
                      <a:gd name="adj1" fmla="val 16181104"/>
                      <a:gd name="adj2" fmla="val 16663094"/>
                    </a:avLst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0488" tIns="44450" rIns="90488" bIns="4445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1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R" altLang="en-US" sz="4000" b="1" i="0" u="none" strike="noStrike" cap="none" normalizeH="0" baseline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latin typeface="Arial" charset="0"/>
                      <a:ea typeface="굴림체" pitchFamily="49" charset="-127"/>
                    </a:endParaRPr>
                  </a:p>
                </p:txBody>
              </p:sp>
              <p:cxnSp>
                <p:nvCxnSpPr>
                  <p:cNvPr id="159" name="직선 연결선 158"/>
                  <p:cNvCxnSpPr/>
                  <p:nvPr/>
                </p:nvCxnSpPr>
                <p:spPr bwMode="auto">
                  <a:xfrm rot="600000" flipV="1">
                    <a:off x="2913141" y="2014145"/>
                    <a:ext cx="0" cy="3208106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lgDashDot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60" name="직선 연결선 159"/>
                  <p:cNvCxnSpPr/>
                  <p:nvPr/>
                </p:nvCxnSpPr>
                <p:spPr bwMode="auto">
                  <a:xfrm rot="600000" flipV="1">
                    <a:off x="2913116" y="3705497"/>
                    <a:ext cx="12600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lgDashDot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61" name="직선 연결선 160"/>
                  <p:cNvCxnSpPr/>
                  <p:nvPr/>
                </p:nvCxnSpPr>
                <p:spPr bwMode="auto">
                  <a:xfrm flipV="1">
                    <a:off x="2919286" y="3596098"/>
                    <a:ext cx="0" cy="7200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lgDashDot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2" name="직사각형 161"/>
                      <p:cNvSpPr/>
                      <p:nvPr/>
                    </p:nvSpPr>
                    <p:spPr>
                      <a:xfrm>
                        <a:off x="4444412" y="3432201"/>
                        <a:ext cx="418128" cy="26532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  <m:sup/>
                              </m:sSubSup>
                            </m:oMath>
                          </m:oMathPara>
                        </a14:m>
                        <a:endParaRPr lang="ko-KR" altLang="ko-KR" sz="1100" b="0" i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" name="직사각형 1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4412" y="3432201"/>
                        <a:ext cx="418128" cy="265329"/>
                      </a:xfrm>
                      <a:prstGeom prst="rect">
                        <a:avLst/>
                      </a:prstGeom>
                      <a:blipFill rotWithShape="1"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3" name="직사각형 162"/>
                      <p:cNvSpPr/>
                      <p:nvPr/>
                    </p:nvSpPr>
                    <p:spPr>
                      <a:xfrm>
                        <a:off x="3423511" y="5284568"/>
                        <a:ext cx="453265" cy="26622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𝑉𝑅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ko-KR" altLang="ko-KR" sz="1100" b="0" i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0" name="직사각형 1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23511" y="5284568"/>
                        <a:ext cx="453265" cy="266227"/>
                      </a:xfrm>
                      <a:prstGeom prst="rect">
                        <a:avLst/>
                      </a:prstGeom>
                      <a:blipFill rotWithShape="1"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4" name="직사각형 163"/>
                      <p:cNvSpPr/>
                      <p:nvPr/>
                    </p:nvSpPr>
                    <p:spPr>
                      <a:xfrm>
                        <a:off x="1528542" y="5016791"/>
                        <a:ext cx="441723" cy="26622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𝑉𝐿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ko-KR" altLang="ko-KR" sz="1100" b="0" i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4" name="직사각형 16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28542" y="5016791"/>
                        <a:ext cx="441723" cy="266227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5" name="직사각형 164"/>
                      <p:cNvSpPr/>
                      <p:nvPr/>
                    </p:nvSpPr>
                    <p:spPr>
                      <a:xfrm rot="600000">
                        <a:off x="2939020" y="4328989"/>
                        <a:ext cx="419730" cy="25680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  <m:sup/>
                              </m:sSubSup>
                            </m:oMath>
                          </m:oMathPara>
                        </a14:m>
                        <a:endParaRPr lang="ko-KR" altLang="ko-KR" sz="1100" b="0" i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0" name="직사각형 2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600000">
                        <a:off x="2939020" y="4328989"/>
                        <a:ext cx="419730" cy="256802"/>
                      </a:xfrm>
                      <a:prstGeom prst="rect">
                        <a:avLst/>
                      </a:prstGeom>
                      <a:blipFill rotWithShape="1"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6" name="직사각형 165"/>
                      <p:cNvSpPr/>
                      <p:nvPr/>
                    </p:nvSpPr>
                    <p:spPr>
                      <a:xfrm rot="16800000">
                        <a:off x="3617229" y="4227668"/>
                        <a:ext cx="416524" cy="25680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  <m:sup/>
                              </m:sSubSup>
                            </m:oMath>
                          </m:oMathPara>
                        </a14:m>
                        <a:endParaRPr lang="ko-KR" altLang="ko-KR" sz="1100" b="0" i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3" name="직사각형 3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6800000">
                        <a:off x="3617229" y="4227668"/>
                        <a:ext cx="416524" cy="256802"/>
                      </a:xfrm>
                      <a:prstGeom prst="rect">
                        <a:avLst/>
                      </a:prstGeom>
                      <a:blipFill rotWithShape="1"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7" name="직사각형 166"/>
                      <p:cNvSpPr/>
                      <p:nvPr/>
                    </p:nvSpPr>
                    <p:spPr>
                      <a:xfrm>
                        <a:off x="2453397" y="4111023"/>
                        <a:ext cx="416524" cy="25680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  <m:sup/>
                              </m:sSubSup>
                            </m:oMath>
                          </m:oMathPara>
                        </a14:m>
                        <a:endParaRPr lang="ko-KR" altLang="ko-KR" sz="1100" b="0" i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5" name="직사각형 3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53397" y="4111023"/>
                        <a:ext cx="416524" cy="256802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43" name="그룹 142"/>
                <p:cNvGrpSpPr/>
                <p:nvPr/>
              </p:nvGrpSpPr>
              <p:grpSpPr>
                <a:xfrm rot="10800000">
                  <a:off x="1280841" y="1074013"/>
                  <a:ext cx="2252968" cy="1634906"/>
                  <a:chOff x="4223379" y="4728813"/>
                  <a:chExt cx="2252968" cy="1634906"/>
                </a:xfrm>
              </p:grpSpPr>
              <p:sp>
                <p:nvSpPr>
                  <p:cNvPr id="144" name="이중 물결 143"/>
                  <p:cNvSpPr/>
                  <p:nvPr/>
                </p:nvSpPr>
                <p:spPr>
                  <a:xfrm>
                    <a:off x="4493166" y="4728813"/>
                    <a:ext cx="1901825" cy="914400"/>
                  </a:xfrm>
                  <a:prstGeom prst="doubleWav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" name="순서도: 처리 144"/>
                  <p:cNvSpPr/>
                  <p:nvPr/>
                </p:nvSpPr>
                <p:spPr>
                  <a:xfrm>
                    <a:off x="4358229" y="4784092"/>
                    <a:ext cx="250824" cy="1181737"/>
                  </a:xfrm>
                  <a:prstGeom prst="flowChartProcess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6" name="순서도: 처리 145"/>
                  <p:cNvSpPr/>
                  <p:nvPr/>
                </p:nvSpPr>
                <p:spPr>
                  <a:xfrm>
                    <a:off x="4223379" y="4982539"/>
                    <a:ext cx="2185429" cy="1381180"/>
                  </a:xfrm>
                  <a:prstGeom prst="flowChartProcess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7" name="순서도: 처리 146"/>
                  <p:cNvSpPr/>
                  <p:nvPr/>
                </p:nvSpPr>
                <p:spPr>
                  <a:xfrm rot="18464271">
                    <a:off x="6283394" y="4802910"/>
                    <a:ext cx="250824" cy="135082"/>
                  </a:xfrm>
                  <a:prstGeom prst="flowChartProcess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130" name="그룹 129"/>
            <p:cNvGrpSpPr/>
            <p:nvPr/>
          </p:nvGrpSpPr>
          <p:grpSpPr>
            <a:xfrm>
              <a:off x="1611695" y="3222500"/>
              <a:ext cx="2274137" cy="549227"/>
              <a:chOff x="1847601" y="4931721"/>
              <a:chExt cx="2274137" cy="549227"/>
            </a:xfrm>
          </p:grpSpPr>
          <p:cxnSp>
            <p:nvCxnSpPr>
              <p:cNvPr id="136" name="직선 화살표 연결선 135"/>
              <p:cNvCxnSpPr/>
              <p:nvPr/>
            </p:nvCxnSpPr>
            <p:spPr bwMode="auto">
              <a:xfrm rot="600000">
                <a:off x="3412991" y="5217569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직사각형 136"/>
                  <p:cNvSpPr/>
                  <p:nvPr/>
                </p:nvSpPr>
                <p:spPr>
                  <a:xfrm>
                    <a:off x="3654944" y="5199653"/>
                    <a:ext cx="46679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7" name="직사각형 1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4944" y="5199653"/>
                    <a:ext cx="466794" cy="28129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8" name="직선 화살표 연결선 137"/>
              <p:cNvCxnSpPr/>
              <p:nvPr/>
            </p:nvCxnSpPr>
            <p:spPr bwMode="auto">
              <a:xfrm rot="600000">
                <a:off x="1852010" y="4931721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직사각형 138"/>
                  <p:cNvSpPr/>
                  <p:nvPr/>
                </p:nvSpPr>
                <p:spPr>
                  <a:xfrm>
                    <a:off x="1847601" y="4950286"/>
                    <a:ext cx="46679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9" name="직사각형 1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7601" y="4950286"/>
                    <a:ext cx="466794" cy="281295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그룹 130"/>
            <p:cNvGrpSpPr/>
            <p:nvPr/>
          </p:nvGrpSpPr>
          <p:grpSpPr>
            <a:xfrm>
              <a:off x="990117" y="3710889"/>
              <a:ext cx="3081761" cy="784196"/>
              <a:chOff x="5433981" y="1870394"/>
              <a:chExt cx="3081761" cy="784196"/>
            </a:xfrm>
          </p:grpSpPr>
          <p:cxnSp>
            <p:nvCxnSpPr>
              <p:cNvPr id="132" name="직선 화살표 연결선 131"/>
              <p:cNvCxnSpPr/>
              <p:nvPr/>
            </p:nvCxnSpPr>
            <p:spPr bwMode="auto">
              <a:xfrm rot="600000">
                <a:off x="7626665" y="2526412"/>
                <a:ext cx="39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직사각형 132"/>
                  <p:cNvSpPr/>
                  <p:nvPr/>
                </p:nvSpPr>
                <p:spPr>
                  <a:xfrm>
                    <a:off x="7943149" y="2373295"/>
                    <a:ext cx="572593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3" name="직사각형 1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43149" y="2373295"/>
                    <a:ext cx="572593" cy="281295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4" name="직선 화살표 연결선 133"/>
              <p:cNvCxnSpPr/>
              <p:nvPr/>
            </p:nvCxnSpPr>
            <p:spPr bwMode="auto">
              <a:xfrm rot="600000">
                <a:off x="5669789" y="2197171"/>
                <a:ext cx="39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직사각형 134"/>
                  <p:cNvSpPr/>
                  <p:nvPr/>
                </p:nvSpPr>
                <p:spPr>
                  <a:xfrm>
                    <a:off x="5433981" y="1870394"/>
                    <a:ext cx="561051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직사각형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3981" y="1870394"/>
                    <a:ext cx="561051" cy="281295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 smtClean="0"/>
              <a:t>수평마찰 관련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실제 계산되는 부분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84168" y="6351606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확장 </a:t>
            </a:r>
            <a:r>
              <a:rPr lang="en-US" altLang="ko-KR" dirty="0" err="1" smtClean="0"/>
              <a:t>wmf</a:t>
            </a:r>
            <a:r>
              <a:rPr lang="en-US" altLang="ko-KR" dirty="0" smtClean="0"/>
              <a:t> (</a:t>
            </a:r>
            <a:r>
              <a:rPr lang="ko-KR" altLang="en-US" dirty="0" smtClean="0"/>
              <a:t>크기조절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66" name="TextBox 265"/>
          <p:cNvSpPr txBox="1"/>
          <p:nvPr/>
        </p:nvSpPr>
        <p:spPr>
          <a:xfrm>
            <a:off x="3108700" y="62967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원</a:t>
            </a:r>
            <a:r>
              <a:rPr lang="ko-KR" altLang="en-US"/>
              <a:t>본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54" b="16834"/>
          <a:stretch/>
        </p:blipFill>
        <p:spPr bwMode="auto">
          <a:xfrm>
            <a:off x="5004047" y="1674389"/>
            <a:ext cx="3646487" cy="4490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51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4" name="다이아몬드 3"/>
          <p:cNvSpPr/>
          <p:nvPr/>
        </p:nvSpPr>
        <p:spPr>
          <a:xfrm>
            <a:off x="1187624" y="2889168"/>
            <a:ext cx="792000" cy="504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 smtClean="0"/>
              <a:t>v==0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3582955" y="2985114"/>
            <a:ext cx="648000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Ff</a:t>
            </a:r>
            <a:r>
              <a:rPr lang="en-US" altLang="ko-KR" sz="1000" dirty="0" smtClean="0"/>
              <a:t> = -Ft</a:t>
            </a:r>
            <a:endParaRPr lang="ko-KR" altLang="en-US" sz="1000" dirty="0"/>
          </a:p>
        </p:txBody>
      </p:sp>
      <p:sp>
        <p:nvSpPr>
          <p:cNvPr id="8" name="다이아몬드 7"/>
          <p:cNvSpPr/>
          <p:nvPr/>
        </p:nvSpPr>
        <p:spPr>
          <a:xfrm>
            <a:off x="2305822" y="2859114"/>
            <a:ext cx="792000" cy="504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/>
              <a:t>|Ft|&lt;</a:t>
            </a:r>
            <a:r>
              <a:rPr lang="en-US" altLang="ko-KR" sz="1000" dirty="0" err="1" smtClean="0"/>
              <a:t>Flim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5139654" y="2848910"/>
            <a:ext cx="1368152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/>
              <a:t>Effect: Stick</a:t>
            </a:r>
          </a:p>
          <a:p>
            <a:r>
              <a:rPr lang="en-US" altLang="ko-KR" sz="1000" dirty="0" smtClean="0"/>
              <a:t>  dv=0, v=0, </a:t>
            </a:r>
            <a:r>
              <a:rPr lang="en-US" altLang="ko-KR" sz="1000" dirty="0" err="1" smtClean="0"/>
              <a:t>rel</a:t>
            </a:r>
            <a:r>
              <a:rPr lang="en-US" altLang="ko-KR" sz="1000" dirty="0" smtClean="0"/>
              <a:t> u=0</a:t>
            </a:r>
            <a:endParaRPr lang="ko-KR" altLang="en-US" sz="1000" dirty="0"/>
          </a:p>
        </p:txBody>
      </p:sp>
      <p:cxnSp>
        <p:nvCxnSpPr>
          <p:cNvPr id="14" name="꺾인 연결선 13"/>
          <p:cNvCxnSpPr>
            <a:stCxn id="4" idx="3"/>
            <a:endCxn id="8" idx="1"/>
          </p:cNvCxnSpPr>
          <p:nvPr/>
        </p:nvCxnSpPr>
        <p:spPr>
          <a:xfrm flipV="1">
            <a:off x="1979624" y="3111114"/>
            <a:ext cx="326198" cy="3005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" idx="3"/>
            <a:endCxn id="7" idx="1"/>
          </p:cNvCxnSpPr>
          <p:nvPr/>
        </p:nvCxnSpPr>
        <p:spPr>
          <a:xfrm>
            <a:off x="3097822" y="3111114"/>
            <a:ext cx="48513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582955" y="3365243"/>
            <a:ext cx="1241045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err="1" smtClean="0"/>
              <a:t>Ff</a:t>
            </a:r>
            <a:r>
              <a:rPr lang="en-US" altLang="ko-KR" sz="1000" dirty="0" smtClean="0"/>
              <a:t> = -sign(Ft)*</a:t>
            </a:r>
            <a:r>
              <a:rPr lang="en-US" altLang="ko-KR" sz="1000" dirty="0" err="1" smtClean="0"/>
              <a:t>Flim</a:t>
            </a:r>
            <a:endParaRPr lang="ko-KR" altLang="en-US" sz="1000" dirty="0"/>
          </a:p>
        </p:txBody>
      </p:sp>
      <p:cxnSp>
        <p:nvCxnSpPr>
          <p:cNvPr id="27" name="꺾인 연결선 26"/>
          <p:cNvCxnSpPr>
            <a:stCxn id="8" idx="2"/>
            <a:endCxn id="25" idx="1"/>
          </p:cNvCxnSpPr>
          <p:nvPr/>
        </p:nvCxnSpPr>
        <p:spPr>
          <a:xfrm rot="16200000" flipH="1">
            <a:off x="3079768" y="2985167"/>
            <a:ext cx="125240" cy="8811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148054" y="3365243"/>
            <a:ext cx="1443024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/>
              <a:t>Effect: Slide Initiation</a:t>
            </a:r>
          </a:p>
          <a:p>
            <a:r>
              <a:rPr lang="en-US" altLang="ko-KR" sz="1000" dirty="0" smtClean="0"/>
              <a:t>  dv!=0, v!=0, </a:t>
            </a:r>
            <a:r>
              <a:rPr lang="en-US" altLang="ko-KR" sz="1000" dirty="0" err="1" smtClean="0"/>
              <a:t>rel</a:t>
            </a:r>
            <a:r>
              <a:rPr lang="en-US" altLang="ko-KR" sz="1000" dirty="0" smtClean="0"/>
              <a:t> u=0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3030483" y="1700808"/>
            <a:ext cx="1085801" cy="842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000" dirty="0"/>
              <a:t>v=v1-v2</a:t>
            </a:r>
            <a:endParaRPr lang="ko-KR" altLang="en-US" sz="1000" dirty="0"/>
          </a:p>
          <a:p>
            <a:pPr algn="ctr"/>
            <a:r>
              <a:rPr lang="en-US" altLang="ko-KR" sz="1000" dirty="0" smtClean="0"/>
              <a:t>Ft1 = Fx1-M1/L1</a:t>
            </a:r>
          </a:p>
          <a:p>
            <a:pPr algn="ctr"/>
            <a:r>
              <a:rPr lang="en-US" altLang="ko-KR" sz="1000" dirty="0" smtClean="0"/>
              <a:t>Ft2 </a:t>
            </a:r>
            <a:r>
              <a:rPr lang="en-US" altLang="ko-KR" sz="1000" dirty="0"/>
              <a:t>= </a:t>
            </a:r>
            <a:r>
              <a:rPr lang="en-US" altLang="ko-KR" sz="1000" dirty="0" smtClean="0"/>
              <a:t>Fx2+M2/L2</a:t>
            </a:r>
            <a:endParaRPr lang="ko-KR" altLang="en-US" sz="1000" dirty="0"/>
          </a:p>
          <a:p>
            <a:pPr algn="ctr"/>
            <a:r>
              <a:rPr lang="en-US" altLang="ko-KR" sz="1000" dirty="0" smtClean="0"/>
              <a:t>Ft </a:t>
            </a:r>
            <a:r>
              <a:rPr lang="en-US" altLang="ko-KR" sz="1000" dirty="0"/>
              <a:t>= </a:t>
            </a:r>
            <a:r>
              <a:rPr lang="en-US" altLang="ko-KR" sz="1000" dirty="0" smtClean="0"/>
              <a:t>Ft1-Ft2</a:t>
            </a:r>
          </a:p>
          <a:p>
            <a:pPr algn="ctr"/>
            <a:r>
              <a:rPr lang="en-US" altLang="ko-KR" sz="1000" dirty="0" err="1"/>
              <a:t>Flim</a:t>
            </a:r>
            <a:r>
              <a:rPr lang="en-US" altLang="ko-KR" sz="1000" dirty="0"/>
              <a:t> = mu(v)*</a:t>
            </a:r>
            <a:r>
              <a:rPr lang="en-US" altLang="ko-KR" sz="1000" dirty="0" err="1" smtClean="0"/>
              <a:t>Fv</a:t>
            </a:r>
            <a:endParaRPr lang="ko-KR" altLang="en-US" sz="1000" dirty="0"/>
          </a:p>
        </p:txBody>
      </p:sp>
      <p:cxnSp>
        <p:nvCxnSpPr>
          <p:cNvPr id="42" name="꺾인 연결선 41"/>
          <p:cNvCxnSpPr>
            <a:stCxn id="4" idx="2"/>
            <a:endCxn id="48" idx="1"/>
          </p:cNvCxnSpPr>
          <p:nvPr/>
        </p:nvCxnSpPr>
        <p:spPr>
          <a:xfrm rot="16200000" flipH="1">
            <a:off x="2284936" y="2691856"/>
            <a:ext cx="624185" cy="20268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610432" y="3894242"/>
            <a:ext cx="1241045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err="1" smtClean="0"/>
              <a:t>Ff</a:t>
            </a:r>
            <a:r>
              <a:rPr lang="en-US" altLang="ko-KR" sz="1000" dirty="0" smtClean="0"/>
              <a:t> = -sign(Ft)*</a:t>
            </a:r>
            <a:r>
              <a:rPr lang="en-US" altLang="ko-KR" sz="1000" dirty="0" err="1" smtClean="0"/>
              <a:t>Flim</a:t>
            </a:r>
            <a:endParaRPr lang="ko-KR" altLang="en-US" sz="1000" dirty="0"/>
          </a:p>
        </p:txBody>
      </p:sp>
      <p:sp>
        <p:nvSpPr>
          <p:cNvPr id="52" name="직사각형 51"/>
          <p:cNvSpPr/>
          <p:nvPr/>
        </p:nvSpPr>
        <p:spPr>
          <a:xfrm>
            <a:off x="5148054" y="3882623"/>
            <a:ext cx="1443024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/>
              <a:t>Effect: Slide</a:t>
            </a:r>
          </a:p>
          <a:p>
            <a:r>
              <a:rPr lang="en-US" altLang="ko-KR" sz="1000" dirty="0" smtClean="0"/>
              <a:t>  dv!=0, v!=0, </a:t>
            </a:r>
            <a:r>
              <a:rPr lang="en-US" altLang="ko-KR" sz="1000" dirty="0" err="1" smtClean="0"/>
              <a:t>rel</a:t>
            </a:r>
            <a:r>
              <a:rPr lang="en-US" altLang="ko-KR" sz="1000" dirty="0" smtClean="0"/>
              <a:t> u=0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1043608" y="2733172"/>
            <a:ext cx="5616623" cy="16319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꺾인 연결선 54"/>
          <p:cNvCxnSpPr>
            <a:stCxn id="32" idx="2"/>
            <a:endCxn id="53" idx="0"/>
          </p:cNvCxnSpPr>
          <p:nvPr/>
        </p:nvCxnSpPr>
        <p:spPr>
          <a:xfrm rot="16200000" flipH="1">
            <a:off x="3617543" y="2498794"/>
            <a:ext cx="190219" cy="2785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6732241" y="3498961"/>
            <a:ext cx="2232248" cy="11695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1000" dirty="0" smtClean="0"/>
              <a:t>문제점</a:t>
            </a:r>
            <a:r>
              <a:rPr lang="en-US" altLang="ko-KR" sz="1000" dirty="0" smtClean="0"/>
              <a:t>:</a:t>
            </a:r>
          </a:p>
          <a:p>
            <a:r>
              <a:rPr lang="en-US" altLang="ko-KR" sz="1000" dirty="0" smtClean="0"/>
              <a:t>v!=0</a:t>
            </a:r>
            <a:r>
              <a:rPr lang="ko-KR" altLang="en-US" sz="1000" dirty="0" smtClean="0"/>
              <a:t>일 때</a:t>
            </a:r>
            <a:r>
              <a:rPr lang="en-US" altLang="ko-KR" sz="1000" dirty="0" smtClean="0"/>
              <a:t>, Ft</a:t>
            </a:r>
            <a:r>
              <a:rPr lang="ko-KR" altLang="en-US" sz="1000" dirty="0" smtClean="0"/>
              <a:t>가 매우 작은 경우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거의 멈추기 직전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에도 매우 큰 </a:t>
            </a:r>
            <a:r>
              <a:rPr lang="en-US" altLang="ko-KR" sz="1000" dirty="0" err="1" smtClean="0"/>
              <a:t>Ff</a:t>
            </a:r>
            <a:r>
              <a:rPr lang="ko-KR" altLang="en-US" sz="1000" dirty="0" smtClean="0"/>
              <a:t>가 작용할 수 있다</a:t>
            </a:r>
            <a:r>
              <a:rPr lang="en-US" altLang="ko-KR" sz="1000" dirty="0" smtClean="0"/>
              <a:t>.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진동의 가능성이 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문제점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참조</a:t>
            </a:r>
            <a:endParaRPr lang="en-US" altLang="ko-KR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5772213" y="1106217"/>
            <a:ext cx="28712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v1 : velocity on interface of body 1</a:t>
            </a:r>
          </a:p>
          <a:p>
            <a:r>
              <a:rPr lang="en-US" altLang="ko-KR" sz="1000" dirty="0" smtClean="0"/>
              <a:t>v2 : velocity on interface of body 2</a:t>
            </a:r>
          </a:p>
          <a:p>
            <a:r>
              <a:rPr lang="en-US" altLang="ko-KR" sz="1000" dirty="0" smtClean="0"/>
              <a:t>v : relative velocity on interface</a:t>
            </a:r>
          </a:p>
          <a:p>
            <a:r>
              <a:rPr lang="en-US" altLang="ko-KR" sz="1000" dirty="0" smtClean="0"/>
              <a:t>dv : dv/</a:t>
            </a:r>
            <a:r>
              <a:rPr lang="en-US" altLang="ko-KR" sz="1000" dirty="0" err="1" smtClean="0"/>
              <a:t>dt</a:t>
            </a:r>
            <a:endParaRPr lang="en-US" altLang="ko-KR" sz="1000" dirty="0" smtClean="0"/>
          </a:p>
          <a:p>
            <a:r>
              <a:rPr lang="en-US" altLang="ko-KR" sz="1000" dirty="0" err="1" smtClean="0"/>
              <a:t>rel</a:t>
            </a:r>
            <a:r>
              <a:rPr lang="en-US" altLang="ko-KR" sz="1000" dirty="0" smtClean="0"/>
              <a:t> u : relative displacement on interface</a:t>
            </a:r>
          </a:p>
          <a:p>
            <a:r>
              <a:rPr lang="en-US" altLang="ko-KR" sz="1000" dirty="0" smtClean="0"/>
              <a:t>Ft : traction force on interface</a:t>
            </a:r>
          </a:p>
          <a:p>
            <a:r>
              <a:rPr lang="en-US" altLang="ko-KR" sz="1000" dirty="0" err="1" smtClean="0"/>
              <a:t>Flim</a:t>
            </a:r>
            <a:r>
              <a:rPr lang="en-US" altLang="ko-KR" sz="1000" dirty="0" smtClean="0"/>
              <a:t> : critical limit on traction force for sliding</a:t>
            </a:r>
          </a:p>
          <a:p>
            <a:r>
              <a:rPr lang="en-US" altLang="ko-KR" sz="1000" dirty="0" err="1" smtClean="0"/>
              <a:t>Ff</a:t>
            </a:r>
            <a:r>
              <a:rPr lang="en-US" altLang="ko-KR" sz="1000" dirty="0" smtClean="0"/>
              <a:t> : frictional force</a:t>
            </a:r>
          </a:p>
        </p:txBody>
      </p:sp>
      <p:grpSp>
        <p:nvGrpSpPr>
          <p:cNvPr id="77" name="그룹 76"/>
          <p:cNvGrpSpPr/>
          <p:nvPr/>
        </p:nvGrpSpPr>
        <p:grpSpPr>
          <a:xfrm>
            <a:off x="79440" y="4827900"/>
            <a:ext cx="1621737" cy="1607257"/>
            <a:chOff x="1107599" y="4797152"/>
            <a:chExt cx="1621737" cy="1607257"/>
          </a:xfrm>
        </p:grpSpPr>
        <p:sp>
          <p:nvSpPr>
            <p:cNvPr id="68" name="직사각형 67"/>
            <p:cNvSpPr/>
            <p:nvPr/>
          </p:nvSpPr>
          <p:spPr>
            <a:xfrm rot="1125222">
              <a:off x="1259632" y="4797152"/>
              <a:ext cx="883091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 rot="183799">
              <a:off x="1107599" y="5684329"/>
              <a:ext cx="883091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2" name="직선 화살표 연결선 71"/>
            <p:cNvCxnSpPr/>
            <p:nvPr/>
          </p:nvCxnSpPr>
          <p:spPr>
            <a:xfrm>
              <a:off x="2009299" y="5631529"/>
              <a:ext cx="47446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>
              <a:off x="2009300" y="5733256"/>
              <a:ext cx="2965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2305822" y="5261031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v1</a:t>
              </a:r>
              <a:endParaRPr lang="ko-KR" alt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186092" y="5733256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v2</a:t>
              </a:r>
              <a:endParaRPr lang="ko-KR" altLang="en-US" dirty="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2285218" y="4888366"/>
            <a:ext cx="1502007" cy="1607257"/>
            <a:chOff x="1107599" y="4797152"/>
            <a:chExt cx="1502007" cy="1607257"/>
          </a:xfrm>
        </p:grpSpPr>
        <p:sp>
          <p:nvSpPr>
            <p:cNvPr id="79" name="직사각형 78"/>
            <p:cNvSpPr/>
            <p:nvPr/>
          </p:nvSpPr>
          <p:spPr>
            <a:xfrm rot="1125222">
              <a:off x="1259632" y="4797152"/>
              <a:ext cx="883091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183799">
              <a:off x="1107599" y="5684329"/>
              <a:ext cx="883091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화살표 연결선 80"/>
            <p:cNvCxnSpPr/>
            <p:nvPr/>
          </p:nvCxnSpPr>
          <p:spPr>
            <a:xfrm flipH="1" flipV="1">
              <a:off x="1524202" y="5630363"/>
              <a:ext cx="485097" cy="11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H="1">
              <a:off x="1549144" y="5733256"/>
              <a:ext cx="460157" cy="12481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419409" y="5261031"/>
              <a:ext cx="375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Ff</a:t>
              </a:r>
              <a:endParaRPr lang="ko-KR" alt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186092" y="5733256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v2</a:t>
              </a:r>
              <a:endParaRPr lang="ko-KR" altLang="en-US" dirty="0"/>
            </a:p>
          </p:txBody>
        </p:sp>
      </p:grpSp>
      <p:cxnSp>
        <p:nvCxnSpPr>
          <p:cNvPr id="35" name="직선 연결선 34"/>
          <p:cNvCxnSpPr/>
          <p:nvPr/>
        </p:nvCxnSpPr>
        <p:spPr>
          <a:xfrm>
            <a:off x="1043608" y="980728"/>
            <a:ext cx="6624736" cy="54006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395536" y="1556792"/>
            <a:ext cx="7776864" cy="496855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747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4" name="다이아몬드 3"/>
          <p:cNvSpPr/>
          <p:nvPr/>
        </p:nvSpPr>
        <p:spPr>
          <a:xfrm>
            <a:off x="1187624" y="2889168"/>
            <a:ext cx="792000" cy="504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 smtClean="0"/>
              <a:t>v==0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3582955" y="2985114"/>
            <a:ext cx="648000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Ff</a:t>
            </a:r>
            <a:r>
              <a:rPr lang="en-US" altLang="ko-KR" sz="1000" dirty="0" smtClean="0"/>
              <a:t> = -Ft</a:t>
            </a:r>
            <a:endParaRPr lang="ko-KR" altLang="en-US" sz="1000" dirty="0"/>
          </a:p>
        </p:txBody>
      </p:sp>
      <p:sp>
        <p:nvSpPr>
          <p:cNvPr id="8" name="다이아몬드 7"/>
          <p:cNvSpPr/>
          <p:nvPr/>
        </p:nvSpPr>
        <p:spPr>
          <a:xfrm>
            <a:off x="2305822" y="2859114"/>
            <a:ext cx="792000" cy="504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/>
              <a:t>Ft&lt;</a:t>
            </a:r>
            <a:r>
              <a:rPr lang="en-US" altLang="ko-KR" sz="1000" dirty="0" err="1" smtClean="0"/>
              <a:t>Flim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5139654" y="2848910"/>
            <a:ext cx="1368152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/>
              <a:t>Effect: Stick</a:t>
            </a:r>
          </a:p>
          <a:p>
            <a:r>
              <a:rPr lang="en-US" altLang="ko-KR" sz="1000" dirty="0" smtClean="0"/>
              <a:t>  dv=0, v=0, </a:t>
            </a:r>
            <a:r>
              <a:rPr lang="en-US" altLang="ko-KR" sz="1000" dirty="0" err="1" smtClean="0"/>
              <a:t>rel</a:t>
            </a:r>
            <a:r>
              <a:rPr lang="en-US" altLang="ko-KR" sz="1000" dirty="0" smtClean="0"/>
              <a:t> u=0</a:t>
            </a:r>
            <a:endParaRPr lang="ko-KR" altLang="en-US" sz="1000" dirty="0"/>
          </a:p>
        </p:txBody>
      </p:sp>
      <p:cxnSp>
        <p:nvCxnSpPr>
          <p:cNvPr id="14" name="꺾인 연결선 13"/>
          <p:cNvCxnSpPr>
            <a:stCxn id="4" idx="3"/>
            <a:endCxn id="8" idx="1"/>
          </p:cNvCxnSpPr>
          <p:nvPr/>
        </p:nvCxnSpPr>
        <p:spPr>
          <a:xfrm flipV="1">
            <a:off x="1979624" y="3111114"/>
            <a:ext cx="326198" cy="3005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" idx="3"/>
            <a:endCxn id="7" idx="1"/>
          </p:cNvCxnSpPr>
          <p:nvPr/>
        </p:nvCxnSpPr>
        <p:spPr>
          <a:xfrm>
            <a:off x="3097822" y="3111114"/>
            <a:ext cx="48513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582955" y="3365243"/>
            <a:ext cx="1241045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err="1" smtClean="0"/>
              <a:t>Ff</a:t>
            </a:r>
            <a:r>
              <a:rPr lang="en-US" altLang="ko-KR" sz="1000" dirty="0" smtClean="0"/>
              <a:t> = -sign(Ft)*</a:t>
            </a:r>
            <a:r>
              <a:rPr lang="en-US" altLang="ko-KR" sz="1000" dirty="0" err="1" smtClean="0"/>
              <a:t>Flim</a:t>
            </a:r>
            <a:endParaRPr lang="ko-KR" altLang="en-US" sz="1000" dirty="0"/>
          </a:p>
        </p:txBody>
      </p:sp>
      <p:cxnSp>
        <p:nvCxnSpPr>
          <p:cNvPr id="27" name="꺾인 연결선 26"/>
          <p:cNvCxnSpPr>
            <a:stCxn id="8" idx="2"/>
            <a:endCxn id="25" idx="1"/>
          </p:cNvCxnSpPr>
          <p:nvPr/>
        </p:nvCxnSpPr>
        <p:spPr>
          <a:xfrm rot="16200000" flipH="1">
            <a:off x="3079768" y="2985167"/>
            <a:ext cx="125240" cy="8811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148054" y="3365243"/>
            <a:ext cx="1443024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/>
              <a:t>Effect: Slide Initiation</a:t>
            </a:r>
          </a:p>
          <a:p>
            <a:r>
              <a:rPr lang="en-US" altLang="ko-KR" sz="1000" dirty="0" smtClean="0"/>
              <a:t>  dv!=0, v!=0, </a:t>
            </a:r>
            <a:r>
              <a:rPr lang="en-US" altLang="ko-KR" sz="1000" dirty="0" err="1" smtClean="0"/>
              <a:t>rel</a:t>
            </a:r>
            <a:r>
              <a:rPr lang="en-US" altLang="ko-KR" sz="1000" dirty="0" smtClean="0"/>
              <a:t> u=0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3030483" y="1700808"/>
            <a:ext cx="1085801" cy="842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000" dirty="0"/>
              <a:t>v=v1-v2</a:t>
            </a:r>
            <a:endParaRPr lang="ko-KR" altLang="en-US" sz="1000" dirty="0"/>
          </a:p>
          <a:p>
            <a:pPr algn="ctr"/>
            <a:r>
              <a:rPr lang="en-US" altLang="ko-KR" sz="1000" dirty="0" smtClean="0"/>
              <a:t>Ft1 = Fx1-M1/L1</a:t>
            </a:r>
          </a:p>
          <a:p>
            <a:pPr algn="ctr"/>
            <a:r>
              <a:rPr lang="en-US" altLang="ko-KR" sz="1000" dirty="0" smtClean="0"/>
              <a:t>Ft2 </a:t>
            </a:r>
            <a:r>
              <a:rPr lang="en-US" altLang="ko-KR" sz="1000" dirty="0"/>
              <a:t>= </a:t>
            </a:r>
            <a:r>
              <a:rPr lang="en-US" altLang="ko-KR" sz="1000" dirty="0" smtClean="0"/>
              <a:t>Fx2+M2/L2</a:t>
            </a:r>
            <a:endParaRPr lang="ko-KR" altLang="en-US" sz="1000" dirty="0"/>
          </a:p>
          <a:p>
            <a:pPr algn="ctr"/>
            <a:r>
              <a:rPr lang="en-US" altLang="ko-KR" sz="1000" dirty="0" smtClean="0"/>
              <a:t>Ft </a:t>
            </a:r>
            <a:r>
              <a:rPr lang="en-US" altLang="ko-KR" sz="1000" dirty="0"/>
              <a:t>= </a:t>
            </a:r>
            <a:r>
              <a:rPr lang="en-US" altLang="ko-KR" sz="1000" dirty="0" smtClean="0"/>
              <a:t>Ft1-Ft2</a:t>
            </a:r>
          </a:p>
          <a:p>
            <a:pPr algn="ctr"/>
            <a:r>
              <a:rPr lang="en-US" altLang="ko-KR" sz="1000" dirty="0" err="1"/>
              <a:t>Flim</a:t>
            </a:r>
            <a:r>
              <a:rPr lang="en-US" altLang="ko-KR" sz="1000" dirty="0"/>
              <a:t> = mu(v)*</a:t>
            </a:r>
            <a:r>
              <a:rPr lang="en-US" altLang="ko-KR" sz="1000" dirty="0" err="1" smtClean="0"/>
              <a:t>Fv</a:t>
            </a:r>
            <a:endParaRPr lang="ko-KR" altLang="en-US" sz="1000" dirty="0"/>
          </a:p>
        </p:txBody>
      </p:sp>
      <p:cxnSp>
        <p:nvCxnSpPr>
          <p:cNvPr id="42" name="꺾인 연결선 41"/>
          <p:cNvCxnSpPr>
            <a:stCxn id="4" idx="2"/>
            <a:endCxn id="22" idx="1"/>
          </p:cNvCxnSpPr>
          <p:nvPr/>
        </p:nvCxnSpPr>
        <p:spPr>
          <a:xfrm rot="16200000" flipH="1">
            <a:off x="1633502" y="3343290"/>
            <a:ext cx="622443" cy="7221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563604" y="3909272"/>
            <a:ext cx="630301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err="1" smtClean="0"/>
              <a:t>Ff</a:t>
            </a:r>
            <a:r>
              <a:rPr lang="en-US" altLang="ko-KR" sz="1000" dirty="0" smtClean="0"/>
              <a:t> = -Ft</a:t>
            </a:r>
            <a:endParaRPr lang="ko-KR" altLang="en-US" sz="1000" dirty="0"/>
          </a:p>
        </p:txBody>
      </p:sp>
      <p:sp>
        <p:nvSpPr>
          <p:cNvPr id="52" name="직사각형 51"/>
          <p:cNvSpPr/>
          <p:nvPr/>
        </p:nvSpPr>
        <p:spPr>
          <a:xfrm>
            <a:off x="5148054" y="3882623"/>
            <a:ext cx="1443024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/>
              <a:t>Effect: Stick</a:t>
            </a:r>
          </a:p>
          <a:p>
            <a:r>
              <a:rPr lang="en-US" altLang="ko-KR" sz="1000" dirty="0" smtClean="0"/>
              <a:t>  dv=0, v!=0, </a:t>
            </a:r>
            <a:r>
              <a:rPr lang="en-US" altLang="ko-KR" sz="1000" dirty="0" err="1" smtClean="0"/>
              <a:t>rel</a:t>
            </a:r>
            <a:r>
              <a:rPr lang="en-US" altLang="ko-KR" sz="1000" dirty="0" smtClean="0"/>
              <a:t> u!=0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1043608" y="2733172"/>
            <a:ext cx="5616623" cy="28560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꺾인 연결선 54"/>
          <p:cNvCxnSpPr>
            <a:stCxn id="32" idx="2"/>
            <a:endCxn id="53" idx="0"/>
          </p:cNvCxnSpPr>
          <p:nvPr/>
        </p:nvCxnSpPr>
        <p:spPr>
          <a:xfrm rot="16200000" flipH="1">
            <a:off x="3617543" y="2498794"/>
            <a:ext cx="190219" cy="2785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다이아몬드 21"/>
          <p:cNvSpPr/>
          <p:nvPr/>
        </p:nvSpPr>
        <p:spPr>
          <a:xfrm>
            <a:off x="2305822" y="3763611"/>
            <a:ext cx="792000" cy="504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/>
              <a:t>Ft&lt;</a:t>
            </a:r>
            <a:r>
              <a:rPr lang="en-US" altLang="ko-KR" sz="1000" dirty="0" err="1" smtClean="0"/>
              <a:t>Flim</a:t>
            </a:r>
            <a:endParaRPr lang="ko-KR" altLang="en-US" sz="1000" dirty="0"/>
          </a:p>
        </p:txBody>
      </p:sp>
      <p:cxnSp>
        <p:nvCxnSpPr>
          <p:cNvPr id="15" name="꺾인 연결선 14"/>
          <p:cNvCxnSpPr>
            <a:stCxn id="22" idx="3"/>
            <a:endCxn id="48" idx="1"/>
          </p:cNvCxnSpPr>
          <p:nvPr/>
        </p:nvCxnSpPr>
        <p:spPr>
          <a:xfrm>
            <a:off x="3097822" y="4015611"/>
            <a:ext cx="465782" cy="1677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876256" y="3344014"/>
            <a:ext cx="2232248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1000" dirty="0" smtClean="0"/>
              <a:t>문제점</a:t>
            </a:r>
            <a:r>
              <a:rPr lang="en-US" altLang="ko-KR" sz="1000" dirty="0" smtClean="0"/>
              <a:t>:</a:t>
            </a:r>
          </a:p>
          <a:p>
            <a:r>
              <a:rPr lang="en-US" altLang="ko-KR" sz="1000" dirty="0" smtClean="0"/>
              <a:t>dv=0</a:t>
            </a:r>
            <a:r>
              <a:rPr lang="ko-KR" altLang="en-US" sz="1000" dirty="0" smtClean="0"/>
              <a:t>으로 해도 </a:t>
            </a:r>
            <a:r>
              <a:rPr lang="en-US" altLang="ko-KR" sz="1000" dirty="0" smtClean="0"/>
              <a:t>v!=0</a:t>
            </a:r>
            <a:r>
              <a:rPr lang="ko-KR" altLang="en-US" sz="1000" dirty="0" smtClean="0"/>
              <a:t>이므로 마찰력이 존재하지만 등속운동을 함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원하는 것은 감속운동임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이것을 구현하려면 </a:t>
            </a:r>
            <a:r>
              <a:rPr lang="en-US" altLang="ko-KR" sz="1000" dirty="0" smtClean="0"/>
              <a:t>dv&lt;0 (</a:t>
            </a:r>
            <a:r>
              <a:rPr lang="ko-KR" altLang="en-US" sz="1000" dirty="0" smtClean="0"/>
              <a:t>부호는 편의상 </a:t>
            </a:r>
            <a:r>
              <a:rPr lang="en-US" altLang="ko-KR" sz="1000" dirty="0" smtClean="0"/>
              <a:t>+</a:t>
            </a:r>
            <a:r>
              <a:rPr lang="ko-KR" altLang="en-US" sz="1000" dirty="0" smtClean="0"/>
              <a:t>가 기존 운동방향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으로 만들어야 함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이것은 아예 잘못된 것임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546979" y="4337845"/>
            <a:ext cx="1241045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err="1" smtClean="0"/>
              <a:t>Ff</a:t>
            </a:r>
            <a:r>
              <a:rPr lang="en-US" altLang="ko-KR" sz="1000" dirty="0" smtClean="0"/>
              <a:t> = -sign(Ft)*</a:t>
            </a:r>
            <a:r>
              <a:rPr lang="en-US" altLang="ko-KR" sz="1000" dirty="0" err="1" smtClean="0"/>
              <a:t>Flim</a:t>
            </a:r>
            <a:endParaRPr lang="ko-KR" altLang="en-US" sz="1000" dirty="0"/>
          </a:p>
        </p:txBody>
      </p:sp>
      <p:cxnSp>
        <p:nvCxnSpPr>
          <p:cNvPr id="21" name="꺾인 연결선 20"/>
          <p:cNvCxnSpPr>
            <a:stCxn id="22" idx="2"/>
            <a:endCxn id="31" idx="1"/>
          </p:cNvCxnSpPr>
          <p:nvPr/>
        </p:nvCxnSpPr>
        <p:spPr>
          <a:xfrm rot="16200000" flipH="1">
            <a:off x="3027728" y="3941704"/>
            <a:ext cx="193345" cy="84515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139654" y="4337845"/>
            <a:ext cx="1479892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/>
              <a:t>Effect: Slide</a:t>
            </a:r>
          </a:p>
          <a:p>
            <a:r>
              <a:rPr lang="en-US" altLang="ko-KR" sz="1000" dirty="0" smtClean="0"/>
              <a:t>  dv!=0, v!=0, </a:t>
            </a:r>
            <a:r>
              <a:rPr lang="en-US" altLang="ko-KR" sz="1000" dirty="0" err="1" smtClean="0"/>
              <a:t>rel</a:t>
            </a:r>
            <a:r>
              <a:rPr lang="en-US" altLang="ko-KR" sz="1000" dirty="0" smtClean="0"/>
              <a:t> u!=0</a:t>
            </a:r>
            <a:endParaRPr lang="ko-KR" altLang="en-US" sz="1000" dirty="0"/>
          </a:p>
        </p:txBody>
      </p:sp>
      <p:cxnSp>
        <p:nvCxnSpPr>
          <p:cNvPr id="26" name="꺾인 연결선 25"/>
          <p:cNvCxnSpPr>
            <a:stCxn id="52" idx="3"/>
            <a:endCxn id="29" idx="1"/>
          </p:cNvCxnSpPr>
          <p:nvPr/>
        </p:nvCxnSpPr>
        <p:spPr>
          <a:xfrm>
            <a:off x="6591078" y="4082678"/>
            <a:ext cx="285178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043608" y="980728"/>
            <a:ext cx="6624736" cy="54006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395536" y="1556792"/>
            <a:ext cx="7776864" cy="496855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97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문제점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726549"/>
            <a:ext cx="417646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트랙션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힘이 마찰력보다 작으면 </a:t>
            </a:r>
            <a:r>
              <a:rPr lang="en-US" altLang="ko-KR" sz="1200" dirty="0" smtClean="0"/>
              <a:t>(Ft&lt;</a:t>
            </a:r>
            <a:r>
              <a:rPr lang="en-US" altLang="ko-KR" sz="1200" dirty="0" err="1" smtClean="0"/>
              <a:t>Flim</a:t>
            </a:r>
            <a:r>
              <a:rPr lang="en-US" altLang="ko-KR" sz="1200" dirty="0" smtClean="0"/>
              <a:t>) Stick</a:t>
            </a:r>
            <a:r>
              <a:rPr lang="ko-KR" altLang="en-US" sz="1200" dirty="0" smtClean="0"/>
              <a:t>이 되어야 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그런데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 </a:t>
            </a:r>
            <a:r>
              <a:rPr lang="en-US" altLang="ko-KR" sz="1200" dirty="0" smtClean="0"/>
              <a:t>stick </a:t>
            </a:r>
            <a:r>
              <a:rPr lang="ko-KR" altLang="en-US" sz="1200" dirty="0" smtClean="0"/>
              <a:t>조건을 맞출 방법이 없다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이유</a:t>
            </a:r>
            <a:r>
              <a:rPr lang="en-US" altLang="ko-KR" sz="1200" dirty="0" smtClean="0"/>
              <a:t>: stick</a:t>
            </a:r>
            <a:r>
              <a:rPr lang="ko-KR" altLang="en-US" sz="1200" dirty="0" smtClean="0"/>
              <a:t>될 위치가 미지수의 위치가 아니기 때문에 미지수를 조정해서 </a:t>
            </a:r>
            <a:r>
              <a:rPr lang="en-US" altLang="ko-KR" sz="1200" dirty="0" smtClean="0"/>
              <a:t>stick</a:t>
            </a:r>
            <a:r>
              <a:rPr lang="ko-KR" altLang="en-US" sz="1200" dirty="0" smtClean="0"/>
              <a:t>을 맞출 수가 없다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설사 맞춘다 하더라도 그러면 그 위치의 미지수는 </a:t>
            </a:r>
            <a:r>
              <a:rPr lang="en-US" altLang="ko-KR" sz="1200" dirty="0" smtClean="0"/>
              <a:t>ODE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state vector</a:t>
            </a:r>
            <a:r>
              <a:rPr lang="ko-KR" altLang="en-US" sz="1200" dirty="0" smtClean="0"/>
              <a:t>에서 빼내야 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err="1" smtClean="0"/>
              <a:t>안그러면</a:t>
            </a:r>
            <a:r>
              <a:rPr lang="ko-KR" altLang="en-US" sz="1200" dirty="0" smtClean="0"/>
              <a:t> 특정 미지수를 특정 값으로 맞출 방법이 없다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더욱이 이렇게 다른 미지수와 방정식으로 연계되는 경우는 더욱 방법이 없다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해결시도들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1) </a:t>
            </a:r>
            <a:r>
              <a:rPr lang="ko-KR" altLang="en-US" sz="1200" dirty="0" smtClean="0"/>
              <a:t>이것을 구현하려면 마찰위치에 절점을 하나 더 만들고 기하학적 </a:t>
            </a:r>
            <a:r>
              <a:rPr lang="ko-KR" altLang="en-US" sz="1200" dirty="0" err="1" smtClean="0"/>
              <a:t>구속식을</a:t>
            </a:r>
            <a:r>
              <a:rPr lang="ko-KR" altLang="en-US" sz="1200" dirty="0" smtClean="0"/>
              <a:t> 추가해야 함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-&gt; ODEINT</a:t>
            </a:r>
            <a:r>
              <a:rPr lang="ko-KR" altLang="en-US" sz="1200" dirty="0" smtClean="0"/>
              <a:t>와 같이 사용 불가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2) dv=0</a:t>
            </a:r>
            <a:r>
              <a:rPr lang="ko-KR" altLang="en-US" sz="1200" dirty="0" smtClean="0"/>
              <a:t>으로 만들면 </a:t>
            </a:r>
            <a:r>
              <a:rPr lang="en-US" altLang="ko-KR" sz="1200" dirty="0" smtClean="0"/>
              <a:t>v=constant </a:t>
            </a:r>
            <a:r>
              <a:rPr lang="ko-KR" altLang="en-US" sz="1200" dirty="0" smtClean="0"/>
              <a:t>일뿐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이 되진 않는다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3) </a:t>
            </a:r>
            <a:r>
              <a:rPr lang="en-US" altLang="ko-KR" sz="1200" dirty="0" err="1" smtClean="0"/>
              <a:t>Flim</a:t>
            </a:r>
            <a:r>
              <a:rPr lang="ko-KR" altLang="en-US" sz="1200" dirty="0" smtClean="0"/>
              <a:t>을 </a:t>
            </a:r>
            <a:r>
              <a:rPr lang="ko-KR" altLang="en-US" sz="1200" dirty="0" err="1" smtClean="0"/>
              <a:t>트랙션</a:t>
            </a:r>
            <a:r>
              <a:rPr lang="ko-KR" altLang="en-US" sz="1200" dirty="0" smtClean="0"/>
              <a:t> 반대방향으로 무조건 적용하면 </a:t>
            </a:r>
            <a:r>
              <a:rPr lang="en-US" altLang="ko-KR" sz="1200" dirty="0" smtClean="0"/>
              <a:t>Fig. A</a:t>
            </a:r>
            <a:r>
              <a:rPr lang="ko-KR" altLang="en-US" sz="1200" dirty="0" smtClean="0"/>
              <a:t>과 같이 되어 버린다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v</a:t>
            </a:r>
            <a:r>
              <a:rPr lang="ko-KR" altLang="en-US" sz="1200" dirty="0" smtClean="0"/>
              <a:t>가 매우 작은데 </a:t>
            </a:r>
            <a:r>
              <a:rPr lang="en-US" altLang="ko-KR" sz="1200" dirty="0" err="1" smtClean="0"/>
              <a:t>Flim</a:t>
            </a:r>
            <a:r>
              <a:rPr lang="ko-KR" altLang="en-US" sz="1200" dirty="0" smtClean="0"/>
              <a:t>을 반대방향으로 적용하면 </a:t>
            </a:r>
            <a:r>
              <a:rPr lang="en-US" altLang="ko-KR" sz="1200" dirty="0" smtClean="0"/>
              <a:t>v</a:t>
            </a:r>
            <a:r>
              <a:rPr lang="ko-KR" altLang="en-US" sz="1200" dirty="0" smtClean="0"/>
              <a:t>의 부호가 바뀌면서 반대방향으로 이동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v</a:t>
            </a:r>
            <a:r>
              <a:rPr lang="ko-KR" altLang="en-US" sz="1200" dirty="0" smtClean="0"/>
              <a:t>부호가 바뀌었으므로 </a:t>
            </a:r>
            <a:r>
              <a:rPr lang="en-US" altLang="ko-KR" sz="1200" dirty="0" err="1" smtClean="0"/>
              <a:t>Flim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방향이 다시 바뀌면서 또다시 반대방향으로 이동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게다가 </a:t>
            </a:r>
            <a:r>
              <a:rPr lang="en-US" altLang="ko-KR" sz="1200" dirty="0" smtClean="0"/>
              <a:t>v</a:t>
            </a:r>
            <a:r>
              <a:rPr lang="ko-KR" altLang="en-US" sz="1200" dirty="0" smtClean="0"/>
              <a:t>가 작으면 </a:t>
            </a:r>
            <a:r>
              <a:rPr lang="en-US" altLang="ko-KR" sz="1200" dirty="0" smtClean="0"/>
              <a:t>mu</a:t>
            </a:r>
            <a:r>
              <a:rPr lang="ko-KR" altLang="en-US" sz="1200" dirty="0" smtClean="0"/>
              <a:t>는 </a:t>
            </a:r>
            <a:r>
              <a:rPr lang="en-US" altLang="ko-KR" sz="1200" dirty="0" err="1" smtClean="0"/>
              <a:t>mu_s</a:t>
            </a:r>
            <a:r>
              <a:rPr lang="ko-KR" altLang="en-US" sz="1200" dirty="0" smtClean="0"/>
              <a:t>에 접근해 더 커지므로 진동이 더 심해짐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절대로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이 될 수 없음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v</a:t>
            </a:r>
            <a:r>
              <a:rPr lang="ko-KR" altLang="en-US" sz="1200" dirty="0" smtClean="0"/>
              <a:t>가 어느 </a:t>
            </a:r>
            <a:r>
              <a:rPr lang="ko-KR" altLang="en-US" sz="1200" dirty="0" err="1" smtClean="0"/>
              <a:t>톨러런스</a:t>
            </a:r>
            <a:r>
              <a:rPr lang="ko-KR" altLang="en-US" sz="1200" dirty="0" smtClean="0"/>
              <a:t> 이내면 </a:t>
            </a:r>
            <a:r>
              <a:rPr lang="en-US" altLang="ko-KR" sz="1200" dirty="0" err="1" smtClean="0"/>
              <a:t>Flim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대신 </a:t>
            </a:r>
            <a:r>
              <a:rPr lang="en-US" altLang="ko-KR" sz="1200" dirty="0" smtClean="0"/>
              <a:t>Ft</a:t>
            </a:r>
            <a:r>
              <a:rPr lang="ko-KR" altLang="en-US" sz="1200" dirty="0" smtClean="0"/>
              <a:t>보다 약간 큰 값을 쓰도록 하면 </a:t>
            </a:r>
            <a:r>
              <a:rPr lang="ko-KR" altLang="en-US" sz="1200" dirty="0" err="1" smtClean="0"/>
              <a:t>어떨가</a:t>
            </a:r>
            <a:r>
              <a:rPr lang="en-US" altLang="ko-KR" sz="1200" dirty="0" smtClean="0"/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47050" y="6543526"/>
            <a:ext cx="3664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Fig. A. </a:t>
            </a:r>
            <a:r>
              <a:rPr lang="ko-KR" altLang="en-US" sz="1400" dirty="0" smtClean="0"/>
              <a:t>매우 작은 </a:t>
            </a:r>
            <a:r>
              <a:rPr lang="en-US" altLang="ko-KR" sz="1400" dirty="0" smtClean="0"/>
              <a:t>v</a:t>
            </a:r>
            <a:r>
              <a:rPr lang="ko-KR" altLang="en-US" sz="1400" dirty="0" smtClean="0"/>
              <a:t>에서 마찰력에 의한 진동</a:t>
            </a:r>
            <a:endParaRPr lang="ko-KR" altLang="en-US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467" y="2060848"/>
            <a:ext cx="4329113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82467" y="893911"/>
            <a:ext cx="37392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Fv</a:t>
            </a:r>
            <a:r>
              <a:rPr lang="en-US" altLang="ko-KR" sz="1200" dirty="0" smtClean="0"/>
              <a:t>=2</a:t>
            </a:r>
          </a:p>
          <a:p>
            <a:r>
              <a:rPr lang="en-US" altLang="ko-KR" sz="1200" dirty="0" err="1" smtClean="0"/>
              <a:t>mu_s</a:t>
            </a:r>
            <a:r>
              <a:rPr lang="en-US" altLang="ko-KR" sz="1200" dirty="0" smtClean="0"/>
              <a:t>=0.3</a:t>
            </a:r>
          </a:p>
          <a:p>
            <a:r>
              <a:rPr lang="en-US" altLang="ko-KR" sz="1200" dirty="0" err="1" smtClean="0"/>
              <a:t>mu_k</a:t>
            </a:r>
            <a:r>
              <a:rPr lang="en-US" altLang="ko-KR" sz="1200" dirty="0" smtClean="0"/>
              <a:t>=0.2</a:t>
            </a:r>
          </a:p>
          <a:p>
            <a:r>
              <a:rPr lang="en-US" altLang="ko-KR" sz="1200" dirty="0" smtClean="0"/>
              <a:t>dv=-SIGN(v)*(</a:t>
            </a:r>
            <a:r>
              <a:rPr lang="en-US" altLang="ko-KR" sz="1200" dirty="0" err="1" smtClean="0"/>
              <a:t>mu_k</a:t>
            </a:r>
            <a:r>
              <a:rPr lang="en-US" altLang="ko-KR" sz="1200" dirty="0" smtClean="0"/>
              <a:t>+(</a:t>
            </a:r>
            <a:r>
              <a:rPr lang="en-US" altLang="ko-KR" sz="1200" dirty="0" err="1" smtClean="0"/>
              <a:t>mu_s-mu_k</a:t>
            </a:r>
            <a:r>
              <a:rPr lang="en-US" altLang="ko-KR" sz="1200" dirty="0" smtClean="0"/>
              <a:t>)*</a:t>
            </a:r>
            <a:r>
              <a:rPr lang="en-US" altLang="ko-KR" sz="1200" dirty="0"/>
              <a:t>EXP(-</a:t>
            </a:r>
            <a:r>
              <a:rPr lang="en-US" altLang="ko-KR" sz="1200" dirty="0" smtClean="0"/>
              <a:t>ABS(v)))*</a:t>
            </a:r>
            <a:r>
              <a:rPr lang="en-US" altLang="ko-KR" sz="1200" dirty="0" err="1" smtClean="0"/>
              <a:t>Fv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92636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용어정의 및 기본 가정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지식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764704"/>
            <a:ext cx="5482952" cy="5976664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용어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l-GR" altLang="ko-KR" dirty="0" smtClean="0"/>
              <a:t>ψ</a:t>
            </a:r>
            <a:r>
              <a:rPr lang="en-US" altLang="ko-KR" dirty="0" smtClean="0"/>
              <a:t> : relative displacement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ξ : relative velocity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ξ</a:t>
            </a:r>
            <a:r>
              <a:rPr lang="en-US" altLang="ko-KR" baseline="30000" dirty="0" err="1" smtClean="0"/>
              <a:t>F</a:t>
            </a:r>
            <a:r>
              <a:rPr lang="en-US" altLang="ko-KR" baseline="-25000" dirty="0" err="1" smtClean="0"/>
              <a:t>crit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critical relative velocity for frictional slip/stick condition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F</a:t>
            </a:r>
            <a:r>
              <a:rPr lang="en-US" altLang="ko-KR" baseline="30000" dirty="0" smtClean="0"/>
              <a:t>V</a:t>
            </a:r>
            <a:r>
              <a:rPr lang="en-US" altLang="ko-KR" dirty="0" smtClean="0"/>
              <a:t> : vertical force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F</a:t>
            </a:r>
            <a:r>
              <a:rPr lang="en-US" altLang="ko-KR" baseline="30000" dirty="0" smtClean="0"/>
              <a:t>F</a:t>
            </a:r>
            <a:r>
              <a:rPr lang="en-US" altLang="ko-KR" dirty="0" smtClean="0"/>
              <a:t> : friction force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vxxx</a:t>
            </a:r>
            <a:r>
              <a:rPr lang="en-US" altLang="ko-KR" dirty="0"/>
              <a:t>_</a:t>
            </a:r>
            <a:r>
              <a:rPr lang="ko-KR" altLang="en-US" dirty="0"/>
              <a:t>용어</a:t>
            </a:r>
            <a:r>
              <a:rPr lang="en-US" altLang="ko-KR" dirty="0"/>
              <a:t>.</a:t>
            </a:r>
            <a:r>
              <a:rPr lang="en-US" altLang="ko-KR" dirty="0" err="1"/>
              <a:t>docx</a:t>
            </a:r>
            <a:r>
              <a:rPr lang="en-US" altLang="ko-KR" dirty="0"/>
              <a:t> </a:t>
            </a:r>
            <a:r>
              <a:rPr lang="ko-KR" altLang="en-US" dirty="0"/>
              <a:t>확인할 것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문제점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Friction force(F</a:t>
            </a:r>
            <a:r>
              <a:rPr lang="en-US" altLang="ko-KR" baseline="30000" dirty="0" smtClean="0"/>
              <a:t>F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직접적으로 구할 방법이 없음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가정</a:t>
            </a:r>
            <a:r>
              <a:rPr lang="en-US" altLang="ko-KR" dirty="0" smtClean="0"/>
              <a:t>1</a:t>
            </a:r>
          </a:p>
          <a:p>
            <a:pPr lvl="1">
              <a:lnSpc>
                <a:spcPct val="150000"/>
              </a:lnSpc>
            </a:pPr>
            <a:r>
              <a:rPr lang="el-GR" altLang="ko-KR" dirty="0"/>
              <a:t>ξ</a:t>
            </a:r>
            <a:r>
              <a:rPr lang="en-US" altLang="ko-KR" dirty="0"/>
              <a:t>=0 -&gt; </a:t>
            </a:r>
            <a:r>
              <a:rPr lang="en-US" altLang="ko-KR" dirty="0" smtClean="0"/>
              <a:t>F</a:t>
            </a:r>
            <a:r>
              <a:rPr lang="en-US" altLang="ko-KR" baseline="30000" dirty="0" smtClean="0"/>
              <a:t>F</a:t>
            </a:r>
            <a:r>
              <a:rPr lang="en-US" altLang="ko-KR" dirty="0" smtClean="0"/>
              <a:t>=0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가정</a:t>
            </a:r>
            <a:r>
              <a:rPr lang="en-US" altLang="ko-KR" dirty="0" smtClean="0"/>
              <a:t>2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아주 작은 값의 </a:t>
            </a:r>
            <a:r>
              <a:rPr lang="el-GR" altLang="ko-KR" dirty="0" smtClean="0"/>
              <a:t>ξ</a:t>
            </a:r>
            <a:r>
              <a:rPr lang="ko-KR" altLang="en-US" dirty="0" smtClean="0"/>
              <a:t>에서는 아주 작은 양의 </a:t>
            </a:r>
            <a:r>
              <a:rPr lang="en-US" altLang="ko-KR" dirty="0" smtClean="0"/>
              <a:t>slip</a:t>
            </a:r>
            <a:r>
              <a:rPr lang="ko-KR" altLang="en-US" dirty="0" smtClean="0"/>
              <a:t>을 허용한다</a:t>
            </a:r>
            <a:r>
              <a:rPr lang="en-US" altLang="ko-KR" dirty="0" smtClean="0"/>
              <a:t>. (Abaqus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Elastic slip</a:t>
            </a:r>
            <a:r>
              <a:rPr lang="ko-KR" altLang="en-US" dirty="0" smtClean="0"/>
              <a:t>과 유사하</a:t>
            </a:r>
            <a:r>
              <a:rPr lang="ko-KR" altLang="en-US" dirty="0"/>
              <a:t>게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가정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/>
              <a:t>Critical point </a:t>
            </a:r>
            <a:r>
              <a:rPr lang="ko-KR" altLang="en-US" dirty="0" smtClean="0"/>
              <a:t>시점에서 </a:t>
            </a:r>
            <a:r>
              <a:rPr lang="en-US" altLang="ko-KR" dirty="0" smtClean="0"/>
              <a:t>|</a:t>
            </a:r>
            <a:r>
              <a:rPr lang="el-GR" altLang="ko-KR" dirty="0"/>
              <a:t>ξ</a:t>
            </a:r>
            <a:r>
              <a:rPr lang="en-US" altLang="ko-KR" dirty="0"/>
              <a:t>|</a:t>
            </a:r>
            <a:r>
              <a:rPr lang="ko-KR" altLang="en-US" dirty="0"/>
              <a:t>는 </a:t>
            </a:r>
            <a:r>
              <a:rPr lang="ko-KR" altLang="en-US" dirty="0" smtClean="0"/>
              <a:t>한 </a:t>
            </a:r>
            <a:r>
              <a:rPr lang="ko-KR" altLang="en-US" dirty="0"/>
              <a:t>개씩의 고정된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, </a:t>
            </a:r>
            <a:r>
              <a:rPr lang="el-GR" altLang="ko-KR" dirty="0" smtClean="0"/>
              <a:t>ξ</a:t>
            </a:r>
            <a:r>
              <a:rPr lang="en-US" altLang="ko-KR" baseline="30000" dirty="0" err="1" smtClean="0"/>
              <a:t>F</a:t>
            </a:r>
            <a:r>
              <a:rPr lang="en-US" altLang="ko-KR" baseline="-25000" dirty="0" err="1" smtClean="0"/>
              <a:t>crit</a:t>
            </a:r>
            <a:r>
              <a:rPr lang="en-US" altLang="ko-KR" baseline="-25000" dirty="0" smtClean="0"/>
              <a:t> </a:t>
            </a:r>
            <a:r>
              <a:rPr lang="ko-KR" altLang="en-US" dirty="0" smtClean="0"/>
              <a:t>을 </a:t>
            </a:r>
            <a:r>
              <a:rPr lang="ko-KR" altLang="en-US" dirty="0"/>
              <a:t>갖는다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Critical point </a:t>
            </a:r>
            <a:r>
              <a:rPr lang="ko-KR" altLang="en-US" dirty="0" smtClean="0"/>
              <a:t>시점에서 </a:t>
            </a:r>
            <a:r>
              <a:rPr lang="en-US" altLang="ko-KR" dirty="0" smtClean="0"/>
              <a:t>|F</a:t>
            </a:r>
            <a:r>
              <a:rPr lang="en-US" altLang="ko-KR" baseline="-25000" dirty="0" smtClean="0"/>
              <a:t>s</a:t>
            </a:r>
            <a:r>
              <a:rPr lang="en-US" altLang="ko-KR" dirty="0" smtClean="0"/>
              <a:t>|</a:t>
            </a:r>
            <a:r>
              <a:rPr lang="ko-KR" altLang="en-US" dirty="0" smtClean="0"/>
              <a:t>는 최대정지마찰력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</a:t>
            </a:r>
            <a:r>
              <a:rPr lang="en-US" altLang="ko-KR" baseline="30000" dirty="0" err="1"/>
              <a:t>F</a:t>
            </a:r>
            <a:r>
              <a:rPr lang="en-US" altLang="ko-KR" baseline="-25000" dirty="0" err="1" smtClean="0"/>
              <a:t>crit</a:t>
            </a:r>
            <a:r>
              <a:rPr lang="en-US" altLang="ko-KR" dirty="0" smtClean="0"/>
              <a:t>=</a:t>
            </a:r>
            <a:r>
              <a:rPr lang="el-GR" altLang="ko-KR" dirty="0" smtClean="0"/>
              <a:t>μ</a:t>
            </a:r>
            <a:r>
              <a:rPr lang="en-US" altLang="ko-KR" baseline="-25000" dirty="0" smtClean="0"/>
              <a:t>s</a:t>
            </a:r>
            <a:r>
              <a:rPr lang="en-US" altLang="ko-KR" dirty="0" smtClean="0"/>
              <a:t>*F</a:t>
            </a:r>
            <a:r>
              <a:rPr lang="en-US" altLang="ko-KR" baseline="30000" dirty="0" smtClean="0"/>
              <a:t>V</a:t>
            </a:r>
            <a:r>
              <a:rPr lang="ko-KR" altLang="en-US" dirty="0" smtClean="0"/>
              <a:t>을 갖는다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</a:rPr>
              <a:t>Fig. 1</a:t>
            </a:r>
            <a:r>
              <a:rPr lang="ko-KR" altLang="en-US" dirty="0" smtClean="0"/>
              <a:t>이 그려진다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가정</a:t>
            </a:r>
            <a:r>
              <a:rPr lang="en-US" altLang="ko-KR" dirty="0" smtClean="0"/>
              <a:t>4 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</a:rPr>
              <a:t>|</a:t>
            </a:r>
            <a:r>
              <a:rPr lang="el-GR" altLang="ko-KR" b="1" dirty="0">
                <a:solidFill>
                  <a:srgbClr val="FF0000"/>
                </a:solidFill>
              </a:rPr>
              <a:t>ξ</a:t>
            </a:r>
            <a:r>
              <a:rPr lang="en-US" altLang="ko-KR" b="1" dirty="0" smtClean="0">
                <a:solidFill>
                  <a:srgbClr val="FF0000"/>
                </a:solidFill>
              </a:rPr>
              <a:t>|&lt;</a:t>
            </a:r>
            <a:r>
              <a:rPr lang="el-GR" altLang="ko-KR" b="1" dirty="0" smtClean="0">
                <a:solidFill>
                  <a:srgbClr val="FF0000"/>
                </a:solidFill>
              </a:rPr>
              <a:t>ξ</a:t>
            </a:r>
            <a:r>
              <a:rPr lang="en-US" altLang="ko-KR" b="1" baseline="30000" dirty="0" err="1" smtClean="0">
                <a:solidFill>
                  <a:srgbClr val="FF0000"/>
                </a:solidFill>
              </a:rPr>
              <a:t>F</a:t>
            </a:r>
            <a:r>
              <a:rPr lang="en-US" altLang="ko-KR" b="1" baseline="-25000" dirty="0" err="1" smtClean="0">
                <a:solidFill>
                  <a:srgbClr val="FF0000"/>
                </a:solidFill>
              </a:rPr>
              <a:t>crit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|</a:t>
            </a:r>
            <a:r>
              <a:rPr lang="el-GR" altLang="ko-KR" dirty="0" smtClean="0"/>
              <a:t>ξ</a:t>
            </a:r>
            <a:r>
              <a:rPr lang="en-US" altLang="ko-KR" dirty="0" smtClean="0"/>
              <a:t>|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|F</a:t>
            </a:r>
            <a:r>
              <a:rPr lang="en-US" altLang="ko-KR" baseline="30000" dirty="0" smtClean="0"/>
              <a:t>F</a:t>
            </a:r>
            <a:r>
              <a:rPr lang="en-US" altLang="ko-KR" dirty="0" smtClean="0"/>
              <a:t>| </a:t>
            </a:r>
            <a:r>
              <a:rPr lang="ko-KR" altLang="en-US" dirty="0" smtClean="0"/>
              <a:t>은 </a:t>
            </a:r>
            <a:r>
              <a:rPr lang="ko-KR" altLang="en-US" b="1" dirty="0" smtClean="0">
                <a:solidFill>
                  <a:srgbClr val="FF0000"/>
                </a:solidFill>
              </a:rPr>
              <a:t>선형 관계</a:t>
            </a:r>
            <a:r>
              <a:rPr lang="ko-KR" altLang="en-US" dirty="0" smtClean="0"/>
              <a:t>를 갖는다</a:t>
            </a:r>
            <a:r>
              <a:rPr lang="en-US" altLang="ko-KR" dirty="0"/>
              <a:t> </a:t>
            </a:r>
            <a:r>
              <a:rPr lang="en-US" altLang="ko-KR" dirty="0" smtClean="0"/>
              <a:t>-&gt; F</a:t>
            </a:r>
            <a:r>
              <a:rPr lang="en-US" altLang="ko-KR" baseline="30000" dirty="0" smtClean="0"/>
              <a:t>F</a:t>
            </a:r>
            <a:r>
              <a:rPr lang="en-US" altLang="ko-KR" dirty="0" smtClean="0"/>
              <a:t>=-</a:t>
            </a:r>
            <a:r>
              <a:rPr lang="en-US" altLang="ko-KR" dirty="0" err="1" smtClean="0"/>
              <a:t>F</a:t>
            </a:r>
            <a:r>
              <a:rPr lang="en-US" altLang="ko-KR" baseline="30000" dirty="0" err="1" smtClean="0"/>
              <a:t>F</a:t>
            </a:r>
            <a:r>
              <a:rPr lang="en-US" altLang="ko-KR" baseline="-25000" dirty="0" err="1" smtClean="0"/>
              <a:t>crit</a:t>
            </a:r>
            <a:r>
              <a:rPr lang="en-US" altLang="ko-KR" dirty="0" smtClean="0"/>
              <a:t>*(</a:t>
            </a:r>
            <a:r>
              <a:rPr lang="el-GR" altLang="ko-KR" dirty="0" smtClean="0"/>
              <a:t>ξ</a:t>
            </a:r>
            <a:r>
              <a:rPr lang="en-US" altLang="ko-KR" dirty="0"/>
              <a:t>/</a:t>
            </a:r>
            <a:r>
              <a:rPr lang="el-GR" altLang="ko-KR" dirty="0"/>
              <a:t>ξ</a:t>
            </a:r>
            <a:r>
              <a:rPr lang="en-US" altLang="ko-KR" baseline="30000" dirty="0" err="1" smtClean="0"/>
              <a:t>F</a:t>
            </a:r>
            <a:r>
              <a:rPr lang="en-US" altLang="ko-KR" baseline="-25000" dirty="0" err="1" smtClean="0"/>
              <a:t>crit</a:t>
            </a:r>
            <a:r>
              <a:rPr lang="en-US" altLang="ko-KR" dirty="0" smtClean="0"/>
              <a:t>)=-</a:t>
            </a:r>
            <a:r>
              <a:rPr lang="el-GR" altLang="ko-KR" dirty="0" smtClean="0"/>
              <a:t>μ</a:t>
            </a:r>
            <a:r>
              <a:rPr lang="en-US" altLang="ko-KR" baseline="-25000" dirty="0" smtClean="0"/>
              <a:t>s</a:t>
            </a:r>
            <a:r>
              <a:rPr lang="en-US" altLang="ko-KR" dirty="0" smtClean="0"/>
              <a:t>*F</a:t>
            </a:r>
            <a:r>
              <a:rPr lang="en-US" altLang="ko-KR" baseline="30000" dirty="0" smtClean="0"/>
              <a:t>V</a:t>
            </a:r>
            <a:r>
              <a:rPr lang="en-US" altLang="ko-KR" dirty="0" smtClean="0"/>
              <a:t>*(</a:t>
            </a:r>
            <a:r>
              <a:rPr lang="el-GR" altLang="ko-KR" dirty="0" smtClean="0"/>
              <a:t>ξ</a:t>
            </a:r>
            <a:r>
              <a:rPr lang="en-US" altLang="ko-KR" dirty="0" smtClean="0"/>
              <a:t>/</a:t>
            </a:r>
            <a:r>
              <a:rPr lang="el-GR" altLang="ko-KR" dirty="0" smtClean="0"/>
              <a:t>ξ</a:t>
            </a:r>
            <a:r>
              <a:rPr lang="en-US" altLang="ko-KR" baseline="30000" dirty="0" err="1" smtClean="0"/>
              <a:t>F</a:t>
            </a:r>
            <a:r>
              <a:rPr lang="en-US" altLang="ko-KR" baseline="-25000" dirty="0" err="1" smtClean="0"/>
              <a:t>crit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|</a:t>
            </a:r>
            <a:r>
              <a:rPr lang="el-GR" altLang="ko-KR" dirty="0"/>
              <a:t>ξ</a:t>
            </a:r>
            <a:r>
              <a:rPr lang="en-US" altLang="ko-KR" dirty="0" smtClean="0"/>
              <a:t>|&gt;=</a:t>
            </a:r>
            <a:r>
              <a:rPr lang="el-GR" altLang="ko-KR" dirty="0" smtClean="0"/>
              <a:t>ξ</a:t>
            </a:r>
            <a:r>
              <a:rPr lang="en-US" altLang="ko-KR" baseline="30000" dirty="0" err="1"/>
              <a:t>F</a:t>
            </a:r>
            <a:r>
              <a:rPr lang="en-US" altLang="ko-KR" baseline="-25000" dirty="0" err="1" smtClean="0"/>
              <a:t>crit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</a:t>
            </a:r>
            <a:r>
              <a:rPr lang="en-US" altLang="ko-KR" baseline="30000" dirty="0" smtClean="0"/>
              <a:t>F</a:t>
            </a:r>
            <a:r>
              <a:rPr lang="en-US" altLang="ko-KR" dirty="0" smtClean="0"/>
              <a:t>=-sign(</a:t>
            </a:r>
            <a:r>
              <a:rPr lang="el-GR" altLang="ko-KR" dirty="0" smtClean="0"/>
              <a:t>ξ</a:t>
            </a:r>
            <a:r>
              <a:rPr lang="en-US" altLang="ko-KR" dirty="0" smtClean="0"/>
              <a:t>)*</a:t>
            </a:r>
            <a:r>
              <a:rPr lang="el-GR" altLang="ko-KR" dirty="0" smtClean="0"/>
              <a:t>μ</a:t>
            </a:r>
            <a:r>
              <a:rPr lang="en-US" altLang="ko-KR" dirty="0" smtClean="0"/>
              <a:t>(</a:t>
            </a:r>
            <a:r>
              <a:rPr lang="el-GR" altLang="ko-KR" dirty="0" smtClean="0"/>
              <a:t>ξ</a:t>
            </a:r>
            <a:r>
              <a:rPr lang="en-US" altLang="ko-KR" dirty="0" smtClean="0"/>
              <a:t>)*F</a:t>
            </a:r>
            <a:r>
              <a:rPr lang="en-US" altLang="ko-KR" baseline="30000" dirty="0" smtClean="0"/>
              <a:t>V</a:t>
            </a:r>
          </a:p>
          <a:p>
            <a:pPr lvl="2">
              <a:lnSpc>
                <a:spcPct val="150000"/>
              </a:lnSpc>
            </a:pPr>
            <a:r>
              <a:rPr lang="el-GR" altLang="ko-KR" dirty="0"/>
              <a:t>μ</a:t>
            </a:r>
            <a:r>
              <a:rPr lang="en-US" altLang="ko-KR" dirty="0"/>
              <a:t>(</a:t>
            </a:r>
            <a:r>
              <a:rPr lang="el-GR" altLang="ko-KR" dirty="0"/>
              <a:t>ξ</a:t>
            </a:r>
            <a:r>
              <a:rPr lang="en-US" altLang="ko-KR" dirty="0" smtClean="0"/>
              <a:t>)=</a:t>
            </a:r>
            <a:r>
              <a:rPr lang="el-GR" altLang="ko-KR" dirty="0" smtClean="0"/>
              <a:t>μ</a:t>
            </a:r>
            <a:r>
              <a:rPr lang="en-US" altLang="ko-KR" baseline="-25000" dirty="0" smtClean="0"/>
              <a:t>k</a:t>
            </a:r>
            <a:r>
              <a:rPr lang="en-US" altLang="ko-KR" dirty="0" smtClean="0"/>
              <a:t> + (</a:t>
            </a:r>
            <a:r>
              <a:rPr lang="el-GR" altLang="ko-KR" dirty="0" smtClean="0"/>
              <a:t>μ</a:t>
            </a:r>
            <a:r>
              <a:rPr lang="en-US" altLang="ko-KR" baseline="-25000" dirty="0" smtClean="0"/>
              <a:t>s</a:t>
            </a:r>
            <a:r>
              <a:rPr lang="en-US" altLang="ko-KR" dirty="0" smtClean="0"/>
              <a:t>-</a:t>
            </a:r>
            <a:r>
              <a:rPr lang="el-GR" altLang="ko-KR" dirty="0" smtClean="0"/>
              <a:t>μ</a:t>
            </a:r>
            <a:r>
              <a:rPr lang="en-US" altLang="ko-KR" baseline="-25000" dirty="0" smtClean="0"/>
              <a:t>k</a:t>
            </a:r>
            <a:r>
              <a:rPr lang="en-US" altLang="ko-KR" dirty="0" smtClean="0"/>
              <a:t>)*</a:t>
            </a:r>
            <a:r>
              <a:rPr lang="en-US" altLang="ko-KR" dirty="0" err="1" smtClean="0"/>
              <a:t>exp</a:t>
            </a:r>
            <a:r>
              <a:rPr lang="en-US" altLang="ko-KR" dirty="0" smtClean="0"/>
              <a:t>(-d*(|</a:t>
            </a:r>
            <a:r>
              <a:rPr lang="el-GR" altLang="ko-KR" dirty="0" smtClean="0"/>
              <a:t>ξ</a:t>
            </a:r>
            <a:r>
              <a:rPr lang="en-US" altLang="ko-KR" dirty="0" smtClean="0"/>
              <a:t>|-</a:t>
            </a:r>
            <a:r>
              <a:rPr lang="el-GR" altLang="ko-KR" dirty="0" smtClean="0"/>
              <a:t>ξ</a:t>
            </a:r>
            <a:r>
              <a:rPr lang="en-US" altLang="ko-KR" baseline="30000" dirty="0" err="1"/>
              <a:t>F</a:t>
            </a:r>
            <a:r>
              <a:rPr lang="en-US" altLang="ko-KR" baseline="-25000" dirty="0" err="1" smtClean="0"/>
              <a:t>crit</a:t>
            </a:r>
            <a:r>
              <a:rPr lang="en-US" altLang="ko-KR" dirty="0" smtClean="0"/>
              <a:t>))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d : decay coefficient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Fig. 2, 3</a:t>
            </a:r>
            <a:r>
              <a:rPr lang="ko-KR" altLang="en-US" dirty="0" smtClean="0"/>
              <a:t>이 그려진다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필요 상수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l-GR" altLang="ko-KR" dirty="0"/>
              <a:t>μ</a:t>
            </a:r>
            <a:r>
              <a:rPr lang="en-US" altLang="ko-KR" baseline="-25000" dirty="0" smtClean="0"/>
              <a:t>s</a:t>
            </a:r>
            <a:r>
              <a:rPr lang="en-US" altLang="ko-KR" dirty="0" smtClean="0"/>
              <a:t> : Static friction coefficient</a:t>
            </a:r>
          </a:p>
          <a:p>
            <a:pPr lvl="1">
              <a:lnSpc>
                <a:spcPct val="150000"/>
              </a:lnSpc>
            </a:pPr>
            <a:r>
              <a:rPr lang="el-GR" altLang="ko-KR" dirty="0" smtClean="0"/>
              <a:t>μ</a:t>
            </a:r>
            <a:r>
              <a:rPr lang="en-US" altLang="ko-KR" baseline="-25000" dirty="0" smtClean="0"/>
              <a:t>k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kinetic </a:t>
            </a:r>
            <a:r>
              <a:rPr lang="en-US" altLang="ko-KR" dirty="0"/>
              <a:t>friction coefficient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d </a:t>
            </a:r>
            <a:r>
              <a:rPr lang="en-US" altLang="ko-KR" dirty="0"/>
              <a:t>: </a:t>
            </a:r>
            <a:r>
              <a:rPr lang="en-US" altLang="ko-KR" dirty="0" smtClean="0"/>
              <a:t>Decay coefficient of Static-kinetic friction coefficient relationship</a:t>
            </a:r>
          </a:p>
          <a:p>
            <a:pPr lvl="1">
              <a:lnSpc>
                <a:spcPct val="150000"/>
              </a:lnSpc>
            </a:pPr>
            <a:r>
              <a:rPr lang="el-GR" altLang="ko-KR" dirty="0" smtClean="0"/>
              <a:t>ξ</a:t>
            </a:r>
            <a:r>
              <a:rPr lang="en-US" altLang="ko-KR" baseline="30000" dirty="0" err="1"/>
              <a:t>F</a:t>
            </a:r>
            <a:r>
              <a:rPr lang="en-US" altLang="ko-KR" baseline="-25000" dirty="0" err="1" smtClean="0"/>
              <a:t>crit</a:t>
            </a:r>
            <a:r>
              <a:rPr lang="en-US" altLang="ko-KR" dirty="0" smtClean="0"/>
              <a:t> : Critical relative velocity for frictional slip/stick condition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marL="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516000" y="917274"/>
            <a:ext cx="2328112" cy="1619293"/>
            <a:chOff x="6363600" y="764874"/>
            <a:chExt cx="2328112" cy="1619293"/>
          </a:xfrm>
        </p:grpSpPr>
        <p:cxnSp>
          <p:nvCxnSpPr>
            <p:cNvPr id="36" name="직선 화살표 연결선 35"/>
            <p:cNvCxnSpPr/>
            <p:nvPr/>
          </p:nvCxnSpPr>
          <p:spPr>
            <a:xfrm>
              <a:off x="6660232" y="2132856"/>
              <a:ext cx="1800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flipV="1">
              <a:off x="6660232" y="1052736"/>
              <a:ext cx="0" cy="108012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/>
            <p:cNvSpPr/>
            <p:nvPr/>
          </p:nvSpPr>
          <p:spPr>
            <a:xfrm>
              <a:off x="6858621" y="12960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388424" y="1948190"/>
              <a:ext cx="3032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|</a:t>
              </a:r>
              <a:r>
                <a:rPr lang="el-GR" altLang="ko-KR" sz="1000" dirty="0" smtClean="0"/>
                <a:t>ξ</a:t>
              </a:r>
              <a:r>
                <a:rPr lang="en-US" altLang="ko-KR" sz="1000" dirty="0"/>
                <a:t>|</a:t>
              </a:r>
              <a:endParaRPr lang="ko-KR" altLang="en-US" sz="1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692106" y="2137946"/>
              <a:ext cx="4058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ko-KR" sz="1000" dirty="0" smtClean="0"/>
                <a:t>ξ</a:t>
              </a:r>
              <a:r>
                <a:rPr lang="en-US" altLang="ko-KR" sz="1000" baseline="30000" dirty="0" err="1" smtClean="0"/>
                <a:t>F</a:t>
              </a:r>
              <a:r>
                <a:rPr lang="en-US" altLang="ko-KR" sz="1000" baseline="-25000" dirty="0" err="1" smtClean="0"/>
                <a:t>crit</a:t>
              </a:r>
              <a:endParaRPr lang="ko-KR" altLang="en-US" sz="1000" baseline="-25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63600" y="1208657"/>
              <a:ext cx="300330" cy="246221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1000" dirty="0" err="1" smtClean="0"/>
                <a:t>F</a:t>
              </a:r>
              <a:r>
                <a:rPr lang="en-US" altLang="ko-KR" sz="1000" baseline="30000" dirty="0" err="1" smtClean="0"/>
                <a:t>F</a:t>
              </a:r>
              <a:r>
                <a:rPr lang="en-US" altLang="ko-KR" sz="1000" baseline="-25000" dirty="0" err="1" smtClean="0"/>
                <a:t>crit</a:t>
              </a:r>
              <a:endParaRPr lang="ko-KR" altLang="en-US" sz="1000" baseline="-25000" dirty="0"/>
            </a:p>
          </p:txBody>
        </p:sp>
        <p:cxnSp>
          <p:nvCxnSpPr>
            <p:cNvPr id="42" name="직선 연결선 41"/>
            <p:cNvCxnSpPr>
              <a:stCxn id="38" idx="2"/>
              <a:endCxn id="41" idx="3"/>
            </p:cNvCxnSpPr>
            <p:nvPr/>
          </p:nvCxnSpPr>
          <p:spPr>
            <a:xfrm flipH="1" flipV="1">
              <a:off x="6663930" y="1331768"/>
              <a:ext cx="194691" cy="23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38" idx="4"/>
              <a:endCxn id="40" idx="0"/>
            </p:cNvCxnSpPr>
            <p:nvPr/>
          </p:nvCxnSpPr>
          <p:spPr>
            <a:xfrm>
              <a:off x="6894621" y="1368000"/>
              <a:ext cx="425" cy="76994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자유형 43"/>
            <p:cNvSpPr/>
            <p:nvPr/>
          </p:nvSpPr>
          <p:spPr>
            <a:xfrm>
              <a:off x="6661150" y="1355725"/>
              <a:ext cx="233471" cy="771525"/>
            </a:xfrm>
            <a:custGeom>
              <a:avLst/>
              <a:gdLst>
                <a:gd name="connsiteX0" fmla="*/ 0 w 939800"/>
                <a:gd name="connsiteY0" fmla="*/ 771525 h 771525"/>
                <a:gd name="connsiteX1" fmla="*/ 15875 w 939800"/>
                <a:gd name="connsiteY1" fmla="*/ 762000 h 771525"/>
                <a:gd name="connsiteX2" fmla="*/ 34925 w 939800"/>
                <a:gd name="connsiteY2" fmla="*/ 749300 h 771525"/>
                <a:gd name="connsiteX3" fmla="*/ 47625 w 939800"/>
                <a:gd name="connsiteY3" fmla="*/ 746125 h 771525"/>
                <a:gd name="connsiteX4" fmla="*/ 79375 w 939800"/>
                <a:gd name="connsiteY4" fmla="*/ 727075 h 771525"/>
                <a:gd name="connsiteX5" fmla="*/ 104775 w 939800"/>
                <a:gd name="connsiteY5" fmla="*/ 708025 h 771525"/>
                <a:gd name="connsiteX6" fmla="*/ 130175 w 939800"/>
                <a:gd name="connsiteY6" fmla="*/ 692150 h 771525"/>
                <a:gd name="connsiteX7" fmla="*/ 142875 w 939800"/>
                <a:gd name="connsiteY7" fmla="*/ 685800 h 771525"/>
                <a:gd name="connsiteX8" fmla="*/ 165100 w 939800"/>
                <a:gd name="connsiteY8" fmla="*/ 663575 h 771525"/>
                <a:gd name="connsiteX9" fmla="*/ 206375 w 939800"/>
                <a:gd name="connsiteY9" fmla="*/ 625475 h 771525"/>
                <a:gd name="connsiteX10" fmla="*/ 222250 w 939800"/>
                <a:gd name="connsiteY10" fmla="*/ 596900 h 771525"/>
                <a:gd name="connsiteX11" fmla="*/ 225425 w 939800"/>
                <a:gd name="connsiteY11" fmla="*/ 584200 h 771525"/>
                <a:gd name="connsiteX12" fmla="*/ 234950 w 939800"/>
                <a:gd name="connsiteY12" fmla="*/ 571500 h 771525"/>
                <a:gd name="connsiteX13" fmla="*/ 241300 w 939800"/>
                <a:gd name="connsiteY13" fmla="*/ 469900 h 771525"/>
                <a:gd name="connsiteX14" fmla="*/ 250825 w 939800"/>
                <a:gd name="connsiteY14" fmla="*/ 428625 h 771525"/>
                <a:gd name="connsiteX15" fmla="*/ 257175 w 939800"/>
                <a:gd name="connsiteY15" fmla="*/ 406400 h 771525"/>
                <a:gd name="connsiteX16" fmla="*/ 260350 w 939800"/>
                <a:gd name="connsiteY16" fmla="*/ 393700 h 771525"/>
                <a:gd name="connsiteX17" fmla="*/ 273050 w 939800"/>
                <a:gd name="connsiteY17" fmla="*/ 374650 h 771525"/>
                <a:gd name="connsiteX18" fmla="*/ 276225 w 939800"/>
                <a:gd name="connsiteY18" fmla="*/ 365125 h 771525"/>
                <a:gd name="connsiteX19" fmla="*/ 298450 w 939800"/>
                <a:gd name="connsiteY19" fmla="*/ 346075 h 771525"/>
                <a:gd name="connsiteX20" fmla="*/ 311150 w 939800"/>
                <a:gd name="connsiteY20" fmla="*/ 342900 h 771525"/>
                <a:gd name="connsiteX21" fmla="*/ 320675 w 939800"/>
                <a:gd name="connsiteY21" fmla="*/ 339725 h 771525"/>
                <a:gd name="connsiteX22" fmla="*/ 403225 w 939800"/>
                <a:gd name="connsiteY22" fmla="*/ 342900 h 771525"/>
                <a:gd name="connsiteX23" fmla="*/ 412750 w 939800"/>
                <a:gd name="connsiteY23" fmla="*/ 349250 h 771525"/>
                <a:gd name="connsiteX24" fmla="*/ 431800 w 939800"/>
                <a:gd name="connsiteY24" fmla="*/ 352425 h 771525"/>
                <a:gd name="connsiteX25" fmla="*/ 441325 w 939800"/>
                <a:gd name="connsiteY25" fmla="*/ 355600 h 771525"/>
                <a:gd name="connsiteX26" fmla="*/ 454025 w 939800"/>
                <a:gd name="connsiteY26" fmla="*/ 361950 h 771525"/>
                <a:gd name="connsiteX27" fmla="*/ 492125 w 939800"/>
                <a:gd name="connsiteY27" fmla="*/ 368300 h 771525"/>
                <a:gd name="connsiteX28" fmla="*/ 508000 w 939800"/>
                <a:gd name="connsiteY28" fmla="*/ 374650 h 771525"/>
                <a:gd name="connsiteX29" fmla="*/ 517525 w 939800"/>
                <a:gd name="connsiteY29" fmla="*/ 377825 h 771525"/>
                <a:gd name="connsiteX30" fmla="*/ 581025 w 939800"/>
                <a:gd name="connsiteY30" fmla="*/ 374650 h 771525"/>
                <a:gd name="connsiteX31" fmla="*/ 596900 w 939800"/>
                <a:gd name="connsiteY31" fmla="*/ 371475 h 771525"/>
                <a:gd name="connsiteX32" fmla="*/ 631825 w 939800"/>
                <a:gd name="connsiteY32" fmla="*/ 358775 h 771525"/>
                <a:gd name="connsiteX33" fmla="*/ 657225 w 939800"/>
                <a:gd name="connsiteY33" fmla="*/ 333375 h 771525"/>
                <a:gd name="connsiteX34" fmla="*/ 660400 w 939800"/>
                <a:gd name="connsiteY34" fmla="*/ 323850 h 771525"/>
                <a:gd name="connsiteX35" fmla="*/ 673100 w 939800"/>
                <a:gd name="connsiteY35" fmla="*/ 295275 h 771525"/>
                <a:gd name="connsiteX36" fmla="*/ 679450 w 939800"/>
                <a:gd name="connsiteY36" fmla="*/ 285750 h 771525"/>
                <a:gd name="connsiteX37" fmla="*/ 695325 w 939800"/>
                <a:gd name="connsiteY37" fmla="*/ 247650 h 771525"/>
                <a:gd name="connsiteX38" fmla="*/ 698500 w 939800"/>
                <a:gd name="connsiteY38" fmla="*/ 219075 h 771525"/>
                <a:gd name="connsiteX39" fmla="*/ 701675 w 939800"/>
                <a:gd name="connsiteY39" fmla="*/ 165100 h 771525"/>
                <a:gd name="connsiteX40" fmla="*/ 704850 w 939800"/>
                <a:gd name="connsiteY40" fmla="*/ 152400 h 771525"/>
                <a:gd name="connsiteX41" fmla="*/ 711200 w 939800"/>
                <a:gd name="connsiteY41" fmla="*/ 142875 h 771525"/>
                <a:gd name="connsiteX42" fmla="*/ 723900 w 939800"/>
                <a:gd name="connsiteY42" fmla="*/ 133350 h 771525"/>
                <a:gd name="connsiteX43" fmla="*/ 755650 w 939800"/>
                <a:gd name="connsiteY43" fmla="*/ 127000 h 771525"/>
                <a:gd name="connsiteX44" fmla="*/ 800100 w 939800"/>
                <a:gd name="connsiteY44" fmla="*/ 120650 h 771525"/>
                <a:gd name="connsiteX45" fmla="*/ 838200 w 939800"/>
                <a:gd name="connsiteY45" fmla="*/ 117475 h 771525"/>
                <a:gd name="connsiteX46" fmla="*/ 863600 w 939800"/>
                <a:gd name="connsiteY46" fmla="*/ 107950 h 771525"/>
                <a:gd name="connsiteX47" fmla="*/ 873125 w 939800"/>
                <a:gd name="connsiteY47" fmla="*/ 104775 h 771525"/>
                <a:gd name="connsiteX48" fmla="*/ 898525 w 939800"/>
                <a:gd name="connsiteY48" fmla="*/ 88900 h 771525"/>
                <a:gd name="connsiteX49" fmla="*/ 904875 w 939800"/>
                <a:gd name="connsiteY49" fmla="*/ 66675 h 771525"/>
                <a:gd name="connsiteX50" fmla="*/ 911225 w 939800"/>
                <a:gd name="connsiteY50" fmla="*/ 28575 h 771525"/>
                <a:gd name="connsiteX51" fmla="*/ 917575 w 939800"/>
                <a:gd name="connsiteY51" fmla="*/ 9525 h 771525"/>
                <a:gd name="connsiteX52" fmla="*/ 936625 w 939800"/>
                <a:gd name="connsiteY52" fmla="*/ 3175 h 771525"/>
                <a:gd name="connsiteX53" fmla="*/ 939800 w 939800"/>
                <a:gd name="connsiteY53" fmla="*/ 0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939800" h="771525">
                  <a:moveTo>
                    <a:pt x="0" y="771525"/>
                  </a:moveTo>
                  <a:cubicBezTo>
                    <a:pt x="5292" y="768350"/>
                    <a:pt x="10669" y="765313"/>
                    <a:pt x="15875" y="762000"/>
                  </a:cubicBezTo>
                  <a:cubicBezTo>
                    <a:pt x="22314" y="757903"/>
                    <a:pt x="27521" y="751151"/>
                    <a:pt x="34925" y="749300"/>
                  </a:cubicBezTo>
                  <a:lnTo>
                    <a:pt x="47625" y="746125"/>
                  </a:lnTo>
                  <a:cubicBezTo>
                    <a:pt x="69973" y="723777"/>
                    <a:pt x="49150" y="740814"/>
                    <a:pt x="79375" y="727075"/>
                  </a:cubicBezTo>
                  <a:cubicBezTo>
                    <a:pt x="107668" y="714214"/>
                    <a:pt x="84652" y="722660"/>
                    <a:pt x="104775" y="708025"/>
                  </a:cubicBezTo>
                  <a:cubicBezTo>
                    <a:pt x="112850" y="702153"/>
                    <a:pt x="121708" y="697442"/>
                    <a:pt x="130175" y="692150"/>
                  </a:cubicBezTo>
                  <a:cubicBezTo>
                    <a:pt x="134189" y="689642"/>
                    <a:pt x="139212" y="688797"/>
                    <a:pt x="142875" y="685800"/>
                  </a:cubicBezTo>
                  <a:cubicBezTo>
                    <a:pt x="150984" y="679166"/>
                    <a:pt x="156718" y="669861"/>
                    <a:pt x="165100" y="663575"/>
                  </a:cubicBezTo>
                  <a:cubicBezTo>
                    <a:pt x="180113" y="652315"/>
                    <a:pt x="195603" y="641633"/>
                    <a:pt x="206375" y="625475"/>
                  </a:cubicBezTo>
                  <a:cubicBezTo>
                    <a:pt x="213645" y="614570"/>
                    <a:pt x="216634" y="610939"/>
                    <a:pt x="222250" y="596900"/>
                  </a:cubicBezTo>
                  <a:cubicBezTo>
                    <a:pt x="223871" y="592848"/>
                    <a:pt x="223474" y="588103"/>
                    <a:pt x="225425" y="584200"/>
                  </a:cubicBezTo>
                  <a:cubicBezTo>
                    <a:pt x="227792" y="579467"/>
                    <a:pt x="231775" y="575733"/>
                    <a:pt x="234950" y="571500"/>
                  </a:cubicBezTo>
                  <a:cubicBezTo>
                    <a:pt x="248721" y="530188"/>
                    <a:pt x="229894" y="589668"/>
                    <a:pt x="241300" y="469900"/>
                  </a:cubicBezTo>
                  <a:cubicBezTo>
                    <a:pt x="242639" y="455844"/>
                    <a:pt x="247400" y="442323"/>
                    <a:pt x="250825" y="428625"/>
                  </a:cubicBezTo>
                  <a:cubicBezTo>
                    <a:pt x="252694" y="421150"/>
                    <a:pt x="255148" y="413833"/>
                    <a:pt x="257175" y="406400"/>
                  </a:cubicBezTo>
                  <a:cubicBezTo>
                    <a:pt x="258323" y="402190"/>
                    <a:pt x="258399" y="397603"/>
                    <a:pt x="260350" y="393700"/>
                  </a:cubicBezTo>
                  <a:cubicBezTo>
                    <a:pt x="263763" y="386874"/>
                    <a:pt x="268817" y="381000"/>
                    <a:pt x="273050" y="374650"/>
                  </a:cubicBezTo>
                  <a:cubicBezTo>
                    <a:pt x="274906" y="371865"/>
                    <a:pt x="274369" y="367910"/>
                    <a:pt x="276225" y="365125"/>
                  </a:cubicBezTo>
                  <a:cubicBezTo>
                    <a:pt x="279402" y="360359"/>
                    <a:pt x="294048" y="348276"/>
                    <a:pt x="298450" y="346075"/>
                  </a:cubicBezTo>
                  <a:cubicBezTo>
                    <a:pt x="302353" y="344124"/>
                    <a:pt x="306954" y="344099"/>
                    <a:pt x="311150" y="342900"/>
                  </a:cubicBezTo>
                  <a:cubicBezTo>
                    <a:pt x="314368" y="341981"/>
                    <a:pt x="317500" y="340783"/>
                    <a:pt x="320675" y="339725"/>
                  </a:cubicBezTo>
                  <a:cubicBezTo>
                    <a:pt x="348192" y="340783"/>
                    <a:pt x="375834" y="340066"/>
                    <a:pt x="403225" y="342900"/>
                  </a:cubicBezTo>
                  <a:cubicBezTo>
                    <a:pt x="407021" y="343293"/>
                    <a:pt x="409130" y="348043"/>
                    <a:pt x="412750" y="349250"/>
                  </a:cubicBezTo>
                  <a:cubicBezTo>
                    <a:pt x="418857" y="351286"/>
                    <a:pt x="425450" y="351367"/>
                    <a:pt x="431800" y="352425"/>
                  </a:cubicBezTo>
                  <a:cubicBezTo>
                    <a:pt x="434975" y="353483"/>
                    <a:pt x="438249" y="354282"/>
                    <a:pt x="441325" y="355600"/>
                  </a:cubicBezTo>
                  <a:cubicBezTo>
                    <a:pt x="445675" y="357464"/>
                    <a:pt x="449459" y="360705"/>
                    <a:pt x="454025" y="361950"/>
                  </a:cubicBezTo>
                  <a:cubicBezTo>
                    <a:pt x="494831" y="373079"/>
                    <a:pt x="459365" y="358472"/>
                    <a:pt x="492125" y="368300"/>
                  </a:cubicBezTo>
                  <a:cubicBezTo>
                    <a:pt x="497584" y="369938"/>
                    <a:pt x="502664" y="372649"/>
                    <a:pt x="508000" y="374650"/>
                  </a:cubicBezTo>
                  <a:cubicBezTo>
                    <a:pt x="511134" y="375825"/>
                    <a:pt x="514350" y="376767"/>
                    <a:pt x="517525" y="377825"/>
                  </a:cubicBezTo>
                  <a:cubicBezTo>
                    <a:pt x="538692" y="376767"/>
                    <a:pt x="559899" y="376340"/>
                    <a:pt x="581025" y="374650"/>
                  </a:cubicBezTo>
                  <a:cubicBezTo>
                    <a:pt x="586404" y="374220"/>
                    <a:pt x="591694" y="372895"/>
                    <a:pt x="596900" y="371475"/>
                  </a:cubicBezTo>
                  <a:cubicBezTo>
                    <a:pt x="609711" y="367981"/>
                    <a:pt x="619652" y="363644"/>
                    <a:pt x="631825" y="358775"/>
                  </a:cubicBezTo>
                  <a:lnTo>
                    <a:pt x="657225" y="333375"/>
                  </a:lnTo>
                  <a:cubicBezTo>
                    <a:pt x="659592" y="331008"/>
                    <a:pt x="658903" y="326843"/>
                    <a:pt x="660400" y="323850"/>
                  </a:cubicBezTo>
                  <a:cubicBezTo>
                    <a:pt x="675494" y="293661"/>
                    <a:pt x="656718" y="344422"/>
                    <a:pt x="673100" y="295275"/>
                  </a:cubicBezTo>
                  <a:cubicBezTo>
                    <a:pt x="674307" y="291655"/>
                    <a:pt x="677557" y="289063"/>
                    <a:pt x="679450" y="285750"/>
                  </a:cubicBezTo>
                  <a:cubicBezTo>
                    <a:pt x="686313" y="273740"/>
                    <a:pt x="690970" y="260716"/>
                    <a:pt x="695325" y="247650"/>
                  </a:cubicBezTo>
                  <a:cubicBezTo>
                    <a:pt x="696383" y="238125"/>
                    <a:pt x="697765" y="228630"/>
                    <a:pt x="698500" y="219075"/>
                  </a:cubicBezTo>
                  <a:cubicBezTo>
                    <a:pt x="699882" y="201105"/>
                    <a:pt x="699966" y="183042"/>
                    <a:pt x="701675" y="165100"/>
                  </a:cubicBezTo>
                  <a:cubicBezTo>
                    <a:pt x="702089" y="160756"/>
                    <a:pt x="703131" y="156411"/>
                    <a:pt x="704850" y="152400"/>
                  </a:cubicBezTo>
                  <a:cubicBezTo>
                    <a:pt x="706353" y="148893"/>
                    <a:pt x="708502" y="145573"/>
                    <a:pt x="711200" y="142875"/>
                  </a:cubicBezTo>
                  <a:cubicBezTo>
                    <a:pt x="714942" y="139133"/>
                    <a:pt x="719306" y="135975"/>
                    <a:pt x="723900" y="133350"/>
                  </a:cubicBezTo>
                  <a:cubicBezTo>
                    <a:pt x="731346" y="129095"/>
                    <a:pt x="750635" y="127771"/>
                    <a:pt x="755650" y="127000"/>
                  </a:cubicBezTo>
                  <a:cubicBezTo>
                    <a:pt x="778521" y="123481"/>
                    <a:pt x="774403" y="123220"/>
                    <a:pt x="800100" y="120650"/>
                  </a:cubicBezTo>
                  <a:cubicBezTo>
                    <a:pt x="812781" y="119382"/>
                    <a:pt x="825500" y="118533"/>
                    <a:pt x="838200" y="117475"/>
                  </a:cubicBezTo>
                  <a:cubicBezTo>
                    <a:pt x="861615" y="111621"/>
                    <a:pt x="840356" y="117912"/>
                    <a:pt x="863600" y="107950"/>
                  </a:cubicBezTo>
                  <a:cubicBezTo>
                    <a:pt x="866676" y="106632"/>
                    <a:pt x="870132" y="106272"/>
                    <a:pt x="873125" y="104775"/>
                  </a:cubicBezTo>
                  <a:cubicBezTo>
                    <a:pt x="880784" y="100946"/>
                    <a:pt x="890969" y="93937"/>
                    <a:pt x="898525" y="88900"/>
                  </a:cubicBezTo>
                  <a:cubicBezTo>
                    <a:pt x="900642" y="81492"/>
                    <a:pt x="903261" y="74209"/>
                    <a:pt x="904875" y="66675"/>
                  </a:cubicBezTo>
                  <a:cubicBezTo>
                    <a:pt x="909418" y="45474"/>
                    <a:pt x="906146" y="47197"/>
                    <a:pt x="911225" y="28575"/>
                  </a:cubicBezTo>
                  <a:cubicBezTo>
                    <a:pt x="912986" y="22117"/>
                    <a:pt x="915458" y="15875"/>
                    <a:pt x="917575" y="9525"/>
                  </a:cubicBezTo>
                  <a:cubicBezTo>
                    <a:pt x="919692" y="3175"/>
                    <a:pt x="930275" y="5292"/>
                    <a:pt x="936625" y="3175"/>
                  </a:cubicBezTo>
                  <a:cubicBezTo>
                    <a:pt x="938045" y="2702"/>
                    <a:pt x="938742" y="1058"/>
                    <a:pt x="939800" y="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자유형 44"/>
            <p:cNvSpPr/>
            <p:nvPr/>
          </p:nvSpPr>
          <p:spPr>
            <a:xfrm>
              <a:off x="6905156" y="1123950"/>
              <a:ext cx="1483269" cy="371475"/>
            </a:xfrm>
            <a:custGeom>
              <a:avLst/>
              <a:gdLst>
                <a:gd name="connsiteX0" fmla="*/ 0 w 1006475"/>
                <a:gd name="connsiteY0" fmla="*/ 203200 h 371475"/>
                <a:gd name="connsiteX1" fmla="*/ 9525 w 1006475"/>
                <a:gd name="connsiteY1" fmla="*/ 171450 h 371475"/>
                <a:gd name="connsiteX2" fmla="*/ 12700 w 1006475"/>
                <a:gd name="connsiteY2" fmla="*/ 133350 h 371475"/>
                <a:gd name="connsiteX3" fmla="*/ 19050 w 1006475"/>
                <a:gd name="connsiteY3" fmla="*/ 82550 h 371475"/>
                <a:gd name="connsiteX4" fmla="*/ 22225 w 1006475"/>
                <a:gd name="connsiteY4" fmla="*/ 50800 h 371475"/>
                <a:gd name="connsiteX5" fmla="*/ 38100 w 1006475"/>
                <a:gd name="connsiteY5" fmla="*/ 15875 h 371475"/>
                <a:gd name="connsiteX6" fmla="*/ 41275 w 1006475"/>
                <a:gd name="connsiteY6" fmla="*/ 6350 h 371475"/>
                <a:gd name="connsiteX7" fmla="*/ 60325 w 1006475"/>
                <a:gd name="connsiteY7" fmla="*/ 0 h 371475"/>
                <a:gd name="connsiteX8" fmla="*/ 142875 w 1006475"/>
                <a:gd name="connsiteY8" fmla="*/ 6350 h 371475"/>
                <a:gd name="connsiteX9" fmla="*/ 158750 w 1006475"/>
                <a:gd name="connsiteY9" fmla="*/ 12700 h 371475"/>
                <a:gd name="connsiteX10" fmla="*/ 196850 w 1006475"/>
                <a:gd name="connsiteY10" fmla="*/ 38100 h 371475"/>
                <a:gd name="connsiteX11" fmla="*/ 212725 w 1006475"/>
                <a:gd name="connsiteY11" fmla="*/ 47625 h 371475"/>
                <a:gd name="connsiteX12" fmla="*/ 228600 w 1006475"/>
                <a:gd name="connsiteY12" fmla="*/ 63500 h 371475"/>
                <a:gd name="connsiteX13" fmla="*/ 263525 w 1006475"/>
                <a:gd name="connsiteY13" fmla="*/ 95250 h 371475"/>
                <a:gd name="connsiteX14" fmla="*/ 282575 w 1006475"/>
                <a:gd name="connsiteY14" fmla="*/ 120650 h 371475"/>
                <a:gd name="connsiteX15" fmla="*/ 295275 w 1006475"/>
                <a:gd name="connsiteY15" fmla="*/ 136525 h 371475"/>
                <a:gd name="connsiteX16" fmla="*/ 311150 w 1006475"/>
                <a:gd name="connsiteY16" fmla="*/ 155575 h 371475"/>
                <a:gd name="connsiteX17" fmla="*/ 327025 w 1006475"/>
                <a:gd name="connsiteY17" fmla="*/ 180975 h 371475"/>
                <a:gd name="connsiteX18" fmla="*/ 336550 w 1006475"/>
                <a:gd name="connsiteY18" fmla="*/ 206375 h 371475"/>
                <a:gd name="connsiteX19" fmla="*/ 349250 w 1006475"/>
                <a:gd name="connsiteY19" fmla="*/ 247650 h 371475"/>
                <a:gd name="connsiteX20" fmla="*/ 352425 w 1006475"/>
                <a:gd name="connsiteY20" fmla="*/ 266700 h 371475"/>
                <a:gd name="connsiteX21" fmla="*/ 390525 w 1006475"/>
                <a:gd name="connsiteY21" fmla="*/ 333375 h 371475"/>
                <a:gd name="connsiteX22" fmla="*/ 409575 w 1006475"/>
                <a:gd name="connsiteY22" fmla="*/ 349250 h 371475"/>
                <a:gd name="connsiteX23" fmla="*/ 431800 w 1006475"/>
                <a:gd name="connsiteY23" fmla="*/ 361950 h 371475"/>
                <a:gd name="connsiteX24" fmla="*/ 441325 w 1006475"/>
                <a:gd name="connsiteY24" fmla="*/ 368300 h 371475"/>
                <a:gd name="connsiteX25" fmla="*/ 454025 w 1006475"/>
                <a:gd name="connsiteY25" fmla="*/ 371475 h 371475"/>
                <a:gd name="connsiteX26" fmla="*/ 498475 w 1006475"/>
                <a:gd name="connsiteY26" fmla="*/ 365125 h 371475"/>
                <a:gd name="connsiteX27" fmla="*/ 511175 w 1006475"/>
                <a:gd name="connsiteY27" fmla="*/ 352425 h 371475"/>
                <a:gd name="connsiteX28" fmla="*/ 523875 w 1006475"/>
                <a:gd name="connsiteY28" fmla="*/ 342900 h 371475"/>
                <a:gd name="connsiteX29" fmla="*/ 536575 w 1006475"/>
                <a:gd name="connsiteY29" fmla="*/ 314325 h 371475"/>
                <a:gd name="connsiteX30" fmla="*/ 552450 w 1006475"/>
                <a:gd name="connsiteY30" fmla="*/ 285750 h 371475"/>
                <a:gd name="connsiteX31" fmla="*/ 558800 w 1006475"/>
                <a:gd name="connsiteY31" fmla="*/ 257175 h 371475"/>
                <a:gd name="connsiteX32" fmla="*/ 565150 w 1006475"/>
                <a:gd name="connsiteY32" fmla="*/ 238125 h 371475"/>
                <a:gd name="connsiteX33" fmla="*/ 571500 w 1006475"/>
                <a:gd name="connsiteY33" fmla="*/ 171450 h 371475"/>
                <a:gd name="connsiteX34" fmla="*/ 577850 w 1006475"/>
                <a:gd name="connsiteY34" fmla="*/ 92075 h 371475"/>
                <a:gd name="connsiteX35" fmla="*/ 590550 w 1006475"/>
                <a:gd name="connsiteY35" fmla="*/ 88900 h 371475"/>
                <a:gd name="connsiteX36" fmla="*/ 612775 w 1006475"/>
                <a:gd name="connsiteY36" fmla="*/ 82550 h 371475"/>
                <a:gd name="connsiteX37" fmla="*/ 638175 w 1006475"/>
                <a:gd name="connsiteY37" fmla="*/ 73025 h 371475"/>
                <a:gd name="connsiteX38" fmla="*/ 679450 w 1006475"/>
                <a:gd name="connsiteY38" fmla="*/ 76200 h 371475"/>
                <a:gd name="connsiteX39" fmla="*/ 692150 w 1006475"/>
                <a:gd name="connsiteY39" fmla="*/ 92075 h 371475"/>
                <a:gd name="connsiteX40" fmla="*/ 711200 w 1006475"/>
                <a:gd name="connsiteY40" fmla="*/ 127000 h 371475"/>
                <a:gd name="connsiteX41" fmla="*/ 720725 w 1006475"/>
                <a:gd name="connsiteY41" fmla="*/ 149225 h 371475"/>
                <a:gd name="connsiteX42" fmla="*/ 727075 w 1006475"/>
                <a:gd name="connsiteY42" fmla="*/ 168275 h 371475"/>
                <a:gd name="connsiteX43" fmla="*/ 736600 w 1006475"/>
                <a:gd name="connsiteY43" fmla="*/ 184150 h 371475"/>
                <a:gd name="connsiteX44" fmla="*/ 742950 w 1006475"/>
                <a:gd name="connsiteY44" fmla="*/ 203200 h 371475"/>
                <a:gd name="connsiteX45" fmla="*/ 752475 w 1006475"/>
                <a:gd name="connsiteY45" fmla="*/ 222250 h 371475"/>
                <a:gd name="connsiteX46" fmla="*/ 768350 w 1006475"/>
                <a:gd name="connsiteY46" fmla="*/ 263525 h 371475"/>
                <a:gd name="connsiteX47" fmla="*/ 774700 w 1006475"/>
                <a:gd name="connsiteY47" fmla="*/ 285750 h 371475"/>
                <a:gd name="connsiteX48" fmla="*/ 790575 w 1006475"/>
                <a:gd name="connsiteY48" fmla="*/ 320675 h 371475"/>
                <a:gd name="connsiteX49" fmla="*/ 806450 w 1006475"/>
                <a:gd name="connsiteY49" fmla="*/ 342900 h 371475"/>
                <a:gd name="connsiteX50" fmla="*/ 822325 w 1006475"/>
                <a:gd name="connsiteY50" fmla="*/ 361950 h 371475"/>
                <a:gd name="connsiteX51" fmla="*/ 850900 w 1006475"/>
                <a:gd name="connsiteY51" fmla="*/ 358775 h 371475"/>
                <a:gd name="connsiteX52" fmla="*/ 866775 w 1006475"/>
                <a:gd name="connsiteY52" fmla="*/ 346075 h 371475"/>
                <a:gd name="connsiteX53" fmla="*/ 898525 w 1006475"/>
                <a:gd name="connsiteY53" fmla="*/ 307975 h 371475"/>
                <a:gd name="connsiteX54" fmla="*/ 920750 w 1006475"/>
                <a:gd name="connsiteY54" fmla="*/ 282575 h 371475"/>
                <a:gd name="connsiteX55" fmla="*/ 936625 w 1006475"/>
                <a:gd name="connsiteY55" fmla="*/ 266700 h 371475"/>
                <a:gd name="connsiteX56" fmla="*/ 942975 w 1006475"/>
                <a:gd name="connsiteY56" fmla="*/ 257175 h 371475"/>
                <a:gd name="connsiteX57" fmla="*/ 952500 w 1006475"/>
                <a:gd name="connsiteY57" fmla="*/ 247650 h 371475"/>
                <a:gd name="connsiteX58" fmla="*/ 965200 w 1006475"/>
                <a:gd name="connsiteY58" fmla="*/ 222250 h 371475"/>
                <a:gd name="connsiteX59" fmla="*/ 971550 w 1006475"/>
                <a:gd name="connsiteY59" fmla="*/ 212725 h 371475"/>
                <a:gd name="connsiteX60" fmla="*/ 974725 w 1006475"/>
                <a:gd name="connsiteY60" fmla="*/ 196850 h 371475"/>
                <a:gd name="connsiteX61" fmla="*/ 1006475 w 1006475"/>
                <a:gd name="connsiteY61" fmla="*/ 1936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006475" h="371475">
                  <a:moveTo>
                    <a:pt x="0" y="203200"/>
                  </a:moveTo>
                  <a:cubicBezTo>
                    <a:pt x="1842" y="197675"/>
                    <a:pt x="8565" y="179127"/>
                    <a:pt x="9525" y="171450"/>
                  </a:cubicBezTo>
                  <a:cubicBezTo>
                    <a:pt x="11106" y="158804"/>
                    <a:pt x="11342" y="146021"/>
                    <a:pt x="12700" y="133350"/>
                  </a:cubicBezTo>
                  <a:cubicBezTo>
                    <a:pt x="14518" y="116382"/>
                    <a:pt x="17094" y="99503"/>
                    <a:pt x="19050" y="82550"/>
                  </a:cubicBezTo>
                  <a:cubicBezTo>
                    <a:pt x="20269" y="71984"/>
                    <a:pt x="20139" y="61230"/>
                    <a:pt x="22225" y="50800"/>
                  </a:cubicBezTo>
                  <a:cubicBezTo>
                    <a:pt x="23923" y="42309"/>
                    <a:pt x="35105" y="22613"/>
                    <a:pt x="38100" y="15875"/>
                  </a:cubicBezTo>
                  <a:cubicBezTo>
                    <a:pt x="39459" y="12817"/>
                    <a:pt x="38552" y="8295"/>
                    <a:pt x="41275" y="6350"/>
                  </a:cubicBezTo>
                  <a:cubicBezTo>
                    <a:pt x="46722" y="2459"/>
                    <a:pt x="60325" y="0"/>
                    <a:pt x="60325" y="0"/>
                  </a:cubicBezTo>
                  <a:cubicBezTo>
                    <a:pt x="87842" y="2117"/>
                    <a:pt x="115504" y="2818"/>
                    <a:pt x="142875" y="6350"/>
                  </a:cubicBezTo>
                  <a:cubicBezTo>
                    <a:pt x="148527" y="7079"/>
                    <a:pt x="153652" y="10151"/>
                    <a:pt x="158750" y="12700"/>
                  </a:cubicBezTo>
                  <a:cubicBezTo>
                    <a:pt x="191009" y="28829"/>
                    <a:pt x="171016" y="20016"/>
                    <a:pt x="196850" y="38100"/>
                  </a:cubicBezTo>
                  <a:cubicBezTo>
                    <a:pt x="201906" y="41639"/>
                    <a:pt x="207906" y="43770"/>
                    <a:pt x="212725" y="47625"/>
                  </a:cubicBezTo>
                  <a:cubicBezTo>
                    <a:pt x="218569" y="52300"/>
                    <a:pt x="223063" y="58466"/>
                    <a:pt x="228600" y="63500"/>
                  </a:cubicBezTo>
                  <a:cubicBezTo>
                    <a:pt x="244294" y="77767"/>
                    <a:pt x="250048" y="79323"/>
                    <a:pt x="263525" y="95250"/>
                  </a:cubicBezTo>
                  <a:cubicBezTo>
                    <a:pt x="270361" y="103329"/>
                    <a:pt x="276122" y="112261"/>
                    <a:pt x="282575" y="120650"/>
                  </a:cubicBezTo>
                  <a:cubicBezTo>
                    <a:pt x="286707" y="126021"/>
                    <a:pt x="291042" y="131233"/>
                    <a:pt x="295275" y="136525"/>
                  </a:cubicBezTo>
                  <a:cubicBezTo>
                    <a:pt x="313690" y="159544"/>
                    <a:pt x="289336" y="141032"/>
                    <a:pt x="311150" y="155575"/>
                  </a:cubicBezTo>
                  <a:cubicBezTo>
                    <a:pt x="319373" y="188465"/>
                    <a:pt x="306306" y="145458"/>
                    <a:pt x="327025" y="180975"/>
                  </a:cubicBezTo>
                  <a:cubicBezTo>
                    <a:pt x="331581" y="188786"/>
                    <a:pt x="333509" y="197859"/>
                    <a:pt x="336550" y="206375"/>
                  </a:cubicBezTo>
                  <a:cubicBezTo>
                    <a:pt x="340324" y="216942"/>
                    <a:pt x="346831" y="237167"/>
                    <a:pt x="349250" y="247650"/>
                  </a:cubicBezTo>
                  <a:cubicBezTo>
                    <a:pt x="350698" y="253923"/>
                    <a:pt x="350389" y="260593"/>
                    <a:pt x="352425" y="266700"/>
                  </a:cubicBezTo>
                  <a:cubicBezTo>
                    <a:pt x="361875" y="295049"/>
                    <a:pt x="373181" y="307358"/>
                    <a:pt x="390525" y="333375"/>
                  </a:cubicBezTo>
                  <a:cubicBezTo>
                    <a:pt x="400410" y="348203"/>
                    <a:pt x="396072" y="344749"/>
                    <a:pt x="409575" y="349250"/>
                  </a:cubicBezTo>
                  <a:cubicBezTo>
                    <a:pt x="432781" y="364721"/>
                    <a:pt x="403602" y="345837"/>
                    <a:pt x="431800" y="361950"/>
                  </a:cubicBezTo>
                  <a:cubicBezTo>
                    <a:pt x="435113" y="363843"/>
                    <a:pt x="437818" y="366797"/>
                    <a:pt x="441325" y="368300"/>
                  </a:cubicBezTo>
                  <a:cubicBezTo>
                    <a:pt x="445336" y="370019"/>
                    <a:pt x="449792" y="370417"/>
                    <a:pt x="454025" y="371475"/>
                  </a:cubicBezTo>
                  <a:cubicBezTo>
                    <a:pt x="468842" y="369358"/>
                    <a:pt x="484276" y="369858"/>
                    <a:pt x="498475" y="365125"/>
                  </a:cubicBezTo>
                  <a:cubicBezTo>
                    <a:pt x="504155" y="363232"/>
                    <a:pt x="506669" y="356367"/>
                    <a:pt x="511175" y="352425"/>
                  </a:cubicBezTo>
                  <a:cubicBezTo>
                    <a:pt x="515157" y="348940"/>
                    <a:pt x="519642" y="346075"/>
                    <a:pt x="523875" y="342900"/>
                  </a:cubicBezTo>
                  <a:cubicBezTo>
                    <a:pt x="529986" y="312346"/>
                    <a:pt x="521951" y="340648"/>
                    <a:pt x="536575" y="314325"/>
                  </a:cubicBezTo>
                  <a:cubicBezTo>
                    <a:pt x="557363" y="276906"/>
                    <a:pt x="527925" y="318451"/>
                    <a:pt x="552450" y="285750"/>
                  </a:cubicBezTo>
                  <a:cubicBezTo>
                    <a:pt x="561534" y="258498"/>
                    <a:pt x="547624" y="301877"/>
                    <a:pt x="558800" y="257175"/>
                  </a:cubicBezTo>
                  <a:cubicBezTo>
                    <a:pt x="560423" y="250681"/>
                    <a:pt x="563033" y="244475"/>
                    <a:pt x="565150" y="238125"/>
                  </a:cubicBezTo>
                  <a:cubicBezTo>
                    <a:pt x="567267" y="215900"/>
                    <a:pt x="569720" y="193704"/>
                    <a:pt x="571500" y="171450"/>
                  </a:cubicBezTo>
                  <a:cubicBezTo>
                    <a:pt x="573617" y="144992"/>
                    <a:pt x="571882" y="117938"/>
                    <a:pt x="577850" y="92075"/>
                  </a:cubicBezTo>
                  <a:cubicBezTo>
                    <a:pt x="578831" y="87823"/>
                    <a:pt x="586340" y="90048"/>
                    <a:pt x="590550" y="88900"/>
                  </a:cubicBezTo>
                  <a:cubicBezTo>
                    <a:pt x="597983" y="86873"/>
                    <a:pt x="605534" y="85183"/>
                    <a:pt x="612775" y="82550"/>
                  </a:cubicBezTo>
                  <a:cubicBezTo>
                    <a:pt x="649301" y="69268"/>
                    <a:pt x="602515" y="81940"/>
                    <a:pt x="638175" y="73025"/>
                  </a:cubicBezTo>
                  <a:cubicBezTo>
                    <a:pt x="651933" y="74083"/>
                    <a:pt x="666438" y="71607"/>
                    <a:pt x="679450" y="76200"/>
                  </a:cubicBezTo>
                  <a:cubicBezTo>
                    <a:pt x="685840" y="78455"/>
                    <a:pt x="688293" y="86503"/>
                    <a:pt x="692150" y="92075"/>
                  </a:cubicBezTo>
                  <a:cubicBezTo>
                    <a:pt x="716146" y="126736"/>
                    <a:pt x="702740" y="105850"/>
                    <a:pt x="711200" y="127000"/>
                  </a:cubicBezTo>
                  <a:cubicBezTo>
                    <a:pt x="714193" y="134484"/>
                    <a:pt x="717832" y="141702"/>
                    <a:pt x="720725" y="149225"/>
                  </a:cubicBezTo>
                  <a:cubicBezTo>
                    <a:pt x="723128" y="155472"/>
                    <a:pt x="724305" y="162181"/>
                    <a:pt x="727075" y="168275"/>
                  </a:cubicBezTo>
                  <a:cubicBezTo>
                    <a:pt x="729629" y="173893"/>
                    <a:pt x="734046" y="178532"/>
                    <a:pt x="736600" y="184150"/>
                  </a:cubicBezTo>
                  <a:cubicBezTo>
                    <a:pt x="739370" y="190244"/>
                    <a:pt x="740376" y="197021"/>
                    <a:pt x="742950" y="203200"/>
                  </a:cubicBezTo>
                  <a:cubicBezTo>
                    <a:pt x="745681" y="209753"/>
                    <a:pt x="750087" y="215564"/>
                    <a:pt x="752475" y="222250"/>
                  </a:cubicBezTo>
                  <a:cubicBezTo>
                    <a:pt x="768630" y="267484"/>
                    <a:pt x="748460" y="230375"/>
                    <a:pt x="768350" y="263525"/>
                  </a:cubicBezTo>
                  <a:cubicBezTo>
                    <a:pt x="770467" y="270933"/>
                    <a:pt x="772264" y="278441"/>
                    <a:pt x="774700" y="285750"/>
                  </a:cubicBezTo>
                  <a:cubicBezTo>
                    <a:pt x="778327" y="296630"/>
                    <a:pt x="785178" y="310960"/>
                    <a:pt x="790575" y="320675"/>
                  </a:cubicBezTo>
                  <a:cubicBezTo>
                    <a:pt x="794316" y="327409"/>
                    <a:pt x="802324" y="337123"/>
                    <a:pt x="806450" y="342900"/>
                  </a:cubicBezTo>
                  <a:cubicBezTo>
                    <a:pt x="817501" y="358371"/>
                    <a:pt x="807501" y="347126"/>
                    <a:pt x="822325" y="361950"/>
                  </a:cubicBezTo>
                  <a:cubicBezTo>
                    <a:pt x="831850" y="360892"/>
                    <a:pt x="841875" y="361998"/>
                    <a:pt x="850900" y="358775"/>
                  </a:cubicBezTo>
                  <a:cubicBezTo>
                    <a:pt x="857282" y="356496"/>
                    <a:pt x="862140" y="351019"/>
                    <a:pt x="866775" y="346075"/>
                  </a:cubicBezTo>
                  <a:cubicBezTo>
                    <a:pt x="878082" y="334015"/>
                    <a:pt x="886835" y="319665"/>
                    <a:pt x="898525" y="307975"/>
                  </a:cubicBezTo>
                  <a:cubicBezTo>
                    <a:pt x="939701" y="266799"/>
                    <a:pt x="885771" y="321926"/>
                    <a:pt x="920750" y="282575"/>
                  </a:cubicBezTo>
                  <a:cubicBezTo>
                    <a:pt x="925722" y="276982"/>
                    <a:pt x="931697" y="272332"/>
                    <a:pt x="936625" y="266700"/>
                  </a:cubicBezTo>
                  <a:cubicBezTo>
                    <a:pt x="939138" y="263828"/>
                    <a:pt x="940532" y="260106"/>
                    <a:pt x="942975" y="257175"/>
                  </a:cubicBezTo>
                  <a:cubicBezTo>
                    <a:pt x="945850" y="253726"/>
                    <a:pt x="950089" y="251438"/>
                    <a:pt x="952500" y="247650"/>
                  </a:cubicBezTo>
                  <a:cubicBezTo>
                    <a:pt x="957582" y="239664"/>
                    <a:pt x="959949" y="230126"/>
                    <a:pt x="965200" y="222250"/>
                  </a:cubicBezTo>
                  <a:lnTo>
                    <a:pt x="971550" y="212725"/>
                  </a:lnTo>
                  <a:cubicBezTo>
                    <a:pt x="972608" y="207433"/>
                    <a:pt x="971270" y="200996"/>
                    <a:pt x="974725" y="196850"/>
                  </a:cubicBezTo>
                  <a:cubicBezTo>
                    <a:pt x="978654" y="192135"/>
                    <a:pt x="1004789" y="193675"/>
                    <a:pt x="1006475" y="193675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35958" y="1454878"/>
              <a:ext cx="2439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?</a:t>
              </a:r>
              <a:endParaRPr lang="ko-KR" altLang="en-US" sz="1000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571386" y="1027925"/>
              <a:ext cx="2439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?</a:t>
              </a:r>
              <a:endParaRPr lang="ko-KR" altLang="en-US" sz="1000" baseline="-25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814732" y="764874"/>
              <a:ext cx="926857" cy="200055"/>
            </a:xfrm>
            <a:prstGeom prst="rect">
              <a:avLst/>
            </a:prstGeom>
            <a:noFill/>
          </p:spPr>
          <p:txBody>
            <a:bodyPr wrap="none" bIns="0" rtlCol="0">
              <a:spAutoFit/>
            </a:bodyPr>
            <a:lstStyle/>
            <a:p>
              <a:r>
                <a:rPr lang="en-US" altLang="ko-KR" sz="1000" dirty="0" smtClean="0"/>
                <a:t>Critical Point</a:t>
              </a:r>
              <a:endParaRPr lang="ko-KR" altLang="en-US" sz="1000" baseline="-25000" dirty="0"/>
            </a:p>
          </p:txBody>
        </p:sp>
        <p:cxnSp>
          <p:nvCxnSpPr>
            <p:cNvPr id="50" name="직선 화살표 연결선 49"/>
            <p:cNvCxnSpPr>
              <a:stCxn id="49" idx="2"/>
              <a:endCxn id="38" idx="6"/>
            </p:cNvCxnSpPr>
            <p:nvPr/>
          </p:nvCxnSpPr>
          <p:spPr>
            <a:xfrm flipH="1">
              <a:off x="6930621" y="964929"/>
              <a:ext cx="347540" cy="36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487770" y="826248"/>
              <a:ext cx="3529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|F</a:t>
              </a:r>
              <a:r>
                <a:rPr lang="en-US" altLang="ko-KR" sz="1000" baseline="30000" dirty="0" smtClean="0"/>
                <a:t>F</a:t>
              </a:r>
              <a:r>
                <a:rPr lang="en-US" altLang="ko-KR" sz="1000" dirty="0" smtClean="0"/>
                <a:t>|</a:t>
              </a:r>
              <a:endParaRPr lang="ko-KR" altLang="en-US" sz="1000" dirty="0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6116580" y="2760769"/>
            <a:ext cx="2645477" cy="1567444"/>
            <a:chOff x="6116580" y="2760769"/>
            <a:chExt cx="2645477" cy="1567444"/>
          </a:xfrm>
        </p:grpSpPr>
        <p:cxnSp>
          <p:nvCxnSpPr>
            <p:cNvPr id="8" name="직선 화살표 연결선 7"/>
            <p:cNvCxnSpPr/>
            <p:nvPr/>
          </p:nvCxnSpPr>
          <p:spPr>
            <a:xfrm>
              <a:off x="6730577" y="4076902"/>
              <a:ext cx="1800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 flipV="1">
              <a:off x="6730577" y="2996782"/>
              <a:ext cx="0" cy="108012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6886232" y="3245047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58769" y="3932137"/>
              <a:ext cx="3032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|</a:t>
              </a:r>
              <a:r>
                <a:rPr lang="el-GR" altLang="ko-KR" sz="1000" dirty="0" smtClean="0"/>
                <a:t>ξ</a:t>
              </a:r>
              <a:r>
                <a:rPr lang="en-US" altLang="ko-KR" sz="1000" dirty="0"/>
                <a:t>|</a:t>
              </a:r>
              <a:endParaRPr lang="ko-KR" altLang="en-US" sz="1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32240" y="4081992"/>
              <a:ext cx="4058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ko-KR" sz="1000" dirty="0" smtClean="0"/>
                <a:t>ξ</a:t>
              </a:r>
              <a:r>
                <a:rPr lang="en-US" altLang="ko-KR" sz="1000" baseline="30000" dirty="0" err="1" smtClean="0"/>
                <a:t>F</a:t>
              </a:r>
              <a:r>
                <a:rPr lang="en-US" altLang="ko-KR" sz="1000" baseline="-25000" dirty="0" err="1" smtClean="0"/>
                <a:t>crit</a:t>
              </a:r>
              <a:endParaRPr lang="ko-KR" altLang="en-US" sz="1000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16580" y="3150322"/>
              <a:ext cx="620930" cy="246221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1000" dirty="0" err="1" smtClean="0"/>
                <a:t>F</a:t>
              </a:r>
              <a:r>
                <a:rPr lang="en-US" altLang="ko-KR" sz="1000" baseline="30000" dirty="0" err="1" smtClean="0"/>
                <a:t>F</a:t>
              </a:r>
              <a:r>
                <a:rPr lang="en-US" altLang="ko-KR" sz="1000" baseline="-25000" dirty="0" err="1" smtClean="0"/>
                <a:t>crit</a:t>
              </a:r>
              <a:r>
                <a:rPr lang="en-US" altLang="ko-KR" sz="1000" dirty="0" smtClean="0"/>
                <a:t>=</a:t>
              </a:r>
              <a:r>
                <a:rPr lang="el-GR" altLang="ko-KR" sz="1000" dirty="0" smtClean="0"/>
                <a:t>μ</a:t>
              </a:r>
              <a:r>
                <a:rPr lang="en-US" altLang="ko-KR" sz="1000" baseline="-25000" dirty="0" err="1" smtClean="0"/>
                <a:t>s</a:t>
              </a:r>
              <a:r>
                <a:rPr lang="en-US" altLang="ko-KR" sz="1000" dirty="0" err="1" smtClean="0"/>
                <a:t>F</a:t>
              </a:r>
              <a:r>
                <a:rPr lang="en-US" altLang="ko-KR" sz="1000" baseline="30000" dirty="0" err="1" smtClean="0"/>
                <a:t>V</a:t>
              </a:r>
              <a:endParaRPr lang="ko-KR" altLang="en-US" sz="1000" baseline="30000" dirty="0"/>
            </a:p>
          </p:txBody>
        </p:sp>
        <p:cxnSp>
          <p:nvCxnSpPr>
            <p:cNvPr id="16" name="직선 연결선 15"/>
            <p:cNvCxnSpPr>
              <a:stCxn id="11" idx="2"/>
              <a:endCxn id="14" idx="3"/>
            </p:cNvCxnSpPr>
            <p:nvPr/>
          </p:nvCxnSpPr>
          <p:spPr>
            <a:xfrm flipH="1">
              <a:off x="6737510" y="3272047"/>
              <a:ext cx="148722" cy="138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11" idx="4"/>
              <a:endCxn id="13" idx="0"/>
            </p:cNvCxnSpPr>
            <p:nvPr/>
          </p:nvCxnSpPr>
          <p:spPr>
            <a:xfrm>
              <a:off x="6913232" y="3299047"/>
              <a:ext cx="21948" cy="782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967130" y="2880910"/>
              <a:ext cx="926857" cy="200055"/>
            </a:xfrm>
            <a:prstGeom prst="rect">
              <a:avLst/>
            </a:prstGeom>
            <a:noFill/>
          </p:spPr>
          <p:txBody>
            <a:bodyPr wrap="none" bIns="0" rtlCol="0">
              <a:spAutoFit/>
            </a:bodyPr>
            <a:lstStyle/>
            <a:p>
              <a:r>
                <a:rPr lang="en-US" altLang="ko-KR" sz="1000" dirty="0" smtClean="0"/>
                <a:t>Critical Point</a:t>
              </a:r>
              <a:endParaRPr lang="ko-KR" altLang="en-US" sz="1000" baseline="-25000" dirty="0"/>
            </a:p>
          </p:txBody>
        </p:sp>
        <p:cxnSp>
          <p:nvCxnSpPr>
            <p:cNvPr id="32" name="직선 화살표 연결선 31"/>
            <p:cNvCxnSpPr>
              <a:stCxn id="29" idx="2"/>
              <a:endCxn id="11" idx="7"/>
            </p:cNvCxnSpPr>
            <p:nvPr/>
          </p:nvCxnSpPr>
          <p:spPr>
            <a:xfrm flipH="1">
              <a:off x="6932324" y="3080965"/>
              <a:ext cx="498235" cy="1719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558836" y="2760769"/>
              <a:ext cx="3529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|F</a:t>
              </a:r>
              <a:r>
                <a:rPr lang="en-US" altLang="ko-KR" sz="1000" baseline="30000" dirty="0" smtClean="0"/>
                <a:t>F</a:t>
              </a:r>
              <a:r>
                <a:rPr lang="en-US" altLang="ko-KR" sz="1000" dirty="0" smtClean="0"/>
                <a:t>|</a:t>
              </a:r>
              <a:endParaRPr lang="ko-KR" altLang="en-US" sz="1000" dirty="0"/>
            </a:p>
          </p:txBody>
        </p:sp>
        <p:cxnSp>
          <p:nvCxnSpPr>
            <p:cNvPr id="53" name="직선 연결선 52"/>
            <p:cNvCxnSpPr>
              <a:endCxn id="11" idx="4"/>
            </p:cNvCxnSpPr>
            <p:nvPr/>
          </p:nvCxnSpPr>
          <p:spPr>
            <a:xfrm flipV="1">
              <a:off x="6730577" y="3299047"/>
              <a:ext cx="182655" cy="77785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자유형 56"/>
            <p:cNvSpPr/>
            <p:nvPr/>
          </p:nvSpPr>
          <p:spPr>
            <a:xfrm>
              <a:off x="6916587" y="3275814"/>
              <a:ext cx="1552230" cy="225332"/>
            </a:xfrm>
            <a:custGeom>
              <a:avLst/>
              <a:gdLst>
                <a:gd name="connsiteX0" fmla="*/ 0 w 523875"/>
                <a:gd name="connsiteY0" fmla="*/ 0 h 133350"/>
                <a:gd name="connsiteX1" fmla="*/ 304800 w 523875"/>
                <a:gd name="connsiteY1" fmla="*/ 123825 h 133350"/>
                <a:gd name="connsiteX2" fmla="*/ 523875 w 523875"/>
                <a:gd name="connsiteY2" fmla="*/ 133350 h 133350"/>
                <a:gd name="connsiteX0" fmla="*/ 0 w 523875"/>
                <a:gd name="connsiteY0" fmla="*/ 0 h 133350"/>
                <a:gd name="connsiteX1" fmla="*/ 106264 w 523875"/>
                <a:gd name="connsiteY1" fmla="*/ 98439 h 133350"/>
                <a:gd name="connsiteX2" fmla="*/ 523875 w 523875"/>
                <a:gd name="connsiteY2" fmla="*/ 133350 h 133350"/>
                <a:gd name="connsiteX0" fmla="*/ 0 w 523875"/>
                <a:gd name="connsiteY0" fmla="*/ 0 h 133350"/>
                <a:gd name="connsiteX1" fmla="*/ 106264 w 523875"/>
                <a:gd name="connsiteY1" fmla="*/ 98439 h 133350"/>
                <a:gd name="connsiteX2" fmla="*/ 523875 w 523875"/>
                <a:gd name="connsiteY2" fmla="*/ 133350 h 133350"/>
                <a:gd name="connsiteX0" fmla="*/ 0 w 523875"/>
                <a:gd name="connsiteY0" fmla="*/ 0 h 133350"/>
                <a:gd name="connsiteX1" fmla="*/ 106264 w 523875"/>
                <a:gd name="connsiteY1" fmla="*/ 98439 h 133350"/>
                <a:gd name="connsiteX2" fmla="*/ 523875 w 523875"/>
                <a:gd name="connsiteY2" fmla="*/ 133350 h 133350"/>
                <a:gd name="connsiteX0" fmla="*/ 0 w 523875"/>
                <a:gd name="connsiteY0" fmla="*/ 0 h 133350"/>
                <a:gd name="connsiteX1" fmla="*/ 106264 w 523875"/>
                <a:gd name="connsiteY1" fmla="*/ 98439 h 133350"/>
                <a:gd name="connsiteX2" fmla="*/ 523875 w 523875"/>
                <a:gd name="connsiteY2" fmla="*/ 133350 h 133350"/>
                <a:gd name="connsiteX0" fmla="*/ 0 w 523875"/>
                <a:gd name="connsiteY0" fmla="*/ 0 h 133350"/>
                <a:gd name="connsiteX1" fmla="*/ 106264 w 523875"/>
                <a:gd name="connsiteY1" fmla="*/ 98439 h 133350"/>
                <a:gd name="connsiteX2" fmla="*/ 523875 w 523875"/>
                <a:gd name="connsiteY2" fmla="*/ 133350 h 133350"/>
                <a:gd name="connsiteX0" fmla="*/ 0 w 517401"/>
                <a:gd name="connsiteY0" fmla="*/ 0 h 129723"/>
                <a:gd name="connsiteX1" fmla="*/ 99790 w 517401"/>
                <a:gd name="connsiteY1" fmla="*/ 94812 h 129723"/>
                <a:gd name="connsiteX2" fmla="*/ 517401 w 517401"/>
                <a:gd name="connsiteY2" fmla="*/ 129723 h 129723"/>
                <a:gd name="connsiteX0" fmla="*/ 0 w 517401"/>
                <a:gd name="connsiteY0" fmla="*/ 0 h 129723"/>
                <a:gd name="connsiteX1" fmla="*/ 99790 w 517401"/>
                <a:gd name="connsiteY1" fmla="*/ 94812 h 129723"/>
                <a:gd name="connsiteX2" fmla="*/ 517401 w 517401"/>
                <a:gd name="connsiteY2" fmla="*/ 129723 h 129723"/>
                <a:gd name="connsiteX0" fmla="*/ 0 w 517401"/>
                <a:gd name="connsiteY0" fmla="*/ 0 h 129723"/>
                <a:gd name="connsiteX1" fmla="*/ 99790 w 517401"/>
                <a:gd name="connsiteY1" fmla="*/ 94812 h 129723"/>
                <a:gd name="connsiteX2" fmla="*/ 517401 w 517401"/>
                <a:gd name="connsiteY2" fmla="*/ 129723 h 129723"/>
                <a:gd name="connsiteX0" fmla="*/ 0 w 517401"/>
                <a:gd name="connsiteY0" fmla="*/ 0 h 129723"/>
                <a:gd name="connsiteX1" fmla="*/ 99790 w 517401"/>
                <a:gd name="connsiteY1" fmla="*/ 94812 h 129723"/>
                <a:gd name="connsiteX2" fmla="*/ 517401 w 517401"/>
                <a:gd name="connsiteY2" fmla="*/ 129723 h 129723"/>
                <a:gd name="connsiteX0" fmla="*/ 0 w 655513"/>
                <a:gd name="connsiteY0" fmla="*/ 0 h 202252"/>
                <a:gd name="connsiteX1" fmla="*/ 99790 w 655513"/>
                <a:gd name="connsiteY1" fmla="*/ 94812 h 202252"/>
                <a:gd name="connsiteX2" fmla="*/ 655513 w 655513"/>
                <a:gd name="connsiteY2" fmla="*/ 202252 h 202252"/>
                <a:gd name="connsiteX0" fmla="*/ 0 w 655513"/>
                <a:gd name="connsiteY0" fmla="*/ 0 h 202252"/>
                <a:gd name="connsiteX1" fmla="*/ 186110 w 655513"/>
                <a:gd name="connsiteY1" fmla="*/ 163715 h 202252"/>
                <a:gd name="connsiteX2" fmla="*/ 655513 w 655513"/>
                <a:gd name="connsiteY2" fmla="*/ 202252 h 202252"/>
                <a:gd name="connsiteX0" fmla="*/ 0 w 655513"/>
                <a:gd name="connsiteY0" fmla="*/ 0 h 202364"/>
                <a:gd name="connsiteX1" fmla="*/ 186110 w 655513"/>
                <a:gd name="connsiteY1" fmla="*/ 163715 h 202364"/>
                <a:gd name="connsiteX2" fmla="*/ 655513 w 655513"/>
                <a:gd name="connsiteY2" fmla="*/ 202252 h 202364"/>
                <a:gd name="connsiteX0" fmla="*/ 0 w 655513"/>
                <a:gd name="connsiteY0" fmla="*/ 0 h 204150"/>
                <a:gd name="connsiteX1" fmla="*/ 186110 w 655513"/>
                <a:gd name="connsiteY1" fmla="*/ 178694 h 204150"/>
                <a:gd name="connsiteX2" fmla="*/ 655513 w 655513"/>
                <a:gd name="connsiteY2" fmla="*/ 202252 h 204150"/>
                <a:gd name="connsiteX0" fmla="*/ 0 w 655513"/>
                <a:gd name="connsiteY0" fmla="*/ 0 h 202488"/>
                <a:gd name="connsiteX1" fmla="*/ 186110 w 655513"/>
                <a:gd name="connsiteY1" fmla="*/ 178694 h 202488"/>
                <a:gd name="connsiteX2" fmla="*/ 655513 w 655513"/>
                <a:gd name="connsiteY2" fmla="*/ 202252 h 20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5513" h="202488">
                  <a:moveTo>
                    <a:pt x="0" y="0"/>
                  </a:moveTo>
                  <a:cubicBezTo>
                    <a:pt x="15999" y="87210"/>
                    <a:pt x="58530" y="155684"/>
                    <a:pt x="186110" y="178694"/>
                  </a:cubicBezTo>
                  <a:cubicBezTo>
                    <a:pt x="313690" y="201704"/>
                    <a:pt x="559469" y="203308"/>
                    <a:pt x="655513" y="2022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314478" y="3383183"/>
              <a:ext cx="4219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ko-KR" sz="1000" dirty="0" smtClean="0"/>
                <a:t>μ</a:t>
              </a:r>
              <a:r>
                <a:rPr lang="en-US" altLang="ko-KR" sz="1000" baseline="-25000" dirty="0" err="1" smtClean="0"/>
                <a:t>k</a:t>
              </a:r>
              <a:r>
                <a:rPr lang="en-US" altLang="ko-KR" sz="1000" dirty="0" err="1" smtClean="0"/>
                <a:t>F</a:t>
              </a:r>
              <a:r>
                <a:rPr lang="en-US" altLang="ko-KR" sz="1000" baseline="30000" dirty="0" err="1" smtClean="0"/>
                <a:t>V</a:t>
              </a:r>
              <a:endParaRPr lang="ko-KR" altLang="en-US" sz="1000" baseline="30000" dirty="0"/>
            </a:p>
          </p:txBody>
        </p:sp>
        <p:cxnSp>
          <p:nvCxnSpPr>
            <p:cNvPr id="62" name="직선 연결선 61"/>
            <p:cNvCxnSpPr>
              <a:stCxn id="57" idx="2"/>
              <a:endCxn id="61" idx="3"/>
            </p:cNvCxnSpPr>
            <p:nvPr/>
          </p:nvCxnSpPr>
          <p:spPr>
            <a:xfrm flipH="1">
              <a:off x="6736388" y="3500883"/>
              <a:ext cx="1732429" cy="541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그룹 135"/>
          <p:cNvGrpSpPr/>
          <p:nvPr/>
        </p:nvGrpSpPr>
        <p:grpSpPr>
          <a:xfrm>
            <a:off x="6395449" y="4490610"/>
            <a:ext cx="2348924" cy="1548395"/>
            <a:chOff x="6443662" y="4724034"/>
            <a:chExt cx="2348924" cy="1548395"/>
          </a:xfrm>
        </p:grpSpPr>
        <p:grpSp>
          <p:nvGrpSpPr>
            <p:cNvPr id="109" name="그룹 108"/>
            <p:cNvGrpSpPr/>
            <p:nvPr/>
          </p:nvGrpSpPr>
          <p:grpSpPr>
            <a:xfrm>
              <a:off x="6443662" y="4724034"/>
              <a:ext cx="2348924" cy="1548395"/>
              <a:chOff x="6422657" y="2779818"/>
              <a:chExt cx="2348924" cy="1548395"/>
            </a:xfrm>
          </p:grpSpPr>
          <p:cxnSp>
            <p:nvCxnSpPr>
              <p:cNvPr id="110" name="직선 화살표 연결선 109"/>
              <p:cNvCxnSpPr/>
              <p:nvPr/>
            </p:nvCxnSpPr>
            <p:spPr>
              <a:xfrm>
                <a:off x="6730577" y="4076902"/>
                <a:ext cx="1800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화살표 연결선 110"/>
              <p:cNvCxnSpPr/>
              <p:nvPr/>
            </p:nvCxnSpPr>
            <p:spPr>
              <a:xfrm flipV="1">
                <a:off x="6730577" y="2996782"/>
                <a:ext cx="0" cy="10801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타원 111"/>
              <p:cNvSpPr/>
              <p:nvPr/>
            </p:nvSpPr>
            <p:spPr>
              <a:xfrm>
                <a:off x="6886232" y="3473623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8468293" y="3947342"/>
                <a:ext cx="3032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|</a:t>
                </a:r>
                <a:r>
                  <a:rPr lang="el-GR" altLang="ko-KR" sz="1000" dirty="0" smtClean="0"/>
                  <a:t>ξ</a:t>
                </a:r>
                <a:r>
                  <a:rPr lang="en-US" altLang="ko-KR" sz="1000" dirty="0" smtClean="0"/>
                  <a:t>|</a:t>
                </a:r>
                <a:endParaRPr lang="ko-KR" altLang="en-US" sz="1000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6710600" y="4081992"/>
                <a:ext cx="40588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l-GR" altLang="ko-KR" sz="1000" dirty="0" smtClean="0"/>
                  <a:t>ξ</a:t>
                </a:r>
                <a:r>
                  <a:rPr lang="en-US" altLang="ko-KR" sz="1000" baseline="30000" dirty="0" err="1" smtClean="0"/>
                  <a:t>F</a:t>
                </a:r>
                <a:r>
                  <a:rPr lang="en-US" altLang="ko-KR" sz="1000" baseline="-25000" dirty="0" err="1" smtClean="0"/>
                  <a:t>crit</a:t>
                </a:r>
                <a:endParaRPr lang="ko-KR" altLang="en-US" sz="1000" baseline="-25000" dirty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6436967" y="3378898"/>
                <a:ext cx="29687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l-GR" altLang="ko-KR" sz="1000" dirty="0" smtClean="0"/>
                  <a:t>μ</a:t>
                </a:r>
                <a:r>
                  <a:rPr lang="en-US" altLang="ko-KR" sz="1000" baseline="-25000" dirty="0" smtClean="0"/>
                  <a:t>s</a:t>
                </a:r>
                <a:endParaRPr lang="ko-KR" altLang="en-US" sz="1000" baseline="-25000" dirty="0"/>
              </a:p>
            </p:txBody>
          </p:sp>
          <p:cxnSp>
            <p:nvCxnSpPr>
              <p:cNvPr id="116" name="직선 연결선 115"/>
              <p:cNvCxnSpPr>
                <a:stCxn id="112" idx="2"/>
                <a:endCxn id="115" idx="3"/>
              </p:cNvCxnSpPr>
              <p:nvPr/>
            </p:nvCxnSpPr>
            <p:spPr>
              <a:xfrm flipH="1">
                <a:off x="6733843" y="3500623"/>
                <a:ext cx="152389" cy="138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>
                <a:stCxn id="112" idx="4"/>
                <a:endCxn id="114" idx="0"/>
              </p:cNvCxnSpPr>
              <p:nvPr/>
            </p:nvCxnSpPr>
            <p:spPr>
              <a:xfrm>
                <a:off x="6913232" y="3527623"/>
                <a:ext cx="308" cy="55436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/>
              <p:cNvSpPr txBox="1"/>
              <p:nvPr/>
            </p:nvSpPr>
            <p:spPr>
              <a:xfrm>
                <a:off x="6946126" y="2880910"/>
                <a:ext cx="926857" cy="200055"/>
              </a:xfrm>
              <a:prstGeom prst="rect">
                <a:avLst/>
              </a:prstGeom>
              <a:noFill/>
            </p:spPr>
            <p:txBody>
              <a:bodyPr wrap="none" bIns="0" rtlCol="0">
                <a:spAutoFit/>
              </a:bodyPr>
              <a:lstStyle/>
              <a:p>
                <a:r>
                  <a:rPr lang="en-US" altLang="ko-KR" sz="1000" dirty="0" smtClean="0"/>
                  <a:t>Critical Point</a:t>
                </a:r>
                <a:endParaRPr lang="ko-KR" altLang="en-US" sz="1000" baseline="-25000" dirty="0"/>
              </a:p>
            </p:txBody>
          </p:sp>
          <p:cxnSp>
            <p:nvCxnSpPr>
              <p:cNvPr id="119" name="직선 화살표 연결선 118"/>
              <p:cNvCxnSpPr>
                <a:stCxn id="118" idx="2"/>
                <a:endCxn id="112" idx="7"/>
              </p:cNvCxnSpPr>
              <p:nvPr/>
            </p:nvCxnSpPr>
            <p:spPr>
              <a:xfrm flipH="1">
                <a:off x="6932324" y="3080965"/>
                <a:ext cx="477231" cy="4005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/>
              <p:cNvSpPr txBox="1"/>
              <p:nvPr/>
            </p:nvSpPr>
            <p:spPr>
              <a:xfrm>
                <a:off x="6526524" y="2779818"/>
                <a:ext cx="39466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l-GR" altLang="ko-KR" sz="1000" dirty="0" smtClean="0"/>
                  <a:t>μ</a:t>
                </a:r>
                <a:r>
                  <a:rPr lang="en-US" altLang="ko-KR" sz="1000" dirty="0" smtClean="0"/>
                  <a:t>(</a:t>
                </a:r>
                <a:r>
                  <a:rPr lang="el-GR" altLang="ko-KR" sz="1000" dirty="0" smtClean="0"/>
                  <a:t>ξ</a:t>
                </a:r>
                <a:r>
                  <a:rPr lang="en-US" altLang="ko-KR" sz="1000" dirty="0" smtClean="0"/>
                  <a:t>)</a:t>
                </a:r>
                <a:endParaRPr lang="ko-KR" altLang="en-US" sz="1000" dirty="0"/>
              </a:p>
            </p:txBody>
          </p:sp>
          <p:sp>
            <p:nvSpPr>
              <p:cNvPr id="122" name="자유형 121"/>
              <p:cNvSpPr/>
              <p:nvPr/>
            </p:nvSpPr>
            <p:spPr>
              <a:xfrm>
                <a:off x="6913539" y="3502008"/>
                <a:ext cx="1555277" cy="227714"/>
              </a:xfrm>
              <a:custGeom>
                <a:avLst/>
                <a:gdLst>
                  <a:gd name="connsiteX0" fmla="*/ 0 w 523875"/>
                  <a:gd name="connsiteY0" fmla="*/ 0 h 133350"/>
                  <a:gd name="connsiteX1" fmla="*/ 304800 w 523875"/>
                  <a:gd name="connsiteY1" fmla="*/ 123825 h 133350"/>
                  <a:gd name="connsiteX2" fmla="*/ 523875 w 523875"/>
                  <a:gd name="connsiteY2" fmla="*/ 133350 h 133350"/>
                  <a:gd name="connsiteX0" fmla="*/ 0 w 523875"/>
                  <a:gd name="connsiteY0" fmla="*/ 0 h 133350"/>
                  <a:gd name="connsiteX1" fmla="*/ 106264 w 523875"/>
                  <a:gd name="connsiteY1" fmla="*/ 98439 h 133350"/>
                  <a:gd name="connsiteX2" fmla="*/ 523875 w 523875"/>
                  <a:gd name="connsiteY2" fmla="*/ 133350 h 133350"/>
                  <a:gd name="connsiteX0" fmla="*/ 0 w 523875"/>
                  <a:gd name="connsiteY0" fmla="*/ 0 h 133350"/>
                  <a:gd name="connsiteX1" fmla="*/ 106264 w 523875"/>
                  <a:gd name="connsiteY1" fmla="*/ 98439 h 133350"/>
                  <a:gd name="connsiteX2" fmla="*/ 523875 w 523875"/>
                  <a:gd name="connsiteY2" fmla="*/ 133350 h 133350"/>
                  <a:gd name="connsiteX0" fmla="*/ 0 w 523875"/>
                  <a:gd name="connsiteY0" fmla="*/ 0 h 133350"/>
                  <a:gd name="connsiteX1" fmla="*/ 106264 w 523875"/>
                  <a:gd name="connsiteY1" fmla="*/ 98439 h 133350"/>
                  <a:gd name="connsiteX2" fmla="*/ 523875 w 523875"/>
                  <a:gd name="connsiteY2" fmla="*/ 133350 h 133350"/>
                  <a:gd name="connsiteX0" fmla="*/ 0 w 523875"/>
                  <a:gd name="connsiteY0" fmla="*/ 0 h 133350"/>
                  <a:gd name="connsiteX1" fmla="*/ 106264 w 523875"/>
                  <a:gd name="connsiteY1" fmla="*/ 98439 h 133350"/>
                  <a:gd name="connsiteX2" fmla="*/ 523875 w 523875"/>
                  <a:gd name="connsiteY2" fmla="*/ 133350 h 133350"/>
                  <a:gd name="connsiteX0" fmla="*/ 0 w 523875"/>
                  <a:gd name="connsiteY0" fmla="*/ 0 h 133350"/>
                  <a:gd name="connsiteX1" fmla="*/ 106264 w 523875"/>
                  <a:gd name="connsiteY1" fmla="*/ 98439 h 133350"/>
                  <a:gd name="connsiteX2" fmla="*/ 523875 w 523875"/>
                  <a:gd name="connsiteY2" fmla="*/ 133350 h 133350"/>
                  <a:gd name="connsiteX0" fmla="*/ 0 w 517401"/>
                  <a:gd name="connsiteY0" fmla="*/ 0 h 129723"/>
                  <a:gd name="connsiteX1" fmla="*/ 99790 w 517401"/>
                  <a:gd name="connsiteY1" fmla="*/ 94812 h 129723"/>
                  <a:gd name="connsiteX2" fmla="*/ 517401 w 517401"/>
                  <a:gd name="connsiteY2" fmla="*/ 129723 h 129723"/>
                  <a:gd name="connsiteX0" fmla="*/ 0 w 517401"/>
                  <a:gd name="connsiteY0" fmla="*/ 0 h 129723"/>
                  <a:gd name="connsiteX1" fmla="*/ 99790 w 517401"/>
                  <a:gd name="connsiteY1" fmla="*/ 94812 h 129723"/>
                  <a:gd name="connsiteX2" fmla="*/ 517401 w 517401"/>
                  <a:gd name="connsiteY2" fmla="*/ 129723 h 129723"/>
                  <a:gd name="connsiteX0" fmla="*/ 0 w 517401"/>
                  <a:gd name="connsiteY0" fmla="*/ 0 h 129723"/>
                  <a:gd name="connsiteX1" fmla="*/ 99790 w 517401"/>
                  <a:gd name="connsiteY1" fmla="*/ 94812 h 129723"/>
                  <a:gd name="connsiteX2" fmla="*/ 517401 w 517401"/>
                  <a:gd name="connsiteY2" fmla="*/ 129723 h 129723"/>
                  <a:gd name="connsiteX0" fmla="*/ 0 w 517401"/>
                  <a:gd name="connsiteY0" fmla="*/ 0 h 129723"/>
                  <a:gd name="connsiteX1" fmla="*/ 99790 w 517401"/>
                  <a:gd name="connsiteY1" fmla="*/ 94812 h 129723"/>
                  <a:gd name="connsiteX2" fmla="*/ 517401 w 517401"/>
                  <a:gd name="connsiteY2" fmla="*/ 129723 h 129723"/>
                  <a:gd name="connsiteX0" fmla="*/ 0 w 655513"/>
                  <a:gd name="connsiteY0" fmla="*/ 0 h 202252"/>
                  <a:gd name="connsiteX1" fmla="*/ 99790 w 655513"/>
                  <a:gd name="connsiteY1" fmla="*/ 94812 h 202252"/>
                  <a:gd name="connsiteX2" fmla="*/ 655513 w 655513"/>
                  <a:gd name="connsiteY2" fmla="*/ 202252 h 202252"/>
                  <a:gd name="connsiteX0" fmla="*/ 0 w 655513"/>
                  <a:gd name="connsiteY0" fmla="*/ 0 h 202252"/>
                  <a:gd name="connsiteX1" fmla="*/ 186110 w 655513"/>
                  <a:gd name="connsiteY1" fmla="*/ 163715 h 202252"/>
                  <a:gd name="connsiteX2" fmla="*/ 655513 w 655513"/>
                  <a:gd name="connsiteY2" fmla="*/ 202252 h 202252"/>
                  <a:gd name="connsiteX0" fmla="*/ 0 w 655513"/>
                  <a:gd name="connsiteY0" fmla="*/ 0 h 202364"/>
                  <a:gd name="connsiteX1" fmla="*/ 186110 w 655513"/>
                  <a:gd name="connsiteY1" fmla="*/ 163715 h 202364"/>
                  <a:gd name="connsiteX2" fmla="*/ 655513 w 655513"/>
                  <a:gd name="connsiteY2" fmla="*/ 202252 h 202364"/>
                  <a:gd name="connsiteX0" fmla="*/ 0 w 655513"/>
                  <a:gd name="connsiteY0" fmla="*/ 0 h 204150"/>
                  <a:gd name="connsiteX1" fmla="*/ 186110 w 655513"/>
                  <a:gd name="connsiteY1" fmla="*/ 178694 h 204150"/>
                  <a:gd name="connsiteX2" fmla="*/ 655513 w 655513"/>
                  <a:gd name="connsiteY2" fmla="*/ 202252 h 204150"/>
                  <a:gd name="connsiteX0" fmla="*/ 0 w 655513"/>
                  <a:gd name="connsiteY0" fmla="*/ 0 h 202488"/>
                  <a:gd name="connsiteX1" fmla="*/ 186110 w 655513"/>
                  <a:gd name="connsiteY1" fmla="*/ 178694 h 202488"/>
                  <a:gd name="connsiteX2" fmla="*/ 655513 w 655513"/>
                  <a:gd name="connsiteY2" fmla="*/ 202252 h 202488"/>
                  <a:gd name="connsiteX0" fmla="*/ 0 w 655513"/>
                  <a:gd name="connsiteY0" fmla="*/ 0 h 202488"/>
                  <a:gd name="connsiteX1" fmla="*/ 186110 w 655513"/>
                  <a:gd name="connsiteY1" fmla="*/ 178694 h 202488"/>
                  <a:gd name="connsiteX2" fmla="*/ 655513 w 655513"/>
                  <a:gd name="connsiteY2" fmla="*/ 202252 h 202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5513" h="202488">
                    <a:moveTo>
                      <a:pt x="0" y="0"/>
                    </a:moveTo>
                    <a:cubicBezTo>
                      <a:pt x="23024" y="87210"/>
                      <a:pt x="58530" y="155684"/>
                      <a:pt x="186110" y="178694"/>
                    </a:cubicBezTo>
                    <a:cubicBezTo>
                      <a:pt x="313690" y="201704"/>
                      <a:pt x="559469" y="203308"/>
                      <a:pt x="655513" y="20225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6422657" y="3609378"/>
                <a:ext cx="3032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l-GR" altLang="ko-KR" sz="1000" dirty="0" smtClean="0"/>
                  <a:t>μ</a:t>
                </a:r>
                <a:r>
                  <a:rPr lang="en-US" altLang="ko-KR" sz="1000" baseline="-25000" dirty="0" smtClean="0"/>
                  <a:t>k</a:t>
                </a:r>
                <a:endParaRPr lang="ko-KR" altLang="en-US" sz="1000" baseline="-25000" dirty="0"/>
              </a:p>
            </p:txBody>
          </p:sp>
          <p:cxnSp>
            <p:nvCxnSpPr>
              <p:cNvPr id="124" name="직선 연결선 123"/>
              <p:cNvCxnSpPr>
                <a:stCxn id="122" idx="2"/>
                <a:endCxn id="123" idx="3"/>
              </p:cNvCxnSpPr>
              <p:nvPr/>
            </p:nvCxnSpPr>
            <p:spPr>
              <a:xfrm flipH="1">
                <a:off x="6725945" y="3729457"/>
                <a:ext cx="1742871" cy="303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자유형 131"/>
            <p:cNvSpPr/>
            <p:nvPr/>
          </p:nvSpPr>
          <p:spPr>
            <a:xfrm>
              <a:off x="6848631" y="5083391"/>
              <a:ext cx="78581" cy="362834"/>
            </a:xfrm>
            <a:custGeom>
              <a:avLst/>
              <a:gdLst>
                <a:gd name="connsiteX0" fmla="*/ 157162 w 157162"/>
                <a:gd name="connsiteY0" fmla="*/ 354806 h 354806"/>
                <a:gd name="connsiteX1" fmla="*/ 0 w 157162"/>
                <a:gd name="connsiteY1" fmla="*/ 0 h 354806"/>
                <a:gd name="connsiteX2" fmla="*/ 0 w 157162"/>
                <a:gd name="connsiteY2" fmla="*/ 0 h 354806"/>
                <a:gd name="connsiteX0" fmla="*/ 157162 w 157162"/>
                <a:gd name="connsiteY0" fmla="*/ 354806 h 354806"/>
                <a:gd name="connsiteX1" fmla="*/ 0 w 157162"/>
                <a:gd name="connsiteY1" fmla="*/ 0 h 354806"/>
                <a:gd name="connsiteX2" fmla="*/ 0 w 157162"/>
                <a:gd name="connsiteY2" fmla="*/ 0 h 354806"/>
                <a:gd name="connsiteX0" fmla="*/ 157162 w 157162"/>
                <a:gd name="connsiteY0" fmla="*/ 354806 h 354806"/>
                <a:gd name="connsiteX1" fmla="*/ 0 w 157162"/>
                <a:gd name="connsiteY1" fmla="*/ 0 h 354806"/>
                <a:gd name="connsiteX2" fmla="*/ 0 w 157162"/>
                <a:gd name="connsiteY2" fmla="*/ 0 h 354806"/>
                <a:gd name="connsiteX0" fmla="*/ 157162 w 157162"/>
                <a:gd name="connsiteY0" fmla="*/ 354806 h 354806"/>
                <a:gd name="connsiteX1" fmla="*/ 0 w 157162"/>
                <a:gd name="connsiteY1" fmla="*/ 0 h 354806"/>
                <a:gd name="connsiteX2" fmla="*/ 0 w 157162"/>
                <a:gd name="connsiteY2" fmla="*/ 0 h 35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162" h="354806">
                  <a:moveTo>
                    <a:pt x="157162" y="354806"/>
                  </a:moveTo>
                  <a:cubicBezTo>
                    <a:pt x="104775" y="296069"/>
                    <a:pt x="28575" y="206375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7367439" y="2384829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Fig. 1</a:t>
            </a:r>
            <a:endParaRPr lang="ko-KR" alt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7421522" y="4143547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Fig.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7421522" y="5904355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Fig. 3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550858" y="3121926"/>
            <a:ext cx="401319" cy="153888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l-GR" altLang="ko-KR" sz="1000" dirty="0" smtClean="0"/>
              <a:t>μ</a:t>
            </a:r>
            <a:r>
              <a:rPr lang="en-US" altLang="ko-KR" sz="1000" dirty="0" smtClean="0"/>
              <a:t>(</a:t>
            </a:r>
            <a:r>
              <a:rPr lang="el-GR" altLang="ko-KR" sz="1000" dirty="0" smtClean="0"/>
              <a:t>ξ</a:t>
            </a:r>
            <a:r>
              <a:rPr lang="en-US" altLang="ko-KR" sz="1000" dirty="0" smtClean="0"/>
              <a:t>)F</a:t>
            </a:r>
            <a:r>
              <a:rPr lang="en-US" altLang="ko-KR" sz="1000" baseline="30000" dirty="0" smtClean="0"/>
              <a:t>V</a:t>
            </a:r>
            <a:endParaRPr lang="ko-KR" altLang="en-US" sz="1000" baseline="30000" dirty="0"/>
          </a:p>
        </p:txBody>
      </p:sp>
      <p:cxnSp>
        <p:nvCxnSpPr>
          <p:cNvPr id="63" name="직선 화살표 연결선 62"/>
          <p:cNvCxnSpPr>
            <a:stCxn id="60" idx="1"/>
          </p:cNvCxnSpPr>
          <p:nvPr/>
        </p:nvCxnSpPr>
        <p:spPr>
          <a:xfrm flipH="1">
            <a:off x="7116340" y="3198870"/>
            <a:ext cx="434518" cy="2301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07695" y="3645024"/>
            <a:ext cx="725126" cy="153888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l-GR" altLang="ko-KR" sz="1000" dirty="0" smtClean="0"/>
              <a:t>μ</a:t>
            </a:r>
            <a:r>
              <a:rPr lang="en-US" altLang="ko-KR" sz="1000" baseline="-25000" dirty="0" err="1" smtClean="0"/>
              <a:t>s</a:t>
            </a:r>
            <a:r>
              <a:rPr lang="en-US" altLang="ko-KR" sz="1000" dirty="0" err="1" smtClean="0"/>
              <a:t>F</a:t>
            </a:r>
            <a:r>
              <a:rPr lang="en-US" altLang="ko-KR" sz="1000" baseline="30000" dirty="0" err="1" smtClean="0"/>
              <a:t>V</a:t>
            </a:r>
            <a:r>
              <a:rPr lang="en-US" altLang="ko-KR" sz="1000" baseline="30000" dirty="0" smtClean="0"/>
              <a:t> </a:t>
            </a:r>
            <a:r>
              <a:rPr lang="en-US" altLang="ko-KR" sz="1000" dirty="0" smtClean="0"/>
              <a:t>|</a:t>
            </a:r>
            <a:r>
              <a:rPr lang="el-GR" altLang="ko-KR" sz="1000" dirty="0"/>
              <a:t>ξ</a:t>
            </a:r>
            <a:r>
              <a:rPr lang="en-US" altLang="ko-KR" sz="1000" dirty="0"/>
              <a:t>|/</a:t>
            </a:r>
            <a:r>
              <a:rPr lang="el-GR" altLang="ko-KR" sz="1000" dirty="0"/>
              <a:t>ξ</a:t>
            </a:r>
            <a:r>
              <a:rPr lang="en-US" altLang="ko-KR" sz="1000" baseline="30000" dirty="0" err="1" smtClean="0"/>
              <a:t>F</a:t>
            </a:r>
            <a:r>
              <a:rPr lang="en-US" altLang="ko-KR" sz="1000" baseline="-25000" dirty="0" err="1" smtClean="0"/>
              <a:t>crit</a:t>
            </a:r>
            <a:endParaRPr lang="ko-KR" altLang="en-US" sz="1000" baseline="30000" dirty="0"/>
          </a:p>
        </p:txBody>
      </p:sp>
      <p:cxnSp>
        <p:nvCxnSpPr>
          <p:cNvPr id="68" name="직선 화살표 연결선 67"/>
          <p:cNvCxnSpPr>
            <a:stCxn id="67" idx="1"/>
          </p:cNvCxnSpPr>
          <p:nvPr/>
        </p:nvCxnSpPr>
        <p:spPr>
          <a:xfrm flipH="1" flipV="1">
            <a:off x="6831807" y="3638550"/>
            <a:ext cx="375888" cy="834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3512164" y="1035700"/>
            <a:ext cx="3113003" cy="1188000"/>
            <a:chOff x="3564000" y="792000"/>
            <a:chExt cx="3113003" cy="1188000"/>
          </a:xfrm>
        </p:grpSpPr>
        <p:grpSp>
          <p:nvGrpSpPr>
            <p:cNvPr id="27" name="그룹 26"/>
            <p:cNvGrpSpPr/>
            <p:nvPr/>
          </p:nvGrpSpPr>
          <p:grpSpPr>
            <a:xfrm>
              <a:off x="3564000" y="972000"/>
              <a:ext cx="1080120" cy="648000"/>
              <a:chOff x="3590181" y="1357581"/>
              <a:chExt cx="1080120" cy="648000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3914217" y="1357581"/>
                <a:ext cx="432048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590181" y="1717581"/>
                <a:ext cx="1080120" cy="28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4752000" y="792000"/>
              <a:ext cx="1925003" cy="1188000"/>
              <a:chOff x="4752000" y="792000"/>
              <a:chExt cx="1925003" cy="1188000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5076000" y="792000"/>
                <a:ext cx="1174411" cy="621888"/>
                <a:chOff x="5112000" y="720000"/>
                <a:chExt cx="1174411" cy="621888"/>
              </a:xfrm>
            </p:grpSpPr>
            <p:sp>
              <p:nvSpPr>
                <p:cNvPr id="71" name="직사각형 70"/>
                <p:cNvSpPr/>
                <p:nvPr/>
              </p:nvSpPr>
              <p:spPr>
                <a:xfrm>
                  <a:off x="5508000" y="720000"/>
                  <a:ext cx="432048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7" name="직선 화살표 연결선 76"/>
                <p:cNvCxnSpPr/>
                <p:nvPr/>
              </p:nvCxnSpPr>
              <p:spPr>
                <a:xfrm flipV="1">
                  <a:off x="5724000" y="1089266"/>
                  <a:ext cx="0" cy="180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TextBox 83"/>
                <p:cNvSpPr txBox="1"/>
                <p:nvPr/>
              </p:nvSpPr>
              <p:spPr>
                <a:xfrm>
                  <a:off x="5760000" y="1188000"/>
                  <a:ext cx="191325" cy="153888"/>
                </a:xfrm>
                <a:prstGeom prst="rect">
                  <a:avLst/>
                </a:prstGeom>
                <a:noFill/>
              </p:spPr>
              <p:txBody>
                <a:bodyPr wrap="none" lIns="36000" tIns="0" rIns="36000" bIns="0" rtlCol="0">
                  <a:spAutoFit/>
                </a:bodyPr>
                <a:lstStyle/>
                <a:p>
                  <a:r>
                    <a:rPr lang="en-US" altLang="ko-KR" sz="1000" dirty="0" smtClean="0"/>
                    <a:t>F</a:t>
                  </a:r>
                  <a:r>
                    <a:rPr lang="en-US" altLang="ko-KR" sz="1000" baseline="30000" dirty="0" smtClean="0"/>
                    <a:t>V</a:t>
                  </a:r>
                  <a:endParaRPr lang="ko-KR" altLang="en-US" sz="1000" dirty="0"/>
                </a:p>
              </p:txBody>
            </p:sp>
            <p:cxnSp>
              <p:nvCxnSpPr>
                <p:cNvPr id="86" name="직선 화살표 연결선 85"/>
                <p:cNvCxnSpPr/>
                <p:nvPr/>
              </p:nvCxnSpPr>
              <p:spPr>
                <a:xfrm flipV="1">
                  <a:off x="5292000" y="1080000"/>
                  <a:ext cx="1800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TextBox 86"/>
                <p:cNvSpPr txBox="1"/>
                <p:nvPr/>
              </p:nvSpPr>
              <p:spPr>
                <a:xfrm>
                  <a:off x="5112000" y="1008000"/>
                  <a:ext cx="180105" cy="153888"/>
                </a:xfrm>
                <a:prstGeom prst="rect">
                  <a:avLst/>
                </a:prstGeom>
                <a:noFill/>
              </p:spPr>
              <p:txBody>
                <a:bodyPr wrap="none" lIns="36000" tIns="0" rIns="36000" bIns="0" rtlCol="0">
                  <a:spAutoFit/>
                </a:bodyPr>
                <a:lstStyle/>
                <a:p>
                  <a:r>
                    <a:rPr lang="en-US" altLang="ko-KR" sz="1000" dirty="0" smtClean="0"/>
                    <a:t>F</a:t>
                  </a:r>
                  <a:r>
                    <a:rPr lang="en-US" altLang="ko-KR" sz="1000" baseline="30000" dirty="0" smtClean="0"/>
                    <a:t>F</a:t>
                  </a:r>
                  <a:endParaRPr lang="ko-KR" altLang="en-US" sz="1000" dirty="0"/>
                </a:p>
              </p:txBody>
            </p:sp>
            <p:cxnSp>
              <p:nvCxnSpPr>
                <p:cNvPr id="88" name="직선 화살표 연결선 87"/>
                <p:cNvCxnSpPr/>
                <p:nvPr/>
              </p:nvCxnSpPr>
              <p:spPr>
                <a:xfrm flipV="1">
                  <a:off x="5976000" y="1080000"/>
                  <a:ext cx="1800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TextBox 88"/>
                <p:cNvSpPr txBox="1"/>
                <p:nvPr/>
              </p:nvSpPr>
              <p:spPr>
                <a:xfrm>
                  <a:off x="6156000" y="1008000"/>
                  <a:ext cx="130411" cy="153888"/>
                </a:xfrm>
                <a:prstGeom prst="rect">
                  <a:avLst/>
                </a:prstGeom>
                <a:noFill/>
              </p:spPr>
              <p:txBody>
                <a:bodyPr wrap="none" lIns="36000" tIns="0" rIns="36000" bIns="0" rtlCol="0">
                  <a:spAutoFit/>
                </a:bodyPr>
                <a:lstStyle/>
                <a:p>
                  <a:r>
                    <a:rPr lang="el-GR" altLang="ko-KR" sz="1000" dirty="0"/>
                    <a:t>ξ</a:t>
                  </a:r>
                  <a:endParaRPr lang="ko-KR" altLang="en-US" sz="1000" dirty="0"/>
                </a:p>
              </p:txBody>
            </p:sp>
          </p:grpSp>
          <p:grpSp>
            <p:nvGrpSpPr>
              <p:cNvPr id="28" name="그룹 27"/>
              <p:cNvGrpSpPr/>
              <p:nvPr/>
            </p:nvGrpSpPr>
            <p:grpSpPr>
              <a:xfrm>
                <a:off x="4752000" y="1440000"/>
                <a:ext cx="1925003" cy="540000"/>
                <a:chOff x="4752000" y="1440000"/>
                <a:chExt cx="1925003" cy="540000"/>
              </a:xfrm>
            </p:grpSpPr>
            <p:sp>
              <p:nvSpPr>
                <p:cNvPr id="79" name="직사각형 78"/>
                <p:cNvSpPr/>
                <p:nvPr/>
              </p:nvSpPr>
              <p:spPr>
                <a:xfrm>
                  <a:off x="5148064" y="1692000"/>
                  <a:ext cx="1080120" cy="28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2" name="직선 화살표 연결선 81"/>
                <p:cNvCxnSpPr/>
                <p:nvPr/>
              </p:nvCxnSpPr>
              <p:spPr>
                <a:xfrm>
                  <a:off x="5688000" y="1512000"/>
                  <a:ext cx="0" cy="180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/>
                <p:cNvSpPr txBox="1"/>
                <p:nvPr/>
              </p:nvSpPr>
              <p:spPr>
                <a:xfrm>
                  <a:off x="5688000" y="1440000"/>
                  <a:ext cx="244225" cy="153888"/>
                </a:xfrm>
                <a:prstGeom prst="rect">
                  <a:avLst/>
                </a:prstGeom>
                <a:noFill/>
              </p:spPr>
              <p:txBody>
                <a:bodyPr wrap="none" lIns="36000" tIns="0" rIns="36000" bIns="0" rtlCol="0">
                  <a:spAutoFit/>
                </a:bodyPr>
                <a:lstStyle/>
                <a:p>
                  <a:r>
                    <a:rPr lang="en-US" altLang="ko-KR" sz="1000" dirty="0" smtClean="0"/>
                    <a:t>-F</a:t>
                  </a:r>
                  <a:r>
                    <a:rPr lang="en-US" altLang="ko-KR" sz="1000" baseline="30000" dirty="0" smtClean="0"/>
                    <a:t>V</a:t>
                  </a:r>
                  <a:endParaRPr lang="ko-KR" altLang="en-US" sz="1000" dirty="0"/>
                </a:p>
              </p:txBody>
            </p:sp>
            <p:cxnSp>
              <p:nvCxnSpPr>
                <p:cNvPr id="90" name="직선 화살표 연결선 89"/>
                <p:cNvCxnSpPr/>
                <p:nvPr/>
              </p:nvCxnSpPr>
              <p:spPr>
                <a:xfrm flipV="1">
                  <a:off x="4932000" y="1692000"/>
                  <a:ext cx="1800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TextBox 90"/>
                <p:cNvSpPr txBox="1"/>
                <p:nvPr/>
              </p:nvSpPr>
              <p:spPr>
                <a:xfrm>
                  <a:off x="4752000" y="1620000"/>
                  <a:ext cx="183311" cy="153888"/>
                </a:xfrm>
                <a:prstGeom prst="rect">
                  <a:avLst/>
                </a:prstGeom>
                <a:noFill/>
              </p:spPr>
              <p:txBody>
                <a:bodyPr wrap="none" lIns="36000" tIns="0" rIns="36000" bIns="0" rtlCol="0">
                  <a:spAutoFit/>
                </a:bodyPr>
                <a:lstStyle/>
                <a:p>
                  <a:r>
                    <a:rPr lang="en-US" altLang="ko-KR" sz="1000" dirty="0" smtClean="0"/>
                    <a:t>-</a:t>
                  </a:r>
                  <a:r>
                    <a:rPr lang="el-GR" altLang="ko-KR" sz="1000" dirty="0" smtClean="0"/>
                    <a:t>ξ</a:t>
                  </a:r>
                  <a:endParaRPr lang="ko-KR" altLang="en-US" sz="1000" dirty="0"/>
                </a:p>
              </p:txBody>
            </p:sp>
            <p:cxnSp>
              <p:nvCxnSpPr>
                <p:cNvPr id="92" name="직선 화살표 연결선 91"/>
                <p:cNvCxnSpPr/>
                <p:nvPr/>
              </p:nvCxnSpPr>
              <p:spPr>
                <a:xfrm flipV="1">
                  <a:off x="6264000" y="1692000"/>
                  <a:ext cx="1800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TextBox 92"/>
                <p:cNvSpPr txBox="1"/>
                <p:nvPr/>
              </p:nvSpPr>
              <p:spPr>
                <a:xfrm>
                  <a:off x="6444000" y="1620000"/>
                  <a:ext cx="233003" cy="153888"/>
                </a:xfrm>
                <a:prstGeom prst="rect">
                  <a:avLst/>
                </a:prstGeom>
                <a:noFill/>
              </p:spPr>
              <p:txBody>
                <a:bodyPr wrap="none" lIns="36000" tIns="0" rIns="36000" bIns="0" rtlCol="0">
                  <a:spAutoFit/>
                </a:bodyPr>
                <a:lstStyle/>
                <a:p>
                  <a:r>
                    <a:rPr lang="en-US" altLang="ko-KR" sz="1000" dirty="0" smtClean="0"/>
                    <a:t>-F</a:t>
                  </a:r>
                  <a:r>
                    <a:rPr lang="en-US" altLang="ko-KR" sz="1000" baseline="30000" dirty="0" smtClean="0"/>
                    <a:t>F</a:t>
                  </a:r>
                  <a:endParaRPr lang="ko-KR" altLang="en-US" sz="1000" baseline="300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9068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Penalty Friction Model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764705"/>
            <a:ext cx="8229600" cy="417646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dirty="0"/>
              <a:t>Allowable Viscous Slip</a:t>
            </a:r>
            <a:r>
              <a:rPr lang="ko-KR" altLang="en-US" dirty="0"/>
              <a:t>을 갖는 </a:t>
            </a:r>
            <a:r>
              <a:rPr lang="en-US" altLang="ko-KR" dirty="0"/>
              <a:t>Penalty Friction Model </a:t>
            </a:r>
            <a:r>
              <a:rPr lang="ko-KR" altLang="en-US" dirty="0"/>
              <a:t>이라고 </a:t>
            </a:r>
            <a:r>
              <a:rPr lang="ko-KR" altLang="en-US" dirty="0" err="1"/>
              <a:t>이름짓자</a:t>
            </a:r>
            <a:endParaRPr lang="en-US" altLang="ko-KR" dirty="0"/>
          </a:p>
          <a:p>
            <a:pPr lvl="1">
              <a:lnSpc>
                <a:spcPct val="170000"/>
              </a:lnSpc>
            </a:pPr>
            <a:r>
              <a:rPr lang="ko-KR" altLang="en-US" dirty="0" err="1"/>
              <a:t>아바의</a:t>
            </a:r>
            <a:r>
              <a:rPr lang="ko-KR" altLang="en-US" dirty="0"/>
              <a:t> </a:t>
            </a:r>
            <a:r>
              <a:rPr lang="en-US" altLang="ko-KR" dirty="0"/>
              <a:t>Elastic slip</a:t>
            </a:r>
            <a:r>
              <a:rPr lang="ko-KR" altLang="en-US" dirty="0"/>
              <a:t>을 </a:t>
            </a:r>
            <a:r>
              <a:rPr lang="ko-KR" altLang="en-US" dirty="0" err="1"/>
              <a:t>본따서</a:t>
            </a:r>
            <a:r>
              <a:rPr lang="ko-KR" altLang="en-US" dirty="0"/>
              <a:t> 이름지음</a:t>
            </a:r>
            <a:r>
              <a:rPr lang="en-US" altLang="ko-KR" dirty="0"/>
              <a:t>. (</a:t>
            </a:r>
            <a:r>
              <a:rPr lang="ko-KR" altLang="en-US" dirty="0"/>
              <a:t>속도에 비례하는 마찰력</a:t>
            </a:r>
            <a:r>
              <a:rPr lang="en-US" altLang="ko-KR" dirty="0"/>
              <a:t>)</a:t>
            </a:r>
          </a:p>
          <a:p>
            <a:pPr lvl="1">
              <a:lnSpc>
                <a:spcPct val="170000"/>
              </a:lnSpc>
            </a:pPr>
            <a:r>
              <a:rPr lang="en-US" altLang="ko-KR" dirty="0"/>
              <a:t>Coulomb </a:t>
            </a:r>
            <a:r>
              <a:rPr lang="ko-KR" altLang="en-US" dirty="0"/>
              <a:t>마찰 모델은 너무 이상적이어서 수치적 모사가 어렵다</a:t>
            </a:r>
            <a:r>
              <a:rPr lang="en-US" altLang="ko-KR" dirty="0"/>
              <a:t>.</a:t>
            </a:r>
          </a:p>
          <a:p>
            <a:pPr lvl="1">
              <a:lnSpc>
                <a:spcPct val="170000"/>
              </a:lnSpc>
            </a:pPr>
            <a:r>
              <a:rPr lang="ko-KR" altLang="en-US" dirty="0"/>
              <a:t>그러므로 </a:t>
            </a:r>
            <a:r>
              <a:rPr lang="en-US" altLang="ko-KR" dirty="0"/>
              <a:t>i+1</a:t>
            </a:r>
            <a:r>
              <a:rPr lang="ko-KR" altLang="en-US" dirty="0"/>
              <a:t>번째 스텝에서 </a:t>
            </a:r>
            <a:r>
              <a:rPr lang="en-US" altLang="ko-KR" dirty="0"/>
              <a:t>stick </a:t>
            </a:r>
            <a:r>
              <a:rPr lang="ko-KR" altLang="en-US" dirty="0"/>
              <a:t>상태가 되어야 하지만</a:t>
            </a:r>
            <a:r>
              <a:rPr lang="en-US" altLang="ko-KR" dirty="0"/>
              <a:t>,</a:t>
            </a:r>
            <a:r>
              <a:rPr lang="ko-KR" altLang="en-US" dirty="0"/>
              <a:t> 상대 속도가 아주 작은 경우에 약간의 상대 운동을 허용하는 모델을 사용한다</a:t>
            </a:r>
            <a:r>
              <a:rPr lang="en-US" altLang="ko-KR" dirty="0"/>
              <a:t>.</a:t>
            </a:r>
          </a:p>
          <a:p>
            <a:pPr lvl="2">
              <a:lnSpc>
                <a:spcPct val="170000"/>
              </a:lnSpc>
            </a:pPr>
            <a:r>
              <a:rPr lang="ko-KR" altLang="en-US" dirty="0" smtClean="0"/>
              <a:t>마찰력이 존재하므로 </a:t>
            </a:r>
            <a:r>
              <a:rPr lang="en-US" altLang="ko-KR" dirty="0" smtClean="0"/>
              <a:t>i+1</a:t>
            </a:r>
            <a:r>
              <a:rPr lang="ko-KR" altLang="en-US" dirty="0" smtClean="0"/>
              <a:t>번째 스텝에서 </a:t>
            </a:r>
            <a:r>
              <a:rPr lang="el-GR" altLang="ko-KR" dirty="0" smtClean="0"/>
              <a:t>ψ</a:t>
            </a:r>
            <a:r>
              <a:rPr lang="en-US" altLang="ko-KR" dirty="0" smtClean="0"/>
              <a:t>=0</a:t>
            </a:r>
            <a:r>
              <a:rPr lang="ko-KR" altLang="en-US" dirty="0" smtClean="0"/>
              <a:t>은 아니지만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되도록 </a:t>
            </a:r>
            <a:r>
              <a:rPr lang="el-GR" altLang="ko-KR" dirty="0" smtClean="0"/>
              <a:t>ξ</a:t>
            </a:r>
            <a:r>
              <a:rPr lang="ko-KR" altLang="en-US" dirty="0" smtClean="0"/>
              <a:t>의 방향성을 주는 가속도가 작용한다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70000"/>
              </a:lnSpc>
            </a:pPr>
            <a:r>
              <a:rPr lang="ko-KR" altLang="en-US" dirty="0" err="1" smtClean="0"/>
              <a:t>쿨롬</a:t>
            </a:r>
            <a:r>
              <a:rPr lang="ko-KR" altLang="en-US" dirty="0" smtClean="0"/>
              <a:t> </a:t>
            </a:r>
            <a:r>
              <a:rPr lang="ko-KR" altLang="en-US" dirty="0"/>
              <a:t>모델이라면 아주 정확하게 </a:t>
            </a:r>
            <a:r>
              <a:rPr lang="en-US" altLang="ko-KR" dirty="0"/>
              <a:t>i+1 </a:t>
            </a:r>
            <a:r>
              <a:rPr lang="ko-KR" altLang="en-US" dirty="0"/>
              <a:t>상태에서 </a:t>
            </a:r>
            <a:r>
              <a:rPr lang="el-GR" altLang="ko-KR" dirty="0"/>
              <a:t>ψ</a:t>
            </a:r>
            <a:r>
              <a:rPr lang="en-US" altLang="ko-KR" dirty="0"/>
              <a:t>=0</a:t>
            </a:r>
            <a:r>
              <a:rPr lang="ko-KR" altLang="en-US" dirty="0"/>
              <a:t>이 되는 </a:t>
            </a:r>
            <a:r>
              <a:rPr lang="ko-KR" altLang="en-US" dirty="0" smtClean="0"/>
              <a:t>상대 가속도를 찾아야 한다</a:t>
            </a:r>
            <a:r>
              <a:rPr lang="en-US" altLang="ko-KR" dirty="0" smtClean="0"/>
              <a:t>.</a:t>
            </a:r>
          </a:p>
          <a:p>
            <a:pPr lvl="3">
              <a:lnSpc>
                <a:spcPct val="170000"/>
              </a:lnSpc>
            </a:pPr>
            <a:r>
              <a:rPr lang="ko-KR" altLang="en-US" dirty="0" smtClean="0"/>
              <a:t>상대 가속도 값을 안다 하더라도 그 가속도가 나오게 하는 마찰력을 정확하게 구해야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3">
              <a:lnSpc>
                <a:spcPct val="170000"/>
              </a:lnSpc>
            </a:pPr>
            <a:r>
              <a:rPr lang="ko-KR" altLang="en-US" dirty="0" smtClean="0"/>
              <a:t>상하 블록이 완전 독립계인 현 문제에서 다음 스텝의 상대 가속도를 구한다는 것은 불가능함</a:t>
            </a:r>
            <a:r>
              <a:rPr lang="en-US" altLang="ko-KR" dirty="0" smtClean="0"/>
              <a:t>.</a:t>
            </a:r>
          </a:p>
          <a:p>
            <a:pPr lvl="3">
              <a:lnSpc>
                <a:spcPct val="170000"/>
              </a:lnSpc>
            </a:pPr>
            <a:r>
              <a:rPr lang="en-US" altLang="ko-KR" dirty="0" smtClean="0"/>
              <a:t>guess-feedback-correction 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iteration</a:t>
            </a:r>
            <a:r>
              <a:rPr lang="ko-KR" altLang="en-US" dirty="0" smtClean="0"/>
              <a:t>이 불가피함</a:t>
            </a:r>
            <a:r>
              <a:rPr lang="en-US" altLang="ko-KR" dirty="0" smtClean="0"/>
              <a:t>.</a:t>
            </a:r>
          </a:p>
          <a:p>
            <a:pPr lvl="3">
              <a:lnSpc>
                <a:spcPct val="170000"/>
              </a:lnSpc>
            </a:pPr>
            <a:r>
              <a:rPr lang="en-US" altLang="ko-KR" dirty="0" smtClean="0"/>
              <a:t>Lagrange multiplier</a:t>
            </a:r>
            <a:r>
              <a:rPr lang="ko-KR" altLang="en-US" dirty="0" smtClean="0"/>
              <a:t>를 쓰면 된다고도 함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김동옥 박사님</a:t>
            </a:r>
            <a:r>
              <a:rPr lang="en-US" altLang="ko-KR" dirty="0" smtClean="0"/>
              <a:t>) -&gt; </a:t>
            </a:r>
            <a:r>
              <a:rPr lang="ko-KR" altLang="en-US" dirty="0" smtClean="0"/>
              <a:t>보류한다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6319011" y="5027992"/>
            <a:ext cx="2645477" cy="1567444"/>
            <a:chOff x="6116580" y="2760769"/>
            <a:chExt cx="2645477" cy="1567444"/>
          </a:xfrm>
        </p:grpSpPr>
        <p:cxnSp>
          <p:nvCxnSpPr>
            <p:cNvPr id="7" name="직선 화살표 연결선 6"/>
            <p:cNvCxnSpPr/>
            <p:nvPr/>
          </p:nvCxnSpPr>
          <p:spPr>
            <a:xfrm>
              <a:off x="6730577" y="4076902"/>
              <a:ext cx="1800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 flipV="1">
              <a:off x="6730577" y="2996782"/>
              <a:ext cx="0" cy="108012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6886232" y="3245047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458769" y="3932137"/>
              <a:ext cx="3032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|</a:t>
              </a:r>
              <a:r>
                <a:rPr lang="el-GR" altLang="ko-KR" sz="1000" dirty="0" smtClean="0"/>
                <a:t>ξ</a:t>
              </a:r>
              <a:r>
                <a:rPr lang="en-US" altLang="ko-KR" sz="1000" dirty="0"/>
                <a:t>|</a:t>
              </a:r>
              <a:endParaRPr lang="ko-KR" alt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32240" y="4081992"/>
              <a:ext cx="4058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ko-KR" sz="1000" dirty="0" smtClean="0"/>
                <a:t>ξ</a:t>
              </a:r>
              <a:r>
                <a:rPr lang="en-US" altLang="ko-KR" sz="1000" baseline="30000" dirty="0" err="1" smtClean="0"/>
                <a:t>F</a:t>
              </a:r>
              <a:r>
                <a:rPr lang="en-US" altLang="ko-KR" sz="1000" baseline="-25000" dirty="0" err="1" smtClean="0"/>
                <a:t>crit</a:t>
              </a:r>
              <a:endParaRPr lang="ko-KR" altLang="en-US" sz="1000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16580" y="3150322"/>
              <a:ext cx="620930" cy="246221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1000" dirty="0" err="1" smtClean="0"/>
                <a:t>F</a:t>
              </a:r>
              <a:r>
                <a:rPr lang="en-US" altLang="ko-KR" sz="1000" baseline="30000" dirty="0" err="1" smtClean="0"/>
                <a:t>F</a:t>
              </a:r>
              <a:r>
                <a:rPr lang="en-US" altLang="ko-KR" sz="1000" baseline="-25000" dirty="0" err="1" smtClean="0"/>
                <a:t>crit</a:t>
              </a:r>
              <a:r>
                <a:rPr lang="en-US" altLang="ko-KR" sz="1000" dirty="0" smtClean="0"/>
                <a:t>=</a:t>
              </a:r>
              <a:r>
                <a:rPr lang="el-GR" altLang="ko-KR" sz="1000" dirty="0" smtClean="0"/>
                <a:t>μ</a:t>
              </a:r>
              <a:r>
                <a:rPr lang="en-US" altLang="ko-KR" sz="1000" baseline="-25000" dirty="0" err="1" smtClean="0"/>
                <a:t>s</a:t>
              </a:r>
              <a:r>
                <a:rPr lang="en-US" altLang="ko-KR" sz="1000" dirty="0" err="1" smtClean="0"/>
                <a:t>F</a:t>
              </a:r>
              <a:r>
                <a:rPr lang="en-US" altLang="ko-KR" sz="1000" baseline="30000" dirty="0" err="1" smtClean="0"/>
                <a:t>V</a:t>
              </a:r>
              <a:endParaRPr lang="ko-KR" altLang="en-US" sz="1000" baseline="30000" dirty="0"/>
            </a:p>
          </p:txBody>
        </p:sp>
        <p:cxnSp>
          <p:nvCxnSpPr>
            <p:cNvPr id="13" name="직선 연결선 12"/>
            <p:cNvCxnSpPr>
              <a:stCxn id="9" idx="2"/>
              <a:endCxn id="12" idx="3"/>
            </p:cNvCxnSpPr>
            <p:nvPr/>
          </p:nvCxnSpPr>
          <p:spPr>
            <a:xfrm flipH="1">
              <a:off x="6737510" y="3272047"/>
              <a:ext cx="148722" cy="138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stCxn id="9" idx="4"/>
              <a:endCxn id="11" idx="0"/>
            </p:cNvCxnSpPr>
            <p:nvPr/>
          </p:nvCxnSpPr>
          <p:spPr>
            <a:xfrm>
              <a:off x="6913232" y="3299047"/>
              <a:ext cx="21948" cy="782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967130" y="2880910"/>
              <a:ext cx="926857" cy="200055"/>
            </a:xfrm>
            <a:prstGeom prst="rect">
              <a:avLst/>
            </a:prstGeom>
            <a:noFill/>
          </p:spPr>
          <p:txBody>
            <a:bodyPr wrap="none" bIns="0" rtlCol="0">
              <a:spAutoFit/>
            </a:bodyPr>
            <a:lstStyle/>
            <a:p>
              <a:r>
                <a:rPr lang="en-US" altLang="ko-KR" sz="1000" dirty="0" smtClean="0"/>
                <a:t>Critical Point</a:t>
              </a:r>
              <a:endParaRPr lang="ko-KR" altLang="en-US" sz="1000" baseline="-25000" dirty="0"/>
            </a:p>
          </p:txBody>
        </p:sp>
        <p:cxnSp>
          <p:nvCxnSpPr>
            <p:cNvPr id="16" name="직선 화살표 연결선 15"/>
            <p:cNvCxnSpPr>
              <a:stCxn id="15" idx="2"/>
              <a:endCxn id="9" idx="7"/>
            </p:cNvCxnSpPr>
            <p:nvPr/>
          </p:nvCxnSpPr>
          <p:spPr>
            <a:xfrm flipH="1">
              <a:off x="6932324" y="3080965"/>
              <a:ext cx="498235" cy="1719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558836" y="2760769"/>
              <a:ext cx="3529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|F</a:t>
              </a:r>
              <a:r>
                <a:rPr lang="en-US" altLang="ko-KR" sz="1000" baseline="30000" dirty="0" smtClean="0"/>
                <a:t>F</a:t>
              </a:r>
              <a:r>
                <a:rPr lang="en-US" altLang="ko-KR" sz="1000" dirty="0" smtClean="0"/>
                <a:t>|</a:t>
              </a:r>
              <a:endParaRPr lang="ko-KR" altLang="en-US" sz="1000" dirty="0"/>
            </a:p>
          </p:txBody>
        </p:sp>
        <p:cxnSp>
          <p:nvCxnSpPr>
            <p:cNvPr id="18" name="직선 연결선 17"/>
            <p:cNvCxnSpPr>
              <a:endCxn id="9" idx="4"/>
            </p:cNvCxnSpPr>
            <p:nvPr/>
          </p:nvCxnSpPr>
          <p:spPr>
            <a:xfrm flipV="1">
              <a:off x="6730577" y="3299047"/>
              <a:ext cx="182655" cy="77785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자유형 18"/>
            <p:cNvSpPr/>
            <p:nvPr/>
          </p:nvSpPr>
          <p:spPr>
            <a:xfrm>
              <a:off x="6916587" y="3275814"/>
              <a:ext cx="1552230" cy="225332"/>
            </a:xfrm>
            <a:custGeom>
              <a:avLst/>
              <a:gdLst>
                <a:gd name="connsiteX0" fmla="*/ 0 w 523875"/>
                <a:gd name="connsiteY0" fmla="*/ 0 h 133350"/>
                <a:gd name="connsiteX1" fmla="*/ 304800 w 523875"/>
                <a:gd name="connsiteY1" fmla="*/ 123825 h 133350"/>
                <a:gd name="connsiteX2" fmla="*/ 523875 w 523875"/>
                <a:gd name="connsiteY2" fmla="*/ 133350 h 133350"/>
                <a:gd name="connsiteX0" fmla="*/ 0 w 523875"/>
                <a:gd name="connsiteY0" fmla="*/ 0 h 133350"/>
                <a:gd name="connsiteX1" fmla="*/ 106264 w 523875"/>
                <a:gd name="connsiteY1" fmla="*/ 98439 h 133350"/>
                <a:gd name="connsiteX2" fmla="*/ 523875 w 523875"/>
                <a:gd name="connsiteY2" fmla="*/ 133350 h 133350"/>
                <a:gd name="connsiteX0" fmla="*/ 0 w 523875"/>
                <a:gd name="connsiteY0" fmla="*/ 0 h 133350"/>
                <a:gd name="connsiteX1" fmla="*/ 106264 w 523875"/>
                <a:gd name="connsiteY1" fmla="*/ 98439 h 133350"/>
                <a:gd name="connsiteX2" fmla="*/ 523875 w 523875"/>
                <a:gd name="connsiteY2" fmla="*/ 133350 h 133350"/>
                <a:gd name="connsiteX0" fmla="*/ 0 w 523875"/>
                <a:gd name="connsiteY0" fmla="*/ 0 h 133350"/>
                <a:gd name="connsiteX1" fmla="*/ 106264 w 523875"/>
                <a:gd name="connsiteY1" fmla="*/ 98439 h 133350"/>
                <a:gd name="connsiteX2" fmla="*/ 523875 w 523875"/>
                <a:gd name="connsiteY2" fmla="*/ 133350 h 133350"/>
                <a:gd name="connsiteX0" fmla="*/ 0 w 523875"/>
                <a:gd name="connsiteY0" fmla="*/ 0 h 133350"/>
                <a:gd name="connsiteX1" fmla="*/ 106264 w 523875"/>
                <a:gd name="connsiteY1" fmla="*/ 98439 h 133350"/>
                <a:gd name="connsiteX2" fmla="*/ 523875 w 523875"/>
                <a:gd name="connsiteY2" fmla="*/ 133350 h 133350"/>
                <a:gd name="connsiteX0" fmla="*/ 0 w 523875"/>
                <a:gd name="connsiteY0" fmla="*/ 0 h 133350"/>
                <a:gd name="connsiteX1" fmla="*/ 106264 w 523875"/>
                <a:gd name="connsiteY1" fmla="*/ 98439 h 133350"/>
                <a:gd name="connsiteX2" fmla="*/ 523875 w 523875"/>
                <a:gd name="connsiteY2" fmla="*/ 133350 h 133350"/>
                <a:gd name="connsiteX0" fmla="*/ 0 w 517401"/>
                <a:gd name="connsiteY0" fmla="*/ 0 h 129723"/>
                <a:gd name="connsiteX1" fmla="*/ 99790 w 517401"/>
                <a:gd name="connsiteY1" fmla="*/ 94812 h 129723"/>
                <a:gd name="connsiteX2" fmla="*/ 517401 w 517401"/>
                <a:gd name="connsiteY2" fmla="*/ 129723 h 129723"/>
                <a:gd name="connsiteX0" fmla="*/ 0 w 517401"/>
                <a:gd name="connsiteY0" fmla="*/ 0 h 129723"/>
                <a:gd name="connsiteX1" fmla="*/ 99790 w 517401"/>
                <a:gd name="connsiteY1" fmla="*/ 94812 h 129723"/>
                <a:gd name="connsiteX2" fmla="*/ 517401 w 517401"/>
                <a:gd name="connsiteY2" fmla="*/ 129723 h 129723"/>
                <a:gd name="connsiteX0" fmla="*/ 0 w 517401"/>
                <a:gd name="connsiteY0" fmla="*/ 0 h 129723"/>
                <a:gd name="connsiteX1" fmla="*/ 99790 w 517401"/>
                <a:gd name="connsiteY1" fmla="*/ 94812 h 129723"/>
                <a:gd name="connsiteX2" fmla="*/ 517401 w 517401"/>
                <a:gd name="connsiteY2" fmla="*/ 129723 h 129723"/>
                <a:gd name="connsiteX0" fmla="*/ 0 w 517401"/>
                <a:gd name="connsiteY0" fmla="*/ 0 h 129723"/>
                <a:gd name="connsiteX1" fmla="*/ 99790 w 517401"/>
                <a:gd name="connsiteY1" fmla="*/ 94812 h 129723"/>
                <a:gd name="connsiteX2" fmla="*/ 517401 w 517401"/>
                <a:gd name="connsiteY2" fmla="*/ 129723 h 129723"/>
                <a:gd name="connsiteX0" fmla="*/ 0 w 655513"/>
                <a:gd name="connsiteY0" fmla="*/ 0 h 202252"/>
                <a:gd name="connsiteX1" fmla="*/ 99790 w 655513"/>
                <a:gd name="connsiteY1" fmla="*/ 94812 h 202252"/>
                <a:gd name="connsiteX2" fmla="*/ 655513 w 655513"/>
                <a:gd name="connsiteY2" fmla="*/ 202252 h 202252"/>
                <a:gd name="connsiteX0" fmla="*/ 0 w 655513"/>
                <a:gd name="connsiteY0" fmla="*/ 0 h 202252"/>
                <a:gd name="connsiteX1" fmla="*/ 186110 w 655513"/>
                <a:gd name="connsiteY1" fmla="*/ 163715 h 202252"/>
                <a:gd name="connsiteX2" fmla="*/ 655513 w 655513"/>
                <a:gd name="connsiteY2" fmla="*/ 202252 h 202252"/>
                <a:gd name="connsiteX0" fmla="*/ 0 w 655513"/>
                <a:gd name="connsiteY0" fmla="*/ 0 h 202364"/>
                <a:gd name="connsiteX1" fmla="*/ 186110 w 655513"/>
                <a:gd name="connsiteY1" fmla="*/ 163715 h 202364"/>
                <a:gd name="connsiteX2" fmla="*/ 655513 w 655513"/>
                <a:gd name="connsiteY2" fmla="*/ 202252 h 202364"/>
                <a:gd name="connsiteX0" fmla="*/ 0 w 655513"/>
                <a:gd name="connsiteY0" fmla="*/ 0 h 204150"/>
                <a:gd name="connsiteX1" fmla="*/ 186110 w 655513"/>
                <a:gd name="connsiteY1" fmla="*/ 178694 h 204150"/>
                <a:gd name="connsiteX2" fmla="*/ 655513 w 655513"/>
                <a:gd name="connsiteY2" fmla="*/ 202252 h 204150"/>
                <a:gd name="connsiteX0" fmla="*/ 0 w 655513"/>
                <a:gd name="connsiteY0" fmla="*/ 0 h 202488"/>
                <a:gd name="connsiteX1" fmla="*/ 186110 w 655513"/>
                <a:gd name="connsiteY1" fmla="*/ 178694 h 202488"/>
                <a:gd name="connsiteX2" fmla="*/ 655513 w 655513"/>
                <a:gd name="connsiteY2" fmla="*/ 202252 h 20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5513" h="202488">
                  <a:moveTo>
                    <a:pt x="0" y="0"/>
                  </a:moveTo>
                  <a:cubicBezTo>
                    <a:pt x="15999" y="87210"/>
                    <a:pt x="58530" y="155684"/>
                    <a:pt x="186110" y="178694"/>
                  </a:cubicBezTo>
                  <a:cubicBezTo>
                    <a:pt x="313690" y="201704"/>
                    <a:pt x="559469" y="203308"/>
                    <a:pt x="655513" y="2022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14478" y="3383183"/>
              <a:ext cx="4219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ko-KR" sz="1000" dirty="0" smtClean="0"/>
                <a:t>μ</a:t>
              </a:r>
              <a:r>
                <a:rPr lang="en-US" altLang="ko-KR" sz="1000" baseline="-25000" dirty="0" err="1" smtClean="0"/>
                <a:t>k</a:t>
              </a:r>
              <a:r>
                <a:rPr lang="en-US" altLang="ko-KR" sz="1000" dirty="0" err="1" smtClean="0"/>
                <a:t>F</a:t>
              </a:r>
              <a:r>
                <a:rPr lang="en-US" altLang="ko-KR" sz="1000" baseline="30000" dirty="0" err="1" smtClean="0"/>
                <a:t>V</a:t>
              </a:r>
              <a:endParaRPr lang="ko-KR" altLang="en-US" sz="1000" baseline="30000" dirty="0"/>
            </a:p>
          </p:txBody>
        </p:sp>
        <p:cxnSp>
          <p:nvCxnSpPr>
            <p:cNvPr id="21" name="직선 연결선 20"/>
            <p:cNvCxnSpPr>
              <a:stCxn id="19" idx="2"/>
              <a:endCxn id="20" idx="3"/>
            </p:cNvCxnSpPr>
            <p:nvPr/>
          </p:nvCxnSpPr>
          <p:spPr>
            <a:xfrm flipH="1">
              <a:off x="6736388" y="3500883"/>
              <a:ext cx="1732429" cy="541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/>
          <p:cNvGrpSpPr/>
          <p:nvPr/>
        </p:nvGrpSpPr>
        <p:grpSpPr>
          <a:xfrm>
            <a:off x="220908" y="4982214"/>
            <a:ext cx="2698377" cy="1571784"/>
            <a:chOff x="1259632" y="5017628"/>
            <a:chExt cx="2698377" cy="1571784"/>
          </a:xfrm>
        </p:grpSpPr>
        <p:grpSp>
          <p:nvGrpSpPr>
            <p:cNvPr id="22" name="그룹 21"/>
            <p:cNvGrpSpPr/>
            <p:nvPr/>
          </p:nvGrpSpPr>
          <p:grpSpPr>
            <a:xfrm>
              <a:off x="1259632" y="5017628"/>
              <a:ext cx="2698377" cy="1571784"/>
              <a:chOff x="6116580" y="2760769"/>
              <a:chExt cx="2698377" cy="1571784"/>
            </a:xfrm>
          </p:grpSpPr>
          <p:cxnSp>
            <p:nvCxnSpPr>
              <p:cNvPr id="23" name="직선 화살표 연결선 22"/>
              <p:cNvCxnSpPr/>
              <p:nvPr/>
            </p:nvCxnSpPr>
            <p:spPr>
              <a:xfrm>
                <a:off x="6730577" y="4076902"/>
                <a:ext cx="1800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/>
              <p:cNvCxnSpPr/>
              <p:nvPr/>
            </p:nvCxnSpPr>
            <p:spPr>
              <a:xfrm flipV="1">
                <a:off x="6730577" y="2996782"/>
                <a:ext cx="0" cy="10801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타원 24"/>
              <p:cNvSpPr/>
              <p:nvPr/>
            </p:nvSpPr>
            <p:spPr>
              <a:xfrm>
                <a:off x="7495577" y="3266394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458769" y="3932137"/>
                <a:ext cx="3561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|F</a:t>
                </a:r>
                <a:r>
                  <a:rPr lang="en-US" altLang="ko-KR" sz="1000" baseline="30000" dirty="0" smtClean="0"/>
                  <a:t>T</a:t>
                </a:r>
                <a:r>
                  <a:rPr lang="en-US" altLang="ko-KR" sz="1000" dirty="0" smtClean="0"/>
                  <a:t>|</a:t>
                </a:r>
                <a:endParaRPr lang="ko-KR" altLang="en-US" sz="10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316431" y="4086332"/>
                <a:ext cx="4122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err="1" smtClean="0"/>
                  <a:t>F</a:t>
                </a:r>
                <a:r>
                  <a:rPr lang="en-US" altLang="ko-KR" sz="1000" baseline="30000" dirty="0" err="1" smtClean="0"/>
                  <a:t>F</a:t>
                </a:r>
                <a:r>
                  <a:rPr lang="en-US" altLang="ko-KR" sz="1000" baseline="-25000" dirty="0" err="1" smtClean="0"/>
                  <a:t>crit</a:t>
                </a:r>
                <a:endParaRPr lang="ko-KR" altLang="en-US" sz="1000" baseline="-25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116580" y="3169370"/>
                <a:ext cx="620930" cy="246221"/>
              </a:xfrm>
              <a:prstGeom prst="rect">
                <a:avLst/>
              </a:prstGeom>
              <a:noFill/>
            </p:spPr>
            <p:txBody>
              <a:bodyPr wrap="none" lIns="36000" rIns="36000" rtlCol="0">
                <a:spAutoFit/>
              </a:bodyPr>
              <a:lstStyle/>
              <a:p>
                <a:r>
                  <a:rPr lang="en-US" altLang="ko-KR" sz="1000" dirty="0" err="1" smtClean="0"/>
                  <a:t>F</a:t>
                </a:r>
                <a:r>
                  <a:rPr lang="en-US" altLang="ko-KR" sz="1000" baseline="30000" dirty="0" err="1" smtClean="0"/>
                  <a:t>F</a:t>
                </a:r>
                <a:r>
                  <a:rPr lang="en-US" altLang="ko-KR" sz="1000" baseline="-25000" dirty="0" err="1" smtClean="0"/>
                  <a:t>crit</a:t>
                </a:r>
                <a:r>
                  <a:rPr lang="en-US" altLang="ko-KR" sz="1000" dirty="0" smtClean="0"/>
                  <a:t>=</a:t>
                </a:r>
                <a:r>
                  <a:rPr lang="el-GR" altLang="ko-KR" sz="1000" dirty="0" smtClean="0"/>
                  <a:t>μ</a:t>
                </a:r>
                <a:r>
                  <a:rPr lang="en-US" altLang="ko-KR" sz="1000" baseline="-25000" dirty="0" err="1" smtClean="0"/>
                  <a:t>s</a:t>
                </a:r>
                <a:r>
                  <a:rPr lang="en-US" altLang="ko-KR" sz="1000" dirty="0" err="1" smtClean="0"/>
                  <a:t>F</a:t>
                </a:r>
                <a:r>
                  <a:rPr lang="en-US" altLang="ko-KR" sz="1000" baseline="30000" dirty="0" err="1" smtClean="0"/>
                  <a:t>V</a:t>
                </a:r>
                <a:endParaRPr lang="ko-KR" altLang="en-US" sz="1000" baseline="30000" dirty="0"/>
              </a:p>
            </p:txBody>
          </p:sp>
          <p:cxnSp>
            <p:nvCxnSpPr>
              <p:cNvPr id="29" name="직선 연결선 28"/>
              <p:cNvCxnSpPr>
                <a:stCxn id="25" idx="2"/>
                <a:endCxn id="28" idx="3"/>
              </p:cNvCxnSpPr>
              <p:nvPr/>
            </p:nvCxnSpPr>
            <p:spPr>
              <a:xfrm flipH="1" flipV="1">
                <a:off x="6737510" y="3292481"/>
                <a:ext cx="758067" cy="91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>
                <a:stCxn id="40" idx="4"/>
              </p:cNvCxnSpPr>
              <p:nvPr/>
            </p:nvCxnSpPr>
            <p:spPr>
              <a:xfrm>
                <a:off x="7522577" y="3513938"/>
                <a:ext cx="0" cy="56805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6967130" y="2880910"/>
                <a:ext cx="926857" cy="200055"/>
              </a:xfrm>
              <a:prstGeom prst="rect">
                <a:avLst/>
              </a:prstGeom>
              <a:noFill/>
            </p:spPr>
            <p:txBody>
              <a:bodyPr wrap="none" bIns="0" rtlCol="0">
                <a:spAutoFit/>
              </a:bodyPr>
              <a:lstStyle/>
              <a:p>
                <a:r>
                  <a:rPr lang="en-US" altLang="ko-KR" sz="1000" dirty="0" smtClean="0"/>
                  <a:t>Critical Point</a:t>
                </a:r>
                <a:endParaRPr lang="ko-KR" altLang="en-US" sz="1000" baseline="-25000" dirty="0"/>
              </a:p>
            </p:txBody>
          </p:sp>
          <p:cxnSp>
            <p:nvCxnSpPr>
              <p:cNvPr id="32" name="직선 화살표 연결선 31"/>
              <p:cNvCxnSpPr>
                <a:stCxn id="31" idx="2"/>
                <a:endCxn id="25" idx="1"/>
              </p:cNvCxnSpPr>
              <p:nvPr/>
            </p:nvCxnSpPr>
            <p:spPr>
              <a:xfrm>
                <a:off x="7430559" y="3080965"/>
                <a:ext cx="72926" cy="1933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6558836" y="2760769"/>
                <a:ext cx="35298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|F</a:t>
                </a:r>
                <a:r>
                  <a:rPr lang="en-US" altLang="ko-KR" sz="1000" baseline="30000" dirty="0" smtClean="0"/>
                  <a:t>F</a:t>
                </a:r>
                <a:r>
                  <a:rPr lang="en-US" altLang="ko-KR" sz="1000" dirty="0" smtClean="0"/>
                  <a:t>|</a:t>
                </a:r>
                <a:endParaRPr lang="ko-KR" altLang="en-US" sz="1000" dirty="0"/>
              </a:p>
            </p:txBody>
          </p:sp>
          <p:cxnSp>
            <p:nvCxnSpPr>
              <p:cNvPr id="34" name="직선 연결선 33"/>
              <p:cNvCxnSpPr>
                <a:endCxn id="25" idx="3"/>
              </p:cNvCxnSpPr>
              <p:nvPr/>
            </p:nvCxnSpPr>
            <p:spPr>
              <a:xfrm flipV="1">
                <a:off x="6746172" y="3312486"/>
                <a:ext cx="757313" cy="74038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6314478" y="3366516"/>
                <a:ext cx="4219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altLang="ko-KR" sz="1000" dirty="0" smtClean="0"/>
                  <a:t>μ</a:t>
                </a:r>
                <a:r>
                  <a:rPr lang="en-US" altLang="ko-KR" sz="1000" baseline="-25000" dirty="0" err="1" smtClean="0"/>
                  <a:t>k</a:t>
                </a:r>
                <a:r>
                  <a:rPr lang="en-US" altLang="ko-KR" sz="1000" dirty="0" err="1" smtClean="0"/>
                  <a:t>F</a:t>
                </a:r>
                <a:r>
                  <a:rPr lang="en-US" altLang="ko-KR" sz="1000" baseline="30000" dirty="0" err="1" smtClean="0"/>
                  <a:t>V</a:t>
                </a:r>
                <a:endParaRPr lang="ko-KR" altLang="en-US" sz="1000" baseline="30000" dirty="0"/>
              </a:p>
            </p:txBody>
          </p:sp>
        </p:grpSp>
        <p:cxnSp>
          <p:nvCxnSpPr>
            <p:cNvPr id="38" name="직선 연결선 37"/>
            <p:cNvCxnSpPr>
              <a:stCxn id="40" idx="6"/>
            </p:cNvCxnSpPr>
            <p:nvPr/>
          </p:nvCxnSpPr>
          <p:spPr>
            <a:xfrm>
              <a:off x="2692629" y="5743797"/>
              <a:ext cx="972953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/>
            <p:cNvSpPr/>
            <p:nvPr/>
          </p:nvSpPr>
          <p:spPr>
            <a:xfrm>
              <a:off x="2638629" y="5716797"/>
              <a:ext cx="54000" cy="54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/>
            <p:cNvCxnSpPr>
              <a:stCxn id="40" idx="2"/>
              <a:endCxn id="36" idx="3"/>
            </p:cNvCxnSpPr>
            <p:nvPr/>
          </p:nvCxnSpPr>
          <p:spPr>
            <a:xfrm flipH="1">
              <a:off x="1879440" y="5743797"/>
              <a:ext cx="759189" cy="268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그룹 97"/>
          <p:cNvGrpSpPr/>
          <p:nvPr/>
        </p:nvGrpSpPr>
        <p:grpSpPr>
          <a:xfrm>
            <a:off x="3131840" y="5027992"/>
            <a:ext cx="2717485" cy="1522364"/>
            <a:chOff x="3131840" y="5027992"/>
            <a:chExt cx="2717485" cy="1522364"/>
          </a:xfrm>
        </p:grpSpPr>
        <p:cxnSp>
          <p:nvCxnSpPr>
            <p:cNvPr id="75" name="직선 화살표 연결선 74"/>
            <p:cNvCxnSpPr/>
            <p:nvPr/>
          </p:nvCxnSpPr>
          <p:spPr>
            <a:xfrm>
              <a:off x="3817845" y="6344125"/>
              <a:ext cx="1800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 flipV="1">
              <a:off x="3817845" y="5264005"/>
              <a:ext cx="0" cy="108012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/>
            <p:cNvSpPr/>
            <p:nvPr/>
          </p:nvSpPr>
          <p:spPr>
            <a:xfrm>
              <a:off x="3791894" y="5528336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546037" y="6199360"/>
              <a:ext cx="3032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|</a:t>
              </a:r>
              <a:r>
                <a:rPr lang="el-GR" altLang="ko-KR" sz="1000" dirty="0" smtClean="0"/>
                <a:t>ξ</a:t>
              </a:r>
              <a:r>
                <a:rPr lang="en-US" altLang="ko-KR" sz="1000" dirty="0" smtClean="0"/>
                <a:t>|</a:t>
              </a:r>
              <a:endParaRPr lang="ko-KR" altLang="en-US" sz="10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131840" y="5430909"/>
              <a:ext cx="620930" cy="246221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1000" dirty="0" err="1" smtClean="0"/>
                <a:t>F</a:t>
              </a:r>
              <a:r>
                <a:rPr lang="en-US" altLang="ko-KR" sz="1000" baseline="30000" dirty="0" err="1" smtClean="0"/>
                <a:t>F</a:t>
              </a:r>
              <a:r>
                <a:rPr lang="en-US" altLang="ko-KR" sz="1000" baseline="-25000" dirty="0" err="1" smtClean="0"/>
                <a:t>crit</a:t>
              </a:r>
              <a:r>
                <a:rPr lang="en-US" altLang="ko-KR" sz="1000" dirty="0" smtClean="0"/>
                <a:t>=</a:t>
              </a:r>
              <a:r>
                <a:rPr lang="el-GR" altLang="ko-KR" sz="1000" dirty="0" smtClean="0"/>
                <a:t>μ</a:t>
              </a:r>
              <a:r>
                <a:rPr lang="en-US" altLang="ko-KR" sz="1000" baseline="-25000" dirty="0" err="1" smtClean="0"/>
                <a:t>s</a:t>
              </a:r>
              <a:r>
                <a:rPr lang="en-US" altLang="ko-KR" sz="1000" dirty="0" err="1" smtClean="0"/>
                <a:t>F</a:t>
              </a:r>
              <a:r>
                <a:rPr lang="en-US" altLang="ko-KR" sz="1000" baseline="30000" dirty="0" err="1" smtClean="0"/>
                <a:t>V</a:t>
              </a:r>
              <a:endParaRPr lang="ko-KR" altLang="en-US" sz="1000" baseline="300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054398" y="5148133"/>
              <a:ext cx="926857" cy="200055"/>
            </a:xfrm>
            <a:prstGeom prst="rect">
              <a:avLst/>
            </a:prstGeom>
            <a:noFill/>
          </p:spPr>
          <p:txBody>
            <a:bodyPr wrap="none" bIns="0" rtlCol="0">
              <a:spAutoFit/>
            </a:bodyPr>
            <a:lstStyle/>
            <a:p>
              <a:r>
                <a:rPr lang="en-US" altLang="ko-KR" sz="1000" dirty="0" smtClean="0"/>
                <a:t>Critical Point</a:t>
              </a:r>
              <a:endParaRPr lang="ko-KR" altLang="en-US" sz="1000" baseline="-25000" dirty="0"/>
            </a:p>
          </p:txBody>
        </p:sp>
        <p:cxnSp>
          <p:nvCxnSpPr>
            <p:cNvPr id="84" name="직선 화살표 연결선 83"/>
            <p:cNvCxnSpPr>
              <a:stCxn id="83" idx="2"/>
              <a:endCxn id="77" idx="7"/>
            </p:cNvCxnSpPr>
            <p:nvPr/>
          </p:nvCxnSpPr>
          <p:spPr>
            <a:xfrm flipH="1">
              <a:off x="3837986" y="5348188"/>
              <a:ext cx="679841" cy="18805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3646104" y="5027992"/>
              <a:ext cx="3529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|F</a:t>
              </a:r>
              <a:r>
                <a:rPr lang="en-US" altLang="ko-KR" sz="1000" baseline="30000" dirty="0" smtClean="0"/>
                <a:t>F</a:t>
              </a:r>
              <a:r>
                <a:rPr lang="en-US" altLang="ko-KR" sz="1000" dirty="0" smtClean="0"/>
                <a:t>|</a:t>
              </a:r>
              <a:endParaRPr lang="ko-KR" altLang="en-US" sz="1000" dirty="0"/>
            </a:p>
          </p:txBody>
        </p:sp>
        <p:cxnSp>
          <p:nvCxnSpPr>
            <p:cNvPr id="86" name="직선 연결선 85"/>
            <p:cNvCxnSpPr>
              <a:endCxn id="77" idx="4"/>
            </p:cNvCxnSpPr>
            <p:nvPr/>
          </p:nvCxnSpPr>
          <p:spPr>
            <a:xfrm flipV="1">
              <a:off x="3817845" y="5582336"/>
              <a:ext cx="1049" cy="761789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3401746" y="5633739"/>
              <a:ext cx="4219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ko-KR" sz="1000" dirty="0" smtClean="0"/>
                <a:t>μ</a:t>
              </a:r>
              <a:r>
                <a:rPr lang="en-US" altLang="ko-KR" sz="1000" baseline="-25000" dirty="0" err="1" smtClean="0"/>
                <a:t>k</a:t>
              </a:r>
              <a:r>
                <a:rPr lang="en-US" altLang="ko-KR" sz="1000" dirty="0" err="1" smtClean="0"/>
                <a:t>F</a:t>
              </a:r>
              <a:r>
                <a:rPr lang="en-US" altLang="ko-KR" sz="1000" baseline="30000" dirty="0" err="1" smtClean="0"/>
                <a:t>V</a:t>
              </a:r>
              <a:endParaRPr lang="ko-KR" altLang="en-US" sz="1000" baseline="30000" dirty="0"/>
            </a:p>
          </p:txBody>
        </p:sp>
        <p:cxnSp>
          <p:nvCxnSpPr>
            <p:cNvPr id="72" name="직선 연결선 71"/>
            <p:cNvCxnSpPr>
              <a:stCxn id="73" idx="6"/>
            </p:cNvCxnSpPr>
            <p:nvPr/>
          </p:nvCxnSpPr>
          <p:spPr>
            <a:xfrm>
              <a:off x="3889779" y="5747983"/>
              <a:ext cx="1656000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/>
            <p:cNvSpPr/>
            <p:nvPr/>
          </p:nvSpPr>
          <p:spPr>
            <a:xfrm>
              <a:off x="3835780" y="5720983"/>
              <a:ext cx="54000" cy="54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>
              <a:stCxn id="73" idx="2"/>
              <a:endCxn id="87" idx="3"/>
            </p:cNvCxnSpPr>
            <p:nvPr/>
          </p:nvCxnSpPr>
          <p:spPr>
            <a:xfrm flipH="1">
              <a:off x="3823656" y="5747983"/>
              <a:ext cx="12124" cy="886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3636649" y="6304135"/>
              <a:ext cx="4026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ko-KR" sz="1000" dirty="0" smtClean="0"/>
                <a:t>ξ</a:t>
              </a:r>
              <a:r>
                <a:rPr lang="en-US" altLang="ko-KR" sz="1000" dirty="0" smtClean="0"/>
                <a:t>=0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414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개념 순서도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</a:t>
            </a:fld>
            <a:endParaRPr lang="ko-KR" altLang="en-US" dirty="0"/>
          </a:p>
        </p:txBody>
      </p:sp>
      <p:grpSp>
        <p:nvGrpSpPr>
          <p:cNvPr id="69" name="그룹 68"/>
          <p:cNvGrpSpPr/>
          <p:nvPr/>
        </p:nvGrpSpPr>
        <p:grpSpPr>
          <a:xfrm>
            <a:off x="2124000" y="1224000"/>
            <a:ext cx="5057395" cy="2412000"/>
            <a:chOff x="2862605" y="720000"/>
            <a:chExt cx="5057395" cy="2412000"/>
          </a:xfrm>
        </p:grpSpPr>
        <p:sp>
          <p:nvSpPr>
            <p:cNvPr id="61" name="직사각형 60"/>
            <p:cNvSpPr/>
            <p:nvPr/>
          </p:nvSpPr>
          <p:spPr>
            <a:xfrm>
              <a:off x="2862605" y="1152000"/>
              <a:ext cx="1186790" cy="2265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>
              <a:spAutoFit/>
            </a:bodyPr>
            <a:lstStyle/>
            <a:p>
              <a:pPr algn="ctr"/>
              <a:r>
                <a:rPr lang="ko-KR" altLang="en-US" sz="1000" dirty="0" err="1" smtClean="0"/>
                <a:t>수직력</a:t>
              </a:r>
              <a:r>
                <a:rPr lang="ko-KR" altLang="en-US" sz="1000" dirty="0" smtClean="0"/>
                <a:t> 모델에서 </a:t>
              </a:r>
              <a:r>
                <a:rPr lang="en-US" altLang="ko-KR" sz="1000" dirty="0" smtClean="0"/>
                <a:t>F</a:t>
              </a:r>
              <a:r>
                <a:rPr lang="en-US" altLang="ko-KR" sz="1000" baseline="30000" dirty="0" smtClean="0"/>
                <a:t>V</a:t>
              </a: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4248000" y="720000"/>
              <a:ext cx="3672000" cy="1944000"/>
              <a:chOff x="4500000" y="720000"/>
              <a:chExt cx="3672000" cy="1944000"/>
            </a:xfrm>
          </p:grpSpPr>
          <p:sp>
            <p:nvSpPr>
              <p:cNvPr id="4" name="다이아몬드 3"/>
              <p:cNvSpPr/>
              <p:nvPr/>
            </p:nvSpPr>
            <p:spPr>
              <a:xfrm>
                <a:off x="5076000" y="1692000"/>
                <a:ext cx="792000" cy="360000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altLang="ko-KR" sz="1000" dirty="0"/>
                  <a:t>|</a:t>
                </a:r>
                <a:r>
                  <a:rPr lang="el-GR" altLang="ko-KR" sz="1000" dirty="0" smtClean="0"/>
                  <a:t>ξ</a:t>
                </a:r>
                <a:r>
                  <a:rPr lang="en-US" altLang="ko-KR" sz="1000" dirty="0" smtClean="0"/>
                  <a:t>|&lt;</a:t>
                </a:r>
                <a:r>
                  <a:rPr lang="el-GR" altLang="ko-KR" sz="1000" dirty="0" smtClean="0"/>
                  <a:t>ξ</a:t>
                </a:r>
                <a:r>
                  <a:rPr lang="en-US" altLang="ko-KR" sz="1000" baseline="30000" dirty="0" err="1" smtClean="0"/>
                  <a:t>F</a:t>
                </a:r>
                <a:r>
                  <a:rPr lang="en-US" altLang="ko-KR" sz="1000" baseline="-25000" dirty="0" err="1" smtClean="0"/>
                  <a:t>crit</a:t>
                </a:r>
                <a:endParaRPr lang="ko-KR" altLang="en-US" sz="1000" baseline="-25000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048000" y="1764000"/>
                <a:ext cx="2016000" cy="21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F</a:t>
                </a:r>
                <a:r>
                  <a:rPr lang="en-US" altLang="ko-KR" sz="1000" baseline="30000" dirty="0" smtClean="0"/>
                  <a:t>F</a:t>
                </a:r>
                <a:r>
                  <a:rPr lang="en-US" altLang="ko-KR" sz="1000" dirty="0"/>
                  <a:t> = </a:t>
                </a:r>
                <a:r>
                  <a:rPr lang="en-US" altLang="ko-KR" sz="1000" dirty="0" smtClean="0"/>
                  <a:t>-</a:t>
                </a:r>
                <a:r>
                  <a:rPr lang="el-GR" altLang="ko-KR" sz="1000" dirty="0" smtClean="0"/>
                  <a:t>μ</a:t>
                </a:r>
                <a:r>
                  <a:rPr lang="en-US" altLang="ko-KR" sz="1000" baseline="-25000" dirty="0" smtClean="0"/>
                  <a:t>s</a:t>
                </a:r>
                <a:r>
                  <a:rPr lang="en-US" altLang="ko-KR" sz="1000" dirty="0" smtClean="0"/>
                  <a:t>*F</a:t>
                </a:r>
                <a:r>
                  <a:rPr lang="en-US" altLang="ko-KR" sz="1000" baseline="30000" dirty="0" smtClean="0"/>
                  <a:t>V</a:t>
                </a:r>
                <a:r>
                  <a:rPr lang="en-US" altLang="ko-KR" sz="1000" dirty="0" smtClean="0"/>
                  <a:t>*(</a:t>
                </a:r>
                <a:r>
                  <a:rPr lang="el-GR" altLang="ko-KR" sz="1000" dirty="0" smtClean="0"/>
                  <a:t>ξ</a:t>
                </a:r>
                <a:r>
                  <a:rPr lang="en-US" altLang="ko-KR" sz="1000" dirty="0" smtClean="0"/>
                  <a:t>/</a:t>
                </a:r>
                <a:r>
                  <a:rPr lang="el-GR" altLang="ko-KR" sz="1000" dirty="0"/>
                  <a:t>ξ</a:t>
                </a:r>
                <a:r>
                  <a:rPr lang="en-US" altLang="ko-KR" sz="1000" baseline="30000" dirty="0" err="1" smtClean="0"/>
                  <a:t>F</a:t>
                </a:r>
                <a:r>
                  <a:rPr lang="en-US" altLang="ko-KR" sz="1000" baseline="-25000" dirty="0" err="1" smtClean="0"/>
                  <a:t>crit</a:t>
                </a:r>
                <a:r>
                  <a:rPr lang="en-US" altLang="ko-KR" sz="1000" dirty="0" smtClean="0"/>
                  <a:t>) </a:t>
                </a:r>
                <a:endParaRPr lang="ko-KR" altLang="en-US" sz="1000" baseline="30000" dirty="0"/>
              </a:p>
            </p:txBody>
          </p:sp>
          <p:cxnSp>
            <p:nvCxnSpPr>
              <p:cNvPr id="20" name="꺾인 연결선 19"/>
              <p:cNvCxnSpPr>
                <a:stCxn id="4" idx="3"/>
                <a:endCxn id="7" idx="1"/>
              </p:cNvCxnSpPr>
              <p:nvPr/>
            </p:nvCxnSpPr>
            <p:spPr>
              <a:xfrm>
                <a:off x="5868000" y="1872000"/>
                <a:ext cx="180000" cy="0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/>
              <p:cNvSpPr/>
              <p:nvPr/>
            </p:nvSpPr>
            <p:spPr>
              <a:xfrm>
                <a:off x="4608000" y="828000"/>
                <a:ext cx="1728000" cy="21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>
                <a:spAutoFit/>
              </a:bodyPr>
              <a:lstStyle/>
              <a:p>
                <a:pPr algn="ctr"/>
                <a:r>
                  <a:rPr lang="el-GR" altLang="ko-KR" sz="1000" dirty="0" smtClean="0"/>
                  <a:t>ξ</a:t>
                </a:r>
                <a:r>
                  <a:rPr lang="en-US" altLang="ko-KR" sz="1000" dirty="0" smtClean="0"/>
                  <a:t>=du1-du2 at contact point</a:t>
                </a:r>
              </a:p>
            </p:txBody>
          </p:sp>
          <p:cxnSp>
            <p:nvCxnSpPr>
              <p:cNvPr id="42" name="꺾인 연결선 41"/>
              <p:cNvCxnSpPr>
                <a:stCxn id="4" idx="2"/>
                <a:endCxn id="47" idx="1"/>
              </p:cNvCxnSpPr>
              <p:nvPr/>
            </p:nvCxnSpPr>
            <p:spPr>
              <a:xfrm rot="16200000" flipH="1">
                <a:off x="5616000" y="1908000"/>
                <a:ext cx="288000" cy="576000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직사각형 52"/>
              <p:cNvSpPr/>
              <p:nvPr/>
            </p:nvSpPr>
            <p:spPr>
              <a:xfrm>
                <a:off x="4500000" y="720000"/>
                <a:ext cx="3672000" cy="1944000"/>
              </a:xfrm>
              <a:prstGeom prst="rect">
                <a:avLst/>
              </a:prstGeom>
              <a:noFill/>
              <a:ln w="3175"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5" name="꺾인 연결선 54"/>
              <p:cNvCxnSpPr>
                <a:stCxn id="32" idx="2"/>
                <a:endCxn id="78" idx="0"/>
              </p:cNvCxnSpPr>
              <p:nvPr/>
            </p:nvCxnSpPr>
            <p:spPr>
              <a:xfrm>
                <a:off x="5472000" y="1044000"/>
                <a:ext cx="0" cy="144000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직사각형 46"/>
              <p:cNvSpPr/>
              <p:nvPr/>
            </p:nvSpPr>
            <p:spPr>
              <a:xfrm>
                <a:off x="6048000" y="2124000"/>
                <a:ext cx="2016000" cy="43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l-GR" altLang="ko-KR" sz="1000" dirty="0" smtClean="0"/>
                  <a:t>μ</a:t>
                </a:r>
                <a:r>
                  <a:rPr lang="en-US" altLang="ko-KR" sz="1000" dirty="0" smtClean="0"/>
                  <a:t>(</a:t>
                </a:r>
                <a:r>
                  <a:rPr lang="el-GR" altLang="ko-KR" sz="1000" dirty="0" smtClean="0"/>
                  <a:t>ξ</a:t>
                </a:r>
                <a:r>
                  <a:rPr lang="en-US" altLang="ko-KR" sz="1000" dirty="0" smtClean="0"/>
                  <a:t>)=</a:t>
                </a:r>
                <a:r>
                  <a:rPr lang="el-GR" altLang="ko-KR" sz="1000" dirty="0" smtClean="0"/>
                  <a:t>μ</a:t>
                </a:r>
                <a:r>
                  <a:rPr lang="en-US" altLang="ko-KR" sz="1000" baseline="-25000" dirty="0" smtClean="0"/>
                  <a:t>k</a:t>
                </a:r>
                <a:r>
                  <a:rPr lang="en-US" altLang="ko-KR" sz="1000" dirty="0" smtClean="0"/>
                  <a:t>+(</a:t>
                </a:r>
                <a:r>
                  <a:rPr lang="el-GR" altLang="ko-KR" sz="1000" dirty="0" smtClean="0"/>
                  <a:t>μ</a:t>
                </a:r>
                <a:r>
                  <a:rPr lang="en-US" altLang="ko-KR" sz="1000" baseline="-25000" dirty="0" smtClean="0"/>
                  <a:t>s</a:t>
                </a:r>
                <a:r>
                  <a:rPr lang="en-US" altLang="ko-KR" sz="1000" dirty="0" smtClean="0"/>
                  <a:t>-</a:t>
                </a:r>
                <a:r>
                  <a:rPr lang="el-GR" altLang="ko-KR" sz="1000" dirty="0" smtClean="0"/>
                  <a:t>μ</a:t>
                </a:r>
                <a:r>
                  <a:rPr lang="en-US" altLang="ko-KR" sz="1000" baseline="-25000" dirty="0" smtClean="0"/>
                  <a:t>k</a:t>
                </a:r>
                <a:r>
                  <a:rPr lang="en-US" altLang="ko-KR" sz="1000" dirty="0" smtClean="0"/>
                  <a:t>)*</a:t>
                </a:r>
                <a:r>
                  <a:rPr lang="en-US" altLang="ko-KR" sz="1000" dirty="0" err="1" smtClean="0"/>
                  <a:t>exp</a:t>
                </a:r>
                <a:r>
                  <a:rPr lang="en-US" altLang="ko-KR" sz="1000" dirty="0" smtClean="0"/>
                  <a:t>(-d(|</a:t>
                </a:r>
                <a:r>
                  <a:rPr lang="el-GR" altLang="ko-KR" sz="1000" dirty="0" smtClean="0"/>
                  <a:t>ξ</a:t>
                </a:r>
                <a:r>
                  <a:rPr lang="en-US" altLang="ko-KR" sz="1000" dirty="0"/>
                  <a:t>|</a:t>
                </a:r>
                <a:r>
                  <a:rPr lang="en-US" altLang="ko-KR" sz="1000" dirty="0" smtClean="0"/>
                  <a:t>-</a:t>
                </a:r>
                <a:r>
                  <a:rPr lang="el-GR" altLang="ko-KR" sz="1000" dirty="0" smtClean="0"/>
                  <a:t>ξ</a:t>
                </a:r>
                <a:r>
                  <a:rPr lang="en-US" altLang="ko-KR" sz="1000" baseline="30000" dirty="0" err="1" smtClean="0"/>
                  <a:t>F</a:t>
                </a:r>
                <a:r>
                  <a:rPr lang="en-US" altLang="ko-KR" sz="1000" baseline="-25000" dirty="0" err="1" smtClean="0"/>
                  <a:t>crit</a:t>
                </a:r>
                <a:r>
                  <a:rPr lang="en-US" altLang="ko-KR" sz="1000" dirty="0" smtClean="0"/>
                  <a:t>))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000" dirty="0"/>
                  <a:t>F</a:t>
                </a:r>
                <a:r>
                  <a:rPr lang="en-US" altLang="ko-KR" sz="1000" baseline="30000" dirty="0"/>
                  <a:t>F</a:t>
                </a:r>
                <a:r>
                  <a:rPr lang="en-US" altLang="ko-KR" sz="1000" dirty="0"/>
                  <a:t> = -sign(</a:t>
                </a:r>
                <a:r>
                  <a:rPr lang="el-GR" altLang="ko-KR" sz="1000" dirty="0"/>
                  <a:t>ξ</a:t>
                </a:r>
                <a:r>
                  <a:rPr lang="en-US" altLang="ko-KR" sz="1000" dirty="0"/>
                  <a:t>)*</a:t>
                </a:r>
                <a:r>
                  <a:rPr lang="el-GR" altLang="ko-KR" sz="1000" dirty="0"/>
                  <a:t>μ</a:t>
                </a:r>
                <a:r>
                  <a:rPr lang="en-US" altLang="ko-KR" sz="1000" dirty="0"/>
                  <a:t>(</a:t>
                </a:r>
                <a:r>
                  <a:rPr lang="el-GR" altLang="ko-KR" sz="1000" dirty="0"/>
                  <a:t>ξ</a:t>
                </a:r>
                <a:r>
                  <a:rPr lang="en-US" altLang="ko-KR" sz="1000" dirty="0"/>
                  <a:t>)*</a:t>
                </a:r>
                <a:r>
                  <a:rPr lang="en-US" altLang="ko-KR" sz="1000" dirty="0" smtClean="0"/>
                  <a:t>F</a:t>
                </a:r>
                <a:r>
                  <a:rPr lang="en-US" altLang="ko-KR" sz="1000" baseline="30000" dirty="0" smtClean="0"/>
                  <a:t>V</a:t>
                </a:r>
                <a:endParaRPr lang="ko-KR" altLang="en-US" sz="1000" baseline="30000" dirty="0"/>
              </a:p>
            </p:txBody>
          </p:sp>
          <p:sp>
            <p:nvSpPr>
              <p:cNvPr id="78" name="다이아몬드 77"/>
              <p:cNvSpPr/>
              <p:nvPr/>
            </p:nvSpPr>
            <p:spPr>
              <a:xfrm>
                <a:off x="5076000" y="1188000"/>
                <a:ext cx="792000" cy="360000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l-GR" altLang="ko-KR" sz="1000" dirty="0" smtClean="0"/>
                  <a:t>ξ</a:t>
                </a:r>
                <a:r>
                  <a:rPr lang="en-US" altLang="ko-KR" sz="1000" dirty="0" smtClean="0"/>
                  <a:t>==0</a:t>
                </a:r>
                <a:endParaRPr lang="ko-KR" altLang="en-US" sz="1000" baseline="-25000" dirty="0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6048000" y="1260000"/>
                <a:ext cx="2016000" cy="21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F</a:t>
                </a:r>
                <a:r>
                  <a:rPr lang="en-US" altLang="ko-KR" sz="1000" baseline="30000" dirty="0" smtClean="0"/>
                  <a:t>F</a:t>
                </a:r>
                <a:r>
                  <a:rPr lang="en-US" altLang="ko-KR" sz="1000" dirty="0"/>
                  <a:t> = </a:t>
                </a:r>
                <a:r>
                  <a:rPr lang="en-US" altLang="ko-KR" sz="1000" dirty="0" smtClean="0"/>
                  <a:t>0</a:t>
                </a:r>
                <a:endParaRPr lang="ko-KR" altLang="en-US" sz="1000" baseline="30000" dirty="0"/>
              </a:p>
            </p:txBody>
          </p:sp>
          <p:cxnSp>
            <p:nvCxnSpPr>
              <p:cNvPr id="81" name="꺾인 연결선 80"/>
              <p:cNvCxnSpPr>
                <a:stCxn id="78" idx="3"/>
                <a:endCxn id="83" idx="1"/>
              </p:cNvCxnSpPr>
              <p:nvPr/>
            </p:nvCxnSpPr>
            <p:spPr>
              <a:xfrm>
                <a:off x="5868000" y="1368000"/>
                <a:ext cx="180000" cy="0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꺾인 연결선 83"/>
              <p:cNvCxnSpPr>
                <a:stCxn id="78" idx="2"/>
                <a:endCxn id="4" idx="0"/>
              </p:cNvCxnSpPr>
              <p:nvPr/>
            </p:nvCxnSpPr>
            <p:spPr>
              <a:xfrm>
                <a:off x="5472000" y="1548000"/>
                <a:ext cx="0" cy="144000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다이아몬드 25"/>
            <p:cNvSpPr/>
            <p:nvPr/>
          </p:nvSpPr>
          <p:spPr>
            <a:xfrm>
              <a:off x="3060000" y="1512000"/>
              <a:ext cx="792000" cy="360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000" dirty="0" smtClean="0"/>
                <a:t>F</a:t>
              </a:r>
              <a:r>
                <a:rPr lang="en-US" altLang="ko-KR" sz="1000" baseline="30000" dirty="0" smtClean="0"/>
                <a:t>V</a:t>
              </a:r>
              <a:r>
                <a:rPr lang="en-US" altLang="ko-KR" sz="1000" dirty="0" smtClean="0"/>
                <a:t>&gt;0</a:t>
              </a:r>
              <a:endParaRPr lang="ko-KR" altLang="en-US" sz="1000" baseline="-25000" dirty="0"/>
            </a:p>
          </p:txBody>
        </p:sp>
        <p:cxnSp>
          <p:nvCxnSpPr>
            <p:cNvPr id="10" name="직선 연결선 9"/>
            <p:cNvCxnSpPr>
              <a:stCxn id="61" idx="2"/>
              <a:endCxn id="26" idx="0"/>
            </p:cNvCxnSpPr>
            <p:nvPr/>
          </p:nvCxnSpPr>
          <p:spPr>
            <a:xfrm>
              <a:off x="3456000" y="1378591"/>
              <a:ext cx="0" cy="133409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26" idx="3"/>
              <a:endCxn id="53" idx="1"/>
            </p:cNvCxnSpPr>
            <p:nvPr/>
          </p:nvCxnSpPr>
          <p:spPr>
            <a:xfrm>
              <a:off x="3852000" y="1692000"/>
              <a:ext cx="396000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3384000" y="2988000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꺾인 연결선 63"/>
            <p:cNvCxnSpPr>
              <a:stCxn id="53" idx="2"/>
              <a:endCxn id="62" idx="0"/>
            </p:cNvCxnSpPr>
            <p:nvPr/>
          </p:nvCxnSpPr>
          <p:spPr>
            <a:xfrm rot="5400000">
              <a:off x="4608000" y="1512000"/>
              <a:ext cx="324000" cy="2628000"/>
            </a:xfrm>
            <a:prstGeom prst="bentConnector3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26" idx="2"/>
              <a:endCxn id="62" idx="0"/>
            </p:cNvCxnSpPr>
            <p:nvPr/>
          </p:nvCxnSpPr>
          <p:spPr>
            <a:xfrm>
              <a:off x="3456000" y="1872000"/>
              <a:ext cx="0" cy="111600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816000" y="1548000"/>
              <a:ext cx="144839" cy="153888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1000" dirty="0" smtClean="0"/>
                <a:t>Y</a:t>
              </a:r>
              <a:endParaRPr lang="ko-KR" altLang="en-US" sz="10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580000" y="1224000"/>
              <a:ext cx="144839" cy="153888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1000" dirty="0" smtClean="0"/>
                <a:t>Y</a:t>
              </a:r>
              <a:endParaRPr lang="ko-KR" altLang="en-US" sz="10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580000" y="1728000"/>
              <a:ext cx="144839" cy="153888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1000" dirty="0" smtClean="0"/>
                <a:t>Y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5037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좌하단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상대속도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79912" y="645713"/>
            <a:ext cx="379623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&lt;</a:t>
            </a:r>
            <a:r>
              <a:rPr lang="ko-KR" altLang="en-US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좌하단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(F</a:t>
            </a:r>
            <a:r>
              <a:rPr lang="en-US" altLang="ko-KR" sz="1000" baseline="30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)&gt;</a:t>
            </a:r>
          </a:p>
          <a:p>
            <a:endParaRPr lang="en-US" altLang="ko-KR" sz="1000" dirty="0" smtClean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  <a:p>
            <a:r>
              <a:rPr lang="ko-KR" altLang="en-US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수직력</a:t>
            </a:r>
            <a:r>
              <a:rPr lang="ko-KR" altLang="en-US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위치 수평 </a:t>
            </a:r>
            <a:r>
              <a:rPr lang="ko-KR" altLang="en-US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변위차</a:t>
            </a:r>
            <a:endParaRPr lang="en-US" altLang="ko-KR" sz="1000" dirty="0" smtClean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  <a:p>
            <a:r>
              <a:rPr lang="el-GR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β</a:t>
            </a:r>
            <a:r>
              <a:rPr lang="en-US" altLang="ko-KR" sz="1000" baseline="30000" dirty="0" err="1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L</a:t>
            </a:r>
            <a:r>
              <a:rPr lang="en-US" altLang="ko-KR" sz="1000" baseline="-25000" dirty="0" err="1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= { </a:t>
            </a:r>
            <a:r>
              <a:rPr lang="en-US" altLang="ko-KR" sz="1000" dirty="0" err="1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u</a:t>
            </a:r>
            <a:r>
              <a:rPr lang="en-US" altLang="ko-KR" sz="1000" baseline="-25000" dirty="0" err="1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-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h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sin</a:t>
            </a:r>
            <a:r>
              <a:rPr lang="el-GR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θ</a:t>
            </a:r>
            <a:r>
              <a:rPr lang="en-US" altLang="ko-KR" sz="1000" baseline="-25000" dirty="0" err="1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+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a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(1-cos</a:t>
            </a:r>
            <a:r>
              <a:rPr lang="el-GR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θ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)}</a:t>
            </a:r>
            <a:endParaRPr lang="en-US" altLang="ko-KR" sz="1000" dirty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  <a:p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      -{ 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u</a:t>
            </a:r>
            <a:r>
              <a:rPr lang="en-US" altLang="ko-KR" sz="1000" baseline="-25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+h</a:t>
            </a:r>
            <a:r>
              <a:rPr lang="en-US" altLang="ko-KR" sz="1000" baseline="-25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sin</a:t>
            </a:r>
            <a:r>
              <a:rPr lang="el-GR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θ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+a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(1-cos</a:t>
            </a:r>
            <a:r>
              <a:rPr lang="el-GR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θ</a:t>
            </a:r>
            <a:r>
              <a:rPr lang="en-US" altLang="ko-KR" sz="1000" baseline="-25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)}</a:t>
            </a:r>
          </a:p>
          <a:p>
            <a:endParaRPr lang="en-US" altLang="ko-KR" sz="1000" dirty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  <a:p>
            <a:r>
              <a:rPr lang="ko-KR" altLang="en-US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상대 속도</a:t>
            </a:r>
            <a:endParaRPr lang="en-US" altLang="ko-KR" sz="1000" dirty="0" smtClean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  <a:p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ξ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L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= { 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du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+ d</a:t>
            </a:r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θ</a:t>
            </a:r>
            <a:r>
              <a:rPr lang="en-US" altLang="ko-KR" sz="1000" baseline="-25000" dirty="0" err="1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 ( - 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h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cos</a:t>
            </a:r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θ</a:t>
            </a:r>
            <a:r>
              <a:rPr lang="en-US" altLang="ko-KR" sz="1000" baseline="-25000" dirty="0" err="1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+ 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a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sin</a:t>
            </a:r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θ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 )}</a:t>
            </a:r>
            <a:endParaRPr lang="en-US" altLang="ko-KR" sz="1000" dirty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  <a:p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      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-{ 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du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+ 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</a:t>
            </a:r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θ</a:t>
            </a:r>
            <a:r>
              <a:rPr lang="en-US" altLang="ko-KR" sz="1000" baseline="-25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( + h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cos</a:t>
            </a:r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θ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 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+ 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a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sin</a:t>
            </a:r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θ</a:t>
            </a:r>
            <a:r>
              <a:rPr lang="en-US" altLang="ko-KR" sz="1000" baseline="-25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)}</a:t>
            </a:r>
          </a:p>
          <a:p>
            <a:endParaRPr lang="en-US" altLang="ko-KR" sz="1000" dirty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  <a:p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Sign check</a:t>
            </a:r>
          </a:p>
          <a:p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ξ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L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&gt;0 -&gt; lower block pulls upper block to the left</a:t>
            </a:r>
          </a:p>
          <a:p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               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FL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&lt;0, 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M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FL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&gt;0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, 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</a:t>
            </a:r>
            <a:r>
              <a:rPr lang="en-US" altLang="ko-KR" sz="1000" baseline="30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FL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=-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FL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&gt;0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, 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M</a:t>
            </a:r>
            <a:r>
              <a:rPr lang="en-US" altLang="ko-KR" sz="1000" baseline="30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FL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&gt;0 </a:t>
            </a:r>
          </a:p>
          <a:p>
            <a:endParaRPr lang="en-US" altLang="ko-KR" sz="1000" dirty="0" smtClean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  <a:p>
            <a:endParaRPr lang="en-US" altLang="ko-KR" sz="1000" dirty="0" smtClean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97289" y="465313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ξ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L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&lt;0 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-&gt; lower block pulls upper block to the right</a:t>
            </a:r>
          </a:p>
          <a:p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                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FL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&gt;0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, 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M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FL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&lt;0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, 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</a:t>
            </a:r>
            <a:r>
              <a:rPr lang="en-US" altLang="ko-KR" sz="1000" baseline="30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FL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=-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FL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&lt;0, M</a:t>
            </a:r>
            <a:r>
              <a:rPr lang="en-US" altLang="ko-KR" sz="1000" baseline="30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FL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&lt;0</a:t>
            </a:r>
          </a:p>
        </p:txBody>
      </p:sp>
      <p:grpSp>
        <p:nvGrpSpPr>
          <p:cNvPr id="84" name="그룹 83"/>
          <p:cNvGrpSpPr/>
          <p:nvPr/>
        </p:nvGrpSpPr>
        <p:grpSpPr>
          <a:xfrm>
            <a:off x="3846071" y="2865102"/>
            <a:ext cx="1889941" cy="1604970"/>
            <a:chOff x="4533346" y="2786381"/>
            <a:chExt cx="1889941" cy="1604970"/>
          </a:xfrm>
        </p:grpSpPr>
        <p:grpSp>
          <p:nvGrpSpPr>
            <p:cNvPr id="40" name="그룹 39"/>
            <p:cNvGrpSpPr/>
            <p:nvPr/>
          </p:nvGrpSpPr>
          <p:grpSpPr>
            <a:xfrm>
              <a:off x="4533346" y="2793531"/>
              <a:ext cx="1889941" cy="1597820"/>
              <a:chOff x="4367964" y="3061185"/>
              <a:chExt cx="2317744" cy="1883241"/>
            </a:xfrm>
          </p:grpSpPr>
          <p:grpSp>
            <p:nvGrpSpPr>
              <p:cNvPr id="39" name="그룹 38"/>
              <p:cNvGrpSpPr/>
              <p:nvPr/>
            </p:nvGrpSpPr>
            <p:grpSpPr>
              <a:xfrm>
                <a:off x="4476521" y="3061185"/>
                <a:ext cx="457200" cy="1389734"/>
                <a:chOff x="4476521" y="3061185"/>
                <a:chExt cx="457200" cy="1389734"/>
              </a:xfrm>
            </p:grpSpPr>
            <p:sp>
              <p:nvSpPr>
                <p:cNvPr id="10" name="직사각형 9"/>
                <p:cNvSpPr/>
                <p:nvPr/>
              </p:nvSpPr>
              <p:spPr>
                <a:xfrm rot="21065667">
                  <a:off x="4476521" y="3061185"/>
                  <a:ext cx="457200" cy="66267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ko-KR" altLang="en-US" sz="1000" dirty="0" smtClean="0"/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 rot="565992">
                  <a:off x="4476521" y="3788243"/>
                  <a:ext cx="457200" cy="66267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ko-KR" altLang="en-US" sz="1000" dirty="0" smtClean="0"/>
                </a:p>
              </p:txBody>
            </p:sp>
            <p:cxnSp>
              <p:nvCxnSpPr>
                <p:cNvPr id="13" name="직선 화살표 연결선 12"/>
                <p:cNvCxnSpPr/>
                <p:nvPr/>
              </p:nvCxnSpPr>
              <p:spPr>
                <a:xfrm>
                  <a:off x="4545478" y="3656162"/>
                  <a:ext cx="386562" cy="3921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화살표 연결선 16"/>
                <p:cNvCxnSpPr/>
                <p:nvPr/>
              </p:nvCxnSpPr>
              <p:spPr>
                <a:xfrm>
                  <a:off x="4545478" y="3815506"/>
                  <a:ext cx="216024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직사각형 40"/>
              <p:cNvSpPr/>
              <p:nvPr/>
            </p:nvSpPr>
            <p:spPr>
              <a:xfrm>
                <a:off x="4367964" y="4509120"/>
                <a:ext cx="2317744" cy="435306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l-GR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ξ</a:t>
                </a:r>
                <a:r>
                  <a:rPr lang="en-US" altLang="ko-KR" sz="800" baseline="-25000" dirty="0" err="1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k,l</a:t>
                </a:r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=v</a:t>
                </a:r>
                <a:r>
                  <a:rPr lang="en-US" altLang="ko-KR" sz="800" baseline="-250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k,l</a:t>
                </a:r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-v</a:t>
                </a:r>
                <a:r>
                  <a:rPr lang="en-US" altLang="ko-KR" sz="800" baseline="-250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k,l-1</a:t>
                </a:r>
                <a:r>
                  <a:rPr lang="en-US" altLang="ko-KR" sz="800" dirty="0" smtClean="0"/>
                  <a:t>&gt;0</a:t>
                </a:r>
                <a:endParaRPr lang="en-US" altLang="ko-KR" sz="800" dirty="0" smtClean="0">
                  <a:latin typeface="Lucida Sans Unicode" panose="020B0602030504020204" pitchFamily="34" charset="0"/>
                  <a:ea typeface="문체부 바탕체" panose="02030609000101010101" pitchFamily="17" charset="-127"/>
                  <a:cs typeface="Lucida Sans Unicode" panose="020B0602030504020204" pitchFamily="34" charset="0"/>
                </a:endParaRPr>
              </a:p>
              <a:p>
                <a:r>
                  <a:rPr lang="en-US" altLang="ko-KR" sz="800" dirty="0" err="1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v</a:t>
                </a:r>
                <a:r>
                  <a:rPr lang="en-US" altLang="ko-KR" sz="800" baseline="-25000" dirty="0" err="1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k,l</a:t>
                </a:r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&gt;v</a:t>
                </a:r>
                <a:r>
                  <a:rPr lang="en-US" altLang="ko-KR" sz="800" baseline="-250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k,l-1</a:t>
                </a:r>
              </a:p>
              <a:p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-&gt; Lower block pulls upper to the left</a:t>
                </a:r>
                <a:endParaRPr lang="ko-KR" altLang="en-US" sz="800" dirty="0"/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5233185" y="2786381"/>
              <a:ext cx="1140360" cy="1276854"/>
              <a:chOff x="4632722" y="2886788"/>
              <a:chExt cx="1398488" cy="1504940"/>
            </a:xfrm>
          </p:grpSpPr>
          <p:sp>
            <p:nvSpPr>
              <p:cNvPr id="72" name="직사각형 71"/>
              <p:cNvSpPr/>
              <p:nvPr/>
            </p:nvSpPr>
            <p:spPr>
              <a:xfrm rot="21065667">
                <a:off x="5052586" y="2886788"/>
                <a:ext cx="457200" cy="6626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1000" dirty="0" smtClean="0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 rot="565992">
                <a:off x="5042002" y="3729052"/>
                <a:ext cx="457200" cy="6626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1000" dirty="0" smtClean="0"/>
              </a:p>
            </p:txBody>
          </p:sp>
          <p:cxnSp>
            <p:nvCxnSpPr>
              <p:cNvPr id="74" name="직선 화살표 연결선 73"/>
              <p:cNvCxnSpPr/>
              <p:nvPr/>
            </p:nvCxnSpPr>
            <p:spPr>
              <a:xfrm flipH="1">
                <a:off x="4860032" y="3580859"/>
                <a:ext cx="26151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/>
              <p:cNvCxnSpPr/>
              <p:nvPr/>
            </p:nvCxnSpPr>
            <p:spPr>
              <a:xfrm>
                <a:off x="5121543" y="3696065"/>
                <a:ext cx="242545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직사각형 75"/>
              <p:cNvSpPr/>
              <p:nvPr/>
            </p:nvSpPr>
            <p:spPr>
              <a:xfrm>
                <a:off x="4632722" y="3376629"/>
                <a:ext cx="355867" cy="12311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800" dirty="0" err="1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F</a:t>
                </a:r>
                <a:r>
                  <a:rPr lang="en-US" altLang="ko-KR" sz="800" baseline="30000" dirty="0" err="1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FL</a:t>
                </a:r>
                <a:r>
                  <a:rPr lang="en-US" altLang="ko-KR" sz="800" baseline="-25000" dirty="0" err="1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k,l</a:t>
                </a:r>
                <a:r>
                  <a:rPr lang="en-US" altLang="ko-KR" sz="800" dirty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&lt;0</a:t>
                </a:r>
                <a:endParaRPr lang="ko-KR" altLang="en-US" sz="800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5380390" y="3592902"/>
                <a:ext cx="439223" cy="12311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F</a:t>
                </a:r>
                <a:r>
                  <a:rPr lang="en-US" altLang="ko-KR" sz="800" baseline="300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FL</a:t>
                </a:r>
                <a:r>
                  <a:rPr lang="en-US" altLang="ko-KR" sz="800" baseline="-250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k,l-1</a:t>
                </a:r>
                <a:r>
                  <a:rPr lang="en-US" altLang="ko-KR" sz="800" dirty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&gt;</a:t>
                </a:r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0</a:t>
                </a:r>
                <a:endParaRPr lang="ko-KR" altLang="en-US" sz="800" dirty="0"/>
              </a:p>
            </p:txBody>
          </p:sp>
          <p:sp>
            <p:nvSpPr>
              <p:cNvPr id="78" name="원형 화살표 77"/>
              <p:cNvSpPr/>
              <p:nvPr/>
            </p:nvSpPr>
            <p:spPr>
              <a:xfrm rot="10968133">
                <a:off x="5134198" y="3111563"/>
                <a:ext cx="360000" cy="360000"/>
              </a:xfrm>
              <a:prstGeom prst="circularArrow">
                <a:avLst>
                  <a:gd name="adj1" fmla="val 2228"/>
                  <a:gd name="adj2" fmla="val 436258"/>
                  <a:gd name="adj3" fmla="val 20463260"/>
                  <a:gd name="adj4" fmla="val 10787361"/>
                  <a:gd name="adj5" fmla="val 489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원형 화살표 78"/>
              <p:cNvSpPr/>
              <p:nvPr/>
            </p:nvSpPr>
            <p:spPr>
              <a:xfrm rot="769121">
                <a:off x="5107333" y="3824490"/>
                <a:ext cx="360000" cy="360000"/>
              </a:xfrm>
              <a:prstGeom prst="circularArrow">
                <a:avLst>
                  <a:gd name="adj1" fmla="val 2228"/>
                  <a:gd name="adj2" fmla="val 436258"/>
                  <a:gd name="adj3" fmla="val 20463260"/>
                  <a:gd name="adj4" fmla="val 10787361"/>
                  <a:gd name="adj5" fmla="val 489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5558324" y="3892419"/>
                <a:ext cx="472886" cy="12311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M</a:t>
                </a:r>
                <a:r>
                  <a:rPr lang="en-US" altLang="ko-KR" sz="800" baseline="300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FL</a:t>
                </a:r>
                <a:r>
                  <a:rPr lang="en-US" altLang="ko-KR" sz="800" baseline="-250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k,l-1</a:t>
                </a:r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&gt;0</a:t>
                </a:r>
                <a:endParaRPr lang="ko-KR" altLang="en-US" sz="800" dirty="0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5558324" y="3231039"/>
                <a:ext cx="389530" cy="12311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800" dirty="0" err="1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M</a:t>
                </a:r>
                <a:r>
                  <a:rPr lang="en-US" altLang="ko-KR" sz="800" baseline="30000" dirty="0" err="1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FL</a:t>
                </a:r>
                <a:r>
                  <a:rPr lang="en-US" altLang="ko-KR" sz="800" baseline="-25000" dirty="0" err="1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k,l</a:t>
                </a:r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&gt;0</a:t>
                </a:r>
                <a:endParaRPr lang="ko-KR" altLang="en-US" sz="800" dirty="0"/>
              </a:p>
            </p:txBody>
          </p:sp>
        </p:grpSp>
      </p:grpSp>
      <p:grpSp>
        <p:nvGrpSpPr>
          <p:cNvPr id="85" name="그룹 84"/>
          <p:cNvGrpSpPr/>
          <p:nvPr/>
        </p:nvGrpSpPr>
        <p:grpSpPr>
          <a:xfrm>
            <a:off x="4631024" y="5155530"/>
            <a:ext cx="1990636" cy="1646131"/>
            <a:chOff x="4631024" y="5155530"/>
            <a:chExt cx="1990636" cy="1646131"/>
          </a:xfrm>
        </p:grpSpPr>
        <p:grpSp>
          <p:nvGrpSpPr>
            <p:cNvPr id="34" name="그룹 33"/>
            <p:cNvGrpSpPr/>
            <p:nvPr/>
          </p:nvGrpSpPr>
          <p:grpSpPr>
            <a:xfrm>
              <a:off x="5288665" y="5155530"/>
              <a:ext cx="1332995" cy="1276854"/>
              <a:chOff x="4503522" y="2886788"/>
              <a:chExt cx="1634729" cy="1504940"/>
            </a:xfrm>
          </p:grpSpPr>
          <p:sp>
            <p:nvSpPr>
              <p:cNvPr id="22" name="직사각형 21"/>
              <p:cNvSpPr/>
              <p:nvPr/>
            </p:nvSpPr>
            <p:spPr>
              <a:xfrm rot="21065667">
                <a:off x="5052586" y="2886788"/>
                <a:ext cx="457200" cy="6626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1000" dirty="0" smtClean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565992">
                <a:off x="5042002" y="3729052"/>
                <a:ext cx="457200" cy="6626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1000" dirty="0" smtClean="0"/>
              </a:p>
            </p:txBody>
          </p:sp>
          <p:cxnSp>
            <p:nvCxnSpPr>
              <p:cNvPr id="24" name="직선 화살표 연결선 23"/>
              <p:cNvCxnSpPr/>
              <p:nvPr/>
            </p:nvCxnSpPr>
            <p:spPr>
              <a:xfrm flipV="1">
                <a:off x="5121543" y="3579481"/>
                <a:ext cx="258847" cy="137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/>
              <p:cNvCxnSpPr/>
              <p:nvPr/>
            </p:nvCxnSpPr>
            <p:spPr>
              <a:xfrm flipH="1">
                <a:off x="4860032" y="3696064"/>
                <a:ext cx="26151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직사각형 26"/>
              <p:cNvSpPr/>
              <p:nvPr/>
            </p:nvSpPr>
            <p:spPr>
              <a:xfrm>
                <a:off x="5433983" y="3528820"/>
                <a:ext cx="436420" cy="14510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800" dirty="0" err="1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F</a:t>
                </a:r>
                <a:r>
                  <a:rPr lang="en-US" altLang="ko-KR" sz="800" baseline="30000" dirty="0" err="1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FL</a:t>
                </a:r>
                <a:r>
                  <a:rPr lang="en-US" altLang="ko-KR" sz="800" baseline="-25000" dirty="0" err="1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k,l</a:t>
                </a:r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&gt;0</a:t>
                </a:r>
                <a:endParaRPr lang="ko-KR" altLang="en-US" sz="800" dirty="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503522" y="3793551"/>
                <a:ext cx="538644" cy="14510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F</a:t>
                </a:r>
                <a:r>
                  <a:rPr lang="en-US" altLang="ko-KR" sz="800" baseline="300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FL</a:t>
                </a:r>
                <a:r>
                  <a:rPr lang="en-US" altLang="ko-KR" sz="800" baseline="-250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k,l-1</a:t>
                </a:r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&lt;0</a:t>
                </a:r>
                <a:endParaRPr lang="ko-KR" altLang="en-US" sz="800" dirty="0"/>
              </a:p>
            </p:txBody>
          </p:sp>
          <p:sp>
            <p:nvSpPr>
              <p:cNvPr id="35" name="원형 화살표 34"/>
              <p:cNvSpPr/>
              <p:nvPr/>
            </p:nvSpPr>
            <p:spPr>
              <a:xfrm rot="9684564" flipH="1">
                <a:off x="5120040" y="3141935"/>
                <a:ext cx="344422" cy="360000"/>
              </a:xfrm>
              <a:prstGeom prst="circularArrow">
                <a:avLst>
                  <a:gd name="adj1" fmla="val 2228"/>
                  <a:gd name="adj2" fmla="val 436258"/>
                  <a:gd name="adj3" fmla="val 20463260"/>
                  <a:gd name="adj4" fmla="val 10787361"/>
                  <a:gd name="adj5" fmla="val 489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원형 화살표 35"/>
              <p:cNvSpPr/>
              <p:nvPr/>
            </p:nvSpPr>
            <p:spPr>
              <a:xfrm flipH="1">
                <a:off x="5113941" y="3773974"/>
                <a:ext cx="328591" cy="360000"/>
              </a:xfrm>
              <a:prstGeom prst="circularArrow">
                <a:avLst>
                  <a:gd name="adj1" fmla="val 2228"/>
                  <a:gd name="adj2" fmla="val 436258"/>
                  <a:gd name="adj3" fmla="val 20463260"/>
                  <a:gd name="adj4" fmla="val 10787361"/>
                  <a:gd name="adj5" fmla="val 489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558324" y="3892419"/>
                <a:ext cx="579927" cy="14510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M</a:t>
                </a:r>
                <a:r>
                  <a:rPr lang="en-US" altLang="ko-KR" sz="800" baseline="300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FL</a:t>
                </a:r>
                <a:r>
                  <a:rPr lang="en-US" altLang="ko-KR" sz="800" baseline="-250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k,l-1</a:t>
                </a:r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&lt;0</a:t>
                </a:r>
                <a:endParaRPr lang="ko-KR" altLang="en-US" sz="800" dirty="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558324" y="3231039"/>
                <a:ext cx="477703" cy="14510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800" dirty="0" err="1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M</a:t>
                </a:r>
                <a:r>
                  <a:rPr lang="en-US" altLang="ko-KR" sz="800" baseline="30000" dirty="0" err="1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FL</a:t>
                </a:r>
                <a:r>
                  <a:rPr lang="en-US" altLang="ko-KR" sz="800" baseline="-25000" dirty="0" err="1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k,l</a:t>
                </a:r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&lt;0</a:t>
                </a:r>
                <a:endParaRPr lang="ko-KR" altLang="en-US" sz="800" dirty="0"/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4631024" y="5203841"/>
              <a:ext cx="1963679" cy="1597820"/>
              <a:chOff x="4367964" y="3061185"/>
              <a:chExt cx="2408171" cy="1883241"/>
            </a:xfrm>
          </p:grpSpPr>
          <p:grpSp>
            <p:nvGrpSpPr>
              <p:cNvPr id="66" name="그룹 65"/>
              <p:cNvGrpSpPr/>
              <p:nvPr/>
            </p:nvGrpSpPr>
            <p:grpSpPr>
              <a:xfrm>
                <a:off x="4476521" y="3061185"/>
                <a:ext cx="457200" cy="1389734"/>
                <a:chOff x="4476521" y="3061185"/>
                <a:chExt cx="457200" cy="1389734"/>
              </a:xfrm>
            </p:grpSpPr>
            <p:sp>
              <p:nvSpPr>
                <p:cNvPr id="68" name="직사각형 67"/>
                <p:cNvSpPr/>
                <p:nvPr/>
              </p:nvSpPr>
              <p:spPr>
                <a:xfrm rot="21065667">
                  <a:off x="4476521" y="3061185"/>
                  <a:ext cx="457200" cy="66267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ko-KR" altLang="en-US" sz="1000" dirty="0" smtClean="0"/>
                </a:p>
              </p:txBody>
            </p:sp>
            <p:sp>
              <p:nvSpPr>
                <p:cNvPr id="69" name="직사각형 68"/>
                <p:cNvSpPr/>
                <p:nvPr/>
              </p:nvSpPr>
              <p:spPr>
                <a:xfrm rot="565992">
                  <a:off x="4476521" y="3788243"/>
                  <a:ext cx="457200" cy="66267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ko-KR" altLang="en-US" sz="1000" dirty="0" smtClean="0"/>
                </a:p>
              </p:txBody>
            </p:sp>
            <p:cxnSp>
              <p:nvCxnSpPr>
                <p:cNvPr id="70" name="직선 화살표 연결선 69"/>
                <p:cNvCxnSpPr/>
                <p:nvPr/>
              </p:nvCxnSpPr>
              <p:spPr>
                <a:xfrm>
                  <a:off x="4545478" y="3854912"/>
                  <a:ext cx="386562" cy="3921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화살표 연결선 70"/>
                <p:cNvCxnSpPr/>
                <p:nvPr/>
              </p:nvCxnSpPr>
              <p:spPr>
                <a:xfrm>
                  <a:off x="4545478" y="3685170"/>
                  <a:ext cx="216024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직사각형 66"/>
              <p:cNvSpPr/>
              <p:nvPr/>
            </p:nvSpPr>
            <p:spPr>
              <a:xfrm>
                <a:off x="4367964" y="4509120"/>
                <a:ext cx="2408171" cy="435306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l-GR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ξ</a:t>
                </a:r>
                <a:r>
                  <a:rPr lang="en-US" altLang="ko-KR" sz="800" baseline="-25000" dirty="0" err="1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k,l</a:t>
                </a:r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=v</a:t>
                </a:r>
                <a:r>
                  <a:rPr lang="en-US" altLang="ko-KR" sz="800" baseline="-250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k,l</a:t>
                </a:r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-v</a:t>
                </a:r>
                <a:r>
                  <a:rPr lang="en-US" altLang="ko-KR" sz="800" baseline="-250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k,l-1</a:t>
                </a:r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&lt;</a:t>
                </a:r>
                <a:r>
                  <a:rPr lang="en-US" altLang="ko-KR" sz="800" dirty="0" smtClean="0"/>
                  <a:t>0</a:t>
                </a:r>
                <a:endParaRPr lang="en-US" altLang="ko-KR" sz="800" dirty="0" smtClean="0">
                  <a:latin typeface="Lucida Sans Unicode" panose="020B0602030504020204" pitchFamily="34" charset="0"/>
                  <a:ea typeface="문체부 바탕체" panose="02030609000101010101" pitchFamily="17" charset="-127"/>
                  <a:cs typeface="Lucida Sans Unicode" panose="020B0602030504020204" pitchFamily="34" charset="0"/>
                </a:endParaRPr>
              </a:p>
              <a:p>
                <a:r>
                  <a:rPr lang="en-US" altLang="ko-KR" sz="800" dirty="0" err="1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v</a:t>
                </a:r>
                <a:r>
                  <a:rPr lang="en-US" altLang="ko-KR" sz="800" baseline="-25000" dirty="0" err="1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k,l</a:t>
                </a:r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&lt;v</a:t>
                </a:r>
                <a:r>
                  <a:rPr lang="en-US" altLang="ko-KR" sz="800" baseline="-250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k,l-1</a:t>
                </a:r>
              </a:p>
              <a:p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-&gt; Lower block pulls upper to the right</a:t>
                </a:r>
                <a:endParaRPr lang="ko-KR" altLang="en-US" sz="800" dirty="0"/>
              </a:p>
            </p:txBody>
          </p:sp>
        </p:grpSp>
      </p:grpSp>
      <p:sp>
        <p:nvSpPr>
          <p:cNvPr id="88" name="직사각형 87"/>
          <p:cNvSpPr/>
          <p:nvPr/>
        </p:nvSpPr>
        <p:spPr>
          <a:xfrm>
            <a:off x="6379457" y="3322616"/>
            <a:ext cx="272762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&lt;</a:t>
            </a:r>
            <a:r>
              <a:rPr lang="ko-KR" altLang="en-US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부호 요약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&gt;</a:t>
            </a:r>
            <a:endParaRPr lang="en-US" altLang="ko-KR" sz="1000" dirty="0" smtClean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  <a:p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sign(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FL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  = -sign(</a:t>
            </a:r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ξ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L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</a:t>
            </a:r>
          </a:p>
          <a:p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sign(F</a:t>
            </a:r>
            <a:r>
              <a:rPr lang="en-US" altLang="ko-KR" sz="1000" baseline="30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FL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 = +sign(</a:t>
            </a:r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ξ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L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</a:t>
            </a:r>
          </a:p>
          <a:p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sign(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M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FL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   = -sign(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FL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    = +sign(</a:t>
            </a:r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ξ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L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</a:t>
            </a:r>
          </a:p>
          <a:p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sign(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M</a:t>
            </a:r>
            <a:r>
              <a:rPr lang="en-US" altLang="ko-KR" sz="1000" baseline="30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FL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)= +sign(F</a:t>
            </a:r>
            <a:r>
              <a:rPr lang="en-US" altLang="ko-KR" sz="1000" baseline="30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FL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= +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sign(</a:t>
            </a:r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ξ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L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</a:t>
            </a:r>
            <a:endParaRPr lang="en-US" altLang="ko-KR" sz="1000" dirty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918551" y="771987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dirty="0" smtClean="0"/>
              <a:t>ξ</a:t>
            </a:r>
            <a:r>
              <a:rPr lang="en-US" altLang="ko-KR" dirty="0" smtClean="0"/>
              <a:t>=\xi</a:t>
            </a:r>
            <a:endParaRPr lang="ko-KR" altLang="en-US" dirty="0"/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54" b="16834"/>
          <a:stretch/>
        </p:blipFill>
        <p:spPr bwMode="auto">
          <a:xfrm>
            <a:off x="21312" y="1207354"/>
            <a:ext cx="3646487" cy="4490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308327" y="12079"/>
            <a:ext cx="1808508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rgbClr val="FF0000"/>
                </a:solidFill>
              </a:rPr>
              <a:t>[V] DOUBLE </a:t>
            </a:r>
            <a:r>
              <a:rPr lang="en-US" altLang="ko-KR" sz="1200" b="1" dirty="0">
                <a:solidFill>
                  <a:srgbClr val="FF0000"/>
                </a:solidFill>
              </a:rPr>
              <a:t>CHECKED</a:t>
            </a:r>
            <a:endParaRPr lang="ko-KR" altLang="ko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408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lnSpc>
            <a:spcPct val="150000"/>
          </a:lnSpc>
          <a:defRPr sz="1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17577</TotalTime>
  <Words>2372</Words>
  <Application>Microsoft Office PowerPoint</Application>
  <PresentationFormat>화면 슬라이드 쇼(4:3)</PresentationFormat>
  <Paragraphs>374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수평마찰 관련</vt:lpstr>
      <vt:lpstr>수평마찰 관련 – 실제 계산되는 부분</vt:lpstr>
      <vt:lpstr>PowerPoint 프레젠테이션</vt:lpstr>
      <vt:lpstr>PowerPoint 프레젠테이션</vt:lpstr>
      <vt:lpstr>문제점1</vt:lpstr>
      <vt:lpstr>용어정의 및 기본 가정/지식</vt:lpstr>
      <vt:lpstr>Penalty Friction Model</vt:lpstr>
      <vt:lpstr>개념 순서도</vt:lpstr>
      <vt:lpstr>좌하단 - 상대속도</vt:lpstr>
      <vt:lpstr>좌하단 – 힘, 모멘트</vt:lpstr>
      <vt:lpstr>모멘트 암 체크</vt:lpstr>
      <vt:lpstr>우하단 - 상대속도</vt:lpstr>
      <vt:lpstr>우하단 – 힘, 모멘트</vt:lpstr>
      <vt:lpstr>소나티나 매뉴얼과의 차이점</vt:lpstr>
      <vt:lpstr>gliffy.com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230552</dc:creator>
  <cp:lastModifiedBy>230552</cp:lastModifiedBy>
  <cp:revision>272</cp:revision>
  <cp:lastPrinted>2015-05-19T06:37:47Z</cp:lastPrinted>
  <dcterms:created xsi:type="dcterms:W3CDTF">2014-02-27T07:17:05Z</dcterms:created>
  <dcterms:modified xsi:type="dcterms:W3CDTF">2015-05-21T08:21:23Z</dcterms:modified>
</cp:coreProperties>
</file>