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09" r:id="rId2"/>
    <p:sldId id="297" r:id="rId3"/>
    <p:sldId id="323" r:id="rId4"/>
    <p:sldId id="300" r:id="rId5"/>
    <p:sldId id="324" r:id="rId6"/>
    <p:sldId id="320" r:id="rId7"/>
    <p:sldId id="318" r:id="rId8"/>
    <p:sldId id="321" r:id="rId9"/>
    <p:sldId id="322" r:id="rId10"/>
    <p:sldId id="301" r:id="rId11"/>
    <p:sldId id="293" r:id="rId12"/>
    <p:sldId id="294" r:id="rId13"/>
    <p:sldId id="295" r:id="rId14"/>
    <p:sldId id="296" r:id="rId15"/>
    <p:sldId id="302" r:id="rId16"/>
    <p:sldId id="298" r:id="rId17"/>
    <p:sldId id="325" r:id="rId18"/>
    <p:sldId id="303" r:id="rId19"/>
    <p:sldId id="304" r:id="rId20"/>
    <p:sldId id="305" r:id="rId21"/>
    <p:sldId id="307" r:id="rId22"/>
    <p:sldId id="319" r:id="rId23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708" autoAdjust="0"/>
  </p:normalViewPr>
  <p:slideViewPr>
    <p:cSldViewPr>
      <p:cViewPr varScale="1">
        <p:scale>
          <a:sx n="111" d="100"/>
          <a:sy n="111" d="100"/>
        </p:scale>
        <p:origin x="-17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9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3779-0409-4014-B887-920DA3FC8CD8}" type="datetimeFigureOut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C4A1-0180-4C28-9B11-114C293D5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10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27F9C-DCA4-45DA-A02F-E8008D4E8D1A}" type="datetimeFigureOut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C492A-37D3-4391-ACE7-C06AE9550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88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9473-6E0B-4529-8A7B-979A58F5DDAB}" type="datetime1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8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9AF8-7EAC-4C95-835E-758C5FAC31FE}" type="datetime1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2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4367-E301-4AA9-ACC5-FDF4FA3EEE8D}" type="datetime1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9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1AF2-2400-4FA7-9C2C-CC9CB8B47472}" type="datetime1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8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F552-FA8D-45A5-8ADC-8D405D20E491}" type="datetime1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8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8A1-3740-44E1-928E-BC9BE2680DB5}" type="datetime1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5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C2F3-58A5-401A-9060-A48FA95C3829}" type="datetime1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0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2F4D-5DF0-46C8-8B38-033D6FF00BBC}" type="datetime1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1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2E6F-AF47-4FE9-BFAB-4779C28358DA}" type="datetime1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8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3CD2-DFB5-4FCF-A481-3D1C0DF71854}" type="datetime1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0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A8C0-5DD2-4A65-A7B6-6E5542BC6E3A}" type="datetime1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764704"/>
            <a:ext cx="8229600" cy="5361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2594-9F6F-4D89-B493-F5D3E8EB05B3}" type="datetime1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33989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32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수평 하중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811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수평 우측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788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수평 </a:t>
            </a:r>
            <a:r>
              <a:rPr lang="en-US" altLang="ko-KR" dirty="0" smtClean="0"/>
              <a:t>Upper Right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520" y="980728"/>
                <a:ext cx="6820169" cy="3359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𝑙𝑡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𝑙𝑡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𝑙𝑏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400" dirty="0" smtClean="0"/>
              </a:p>
              <a:p>
                <a:pPr algn="just"/>
                <a:endParaRPr lang="en-US" altLang="ko-KR" sz="1400" dirty="0" smtClean="0"/>
              </a:p>
              <a:p>
                <a:pPr algn="just"/>
                <a:r>
                  <a:rPr lang="en-US" altLang="ko-KR" sz="14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/>
                      </a:rPr>
                      <m:t>0≤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ko-KR" sz="1400" b="0" i="1" smtClean="0">
                        <a:latin typeface="Cambria Math"/>
                      </a:rPr>
                      <m:t>&lt;1</m:t>
                    </m:r>
                  </m:oMath>
                </a14:m>
                <a:r>
                  <a:rPr lang="en-US" altLang="ko-KR" sz="1400" dirty="0" smtClean="0"/>
                  <a:t>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+1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1−2</m:t>
                                  </m:r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+1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+1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en-US" altLang="ko-KR" sz="1400" b="0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+1,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1−2</m:t>
                                  </m:r>
                                  <m:sSub>
                                    <m:sSub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+1,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+1,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+1,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ko-KR" sz="1400" dirty="0" smtClean="0"/>
              </a:p>
              <a:p>
                <a:pPr algn="just"/>
                <a:r>
                  <a:rPr lang="en-US" altLang="ko-KR" sz="1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altLang="ko-KR" sz="1400" b="0" i="1" smtClean="0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ko-KR" sz="1400" dirty="0" smtClean="0"/>
                  <a:t>0, (</a:t>
                </a:r>
                <a:r>
                  <a:rPr lang="ko-KR" altLang="en-US" sz="1400" dirty="0" smtClean="0"/>
                  <a:t>스프링이 수축된다면</a:t>
                </a:r>
                <a:r>
                  <a:rPr lang="en-US" altLang="ko-KR" sz="1400" dirty="0" smtClean="0"/>
                  <a:t>)</a:t>
                </a:r>
                <a:endParaRPr lang="en-US" altLang="ko-KR" sz="1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𝑇𝑅</m:t>
                          </m:r>
                        </m:sup>
                      </m:sSubSup>
                      <m:r>
                        <a:rPr lang="en-US" altLang="ko-KR" sz="1400" i="1">
                          <a:latin typeface="Cambria Math"/>
                        </a:rPr>
                        <m:t>=−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𝐵</m:t>
                          </m:r>
                        </m:sup>
                      </m:sSubSup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𝐵</m:t>
                          </m:r>
                        </m:sup>
                      </m:sSubSup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ko-KR" altLang="ko-KR" sz="1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𝑇𝑅</m:t>
                          </m:r>
                        </m:sup>
                      </m:sSubSup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ko-KR" altLang="ko-KR" sz="1400" dirty="0"/>
              </a:p>
              <a:p>
                <a:pPr algn="just"/>
                <a:endParaRPr lang="en-US" altLang="ko-KR" sz="1400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/>
                      </a:rPr>
                      <m:t>𝜖</m:t>
                    </m:r>
                  </m:oMath>
                </a14:m>
                <a:r>
                  <a:rPr lang="en-US" altLang="ko-KR" sz="1400" dirty="0" smtClean="0">
                    <a:latin typeface="Cambria Math"/>
                  </a:rPr>
                  <a:t> : Spring contraction</a:t>
                </a:r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ko-KR" sz="1400" i="1">
                            <a:latin typeface="Cambria Math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ko-KR" sz="1400" i="1">
                            <a:latin typeface="Cambria Math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: Spring and damping coefficients </a:t>
                </a:r>
                <a:r>
                  <a:rPr lang="en-US" altLang="ko-KR" sz="1400" dirty="0"/>
                  <a:t>respectively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6820169" cy="3359253"/>
              </a:xfrm>
              <a:prstGeom prst="rect">
                <a:avLst/>
              </a:prstGeom>
              <a:blipFill rotWithShape="1">
                <a:blip r:embed="rId2"/>
                <a:stretch>
                  <a:fillRect l="-179" b="-1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 rot="900000">
            <a:off x="7183930" y="961676"/>
            <a:ext cx="504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 rot="300000">
            <a:off x="7769954" y="929314"/>
            <a:ext cx="504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/>
              <a:t>(k+1,m)</a:t>
            </a:r>
            <a:endParaRPr lang="ko-KR" altLang="en-US" sz="1000" dirty="0"/>
          </a:p>
        </p:txBody>
      </p:sp>
      <p:grpSp>
        <p:nvGrpSpPr>
          <p:cNvPr id="152" name="그룹 151"/>
          <p:cNvGrpSpPr/>
          <p:nvPr/>
        </p:nvGrpSpPr>
        <p:grpSpPr>
          <a:xfrm>
            <a:off x="7165461" y="2226743"/>
            <a:ext cx="1440161" cy="2117456"/>
            <a:chOff x="6017375" y="3933056"/>
            <a:chExt cx="1440161" cy="2117456"/>
          </a:xfrm>
        </p:grpSpPr>
        <p:grpSp>
          <p:nvGrpSpPr>
            <p:cNvPr id="119" name="그룹 118"/>
            <p:cNvGrpSpPr/>
            <p:nvPr/>
          </p:nvGrpSpPr>
          <p:grpSpPr>
            <a:xfrm flipH="1">
              <a:off x="6017375" y="3933056"/>
              <a:ext cx="1440161" cy="2117456"/>
              <a:chOff x="971600" y="1268760"/>
              <a:chExt cx="1440161" cy="2880320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6071155" y="3984532"/>
              <a:ext cx="433379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+h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73378" y="5754161"/>
              <a:ext cx="40292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981973" y="5754161"/>
              <a:ext cx="40292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831291" y="5877272"/>
              <a:ext cx="553604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073378" y="5877272"/>
              <a:ext cx="58406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+b(1-cosR)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964646" y="3987846"/>
              <a:ext cx="433379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+h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060459" y="4114881"/>
              <a:ext cx="58406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+b(1-cosR)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46775" y="4112097"/>
              <a:ext cx="553604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3" name="타원 152"/>
          <p:cNvSpPr/>
          <p:nvPr/>
        </p:nvSpPr>
        <p:spPr>
          <a:xfrm>
            <a:off x="3661604" y="184481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5" name="구부러진 연결선 154"/>
          <p:cNvCxnSpPr>
            <a:stCxn id="149" idx="0"/>
            <a:endCxn id="153" idx="6"/>
          </p:cNvCxnSpPr>
          <p:nvPr/>
        </p:nvCxnSpPr>
        <p:spPr>
          <a:xfrm rot="16200000" flipV="1">
            <a:off x="5885155" y="-162734"/>
            <a:ext cx="364717" cy="452381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타원 158"/>
          <p:cNvSpPr/>
          <p:nvPr/>
        </p:nvSpPr>
        <p:spPr>
          <a:xfrm>
            <a:off x="5652120" y="20576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구부러진 연결선 159"/>
          <p:cNvCxnSpPr>
            <a:stCxn id="110" idx="1"/>
            <a:endCxn id="159" idx="6"/>
          </p:cNvCxnSpPr>
          <p:nvPr/>
        </p:nvCxnSpPr>
        <p:spPr>
          <a:xfrm rot="10800000">
            <a:off x="5796121" y="2129655"/>
            <a:ext cx="1423121" cy="2101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661604" y="4541788"/>
            <a:ext cx="2111184" cy="2117456"/>
            <a:chOff x="3661604" y="4541788"/>
            <a:chExt cx="2111184" cy="2117456"/>
          </a:xfrm>
        </p:grpSpPr>
        <p:grpSp>
          <p:nvGrpSpPr>
            <p:cNvPr id="25" name="그룹 24"/>
            <p:cNvGrpSpPr/>
            <p:nvPr/>
          </p:nvGrpSpPr>
          <p:grpSpPr>
            <a:xfrm rot="692350">
              <a:off x="3661604" y="4541788"/>
              <a:ext cx="1440161" cy="2117456"/>
              <a:chOff x="6017375" y="3933056"/>
              <a:chExt cx="1440161" cy="2117456"/>
            </a:xfrm>
          </p:grpSpPr>
          <p:grpSp>
            <p:nvGrpSpPr>
              <p:cNvPr id="30" name="그룹 29"/>
              <p:cNvGrpSpPr/>
              <p:nvPr/>
            </p:nvGrpSpPr>
            <p:grpSpPr>
              <a:xfrm flipH="1">
                <a:off x="6017375" y="3933056"/>
                <a:ext cx="1440161" cy="2117456"/>
                <a:chOff x="971600" y="1268760"/>
                <a:chExt cx="1440161" cy="2880320"/>
              </a:xfrm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1691681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6059132" y="3984532"/>
                <a:ext cx="457424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+h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cosR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061355" y="5754161"/>
                <a:ext cx="426967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-h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cosR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969950" y="5754161"/>
                <a:ext cx="426967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-h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cosR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997519" y="5875303"/>
                <a:ext cx="404525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-b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064559" y="5878162"/>
                <a:ext cx="434982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+b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952623" y="3987846"/>
                <a:ext cx="457424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+h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cosR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059468" y="4107341"/>
                <a:ext cx="434982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+b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006503" y="4111716"/>
                <a:ext cx="404525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-b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6" name="타원 25"/>
            <p:cNvSpPr/>
            <p:nvPr/>
          </p:nvSpPr>
          <p:spPr>
            <a:xfrm>
              <a:off x="5260897" y="467735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5376788" y="4714318"/>
              <a:ext cx="396000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V="1">
              <a:off x="5508104" y="4717812"/>
              <a:ext cx="0" cy="872122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 flipV="1">
              <a:off x="4472424" y="5602450"/>
              <a:ext cx="1116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FA9E-DD63-4F96-BD32-F8E0F32B2CFB}" type="slidenum">
              <a:rPr lang="ko-KR" altLang="en-US" smtClean="0"/>
              <a:t>11</a:t>
            </a:fld>
            <a:fld id="{11955DEA-CE8E-4BD0-9536-370E97A6B3C7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258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수평 </a:t>
            </a:r>
            <a:r>
              <a:rPr lang="en-US" altLang="ko-KR" dirty="0" smtClean="0"/>
              <a:t>Upper-Middle Right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520" y="980728"/>
                <a:ext cx="6820169" cy="3435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𝑟𝑡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𝑟𝑏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sz="140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400" dirty="0" smtClean="0"/>
              </a:p>
              <a:p>
                <a:pPr algn="just"/>
                <a:endParaRPr lang="en-US" altLang="ko-KR" sz="1400" dirty="0" smtClean="0"/>
              </a:p>
              <a:p>
                <a:pPr algn="just"/>
                <a:r>
                  <a:rPr lang="en-US" altLang="ko-KR" sz="14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/>
                      </a:rPr>
                      <m:t>0&lt;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ko-KR" sz="1400" b="0" i="1" smtClean="0">
                        <a:latin typeface="Cambria Math"/>
                      </a:rPr>
                      <m:t>&lt;1</m:t>
                    </m:r>
                  </m:oMath>
                </a14:m>
                <a:r>
                  <a:rPr lang="en-US" altLang="ko-KR" sz="1400" dirty="0" smtClean="0"/>
                  <a:t>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1−2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+1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+1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+1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en-US" altLang="ko-KR" sz="1400" b="0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1−2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+1,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+1,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+1,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+1,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ko-KR" sz="1400" dirty="0" smtClean="0"/>
              </a:p>
              <a:p>
                <a:pPr algn="just"/>
                <a:r>
                  <a:rPr lang="en-US" altLang="ko-KR" sz="1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ko-KR" sz="1400" dirty="0"/>
                  <a:t>0, (</a:t>
                </a:r>
                <a:r>
                  <a:rPr lang="ko-KR" altLang="en-US" sz="1400" dirty="0"/>
                  <a:t>스프링이 수축된다면</a:t>
                </a:r>
                <a:r>
                  <a:rPr lang="en-US" altLang="ko-KR" sz="1400" dirty="0"/>
                  <a:t>)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𝑅</m:t>
                          </m:r>
                        </m:sup>
                      </m:sSubSup>
                      <m:r>
                        <a:rPr lang="en-US" altLang="ko-KR" sz="1400" i="1">
                          <a:latin typeface="Cambria Math"/>
                        </a:rPr>
                        <m:t>=−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𝐵</m:t>
                          </m:r>
                        </m:sup>
                      </m:sSubSup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𝐵</m:t>
                          </m:r>
                        </m:sup>
                      </m:sSubSup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ko-KR" altLang="ko-KR" sz="1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𝑅</m:t>
                          </m:r>
                        </m:sup>
                      </m:sSubSup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1−2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ko-KR" altLang="ko-KR" sz="1400" dirty="0"/>
              </a:p>
              <a:p>
                <a:pPr algn="just"/>
                <a:endParaRPr lang="en-US" altLang="ko-KR" sz="1400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/>
                      </a:rPr>
                      <m:t>𝜖</m:t>
                    </m:r>
                  </m:oMath>
                </a14:m>
                <a:r>
                  <a:rPr lang="en-US" altLang="ko-KR" sz="1400" dirty="0" smtClean="0">
                    <a:latin typeface="Cambria Math"/>
                  </a:rPr>
                  <a:t> : Spring contraction</a:t>
                </a:r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ko-KR" sz="1400" i="1">
                            <a:latin typeface="Cambria Math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ko-KR" sz="1400" i="1">
                            <a:latin typeface="Cambria Math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: Spring and damping coefficients </a:t>
                </a:r>
                <a:r>
                  <a:rPr lang="en-US" altLang="ko-KR" sz="1400" dirty="0"/>
                  <a:t>respectively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6820169" cy="3435749"/>
              </a:xfrm>
              <a:prstGeom prst="rect">
                <a:avLst/>
              </a:prstGeom>
              <a:blipFill rotWithShape="1">
                <a:blip r:embed="rId2"/>
                <a:stretch>
                  <a:fillRect l="-179" b="-1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 rot="900000">
            <a:off x="7626753" y="385612"/>
            <a:ext cx="504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 rot="300000">
            <a:off x="8151400" y="673645"/>
            <a:ext cx="504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/>
              <a:t>(k+1,m)</a:t>
            </a:r>
            <a:endParaRPr lang="ko-KR" altLang="en-US" sz="10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7164287" y="2154743"/>
            <a:ext cx="1440161" cy="2117456"/>
            <a:chOff x="6017375" y="3933056"/>
            <a:chExt cx="1440161" cy="2117456"/>
          </a:xfrm>
        </p:grpSpPr>
        <p:grpSp>
          <p:nvGrpSpPr>
            <p:cNvPr id="26" name="그룹 25"/>
            <p:cNvGrpSpPr/>
            <p:nvPr/>
          </p:nvGrpSpPr>
          <p:grpSpPr>
            <a:xfrm flipH="1">
              <a:off x="6017375" y="3933056"/>
              <a:ext cx="1440161" cy="2117456"/>
              <a:chOff x="971600" y="1268760"/>
              <a:chExt cx="1440161" cy="2880320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071155" y="3984532"/>
              <a:ext cx="433379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+h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73378" y="5754161"/>
              <a:ext cx="40292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81973" y="5754161"/>
              <a:ext cx="40292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31291" y="5877272"/>
              <a:ext cx="553604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73378" y="5877272"/>
              <a:ext cx="58406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+b(1-cosR)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964646" y="3987846"/>
              <a:ext cx="433379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+h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60459" y="4114881"/>
              <a:ext cx="58406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+b(1-cosR)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46775" y="4112097"/>
              <a:ext cx="553604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타원 38"/>
          <p:cNvSpPr/>
          <p:nvPr/>
        </p:nvSpPr>
        <p:spPr>
          <a:xfrm>
            <a:off x="4572000" y="18831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구부러진 연결선 39"/>
          <p:cNvCxnSpPr>
            <a:stCxn id="32" idx="0"/>
            <a:endCxn id="39" idx="6"/>
          </p:cNvCxnSpPr>
          <p:nvPr/>
        </p:nvCxnSpPr>
        <p:spPr>
          <a:xfrm rot="16200000" flipV="1">
            <a:off x="6394945" y="276230"/>
            <a:ext cx="254358" cy="361224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4731566" y="21296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구부러진 연결선 41"/>
          <p:cNvCxnSpPr>
            <a:stCxn id="27" idx="1"/>
            <a:endCxn id="41" idx="6"/>
          </p:cNvCxnSpPr>
          <p:nvPr/>
        </p:nvCxnSpPr>
        <p:spPr>
          <a:xfrm rot="10800000">
            <a:off x="4875567" y="2201655"/>
            <a:ext cx="2342501" cy="661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661604" y="4541788"/>
            <a:ext cx="2031800" cy="2117456"/>
            <a:chOff x="3661604" y="4541788"/>
            <a:chExt cx="2031800" cy="2117456"/>
          </a:xfrm>
        </p:grpSpPr>
        <p:grpSp>
          <p:nvGrpSpPr>
            <p:cNvPr id="43" name="그룹 42"/>
            <p:cNvGrpSpPr/>
            <p:nvPr/>
          </p:nvGrpSpPr>
          <p:grpSpPr>
            <a:xfrm rot="692350">
              <a:off x="3661604" y="4541788"/>
              <a:ext cx="1440161" cy="2117456"/>
              <a:chOff x="6017375" y="3933056"/>
              <a:chExt cx="1440161" cy="2117456"/>
            </a:xfrm>
          </p:grpSpPr>
          <p:grpSp>
            <p:nvGrpSpPr>
              <p:cNvPr id="48" name="그룹 47"/>
              <p:cNvGrpSpPr/>
              <p:nvPr/>
            </p:nvGrpSpPr>
            <p:grpSpPr>
              <a:xfrm flipH="1">
                <a:off x="6017375" y="3933056"/>
                <a:ext cx="1440161" cy="2117456"/>
                <a:chOff x="971600" y="1268760"/>
                <a:chExt cx="1440161" cy="2880320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1691681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6059132" y="3984532"/>
                <a:ext cx="457424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+h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cosR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061355" y="5754161"/>
                <a:ext cx="426967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-h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cosR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969950" y="5754161"/>
                <a:ext cx="426967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-h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cosR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997519" y="5875303"/>
                <a:ext cx="404525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-b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64559" y="5878162"/>
                <a:ext cx="434982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+b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952623" y="3987846"/>
                <a:ext cx="457424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+h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cosR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059468" y="4107341"/>
                <a:ext cx="434982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+b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006503" y="4111716"/>
                <a:ext cx="404525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-b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4" name="타원 43"/>
            <p:cNvSpPr/>
            <p:nvPr/>
          </p:nvSpPr>
          <p:spPr>
            <a:xfrm>
              <a:off x="5188549" y="5032226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>
              <a:off x="5297404" y="5070848"/>
              <a:ext cx="396000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flipV="1">
              <a:off x="5508104" y="5070848"/>
              <a:ext cx="0" cy="519086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H="1" flipV="1">
              <a:off x="4472424" y="5602450"/>
              <a:ext cx="1116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FA9E-DD63-4F96-BD32-F8E0F32B2CFB}" type="slidenum">
              <a:rPr lang="ko-KR" altLang="en-US" smtClean="0"/>
              <a:t>12</a:t>
            </a:fld>
            <a:fld id="{11955DEA-CE8E-4BD0-9536-370E97A6B3C7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1580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수평 </a:t>
            </a:r>
            <a:r>
              <a:rPr lang="en-US" altLang="ko-KR" dirty="0" smtClean="0"/>
              <a:t>Lower-Middle Right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520" y="980728"/>
                <a:ext cx="6820169" cy="3478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𝑟𝑡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𝑙𝑏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𝑟𝑏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sz="140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400" dirty="0" smtClean="0"/>
              </a:p>
              <a:p>
                <a:pPr algn="just"/>
                <a:endParaRPr lang="en-US" altLang="ko-KR" sz="1400" dirty="0" smtClean="0"/>
              </a:p>
              <a:p>
                <a:pPr algn="just"/>
                <a:r>
                  <a:rPr lang="en-US" altLang="ko-KR" sz="14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/>
                      </a:rPr>
                      <m:t>0&lt;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ko-KR" sz="1400" b="0" i="1" smtClean="0">
                        <a:latin typeface="Cambria Math"/>
                      </a:rPr>
                      <m:t>&lt;1</m:t>
                    </m:r>
                  </m:oMath>
                </a14:m>
                <a:r>
                  <a:rPr lang="en-US" altLang="ko-KR" sz="1400" dirty="0" smtClean="0"/>
                  <a:t>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1−2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+1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+1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+1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en-US" altLang="ko-KR" sz="1400" b="0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1−2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+1,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+1,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+1,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+1,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ko-KR" sz="1400" dirty="0" smtClean="0"/>
              </a:p>
              <a:p>
                <a:pPr algn="just"/>
                <a:r>
                  <a:rPr lang="en-US" altLang="ko-KR" sz="1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ko-KR" sz="1400" dirty="0"/>
                  <a:t>0, (</a:t>
                </a:r>
                <a:r>
                  <a:rPr lang="ko-KR" altLang="en-US" sz="1400" dirty="0"/>
                  <a:t>스프링이 수축된다면</a:t>
                </a:r>
                <a:r>
                  <a:rPr lang="en-US" altLang="ko-KR" sz="1400" dirty="0"/>
                  <a:t>)</a:t>
                </a:r>
                <a:endParaRPr lang="en-US" altLang="ko-KR" sz="1400" i="1" dirty="0" smtClean="0">
                  <a:latin typeface="Cambria Math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𝑅</m:t>
                          </m:r>
                        </m:sup>
                      </m:sSubSup>
                      <m:r>
                        <a:rPr lang="en-US" altLang="ko-KR" sz="1400" i="1">
                          <a:latin typeface="Cambria Math"/>
                        </a:rPr>
                        <m:t>=−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𝐵</m:t>
                          </m:r>
                        </m:sup>
                      </m:sSubSup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𝐵</m:t>
                          </m:r>
                        </m:sup>
                      </m:sSubSup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ko-KR" altLang="ko-KR" sz="1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𝑅</m:t>
                          </m:r>
                        </m:sup>
                      </m:sSubSup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1−2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ko-KR" altLang="ko-KR" sz="1400" dirty="0"/>
              </a:p>
              <a:p>
                <a:pPr algn="just"/>
                <a:endParaRPr lang="en-US" altLang="ko-KR" sz="1400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/>
                      </a:rPr>
                      <m:t>𝜖</m:t>
                    </m:r>
                  </m:oMath>
                </a14:m>
                <a:r>
                  <a:rPr lang="en-US" altLang="ko-KR" sz="1400" dirty="0" smtClean="0">
                    <a:latin typeface="Cambria Math"/>
                  </a:rPr>
                  <a:t> : Spring contraction</a:t>
                </a:r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ko-KR" sz="1400" i="1">
                            <a:latin typeface="Cambria Math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ko-KR" sz="1400" i="1">
                            <a:latin typeface="Cambria Math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: Spring and damping coefficients </a:t>
                </a:r>
                <a:r>
                  <a:rPr lang="en-US" altLang="ko-KR" sz="1400" dirty="0"/>
                  <a:t>respectively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6820169" cy="3478388"/>
              </a:xfrm>
              <a:prstGeom prst="rect">
                <a:avLst/>
              </a:prstGeom>
              <a:blipFill rotWithShape="1">
                <a:blip r:embed="rId2"/>
                <a:stretch>
                  <a:fillRect l="-1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 rot="300000">
            <a:off x="7775283" y="427208"/>
            <a:ext cx="504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 rot="900000">
            <a:off x="8360681" y="385611"/>
            <a:ext cx="504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/>
              <a:t>(k+1,m)</a:t>
            </a:r>
            <a:endParaRPr lang="ko-KR" altLang="en-US" sz="1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7165461" y="2226743"/>
            <a:ext cx="1440161" cy="2117456"/>
            <a:chOff x="6017375" y="3933056"/>
            <a:chExt cx="1440161" cy="2117456"/>
          </a:xfrm>
        </p:grpSpPr>
        <p:grpSp>
          <p:nvGrpSpPr>
            <p:cNvPr id="7" name="그룹 6"/>
            <p:cNvGrpSpPr/>
            <p:nvPr/>
          </p:nvGrpSpPr>
          <p:grpSpPr>
            <a:xfrm flipH="1">
              <a:off x="6017375" y="3933056"/>
              <a:ext cx="1440161" cy="2117456"/>
              <a:chOff x="971600" y="1268760"/>
              <a:chExt cx="1440161" cy="2880320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071155" y="3984532"/>
              <a:ext cx="433379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+h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73378" y="5754161"/>
              <a:ext cx="40292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973" y="5754161"/>
              <a:ext cx="40292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31291" y="5877272"/>
              <a:ext cx="553604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73378" y="5877272"/>
              <a:ext cx="58406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+b(1-cosR)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64646" y="3987846"/>
              <a:ext cx="433379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+h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0459" y="4114881"/>
              <a:ext cx="58406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+b(1-cosR)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46775" y="4112097"/>
              <a:ext cx="553604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타원 19"/>
          <p:cNvSpPr/>
          <p:nvPr/>
        </p:nvSpPr>
        <p:spPr>
          <a:xfrm>
            <a:off x="4572000" y="185663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구부러진 연결선 20"/>
          <p:cNvCxnSpPr>
            <a:stCxn id="13" idx="0"/>
            <a:endCxn id="20" idx="6"/>
          </p:cNvCxnSpPr>
          <p:nvPr/>
        </p:nvCxnSpPr>
        <p:spPr>
          <a:xfrm rot="16200000" flipV="1">
            <a:off x="6346261" y="298372"/>
            <a:ext cx="352901" cy="361342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4860032" y="213753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2"/>
          <p:cNvCxnSpPr>
            <a:stCxn id="9" idx="1"/>
            <a:endCxn id="22" idx="6"/>
          </p:cNvCxnSpPr>
          <p:nvPr/>
        </p:nvCxnSpPr>
        <p:spPr>
          <a:xfrm rot="10800000">
            <a:off x="5004032" y="2209534"/>
            <a:ext cx="2217432" cy="18998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661604" y="4541788"/>
            <a:ext cx="2031800" cy="2117456"/>
            <a:chOff x="3661604" y="4541788"/>
            <a:chExt cx="2031800" cy="2117456"/>
          </a:xfrm>
        </p:grpSpPr>
        <p:grpSp>
          <p:nvGrpSpPr>
            <p:cNvPr id="25" name="그룹 24"/>
            <p:cNvGrpSpPr/>
            <p:nvPr/>
          </p:nvGrpSpPr>
          <p:grpSpPr>
            <a:xfrm rot="692350">
              <a:off x="3661604" y="4541788"/>
              <a:ext cx="1440161" cy="2117456"/>
              <a:chOff x="6017375" y="3933056"/>
              <a:chExt cx="1440161" cy="2117456"/>
            </a:xfrm>
          </p:grpSpPr>
          <p:grpSp>
            <p:nvGrpSpPr>
              <p:cNvPr id="30" name="그룹 29"/>
              <p:cNvGrpSpPr/>
              <p:nvPr/>
            </p:nvGrpSpPr>
            <p:grpSpPr>
              <a:xfrm flipH="1">
                <a:off x="6017375" y="3933056"/>
                <a:ext cx="1440161" cy="2117456"/>
                <a:chOff x="971600" y="1268760"/>
                <a:chExt cx="1440161" cy="2880320"/>
              </a:xfrm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1691681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6059132" y="3984532"/>
                <a:ext cx="457424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+h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cosR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061355" y="5754161"/>
                <a:ext cx="426967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-h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cosR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969950" y="5754161"/>
                <a:ext cx="426967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-h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cosR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997519" y="5875303"/>
                <a:ext cx="404525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-b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064559" y="5878162"/>
                <a:ext cx="434982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+b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952623" y="3987846"/>
                <a:ext cx="457424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+h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cosR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059468" y="4107341"/>
                <a:ext cx="434982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+b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006503" y="4111716"/>
                <a:ext cx="404525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-b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6" name="타원 25"/>
            <p:cNvSpPr/>
            <p:nvPr/>
          </p:nvSpPr>
          <p:spPr>
            <a:xfrm>
              <a:off x="5188549" y="5032226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5297404" y="5070848"/>
              <a:ext cx="396000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V="1">
              <a:off x="5508104" y="5070848"/>
              <a:ext cx="0" cy="519086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 flipV="1">
              <a:off x="4472424" y="5602450"/>
              <a:ext cx="1116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슬라이드 번호 개체 틀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FA9E-DD63-4F96-BD32-F8E0F32B2CFB}" type="slidenum">
              <a:rPr lang="ko-KR" altLang="en-US" smtClean="0"/>
              <a:t>13</a:t>
            </a:fld>
            <a:fld id="{11955DEA-CE8E-4BD0-9536-370E97A6B3C7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132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수평 </a:t>
            </a:r>
            <a:r>
              <a:rPr lang="en-US" altLang="ko-KR" dirty="0" smtClean="0"/>
              <a:t>Lower Right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520" y="980728"/>
                <a:ext cx="6820169" cy="3349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𝑙𝑡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𝑟𝑏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𝑙𝑡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𝑙𝑏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400" dirty="0" smtClean="0"/>
              </a:p>
              <a:p>
                <a:pPr algn="just"/>
                <a:endParaRPr lang="en-US" altLang="ko-KR" sz="1400" dirty="0" smtClean="0"/>
              </a:p>
              <a:p>
                <a:pPr algn="just"/>
                <a:r>
                  <a:rPr lang="en-US" altLang="ko-KR" sz="14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/>
                      </a:rPr>
                      <m:t>0&lt;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ko-KR" sz="1400" b="0" i="1" smtClean="0">
                        <a:latin typeface="Cambria Math"/>
                      </a:rPr>
                      <m:t>≤1</m:t>
                    </m:r>
                  </m:oMath>
                </a14:m>
                <a:r>
                  <a:rPr lang="en-US" altLang="ko-KR" sz="1400" dirty="0" smtClean="0"/>
                  <a:t>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+1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1−2</m:t>
                                  </m:r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+1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+1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en-US" altLang="ko-KR" sz="1400" b="0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+1,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1−2</m:t>
                                  </m:r>
                                  <m:sSub>
                                    <m:sSub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+1,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+1,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+1,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ko-KR" sz="1400" dirty="0" smtClean="0"/>
              </a:p>
              <a:p>
                <a:pPr algn="just"/>
                <a:r>
                  <a:rPr lang="en-US" altLang="ko-KR" sz="1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ko-KR" sz="1400" dirty="0"/>
                  <a:t>0, (</a:t>
                </a:r>
                <a:r>
                  <a:rPr lang="ko-KR" altLang="en-US" sz="1400" dirty="0"/>
                  <a:t>스프링이 수축된다면</a:t>
                </a:r>
                <a:r>
                  <a:rPr lang="en-US" altLang="ko-KR" sz="1400" dirty="0"/>
                  <a:t>)</a:t>
                </a:r>
                <a:endParaRPr lang="en-US" altLang="ko-KR" sz="1400" i="1" dirty="0" smtClean="0">
                  <a:latin typeface="Cambria Math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𝑅</m:t>
                          </m:r>
                        </m:sup>
                      </m:sSubSup>
                      <m:r>
                        <a:rPr lang="en-US" altLang="ko-KR" sz="1400" i="1">
                          <a:latin typeface="Cambria Math"/>
                        </a:rPr>
                        <m:t>=−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𝐵</m:t>
                          </m:r>
                        </m:sup>
                      </m:sSubSup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𝐵</m:t>
                          </m:r>
                        </m:sup>
                      </m:sSubSup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ko-KR" altLang="ko-KR" sz="1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𝑅</m:t>
                          </m:r>
                        </m:sup>
                      </m:sSubSup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ko-KR" altLang="ko-KR" sz="1400" dirty="0"/>
              </a:p>
              <a:p>
                <a:pPr algn="just"/>
                <a:endParaRPr lang="en-US" altLang="ko-KR" sz="1400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/>
                      </a:rPr>
                      <m:t>𝜖</m:t>
                    </m:r>
                  </m:oMath>
                </a14:m>
                <a:r>
                  <a:rPr lang="en-US" altLang="ko-KR" sz="1400" dirty="0" smtClean="0">
                    <a:latin typeface="Cambria Math"/>
                  </a:rPr>
                  <a:t> : Spring contraction</a:t>
                </a:r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ko-KR" sz="1400" i="1">
                            <a:latin typeface="Cambria Math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ko-KR" sz="1400" i="1">
                            <a:latin typeface="Cambria Math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: Spring and damping coefficients respectively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6820169" cy="3349828"/>
              </a:xfrm>
              <a:prstGeom prst="rect">
                <a:avLst/>
              </a:prstGeom>
              <a:blipFill rotWithShape="1">
                <a:blip r:embed="rId2"/>
                <a:stretch>
                  <a:fillRect l="-179" b="-5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 rot="300000">
            <a:off x="7823023" y="425257"/>
            <a:ext cx="504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 rot="900000">
            <a:off x="8343973" y="745652"/>
            <a:ext cx="504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/>
              <a:t>(k+1,m)</a:t>
            </a:r>
            <a:endParaRPr lang="ko-KR" altLang="en-US" sz="1000" dirty="0"/>
          </a:p>
        </p:txBody>
      </p:sp>
      <p:grpSp>
        <p:nvGrpSpPr>
          <p:cNvPr id="8" name="그룹 7"/>
          <p:cNvGrpSpPr/>
          <p:nvPr/>
        </p:nvGrpSpPr>
        <p:grpSpPr>
          <a:xfrm>
            <a:off x="7165461" y="2226743"/>
            <a:ext cx="1440161" cy="2117456"/>
            <a:chOff x="6017375" y="3933056"/>
            <a:chExt cx="1440161" cy="2117456"/>
          </a:xfrm>
        </p:grpSpPr>
        <p:grpSp>
          <p:nvGrpSpPr>
            <p:cNvPr id="9" name="그룹 8"/>
            <p:cNvGrpSpPr/>
            <p:nvPr/>
          </p:nvGrpSpPr>
          <p:grpSpPr>
            <a:xfrm flipH="1">
              <a:off x="6017375" y="3933056"/>
              <a:ext cx="1440161" cy="2117456"/>
              <a:chOff x="971600" y="1268760"/>
              <a:chExt cx="1440161" cy="288032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071155" y="3984532"/>
              <a:ext cx="433379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+h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73378" y="5754161"/>
              <a:ext cx="40292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81973" y="5754161"/>
              <a:ext cx="40292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31291" y="5877272"/>
              <a:ext cx="553604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73378" y="5877272"/>
              <a:ext cx="58406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+b(1-cosR)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64646" y="3987846"/>
              <a:ext cx="433379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+h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60459" y="4114881"/>
              <a:ext cx="58406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+b(1-cosR)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46775" y="4112097"/>
              <a:ext cx="553604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타원 21"/>
          <p:cNvSpPr/>
          <p:nvPr/>
        </p:nvSpPr>
        <p:spPr>
          <a:xfrm>
            <a:off x="3661604" y="184481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2"/>
          <p:cNvCxnSpPr>
            <a:stCxn id="12" idx="0"/>
            <a:endCxn id="22" idx="6"/>
          </p:cNvCxnSpPr>
          <p:nvPr/>
        </p:nvCxnSpPr>
        <p:spPr>
          <a:xfrm rot="16200000" flipV="1">
            <a:off x="5003046" y="719374"/>
            <a:ext cx="2131032" cy="452591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652120" y="20576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구부러진 연결선 24"/>
          <p:cNvCxnSpPr>
            <a:stCxn id="10" idx="1"/>
            <a:endCxn id="24" idx="6"/>
          </p:cNvCxnSpPr>
          <p:nvPr/>
        </p:nvCxnSpPr>
        <p:spPr>
          <a:xfrm rot="10800000">
            <a:off x="5796121" y="2129655"/>
            <a:ext cx="1423121" cy="2101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3661604" y="4541788"/>
            <a:ext cx="1677374" cy="2276105"/>
            <a:chOff x="3661604" y="4541788"/>
            <a:chExt cx="1677374" cy="2276105"/>
          </a:xfrm>
        </p:grpSpPr>
        <p:grpSp>
          <p:nvGrpSpPr>
            <p:cNvPr id="46" name="그룹 45"/>
            <p:cNvGrpSpPr/>
            <p:nvPr/>
          </p:nvGrpSpPr>
          <p:grpSpPr>
            <a:xfrm rot="692350">
              <a:off x="3661604" y="4541788"/>
              <a:ext cx="1440161" cy="2117456"/>
              <a:chOff x="6017375" y="3933056"/>
              <a:chExt cx="1440161" cy="2117456"/>
            </a:xfrm>
          </p:grpSpPr>
          <p:grpSp>
            <p:nvGrpSpPr>
              <p:cNvPr id="51" name="그룹 50"/>
              <p:cNvGrpSpPr/>
              <p:nvPr/>
            </p:nvGrpSpPr>
            <p:grpSpPr>
              <a:xfrm flipH="1">
                <a:off x="6017375" y="3933056"/>
                <a:ext cx="1440161" cy="2117456"/>
                <a:chOff x="971600" y="1268760"/>
                <a:chExt cx="1440161" cy="2880320"/>
              </a:xfrm>
            </p:grpSpPr>
            <p:sp>
              <p:nvSpPr>
                <p:cNvPr id="60" name="직사각형 59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1691681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6059132" y="3984532"/>
                <a:ext cx="457424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+h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cosR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61355" y="5754161"/>
                <a:ext cx="426967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-h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cosR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969950" y="5754161"/>
                <a:ext cx="426967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-h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cosR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997519" y="5875303"/>
                <a:ext cx="404525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-b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064559" y="5878162"/>
                <a:ext cx="434982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+b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952623" y="3987846"/>
                <a:ext cx="457424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+h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cosR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059468" y="4107341"/>
                <a:ext cx="434982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+b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006503" y="4111716"/>
                <a:ext cx="404525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-b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7" name="타원 46"/>
            <p:cNvSpPr/>
            <p:nvPr/>
          </p:nvSpPr>
          <p:spPr>
            <a:xfrm>
              <a:off x="4832800" y="6745885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>
              <a:off x="4942978" y="6784507"/>
              <a:ext cx="396000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5241507" y="5600516"/>
              <a:ext cx="0" cy="1183991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4472424" y="5600516"/>
              <a:ext cx="826573" cy="1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FA9E-DD63-4F96-BD32-F8E0F32B2CFB}" type="slidenum">
              <a:rPr lang="ko-KR" altLang="en-US" smtClean="0"/>
              <a:t>14</a:t>
            </a:fld>
            <a:fld id="{11955DEA-CE8E-4BD0-9536-370E97A6B3C7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9015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수평 좌측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24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수평 </a:t>
            </a:r>
            <a:r>
              <a:rPr lang="en-US" altLang="ko-KR" dirty="0" smtClean="0"/>
              <a:t>Upper Left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520" y="980728"/>
                <a:ext cx="6820169" cy="3349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𝑟𝑡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𝑟𝑏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400" dirty="0" smtClean="0"/>
              </a:p>
              <a:p>
                <a:pPr algn="just"/>
                <a:endParaRPr lang="en-US" altLang="ko-KR" sz="1400" dirty="0" smtClean="0"/>
              </a:p>
              <a:p>
                <a:pPr algn="just"/>
                <a:r>
                  <a:rPr lang="en-US" altLang="ko-KR" sz="14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/>
                      </a:rPr>
                      <m:t>0≤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ko-KR" sz="1400" b="0" i="1" smtClean="0">
                        <a:latin typeface="Cambria Math"/>
                      </a:rPr>
                      <m:t>&lt;1</m:t>
                    </m:r>
                  </m:oMath>
                </a14:m>
                <a:r>
                  <a:rPr lang="en-US" altLang="ko-KR" sz="1400" dirty="0" smtClean="0"/>
                  <a:t>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−1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1−2</m:t>
                                  </m:r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−1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en-US" altLang="ko-KR" sz="1400" b="0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1,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1−2</m:t>
                                  </m:r>
                                  <m:sSub>
                                    <m:sSub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1,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ko-KR" sz="1400" dirty="0" smtClean="0"/>
              </a:p>
              <a:p>
                <a:pPr algn="just"/>
                <a:r>
                  <a:rPr lang="en-US" altLang="ko-KR" sz="1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ko-KR" sz="1400" dirty="0"/>
                  <a:t>0, (</a:t>
                </a:r>
                <a:r>
                  <a:rPr lang="ko-KR" altLang="en-US" sz="1400" dirty="0"/>
                  <a:t>스프링이 수축된다면</a:t>
                </a:r>
                <a:r>
                  <a:rPr lang="en-US" altLang="ko-KR" sz="1400" dirty="0"/>
                  <a:t>)</a:t>
                </a:r>
                <a:endParaRPr lang="en-US" altLang="ko-KR" sz="1400" i="1" dirty="0" smtClean="0">
                  <a:latin typeface="Cambria Math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𝐿</m:t>
                          </m:r>
                        </m:sup>
                      </m:sSubSup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𝐵</m:t>
                          </m:r>
                        </m:sup>
                      </m:sSubSup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𝐵</m:t>
                          </m:r>
                        </m:sup>
                      </m:sSubSup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ko-KR" altLang="ko-KR" sz="1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𝐿</m:t>
                          </m:r>
                        </m:sup>
                      </m:sSubSup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ko-KR" altLang="ko-KR" sz="1400" dirty="0"/>
              </a:p>
              <a:p>
                <a:pPr algn="just"/>
                <a:endParaRPr lang="en-US" altLang="ko-KR" sz="1400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/>
                      </a:rPr>
                      <m:t>𝜖</m:t>
                    </m:r>
                  </m:oMath>
                </a14:m>
                <a:r>
                  <a:rPr lang="en-US" altLang="ko-KR" sz="1400" dirty="0" smtClean="0">
                    <a:latin typeface="Cambria Math"/>
                  </a:rPr>
                  <a:t> : Spring contraction</a:t>
                </a:r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ko-KR" sz="1400" i="1">
                            <a:latin typeface="Cambria Math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ko-KR" sz="1400" i="1">
                            <a:latin typeface="Cambria Math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: Spring and damping coefficients </a:t>
                </a:r>
                <a:r>
                  <a:rPr lang="en-US" altLang="ko-KR" sz="1400" dirty="0"/>
                  <a:t>respectively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6820169" cy="3349828"/>
              </a:xfrm>
              <a:prstGeom prst="rect">
                <a:avLst/>
              </a:prstGeom>
              <a:blipFill rotWithShape="1">
                <a:blip r:embed="rId2"/>
                <a:stretch>
                  <a:fillRect l="-179" b="-5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/>
          <p:cNvGrpSpPr/>
          <p:nvPr/>
        </p:nvGrpSpPr>
        <p:grpSpPr>
          <a:xfrm>
            <a:off x="7233753" y="630877"/>
            <a:ext cx="1031095" cy="969288"/>
            <a:chOff x="7233753" y="630877"/>
            <a:chExt cx="1031095" cy="969288"/>
          </a:xfrm>
        </p:grpSpPr>
        <p:sp>
          <p:nvSpPr>
            <p:cNvPr id="6" name="직사각형 5"/>
            <p:cNvSpPr/>
            <p:nvPr/>
          </p:nvSpPr>
          <p:spPr>
            <a:xfrm rot="300000">
              <a:off x="7760848" y="880165"/>
              <a:ext cx="504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/>
                <a:t>(</a:t>
              </a:r>
              <a:r>
                <a:rPr lang="en-US" altLang="ko-KR" sz="1000" dirty="0" err="1" smtClean="0"/>
                <a:t>k,l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7" name="직사각형 6"/>
            <p:cNvSpPr/>
            <p:nvPr/>
          </p:nvSpPr>
          <p:spPr>
            <a:xfrm rot="900000">
              <a:off x="7233753" y="630877"/>
              <a:ext cx="504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/>
                <a:t>(k-1,m)</a:t>
              </a:r>
              <a:endParaRPr lang="ko-KR" altLang="en-US" sz="1000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7165461" y="2226743"/>
            <a:ext cx="1440161" cy="2117456"/>
            <a:chOff x="6017375" y="3933056"/>
            <a:chExt cx="1440161" cy="2117456"/>
          </a:xfrm>
        </p:grpSpPr>
        <p:grpSp>
          <p:nvGrpSpPr>
            <p:cNvPr id="119" name="그룹 118"/>
            <p:cNvGrpSpPr/>
            <p:nvPr/>
          </p:nvGrpSpPr>
          <p:grpSpPr>
            <a:xfrm flipH="1">
              <a:off x="6017375" y="3933056"/>
              <a:ext cx="1440161" cy="2117456"/>
              <a:chOff x="971600" y="1268760"/>
              <a:chExt cx="1440161" cy="2880320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6071155" y="3984532"/>
              <a:ext cx="433379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+h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73378" y="5754161"/>
              <a:ext cx="40292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981973" y="5754161"/>
              <a:ext cx="40292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831291" y="5877272"/>
              <a:ext cx="553604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073378" y="5877272"/>
              <a:ext cx="58406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+b(1-cosR)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964646" y="3987846"/>
              <a:ext cx="433379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+h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060459" y="4114881"/>
              <a:ext cx="58406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+b(1-cosR)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46775" y="4112097"/>
              <a:ext cx="553604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3" name="타원 152"/>
          <p:cNvSpPr/>
          <p:nvPr/>
        </p:nvSpPr>
        <p:spPr>
          <a:xfrm>
            <a:off x="3661604" y="184481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5" name="구부러진 연결선 154"/>
          <p:cNvCxnSpPr>
            <a:stCxn id="110" idx="0"/>
            <a:endCxn id="153" idx="6"/>
          </p:cNvCxnSpPr>
          <p:nvPr/>
        </p:nvCxnSpPr>
        <p:spPr>
          <a:xfrm rot="16200000" flipV="1">
            <a:off x="5440067" y="282354"/>
            <a:ext cx="361403" cy="363032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타원 158"/>
          <p:cNvSpPr/>
          <p:nvPr/>
        </p:nvSpPr>
        <p:spPr>
          <a:xfrm>
            <a:off x="5652120" y="2057655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구부러진 연결선 159"/>
          <p:cNvCxnSpPr>
            <a:stCxn id="149" idx="0"/>
            <a:endCxn id="159" idx="6"/>
          </p:cNvCxnSpPr>
          <p:nvPr/>
        </p:nvCxnSpPr>
        <p:spPr>
          <a:xfrm rot="16200000" flipV="1">
            <a:off x="6986832" y="938943"/>
            <a:ext cx="151878" cy="2533302"/>
          </a:xfrm>
          <a:prstGeom prst="curvedConnector2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456000" y="4365104"/>
            <a:ext cx="1645765" cy="2294140"/>
            <a:chOff x="3456000" y="4365104"/>
            <a:chExt cx="1645765" cy="2294140"/>
          </a:xfrm>
        </p:grpSpPr>
        <p:grpSp>
          <p:nvGrpSpPr>
            <p:cNvPr id="29" name="그룹 28"/>
            <p:cNvGrpSpPr/>
            <p:nvPr/>
          </p:nvGrpSpPr>
          <p:grpSpPr>
            <a:xfrm rot="692350">
              <a:off x="3661604" y="4541788"/>
              <a:ext cx="1440161" cy="2117456"/>
              <a:chOff x="6017375" y="3933056"/>
              <a:chExt cx="1440161" cy="2117456"/>
            </a:xfrm>
          </p:grpSpPr>
          <p:grpSp>
            <p:nvGrpSpPr>
              <p:cNvPr id="30" name="그룹 29"/>
              <p:cNvGrpSpPr/>
              <p:nvPr/>
            </p:nvGrpSpPr>
            <p:grpSpPr>
              <a:xfrm flipH="1">
                <a:off x="6017375" y="3933056"/>
                <a:ext cx="1440161" cy="2117456"/>
                <a:chOff x="971600" y="1268760"/>
                <a:chExt cx="1440161" cy="2880320"/>
              </a:xfrm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1691681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6059132" y="3984532"/>
                <a:ext cx="457424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+h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cosR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061355" y="5754161"/>
                <a:ext cx="426967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-h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cosR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969950" y="5754161"/>
                <a:ext cx="426967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-h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cosR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997519" y="5875303"/>
                <a:ext cx="404525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-b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064559" y="5878162"/>
                <a:ext cx="434982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+b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952623" y="3987846"/>
                <a:ext cx="457424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+h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cosR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059468" y="4107341"/>
                <a:ext cx="434982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+b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006503" y="4111716"/>
                <a:ext cx="404525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-b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3864106" y="4365104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3456000" y="4402052"/>
              <a:ext cx="39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V="1">
              <a:off x="3560330" y="4409127"/>
              <a:ext cx="0" cy="1199409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456000" y="5605836"/>
              <a:ext cx="7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FA9E-DD63-4F96-BD32-F8E0F32B2CFB}" type="slidenum">
              <a:rPr lang="ko-KR" altLang="en-US" smtClean="0"/>
              <a:t>16</a:t>
            </a:fld>
            <a:fld id="{11955DEA-CE8E-4BD0-9536-370E97A6B3C7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826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발표용</a:t>
            </a:r>
            <a:r>
              <a:rPr lang="en-US" altLang="ko-KR" smtClean="0"/>
              <a:t>] UL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17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76016" y="1340768"/>
                <a:ext cx="8784976" cy="401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sz="1200" i="1">
                            <a:latin typeface="Cambria Math"/>
                          </a:rPr>
                          <m:t>𝑘</m:t>
                        </m:r>
                        <m:r>
                          <a:rPr lang="en-US" altLang="ko-KR" sz="1200" i="1">
                            <a:latin typeface="Cambria Math"/>
                          </a:rPr>
                          <m:t>,</m:t>
                        </m:r>
                        <m:r>
                          <a:rPr lang="en-US" altLang="ko-KR" sz="1200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Impact location discriminant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sz="1200" i="1">
                            <a:latin typeface="Cambria Math"/>
                          </a:rPr>
                          <m:t>𝑘</m:t>
                        </m:r>
                        <m:r>
                          <a:rPr lang="en-US" altLang="ko-KR" sz="1200" i="1">
                            <a:latin typeface="Cambria Math"/>
                          </a:rPr>
                          <m:t>,</m:t>
                        </m:r>
                        <m:r>
                          <a:rPr lang="en-US" altLang="ko-KR" sz="1200" i="1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Spring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contraction of block (k, l)</a:t>
                </a:r>
                <a:endPara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ko-KR" sz="1200" i="1">
                            <a:latin typeface="Cambria Math"/>
                          </a:rPr>
                          <m:t>𝑘</m:t>
                        </m:r>
                        <m:r>
                          <a:rPr lang="en-US" altLang="ko-KR" sz="1200" i="1">
                            <a:latin typeface="Cambria Math"/>
                          </a:rPr>
                          <m:t>,</m:t>
                        </m:r>
                        <m:r>
                          <a:rPr lang="en-US" altLang="ko-KR" sz="1200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ko-KR" sz="1200" i="1">
                            <a:latin typeface="Cambria Math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sz="1200" i="1">
                            <a:latin typeface="Cambria Math"/>
                          </a:rPr>
                          <m:t>𝑘</m:t>
                        </m:r>
                        <m:r>
                          <a:rPr lang="en-US" altLang="ko-KR" sz="1200" i="1">
                            <a:latin typeface="Cambria Math"/>
                          </a:rPr>
                          <m:t>,</m:t>
                        </m:r>
                        <m:r>
                          <a:rPr lang="en-US" altLang="ko-KR" sz="1200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ko-KR" sz="1200" i="1">
                            <a:latin typeface="Cambria Math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Spring and damping coefficients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respectively of block (k, l)</a:t>
                </a: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/>
                          </a:rPr>
                          <m:t>𝛿</m:t>
                        </m:r>
                      </m:e>
                      <m:sup>
                        <m:r>
                          <a:rPr lang="en-US" altLang="ko-KR" sz="1200" i="1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Horizontal gap size between blocks</a:t>
                </a:r>
              </a:p>
              <a:p>
                <a:pPr algn="just"/>
                <a:endParaRPr lang="en-US" altLang="ko-KR" sz="1200" b="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impacts on upper left corner,</a:t>
                </a:r>
                <a:endParaRPr lang="en-US" altLang="ko-KR" sz="12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/>
                                        </a:rPr>
                                        <m:t>𝑟𝑡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/>
                                        </a:rPr>
                                        <m:t>𝑟𝑏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sz="1200" b="0" i="0" smtClean="0">
                        <a:latin typeface="Cambria Math"/>
                      </a:rPr>
                      <m:t>0≤</m:t>
                    </m:r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sz="1200" i="1">
                            <a:latin typeface="Cambria Math"/>
                          </a:rPr>
                          <m:t>𝑘</m:t>
                        </m:r>
                        <m:r>
                          <a:rPr lang="en-US" altLang="ko-KR" sz="1200" i="1">
                            <a:latin typeface="Cambria Math"/>
                          </a:rPr>
                          <m:t>,</m:t>
                        </m:r>
                        <m:r>
                          <a:rPr lang="en-US" altLang="ko-KR" sz="12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ko-KR" sz="1200" b="0" i="1" smtClean="0">
                        <a:latin typeface="Cambria Math"/>
                      </a:rPr>
                      <m:t>&lt;1</m:t>
                    </m:r>
                  </m:oMath>
                </a14:m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2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200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2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ko-KR" sz="12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altLang="ko-KR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−1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latin typeface="Cambria Math"/>
                                    </a:rPr>
                                    <m:t>1−2</m:t>
                                  </m:r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2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b="0" i="1" smtClean="0">
                                      <a:latin typeface="Cambria Math"/>
                                    </a:rPr>
                                    <m:t>−1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2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2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ko-KR" sz="1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2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altLang="ko-KR" sz="12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en-US" altLang="ko-KR" sz="12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2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sSub>
                        <m:sSub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1,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1−2</m:t>
                                  </m:r>
                                  <m:sSub>
                                    <m:sSubPr>
                                      <m:ctrlPr>
                                        <a:rPr lang="ko-KR" altLang="ko-KR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2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2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sSub>
                        <m:sSub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1,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sz="1200" i="1">
                            <a:latin typeface="Cambria Math"/>
                          </a:rPr>
                          <m:t>𝑘</m:t>
                        </m:r>
                        <m:r>
                          <a:rPr lang="en-US" altLang="ko-KR" sz="1200" i="1">
                            <a:latin typeface="Cambria Math"/>
                          </a:rPr>
                          <m:t>,</m:t>
                        </m:r>
                        <m:r>
                          <a:rPr lang="en-US" altLang="ko-KR" sz="1200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altLang="ko-KR" sz="1200" i="1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altLang="ko-KR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𝑇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𝐿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𝐵</m:t>
                          </m:r>
                        </m:sup>
                      </m:sSubSup>
                      <m:sSub>
                        <m:sSub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𝐵</m:t>
                          </m:r>
                        </m:sup>
                      </m:sSubSup>
                      <m:sSub>
                        <m:sSub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ko-KR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𝑇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𝐿</m:t>
                          </m:r>
                        </m:sup>
                      </m:sSubSup>
                      <m:d>
                        <m:d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2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else,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𝑇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𝐿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ko-KR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16" y="1340768"/>
                <a:ext cx="8784976" cy="4018664"/>
              </a:xfrm>
              <a:prstGeom prst="rect">
                <a:avLst/>
              </a:prstGeom>
              <a:blipFill rotWithShape="1">
                <a:blip r:embed="rId2"/>
                <a:stretch>
                  <a:fillRect l="-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314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수평 </a:t>
            </a:r>
            <a:r>
              <a:rPr lang="en-US" altLang="ko-KR" dirty="0" smtClean="0"/>
              <a:t>Upper-Middle Left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520" y="980728"/>
                <a:ext cx="6820169" cy="3435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𝑙𝑡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𝑙𝑏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sz="140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400" dirty="0" smtClean="0"/>
              </a:p>
              <a:p>
                <a:pPr algn="just"/>
                <a:endParaRPr lang="en-US" altLang="ko-KR" sz="1400" dirty="0" smtClean="0"/>
              </a:p>
              <a:p>
                <a:pPr algn="just"/>
                <a:r>
                  <a:rPr lang="en-US" altLang="ko-KR" sz="14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/>
                      </a:rPr>
                      <m:t>0&lt;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&lt;1</m:t>
                    </m:r>
                  </m:oMath>
                </a14:m>
                <a:r>
                  <a:rPr lang="en-US" altLang="ko-KR" sz="1400" dirty="0" smtClean="0"/>
                  <a:t>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1−2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−1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−1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en-US" altLang="ko-KR" sz="1400" b="0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1−2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1,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1,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ko-KR" sz="1400" dirty="0" smtClean="0"/>
              </a:p>
              <a:p>
                <a:pPr algn="just"/>
                <a:r>
                  <a:rPr lang="en-US" altLang="ko-KR" sz="1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ko-KR" sz="1400" dirty="0"/>
                  <a:t>0, (</a:t>
                </a:r>
                <a:r>
                  <a:rPr lang="ko-KR" altLang="en-US" sz="1400" dirty="0"/>
                  <a:t>스프링이 수축된다면</a:t>
                </a:r>
                <a:r>
                  <a:rPr lang="en-US" altLang="ko-KR" sz="1400" dirty="0"/>
                  <a:t>)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𝑀𝐿</m:t>
                          </m:r>
                        </m:sup>
                      </m:sSubSup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𝐵</m:t>
                          </m:r>
                        </m:sup>
                      </m:sSubSup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𝐵</m:t>
                          </m:r>
                        </m:sup>
                      </m:sSubSup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ko-KR" altLang="ko-KR" sz="1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𝑀𝐿</m:t>
                              </m:r>
                            </m:sup>
                          </m:sSubSup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𝑀𝐿</m:t>
                          </m:r>
                        </m:sup>
                      </m:sSubSup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1−2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ko-KR" altLang="ko-KR" sz="1400" dirty="0"/>
              </a:p>
              <a:p>
                <a:pPr algn="just"/>
                <a:endParaRPr lang="en-US" altLang="ko-KR" sz="1400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/>
                      </a:rPr>
                      <m:t>𝜖</m:t>
                    </m:r>
                  </m:oMath>
                </a14:m>
                <a:r>
                  <a:rPr lang="en-US" altLang="ko-KR" sz="1400" dirty="0" smtClean="0">
                    <a:latin typeface="Cambria Math"/>
                  </a:rPr>
                  <a:t> : Spring contraction</a:t>
                </a:r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ko-KR" sz="1400" i="1">
                            <a:latin typeface="Cambria Math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ko-KR" sz="1400" i="1">
                            <a:latin typeface="Cambria Math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: Spring and damping coefficients </a:t>
                </a:r>
                <a:r>
                  <a:rPr lang="en-US" altLang="ko-KR" sz="1400" dirty="0"/>
                  <a:t>respectively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6820169" cy="3435749"/>
              </a:xfrm>
              <a:prstGeom prst="rect">
                <a:avLst/>
              </a:prstGeom>
              <a:blipFill rotWithShape="1">
                <a:blip r:embed="rId2"/>
                <a:stretch>
                  <a:fillRect l="-179" b="-1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그룹 24"/>
          <p:cNvGrpSpPr/>
          <p:nvPr/>
        </p:nvGrpSpPr>
        <p:grpSpPr>
          <a:xfrm>
            <a:off x="7164287" y="2154743"/>
            <a:ext cx="1440161" cy="2117456"/>
            <a:chOff x="6017375" y="3933056"/>
            <a:chExt cx="1440161" cy="2117456"/>
          </a:xfrm>
        </p:grpSpPr>
        <p:grpSp>
          <p:nvGrpSpPr>
            <p:cNvPr id="26" name="그룹 25"/>
            <p:cNvGrpSpPr/>
            <p:nvPr/>
          </p:nvGrpSpPr>
          <p:grpSpPr>
            <a:xfrm flipH="1">
              <a:off x="6017375" y="3933056"/>
              <a:ext cx="1440161" cy="2117456"/>
              <a:chOff x="971600" y="1268760"/>
              <a:chExt cx="1440161" cy="2880320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071155" y="3984532"/>
              <a:ext cx="433379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+h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73378" y="5754161"/>
              <a:ext cx="40292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81973" y="5754161"/>
              <a:ext cx="40292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31291" y="5877272"/>
              <a:ext cx="553604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73378" y="5877272"/>
              <a:ext cx="58406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+b(1-cosR)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964646" y="3987846"/>
              <a:ext cx="433379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+h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60459" y="4114881"/>
              <a:ext cx="58406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+b(1-cosR)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46775" y="4112097"/>
              <a:ext cx="553604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타원 38"/>
          <p:cNvSpPr/>
          <p:nvPr/>
        </p:nvSpPr>
        <p:spPr>
          <a:xfrm>
            <a:off x="4572000" y="18831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구부러진 연결선 39"/>
          <p:cNvCxnSpPr>
            <a:stCxn id="45" idx="0"/>
            <a:endCxn id="39" idx="6"/>
          </p:cNvCxnSpPr>
          <p:nvPr/>
        </p:nvCxnSpPr>
        <p:spPr>
          <a:xfrm rot="16200000" flipV="1">
            <a:off x="5870969" y="800207"/>
            <a:ext cx="136459" cy="24463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4731566" y="21296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구부러진 연결선 41"/>
          <p:cNvCxnSpPr>
            <a:stCxn id="46" idx="0"/>
            <a:endCxn id="41" idx="6"/>
          </p:cNvCxnSpPr>
          <p:nvPr/>
        </p:nvCxnSpPr>
        <p:spPr>
          <a:xfrm rot="16200000" flipH="1" flipV="1">
            <a:off x="6681610" y="285589"/>
            <a:ext cx="110021" cy="3722109"/>
          </a:xfrm>
          <a:prstGeom prst="curvedConnector4">
            <a:avLst>
              <a:gd name="adj1" fmla="val -207779"/>
              <a:gd name="adj2" fmla="val 509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7658979" y="594788"/>
            <a:ext cx="1080359" cy="771879"/>
            <a:chOff x="7184489" y="880165"/>
            <a:chExt cx="1080359" cy="771879"/>
          </a:xfrm>
        </p:grpSpPr>
        <p:sp>
          <p:nvSpPr>
            <p:cNvPr id="43" name="직사각형 42"/>
            <p:cNvSpPr/>
            <p:nvPr/>
          </p:nvSpPr>
          <p:spPr>
            <a:xfrm rot="300000">
              <a:off x="7760848" y="880165"/>
              <a:ext cx="504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/>
                <a:t>(</a:t>
              </a:r>
              <a:r>
                <a:rPr lang="en-US" altLang="ko-KR" sz="1000" dirty="0" err="1" smtClean="0"/>
                <a:t>k,l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44" name="직사각형 43"/>
            <p:cNvSpPr/>
            <p:nvPr/>
          </p:nvSpPr>
          <p:spPr>
            <a:xfrm rot="900000">
              <a:off x="7184489" y="932044"/>
              <a:ext cx="504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/>
                <a:t>(k-1,m)</a:t>
              </a:r>
              <a:endParaRPr lang="ko-KR" altLang="en-US" sz="1000" dirty="0"/>
            </a:p>
          </p:txBody>
        </p:sp>
      </p:grpSp>
      <p:sp>
        <p:nvSpPr>
          <p:cNvPr id="45" name="타원 44"/>
          <p:cNvSpPr/>
          <p:nvPr/>
        </p:nvSpPr>
        <p:spPr>
          <a:xfrm>
            <a:off x="7090395" y="209163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8525675" y="209163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5187115" y="4630130"/>
            <a:ext cx="1757647" cy="2117456"/>
            <a:chOff x="3344118" y="4541788"/>
            <a:chExt cx="1757647" cy="2117456"/>
          </a:xfrm>
        </p:grpSpPr>
        <p:grpSp>
          <p:nvGrpSpPr>
            <p:cNvPr id="48" name="그룹 47"/>
            <p:cNvGrpSpPr/>
            <p:nvPr/>
          </p:nvGrpSpPr>
          <p:grpSpPr>
            <a:xfrm rot="692350">
              <a:off x="3661604" y="4541788"/>
              <a:ext cx="1440161" cy="2117456"/>
              <a:chOff x="6017375" y="3933056"/>
              <a:chExt cx="1440161" cy="2117456"/>
            </a:xfrm>
          </p:grpSpPr>
          <p:grpSp>
            <p:nvGrpSpPr>
              <p:cNvPr id="53" name="그룹 52"/>
              <p:cNvGrpSpPr/>
              <p:nvPr/>
            </p:nvGrpSpPr>
            <p:grpSpPr>
              <a:xfrm flipH="1">
                <a:off x="6017375" y="3933056"/>
                <a:ext cx="1440161" cy="2117456"/>
                <a:chOff x="971600" y="1268760"/>
                <a:chExt cx="1440161" cy="2880320"/>
              </a:xfrm>
            </p:grpSpPr>
            <p:sp>
              <p:nvSpPr>
                <p:cNvPr id="62" name="직사각형 61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1691681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6059132" y="3984532"/>
                <a:ext cx="457424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+h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cosR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061355" y="5754161"/>
                <a:ext cx="426967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-h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cosR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969950" y="5754161"/>
                <a:ext cx="426967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-h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cosR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997519" y="5875303"/>
                <a:ext cx="404525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-b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064559" y="5878162"/>
                <a:ext cx="434982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+b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952623" y="3987846"/>
                <a:ext cx="457424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+h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cosR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059468" y="4107341"/>
                <a:ext cx="434982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+b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006503" y="4111716"/>
                <a:ext cx="404525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-b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9" name="타원 48"/>
            <p:cNvSpPr/>
            <p:nvPr/>
          </p:nvSpPr>
          <p:spPr>
            <a:xfrm>
              <a:off x="3771763" y="476597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>
              <a:off x="3344118" y="4792055"/>
              <a:ext cx="39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3560330" y="4792055"/>
              <a:ext cx="0" cy="816482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3456000" y="5605836"/>
              <a:ext cx="7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FA9E-DD63-4F96-BD32-F8E0F32B2CFB}" type="slidenum">
              <a:rPr lang="ko-KR" altLang="en-US" smtClean="0"/>
              <a:t>18</a:t>
            </a:fld>
            <a:fld id="{11955DEA-CE8E-4BD0-9536-370E97A6B3C7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13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수평 </a:t>
            </a:r>
            <a:r>
              <a:rPr lang="en-US" altLang="ko-KR" dirty="0" smtClean="0"/>
              <a:t>Lower-Middle Left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520" y="980728"/>
                <a:ext cx="6820169" cy="3435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𝑙𝑡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𝑟𝑏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𝑙𝑏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sz="140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400" dirty="0" smtClean="0"/>
              </a:p>
              <a:p>
                <a:pPr algn="just"/>
                <a:endParaRPr lang="en-US" altLang="ko-KR" sz="1400" dirty="0" smtClean="0"/>
              </a:p>
              <a:p>
                <a:pPr algn="just"/>
                <a:r>
                  <a:rPr lang="en-US" altLang="ko-KR" sz="14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/>
                      </a:rPr>
                      <m:t>0&lt;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ko-KR" sz="1400" b="0" i="1" smtClean="0">
                        <a:latin typeface="Cambria Math"/>
                      </a:rPr>
                      <m:t>&lt;1</m:t>
                    </m:r>
                  </m:oMath>
                </a14:m>
                <a:r>
                  <a:rPr lang="en-US" altLang="ko-KR" sz="1400" dirty="0" smtClean="0"/>
                  <a:t>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1−2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−1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−1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en-US" altLang="ko-KR" sz="1400" b="0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1−2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1,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1,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ko-KR" sz="1400" dirty="0" smtClean="0"/>
              </a:p>
              <a:p>
                <a:pPr algn="just"/>
                <a:r>
                  <a:rPr lang="en-US" altLang="ko-KR" sz="1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ko-KR" sz="1400" dirty="0"/>
                  <a:t>0, (</a:t>
                </a:r>
                <a:r>
                  <a:rPr lang="ko-KR" altLang="en-US" sz="1400" dirty="0"/>
                  <a:t>스프링이 수축된다면</a:t>
                </a:r>
                <a:r>
                  <a:rPr lang="en-US" altLang="ko-KR" sz="1400" dirty="0"/>
                  <a:t>)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𝑁𝐿</m:t>
                          </m:r>
                        </m:sup>
                      </m:sSubSup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𝐵</m:t>
                          </m:r>
                        </m:sup>
                      </m:sSubSup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𝐵</m:t>
                          </m:r>
                        </m:sup>
                      </m:sSubSup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ko-KR" altLang="ko-KR" sz="1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𝑁𝐿</m:t>
                              </m:r>
                            </m:sup>
                          </m:sSubSup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𝑁𝐿</m:t>
                          </m:r>
                        </m:sup>
                      </m:sSubSup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1−2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ko-KR" altLang="ko-KR" sz="1400" dirty="0"/>
              </a:p>
              <a:p>
                <a:pPr algn="just"/>
                <a:endParaRPr lang="en-US" altLang="ko-KR" sz="1400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/>
                      </a:rPr>
                      <m:t>𝜖</m:t>
                    </m:r>
                  </m:oMath>
                </a14:m>
                <a:r>
                  <a:rPr lang="en-US" altLang="ko-KR" sz="1400" dirty="0" smtClean="0">
                    <a:latin typeface="Cambria Math"/>
                  </a:rPr>
                  <a:t> : Spring contraction</a:t>
                </a:r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ko-KR" sz="1400" i="1">
                            <a:latin typeface="Cambria Math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ko-KR" sz="1400" i="1">
                            <a:latin typeface="Cambria Math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: Spring and damping coefficients </a:t>
                </a:r>
                <a:r>
                  <a:rPr lang="en-US" altLang="ko-KR" sz="1400" dirty="0"/>
                  <a:t>respectively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6820169" cy="3435749"/>
              </a:xfrm>
              <a:prstGeom prst="rect">
                <a:avLst/>
              </a:prstGeom>
              <a:blipFill rotWithShape="1">
                <a:blip r:embed="rId2"/>
                <a:stretch>
                  <a:fillRect l="-179" b="-1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그룹 24"/>
          <p:cNvGrpSpPr/>
          <p:nvPr/>
        </p:nvGrpSpPr>
        <p:grpSpPr>
          <a:xfrm>
            <a:off x="7164287" y="2154743"/>
            <a:ext cx="1440161" cy="2117456"/>
            <a:chOff x="6017375" y="3933056"/>
            <a:chExt cx="1440161" cy="2117456"/>
          </a:xfrm>
        </p:grpSpPr>
        <p:grpSp>
          <p:nvGrpSpPr>
            <p:cNvPr id="26" name="그룹 25"/>
            <p:cNvGrpSpPr/>
            <p:nvPr/>
          </p:nvGrpSpPr>
          <p:grpSpPr>
            <a:xfrm flipH="1">
              <a:off x="6017375" y="3933056"/>
              <a:ext cx="1440161" cy="2117456"/>
              <a:chOff x="971600" y="1268760"/>
              <a:chExt cx="1440161" cy="2880320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071155" y="3984532"/>
              <a:ext cx="433379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+h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73378" y="5754161"/>
              <a:ext cx="40292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81973" y="5754161"/>
              <a:ext cx="40292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31291" y="5877272"/>
              <a:ext cx="553604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73378" y="5877272"/>
              <a:ext cx="58406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+b(1-cosR)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964646" y="3987846"/>
              <a:ext cx="433379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+h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60459" y="4114881"/>
              <a:ext cx="58406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+b(1-cosR)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46775" y="4112097"/>
              <a:ext cx="553604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타원 38"/>
          <p:cNvSpPr/>
          <p:nvPr/>
        </p:nvSpPr>
        <p:spPr>
          <a:xfrm>
            <a:off x="4572000" y="18831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구부러진 연결선 39"/>
          <p:cNvCxnSpPr>
            <a:stCxn id="45" idx="0"/>
            <a:endCxn id="39" idx="6"/>
          </p:cNvCxnSpPr>
          <p:nvPr/>
        </p:nvCxnSpPr>
        <p:spPr>
          <a:xfrm rot="16200000" flipV="1">
            <a:off x="5870969" y="800207"/>
            <a:ext cx="136459" cy="24463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4860048" y="21296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구부러진 연결선 41"/>
          <p:cNvCxnSpPr>
            <a:stCxn id="46" idx="3"/>
            <a:endCxn id="41" idx="6"/>
          </p:cNvCxnSpPr>
          <p:nvPr/>
        </p:nvCxnSpPr>
        <p:spPr>
          <a:xfrm rot="5400000" flipH="1">
            <a:off x="5718737" y="1486967"/>
            <a:ext cx="2121456" cy="3550833"/>
          </a:xfrm>
          <a:prstGeom prst="curvedConnector4">
            <a:avLst>
              <a:gd name="adj1" fmla="val -10776"/>
              <a:gd name="adj2" fmla="val 502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7596884" y="613073"/>
            <a:ext cx="1029347" cy="961539"/>
            <a:chOff x="7235501" y="638626"/>
            <a:chExt cx="1029347" cy="961539"/>
          </a:xfrm>
        </p:grpSpPr>
        <p:sp>
          <p:nvSpPr>
            <p:cNvPr id="43" name="직사각형 42"/>
            <p:cNvSpPr/>
            <p:nvPr/>
          </p:nvSpPr>
          <p:spPr>
            <a:xfrm rot="900000">
              <a:off x="7760848" y="880165"/>
              <a:ext cx="504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/>
                <a:t>(</a:t>
              </a:r>
              <a:r>
                <a:rPr lang="en-US" altLang="ko-KR" sz="1000" dirty="0" err="1" smtClean="0"/>
                <a:t>k,l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44" name="직사각형 43"/>
            <p:cNvSpPr/>
            <p:nvPr/>
          </p:nvSpPr>
          <p:spPr>
            <a:xfrm rot="300000">
              <a:off x="7235501" y="638626"/>
              <a:ext cx="504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/>
                <a:t>(k-1,m)</a:t>
              </a:r>
              <a:endParaRPr lang="ko-KR" altLang="en-US" sz="1000" dirty="0"/>
            </a:p>
          </p:txBody>
        </p:sp>
      </p:grpSp>
      <p:sp>
        <p:nvSpPr>
          <p:cNvPr id="45" name="타원 44"/>
          <p:cNvSpPr/>
          <p:nvPr/>
        </p:nvSpPr>
        <p:spPr>
          <a:xfrm>
            <a:off x="7090395" y="209163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8533793" y="42001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5187115" y="4630130"/>
            <a:ext cx="1757647" cy="2117456"/>
            <a:chOff x="3344118" y="4541788"/>
            <a:chExt cx="1757647" cy="2117456"/>
          </a:xfrm>
        </p:grpSpPr>
        <p:grpSp>
          <p:nvGrpSpPr>
            <p:cNvPr id="48" name="그룹 47"/>
            <p:cNvGrpSpPr/>
            <p:nvPr/>
          </p:nvGrpSpPr>
          <p:grpSpPr>
            <a:xfrm rot="692350">
              <a:off x="3661604" y="4541788"/>
              <a:ext cx="1440161" cy="2117456"/>
              <a:chOff x="6017375" y="3933056"/>
              <a:chExt cx="1440161" cy="2117456"/>
            </a:xfrm>
          </p:grpSpPr>
          <p:grpSp>
            <p:nvGrpSpPr>
              <p:cNvPr id="53" name="그룹 52"/>
              <p:cNvGrpSpPr/>
              <p:nvPr/>
            </p:nvGrpSpPr>
            <p:grpSpPr>
              <a:xfrm flipH="1">
                <a:off x="6017375" y="3933056"/>
                <a:ext cx="1440161" cy="2117456"/>
                <a:chOff x="971600" y="1268760"/>
                <a:chExt cx="1440161" cy="2880320"/>
              </a:xfrm>
            </p:grpSpPr>
            <p:sp>
              <p:nvSpPr>
                <p:cNvPr id="62" name="직사각형 61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1691681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6059132" y="3984532"/>
                <a:ext cx="457424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+h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cosR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061355" y="5754161"/>
                <a:ext cx="426967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-h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cosR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969950" y="5754161"/>
                <a:ext cx="426967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-h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cosR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997519" y="5875303"/>
                <a:ext cx="404525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-b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064559" y="5878162"/>
                <a:ext cx="434982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+b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952623" y="3987846"/>
                <a:ext cx="457424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+h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cosR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059468" y="4107341"/>
                <a:ext cx="434982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+b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006503" y="4111716"/>
                <a:ext cx="404525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-b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9" name="타원 48"/>
            <p:cNvSpPr/>
            <p:nvPr/>
          </p:nvSpPr>
          <p:spPr>
            <a:xfrm>
              <a:off x="3771763" y="476597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>
              <a:off x="3344118" y="4792055"/>
              <a:ext cx="39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3560330" y="4792055"/>
              <a:ext cx="0" cy="816482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3456000" y="5605836"/>
              <a:ext cx="7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85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수평 하중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dirty="0" smtClean="0"/>
                  <a:t>기본적으로 소나티나 수식 모두 맞음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다만 하중을 계산할 </a:t>
                </a:r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k,l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블록과 맞닿는 블록이 반드시 </a:t>
                </a:r>
                <a:r>
                  <a:rPr lang="en-US" altLang="ko-KR" dirty="0" smtClean="0"/>
                  <a:t>(k+1,l) </a:t>
                </a:r>
                <a:r>
                  <a:rPr lang="ko-KR" altLang="en-US" dirty="0" smtClean="0"/>
                  <a:t>또는 </a:t>
                </a:r>
                <a:r>
                  <a:rPr lang="en-US" altLang="ko-KR" dirty="0" smtClean="0"/>
                  <a:t>(k-1,l) </a:t>
                </a:r>
                <a:r>
                  <a:rPr lang="ko-KR" altLang="en-US" dirty="0" smtClean="0"/>
                  <a:t>이 되</a:t>
                </a:r>
                <a:r>
                  <a:rPr lang="ko-KR" altLang="en-US" dirty="0"/>
                  <a:t>리</a:t>
                </a:r>
                <a:r>
                  <a:rPr lang="ko-KR" altLang="en-US" dirty="0" smtClean="0"/>
                  <a:t>라는 법이 없음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그러므로 맞닿는 블록의 행은 </a:t>
                </a:r>
                <a:r>
                  <a:rPr lang="en-US" altLang="ko-KR" dirty="0" smtClean="0"/>
                  <a:t>m</a:t>
                </a:r>
                <a:r>
                  <a:rPr lang="ko-KR" altLang="en-US" dirty="0" smtClean="0"/>
                  <a:t>으로 표시하고 해당 열의 블록을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행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맨 아래 블록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부터 마지막 행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맨 위 블록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까지 검사하여 </a:t>
                </a:r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k,l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블록과 맞닿는 </a:t>
                </a:r>
                <a:r>
                  <a:rPr lang="en-US" altLang="ko-KR" dirty="0" smtClean="0"/>
                  <a:t>m</a:t>
                </a:r>
                <a:r>
                  <a:rPr lang="ko-KR" altLang="en-US" dirty="0" smtClean="0"/>
                  <a:t>번째 블록을 찾아내야 함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그리고 블록간 초기 수평 간</a:t>
                </a:r>
                <a:r>
                  <a:rPr lang="ko-KR" altLang="en-US" dirty="0"/>
                  <a:t>극</a:t>
                </a:r>
                <a:r>
                  <a:rPr lang="ko-KR" altLang="en-US" dirty="0" smtClean="0"/>
                  <a:t>은 굳이 </a:t>
                </a:r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k,l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로 표시할 필요가 없으므로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𝛿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ko-KR" altLang="en-US" dirty="0" smtClean="0"/>
                  <a:t>로 표시함</a:t>
                </a:r>
                <a:endParaRPr lang="en-US" altLang="ko-KR" dirty="0" smtClean="0"/>
              </a:p>
              <a:p>
                <a:r>
                  <a:rPr lang="ko-KR" altLang="en-US" dirty="0" smtClean="0"/>
                  <a:t>그밖에 오타 수정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110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수평 </a:t>
            </a:r>
            <a:r>
              <a:rPr lang="en-US" altLang="ko-KR" dirty="0" smtClean="0"/>
              <a:t>Lower Left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520" y="980728"/>
                <a:ext cx="6820169" cy="3349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𝑟𝑡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𝑙𝑏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𝑟𝑏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400" dirty="0" smtClean="0"/>
              </a:p>
              <a:p>
                <a:pPr algn="just"/>
                <a:endParaRPr lang="en-US" altLang="ko-KR" sz="1400" dirty="0" smtClean="0"/>
              </a:p>
              <a:p>
                <a:pPr algn="just"/>
                <a:r>
                  <a:rPr lang="en-US" altLang="ko-KR" sz="14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/>
                      </a:rPr>
                      <m:t>0&lt;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≤1</m:t>
                    </m:r>
                  </m:oMath>
                </a14:m>
                <a:r>
                  <a:rPr lang="en-US" altLang="ko-KR" sz="1400" dirty="0" smtClean="0"/>
                  <a:t>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−1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1−2</m:t>
                                  </m:r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−1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en-US" altLang="ko-KR" sz="1400" b="0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1,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1−2</m:t>
                                  </m:r>
                                  <m:sSub>
                                    <m:sSub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1,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ko-KR" sz="1400" dirty="0" smtClean="0"/>
              </a:p>
              <a:p>
                <a:pPr algn="just"/>
                <a:r>
                  <a:rPr lang="en-US" altLang="ko-KR" sz="1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ko-KR" sz="1400" dirty="0"/>
                  <a:t>0, (</a:t>
                </a:r>
                <a:r>
                  <a:rPr lang="ko-KR" altLang="en-US" sz="1400" dirty="0"/>
                  <a:t>스프링이 수축된다면</a:t>
                </a:r>
                <a:r>
                  <a:rPr lang="en-US" altLang="ko-KR" sz="1400" dirty="0"/>
                  <a:t>)</a:t>
                </a:r>
                <a:endParaRPr lang="en-US" altLang="ko-KR" sz="1400" i="1" dirty="0" smtClean="0">
                  <a:latin typeface="Cambria Math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𝐵𝐿</m:t>
                          </m:r>
                        </m:sup>
                      </m:sSubSup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𝐵</m:t>
                          </m:r>
                        </m:sup>
                      </m:sSubSup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𝐵</m:t>
                          </m:r>
                        </m:sup>
                      </m:sSubSup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ko-KR" altLang="ko-KR" sz="1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𝐵𝐿</m:t>
                              </m:r>
                            </m:sup>
                          </m:sSubSup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𝐵𝐿</m:t>
                          </m:r>
                        </m:sup>
                      </m:sSubSup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ko-KR" altLang="ko-KR" sz="1400" dirty="0"/>
              </a:p>
              <a:p>
                <a:pPr algn="just"/>
                <a:endParaRPr lang="en-US" altLang="ko-KR" sz="1400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/>
                      </a:rPr>
                      <m:t>𝜖</m:t>
                    </m:r>
                  </m:oMath>
                </a14:m>
                <a:r>
                  <a:rPr lang="en-US" altLang="ko-KR" sz="1400" dirty="0" smtClean="0">
                    <a:latin typeface="Cambria Math"/>
                  </a:rPr>
                  <a:t> : Spring contraction</a:t>
                </a:r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ko-KR" sz="1400" i="1">
                            <a:latin typeface="Cambria Math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ko-KR" sz="1400" i="1">
                            <a:latin typeface="Cambria Math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: Spring and damping coefficients </a:t>
                </a:r>
                <a:r>
                  <a:rPr lang="en-US" altLang="ko-KR" sz="1400" dirty="0"/>
                  <a:t>respectively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6820169" cy="3349828"/>
              </a:xfrm>
              <a:prstGeom prst="rect">
                <a:avLst/>
              </a:prstGeom>
              <a:blipFill rotWithShape="1">
                <a:blip r:embed="rId2"/>
                <a:stretch>
                  <a:fillRect l="-179" b="-5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/>
          <p:cNvGrpSpPr/>
          <p:nvPr/>
        </p:nvGrpSpPr>
        <p:grpSpPr>
          <a:xfrm>
            <a:off x="7167263" y="692696"/>
            <a:ext cx="1088916" cy="758100"/>
            <a:chOff x="7175932" y="880165"/>
            <a:chExt cx="1088916" cy="758100"/>
          </a:xfrm>
        </p:grpSpPr>
        <p:sp>
          <p:nvSpPr>
            <p:cNvPr id="6" name="직사각형 5"/>
            <p:cNvSpPr/>
            <p:nvPr/>
          </p:nvSpPr>
          <p:spPr>
            <a:xfrm rot="900000">
              <a:off x="7760848" y="880165"/>
              <a:ext cx="504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/>
                <a:t>(</a:t>
              </a:r>
              <a:r>
                <a:rPr lang="en-US" altLang="ko-KR" sz="1000" dirty="0" err="1" smtClean="0"/>
                <a:t>k,l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7" name="직사각형 6"/>
            <p:cNvSpPr/>
            <p:nvPr/>
          </p:nvSpPr>
          <p:spPr>
            <a:xfrm rot="300000">
              <a:off x="7175932" y="918265"/>
              <a:ext cx="504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/>
                <a:t>(k-1,m)</a:t>
              </a:r>
              <a:endParaRPr lang="ko-KR" altLang="en-US" sz="10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992016" y="4541788"/>
            <a:ext cx="2109749" cy="2117456"/>
            <a:chOff x="2992016" y="4541788"/>
            <a:chExt cx="2109749" cy="2117456"/>
          </a:xfrm>
        </p:grpSpPr>
        <p:grpSp>
          <p:nvGrpSpPr>
            <p:cNvPr id="29" name="그룹 28"/>
            <p:cNvGrpSpPr/>
            <p:nvPr/>
          </p:nvGrpSpPr>
          <p:grpSpPr>
            <a:xfrm rot="692350">
              <a:off x="3661604" y="4541788"/>
              <a:ext cx="1440161" cy="2117456"/>
              <a:chOff x="6017375" y="3933056"/>
              <a:chExt cx="1440161" cy="2117456"/>
            </a:xfrm>
          </p:grpSpPr>
          <p:grpSp>
            <p:nvGrpSpPr>
              <p:cNvPr id="30" name="그룹 29"/>
              <p:cNvGrpSpPr/>
              <p:nvPr/>
            </p:nvGrpSpPr>
            <p:grpSpPr>
              <a:xfrm flipH="1">
                <a:off x="6017375" y="3933056"/>
                <a:ext cx="1440161" cy="2117456"/>
                <a:chOff x="971600" y="1268760"/>
                <a:chExt cx="1440161" cy="2880320"/>
              </a:xfrm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1691681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6059132" y="3984532"/>
                <a:ext cx="457424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+h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cosR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061355" y="5754161"/>
                <a:ext cx="426967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-h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cosR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969950" y="5754161"/>
                <a:ext cx="426967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-h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cosR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997519" y="5875303"/>
                <a:ext cx="404525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-b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064559" y="5878162"/>
                <a:ext cx="434982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+b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952623" y="3987846"/>
                <a:ext cx="457424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+h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cosR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059468" y="4107341"/>
                <a:ext cx="434982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+b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006503" y="4111716"/>
                <a:ext cx="404525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-b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3429394" y="6450952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992016" y="6477957"/>
              <a:ext cx="39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V="1">
              <a:off x="3175296" y="5605836"/>
              <a:ext cx="0" cy="872122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 flipV="1">
              <a:off x="3131840" y="5600516"/>
              <a:ext cx="1116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7164287" y="2154743"/>
            <a:ext cx="1440161" cy="2117456"/>
            <a:chOff x="6017375" y="3933056"/>
            <a:chExt cx="1440161" cy="2117456"/>
          </a:xfrm>
        </p:grpSpPr>
        <p:grpSp>
          <p:nvGrpSpPr>
            <p:cNvPr id="45" name="그룹 44"/>
            <p:cNvGrpSpPr/>
            <p:nvPr/>
          </p:nvGrpSpPr>
          <p:grpSpPr>
            <a:xfrm flipH="1">
              <a:off x="6017375" y="3933056"/>
              <a:ext cx="1440161" cy="2117456"/>
              <a:chOff x="971600" y="1268760"/>
              <a:chExt cx="1440161" cy="2880320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6071155" y="3984532"/>
              <a:ext cx="433379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+h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73378" y="5754161"/>
              <a:ext cx="40292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981973" y="5754161"/>
              <a:ext cx="40292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31291" y="5877272"/>
              <a:ext cx="553604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73378" y="5877272"/>
              <a:ext cx="58406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+b(1-cosR)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64646" y="3987846"/>
              <a:ext cx="433379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+h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060459" y="4114881"/>
              <a:ext cx="58406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+b(1-cosR)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846775" y="4112097"/>
              <a:ext cx="553604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8" name="구부러진 연결선 39"/>
          <p:cNvCxnSpPr>
            <a:stCxn id="61" idx="2"/>
            <a:endCxn id="64" idx="6"/>
          </p:cNvCxnSpPr>
          <p:nvPr/>
        </p:nvCxnSpPr>
        <p:spPr>
          <a:xfrm rot="10800000">
            <a:off x="4043270" y="1894706"/>
            <a:ext cx="3034214" cy="237749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5652120" y="238489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구부러진 연결선 59"/>
          <p:cNvCxnSpPr>
            <a:stCxn id="62" idx="1"/>
            <a:endCxn id="59" idx="6"/>
          </p:cNvCxnSpPr>
          <p:nvPr/>
        </p:nvCxnSpPr>
        <p:spPr>
          <a:xfrm rot="16200000" flipH="1" flipV="1">
            <a:off x="6996095" y="898108"/>
            <a:ext cx="358812" cy="2758761"/>
          </a:xfrm>
          <a:prstGeom prst="curvedConnector4">
            <a:avLst>
              <a:gd name="adj1" fmla="val -63710"/>
              <a:gd name="adj2" fmla="val 503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7077484" y="420019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8533793" y="207699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3899270" y="182270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459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수평 </a:t>
            </a:r>
            <a:r>
              <a:rPr lang="en-US" altLang="ko-KR" dirty="0" smtClean="0"/>
              <a:t>No Impact Case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68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수평 </a:t>
            </a:r>
            <a:r>
              <a:rPr lang="en-US" altLang="ko-KR" dirty="0" smtClean="0"/>
              <a:t>No Impact Case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520" y="980728"/>
                <a:ext cx="6820169" cy="1720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4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&lt;</a:t>
                </a:r>
                <a:r>
                  <a:rPr lang="en-US" altLang="ko-KR" sz="1400" dirty="0"/>
                  <a:t>0, </a:t>
                </a:r>
                <a:r>
                  <a:rPr lang="en-US" altLang="ko-KR" sz="1400" dirty="0" smtClean="0"/>
                  <a:t>(</a:t>
                </a:r>
                <a:r>
                  <a:rPr lang="ko-KR" altLang="en-US" sz="1400" dirty="0" smtClean="0"/>
                  <a:t>접촉이 없다면</a:t>
                </a:r>
                <a:r>
                  <a:rPr lang="en-US" altLang="ko-KR" sz="1400" dirty="0" smtClean="0"/>
                  <a:t>)</a:t>
                </a:r>
                <a:endParaRPr lang="en-US" altLang="ko-KR" sz="1400" i="1" dirty="0" smtClean="0">
                  <a:latin typeface="Cambria Math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𝑅</m:t>
                          </m:r>
                        </m:sup>
                      </m:sSubSup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𝑀𝑅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𝑁𝑅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𝐵𝑅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ko-KR" sz="1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𝑇𝐿</m:t>
                          </m:r>
                        </m:sup>
                      </m:sSubSup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𝐿</m:t>
                          </m:r>
                        </m:sup>
                      </m:sSubSup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𝐿</m:t>
                          </m:r>
                        </m:sup>
                      </m:sSubSup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𝐿</m:t>
                          </m:r>
                        </m:sup>
                      </m:sSubSup>
                      <m:r>
                        <a:rPr lang="en-US" altLang="ko-KR" sz="1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ko-KR" sz="1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ko-KR" sz="1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altLang="ko-KR" sz="1400" dirty="0"/>
              </a:p>
              <a:p>
                <a:pPr algn="just"/>
                <a:endParaRPr lang="en-US" altLang="ko-KR" sz="1400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/>
                      </a:rPr>
                      <m:t>𝜖</m:t>
                    </m:r>
                  </m:oMath>
                </a14:m>
                <a:r>
                  <a:rPr lang="en-US" altLang="ko-KR" sz="1400" dirty="0" smtClean="0">
                    <a:latin typeface="Cambria Math"/>
                  </a:rPr>
                  <a:t> : Spring contraction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6820169" cy="1720920"/>
              </a:xfrm>
              <a:prstGeom prst="rect">
                <a:avLst/>
              </a:prstGeom>
              <a:blipFill rotWithShape="1">
                <a:blip r:embed="rId2"/>
                <a:stretch>
                  <a:fillRect l="-179" t="-709" b="-2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FA9E-DD63-4F96-BD32-F8E0F32B2CFB}" type="slidenum">
              <a:rPr lang="ko-KR" altLang="en-US" smtClean="0"/>
              <a:t>22</a:t>
            </a:fld>
            <a:fld id="{11955DEA-CE8E-4BD0-9536-370E97A6B3C7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15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Force SuperScript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988535" y="878607"/>
            <a:ext cx="3997116" cy="4872977"/>
            <a:chOff x="5086708" y="1369716"/>
            <a:chExt cx="3997116" cy="4872977"/>
          </a:xfrm>
        </p:grpSpPr>
        <p:grpSp>
          <p:nvGrpSpPr>
            <p:cNvPr id="6" name="그룹 5"/>
            <p:cNvGrpSpPr/>
            <p:nvPr/>
          </p:nvGrpSpPr>
          <p:grpSpPr>
            <a:xfrm>
              <a:off x="5433358" y="1603208"/>
              <a:ext cx="3276000" cy="4507356"/>
              <a:chOff x="468000" y="1296000"/>
              <a:chExt cx="3276000" cy="4507356"/>
            </a:xfrm>
          </p:grpSpPr>
          <p:sp>
            <p:nvSpPr>
              <p:cNvPr id="40" name="직사각형 39"/>
              <p:cNvSpPr/>
              <p:nvPr/>
            </p:nvSpPr>
            <p:spPr bwMode="auto">
              <a:xfrm rot="600000">
                <a:off x="1116000" y="2325093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41" name="원호 40"/>
              <p:cNvSpPr/>
              <p:nvPr/>
            </p:nvSpPr>
            <p:spPr bwMode="auto">
              <a:xfrm>
                <a:off x="1620000" y="3348000"/>
                <a:ext cx="864000" cy="864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42" name="직선 화살표 연결선 41"/>
              <p:cNvCxnSpPr/>
              <p:nvPr/>
            </p:nvCxnSpPr>
            <p:spPr bwMode="auto">
              <a:xfrm>
                <a:off x="2052000" y="3780000"/>
                <a:ext cx="158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3" name="직선 화살표 연결선 42"/>
              <p:cNvCxnSpPr/>
              <p:nvPr/>
            </p:nvCxnSpPr>
            <p:spPr bwMode="auto">
              <a:xfrm>
                <a:off x="2016000" y="1296000"/>
                <a:ext cx="0" cy="14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44" name="직선 화살표 연결선 43"/>
              <p:cNvCxnSpPr/>
              <p:nvPr/>
            </p:nvCxnSpPr>
            <p:spPr bwMode="auto">
              <a:xfrm>
                <a:off x="3240000" y="2520000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45" name="직선 화살표 연결선 44"/>
              <p:cNvCxnSpPr/>
              <p:nvPr/>
            </p:nvCxnSpPr>
            <p:spPr bwMode="auto">
              <a:xfrm>
                <a:off x="3132000" y="3096000"/>
                <a:ext cx="61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46" name="직선 화살표 연결선 45"/>
              <p:cNvCxnSpPr/>
              <p:nvPr/>
            </p:nvCxnSpPr>
            <p:spPr bwMode="auto">
              <a:xfrm>
                <a:off x="2844000" y="4752000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47" name="직선 화살표 연결선 46"/>
              <p:cNvCxnSpPr/>
              <p:nvPr/>
            </p:nvCxnSpPr>
            <p:spPr bwMode="auto">
              <a:xfrm>
                <a:off x="2736000" y="5364000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48" name="직선 화살표 연결선 47"/>
              <p:cNvCxnSpPr/>
              <p:nvPr/>
            </p:nvCxnSpPr>
            <p:spPr bwMode="auto">
              <a:xfrm>
                <a:off x="504000" y="5004000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9" name="직선 화살표 연결선 48"/>
              <p:cNvCxnSpPr/>
              <p:nvPr/>
            </p:nvCxnSpPr>
            <p:spPr bwMode="auto">
              <a:xfrm>
                <a:off x="468000" y="4392000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0" name="직선 화살표 연결선 49"/>
              <p:cNvCxnSpPr/>
              <p:nvPr/>
            </p:nvCxnSpPr>
            <p:spPr bwMode="auto">
              <a:xfrm>
                <a:off x="756000" y="2772000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1" name="직선 화살표 연결선 50"/>
              <p:cNvCxnSpPr/>
              <p:nvPr/>
            </p:nvCxnSpPr>
            <p:spPr bwMode="auto">
              <a:xfrm>
                <a:off x="864000" y="2184435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2" name="직선 화살표 연결선 51"/>
              <p:cNvCxnSpPr/>
              <p:nvPr/>
            </p:nvCxnSpPr>
            <p:spPr bwMode="auto">
              <a:xfrm>
                <a:off x="2904841" y="223727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53" name="직선 화살표 연결선 52"/>
              <p:cNvCxnSpPr/>
              <p:nvPr/>
            </p:nvCxnSpPr>
            <p:spPr bwMode="auto">
              <a:xfrm>
                <a:off x="1892407" y="2055507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sp>
            <p:nvSpPr>
              <p:cNvPr id="54" name="직사각형 53"/>
              <p:cNvSpPr/>
              <p:nvPr/>
            </p:nvSpPr>
            <p:spPr bwMode="auto">
              <a:xfrm rot="600000">
                <a:off x="1167852" y="480228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 bwMode="auto">
              <a:xfrm rot="600000">
                <a:off x="2199289" y="4984127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56" name="사다리꼴 55"/>
              <p:cNvSpPr/>
              <p:nvPr/>
            </p:nvSpPr>
            <p:spPr bwMode="auto">
              <a:xfrm rot="600000">
                <a:off x="1668874" y="2040094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57" name="사다리꼴 56"/>
              <p:cNvSpPr/>
              <p:nvPr/>
            </p:nvSpPr>
            <p:spPr bwMode="auto">
              <a:xfrm rot="600000">
                <a:off x="2682000" y="2218876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58" name="직선 화살표 연결선 57"/>
              <p:cNvCxnSpPr/>
              <p:nvPr/>
            </p:nvCxnSpPr>
            <p:spPr bwMode="auto">
              <a:xfrm rot="600000">
                <a:off x="1599714" y="5259353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9" name="직선 화살표 연결선 58"/>
              <p:cNvCxnSpPr/>
              <p:nvPr/>
            </p:nvCxnSpPr>
            <p:spPr bwMode="auto">
              <a:xfrm>
                <a:off x="2423800" y="5287350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0" name="직선 화살표 연결선 59"/>
              <p:cNvCxnSpPr/>
              <p:nvPr/>
            </p:nvCxnSpPr>
            <p:spPr bwMode="auto">
              <a:xfrm>
                <a:off x="1513513" y="1695737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1" name="직선 화살표 연결선 60"/>
              <p:cNvCxnSpPr/>
              <p:nvPr/>
            </p:nvCxnSpPr>
            <p:spPr bwMode="auto">
              <a:xfrm>
                <a:off x="2902004" y="1873769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62" name="직선 화살표 연결선 61"/>
              <p:cNvCxnSpPr/>
              <p:nvPr/>
            </p:nvCxnSpPr>
            <p:spPr bwMode="auto">
              <a:xfrm>
                <a:off x="1887847" y="1695969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63" name="직선 화살표 연결선 62"/>
              <p:cNvCxnSpPr/>
              <p:nvPr/>
            </p:nvCxnSpPr>
            <p:spPr bwMode="auto">
              <a:xfrm>
                <a:off x="3104563" y="1982100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4" name="직선 화살표 연결선 63"/>
              <p:cNvCxnSpPr/>
              <p:nvPr/>
            </p:nvCxnSpPr>
            <p:spPr bwMode="auto">
              <a:xfrm rot="600000">
                <a:off x="2096400" y="2310300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65" name="직선 화살표 연결선 64"/>
              <p:cNvCxnSpPr/>
              <p:nvPr/>
            </p:nvCxnSpPr>
            <p:spPr bwMode="auto">
              <a:xfrm>
                <a:off x="1400034" y="5119503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6" name="직선 화살표 연결선 65"/>
              <p:cNvCxnSpPr/>
              <p:nvPr/>
            </p:nvCxnSpPr>
            <p:spPr bwMode="auto">
              <a:xfrm>
                <a:off x="1402247" y="5112000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7" name="직선 화살표 연결선 66"/>
              <p:cNvCxnSpPr/>
              <p:nvPr/>
            </p:nvCxnSpPr>
            <p:spPr bwMode="auto">
              <a:xfrm>
                <a:off x="2423800" y="5298962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8" name="직선 화살표 연결선 67"/>
              <p:cNvCxnSpPr/>
              <p:nvPr/>
            </p:nvCxnSpPr>
            <p:spPr bwMode="auto">
              <a:xfrm>
                <a:off x="1027050" y="5057750"/>
                <a:ext cx="0" cy="39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69" name="직선 화살표 연결선 68"/>
              <p:cNvCxnSpPr/>
              <p:nvPr/>
            </p:nvCxnSpPr>
            <p:spPr bwMode="auto">
              <a:xfrm>
                <a:off x="2590946" y="5335356"/>
                <a:ext cx="0" cy="468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70" name="직선 화살표 연결선 69"/>
              <p:cNvCxnSpPr/>
              <p:nvPr/>
            </p:nvCxnSpPr>
            <p:spPr bwMode="auto">
              <a:xfrm>
                <a:off x="2052546" y="3780000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1" name="직선 화살표 연결선 70"/>
              <p:cNvCxnSpPr/>
              <p:nvPr/>
            </p:nvCxnSpPr>
            <p:spPr bwMode="auto">
              <a:xfrm rot="6000000">
                <a:off x="2373070" y="4148733"/>
                <a:ext cx="0" cy="93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72" name="직선 화살표 연결선 71"/>
              <p:cNvCxnSpPr/>
              <p:nvPr/>
            </p:nvCxnSpPr>
            <p:spPr bwMode="auto">
              <a:xfrm rot="600000">
                <a:off x="3045343" y="3960000"/>
                <a:ext cx="0" cy="147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73" name="직선 화살표 연결선 72"/>
              <p:cNvCxnSpPr/>
              <p:nvPr/>
            </p:nvCxnSpPr>
            <p:spPr bwMode="auto">
              <a:xfrm rot="600000">
                <a:off x="3299582" y="2524862"/>
                <a:ext cx="0" cy="147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74" name="직선 화살표 연결선 73"/>
              <p:cNvCxnSpPr/>
              <p:nvPr/>
            </p:nvCxnSpPr>
            <p:spPr bwMode="auto">
              <a:xfrm rot="6000000">
                <a:off x="2285817" y="4370767"/>
                <a:ext cx="0" cy="79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75" name="직선 화살표 연결선 74"/>
              <p:cNvCxnSpPr/>
              <p:nvPr/>
            </p:nvCxnSpPr>
            <p:spPr bwMode="auto">
              <a:xfrm rot="6000000">
                <a:off x="2110383" y="4656464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sp>
            <p:nvSpPr>
              <p:cNvPr id="76" name="원호 75"/>
              <p:cNvSpPr/>
              <p:nvPr/>
            </p:nvSpPr>
            <p:spPr bwMode="auto">
              <a:xfrm>
                <a:off x="1145751" y="2708700"/>
                <a:ext cx="1800000" cy="1800000"/>
              </a:xfrm>
              <a:prstGeom prst="arc">
                <a:avLst>
                  <a:gd name="adj1" fmla="val 16181104"/>
                  <a:gd name="adj2" fmla="val 16867034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77" name="직선 연결선 76"/>
              <p:cNvCxnSpPr/>
              <p:nvPr/>
            </p:nvCxnSpPr>
            <p:spPr bwMode="auto">
              <a:xfrm rot="600000" flipV="1">
                <a:off x="2045956" y="2198046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직선 연결선 77"/>
              <p:cNvCxnSpPr/>
              <p:nvPr/>
            </p:nvCxnSpPr>
            <p:spPr bwMode="auto">
              <a:xfrm rot="600000" flipV="1">
                <a:off x="2045931" y="3889398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직선 화살표 연결선 78"/>
              <p:cNvCxnSpPr/>
              <p:nvPr/>
            </p:nvCxnSpPr>
            <p:spPr bwMode="auto">
              <a:xfrm>
                <a:off x="1665913" y="1440000"/>
                <a:ext cx="101502" cy="71523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0" name="직선 연결선 79"/>
              <p:cNvCxnSpPr/>
              <p:nvPr/>
            </p:nvCxnSpPr>
            <p:spPr bwMode="auto">
              <a:xfrm flipV="1">
                <a:off x="2052546" y="1836000"/>
                <a:ext cx="0" cy="1944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" name="그룹 6"/>
            <p:cNvGrpSpPr/>
            <p:nvPr/>
          </p:nvGrpSpPr>
          <p:grpSpPr>
            <a:xfrm>
              <a:off x="5086708" y="1369716"/>
              <a:ext cx="3997116" cy="4872977"/>
              <a:chOff x="130483" y="1087262"/>
              <a:chExt cx="3997116" cy="48729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직사각형 7"/>
                  <p:cNvSpPr/>
                  <p:nvPr/>
                </p:nvSpPr>
                <p:spPr>
                  <a:xfrm>
                    <a:off x="3650289" y="2967659"/>
                    <a:ext cx="47731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직사각형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0289" y="2967659"/>
                    <a:ext cx="477310" cy="26532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직사각형 8"/>
                  <p:cNvSpPr/>
                  <p:nvPr/>
                </p:nvSpPr>
                <p:spPr>
                  <a:xfrm>
                    <a:off x="1744181" y="1504074"/>
                    <a:ext cx="636135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직사각형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4181" y="1504074"/>
                    <a:ext cx="636135" cy="28597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직사각형 9"/>
                  <p:cNvSpPr/>
                  <p:nvPr/>
                </p:nvSpPr>
                <p:spPr>
                  <a:xfrm>
                    <a:off x="2718991" y="1568909"/>
                    <a:ext cx="636135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직사각형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8991" y="1568909"/>
                    <a:ext cx="636135" cy="285976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직사각형 10"/>
                  <p:cNvSpPr/>
                  <p:nvPr/>
                </p:nvSpPr>
                <p:spPr>
                  <a:xfrm>
                    <a:off x="2996491" y="1795646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6491" y="1795646"/>
                    <a:ext cx="559192" cy="268407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직사각형 11"/>
                  <p:cNvSpPr/>
                  <p:nvPr/>
                </p:nvSpPr>
                <p:spPr>
                  <a:xfrm>
                    <a:off x="3324185" y="2092974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4185" y="2092974"/>
                    <a:ext cx="559192" cy="268407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직사각형 12"/>
                  <p:cNvSpPr/>
                  <p:nvPr/>
                </p:nvSpPr>
                <p:spPr>
                  <a:xfrm>
                    <a:off x="1973312" y="1819883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직사각형 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312" y="1819883"/>
                    <a:ext cx="559192" cy="268407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직사각형 13"/>
                  <p:cNvSpPr/>
                  <p:nvPr/>
                </p:nvSpPr>
                <p:spPr>
                  <a:xfrm>
                    <a:off x="2239282" y="2069194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직사각형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9282" y="2069194"/>
                    <a:ext cx="559192" cy="268407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직사각형 14"/>
                  <p:cNvSpPr/>
                  <p:nvPr/>
                </p:nvSpPr>
                <p:spPr>
                  <a:xfrm>
                    <a:off x="3411772" y="2531310"/>
                    <a:ext cx="44845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직사각형 1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1772" y="2531310"/>
                    <a:ext cx="448456" cy="265329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직사각형 15"/>
                  <p:cNvSpPr/>
                  <p:nvPr/>
                </p:nvSpPr>
                <p:spPr>
                  <a:xfrm>
                    <a:off x="3586360" y="3640856"/>
                    <a:ext cx="418128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직사각형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6360" y="3640856"/>
                    <a:ext cx="418128" cy="265329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직사각형 16"/>
                  <p:cNvSpPr/>
                  <p:nvPr/>
                </p:nvSpPr>
                <p:spPr>
                  <a:xfrm>
                    <a:off x="3308978" y="4628213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직사각형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8978" y="4628213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직사각형 17"/>
                  <p:cNvSpPr/>
                  <p:nvPr/>
                </p:nvSpPr>
                <p:spPr>
                  <a:xfrm>
                    <a:off x="2955364" y="5117657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" name="직사각형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5364" y="5117657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직사각형 18"/>
                  <p:cNvSpPr/>
                  <p:nvPr/>
                </p:nvSpPr>
                <p:spPr>
                  <a:xfrm>
                    <a:off x="2533227" y="5630446"/>
                    <a:ext cx="453265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직사각형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3227" y="5630446"/>
                    <a:ext cx="453265" cy="26622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직사각형 19"/>
                  <p:cNvSpPr/>
                  <p:nvPr/>
                </p:nvSpPr>
                <p:spPr>
                  <a:xfrm>
                    <a:off x="1967749" y="5674263"/>
                    <a:ext cx="53174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0" name="직사각형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7749" y="5674263"/>
                    <a:ext cx="531749" cy="285976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직사각형 20"/>
                  <p:cNvSpPr/>
                  <p:nvPr/>
                </p:nvSpPr>
                <p:spPr>
                  <a:xfrm>
                    <a:off x="1180207" y="5595295"/>
                    <a:ext cx="51962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직사각형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0207" y="5595295"/>
                    <a:ext cx="519629" cy="285976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직사각형 21"/>
                  <p:cNvSpPr/>
                  <p:nvPr/>
                </p:nvSpPr>
                <p:spPr>
                  <a:xfrm>
                    <a:off x="620738" y="5536735"/>
                    <a:ext cx="441723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직사각형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738" y="5536735"/>
                    <a:ext cx="441723" cy="266227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30483" y="4816296"/>
                    <a:ext cx="44493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직사각형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483" y="4816296"/>
                    <a:ext cx="444930" cy="26532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직사각형 23"/>
                  <p:cNvSpPr/>
                  <p:nvPr/>
                </p:nvSpPr>
                <p:spPr>
                  <a:xfrm>
                    <a:off x="398021" y="4135259"/>
                    <a:ext cx="45294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직사각형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021" y="4135259"/>
                    <a:ext cx="452945" cy="265329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직사각형 24"/>
                  <p:cNvSpPr/>
                  <p:nvPr/>
                </p:nvSpPr>
                <p:spPr>
                  <a:xfrm>
                    <a:off x="1405228" y="4871805"/>
                    <a:ext cx="44813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직사각형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5228" y="4871805"/>
                    <a:ext cx="448135" cy="265329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직사각형 25"/>
                  <p:cNvSpPr/>
                  <p:nvPr/>
                </p:nvSpPr>
                <p:spPr>
                  <a:xfrm>
                    <a:off x="1414603" y="5229649"/>
                    <a:ext cx="42453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직사각형 1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4603" y="5229649"/>
                    <a:ext cx="424539" cy="26532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직사각형 26"/>
                  <p:cNvSpPr/>
                  <p:nvPr/>
                </p:nvSpPr>
                <p:spPr>
                  <a:xfrm>
                    <a:off x="2394976" y="5033047"/>
                    <a:ext cx="459677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7" name="직사각형 1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4976" y="5033047"/>
                    <a:ext cx="459677" cy="26532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직사각형 27"/>
                  <p:cNvSpPr/>
                  <p:nvPr/>
                </p:nvSpPr>
                <p:spPr>
                  <a:xfrm rot="600000">
                    <a:off x="1899947" y="4687894"/>
                    <a:ext cx="419730" cy="25680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직사각형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1899947" y="4687894"/>
                    <a:ext cx="419730" cy="25680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직사각형 28"/>
                  <p:cNvSpPr/>
                  <p:nvPr/>
                </p:nvSpPr>
                <p:spPr>
                  <a:xfrm rot="600000">
                    <a:off x="2080968" y="4537644"/>
                    <a:ext cx="419730" cy="25680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0" name="직사각형 1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080968" y="4537644"/>
                    <a:ext cx="419730" cy="25680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직사각형 29"/>
                  <p:cNvSpPr/>
                  <p:nvPr/>
                </p:nvSpPr>
                <p:spPr>
                  <a:xfrm rot="600000">
                    <a:off x="2248023" y="4406200"/>
                    <a:ext cx="419730" cy="25680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직사각형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248023" y="4406200"/>
                    <a:ext cx="419730" cy="256802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직사각형 30"/>
                  <p:cNvSpPr/>
                  <p:nvPr/>
                </p:nvSpPr>
                <p:spPr>
                  <a:xfrm>
                    <a:off x="1916631" y="4244292"/>
                    <a:ext cx="865493" cy="267061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2" name="직사각형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6631" y="4244292"/>
                    <a:ext cx="865493" cy="267061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t="-4651" b="-1162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직사각형 31"/>
                  <p:cNvSpPr/>
                  <p:nvPr/>
                </p:nvSpPr>
                <p:spPr>
                  <a:xfrm rot="16800000">
                    <a:off x="2759177" y="4436323"/>
                    <a:ext cx="416524" cy="25680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직사각형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2759177" y="4436323"/>
                    <a:ext cx="416524" cy="25680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직사각형 32"/>
                  <p:cNvSpPr/>
                  <p:nvPr/>
                </p:nvSpPr>
                <p:spPr>
                  <a:xfrm rot="16800000">
                    <a:off x="2985611" y="3194994"/>
                    <a:ext cx="416524" cy="25680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직사각형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2985611" y="3194994"/>
                    <a:ext cx="416524" cy="256802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직사각형 33"/>
                  <p:cNvSpPr/>
                  <p:nvPr/>
                </p:nvSpPr>
                <p:spPr>
                  <a:xfrm>
                    <a:off x="1937714" y="2429897"/>
                    <a:ext cx="416524" cy="25680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직사각형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7714" y="2429897"/>
                    <a:ext cx="416524" cy="256802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직사각형 34"/>
                  <p:cNvSpPr/>
                  <p:nvPr/>
                </p:nvSpPr>
                <p:spPr>
                  <a:xfrm>
                    <a:off x="690041" y="2525796"/>
                    <a:ext cx="46576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직사각형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041" y="2525796"/>
                    <a:ext cx="465769" cy="265329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직사각형 35"/>
                  <p:cNvSpPr/>
                  <p:nvPr/>
                </p:nvSpPr>
                <p:spPr>
                  <a:xfrm>
                    <a:off x="778290" y="1964368"/>
                    <a:ext cx="436914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직사각형 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290" y="1964368"/>
                    <a:ext cx="436914" cy="265329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직사각형 36"/>
                  <p:cNvSpPr/>
                  <p:nvPr/>
                </p:nvSpPr>
                <p:spPr>
                  <a:xfrm>
                    <a:off x="1125632" y="1501507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9" name="직사각형 1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5632" y="1501507"/>
                    <a:ext cx="559192" cy="268407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직사각형 37"/>
                  <p:cNvSpPr/>
                  <p:nvPr/>
                </p:nvSpPr>
                <p:spPr>
                  <a:xfrm>
                    <a:off x="1892609" y="1087262"/>
                    <a:ext cx="437492" cy="25680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직사각형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2609" y="1087262"/>
                    <a:ext cx="437492" cy="256802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직사각형 38"/>
                  <p:cNvSpPr/>
                  <p:nvPr/>
                </p:nvSpPr>
                <p:spPr>
                  <a:xfrm>
                    <a:off x="1328968" y="1239478"/>
                    <a:ext cx="620363" cy="24468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Dowel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5" name="직사각형 2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8968" y="1239478"/>
                    <a:ext cx="620363" cy="244682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1" name="TextBox 80"/>
          <p:cNvSpPr txBox="1"/>
          <p:nvPr/>
        </p:nvSpPr>
        <p:spPr>
          <a:xfrm>
            <a:off x="5724128" y="785369"/>
            <a:ext cx="14357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&lt;1</a:t>
            </a:r>
            <a:r>
              <a:rPr lang="en-US" altLang="ko-KR" sz="1200" baseline="30000" dirty="0" smtClean="0"/>
              <a:t>st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Character&gt;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Horizontal</a:t>
            </a:r>
          </a:p>
          <a:p>
            <a:r>
              <a:rPr lang="en-US" altLang="ko-KR" sz="1200" dirty="0" smtClean="0"/>
              <a:t>T : Top</a:t>
            </a:r>
          </a:p>
          <a:p>
            <a:r>
              <a:rPr lang="en-US" altLang="ko-KR" sz="1200" dirty="0" smtClean="0"/>
              <a:t>M : Upper-Middle</a:t>
            </a:r>
          </a:p>
          <a:p>
            <a:r>
              <a:rPr lang="en-US" altLang="ko-KR" sz="1200" dirty="0" smtClean="0"/>
              <a:t>N : Lower-Middle</a:t>
            </a:r>
          </a:p>
          <a:p>
            <a:r>
              <a:rPr lang="en-US" altLang="ko-KR" sz="1200" dirty="0" smtClean="0"/>
              <a:t>B : Bottom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Vertical</a:t>
            </a:r>
          </a:p>
          <a:p>
            <a:r>
              <a:rPr lang="en-US" altLang="ko-KR" sz="1200" dirty="0" smtClean="0"/>
              <a:t>V : Vertical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Friction</a:t>
            </a:r>
          </a:p>
          <a:p>
            <a:r>
              <a:rPr lang="en-US" altLang="ko-KR" sz="1200" dirty="0" smtClean="0"/>
              <a:t>F : Friction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Dowel</a:t>
            </a:r>
          </a:p>
          <a:p>
            <a:r>
              <a:rPr lang="en-US" altLang="ko-KR" sz="1200" dirty="0" smtClean="0"/>
              <a:t>D : Dowel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Fluid</a:t>
            </a:r>
          </a:p>
          <a:p>
            <a:r>
              <a:rPr lang="en-US" altLang="ko-KR" sz="1200" dirty="0" smtClean="0"/>
              <a:t>P : Pressure Drop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&lt;2nc Character&gt;</a:t>
            </a:r>
          </a:p>
          <a:p>
            <a:r>
              <a:rPr lang="en-US" altLang="ko-KR" sz="1200" dirty="0" smtClean="0"/>
              <a:t>L : Left</a:t>
            </a:r>
          </a:p>
          <a:p>
            <a:r>
              <a:rPr lang="en-US" altLang="ko-KR" sz="1200" dirty="0" smtClean="0"/>
              <a:t>R : Right</a:t>
            </a:r>
          </a:p>
          <a:p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508104" y="5608596"/>
            <a:ext cx="2710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하중 방향은 보기 좋게 하기 위해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힘의 방향을 임의로 그림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실제 수식에서는 힘과 모멘트는 모두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좌표축 방향을 </a:t>
            </a:r>
            <a:r>
              <a:rPr lang="en-US" altLang="ko-KR" sz="1200" dirty="0" smtClean="0">
                <a:solidFill>
                  <a:srgbClr val="FF0000"/>
                </a:solidFill>
              </a:rPr>
              <a:t>(+)</a:t>
            </a:r>
            <a:r>
              <a:rPr lang="ko-KR" altLang="en-US" sz="1200" dirty="0" smtClean="0">
                <a:solidFill>
                  <a:srgbClr val="FF0000"/>
                </a:solidFill>
              </a:rPr>
              <a:t>로 함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0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Z</a:t>
            </a:r>
            <a:r>
              <a:rPr lang="ko-KR" altLang="en-US" dirty="0" smtClean="0"/>
              <a:t>의 정의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51520" y="1560138"/>
            <a:ext cx="3096145" cy="3041330"/>
            <a:chOff x="2961265" y="1539798"/>
            <a:chExt cx="3096145" cy="3041330"/>
          </a:xfrm>
        </p:grpSpPr>
        <p:sp>
          <p:nvSpPr>
            <p:cNvPr id="5" name="직사각형 4"/>
            <p:cNvSpPr/>
            <p:nvPr/>
          </p:nvSpPr>
          <p:spPr>
            <a:xfrm>
              <a:off x="3105265" y="4363911"/>
              <a:ext cx="2520000" cy="21721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961265" y="1539798"/>
              <a:ext cx="3096145" cy="2961813"/>
              <a:chOff x="2961265" y="1539798"/>
              <a:chExt cx="3096145" cy="2961813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2961265" y="1591200"/>
                <a:ext cx="3096145" cy="2910411"/>
                <a:chOff x="4320000" y="1547289"/>
                <a:chExt cx="3096145" cy="2910411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 rot="900000">
                  <a:off x="5406105" y="1662703"/>
                  <a:ext cx="1008000" cy="144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4320000" y="2795500"/>
                  <a:ext cx="2276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r>
                    <a:rPr lang="en-US" altLang="ko-KR" baseline="-25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lt</a:t>
                  </a:r>
                  <a:endParaRPr lang="ko-KR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6" name="직선 연결선 35"/>
                <p:cNvCxnSpPr/>
                <p:nvPr/>
              </p:nvCxnSpPr>
              <p:spPr>
                <a:xfrm>
                  <a:off x="4464000" y="4320000"/>
                  <a:ext cx="252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화살표 연결선 36"/>
                <p:cNvCxnSpPr/>
                <p:nvPr/>
              </p:nvCxnSpPr>
              <p:spPr>
                <a:xfrm flipV="1">
                  <a:off x="4608000" y="1548000"/>
                  <a:ext cx="0" cy="2772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>
                <a:xfrm>
                  <a:off x="4536000" y="1547289"/>
                  <a:ext cx="972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>
                  <a:off x="4932000" y="2947869"/>
                  <a:ext cx="216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/>
                <p:cNvCxnSpPr/>
                <p:nvPr/>
              </p:nvCxnSpPr>
              <p:spPr>
                <a:xfrm>
                  <a:off x="6696000" y="1817730"/>
                  <a:ext cx="216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화살표 연결선 44"/>
                <p:cNvCxnSpPr/>
                <p:nvPr/>
              </p:nvCxnSpPr>
              <p:spPr>
                <a:xfrm flipH="1" flipV="1">
                  <a:off x="5004000" y="2952000"/>
                  <a:ext cx="0" cy="1368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/>
                <p:cNvCxnSpPr/>
                <p:nvPr/>
              </p:nvCxnSpPr>
              <p:spPr>
                <a:xfrm>
                  <a:off x="6301803" y="3210084"/>
                  <a:ext cx="216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화살표 연결선 47"/>
                <p:cNvCxnSpPr/>
                <p:nvPr/>
              </p:nvCxnSpPr>
              <p:spPr>
                <a:xfrm flipV="1">
                  <a:off x="6840000" y="1819050"/>
                  <a:ext cx="0" cy="24948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화살표 연결선 53"/>
                <p:cNvCxnSpPr/>
                <p:nvPr/>
              </p:nvCxnSpPr>
              <p:spPr>
                <a:xfrm flipH="1" flipV="1">
                  <a:off x="6444000" y="3211200"/>
                  <a:ext cx="0" cy="11052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>
                  <a:off x="5076000" y="3497500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r>
                    <a:rPr lang="en-US" altLang="ko-KR" baseline="-25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lb</a:t>
                  </a:r>
                  <a:endParaRPr lang="ko-KR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6120000" y="3625300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r>
                    <a:rPr lang="en-US" altLang="ko-KR" baseline="-25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rb</a:t>
                  </a:r>
                  <a:endParaRPr lang="ko-KR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6912000" y="2927950"/>
                  <a:ext cx="2356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r>
                    <a:rPr lang="en-US" altLang="ko-KR" baseline="-25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rt</a:t>
                  </a:r>
                  <a:endParaRPr lang="ko-KR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029821" y="4180701"/>
                  <a:ext cx="3863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Z=0</a:t>
                  </a:r>
                  <a:endParaRPr lang="ko-KR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 rot="-4500000">
                <a:off x="3839987" y="2176213"/>
                <a:ext cx="2580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</a:t>
                </a:r>
                <a:endParaRPr lang="ko-KR" alt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rot="900000">
                <a:off x="4082042" y="3138565"/>
                <a:ext cx="46326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Bottom</a:t>
                </a:r>
                <a:endParaRPr lang="ko-KR" alt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-4500000">
                <a:off x="4970931" y="2492465"/>
                <a:ext cx="34304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Right</a:t>
                </a:r>
                <a:endParaRPr lang="ko-KR" alt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1020000">
                <a:off x="4662068" y="1539798"/>
                <a:ext cx="2376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</a:t>
                </a:r>
                <a:endParaRPr lang="ko-KR" alt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FA9E-DD63-4F96-BD32-F8E0F32B2CFB}" type="slidenum">
              <a:rPr lang="ko-KR" altLang="en-US" smtClean="0"/>
              <a:t>4</a:t>
            </a:fld>
            <a:fld id="{11955DEA-CE8E-4BD0-9536-370E97A6B3C7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01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하중 정의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06755" y="6492875"/>
            <a:ext cx="2133600" cy="365125"/>
          </a:xfrm>
        </p:spPr>
        <p:txBody>
          <a:bodyPr/>
          <a:lstStyle/>
          <a:p>
            <a:fld id="{053FFA9E-DD63-4F96-BD32-F8E0F32B2CFB}" type="slidenum">
              <a:rPr lang="ko-KR" altLang="en-US" smtClean="0"/>
              <a:t>5</a:t>
            </a:fld>
            <a:fld id="{11955DEA-CE8E-4BD0-9536-370E97A6B3C7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52519" y="1148688"/>
            <a:ext cx="8091889" cy="5457612"/>
            <a:chOff x="152519" y="1148688"/>
            <a:chExt cx="8091889" cy="5457612"/>
          </a:xfrm>
        </p:grpSpPr>
        <p:grpSp>
          <p:nvGrpSpPr>
            <p:cNvPr id="11" name="그룹 10"/>
            <p:cNvGrpSpPr/>
            <p:nvPr/>
          </p:nvGrpSpPr>
          <p:grpSpPr>
            <a:xfrm>
              <a:off x="3911708" y="4061857"/>
              <a:ext cx="4332700" cy="2544443"/>
              <a:chOff x="4500000" y="4428000"/>
              <a:chExt cx="4332700" cy="2544443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5357056" y="6480000"/>
                <a:ext cx="11725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Lower-middle</a:t>
                </a:r>
              </a:p>
              <a:p>
                <a:pPr algn="ctr"/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 corner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933819" y="6479999"/>
                <a:ext cx="11500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Upper-middle</a:t>
                </a:r>
              </a:p>
              <a:p>
                <a:pPr algn="ctr"/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right</a:t>
                </a: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corner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4500000" y="4428000"/>
                <a:ext cx="4332700" cy="1975744"/>
                <a:chOff x="220250" y="3673599"/>
                <a:chExt cx="4332700" cy="1975744"/>
              </a:xfrm>
            </p:grpSpPr>
            <p:grpSp>
              <p:nvGrpSpPr>
                <p:cNvPr id="90" name="그룹 89"/>
                <p:cNvGrpSpPr/>
                <p:nvPr/>
              </p:nvGrpSpPr>
              <p:grpSpPr>
                <a:xfrm>
                  <a:off x="220250" y="3828162"/>
                  <a:ext cx="1372277" cy="1821181"/>
                  <a:chOff x="3876675" y="1069654"/>
                  <a:chExt cx="1372277" cy="1821181"/>
                </a:xfrm>
              </p:grpSpPr>
              <p:sp>
                <p:nvSpPr>
                  <p:cNvPr id="102" name="직사각형 101"/>
                  <p:cNvSpPr/>
                  <p:nvPr/>
                </p:nvSpPr>
                <p:spPr>
                  <a:xfrm rot="19800000">
                    <a:off x="4240952" y="1258429"/>
                    <a:ext cx="1008000" cy="144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p:sp>
                <p:nvSpPr>
                  <p:cNvPr id="103" name="직사각형 102"/>
                  <p:cNvSpPr/>
                  <p:nvPr/>
                </p:nvSpPr>
                <p:spPr>
                  <a:xfrm rot="10800000">
                    <a:off x="3876675" y="1069654"/>
                    <a:ext cx="845342" cy="17997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4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3853602" y="1910951"/>
                    <a:ext cx="1788319" cy="1714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91" name="그룹 90"/>
                <p:cNvGrpSpPr/>
                <p:nvPr/>
              </p:nvGrpSpPr>
              <p:grpSpPr>
                <a:xfrm>
                  <a:off x="3233469" y="3673599"/>
                  <a:ext cx="1319481" cy="1798055"/>
                  <a:chOff x="4814245" y="1040401"/>
                  <a:chExt cx="1319481" cy="1798055"/>
                </a:xfrm>
              </p:grpSpPr>
              <p:sp>
                <p:nvSpPr>
                  <p:cNvPr id="99" name="직사각형 98"/>
                  <p:cNvSpPr/>
                  <p:nvPr/>
                </p:nvSpPr>
                <p:spPr>
                  <a:xfrm rot="19800000">
                    <a:off x="4814245" y="1238353"/>
                    <a:ext cx="1008000" cy="144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p:sp>
                <p:nvSpPr>
                  <p:cNvPr id="100" name="직사각형 99"/>
                  <p:cNvSpPr/>
                  <p:nvPr/>
                </p:nvSpPr>
                <p:spPr>
                  <a:xfrm>
                    <a:off x="5344911" y="1040401"/>
                    <a:ext cx="788815" cy="17478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1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4412179" y="1853808"/>
                    <a:ext cx="1797846" cy="1714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92" name="직사각형 91"/>
                <p:cNvSpPr/>
                <p:nvPr/>
              </p:nvSpPr>
              <p:spPr>
                <a:xfrm>
                  <a:off x="1909096" y="3943188"/>
                  <a:ext cx="1008000" cy="144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grpSp>
              <p:nvGrpSpPr>
                <p:cNvPr id="93" name="그룹 92"/>
                <p:cNvGrpSpPr/>
                <p:nvPr/>
              </p:nvGrpSpPr>
              <p:grpSpPr>
                <a:xfrm>
                  <a:off x="1417409" y="4856894"/>
                  <a:ext cx="434944" cy="246221"/>
                  <a:chOff x="837276" y="2345010"/>
                  <a:chExt cx="434944" cy="246221"/>
                </a:xfrm>
              </p:grpSpPr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837276" y="2345010"/>
                    <a:ext cx="296556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</a:t>
                    </a:r>
                    <a:r>
                      <a:rPr lang="en-US" altLang="ko-KR" sz="1600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NL</a:t>
                    </a:r>
                    <a:endParaRPr lang="ko-KR" altLang="en-US" sz="1600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98" name="직선 화살표 연결선 97"/>
                  <p:cNvCxnSpPr/>
                  <p:nvPr/>
                </p:nvCxnSpPr>
                <p:spPr>
                  <a:xfrm flipH="1" flipV="1">
                    <a:off x="912220" y="2584256"/>
                    <a:ext cx="3600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그룹 93"/>
                <p:cNvGrpSpPr/>
                <p:nvPr/>
              </p:nvGrpSpPr>
              <p:grpSpPr>
                <a:xfrm>
                  <a:off x="2974944" y="4226640"/>
                  <a:ext cx="473985" cy="246221"/>
                  <a:chOff x="2643012" y="1457281"/>
                  <a:chExt cx="473985" cy="246221"/>
                </a:xfrm>
              </p:grpSpPr>
              <p:cxnSp>
                <p:nvCxnSpPr>
                  <p:cNvPr id="95" name="직선 화살표 연결선 94"/>
                  <p:cNvCxnSpPr/>
                  <p:nvPr/>
                </p:nvCxnSpPr>
                <p:spPr>
                  <a:xfrm flipH="1" flipV="1">
                    <a:off x="2643012" y="1460456"/>
                    <a:ext cx="3600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2789984" y="1457281"/>
                    <a:ext cx="32701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</a:t>
                    </a:r>
                    <a:r>
                      <a:rPr lang="en-US" altLang="ko-KR" sz="16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</a:t>
                    </a:r>
                    <a:r>
                      <a:rPr lang="en-US" altLang="ko-KR" sz="1600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</a:t>
                    </a:r>
                    <a:endParaRPr lang="ko-KR" altLang="en-US" sz="1600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" name="그룹 5"/>
            <p:cNvGrpSpPr/>
            <p:nvPr/>
          </p:nvGrpSpPr>
          <p:grpSpPr>
            <a:xfrm>
              <a:off x="190892" y="4133857"/>
              <a:ext cx="3799189" cy="2226221"/>
              <a:chOff x="239446" y="4140000"/>
              <a:chExt cx="3799189" cy="222622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39446" y="6113857"/>
                <a:ext cx="141705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Upper left corner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485325" y="6120000"/>
                <a:ext cx="15533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Lower right corner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" name="그룹 118"/>
              <p:cNvGrpSpPr/>
              <p:nvPr/>
            </p:nvGrpSpPr>
            <p:grpSpPr>
              <a:xfrm>
                <a:off x="324000" y="4140000"/>
                <a:ext cx="3540980" cy="1800200"/>
                <a:chOff x="3740370" y="2852936"/>
                <a:chExt cx="3540980" cy="1800200"/>
              </a:xfrm>
            </p:grpSpPr>
            <p:grpSp>
              <p:nvGrpSpPr>
                <p:cNvPr id="120" name="그룹 119"/>
                <p:cNvGrpSpPr/>
                <p:nvPr/>
              </p:nvGrpSpPr>
              <p:grpSpPr>
                <a:xfrm rot="10800000">
                  <a:off x="3740370" y="2852936"/>
                  <a:ext cx="1092708" cy="1538289"/>
                  <a:chOff x="6215596" y="1721648"/>
                  <a:chExt cx="1092708" cy="1538289"/>
                </a:xfrm>
              </p:grpSpPr>
              <p:sp>
                <p:nvSpPr>
                  <p:cNvPr id="130" name="직사각형 129"/>
                  <p:cNvSpPr/>
                  <p:nvPr/>
                </p:nvSpPr>
                <p:spPr>
                  <a:xfrm>
                    <a:off x="6215596" y="1775517"/>
                    <a:ext cx="1008000" cy="144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p:sp>
                <p:nvSpPr>
                  <p:cNvPr id="131" name="직사각형 130"/>
                  <p:cNvSpPr/>
                  <p:nvPr/>
                </p:nvSpPr>
                <p:spPr>
                  <a:xfrm>
                    <a:off x="6746636" y="1721649"/>
                    <a:ext cx="561668" cy="15382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32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5943309" y="2405067"/>
                    <a:ext cx="1538288" cy="1714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21" name="그룹 120"/>
                <p:cNvGrpSpPr/>
                <p:nvPr/>
              </p:nvGrpSpPr>
              <p:grpSpPr>
                <a:xfrm>
                  <a:off x="6188642" y="3114847"/>
                  <a:ext cx="1092708" cy="1538289"/>
                  <a:chOff x="6215596" y="1721648"/>
                  <a:chExt cx="1092708" cy="1538289"/>
                </a:xfrm>
              </p:grpSpPr>
              <p:sp>
                <p:nvSpPr>
                  <p:cNvPr id="127" name="직사각형 126"/>
                  <p:cNvSpPr/>
                  <p:nvPr/>
                </p:nvSpPr>
                <p:spPr>
                  <a:xfrm>
                    <a:off x="6215596" y="1775517"/>
                    <a:ext cx="1008000" cy="144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p:sp>
                <p:nvSpPr>
                  <p:cNvPr id="128" name="직사각형 127"/>
                  <p:cNvSpPr/>
                  <p:nvPr/>
                </p:nvSpPr>
                <p:spPr>
                  <a:xfrm>
                    <a:off x="6746636" y="1721649"/>
                    <a:ext cx="561668" cy="15382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29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5943309" y="2405067"/>
                    <a:ext cx="1538288" cy="1714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122" name="TextBox 121"/>
                <p:cNvSpPr txBox="1"/>
                <p:nvPr/>
              </p:nvSpPr>
              <p:spPr>
                <a:xfrm>
                  <a:off x="4465346" y="2924944"/>
                  <a:ext cx="28052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altLang="ko-KR" sz="1600" baseline="30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TL</a:t>
                  </a:r>
                  <a:endParaRPr lang="ko-KR" altLang="en-US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 rot="20700000">
                  <a:off x="5002255" y="3041349"/>
                  <a:ext cx="1008000" cy="144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cxnSp>
              <p:nvCxnSpPr>
                <p:cNvPr id="124" name="직선 화살표 연결선 123"/>
                <p:cNvCxnSpPr/>
                <p:nvPr/>
              </p:nvCxnSpPr>
              <p:spPr>
                <a:xfrm flipH="1" flipV="1">
                  <a:off x="6201319" y="4314415"/>
                  <a:ext cx="36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직선 화살표 연결선 124"/>
                <p:cNvCxnSpPr/>
                <p:nvPr/>
              </p:nvCxnSpPr>
              <p:spPr>
                <a:xfrm flipH="1" flipV="1">
                  <a:off x="4455322" y="3181706"/>
                  <a:ext cx="36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/>
                <p:cNvSpPr txBox="1"/>
                <p:nvPr/>
              </p:nvSpPr>
              <p:spPr>
                <a:xfrm>
                  <a:off x="6300667" y="4068194"/>
                  <a:ext cx="29655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altLang="ko-KR" sz="1600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en-US" altLang="ko-KR" sz="1600" baseline="30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endParaRPr lang="ko-KR" altLang="en-US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" name="그룹 4"/>
            <p:cNvGrpSpPr/>
            <p:nvPr/>
          </p:nvGrpSpPr>
          <p:grpSpPr>
            <a:xfrm>
              <a:off x="152519" y="1260000"/>
              <a:ext cx="3788448" cy="2226221"/>
              <a:chOff x="152519" y="1260000"/>
              <a:chExt cx="3788448" cy="2226221"/>
            </a:xfrm>
          </p:grpSpPr>
          <p:grpSp>
            <p:nvGrpSpPr>
              <p:cNvPr id="105" name="그룹 104"/>
              <p:cNvGrpSpPr/>
              <p:nvPr/>
            </p:nvGrpSpPr>
            <p:grpSpPr>
              <a:xfrm>
                <a:off x="252000" y="1260000"/>
                <a:ext cx="3540980" cy="1796641"/>
                <a:chOff x="3868804" y="998383"/>
                <a:chExt cx="3540980" cy="1796641"/>
              </a:xfrm>
            </p:grpSpPr>
            <p:grpSp>
              <p:nvGrpSpPr>
                <p:cNvPr id="106" name="그룹 105"/>
                <p:cNvGrpSpPr/>
                <p:nvPr/>
              </p:nvGrpSpPr>
              <p:grpSpPr>
                <a:xfrm rot="10800000">
                  <a:off x="3868804" y="1256735"/>
                  <a:ext cx="1092708" cy="1538289"/>
                  <a:chOff x="6215596" y="1721648"/>
                  <a:chExt cx="1092708" cy="1538289"/>
                </a:xfrm>
              </p:grpSpPr>
              <p:sp>
                <p:nvSpPr>
                  <p:cNvPr id="116" name="직사각형 115"/>
                  <p:cNvSpPr/>
                  <p:nvPr/>
                </p:nvSpPr>
                <p:spPr>
                  <a:xfrm>
                    <a:off x="6215596" y="1775517"/>
                    <a:ext cx="1008000" cy="144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p:sp>
                <p:nvSpPr>
                  <p:cNvPr id="117" name="직사각형 116"/>
                  <p:cNvSpPr/>
                  <p:nvPr/>
                </p:nvSpPr>
                <p:spPr>
                  <a:xfrm>
                    <a:off x="6746636" y="1721649"/>
                    <a:ext cx="561668" cy="15382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18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5943309" y="2405067"/>
                    <a:ext cx="1538288" cy="1714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07" name="그룹 106"/>
                <p:cNvGrpSpPr/>
                <p:nvPr/>
              </p:nvGrpSpPr>
              <p:grpSpPr>
                <a:xfrm>
                  <a:off x="6317076" y="998383"/>
                  <a:ext cx="1092708" cy="1538289"/>
                  <a:chOff x="6215596" y="1721648"/>
                  <a:chExt cx="1092708" cy="1538289"/>
                </a:xfrm>
              </p:grpSpPr>
              <p:sp>
                <p:nvSpPr>
                  <p:cNvPr id="113" name="직사각형 112"/>
                  <p:cNvSpPr/>
                  <p:nvPr/>
                </p:nvSpPr>
                <p:spPr>
                  <a:xfrm>
                    <a:off x="6215596" y="1775517"/>
                    <a:ext cx="1008000" cy="144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p:sp>
                <p:nvSpPr>
                  <p:cNvPr id="114" name="직사각형 113"/>
                  <p:cNvSpPr/>
                  <p:nvPr/>
                </p:nvSpPr>
                <p:spPr>
                  <a:xfrm>
                    <a:off x="6746636" y="1721649"/>
                    <a:ext cx="561668" cy="15382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15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5943309" y="2405067"/>
                    <a:ext cx="1538288" cy="1714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4611536" y="2158013"/>
                  <a:ext cx="29655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altLang="ko-KR" sz="1600" baseline="30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BL</a:t>
                  </a:r>
                  <a:endParaRPr lang="ko-KR" altLang="en-US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 rot="900000">
                  <a:off x="5130689" y="1131200"/>
                  <a:ext cx="1008000" cy="144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cxnSp>
              <p:nvCxnSpPr>
                <p:cNvPr id="110" name="직선 화살표 연결선 109"/>
                <p:cNvCxnSpPr/>
                <p:nvPr/>
              </p:nvCxnSpPr>
              <p:spPr>
                <a:xfrm flipH="1" flipV="1">
                  <a:off x="6332304" y="1290975"/>
                  <a:ext cx="36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화살표 연결선 110"/>
                <p:cNvCxnSpPr/>
                <p:nvPr/>
              </p:nvCxnSpPr>
              <p:spPr>
                <a:xfrm flipH="1" flipV="1">
                  <a:off x="4601512" y="2414775"/>
                  <a:ext cx="36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TextBox 111"/>
                <p:cNvSpPr txBox="1"/>
                <p:nvPr/>
              </p:nvSpPr>
              <p:spPr>
                <a:xfrm>
                  <a:off x="6431652" y="1044754"/>
                  <a:ext cx="28854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altLang="ko-KR" sz="1600" baseline="30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</a:t>
                  </a:r>
                  <a:endParaRPr lang="ko-KR" altLang="en-US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152519" y="3240000"/>
                <a:ext cx="14394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Lower left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orner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410099" y="3240000"/>
                <a:ext cx="15308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Upper right corner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898546" y="1148688"/>
              <a:ext cx="4332285" cy="2580442"/>
              <a:chOff x="4680000" y="1692000"/>
              <a:chExt cx="4332285" cy="2580442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5465361" y="3779999"/>
                <a:ext cx="11500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Upper-middle</a:t>
                </a:r>
              </a:p>
              <a:p>
                <a:pPr algn="ctr"/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 corner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4680000" y="1692000"/>
                <a:ext cx="4332285" cy="2001605"/>
                <a:chOff x="-243012" y="1002517"/>
                <a:chExt cx="4332285" cy="2001605"/>
              </a:xfrm>
            </p:grpSpPr>
            <p:grpSp>
              <p:nvGrpSpPr>
                <p:cNvPr id="10" name="그룹 9"/>
                <p:cNvGrpSpPr/>
                <p:nvPr/>
              </p:nvGrpSpPr>
              <p:grpSpPr>
                <a:xfrm>
                  <a:off x="-243012" y="1002517"/>
                  <a:ext cx="1367944" cy="1835467"/>
                  <a:chOff x="3876675" y="1036320"/>
                  <a:chExt cx="1367944" cy="1835467"/>
                </a:xfrm>
              </p:grpSpPr>
              <p:sp>
                <p:nvSpPr>
                  <p:cNvPr id="64" name="직사각형 63"/>
                  <p:cNvSpPr/>
                  <p:nvPr/>
                </p:nvSpPr>
                <p:spPr>
                  <a:xfrm rot="1800000">
                    <a:off x="4236619" y="1258429"/>
                    <a:ext cx="1008000" cy="144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p:sp>
                <p:nvSpPr>
                  <p:cNvPr id="71" name="직사각형 70"/>
                  <p:cNvSpPr/>
                  <p:nvPr/>
                </p:nvSpPr>
                <p:spPr>
                  <a:xfrm rot="10800000">
                    <a:off x="3876675" y="1036320"/>
                    <a:ext cx="845342" cy="17997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85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3853602" y="1891903"/>
                    <a:ext cx="1788319" cy="1714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2" name="그룹 11"/>
                <p:cNvGrpSpPr/>
                <p:nvPr/>
              </p:nvGrpSpPr>
              <p:grpSpPr>
                <a:xfrm>
                  <a:off x="2769419" y="1206276"/>
                  <a:ext cx="1319854" cy="1797846"/>
                  <a:chOff x="4814245" y="1069182"/>
                  <a:chExt cx="1319854" cy="1797846"/>
                </a:xfrm>
              </p:grpSpPr>
              <p:sp>
                <p:nvSpPr>
                  <p:cNvPr id="41" name="직사각형 40"/>
                  <p:cNvSpPr/>
                  <p:nvPr/>
                </p:nvSpPr>
                <p:spPr>
                  <a:xfrm rot="1800000">
                    <a:off x="4814245" y="1238353"/>
                    <a:ext cx="1008000" cy="144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p:sp>
                <p:nvSpPr>
                  <p:cNvPr id="13" name="직사각형 12"/>
                  <p:cNvSpPr/>
                  <p:nvPr/>
                </p:nvSpPr>
                <p:spPr>
                  <a:xfrm>
                    <a:off x="5345284" y="1109664"/>
                    <a:ext cx="788815" cy="17478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27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4412179" y="1882380"/>
                    <a:ext cx="1797846" cy="1714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40" name="직사각형 39"/>
                <p:cNvSpPr/>
                <p:nvPr/>
              </p:nvSpPr>
              <p:spPr>
                <a:xfrm>
                  <a:off x="1441397" y="1300681"/>
                  <a:ext cx="1008000" cy="144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grpSp>
              <p:nvGrpSpPr>
                <p:cNvPr id="9" name="그룹 8"/>
                <p:cNvGrpSpPr/>
                <p:nvPr/>
              </p:nvGrpSpPr>
              <p:grpSpPr>
                <a:xfrm>
                  <a:off x="963586" y="1577048"/>
                  <a:ext cx="420133" cy="246221"/>
                  <a:chOff x="852087" y="2578062"/>
                  <a:chExt cx="420133" cy="246221"/>
                </a:xfrm>
              </p:grpSpPr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852087" y="2578062"/>
                    <a:ext cx="31899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</a:t>
                    </a:r>
                    <a:r>
                      <a:rPr lang="en-US" altLang="ko-KR" sz="1600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ML</a:t>
                    </a:r>
                    <a:endParaRPr lang="ko-KR" altLang="en-US" sz="1600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69" name="직선 화살표 연결선 68"/>
                  <p:cNvCxnSpPr/>
                  <p:nvPr/>
                </p:nvCxnSpPr>
                <p:spPr>
                  <a:xfrm flipH="1" flipV="1">
                    <a:off x="912220" y="2584256"/>
                    <a:ext cx="3600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그룹 17"/>
                <p:cNvGrpSpPr/>
                <p:nvPr/>
              </p:nvGrpSpPr>
              <p:grpSpPr>
                <a:xfrm>
                  <a:off x="2505197" y="2214388"/>
                  <a:ext cx="403919" cy="246221"/>
                  <a:chOff x="2643012" y="1214235"/>
                  <a:chExt cx="403919" cy="246221"/>
                </a:xfrm>
              </p:grpSpPr>
              <p:cxnSp>
                <p:nvCxnSpPr>
                  <p:cNvPr id="8" name="직선 화살표 연결선 7"/>
                  <p:cNvCxnSpPr/>
                  <p:nvPr/>
                </p:nvCxnSpPr>
                <p:spPr>
                  <a:xfrm flipH="1" flipV="1">
                    <a:off x="2643012" y="1460456"/>
                    <a:ext cx="3600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2742360" y="1214235"/>
                    <a:ext cx="30457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</a:t>
                    </a:r>
                    <a:r>
                      <a:rPr lang="en-US" altLang="ko-KR" sz="1600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NR</a:t>
                    </a:r>
                    <a:endParaRPr lang="ko-KR" altLang="en-US" sz="1600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7" name="TextBox 76"/>
              <p:cNvSpPr txBox="1"/>
              <p:nvPr/>
            </p:nvSpPr>
            <p:spPr>
              <a:xfrm>
                <a:off x="7009051" y="3779999"/>
                <a:ext cx="11725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Lower-middle</a:t>
                </a:r>
              </a:p>
              <a:p>
                <a:pPr algn="ctr"/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right</a:t>
                </a: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corner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542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Lambda </a:t>
            </a:r>
            <a:r>
              <a:rPr lang="ko-KR" altLang="en-US" dirty="0" smtClean="0"/>
              <a:t>접촉조건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229924" y="764703"/>
                <a:ext cx="2932278" cy="698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𝑙𝑡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𝑟𝑡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𝑙𝑡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𝑙𝑏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24" y="764703"/>
                <a:ext cx="2932278" cy="6984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/>
          <p:cNvGrpSpPr/>
          <p:nvPr/>
        </p:nvGrpSpPr>
        <p:grpSpPr>
          <a:xfrm>
            <a:off x="3294838" y="868870"/>
            <a:ext cx="2645314" cy="2160000"/>
            <a:chOff x="2625111" y="3068960"/>
            <a:chExt cx="2645314" cy="2160000"/>
          </a:xfrm>
        </p:grpSpPr>
        <p:grpSp>
          <p:nvGrpSpPr>
            <p:cNvPr id="9" name="그룹 8"/>
            <p:cNvGrpSpPr/>
            <p:nvPr/>
          </p:nvGrpSpPr>
          <p:grpSpPr>
            <a:xfrm>
              <a:off x="2625111" y="3068960"/>
              <a:ext cx="1056197" cy="2160000"/>
              <a:chOff x="887803" y="720000"/>
              <a:chExt cx="1056197" cy="2160000"/>
            </a:xfrm>
          </p:grpSpPr>
          <p:sp>
            <p:nvSpPr>
              <p:cNvPr id="3" name="직사각형 2"/>
              <p:cNvSpPr/>
              <p:nvPr/>
            </p:nvSpPr>
            <p:spPr>
              <a:xfrm rot="300000">
                <a:off x="887803" y="1419406"/>
                <a:ext cx="504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/>
                  <a:t>k</a:t>
                </a:r>
                <a:endParaRPr lang="ko-KR" altLang="en-US" sz="1000" dirty="0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1440000" y="1440000"/>
                <a:ext cx="504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/>
                  <a:t>k+1</a:t>
                </a:r>
              </a:p>
              <a:p>
                <a:pPr algn="ctr"/>
                <a:r>
                  <a:rPr lang="en-US" altLang="ko-KR" sz="1000" dirty="0" smtClean="0"/>
                  <a:t>λ=0</a:t>
                </a:r>
                <a:endParaRPr lang="ko-KR" altLang="en-US" sz="10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440000" y="720000"/>
                <a:ext cx="504000" cy="720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/>
                  <a:t>k+1</a:t>
                </a:r>
              </a:p>
              <a:p>
                <a:pPr algn="ctr"/>
                <a:r>
                  <a:rPr lang="en-US" altLang="ko-KR" sz="1000" dirty="0" smtClean="0"/>
                  <a:t>λ=1</a:t>
                </a:r>
                <a:endParaRPr lang="ko-KR" altLang="en-US" sz="1000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440000" y="2160000"/>
                <a:ext cx="504000" cy="720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/>
                  <a:t>k+1</a:t>
                </a:r>
              </a:p>
              <a:p>
                <a:pPr algn="ctr"/>
                <a:r>
                  <a:rPr lang="en-US" altLang="ko-KR" sz="1000" dirty="0" smtClean="0"/>
                  <a:t>λ&lt;0</a:t>
                </a:r>
                <a:endParaRPr lang="ko-KR" altLang="en-US" sz="1000" dirty="0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4214195" y="3068960"/>
              <a:ext cx="1056230" cy="2160000"/>
              <a:chOff x="1152743" y="720000"/>
              <a:chExt cx="1056230" cy="2160000"/>
            </a:xfrm>
          </p:grpSpPr>
          <p:sp>
            <p:nvSpPr>
              <p:cNvPr id="11" name="직사각형 10"/>
              <p:cNvSpPr/>
              <p:nvPr/>
            </p:nvSpPr>
            <p:spPr>
              <a:xfrm rot="300000">
                <a:off x="1152743" y="1780370"/>
                <a:ext cx="504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/>
                  <a:t>k</a:t>
                </a:r>
                <a:endParaRPr lang="ko-KR" altLang="en-US" sz="1000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704973" y="1440000"/>
                <a:ext cx="504000" cy="72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/>
                  <a:t>k+1</a:t>
                </a:r>
              </a:p>
              <a:p>
                <a:pPr algn="ctr"/>
                <a:r>
                  <a:rPr lang="en-US" altLang="ko-KR" sz="1000" dirty="0" smtClean="0"/>
                  <a:t>0&lt;λ&lt;1</a:t>
                </a:r>
                <a:endParaRPr lang="ko-KR" altLang="en-US" sz="1000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704973" y="720000"/>
                <a:ext cx="504000" cy="720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/>
                  <a:t>k+1</a:t>
                </a:r>
              </a:p>
              <a:p>
                <a:pPr algn="ctr"/>
                <a:r>
                  <a:rPr lang="en-US" altLang="ko-KR" sz="1000" dirty="0" smtClean="0"/>
                  <a:t>1&lt;λ</a:t>
                </a:r>
                <a:endParaRPr lang="ko-KR" altLang="en-US" sz="1000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704973" y="2160000"/>
                <a:ext cx="504000" cy="720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/>
                  <a:t>k+1</a:t>
                </a:r>
              </a:p>
              <a:p>
                <a:pPr algn="ctr"/>
                <a:r>
                  <a:rPr lang="en-US" altLang="ko-KR" sz="1000" dirty="0" smtClean="0"/>
                  <a:t>λ&lt;0</a:t>
                </a:r>
                <a:endParaRPr lang="ko-KR" altLang="en-US" sz="1000" dirty="0"/>
              </a:p>
            </p:txBody>
          </p:sp>
        </p:grpSp>
      </p:grpSp>
      <p:sp>
        <p:nvSpPr>
          <p:cNvPr id="21" name="직사각형 20"/>
          <p:cNvSpPr/>
          <p:nvPr/>
        </p:nvSpPr>
        <p:spPr>
          <a:xfrm>
            <a:off x="740392" y="1551609"/>
            <a:ext cx="1773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0≤λ&lt;1</a:t>
            </a:r>
            <a:endParaRPr lang="en-US" altLang="ko-KR" dirty="0"/>
          </a:p>
          <a:p>
            <a:pPr algn="ctr"/>
            <a:r>
              <a:rPr lang="en-US" altLang="ko-KR" sz="1000" dirty="0" smtClean="0"/>
              <a:t>(1</a:t>
            </a:r>
            <a:r>
              <a:rPr lang="ko-KR" altLang="en-US" sz="1000" dirty="0" smtClean="0"/>
              <a:t>이 되는 순간 </a:t>
            </a:r>
            <a:r>
              <a:rPr lang="en-US" altLang="ko-KR" sz="1000" dirty="0" smtClean="0"/>
              <a:t>m-1</a:t>
            </a:r>
            <a:r>
              <a:rPr lang="ko-KR" altLang="en-US" sz="1000" dirty="0" smtClean="0"/>
              <a:t>과 매치</a:t>
            </a:r>
            <a:r>
              <a:rPr lang="en-US" altLang="ko-KR" sz="1000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173583" y="3397231"/>
                <a:ext cx="2932278" cy="698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𝑟𝑡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𝑙𝑡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𝑟𝑡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𝑟𝑏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3" y="3397231"/>
                <a:ext cx="2932278" cy="6984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323528" y="404664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UR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9924" y="304109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U-M R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3402402" y="3501008"/>
            <a:ext cx="2537750" cy="2160240"/>
            <a:chOff x="3402402" y="3501008"/>
            <a:chExt cx="2537750" cy="2160240"/>
          </a:xfrm>
        </p:grpSpPr>
        <p:grpSp>
          <p:nvGrpSpPr>
            <p:cNvPr id="24" name="그룹 23"/>
            <p:cNvGrpSpPr/>
            <p:nvPr/>
          </p:nvGrpSpPr>
          <p:grpSpPr>
            <a:xfrm>
              <a:off x="3402402" y="3501008"/>
              <a:ext cx="1053524" cy="2160000"/>
              <a:chOff x="890476" y="720000"/>
              <a:chExt cx="1053524" cy="2160000"/>
            </a:xfrm>
          </p:grpSpPr>
          <p:sp>
            <p:nvSpPr>
              <p:cNvPr id="30" name="직사각형 29"/>
              <p:cNvSpPr/>
              <p:nvPr/>
            </p:nvSpPr>
            <p:spPr>
              <a:xfrm rot="300000">
                <a:off x="890476" y="1419566"/>
                <a:ext cx="504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/>
                  <a:t>k</a:t>
                </a:r>
                <a:endParaRPr lang="ko-KR" altLang="en-US" sz="1000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440000" y="1440000"/>
                <a:ext cx="504000" cy="7200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/>
                  <a:t>k+1</a:t>
                </a:r>
              </a:p>
              <a:p>
                <a:pPr algn="ctr"/>
                <a:r>
                  <a:rPr lang="en-US" altLang="ko-KR" sz="1000" dirty="0" smtClean="0"/>
                  <a:t>λ=0</a:t>
                </a:r>
              </a:p>
              <a:p>
                <a:pPr algn="ctr"/>
                <a:r>
                  <a:rPr lang="en-US" altLang="ko-KR" sz="800" dirty="0" smtClean="0"/>
                  <a:t>UR </a:t>
                </a:r>
                <a:r>
                  <a:rPr lang="ko-KR" altLang="en-US" sz="800" dirty="0" smtClean="0"/>
                  <a:t>중복</a:t>
                </a:r>
                <a:endParaRPr lang="ko-KR" altLang="en-US" sz="800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440000" y="720000"/>
                <a:ext cx="504000" cy="720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/>
                  <a:t>k+1</a:t>
                </a:r>
              </a:p>
              <a:p>
                <a:pPr algn="ctr"/>
                <a:r>
                  <a:rPr lang="en-US" altLang="ko-KR" sz="1000" dirty="0" smtClean="0"/>
                  <a:t>λ&lt;0</a:t>
                </a:r>
                <a:endParaRPr lang="ko-KR" altLang="en-US" sz="1000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440000" y="2160000"/>
                <a:ext cx="504000" cy="7200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/>
                  <a:t>k+1</a:t>
                </a:r>
              </a:p>
              <a:p>
                <a:pPr algn="ctr"/>
                <a:r>
                  <a:rPr lang="en-US" altLang="ko-KR" sz="1000" dirty="0" smtClean="0"/>
                  <a:t>λ=1</a:t>
                </a:r>
              </a:p>
              <a:p>
                <a:pPr algn="ctr"/>
                <a:r>
                  <a:rPr lang="en-US" altLang="ko-KR" sz="800" dirty="0" smtClean="0"/>
                  <a:t>LR </a:t>
                </a:r>
                <a:r>
                  <a:rPr lang="ko-KR" altLang="en-US" sz="800" dirty="0" smtClean="0"/>
                  <a:t>중복</a:t>
                </a:r>
                <a:endParaRPr lang="ko-KR" altLang="en-US" sz="800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883922" y="3501248"/>
              <a:ext cx="1056230" cy="2160000"/>
              <a:chOff x="1047852" y="720240"/>
              <a:chExt cx="1056230" cy="216000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1600082" y="1440240"/>
                <a:ext cx="504000" cy="72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/>
                  <a:t>k+1</a:t>
                </a:r>
              </a:p>
              <a:p>
                <a:pPr algn="ctr"/>
                <a:r>
                  <a:rPr lang="en-US" altLang="ko-KR" sz="1000" dirty="0" smtClean="0"/>
                  <a:t>0&lt;λ&lt;1</a:t>
                </a:r>
                <a:endParaRPr lang="ko-KR" altLang="en-US" sz="1000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600082" y="720240"/>
                <a:ext cx="504000" cy="720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/>
                  <a:t>k+1</a:t>
                </a:r>
              </a:p>
              <a:p>
                <a:pPr algn="ctr"/>
                <a:r>
                  <a:rPr lang="en-US" altLang="ko-KR" sz="1000" dirty="0" smtClean="0"/>
                  <a:t>λ&lt;0</a:t>
                </a:r>
                <a:endParaRPr lang="ko-KR" altLang="en-US" sz="1000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600082" y="2160240"/>
                <a:ext cx="504000" cy="720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/>
                  <a:t>k+1</a:t>
                </a:r>
              </a:p>
              <a:p>
                <a:pPr algn="ctr"/>
                <a:r>
                  <a:rPr lang="en-US" altLang="ko-KR" sz="1000" dirty="0" smtClean="0"/>
                  <a:t>1&lt;λ</a:t>
                </a:r>
                <a:endParaRPr lang="ko-KR" altLang="en-US" sz="1000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 rot="300000">
                <a:off x="1047852" y="1604690"/>
                <a:ext cx="504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/>
                  <a:t>k</a:t>
                </a:r>
                <a:endParaRPr lang="ko-KR" altLang="en-US" sz="1000" dirty="0"/>
              </a:p>
            </p:txBody>
          </p:sp>
        </p:grpSp>
      </p:grpSp>
      <p:sp>
        <p:nvSpPr>
          <p:cNvPr id="43" name="직사각형 42"/>
          <p:cNvSpPr/>
          <p:nvPr/>
        </p:nvSpPr>
        <p:spPr>
          <a:xfrm>
            <a:off x="971600" y="4294837"/>
            <a:ext cx="16546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0&lt;λ&lt;1</a:t>
            </a:r>
          </a:p>
          <a:p>
            <a:pPr algn="ctr"/>
            <a:r>
              <a:rPr lang="en-US" altLang="ko-KR" sz="1000" dirty="0" smtClean="0"/>
              <a:t>(λ=0,1</a:t>
            </a:r>
            <a:r>
              <a:rPr lang="ko-KR" altLang="en-US" sz="1000" dirty="0" smtClean="0"/>
              <a:t>은 </a:t>
            </a:r>
            <a:r>
              <a:rPr lang="en-US" altLang="ko-KR" sz="1000" dirty="0" smtClean="0"/>
              <a:t>UR,LR</a:t>
            </a:r>
            <a:r>
              <a:rPr lang="ko-KR" altLang="en-US" sz="1000" dirty="0" smtClean="0"/>
              <a:t>과 중복됨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698959" y="1532920"/>
            <a:ext cx="1923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UL</a:t>
            </a:r>
            <a:r>
              <a:rPr lang="ko-KR" altLang="en-US" dirty="0" smtClean="0"/>
              <a:t>도 마찬가지로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0≤λ&lt;1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6538855" y="4221008"/>
            <a:ext cx="23118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U-M L</a:t>
            </a:r>
            <a:r>
              <a:rPr lang="ko-KR" altLang="en-US" dirty="0" smtClean="0"/>
              <a:t>도 마찬가지로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0&lt;λ&lt;1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/>
              <p:cNvSpPr/>
              <p:nvPr/>
            </p:nvSpPr>
            <p:spPr>
              <a:xfrm>
                <a:off x="6194782" y="3484736"/>
                <a:ext cx="2932278" cy="698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𝑙𝑡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𝑟𝑡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𝑙𝑡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𝑙𝑏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직사각형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782" y="3484736"/>
                <a:ext cx="2932278" cy="69846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/>
              <p:cNvSpPr/>
              <p:nvPr/>
            </p:nvSpPr>
            <p:spPr>
              <a:xfrm>
                <a:off x="6098743" y="846818"/>
                <a:ext cx="2932278" cy="698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𝑟𝑡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𝑙𝑡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𝑟𝑡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𝑟𝑏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직사각형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743" y="846818"/>
                <a:ext cx="2932278" cy="69846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FA9E-DD63-4F96-BD32-F8E0F32B2CFB}" type="slidenum">
              <a:rPr lang="ko-KR" altLang="en-US" smtClean="0"/>
              <a:t>6</a:t>
            </a:fld>
            <a:fld id="{11955DEA-CE8E-4BD0-9536-370E97A6B3C7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57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Lambda </a:t>
            </a:r>
            <a:r>
              <a:rPr lang="ko-KR" altLang="en-US" dirty="0" smtClean="0"/>
              <a:t>접촉조건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495220" y="3861048"/>
            <a:ext cx="2377668" cy="2160000"/>
            <a:chOff x="2627784" y="3068960"/>
            <a:chExt cx="2377668" cy="2160000"/>
          </a:xfrm>
        </p:grpSpPr>
        <p:grpSp>
          <p:nvGrpSpPr>
            <p:cNvPr id="9" name="그룹 8"/>
            <p:cNvGrpSpPr/>
            <p:nvPr/>
          </p:nvGrpSpPr>
          <p:grpSpPr>
            <a:xfrm>
              <a:off x="2627784" y="3068960"/>
              <a:ext cx="1053524" cy="2160000"/>
              <a:chOff x="890476" y="720000"/>
              <a:chExt cx="1053524" cy="2160000"/>
            </a:xfrm>
          </p:grpSpPr>
          <p:sp>
            <p:nvSpPr>
              <p:cNvPr id="3" name="직사각형 2"/>
              <p:cNvSpPr/>
              <p:nvPr/>
            </p:nvSpPr>
            <p:spPr>
              <a:xfrm rot="21300000">
                <a:off x="890476" y="1460674"/>
                <a:ext cx="504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/>
                  <a:t>k</a:t>
                </a:r>
                <a:endParaRPr lang="ko-KR" altLang="en-US" sz="1000" dirty="0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1440000" y="1440000"/>
                <a:ext cx="504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/>
                  <a:t>k+1</a:t>
                </a:r>
              </a:p>
              <a:p>
                <a:pPr algn="ctr"/>
                <a:r>
                  <a:rPr lang="en-US" altLang="ko-KR" sz="1000" dirty="0" smtClean="0"/>
                  <a:t>λ=1</a:t>
                </a:r>
                <a:endParaRPr lang="ko-KR" altLang="en-US" sz="10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440000" y="720000"/>
                <a:ext cx="504000" cy="720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/>
                  <a:t>k+1</a:t>
                </a:r>
              </a:p>
              <a:p>
                <a:pPr algn="ctr"/>
                <a:r>
                  <a:rPr lang="en-US" altLang="ko-KR" sz="1000" dirty="0" smtClean="0"/>
                  <a:t>1&lt;λ</a:t>
                </a:r>
                <a:endParaRPr lang="ko-KR" altLang="en-US" sz="1000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440000" y="2160000"/>
                <a:ext cx="504000" cy="720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/>
                  <a:t>k+1</a:t>
                </a:r>
              </a:p>
              <a:p>
                <a:pPr algn="ctr"/>
                <a:r>
                  <a:rPr lang="en-US" altLang="ko-KR" sz="1000" dirty="0" smtClean="0"/>
                  <a:t>λ=0</a:t>
                </a:r>
                <a:endParaRPr lang="ko-KR" altLang="en-US" sz="1000" dirty="0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3951927" y="3068960"/>
              <a:ext cx="1053525" cy="2160000"/>
              <a:chOff x="890475" y="720000"/>
              <a:chExt cx="1053525" cy="2160000"/>
            </a:xfrm>
          </p:grpSpPr>
          <p:sp>
            <p:nvSpPr>
              <p:cNvPr id="11" name="직사각형 10"/>
              <p:cNvSpPr/>
              <p:nvPr/>
            </p:nvSpPr>
            <p:spPr>
              <a:xfrm rot="21300000">
                <a:off x="890475" y="1209201"/>
                <a:ext cx="504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/>
                  <a:t>k</a:t>
                </a:r>
                <a:endParaRPr lang="ko-KR" altLang="en-US" sz="1000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440000" y="1440000"/>
                <a:ext cx="504000" cy="72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/>
                  <a:t>k+1</a:t>
                </a:r>
              </a:p>
              <a:p>
                <a:pPr algn="ctr"/>
                <a:r>
                  <a:rPr lang="en-US" altLang="ko-KR" sz="1000" dirty="0" smtClean="0"/>
                  <a:t>0&lt;λ&lt;1</a:t>
                </a:r>
                <a:endParaRPr lang="ko-KR" altLang="en-US" sz="1000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440000" y="720000"/>
                <a:ext cx="504000" cy="720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/>
                  <a:t>k+1</a:t>
                </a:r>
              </a:p>
              <a:p>
                <a:pPr algn="ctr"/>
                <a:r>
                  <a:rPr lang="en-US" altLang="ko-KR" sz="1000" dirty="0" smtClean="0"/>
                  <a:t>1&lt;λ</a:t>
                </a:r>
                <a:endParaRPr lang="ko-KR" altLang="en-US" sz="1000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440000" y="2160000"/>
                <a:ext cx="504000" cy="720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/>
                  <a:t>k+1</a:t>
                </a:r>
              </a:p>
              <a:p>
                <a:pPr algn="ctr"/>
                <a:r>
                  <a:rPr lang="en-US" altLang="ko-KR" sz="1000" dirty="0" smtClean="0"/>
                  <a:t>λ&lt;0</a:t>
                </a:r>
                <a:endParaRPr lang="ko-KR" altLang="en-US" sz="1000" dirty="0"/>
              </a:p>
            </p:txBody>
          </p:sp>
        </p:grpSp>
      </p:grpSp>
      <p:sp>
        <p:nvSpPr>
          <p:cNvPr id="21" name="직사각형 20"/>
          <p:cNvSpPr/>
          <p:nvPr/>
        </p:nvSpPr>
        <p:spPr>
          <a:xfrm>
            <a:off x="919666" y="4543787"/>
            <a:ext cx="18101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0&lt;λ≤1</a:t>
            </a:r>
          </a:p>
          <a:p>
            <a:pPr algn="ctr"/>
            <a:r>
              <a:rPr lang="en-US" altLang="ko-KR" sz="1000" dirty="0" smtClean="0"/>
              <a:t>(0</a:t>
            </a:r>
            <a:r>
              <a:rPr lang="ko-KR" altLang="en-US" sz="1000" dirty="0" smtClean="0"/>
              <a:t>이 되는 순간 </a:t>
            </a:r>
            <a:r>
              <a:rPr lang="en-US" altLang="ko-KR" sz="1000" dirty="0" smtClean="0"/>
              <a:t>m+1</a:t>
            </a:r>
            <a:r>
              <a:rPr lang="ko-KR" altLang="en-US" sz="1000" dirty="0" smtClean="0"/>
              <a:t>과 매치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521237" y="339684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6265" y="64921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-M R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3458743" y="1109122"/>
            <a:ext cx="2377668" cy="2160000"/>
            <a:chOff x="3402402" y="3501008"/>
            <a:chExt cx="2377668" cy="2160000"/>
          </a:xfrm>
        </p:grpSpPr>
        <p:grpSp>
          <p:nvGrpSpPr>
            <p:cNvPr id="24" name="그룹 23"/>
            <p:cNvGrpSpPr/>
            <p:nvPr/>
          </p:nvGrpSpPr>
          <p:grpSpPr>
            <a:xfrm>
              <a:off x="3402402" y="3501008"/>
              <a:ext cx="1053524" cy="2160000"/>
              <a:chOff x="890476" y="720000"/>
              <a:chExt cx="1053524" cy="2160000"/>
            </a:xfrm>
          </p:grpSpPr>
          <p:sp>
            <p:nvSpPr>
              <p:cNvPr id="30" name="직사각형 29"/>
              <p:cNvSpPr/>
              <p:nvPr/>
            </p:nvSpPr>
            <p:spPr>
              <a:xfrm rot="21300000">
                <a:off x="890476" y="1463763"/>
                <a:ext cx="504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/>
                  <a:t>k</a:t>
                </a:r>
                <a:endParaRPr lang="ko-KR" altLang="en-US" sz="1000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440000" y="1440000"/>
                <a:ext cx="504000" cy="7200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/>
                  <a:t>k+1</a:t>
                </a:r>
              </a:p>
              <a:p>
                <a:pPr algn="ctr"/>
                <a:r>
                  <a:rPr lang="en-US" altLang="ko-KR" sz="1000" dirty="0" smtClean="0"/>
                  <a:t>λ=1</a:t>
                </a:r>
              </a:p>
              <a:p>
                <a:pPr algn="ctr"/>
                <a:r>
                  <a:rPr lang="en-US" altLang="ko-KR" sz="800" dirty="0" smtClean="0"/>
                  <a:t>LR </a:t>
                </a:r>
                <a:r>
                  <a:rPr lang="ko-KR" altLang="en-US" sz="800" dirty="0" smtClean="0"/>
                  <a:t>중복</a:t>
                </a:r>
                <a:endParaRPr lang="ko-KR" altLang="en-US" sz="800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440000" y="720000"/>
                <a:ext cx="504000" cy="7200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/>
                  <a:t>k+1</a:t>
                </a:r>
              </a:p>
              <a:p>
                <a:pPr algn="ctr"/>
                <a:r>
                  <a:rPr lang="en-US" altLang="ko-KR" sz="1000" dirty="0" smtClean="0"/>
                  <a:t>λ=0</a:t>
                </a:r>
              </a:p>
              <a:p>
                <a:pPr algn="ctr"/>
                <a:r>
                  <a:rPr lang="en-US" altLang="ko-KR" sz="800" dirty="0" smtClean="0"/>
                  <a:t>UR </a:t>
                </a:r>
                <a:r>
                  <a:rPr lang="ko-KR" altLang="en-US" sz="800" dirty="0" smtClean="0"/>
                  <a:t>중복</a:t>
                </a:r>
                <a:endParaRPr lang="ko-KR" altLang="en-US" sz="800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440000" y="2160000"/>
                <a:ext cx="504000" cy="720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/>
                  <a:t>k+1</a:t>
                </a:r>
              </a:p>
              <a:p>
                <a:pPr algn="ctr"/>
                <a:r>
                  <a:rPr lang="en-US" altLang="ko-KR" sz="1000" dirty="0" smtClean="0"/>
                  <a:t>1&lt;λ</a:t>
                </a: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767187" y="3501008"/>
              <a:ext cx="1012883" cy="2160000"/>
              <a:chOff x="931117" y="720000"/>
              <a:chExt cx="1012883" cy="216000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1440000" y="1440000"/>
                <a:ext cx="504000" cy="72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/>
                  <a:t>k+1</a:t>
                </a:r>
              </a:p>
              <a:p>
                <a:pPr algn="ctr"/>
                <a:r>
                  <a:rPr lang="en-US" altLang="ko-KR" sz="1000" dirty="0" smtClean="0"/>
                  <a:t>0&lt;λ&lt;1</a:t>
                </a:r>
                <a:endParaRPr lang="ko-KR" altLang="en-US" sz="1000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440000" y="720000"/>
                <a:ext cx="504000" cy="720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/>
                  <a:t>k+1</a:t>
                </a:r>
              </a:p>
              <a:p>
                <a:pPr algn="ctr"/>
                <a:r>
                  <a:rPr lang="en-US" altLang="ko-KR" sz="1000" dirty="0" smtClean="0"/>
                  <a:t>λ&lt;0</a:t>
                </a:r>
                <a:endParaRPr lang="ko-KR" altLang="en-US" sz="1000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440000" y="2160000"/>
                <a:ext cx="504000" cy="720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/>
                  <a:t>k+1</a:t>
                </a:r>
              </a:p>
              <a:p>
                <a:pPr algn="ctr"/>
                <a:r>
                  <a:rPr lang="en-US" altLang="ko-KR" sz="1000" dirty="0" smtClean="0"/>
                  <a:t>1&lt;λ</a:t>
                </a:r>
                <a:endParaRPr lang="ko-KR" altLang="en-US" sz="1000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 rot="21300000">
                <a:off x="931117" y="1692320"/>
                <a:ext cx="504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/>
                  <a:t>k</a:t>
                </a:r>
                <a:endParaRPr lang="ko-KR" altLang="en-US" sz="1000" dirty="0"/>
              </a:p>
            </p:txBody>
          </p:sp>
        </p:grpSp>
      </p:grpSp>
      <p:sp>
        <p:nvSpPr>
          <p:cNvPr id="43" name="직사각형 42"/>
          <p:cNvSpPr/>
          <p:nvPr/>
        </p:nvSpPr>
        <p:spPr>
          <a:xfrm>
            <a:off x="1027941" y="1902951"/>
            <a:ext cx="16546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0&lt;λ&lt;1</a:t>
            </a:r>
          </a:p>
          <a:p>
            <a:pPr algn="ctr"/>
            <a:r>
              <a:rPr lang="en-US" altLang="ko-KR" sz="1000" dirty="0" smtClean="0"/>
              <a:t>(λ=0,1</a:t>
            </a:r>
            <a:r>
              <a:rPr lang="ko-KR" altLang="en-US" sz="1000" dirty="0" smtClean="0"/>
              <a:t>은 </a:t>
            </a:r>
            <a:r>
              <a:rPr lang="en-US" altLang="ko-KR" sz="1000" dirty="0" smtClean="0"/>
              <a:t>UR,LR</a:t>
            </a:r>
            <a:r>
              <a:rPr lang="ko-KR" altLang="en-US" sz="1000" dirty="0" smtClean="0"/>
              <a:t>과 중복됨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86265" y="1064253"/>
                <a:ext cx="2959528" cy="698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𝑟𝑡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𝑙𝑏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𝑟𝑡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𝑟𝑏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65" y="1064253"/>
                <a:ext cx="2959528" cy="6984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528348" y="3766174"/>
                <a:ext cx="2959528" cy="698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𝑙𝑡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𝑟𝑏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𝑙𝑡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𝑙𝑏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8" y="3766174"/>
                <a:ext cx="2959528" cy="6984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직사각형 35"/>
          <p:cNvSpPr/>
          <p:nvPr/>
        </p:nvSpPr>
        <p:spPr>
          <a:xfrm>
            <a:off x="6724606" y="4266788"/>
            <a:ext cx="18726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LL</a:t>
            </a:r>
            <a:r>
              <a:rPr lang="ko-KR" altLang="en-US" dirty="0" smtClean="0"/>
              <a:t>도 마찬가지로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0&lt;λ≤1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564503" y="1889719"/>
            <a:ext cx="2260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L</a:t>
            </a:r>
            <a:r>
              <a:rPr lang="en-US" altLang="ko-KR" dirty="0" smtClean="0"/>
              <a:t>-M L</a:t>
            </a:r>
            <a:r>
              <a:rPr lang="ko-KR" altLang="en-US" dirty="0" smtClean="0"/>
              <a:t>도 마찬가지로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0&lt;λ&lt;1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6087450" y="3565133"/>
                <a:ext cx="2959528" cy="698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𝑟𝑡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𝑙𝑏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𝑟𝑡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𝑟𝑏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450" y="3565133"/>
                <a:ext cx="2959528" cy="69846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6087450" y="1133830"/>
                <a:ext cx="2959528" cy="698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𝑙𝑡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𝑟𝑏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𝑙𝑡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𝑙𝑏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450" y="1133830"/>
                <a:ext cx="2959528" cy="69846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FA9E-DD63-4F96-BD32-F8E0F32B2CFB}" type="slidenum">
              <a:rPr lang="ko-KR" altLang="en-US" smtClean="0"/>
              <a:t>7</a:t>
            </a:fld>
            <a:fld id="{11955DEA-CE8E-4BD0-9536-370E97A6B3C7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40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Lambda </a:t>
            </a:r>
            <a:r>
              <a:rPr lang="ko-KR" altLang="en-US" dirty="0" smtClean="0"/>
              <a:t>접촉조건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229924" y="764703"/>
                <a:ext cx="2932278" cy="698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𝑙𝑡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𝑟𝑡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𝑙𝑡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𝑙𝑏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24" y="764703"/>
                <a:ext cx="2932278" cy="6984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/>
          <p:cNvSpPr/>
          <p:nvPr/>
        </p:nvSpPr>
        <p:spPr>
          <a:xfrm>
            <a:off x="1187624" y="1551609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0≤λ&lt;1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173583" y="3397231"/>
                <a:ext cx="2932278" cy="698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𝑟𝑡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𝑙𝑡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𝑟𝑡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𝑟𝑏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3" y="3397231"/>
                <a:ext cx="2932278" cy="6984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323528" y="404664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UR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9924" y="304109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U-M R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868753" y="4161028"/>
            <a:ext cx="16546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0&lt;λ&lt;1</a:t>
            </a:r>
          </a:p>
          <a:p>
            <a:pPr algn="ctr"/>
            <a:r>
              <a:rPr lang="en-US" altLang="ko-KR" sz="1000" dirty="0" smtClean="0"/>
              <a:t>(λ=0,1</a:t>
            </a:r>
            <a:r>
              <a:rPr lang="ko-KR" altLang="en-US" sz="1000" dirty="0" smtClean="0"/>
              <a:t>은 </a:t>
            </a:r>
            <a:r>
              <a:rPr lang="en-US" altLang="ko-KR" sz="1000" dirty="0" smtClean="0"/>
              <a:t>UR,LR</a:t>
            </a:r>
            <a:r>
              <a:rPr lang="ko-KR" altLang="en-US" sz="1000" dirty="0" smtClean="0"/>
              <a:t>과 중복됨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FA9E-DD63-4F96-BD32-F8E0F32B2CFB}" type="slidenum">
              <a:rPr lang="ko-KR" altLang="en-US" smtClean="0"/>
              <a:t>8</a:t>
            </a:fld>
            <a:fld id="{11955DEA-CE8E-4BD0-9536-370E97A6B3C7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3200537" y="779149"/>
            <a:ext cx="4320000" cy="2021524"/>
            <a:chOff x="3402579" y="1490560"/>
            <a:chExt cx="4320000" cy="2021524"/>
          </a:xfrm>
        </p:grpSpPr>
        <p:sp>
          <p:nvSpPr>
            <p:cNvPr id="40" name="직사각형 39"/>
            <p:cNvSpPr/>
            <p:nvPr/>
          </p:nvSpPr>
          <p:spPr>
            <a:xfrm>
              <a:off x="6282579" y="1490560"/>
              <a:ext cx="1440000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402579" y="1490560"/>
              <a:ext cx="1440000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842579" y="1490560"/>
              <a:ext cx="1440000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9" name="그룹 108"/>
            <p:cNvGrpSpPr/>
            <p:nvPr/>
          </p:nvGrpSpPr>
          <p:grpSpPr>
            <a:xfrm>
              <a:off x="5044551" y="1908163"/>
              <a:ext cx="1059203" cy="1058076"/>
              <a:chOff x="4871784" y="1280103"/>
              <a:chExt cx="1059203" cy="1058076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4871784" y="1280103"/>
                <a:ext cx="1059203" cy="1058076"/>
                <a:chOff x="65849" y="4920722"/>
                <a:chExt cx="1059203" cy="1058076"/>
              </a:xfrm>
            </p:grpSpPr>
            <p:sp>
              <p:nvSpPr>
                <p:cNvPr id="100" name="직사각형 99"/>
                <p:cNvSpPr/>
                <p:nvPr/>
              </p:nvSpPr>
              <p:spPr>
                <a:xfrm>
                  <a:off x="621052" y="4920722"/>
                  <a:ext cx="504000" cy="720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(k+1,m)</a:t>
                  </a:r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 rot="300000">
                  <a:off x="65849" y="5258798"/>
                  <a:ext cx="504000" cy="720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k,l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5" name="직선 연결선 84"/>
              <p:cNvCxnSpPr/>
              <p:nvPr/>
            </p:nvCxnSpPr>
            <p:spPr>
              <a:xfrm flipH="1">
                <a:off x="5154662" y="1639678"/>
                <a:ext cx="252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H="1">
                <a:off x="5426761" y="1282484"/>
                <a:ext cx="252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5386350" y="1280103"/>
                <a:ext cx="226" cy="360000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직사각형 87"/>
              <p:cNvSpPr/>
              <p:nvPr/>
            </p:nvSpPr>
            <p:spPr>
              <a:xfrm>
                <a:off x="4977190" y="1369711"/>
                <a:ext cx="386324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rgbClr val="FF0000"/>
                    </a:solidFill>
                  </a:rPr>
                  <a:t>0&lt;λ&lt;1</a:t>
                </a:r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3606092" y="1968039"/>
              <a:ext cx="1053524" cy="914916"/>
              <a:chOff x="3545343" y="1427042"/>
              <a:chExt cx="1053524" cy="914916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3545343" y="1601524"/>
                <a:ext cx="1053524" cy="740434"/>
                <a:chOff x="71528" y="5249078"/>
                <a:chExt cx="1053524" cy="740434"/>
              </a:xfrm>
            </p:grpSpPr>
            <p:sp>
              <p:nvSpPr>
                <p:cNvPr id="102" name="직사각형 101"/>
                <p:cNvSpPr/>
                <p:nvPr/>
              </p:nvSpPr>
              <p:spPr>
                <a:xfrm rot="300000">
                  <a:off x="71528" y="5249078"/>
                  <a:ext cx="504000" cy="720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k,l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621052" y="5269512"/>
                  <a:ext cx="504000" cy="720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(k+1,m)</a:t>
                  </a:r>
                </a:p>
              </p:txBody>
            </p:sp>
          </p:grpSp>
          <p:cxnSp>
            <p:nvCxnSpPr>
              <p:cNvPr id="83" name="직선 연결선 82"/>
              <p:cNvCxnSpPr/>
              <p:nvPr/>
            </p:nvCxnSpPr>
            <p:spPr>
              <a:xfrm flipH="1">
                <a:off x="3822743" y="1624131"/>
                <a:ext cx="252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 flipH="1">
                <a:off x="4094867" y="1624131"/>
                <a:ext cx="252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직사각형 88"/>
              <p:cNvSpPr/>
              <p:nvPr/>
            </p:nvSpPr>
            <p:spPr>
              <a:xfrm>
                <a:off x="3822743" y="1427042"/>
                <a:ext cx="226024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rgbClr val="FF0000"/>
                    </a:solidFill>
                  </a:rPr>
                  <a:t>λ=0</a:t>
                </a:r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6490078" y="1692139"/>
              <a:ext cx="1061780" cy="1425539"/>
              <a:chOff x="6389631" y="876710"/>
              <a:chExt cx="1061780" cy="1425539"/>
            </a:xfrm>
          </p:grpSpPr>
          <p:grpSp>
            <p:nvGrpSpPr>
              <p:cNvPr id="90" name="그룹 89"/>
              <p:cNvGrpSpPr/>
              <p:nvPr/>
            </p:nvGrpSpPr>
            <p:grpSpPr>
              <a:xfrm>
                <a:off x="6389631" y="881714"/>
                <a:ext cx="1061780" cy="1420535"/>
                <a:chOff x="63272" y="4545881"/>
                <a:chExt cx="1061780" cy="1420535"/>
              </a:xfrm>
            </p:grpSpPr>
            <p:sp>
              <p:nvSpPr>
                <p:cNvPr id="98" name="직사각형 97"/>
                <p:cNvSpPr/>
                <p:nvPr/>
              </p:nvSpPr>
              <p:spPr>
                <a:xfrm>
                  <a:off x="621052" y="4545881"/>
                  <a:ext cx="504000" cy="720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k+1,m)</a:t>
                  </a:r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 rot="300000">
                  <a:off x="63272" y="5246416"/>
                  <a:ext cx="504000" cy="720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k,l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1" name="직선 연결선 90"/>
              <p:cNvCxnSpPr/>
              <p:nvPr/>
            </p:nvCxnSpPr>
            <p:spPr>
              <a:xfrm flipH="1">
                <a:off x="6676395" y="1604293"/>
                <a:ext cx="252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H="1">
                <a:off x="6947185" y="884095"/>
                <a:ext cx="252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6896678" y="876710"/>
                <a:ext cx="226" cy="722381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직사각형 93"/>
              <p:cNvSpPr/>
              <p:nvPr/>
            </p:nvSpPr>
            <p:spPr>
              <a:xfrm>
                <a:off x="6636861" y="1160956"/>
                <a:ext cx="226024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FF0000"/>
                    </a:solidFill>
                  </a:rPr>
                  <a:t>λ=1</a:t>
                </a:r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5" name="직사각형 94"/>
            <p:cNvSpPr/>
            <p:nvPr/>
          </p:nvSpPr>
          <p:spPr>
            <a:xfrm>
              <a:off x="3766712" y="3290560"/>
              <a:ext cx="711734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dirty="0" smtClean="0"/>
                <a:t>λ=0 (Match)</a:t>
              </a:r>
              <a:endParaRPr lang="ko-KR" altLang="en-US" sz="1000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126561" y="3290560"/>
              <a:ext cx="872035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dirty="0" smtClean="0"/>
                <a:t>0&lt;λ&lt;1 (Match)</a:t>
              </a:r>
              <a:endParaRPr lang="ko-KR" altLang="en-US" sz="1000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6393440" y="3204307"/>
              <a:ext cx="1218282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dirty="0" smtClean="0"/>
                <a:t>λ=1</a:t>
              </a:r>
            </a:p>
            <a:p>
              <a:pPr algn="ctr"/>
              <a:r>
                <a:rPr lang="en-US" altLang="ko-KR" sz="1000" dirty="0" smtClean="0"/>
                <a:t>(Match to (k+1,m-1))</a:t>
              </a:r>
              <a:endParaRPr lang="ko-KR" altLang="en-US" sz="1000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347864" y="3707304"/>
            <a:ext cx="4320000" cy="1953888"/>
            <a:chOff x="3402579" y="1490560"/>
            <a:chExt cx="4320000" cy="1953888"/>
          </a:xfrm>
        </p:grpSpPr>
        <p:sp>
          <p:nvSpPr>
            <p:cNvPr id="113" name="직사각형 112"/>
            <p:cNvSpPr/>
            <p:nvPr/>
          </p:nvSpPr>
          <p:spPr>
            <a:xfrm>
              <a:off x="6282579" y="1490560"/>
              <a:ext cx="1440000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402579" y="1490560"/>
              <a:ext cx="1440000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842579" y="1490560"/>
              <a:ext cx="1440000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5041376" y="1884493"/>
              <a:ext cx="1062378" cy="1092460"/>
              <a:chOff x="4868609" y="1256433"/>
              <a:chExt cx="1062378" cy="1092460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4868609" y="1256433"/>
                <a:ext cx="1062378" cy="1092460"/>
                <a:chOff x="62674" y="4897052"/>
                <a:chExt cx="1062378" cy="1092460"/>
              </a:xfrm>
            </p:grpSpPr>
            <p:sp>
              <p:nvSpPr>
                <p:cNvPr id="140" name="직사각형 139"/>
                <p:cNvSpPr/>
                <p:nvPr/>
              </p:nvSpPr>
              <p:spPr>
                <a:xfrm>
                  <a:off x="621052" y="5269512"/>
                  <a:ext cx="504000" cy="720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(k+1,m)</a:t>
                  </a:r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 rot="300000">
                  <a:off x="62674" y="4897052"/>
                  <a:ext cx="504000" cy="720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k,l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6" name="직선 연결선 135"/>
              <p:cNvCxnSpPr/>
              <p:nvPr/>
            </p:nvCxnSpPr>
            <p:spPr>
              <a:xfrm flipH="1">
                <a:off x="5151487" y="1277932"/>
                <a:ext cx="252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/>
              <p:nvPr/>
            </p:nvCxnSpPr>
            <p:spPr>
              <a:xfrm flipH="1">
                <a:off x="5426761" y="1631274"/>
                <a:ext cx="252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>
                <a:off x="5424450" y="1273060"/>
                <a:ext cx="226" cy="360000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직사각형 138"/>
              <p:cNvSpPr/>
              <p:nvPr/>
            </p:nvSpPr>
            <p:spPr>
              <a:xfrm>
                <a:off x="5485825" y="1376116"/>
                <a:ext cx="386324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rgbClr val="FF0000"/>
                    </a:solidFill>
                  </a:rPr>
                  <a:t>0&lt;λ&lt;1</a:t>
                </a:r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3606092" y="1968039"/>
              <a:ext cx="1053524" cy="914916"/>
              <a:chOff x="3545343" y="1427042"/>
              <a:chExt cx="1053524" cy="914916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3545343" y="1601524"/>
                <a:ext cx="1053524" cy="740434"/>
                <a:chOff x="71528" y="5249078"/>
                <a:chExt cx="1053524" cy="740434"/>
              </a:xfrm>
            </p:grpSpPr>
            <p:sp>
              <p:nvSpPr>
                <p:cNvPr id="133" name="직사각형 132"/>
                <p:cNvSpPr/>
                <p:nvPr/>
              </p:nvSpPr>
              <p:spPr>
                <a:xfrm rot="300000">
                  <a:off x="71528" y="5249078"/>
                  <a:ext cx="504000" cy="720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k,l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621052" y="5269512"/>
                  <a:ext cx="504000" cy="720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(k+1,m)</a:t>
                  </a:r>
                </a:p>
              </p:txBody>
            </p:sp>
          </p:grpSp>
          <p:cxnSp>
            <p:nvCxnSpPr>
              <p:cNvPr id="130" name="직선 연결선 129"/>
              <p:cNvCxnSpPr/>
              <p:nvPr/>
            </p:nvCxnSpPr>
            <p:spPr>
              <a:xfrm flipH="1">
                <a:off x="3822743" y="1624131"/>
                <a:ext cx="252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flipH="1">
                <a:off x="4094867" y="1624131"/>
                <a:ext cx="252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직사각형 131"/>
              <p:cNvSpPr/>
              <p:nvPr/>
            </p:nvSpPr>
            <p:spPr>
              <a:xfrm>
                <a:off x="3822743" y="1427042"/>
                <a:ext cx="226024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rgbClr val="FF0000"/>
                    </a:solidFill>
                  </a:rPr>
                  <a:t>λ=0</a:t>
                </a:r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6490078" y="1679280"/>
              <a:ext cx="1061780" cy="1461494"/>
              <a:chOff x="6389631" y="863851"/>
              <a:chExt cx="1061780" cy="1461494"/>
            </a:xfrm>
          </p:grpSpPr>
          <p:grpSp>
            <p:nvGrpSpPr>
              <p:cNvPr id="122" name="그룹 121"/>
              <p:cNvGrpSpPr/>
              <p:nvPr/>
            </p:nvGrpSpPr>
            <p:grpSpPr>
              <a:xfrm>
                <a:off x="6389631" y="863851"/>
                <a:ext cx="1061780" cy="1461494"/>
                <a:chOff x="63272" y="4528018"/>
                <a:chExt cx="1061780" cy="1461494"/>
              </a:xfrm>
            </p:grpSpPr>
            <p:sp>
              <p:nvSpPr>
                <p:cNvPr id="127" name="직사각형 126"/>
                <p:cNvSpPr/>
                <p:nvPr/>
              </p:nvSpPr>
              <p:spPr>
                <a:xfrm>
                  <a:off x="621052" y="5269512"/>
                  <a:ext cx="504000" cy="720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k+1,m)</a:t>
                  </a:r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 rot="300000">
                  <a:off x="63272" y="4528018"/>
                  <a:ext cx="504000" cy="720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k,l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3" name="직선 연결선 122"/>
              <p:cNvCxnSpPr/>
              <p:nvPr/>
            </p:nvCxnSpPr>
            <p:spPr>
              <a:xfrm flipH="1">
                <a:off x="6676395" y="885895"/>
                <a:ext cx="252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 flipH="1">
                <a:off x="6947185" y="1607726"/>
                <a:ext cx="252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>
                <a:off x="6942423" y="885345"/>
                <a:ext cx="226" cy="722381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직사각형 125"/>
              <p:cNvSpPr/>
              <p:nvPr/>
            </p:nvSpPr>
            <p:spPr>
              <a:xfrm>
                <a:off x="6994269" y="1179744"/>
                <a:ext cx="226024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FF0000"/>
                    </a:solidFill>
                  </a:rPr>
                  <a:t>λ=1</a:t>
                </a:r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9" name="직사각형 118"/>
            <p:cNvSpPr/>
            <p:nvPr/>
          </p:nvSpPr>
          <p:spPr>
            <a:xfrm>
              <a:off x="3599999" y="3290560"/>
              <a:ext cx="1045159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dirty="0" smtClean="0"/>
                <a:t>λ=0 (Same </a:t>
              </a:r>
              <a:r>
                <a:rPr lang="en-US" altLang="ko-KR" sz="1000" dirty="0"/>
                <a:t>to UR)</a:t>
              </a:r>
              <a:endParaRPr lang="ko-KR" altLang="en-US" sz="1000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5126561" y="3290560"/>
              <a:ext cx="872035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dirty="0" smtClean="0"/>
                <a:t>0&lt;λ&lt;1 (Match)</a:t>
              </a:r>
              <a:endParaRPr lang="ko-KR" altLang="en-US" sz="1000" dirty="0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494427" y="3290560"/>
              <a:ext cx="1016304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dirty="0" smtClean="0"/>
                <a:t>λ=1 (Same </a:t>
              </a:r>
              <a:r>
                <a:rPr lang="en-US" altLang="ko-KR" sz="1000" dirty="0"/>
                <a:t>to </a:t>
              </a:r>
              <a:r>
                <a:rPr lang="en-US" altLang="ko-KR" sz="1000" dirty="0" smtClean="0"/>
                <a:t>LR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989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Lambda </a:t>
            </a:r>
            <a:r>
              <a:rPr lang="ko-KR" altLang="en-US" dirty="0" smtClean="0"/>
              <a:t>접촉조건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385334" y="4543787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0&lt;λ≤1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1237" y="339684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6265" y="64921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-M R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027941" y="1902951"/>
            <a:ext cx="16546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0&lt;λ&lt;1</a:t>
            </a:r>
          </a:p>
          <a:p>
            <a:pPr algn="ctr"/>
            <a:r>
              <a:rPr lang="en-US" altLang="ko-KR" sz="1000" dirty="0" smtClean="0"/>
              <a:t>(λ=0,1</a:t>
            </a:r>
            <a:r>
              <a:rPr lang="ko-KR" altLang="en-US" sz="1000" dirty="0" smtClean="0"/>
              <a:t>은 </a:t>
            </a:r>
            <a:r>
              <a:rPr lang="en-US" altLang="ko-KR" sz="1000" dirty="0" smtClean="0"/>
              <a:t>UR,LR</a:t>
            </a:r>
            <a:r>
              <a:rPr lang="ko-KR" altLang="en-US" sz="1000" dirty="0" smtClean="0"/>
              <a:t>과 중복됨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86265" y="1064253"/>
                <a:ext cx="2959528" cy="698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𝑟𝑡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𝑙𝑏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𝑟𝑡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𝑟𝑏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65" y="1064253"/>
                <a:ext cx="2959528" cy="6984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528348" y="3766174"/>
                <a:ext cx="2959528" cy="698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𝑙𝑡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𝑟𝑏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𝑙𝑡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𝑙𝑏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8" y="3766174"/>
                <a:ext cx="2959528" cy="6984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FA9E-DD63-4F96-BD32-F8E0F32B2CFB}" type="slidenum">
              <a:rPr lang="ko-KR" altLang="en-US" smtClean="0"/>
              <a:t>9</a:t>
            </a:fld>
            <a:fld id="{11955DEA-CE8E-4BD0-9536-370E97A6B3C7}" type="slidenum">
              <a:rPr lang="ko-KR" altLang="en-US" smtClean="0"/>
              <a:t>9</a:t>
            </a:fld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3954777" y="905990"/>
            <a:ext cx="4320000" cy="2024410"/>
            <a:chOff x="3954777" y="905990"/>
            <a:chExt cx="4320000" cy="2024410"/>
          </a:xfrm>
        </p:grpSpPr>
        <p:sp>
          <p:nvSpPr>
            <p:cNvPr id="39" name="직사각형 38"/>
            <p:cNvSpPr/>
            <p:nvPr/>
          </p:nvSpPr>
          <p:spPr>
            <a:xfrm>
              <a:off x="6834777" y="905990"/>
              <a:ext cx="1440000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954777" y="905990"/>
              <a:ext cx="1440000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394777" y="905990"/>
              <a:ext cx="1440000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5596749" y="1323593"/>
              <a:ext cx="1059203" cy="1105701"/>
              <a:chOff x="4871784" y="1280103"/>
              <a:chExt cx="1059203" cy="1105701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4871784" y="1280103"/>
                <a:ext cx="1059203" cy="1105701"/>
                <a:chOff x="65849" y="4920722"/>
                <a:chExt cx="1059203" cy="1105701"/>
              </a:xfrm>
            </p:grpSpPr>
            <p:sp>
              <p:nvSpPr>
                <p:cNvPr id="68" name="직사각형 67"/>
                <p:cNvSpPr/>
                <p:nvPr/>
              </p:nvSpPr>
              <p:spPr>
                <a:xfrm>
                  <a:off x="621052" y="4920722"/>
                  <a:ext cx="504000" cy="720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(k+1,m)</a:t>
                  </a:r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 rot="21300000">
                  <a:off x="65849" y="5306423"/>
                  <a:ext cx="504000" cy="720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k,l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직선 연결선 63"/>
              <p:cNvCxnSpPr/>
              <p:nvPr/>
            </p:nvCxnSpPr>
            <p:spPr>
              <a:xfrm flipH="1">
                <a:off x="5083871" y="1646028"/>
                <a:ext cx="252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flipH="1">
                <a:off x="5433111" y="1997229"/>
                <a:ext cx="252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5386350" y="1635133"/>
                <a:ext cx="226" cy="360000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직사각형 66"/>
              <p:cNvSpPr/>
              <p:nvPr/>
            </p:nvSpPr>
            <p:spPr>
              <a:xfrm>
                <a:off x="5448016" y="2104519"/>
                <a:ext cx="386324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rgbClr val="FF0000"/>
                    </a:solidFill>
                  </a:rPr>
                  <a:t>0&lt;λ&lt;1</a:t>
                </a:r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4158290" y="1032687"/>
              <a:ext cx="1053524" cy="1460209"/>
              <a:chOff x="3545343" y="1168317"/>
              <a:chExt cx="1053524" cy="1460209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3545343" y="1168317"/>
                <a:ext cx="1053524" cy="1460209"/>
                <a:chOff x="71528" y="4815871"/>
                <a:chExt cx="1053524" cy="1460209"/>
              </a:xfrm>
            </p:grpSpPr>
            <p:sp>
              <p:nvSpPr>
                <p:cNvPr id="61" name="직사각형 60"/>
                <p:cNvSpPr/>
                <p:nvPr/>
              </p:nvSpPr>
              <p:spPr>
                <a:xfrm rot="21300000">
                  <a:off x="71528" y="5556080"/>
                  <a:ext cx="504000" cy="720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k,l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621052" y="4815871"/>
                  <a:ext cx="504000" cy="720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(k+1,m)</a:t>
                  </a:r>
                </a:p>
              </p:txBody>
            </p:sp>
          </p:grpSp>
          <p:cxnSp>
            <p:nvCxnSpPr>
              <p:cNvPr id="58" name="직선 연결선 57"/>
              <p:cNvCxnSpPr/>
              <p:nvPr/>
            </p:nvCxnSpPr>
            <p:spPr>
              <a:xfrm flipH="1">
                <a:off x="3759696" y="1889135"/>
                <a:ext cx="252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flipH="1">
                <a:off x="4101217" y="1885854"/>
                <a:ext cx="252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직사각형 59"/>
              <p:cNvSpPr/>
              <p:nvPr/>
            </p:nvSpPr>
            <p:spPr>
              <a:xfrm>
                <a:off x="4129182" y="1988819"/>
                <a:ext cx="226024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rgbClr val="FF0000"/>
                    </a:solidFill>
                  </a:rPr>
                  <a:t>λ=0</a:t>
                </a:r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6954179" y="1340848"/>
              <a:ext cx="1149877" cy="936024"/>
              <a:chOff x="6301534" y="876710"/>
              <a:chExt cx="1149877" cy="936024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6301534" y="881714"/>
                <a:ext cx="1149877" cy="743241"/>
                <a:chOff x="-24825" y="4545881"/>
                <a:chExt cx="1149877" cy="743241"/>
              </a:xfrm>
            </p:grpSpPr>
            <p:sp>
              <p:nvSpPr>
                <p:cNvPr id="55" name="직사각형 54"/>
                <p:cNvSpPr/>
                <p:nvPr/>
              </p:nvSpPr>
              <p:spPr>
                <a:xfrm>
                  <a:off x="621052" y="4545881"/>
                  <a:ext cx="504000" cy="720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k+1,m)</a:t>
                  </a: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 rot="21300000">
                  <a:off x="-24825" y="4569122"/>
                  <a:ext cx="504000" cy="720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k,l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1" name="직선 연결선 50"/>
              <p:cNvCxnSpPr/>
              <p:nvPr/>
            </p:nvCxnSpPr>
            <p:spPr>
              <a:xfrm flipH="1">
                <a:off x="6517561" y="886670"/>
                <a:ext cx="252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 flipH="1">
                <a:off x="6955596" y="1603853"/>
                <a:ext cx="252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6891916" y="876710"/>
                <a:ext cx="226" cy="722381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직사각형 53"/>
              <p:cNvSpPr/>
              <p:nvPr/>
            </p:nvSpPr>
            <p:spPr>
              <a:xfrm>
                <a:off x="6778904" y="1658846"/>
                <a:ext cx="226024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FF0000"/>
                    </a:solidFill>
                  </a:rPr>
                  <a:t>λ=1</a:t>
                </a:r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4098975" y="2622623"/>
              <a:ext cx="1218282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dirty="0" smtClean="0"/>
                <a:t>λ=0</a:t>
              </a:r>
            </a:p>
            <a:p>
              <a:pPr algn="ctr"/>
              <a:r>
                <a:rPr lang="en-US" altLang="ko-KR" sz="1000" dirty="0" smtClean="0"/>
                <a:t>(Match to (k+1,m-1))</a:t>
              </a:r>
              <a:endParaRPr lang="ko-KR" altLang="en-US" sz="10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78759" y="2705990"/>
              <a:ext cx="872035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dirty="0" smtClean="0"/>
                <a:t>0&lt;λ&lt;1 (Match)</a:t>
              </a:r>
              <a:endParaRPr lang="ko-KR" altLang="en-US" sz="10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182079" y="2619737"/>
              <a:ext cx="745397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dirty="0" smtClean="0"/>
                <a:t>λ=1</a:t>
              </a:r>
            </a:p>
            <a:p>
              <a:pPr algn="ctr"/>
              <a:r>
                <a:rPr lang="en-US" altLang="ko-KR" sz="1000" dirty="0" smtClean="0"/>
                <a:t>(Same to LR)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098975" y="3581508"/>
            <a:ext cx="4320000" cy="2024410"/>
            <a:chOff x="4098975" y="3581508"/>
            <a:chExt cx="4320000" cy="2024410"/>
          </a:xfrm>
        </p:grpSpPr>
        <p:sp>
          <p:nvSpPr>
            <p:cNvPr id="103" name="직사각형 102"/>
            <p:cNvSpPr/>
            <p:nvPr/>
          </p:nvSpPr>
          <p:spPr>
            <a:xfrm>
              <a:off x="6978975" y="3581508"/>
              <a:ext cx="1440000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098975" y="3581508"/>
              <a:ext cx="1440000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5538975" y="3581508"/>
              <a:ext cx="1440000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5636044" y="3956271"/>
              <a:ext cx="1164106" cy="1056905"/>
              <a:chOff x="4766881" y="943198"/>
              <a:chExt cx="1164106" cy="1056905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4766881" y="943198"/>
                <a:ext cx="1164106" cy="1056905"/>
                <a:chOff x="-39054" y="4583817"/>
                <a:chExt cx="1164106" cy="1056905"/>
              </a:xfrm>
            </p:grpSpPr>
            <p:sp>
              <p:nvSpPr>
                <p:cNvPr id="130" name="직사각형 129"/>
                <p:cNvSpPr/>
                <p:nvPr/>
              </p:nvSpPr>
              <p:spPr>
                <a:xfrm>
                  <a:off x="621052" y="4920722"/>
                  <a:ext cx="504000" cy="720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(k+1,m)</a:t>
                  </a:r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 rot="21300000">
                  <a:off x="-39054" y="4583817"/>
                  <a:ext cx="504000" cy="720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k,l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6" name="직선 연결선 125"/>
              <p:cNvCxnSpPr/>
              <p:nvPr/>
            </p:nvCxnSpPr>
            <p:spPr>
              <a:xfrm flipH="1">
                <a:off x="5047523" y="1640303"/>
                <a:ext cx="252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flipH="1">
                <a:off x="5428968" y="1279083"/>
                <a:ext cx="252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>
                <a:off x="5360159" y="1283675"/>
                <a:ext cx="226" cy="360000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직사각형 128"/>
              <p:cNvSpPr/>
              <p:nvPr/>
            </p:nvSpPr>
            <p:spPr>
              <a:xfrm>
                <a:off x="5361806" y="1042004"/>
                <a:ext cx="386324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rgbClr val="FF0000"/>
                    </a:solidFill>
                  </a:rPr>
                  <a:t>0&lt;λ&lt;1</a:t>
                </a:r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4302488" y="3811192"/>
              <a:ext cx="1053524" cy="1418008"/>
              <a:chOff x="3545343" y="470309"/>
              <a:chExt cx="1053524" cy="1418008"/>
            </a:xfrm>
          </p:grpSpPr>
          <p:grpSp>
            <p:nvGrpSpPr>
              <p:cNvPr id="119" name="그룹 118"/>
              <p:cNvGrpSpPr/>
              <p:nvPr/>
            </p:nvGrpSpPr>
            <p:grpSpPr>
              <a:xfrm>
                <a:off x="3545343" y="470309"/>
                <a:ext cx="1053524" cy="1418008"/>
                <a:chOff x="71528" y="4117863"/>
                <a:chExt cx="1053524" cy="1418008"/>
              </a:xfrm>
            </p:grpSpPr>
            <p:sp>
              <p:nvSpPr>
                <p:cNvPr id="123" name="직사각형 122"/>
                <p:cNvSpPr/>
                <p:nvPr/>
              </p:nvSpPr>
              <p:spPr>
                <a:xfrm rot="21300000">
                  <a:off x="71528" y="4117863"/>
                  <a:ext cx="504000" cy="720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k,l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621052" y="4815871"/>
                  <a:ext cx="504000" cy="720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(k+1,m)</a:t>
                  </a:r>
                </a:p>
              </p:txBody>
            </p:sp>
          </p:grpSp>
          <p:cxnSp>
            <p:nvCxnSpPr>
              <p:cNvPr id="120" name="직선 연결선 119"/>
              <p:cNvCxnSpPr/>
              <p:nvPr/>
            </p:nvCxnSpPr>
            <p:spPr>
              <a:xfrm flipH="1">
                <a:off x="3822787" y="1165388"/>
                <a:ext cx="252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 flipH="1">
                <a:off x="4094867" y="1165603"/>
                <a:ext cx="252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직사각형 121"/>
              <p:cNvSpPr/>
              <p:nvPr/>
            </p:nvSpPr>
            <p:spPr>
              <a:xfrm>
                <a:off x="4150638" y="923419"/>
                <a:ext cx="226024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rgbClr val="FF0000"/>
                    </a:solidFill>
                  </a:rPr>
                  <a:t>λ=0</a:t>
                </a:r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7098377" y="4016366"/>
              <a:ext cx="1149877" cy="936024"/>
              <a:chOff x="6301534" y="876710"/>
              <a:chExt cx="1149877" cy="936024"/>
            </a:xfrm>
          </p:grpSpPr>
          <p:grpSp>
            <p:nvGrpSpPr>
              <p:cNvPr id="112" name="그룹 111"/>
              <p:cNvGrpSpPr/>
              <p:nvPr/>
            </p:nvGrpSpPr>
            <p:grpSpPr>
              <a:xfrm>
                <a:off x="6301534" y="881714"/>
                <a:ext cx="1149877" cy="743241"/>
                <a:chOff x="-24825" y="4545881"/>
                <a:chExt cx="1149877" cy="743241"/>
              </a:xfrm>
            </p:grpSpPr>
            <p:sp>
              <p:nvSpPr>
                <p:cNvPr id="117" name="직사각형 116"/>
                <p:cNvSpPr/>
                <p:nvPr/>
              </p:nvSpPr>
              <p:spPr>
                <a:xfrm>
                  <a:off x="621052" y="4545881"/>
                  <a:ext cx="504000" cy="720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k+1,m)</a:t>
                  </a:r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 rot="21300000">
                  <a:off x="-24825" y="4569122"/>
                  <a:ext cx="504000" cy="720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k,l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13" name="직선 연결선 112"/>
              <p:cNvCxnSpPr/>
              <p:nvPr/>
            </p:nvCxnSpPr>
            <p:spPr>
              <a:xfrm flipH="1">
                <a:off x="6580777" y="1600678"/>
                <a:ext cx="252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 flipH="1">
                <a:off x="6949246" y="879885"/>
                <a:ext cx="252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>
                <a:off x="6891916" y="876710"/>
                <a:ext cx="226" cy="722381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직사각형 115"/>
              <p:cNvSpPr/>
              <p:nvPr/>
            </p:nvSpPr>
            <p:spPr>
              <a:xfrm>
                <a:off x="6778904" y="1658846"/>
                <a:ext cx="226024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FF0000"/>
                    </a:solidFill>
                  </a:rPr>
                  <a:t>λ=1</a:t>
                </a:r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4224738" y="5298141"/>
              <a:ext cx="1255152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dirty="0" smtClean="0"/>
                <a:t>λ=0</a:t>
              </a:r>
            </a:p>
            <a:p>
              <a:pPr algn="ctr"/>
              <a:r>
                <a:rPr lang="en-US" altLang="ko-KR" sz="1000" dirty="0" smtClean="0"/>
                <a:t>(Match to (k+1,m+1))</a:t>
              </a:r>
              <a:endParaRPr lang="ko-KR" altLang="en-US" sz="1000" dirty="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822957" y="5381508"/>
              <a:ext cx="872035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dirty="0" smtClean="0"/>
                <a:t>0&lt;λ&lt;1 (Match)</a:t>
              </a:r>
              <a:endParaRPr lang="ko-KR" altLang="en-US" sz="1000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7365551" y="5381508"/>
              <a:ext cx="666850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dirty="0" smtClean="0"/>
                <a:t>λ=1(Match)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299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3680</TotalTime>
  <Words>6021</Words>
  <Application>Microsoft Office PowerPoint</Application>
  <PresentationFormat>화면 슬라이드 쇼(4:3)</PresentationFormat>
  <Paragraphs>548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3.4 수평 하중</vt:lpstr>
      <vt:lpstr>수평 하중</vt:lpstr>
      <vt:lpstr>Force SuperScript 정의</vt:lpstr>
      <vt:lpstr>Z의 정의</vt:lpstr>
      <vt:lpstr>하중 정의</vt:lpstr>
      <vt:lpstr>Lambda 접촉조건1</vt:lpstr>
      <vt:lpstr>Lambda 접촉조건2</vt:lpstr>
      <vt:lpstr>Lambda 접촉조건1</vt:lpstr>
      <vt:lpstr>Lambda 접촉조건2</vt:lpstr>
      <vt:lpstr>수평 우측</vt:lpstr>
      <vt:lpstr>수평 Upper Right</vt:lpstr>
      <vt:lpstr>수평 Upper-Middle Right</vt:lpstr>
      <vt:lpstr>수평 Lower-Middle Right</vt:lpstr>
      <vt:lpstr>수평 Lower Right</vt:lpstr>
      <vt:lpstr>수평 좌측</vt:lpstr>
      <vt:lpstr>수평 Upper Left</vt:lpstr>
      <vt:lpstr>[발표용] UL</vt:lpstr>
      <vt:lpstr>수평 Upper-Middle Left</vt:lpstr>
      <vt:lpstr>수평 Lower-Middle Left</vt:lpstr>
      <vt:lpstr>수평 Lower Left</vt:lpstr>
      <vt:lpstr>수평 No Impact Case</vt:lpstr>
      <vt:lpstr>수평 No Impact Case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230552</dc:creator>
  <cp:lastModifiedBy>230552</cp:lastModifiedBy>
  <cp:revision>160</cp:revision>
  <cp:lastPrinted>2014-09-16T01:37:23Z</cp:lastPrinted>
  <dcterms:created xsi:type="dcterms:W3CDTF">2014-02-27T07:17:05Z</dcterms:created>
  <dcterms:modified xsi:type="dcterms:W3CDTF">2014-11-10T06:41:32Z</dcterms:modified>
</cp:coreProperties>
</file>