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9" r:id="rId2"/>
    <p:sldId id="350" r:id="rId3"/>
    <p:sldId id="362" r:id="rId4"/>
    <p:sldId id="373" r:id="rId5"/>
    <p:sldId id="363" r:id="rId6"/>
    <p:sldId id="364" r:id="rId7"/>
    <p:sldId id="369" r:id="rId8"/>
    <p:sldId id="372" r:id="rId9"/>
    <p:sldId id="359" r:id="rId10"/>
    <p:sldId id="368" r:id="rId1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0B6A7F3-5115-484D-A237-552F22F10B54}">
          <p14:sldIdLst>
            <p14:sldId id="349"/>
            <p14:sldId id="350"/>
          </p14:sldIdLst>
        </p14:section>
        <p14:section name="실제 수식" id="{3D237C91-73C6-4375-BD32-A8650142CE7D}">
          <p14:sldIdLst>
            <p14:sldId id="362"/>
            <p14:sldId id="373"/>
            <p14:sldId id="363"/>
            <p14:sldId id="364"/>
            <p14:sldId id="369"/>
            <p14:sldId id="372"/>
            <p14:sldId id="359"/>
            <p14:sldId id="3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67" autoAdjust="0"/>
  </p:normalViewPr>
  <p:slideViewPr>
    <p:cSldViewPr>
      <p:cViewPr>
        <p:scale>
          <a:sx n="100" d="100"/>
          <a:sy n="100" d="100"/>
        </p:scale>
        <p:origin x="-215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59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5" Type="http://schemas.openxmlformats.org/officeDocument/2006/relationships/image" Target="../media/image24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40.png"/><Relationship Id="rId6" Type="http://schemas.openxmlformats.org/officeDocument/2006/relationships/image" Target="../media/image53.png"/><Relationship Id="rId32" Type="http://schemas.openxmlformats.org/officeDocument/2006/relationships/image" Target="../media/image2.png"/><Relationship Id="rId23" Type="http://schemas.openxmlformats.org/officeDocument/2006/relationships/image" Target="../media/image39.png"/><Relationship Id="rId28" Type="http://schemas.openxmlformats.org/officeDocument/2006/relationships/image" Target="../media/image47.png"/><Relationship Id="rId5" Type="http://schemas.openxmlformats.org/officeDocument/2006/relationships/image" Target="../media/image411.png"/><Relationship Id="rId31" Type="http://schemas.openxmlformats.org/officeDocument/2006/relationships/image" Target="../media/image1.png"/><Relationship Id="rId10" Type="http://schemas.openxmlformats.org/officeDocument/2006/relationships/image" Target="../media/image90.png"/><Relationship Id="rId30" Type="http://schemas.openxmlformats.org/officeDocument/2006/relationships/image" Target="../media/image49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6.png"/><Relationship Id="rId26" Type="http://schemas.openxmlformats.org/officeDocument/2006/relationships/image" Target="../media/image15.png"/><Relationship Id="rId21" Type="http://schemas.openxmlformats.org/officeDocument/2006/relationships/image" Target="../media/image8.png"/><Relationship Id="rId7" Type="http://schemas.openxmlformats.org/officeDocument/2006/relationships/image" Target="../media/image60.png"/><Relationship Id="rId17" Type="http://schemas.openxmlformats.org/officeDocument/2006/relationships/image" Target="../media/image5.png"/><Relationship Id="rId25" Type="http://schemas.openxmlformats.org/officeDocument/2006/relationships/image" Target="../media/image14.png"/><Relationship Id="rId16" Type="http://schemas.openxmlformats.org/officeDocument/2006/relationships/image" Target="../media/image4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24" Type="http://schemas.openxmlformats.org/officeDocument/2006/relationships/image" Target="../media/image11.png"/><Relationship Id="rId5" Type="http://schemas.openxmlformats.org/officeDocument/2006/relationships/image" Target="../media/image40.png"/><Relationship Id="rId15" Type="http://schemas.openxmlformats.org/officeDocument/2006/relationships/image" Target="../media/image3.png"/><Relationship Id="rId23" Type="http://schemas.openxmlformats.org/officeDocument/2006/relationships/image" Target="../media/image10.png"/><Relationship Id="rId19" Type="http://schemas.openxmlformats.org/officeDocument/2006/relationships/image" Target="../media/image7.png"/><Relationship Id="rId14" Type="http://schemas.openxmlformats.org/officeDocument/2006/relationships/image" Target="../media/image13.png"/><Relationship Id="rId22" Type="http://schemas.openxmlformats.org/officeDocument/2006/relationships/image" Target="../media/image9.png"/><Relationship Id="rId27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다우웰 마찰 관련 하중 다이어그램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475656" y="1315254"/>
            <a:ext cx="2593487" cy="4375759"/>
            <a:chOff x="5881451" y="1469326"/>
            <a:chExt cx="2593487" cy="4375759"/>
          </a:xfrm>
        </p:grpSpPr>
        <p:grpSp>
          <p:nvGrpSpPr>
            <p:cNvPr id="29" name="그룹 28"/>
            <p:cNvGrpSpPr/>
            <p:nvPr/>
          </p:nvGrpSpPr>
          <p:grpSpPr>
            <a:xfrm>
              <a:off x="5881451" y="2046767"/>
              <a:ext cx="1872000" cy="3232033"/>
              <a:chOff x="1983185" y="1856193"/>
              <a:chExt cx="1872000" cy="3232033"/>
            </a:xfrm>
          </p:grpSpPr>
          <p:sp>
            <p:nvSpPr>
              <p:cNvPr id="109" name="직사각형 108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12" name="사다리꼴 111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13" name="사다리꼴 112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6161546" y="1794182"/>
              <a:ext cx="2313392" cy="3492221"/>
              <a:chOff x="2263280" y="1611228"/>
              <a:chExt cx="2313392" cy="3492221"/>
            </a:xfrm>
          </p:grpSpPr>
          <p:cxnSp>
            <p:nvCxnSpPr>
              <p:cNvPr id="53" name="직선 화살표 연결선 5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54" name="직선 화살표 연결선 5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55" name="직선 화살표 연결선 5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직선 화살표 연결선 5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직사각형 57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직사각형 58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직사각형 5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직사각형 6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그룹 34"/>
            <p:cNvGrpSpPr/>
            <p:nvPr/>
          </p:nvGrpSpPr>
          <p:grpSpPr>
            <a:xfrm>
              <a:off x="5936525" y="1469326"/>
              <a:ext cx="1890341" cy="4375759"/>
              <a:chOff x="2038259" y="1278752"/>
              <a:chExt cx="1890341" cy="4375759"/>
            </a:xfrm>
          </p:grpSpPr>
          <p:cxnSp>
            <p:nvCxnSpPr>
              <p:cNvPr id="45" name="직선 화살표 연결선 44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6" name="직선 화살표 연결선 45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7" name="직선 화살표 연결선 46"/>
              <p:cNvCxnSpPr/>
              <p:nvPr/>
            </p:nvCxnSpPr>
            <p:spPr bwMode="auto">
              <a:xfrm>
                <a:off x="2269432" y="4928099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8" name="직선 화살표 연결선 47"/>
              <p:cNvCxnSpPr/>
              <p:nvPr/>
            </p:nvCxnSpPr>
            <p:spPr bwMode="auto">
              <a:xfrm>
                <a:off x="3290985" y="5115061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직사각형 48"/>
                  <p:cNvSpPr/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직사각형 49"/>
                  <p:cNvSpPr/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직사각형 50"/>
                  <p:cNvSpPr/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직사각형 51"/>
                  <p:cNvSpPr/>
                  <p:nvPr/>
                </p:nvSpPr>
                <p:spPr>
                  <a:xfrm>
                    <a:off x="2038259" y="5327498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직사각형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27498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그룹 5"/>
          <p:cNvGrpSpPr/>
          <p:nvPr/>
        </p:nvGrpSpPr>
        <p:grpSpPr>
          <a:xfrm>
            <a:off x="5282417" y="1114665"/>
            <a:ext cx="2593487" cy="4775904"/>
            <a:chOff x="5309318" y="841257"/>
            <a:chExt cx="2593487" cy="4775904"/>
          </a:xfrm>
        </p:grpSpPr>
        <p:grpSp>
          <p:nvGrpSpPr>
            <p:cNvPr id="203" name="그룹 202"/>
            <p:cNvGrpSpPr/>
            <p:nvPr/>
          </p:nvGrpSpPr>
          <p:grpSpPr>
            <a:xfrm>
              <a:off x="5309318" y="1818843"/>
              <a:ext cx="1872000" cy="3232033"/>
              <a:chOff x="1983185" y="1856193"/>
              <a:chExt cx="1872000" cy="3232033"/>
            </a:xfrm>
          </p:grpSpPr>
          <p:sp>
            <p:nvSpPr>
              <p:cNvPr id="283" name="직사각형 282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84" name="직사각형 283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85" name="직사각형 284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86" name="사다리꼴 285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87" name="사다리꼴 286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5355736" y="841257"/>
              <a:ext cx="1800000" cy="3353333"/>
              <a:chOff x="2029603" y="878607"/>
              <a:chExt cx="1800000" cy="3353333"/>
            </a:xfrm>
          </p:grpSpPr>
          <p:cxnSp>
            <p:nvCxnSpPr>
              <p:cNvPr id="275" name="직선 화살표 연결선 274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sp>
            <p:nvSpPr>
              <p:cNvPr id="277" name="원호 276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278" name="직선 연결선 277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직사각형 280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" name="그룹 204"/>
            <p:cNvGrpSpPr/>
            <p:nvPr/>
          </p:nvGrpSpPr>
          <p:grpSpPr>
            <a:xfrm>
              <a:off x="6051701" y="1976795"/>
              <a:ext cx="1567826" cy="3208106"/>
              <a:chOff x="2725568" y="2014145"/>
              <a:chExt cx="1567826" cy="3208106"/>
            </a:xfrm>
          </p:grpSpPr>
          <p:cxnSp>
            <p:nvCxnSpPr>
              <p:cNvPr id="262" name="직선 화살표 연결선 26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263" name="직선 화살표 연결선 26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265" name="직선 화살표 연결선 26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직사각형 267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직사각형 270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직사각형 271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8" name="그룹 207"/>
            <p:cNvGrpSpPr/>
            <p:nvPr/>
          </p:nvGrpSpPr>
          <p:grpSpPr>
            <a:xfrm>
              <a:off x="5589413" y="1566258"/>
              <a:ext cx="2313392" cy="3492221"/>
              <a:chOff x="2263280" y="1611228"/>
              <a:chExt cx="2313392" cy="3492221"/>
            </a:xfrm>
          </p:grpSpPr>
          <p:cxnSp>
            <p:nvCxnSpPr>
              <p:cNvPr id="227" name="직선 화살표 연결선 226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228" name="직선 화살표 연결선 227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229" name="직선 화살표 연결선 228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30" name="직선 화살표 연결선 229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직사각형 231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직사각형 232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직사각형 233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직사각형 234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9" name="그룹 208"/>
            <p:cNvGrpSpPr/>
            <p:nvPr/>
          </p:nvGrpSpPr>
          <p:grpSpPr>
            <a:xfrm>
              <a:off x="5364392" y="1241402"/>
              <a:ext cx="1890341" cy="4375759"/>
              <a:chOff x="2038259" y="1278752"/>
              <a:chExt cx="1890341" cy="4375759"/>
            </a:xfrm>
          </p:grpSpPr>
          <p:cxnSp>
            <p:nvCxnSpPr>
              <p:cNvPr id="219" name="직선 화살표 연결선 21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0" name="직선 화살표 연결선 21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1" name="직선 화살표 연결선 220"/>
              <p:cNvCxnSpPr/>
              <p:nvPr/>
            </p:nvCxnSpPr>
            <p:spPr bwMode="auto">
              <a:xfrm>
                <a:off x="2269432" y="4928099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222" name="직선 화살표 연결선 221"/>
              <p:cNvCxnSpPr/>
              <p:nvPr/>
            </p:nvCxnSpPr>
            <p:spPr bwMode="auto">
              <a:xfrm>
                <a:off x="3290985" y="5115061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직사각형 222"/>
                  <p:cNvSpPr/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직사각형 223"/>
                  <p:cNvSpPr/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직사각형 224"/>
                  <p:cNvSpPr/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직사각형 225"/>
                  <p:cNvSpPr/>
                  <p:nvPr/>
                </p:nvSpPr>
                <p:spPr>
                  <a:xfrm>
                    <a:off x="2038259" y="5337033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6" name="직사각형 2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37033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29882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gliffy.com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1026" name="Picture 2" descr="D:\2014_Seismic\Coding\SonKAERI_v04d\flowchart - force_block_v_f_1505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3285778" cy="578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683568" y="2276872"/>
            <a:ext cx="3141762" cy="295232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395536" y="2492896"/>
            <a:ext cx="3672408" cy="2736304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6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36136" y="125952"/>
            <a:ext cx="2958395" cy="7179523"/>
            <a:chOff x="936136" y="125952"/>
            <a:chExt cx="2958395" cy="7179523"/>
          </a:xfrm>
        </p:grpSpPr>
        <p:grpSp>
          <p:nvGrpSpPr>
            <p:cNvPr id="129" name="그룹 128"/>
            <p:cNvGrpSpPr/>
            <p:nvPr/>
          </p:nvGrpSpPr>
          <p:grpSpPr>
            <a:xfrm>
              <a:off x="936136" y="125952"/>
              <a:ext cx="2958395" cy="7179523"/>
              <a:chOff x="584986" y="1074013"/>
              <a:chExt cx="2958395" cy="7179523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84986" y="4887478"/>
                <a:ext cx="2472855" cy="3366058"/>
                <a:chOff x="4953001" y="1363903"/>
                <a:chExt cx="2472855" cy="3366058"/>
              </a:xfrm>
            </p:grpSpPr>
            <p:grpSp>
              <p:nvGrpSpPr>
                <p:cNvPr id="168" name="그룹 167"/>
                <p:cNvGrpSpPr/>
                <p:nvPr/>
              </p:nvGrpSpPr>
              <p:grpSpPr>
                <a:xfrm>
                  <a:off x="5220411" y="1363903"/>
                  <a:ext cx="2205445" cy="3366058"/>
                  <a:chOff x="1983185" y="1856193"/>
                  <a:chExt cx="2205445" cy="3366058"/>
                </a:xfrm>
              </p:grpSpPr>
              <p:sp>
                <p:nvSpPr>
                  <p:cNvPr id="174" name="직사각형 173"/>
                  <p:cNvSpPr/>
                  <p:nvPr/>
                </p:nvSpPr>
                <p:spPr bwMode="auto">
                  <a:xfrm rot="600000">
                    <a:off x="1983185" y="2141192"/>
                    <a:ext cx="1872000" cy="2880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76" name="직사각형 175"/>
                  <p:cNvSpPr/>
                  <p:nvPr/>
                </p:nvSpPr>
                <p:spPr bwMode="auto">
                  <a:xfrm rot="600000">
                    <a:off x="2035037" y="4618385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 bwMode="auto">
                  <a:xfrm rot="600000">
                    <a:off x="3066474" y="4800226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78" name="사다리꼴 177"/>
                  <p:cNvSpPr/>
                  <p:nvPr/>
                </p:nvSpPr>
                <p:spPr bwMode="auto">
                  <a:xfrm rot="600000">
                    <a:off x="2536059" y="1856193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79" name="사다리꼴 178"/>
                  <p:cNvSpPr/>
                  <p:nvPr/>
                </p:nvSpPr>
                <p:spPr bwMode="auto">
                  <a:xfrm rot="600000">
                    <a:off x="3549185" y="2034975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cxnSp>
                <p:nvCxnSpPr>
                  <p:cNvPr id="182" name="직선 화살표 연결선 181"/>
                  <p:cNvCxnSpPr/>
                  <p:nvPr/>
                </p:nvCxnSpPr>
                <p:spPr bwMode="auto">
                  <a:xfrm rot="600000">
                    <a:off x="4166767" y="2340961"/>
                    <a:ext cx="0" cy="14760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arrow" w="med" len="med"/>
                    <a:tailEnd type="arrow"/>
                  </a:ln>
                  <a:effectLst/>
                </p:spPr>
              </p:cxnSp>
              <p:cxnSp>
                <p:nvCxnSpPr>
                  <p:cNvPr id="183" name="직선 화살표 연결선 182"/>
                  <p:cNvCxnSpPr/>
                  <p:nvPr/>
                </p:nvCxnSpPr>
                <p:spPr bwMode="auto">
                  <a:xfrm rot="6000000">
                    <a:off x="3153002" y="4186866"/>
                    <a:ext cx="0" cy="7920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arrow" w="med" len="med"/>
                    <a:tailEnd type="arrow"/>
                  </a:ln>
                  <a:effectLst/>
                </p:spPr>
              </p:cxnSp>
              <p:sp>
                <p:nvSpPr>
                  <p:cNvPr id="184" name="원호 183"/>
                  <p:cNvSpPr/>
                  <p:nvPr/>
                </p:nvSpPr>
                <p:spPr bwMode="auto">
                  <a:xfrm>
                    <a:off x="2027222" y="2524799"/>
                    <a:ext cx="1800000" cy="1800000"/>
                  </a:xfrm>
                  <a:prstGeom prst="arc">
                    <a:avLst>
                      <a:gd name="adj1" fmla="val 16181104"/>
                      <a:gd name="adj2" fmla="val 16867034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cxnSp>
                <p:nvCxnSpPr>
                  <p:cNvPr id="185" name="직선 연결선 184"/>
                  <p:cNvCxnSpPr/>
                  <p:nvPr/>
                </p:nvCxnSpPr>
                <p:spPr bwMode="auto">
                  <a:xfrm rot="600000" flipV="1">
                    <a:off x="2913141" y="2014145"/>
                    <a:ext cx="0" cy="320810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86" name="직선 연결선 185"/>
                  <p:cNvCxnSpPr/>
                  <p:nvPr/>
                </p:nvCxnSpPr>
                <p:spPr bwMode="auto">
                  <a:xfrm rot="600000" flipV="1">
                    <a:off x="2913116" y="3705497"/>
                    <a:ext cx="1260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87" name="직선 연결선 186"/>
                  <p:cNvCxnSpPr/>
                  <p:nvPr/>
                </p:nvCxnSpPr>
                <p:spPr bwMode="auto">
                  <a:xfrm flipV="1">
                    <a:off x="2917350" y="2474772"/>
                    <a:ext cx="0" cy="11160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1" name="직사각형 190"/>
                      <p:cNvSpPr/>
                      <p:nvPr/>
                    </p:nvSpPr>
                    <p:spPr>
                      <a:xfrm rot="600000">
                        <a:off x="2858806" y="4320686"/>
                        <a:ext cx="580159" cy="27340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8" name="직사각형 2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600000">
                        <a:off x="2858806" y="4320686"/>
                        <a:ext cx="580159" cy="273408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직사각형 191"/>
                      <p:cNvSpPr/>
                      <p:nvPr/>
                    </p:nvSpPr>
                    <p:spPr>
                      <a:xfrm rot="16800000">
                        <a:off x="3761846" y="2978036"/>
                        <a:ext cx="580159" cy="27340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0" name="직사각형 20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800000">
                        <a:off x="3761846" y="2978036"/>
                        <a:ext cx="580159" cy="273408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3" name="직사각형 192"/>
                      <p:cNvSpPr/>
                      <p:nvPr/>
                    </p:nvSpPr>
                    <p:spPr>
                      <a:xfrm>
                        <a:off x="2414133" y="2337114"/>
                        <a:ext cx="576825" cy="27340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직사각형 2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14133" y="2337114"/>
                        <a:ext cx="576825" cy="273408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9" name="그룹 168"/>
                <p:cNvGrpSpPr/>
                <p:nvPr/>
              </p:nvGrpSpPr>
              <p:grpSpPr>
                <a:xfrm>
                  <a:off x="4953001" y="3318892"/>
                  <a:ext cx="2188215" cy="1395349"/>
                  <a:chOff x="4288132" y="4724050"/>
                  <a:chExt cx="2188215" cy="1395349"/>
                </a:xfrm>
              </p:grpSpPr>
              <p:sp>
                <p:nvSpPr>
                  <p:cNvPr id="170" name="이중 물결 169"/>
                  <p:cNvSpPr/>
                  <p:nvPr/>
                </p:nvSpPr>
                <p:spPr>
                  <a:xfrm>
                    <a:off x="4488403" y="4724050"/>
                    <a:ext cx="1901825" cy="914400"/>
                  </a:xfrm>
                  <a:prstGeom prst="doubleWav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순서도: 처리 170"/>
                  <p:cNvSpPr/>
                  <p:nvPr/>
                </p:nvSpPr>
                <p:spPr>
                  <a:xfrm>
                    <a:off x="4358229" y="4784092"/>
                    <a:ext cx="250824" cy="809624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순서도: 처리 171"/>
                  <p:cNvSpPr/>
                  <p:nvPr/>
                </p:nvSpPr>
                <p:spPr>
                  <a:xfrm>
                    <a:off x="4288132" y="4982539"/>
                    <a:ext cx="2120674" cy="1136860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순서도: 처리 172"/>
                  <p:cNvSpPr/>
                  <p:nvPr/>
                </p:nvSpPr>
                <p:spPr>
                  <a:xfrm rot="18464271">
                    <a:off x="6283394" y="4802910"/>
                    <a:ext cx="250824" cy="13508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1" name="그룹 140"/>
              <p:cNvGrpSpPr/>
              <p:nvPr/>
            </p:nvGrpSpPr>
            <p:grpSpPr>
              <a:xfrm>
                <a:off x="1280841" y="1074013"/>
                <a:ext cx="2262540" cy="3386297"/>
                <a:chOff x="1280841" y="1074013"/>
                <a:chExt cx="2262540" cy="3386297"/>
              </a:xfrm>
            </p:grpSpPr>
            <p:grpSp>
              <p:nvGrpSpPr>
                <p:cNvPr id="142" name="그룹 141"/>
                <p:cNvGrpSpPr/>
                <p:nvPr/>
              </p:nvGrpSpPr>
              <p:grpSpPr>
                <a:xfrm>
                  <a:off x="1353450" y="1094252"/>
                  <a:ext cx="2189931" cy="3366058"/>
                  <a:chOff x="1983185" y="1856193"/>
                  <a:chExt cx="2189931" cy="3366058"/>
                </a:xfrm>
              </p:grpSpPr>
              <p:sp>
                <p:nvSpPr>
                  <p:cNvPr id="148" name="직사각형 147"/>
                  <p:cNvSpPr/>
                  <p:nvPr/>
                </p:nvSpPr>
                <p:spPr bwMode="auto">
                  <a:xfrm rot="600000">
                    <a:off x="1983185" y="2141192"/>
                    <a:ext cx="1872000" cy="2880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50" name="직사각형 149"/>
                  <p:cNvSpPr/>
                  <p:nvPr/>
                </p:nvSpPr>
                <p:spPr bwMode="auto">
                  <a:xfrm rot="600000">
                    <a:off x="2035037" y="4618385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51" name="직사각형 150"/>
                  <p:cNvSpPr/>
                  <p:nvPr/>
                </p:nvSpPr>
                <p:spPr bwMode="auto">
                  <a:xfrm rot="600000">
                    <a:off x="3066474" y="4800226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52" name="사다리꼴 151"/>
                  <p:cNvSpPr/>
                  <p:nvPr/>
                </p:nvSpPr>
                <p:spPr bwMode="auto">
                  <a:xfrm rot="600000">
                    <a:off x="2536059" y="1856193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53" name="사다리꼴 152"/>
                  <p:cNvSpPr/>
                  <p:nvPr/>
                </p:nvSpPr>
                <p:spPr bwMode="auto">
                  <a:xfrm rot="600000">
                    <a:off x="3549185" y="2034975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cxnSp>
                <p:nvCxnSpPr>
                  <p:cNvPr id="156" name="직선 화살표 연결선 155"/>
                  <p:cNvCxnSpPr/>
                  <p:nvPr/>
                </p:nvCxnSpPr>
                <p:spPr bwMode="auto">
                  <a:xfrm flipH="1">
                    <a:off x="3793866" y="3787311"/>
                    <a:ext cx="246814" cy="139978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arrow" w="med" len="med"/>
                    <a:tailEnd type="arrow"/>
                  </a:ln>
                  <a:effectLst/>
                </p:spPr>
              </p:cxnSp>
              <p:sp>
                <p:nvSpPr>
                  <p:cNvPr id="158" name="원호 157"/>
                  <p:cNvSpPr/>
                  <p:nvPr/>
                </p:nvSpPr>
                <p:spPr bwMode="auto">
                  <a:xfrm rot="10800000">
                    <a:off x="2012936" y="2484391"/>
                    <a:ext cx="1800000" cy="1800000"/>
                  </a:xfrm>
                  <a:prstGeom prst="arc">
                    <a:avLst>
                      <a:gd name="adj1" fmla="val 16181104"/>
                      <a:gd name="adj2" fmla="val 16663094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cxnSp>
                <p:nvCxnSpPr>
                  <p:cNvPr id="159" name="직선 연결선 158"/>
                  <p:cNvCxnSpPr/>
                  <p:nvPr/>
                </p:nvCxnSpPr>
                <p:spPr bwMode="auto">
                  <a:xfrm rot="600000" flipV="1">
                    <a:off x="2913141" y="2014145"/>
                    <a:ext cx="0" cy="320810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0" name="직선 연결선 159"/>
                  <p:cNvCxnSpPr/>
                  <p:nvPr/>
                </p:nvCxnSpPr>
                <p:spPr bwMode="auto">
                  <a:xfrm rot="600000" flipV="1">
                    <a:off x="2913116" y="3705497"/>
                    <a:ext cx="1260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1" name="직선 연결선 160"/>
                  <p:cNvCxnSpPr/>
                  <p:nvPr/>
                </p:nvCxnSpPr>
                <p:spPr bwMode="auto">
                  <a:xfrm flipV="1">
                    <a:off x="2919286" y="3596098"/>
                    <a:ext cx="0" cy="7200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6" name="직사각형 165"/>
                      <p:cNvSpPr/>
                      <p:nvPr/>
                    </p:nvSpPr>
                    <p:spPr>
                      <a:xfrm rot="16800000">
                        <a:off x="3617229" y="4227668"/>
                        <a:ext cx="416524" cy="2568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직사각형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800000">
                        <a:off x="3617229" y="4227668"/>
                        <a:ext cx="416524" cy="25680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7" name="직사각형 166"/>
                      <p:cNvSpPr/>
                      <p:nvPr/>
                    </p:nvSpPr>
                    <p:spPr>
                      <a:xfrm>
                        <a:off x="2453397" y="4111023"/>
                        <a:ext cx="416524" cy="2568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/>
                              </m:sSubSup>
                            </m:oMath>
                          </m:oMathPara>
                        </a14:m>
                        <a:endParaRPr lang="ko-KR" altLang="ko-KR" sz="1100" b="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직사각형 3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3397" y="4111023"/>
                        <a:ext cx="416524" cy="25680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3" name="그룹 142"/>
                <p:cNvGrpSpPr/>
                <p:nvPr/>
              </p:nvGrpSpPr>
              <p:grpSpPr>
                <a:xfrm rot="10800000">
                  <a:off x="1280841" y="1074013"/>
                  <a:ext cx="2252968" cy="1634906"/>
                  <a:chOff x="4223379" y="4728813"/>
                  <a:chExt cx="2252968" cy="1634906"/>
                </a:xfrm>
              </p:grpSpPr>
              <p:sp>
                <p:nvSpPr>
                  <p:cNvPr id="144" name="이중 물결 143"/>
                  <p:cNvSpPr/>
                  <p:nvPr/>
                </p:nvSpPr>
                <p:spPr>
                  <a:xfrm>
                    <a:off x="4493166" y="4728813"/>
                    <a:ext cx="1901825" cy="914400"/>
                  </a:xfrm>
                  <a:prstGeom prst="doubleWav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순서도: 처리 144"/>
                  <p:cNvSpPr/>
                  <p:nvPr/>
                </p:nvSpPr>
                <p:spPr>
                  <a:xfrm>
                    <a:off x="4358229" y="4784092"/>
                    <a:ext cx="250824" cy="118173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순서도: 처리 145"/>
                  <p:cNvSpPr/>
                  <p:nvPr/>
                </p:nvSpPr>
                <p:spPr>
                  <a:xfrm>
                    <a:off x="4223379" y="4982539"/>
                    <a:ext cx="2185429" cy="1381180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순서도: 처리 146"/>
                  <p:cNvSpPr/>
                  <p:nvPr/>
                </p:nvSpPr>
                <p:spPr>
                  <a:xfrm rot="18464271">
                    <a:off x="6283394" y="4802910"/>
                    <a:ext cx="250824" cy="13508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75" name="그룹 74"/>
            <p:cNvGrpSpPr/>
            <p:nvPr/>
          </p:nvGrpSpPr>
          <p:grpSpPr>
            <a:xfrm>
              <a:off x="1413575" y="1283384"/>
              <a:ext cx="2006297" cy="2420061"/>
              <a:chOff x="5535649" y="2632598"/>
              <a:chExt cx="2006297" cy="2420061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6595754" y="2632598"/>
                <a:ext cx="466474" cy="598523"/>
                <a:chOff x="2750661" y="2994007"/>
                <a:chExt cx="466474" cy="598523"/>
              </a:xfrm>
            </p:grpSpPr>
            <p:cxnSp>
              <p:nvCxnSpPr>
                <p:cNvPr id="105" name="직선 화살표 연결선 104"/>
                <p:cNvCxnSpPr/>
                <p:nvPr/>
              </p:nvCxnSpPr>
              <p:spPr bwMode="auto">
                <a:xfrm>
                  <a:off x="2918110" y="3232530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직사각형 108"/>
                    <p:cNvSpPr/>
                    <p:nvPr/>
                  </p:nvSpPr>
                  <p:spPr>
                    <a:xfrm>
                      <a:off x="2750661" y="2994007"/>
                      <a:ext cx="466474" cy="273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직사각형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0661" y="2994007"/>
                      <a:ext cx="466474" cy="273408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8" name="그룹 77"/>
              <p:cNvGrpSpPr/>
              <p:nvPr/>
            </p:nvGrpSpPr>
            <p:grpSpPr>
              <a:xfrm>
                <a:off x="6570661" y="4061902"/>
                <a:ext cx="520628" cy="273408"/>
                <a:chOff x="2725568" y="4423311"/>
                <a:chExt cx="520628" cy="273408"/>
              </a:xfrm>
            </p:grpSpPr>
            <p:cxnSp>
              <p:nvCxnSpPr>
                <p:cNvPr id="99" name="직선 화살표 연결선 98"/>
                <p:cNvCxnSpPr/>
                <p:nvPr/>
              </p:nvCxnSpPr>
              <p:spPr bwMode="auto">
                <a:xfrm rot="6000000">
                  <a:off x="2977568" y="4431288"/>
                  <a:ext cx="0" cy="504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직사각형 101"/>
                    <p:cNvSpPr/>
                    <p:nvPr/>
                  </p:nvSpPr>
                  <p:spPr>
                    <a:xfrm rot="600000">
                      <a:off x="2797483" y="4423311"/>
                      <a:ext cx="448713" cy="273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직사각형 10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600000">
                      <a:off x="2797483" y="4423311"/>
                      <a:ext cx="448713" cy="273408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9" name="그룹 78"/>
              <p:cNvGrpSpPr/>
              <p:nvPr/>
            </p:nvGrpSpPr>
            <p:grpSpPr>
              <a:xfrm>
                <a:off x="5982137" y="4271896"/>
                <a:ext cx="1559809" cy="456174"/>
                <a:chOff x="2137044" y="4640925"/>
                <a:chExt cx="1559809" cy="456174"/>
              </a:xfrm>
            </p:grpSpPr>
            <p:cxnSp>
              <p:nvCxnSpPr>
                <p:cNvPr id="91" name="직선 화살표 연결선 90"/>
                <p:cNvCxnSpPr/>
                <p:nvPr/>
              </p:nvCxnSpPr>
              <p:spPr bwMode="auto">
                <a:xfrm>
                  <a:off x="3165608" y="5097099"/>
                  <a:ext cx="432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92" name="직선 화살표 연결선 91"/>
                <p:cNvCxnSpPr/>
                <p:nvPr/>
              </p:nvCxnSpPr>
              <p:spPr bwMode="auto">
                <a:xfrm>
                  <a:off x="2137044" y="4916552"/>
                  <a:ext cx="432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직사각형 94"/>
                    <p:cNvSpPr/>
                    <p:nvPr/>
                  </p:nvSpPr>
                  <p:spPr>
                    <a:xfrm>
                      <a:off x="2199780" y="4640925"/>
                      <a:ext cx="448135" cy="2653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직사각형 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9780" y="4640925"/>
                      <a:ext cx="448135" cy="265329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직사각형 95"/>
                    <p:cNvSpPr/>
                    <p:nvPr/>
                  </p:nvSpPr>
                  <p:spPr>
                    <a:xfrm>
                      <a:off x="3237176" y="4818042"/>
                      <a:ext cx="459677" cy="2653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직사각형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7176" y="4818042"/>
                      <a:ext cx="459677" cy="265329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0" name="그룹 79"/>
              <p:cNvGrpSpPr/>
              <p:nvPr/>
            </p:nvGrpSpPr>
            <p:grpSpPr>
              <a:xfrm>
                <a:off x="5535649" y="4544465"/>
                <a:ext cx="1563101" cy="508194"/>
                <a:chOff x="1690556" y="4905874"/>
                <a:chExt cx="1563101" cy="508194"/>
              </a:xfrm>
            </p:grpSpPr>
            <p:cxnSp>
              <p:nvCxnSpPr>
                <p:cNvPr id="83" name="직선 화살표 연결선 82"/>
                <p:cNvCxnSpPr/>
                <p:nvPr/>
              </p:nvCxnSpPr>
              <p:spPr bwMode="auto">
                <a:xfrm>
                  <a:off x="2129732" y="4905874"/>
                  <a:ext cx="0" cy="288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84" name="직선 화살표 연결선 83"/>
                <p:cNvCxnSpPr/>
                <p:nvPr/>
              </p:nvCxnSpPr>
              <p:spPr bwMode="auto">
                <a:xfrm>
                  <a:off x="3162433" y="5089661"/>
                  <a:ext cx="0" cy="288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직사각형 86"/>
                    <p:cNvSpPr/>
                    <p:nvPr/>
                  </p:nvSpPr>
                  <p:spPr>
                    <a:xfrm>
                      <a:off x="2713124" y="5132773"/>
                      <a:ext cx="540533" cy="2812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직사각형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13124" y="5132773"/>
                      <a:ext cx="540533" cy="281295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직사각형 87"/>
                    <p:cNvSpPr/>
                    <p:nvPr/>
                  </p:nvSpPr>
                  <p:spPr>
                    <a:xfrm>
                      <a:off x="1690556" y="4952561"/>
                      <a:ext cx="528991" cy="2812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직사각형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0556" y="4952561"/>
                      <a:ext cx="528991" cy="281295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3" name="그룹 222"/>
            <p:cNvGrpSpPr/>
            <p:nvPr/>
          </p:nvGrpSpPr>
          <p:grpSpPr>
            <a:xfrm>
              <a:off x="1417306" y="3676774"/>
              <a:ext cx="2097203" cy="2212897"/>
              <a:chOff x="5522324" y="1555502"/>
              <a:chExt cx="2097203" cy="2212897"/>
            </a:xfrm>
          </p:grpSpPr>
          <p:grpSp>
            <p:nvGrpSpPr>
              <p:cNvPr id="225" name="그룹 224"/>
              <p:cNvGrpSpPr/>
              <p:nvPr/>
            </p:nvGrpSpPr>
            <p:grpSpPr>
              <a:xfrm>
                <a:off x="5718832" y="3098403"/>
                <a:ext cx="585097" cy="457548"/>
                <a:chOff x="2392699" y="3135753"/>
                <a:chExt cx="585097" cy="457548"/>
              </a:xfrm>
            </p:grpSpPr>
            <p:cxnSp>
              <p:nvCxnSpPr>
                <p:cNvPr id="253" name="직선 화살표 연결선 252"/>
                <p:cNvCxnSpPr/>
                <p:nvPr/>
              </p:nvCxnSpPr>
              <p:spPr bwMode="auto">
                <a:xfrm>
                  <a:off x="2918110" y="3233301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7" name="직사각형 256"/>
                    <p:cNvSpPr/>
                    <p:nvPr/>
                  </p:nvSpPr>
                  <p:spPr>
                    <a:xfrm>
                      <a:off x="2392699" y="3135753"/>
                      <a:ext cx="585097" cy="273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7" name="직사각형 2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2699" y="3135753"/>
                      <a:ext cx="585097" cy="273408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6" name="그룹 225"/>
              <p:cNvGrpSpPr/>
              <p:nvPr/>
            </p:nvGrpSpPr>
            <p:grpSpPr>
              <a:xfrm>
                <a:off x="6239249" y="2168615"/>
                <a:ext cx="1380278" cy="1599784"/>
                <a:chOff x="2913116" y="2205965"/>
                <a:chExt cx="1380278" cy="1599784"/>
              </a:xfrm>
            </p:grpSpPr>
            <p:cxnSp>
              <p:nvCxnSpPr>
                <p:cNvPr id="246" name="직선 화살표 연결선 245"/>
                <p:cNvCxnSpPr/>
                <p:nvPr/>
              </p:nvCxnSpPr>
              <p:spPr bwMode="auto">
                <a:xfrm flipH="1">
                  <a:off x="4038615" y="2359819"/>
                  <a:ext cx="254779" cy="144593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cxnSp>
              <p:nvCxnSpPr>
                <p:cNvPr id="247" name="직선 화살표 연결선 246"/>
                <p:cNvCxnSpPr/>
                <p:nvPr/>
              </p:nvCxnSpPr>
              <p:spPr bwMode="auto">
                <a:xfrm rot="6000000">
                  <a:off x="3371011" y="2220133"/>
                  <a:ext cx="0" cy="504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cxnSp>
              <p:nvCxnSpPr>
                <p:cNvPr id="249" name="직선 연결선 248"/>
                <p:cNvCxnSpPr/>
                <p:nvPr/>
              </p:nvCxnSpPr>
              <p:spPr bwMode="auto">
                <a:xfrm rot="600000" flipV="1">
                  <a:off x="2913116" y="3705497"/>
                  <a:ext cx="12600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직사각형 249"/>
                    <p:cNvSpPr/>
                    <p:nvPr/>
                  </p:nvSpPr>
                  <p:spPr>
                    <a:xfrm rot="600000">
                      <a:off x="3172875" y="2205965"/>
                      <a:ext cx="448713" cy="2734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직사각형 2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600000">
                      <a:off x="3172875" y="2205965"/>
                      <a:ext cx="448713" cy="273408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7" name="그룹 226"/>
              <p:cNvGrpSpPr/>
              <p:nvPr/>
            </p:nvGrpSpPr>
            <p:grpSpPr>
              <a:xfrm>
                <a:off x="5979992" y="1750021"/>
                <a:ext cx="1614719" cy="489495"/>
                <a:chOff x="2653859" y="1794991"/>
                <a:chExt cx="1614719" cy="489495"/>
              </a:xfrm>
            </p:grpSpPr>
            <p:cxnSp>
              <p:nvCxnSpPr>
                <p:cNvPr id="237" name="직선 화살표 연결선 236"/>
                <p:cNvCxnSpPr/>
                <p:nvPr/>
              </p:nvCxnSpPr>
              <p:spPr bwMode="auto">
                <a:xfrm>
                  <a:off x="3665093" y="2259461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238" name="직선 화살표 연결선 237"/>
                <p:cNvCxnSpPr/>
                <p:nvPr/>
              </p:nvCxnSpPr>
              <p:spPr bwMode="auto">
                <a:xfrm>
                  <a:off x="2653859" y="2077594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직사각형 240"/>
                    <p:cNvSpPr/>
                    <p:nvPr/>
                  </p:nvSpPr>
                  <p:spPr>
                    <a:xfrm>
                      <a:off x="3766709" y="2003191"/>
                      <a:ext cx="501869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직사각형 2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66709" y="2003191"/>
                      <a:ext cx="501869" cy="281295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2" name="직사각형 241"/>
                    <p:cNvSpPr/>
                    <p:nvPr/>
                  </p:nvSpPr>
                  <p:spPr>
                    <a:xfrm>
                      <a:off x="2760556" y="1794991"/>
                      <a:ext cx="472886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2" name="직사각형 2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0556" y="1794991"/>
                      <a:ext cx="472886" cy="281295"/>
                    </a:xfrm>
                    <a:prstGeom prst="rect">
                      <a:avLst/>
                    </a:prstGeom>
                    <a:blipFill rotWithShape="1">
                      <a:blip r:embed="rId2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8" name="그룹 227"/>
              <p:cNvGrpSpPr/>
              <p:nvPr/>
            </p:nvGrpSpPr>
            <p:grpSpPr>
              <a:xfrm>
                <a:off x="5522324" y="1555502"/>
                <a:ext cx="1549352" cy="656752"/>
                <a:chOff x="2196191" y="1592852"/>
                <a:chExt cx="1549352" cy="656752"/>
              </a:xfrm>
            </p:grpSpPr>
            <p:cxnSp>
              <p:nvCxnSpPr>
                <p:cNvPr id="229" name="직선 화살표 연결선 228"/>
                <p:cNvCxnSpPr/>
                <p:nvPr/>
              </p:nvCxnSpPr>
              <p:spPr bwMode="auto">
                <a:xfrm>
                  <a:off x="3662256" y="1889604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30" name="직선 화살표 연결선 229"/>
                <p:cNvCxnSpPr/>
                <p:nvPr/>
              </p:nvCxnSpPr>
              <p:spPr bwMode="auto">
                <a:xfrm>
                  <a:off x="2652474" y="1711706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3" name="직사각형 232"/>
                    <p:cNvSpPr/>
                    <p:nvPr/>
                  </p:nvSpPr>
                  <p:spPr>
                    <a:xfrm>
                      <a:off x="2196191" y="1592852"/>
                      <a:ext cx="537006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3" name="직사각형 2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6191" y="1592852"/>
                      <a:ext cx="537006" cy="281295"/>
                    </a:xfrm>
                    <a:prstGeom prst="rect">
                      <a:avLst/>
                    </a:prstGeom>
                    <a:blipFill rotWithShape="1">
                      <a:blip r:embed="rId2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직사각형 233"/>
                    <p:cNvSpPr/>
                    <p:nvPr/>
                  </p:nvSpPr>
                  <p:spPr>
                    <a:xfrm>
                      <a:off x="3196995" y="1755918"/>
                      <a:ext cx="548548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직사각형 2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6995" y="1755918"/>
                      <a:ext cx="548548" cy="281295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수평마찰 관련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실제 계산되는 부분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6351606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확장 </a:t>
            </a:r>
            <a:r>
              <a:rPr lang="en-US" altLang="ko-KR" dirty="0" err="1" smtClean="0"/>
              <a:t>wmf</a:t>
            </a:r>
            <a:r>
              <a:rPr lang="en-US" altLang="ko-KR" dirty="0" smtClean="0"/>
              <a:t> (</a:t>
            </a:r>
            <a:r>
              <a:rPr lang="ko-KR" altLang="en-US" dirty="0" smtClean="0"/>
              <a:t>크기조절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1959706" y="63471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</a:t>
            </a:r>
            <a:r>
              <a:rPr lang="ko-KR" altLang="en-US" dirty="0"/>
              <a:t>본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8" b="17137"/>
          <a:stretch/>
        </p:blipFill>
        <p:spPr bwMode="auto">
          <a:xfrm>
            <a:off x="5652120" y="1400367"/>
            <a:ext cx="294957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5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좌하단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상대속도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645713"/>
            <a:ext cx="401904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</a:t>
            </a:r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좌하단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)&gt;</a:t>
            </a:r>
          </a:p>
          <a:p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수</a:t>
            </a:r>
            <a:r>
              <a:rPr lang="ko-KR" altLang="en-US" sz="1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평</a:t>
            </a:r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력</a:t>
            </a:r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위치 수직 </a:t>
            </a:r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변위차</a:t>
            </a:r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(LD-LU)</a:t>
            </a:r>
          </a:p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ϒ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= {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w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+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h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(1-cos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) +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sin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}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-{ w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-h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(1-cos</a:t>
            </a:r>
            <a:r>
              <a:rPr lang="el-GR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+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sin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}</a:t>
            </a:r>
          </a:p>
          <a:p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상대 속도</a:t>
            </a:r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= {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dw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+ d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( +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h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sin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+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cos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) }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 -{ dw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+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 -h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sin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+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cos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}</a:t>
            </a:r>
          </a:p>
          <a:p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 check</a:t>
            </a:r>
          </a:p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&gt;0 -&gt; lower block pulls upper block down</a:t>
            </a:r>
          </a:p>
          <a:p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        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&lt;0,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=-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97289" y="465313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lower block pulls upper block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up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         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=-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&lt;0, M</a:t>
            </a:r>
            <a:r>
              <a:rPr lang="en-US" altLang="ko-KR" sz="1000" baseline="30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3846073" y="2865102"/>
            <a:ext cx="2426946" cy="1481858"/>
            <a:chOff x="4533348" y="2786381"/>
            <a:chExt cx="2426946" cy="1481858"/>
          </a:xfrm>
        </p:grpSpPr>
        <p:grpSp>
          <p:nvGrpSpPr>
            <p:cNvPr id="40" name="그룹 39"/>
            <p:cNvGrpSpPr/>
            <p:nvPr/>
          </p:nvGrpSpPr>
          <p:grpSpPr>
            <a:xfrm>
              <a:off x="4533348" y="2793530"/>
              <a:ext cx="2426946" cy="1474709"/>
              <a:chOff x="4367964" y="3061185"/>
              <a:chExt cx="2976304" cy="1738139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476521" y="3061185"/>
                <a:ext cx="457200" cy="1389734"/>
                <a:chOff x="4476521" y="3061185"/>
                <a:chExt cx="457200" cy="1389734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 rot="21065667">
                  <a:off x="4476521" y="3061185"/>
                  <a:ext cx="457200" cy="6626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000" dirty="0" smtClean="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 rot="565992">
                  <a:off x="4476521" y="3788243"/>
                  <a:ext cx="457200" cy="6626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000" dirty="0" smtClean="0"/>
                </a:p>
              </p:txBody>
            </p:sp>
            <p:cxnSp>
              <p:nvCxnSpPr>
                <p:cNvPr id="13" name="직선 화살표 연결선 12"/>
                <p:cNvCxnSpPr/>
                <p:nvPr/>
              </p:nvCxnSpPr>
              <p:spPr>
                <a:xfrm flipV="1">
                  <a:off x="4545478" y="3403045"/>
                  <a:ext cx="0" cy="253117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/>
                <p:nvPr/>
              </p:nvCxnSpPr>
              <p:spPr>
                <a:xfrm flipV="1">
                  <a:off x="4561053" y="3774049"/>
                  <a:ext cx="0" cy="1355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직사각형 40"/>
              <p:cNvSpPr/>
              <p:nvPr/>
            </p:nvSpPr>
            <p:spPr>
              <a:xfrm>
                <a:off x="4367964" y="4509120"/>
                <a:ext cx="2976304" cy="29020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l-GR" altLang="ko-KR" sz="800" dirty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ω</a:t>
                </a:r>
                <a:r>
                  <a:rPr lang="en-US" altLang="ko-KR" sz="800" baseline="30000" dirty="0" err="1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L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=v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-v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 smtClean="0"/>
                  <a:t>&gt;0</a:t>
                </a:r>
                <a:endParaRPr lang="en-US" altLang="ko-KR" sz="800" dirty="0" smtClean="0">
                  <a:latin typeface="Lucida Sans Unicode" panose="020B0602030504020204" pitchFamily="34" charset="0"/>
                  <a:ea typeface="문체부 바탕체" panose="02030609000101010101" pitchFamily="17" charset="-127"/>
                  <a:cs typeface="Lucida Sans Unicode" panose="020B0602030504020204" pitchFamily="34" charset="0"/>
                </a:endParaRPr>
              </a:p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v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 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-&gt; Lower block pulls upper block down</a:t>
                </a:r>
                <a:endParaRPr lang="ko-KR" altLang="en-US" sz="800" dirty="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101128" y="2786381"/>
              <a:ext cx="1411003" cy="1276854"/>
              <a:chOff x="4470767" y="2886788"/>
              <a:chExt cx="1730390" cy="1504940"/>
            </a:xfrm>
          </p:grpSpPr>
          <p:sp>
            <p:nvSpPr>
              <p:cNvPr id="72" name="직사각형 71"/>
              <p:cNvSpPr/>
              <p:nvPr/>
            </p:nvSpPr>
            <p:spPr>
              <a:xfrm rot="21065667">
                <a:off x="5052586" y="2886788"/>
                <a:ext cx="457200" cy="662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 rot="565992">
                <a:off x="5042002" y="3729052"/>
                <a:ext cx="457200" cy="662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/>
              </a:p>
            </p:txBody>
          </p:sp>
          <p:cxnSp>
            <p:nvCxnSpPr>
              <p:cNvPr id="74" name="직선 화살표 연결선 73"/>
              <p:cNvCxnSpPr/>
              <p:nvPr/>
            </p:nvCxnSpPr>
            <p:spPr>
              <a:xfrm flipH="1">
                <a:off x="5155013" y="3429142"/>
                <a:ext cx="0" cy="169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 flipV="1">
                <a:off x="5160480" y="3666243"/>
                <a:ext cx="0" cy="169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직사각형 75"/>
              <p:cNvSpPr/>
              <p:nvPr/>
            </p:nvSpPr>
            <p:spPr>
              <a:xfrm>
                <a:off x="4547061" y="3414051"/>
                <a:ext cx="499327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DFL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&lt;0</a:t>
                </a:r>
                <a:endParaRPr lang="ko-KR" altLang="en-US" sz="800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470767" y="3689548"/>
                <a:ext cx="601550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</a:t>
                </a:r>
                <a:r>
                  <a:rPr lang="en-US" altLang="ko-KR" sz="800" baseline="30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DFL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&gt;0</a:t>
                </a:r>
                <a:endParaRPr lang="ko-KR" altLang="en-US" sz="800" dirty="0"/>
              </a:p>
            </p:txBody>
          </p:sp>
          <p:sp>
            <p:nvSpPr>
              <p:cNvPr id="78" name="원형 화살표 77"/>
              <p:cNvSpPr/>
              <p:nvPr/>
            </p:nvSpPr>
            <p:spPr>
              <a:xfrm rot="10968133" flipH="1">
                <a:off x="5119457" y="3097378"/>
                <a:ext cx="386892" cy="375381"/>
              </a:xfrm>
              <a:prstGeom prst="circularArrow">
                <a:avLst>
                  <a:gd name="adj1" fmla="val 2228"/>
                  <a:gd name="adj2" fmla="val 436258"/>
                  <a:gd name="adj3" fmla="val 20463260"/>
                  <a:gd name="adj4" fmla="val 10787361"/>
                  <a:gd name="adj5" fmla="val 489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원형 화살표 78"/>
              <p:cNvSpPr/>
              <p:nvPr/>
            </p:nvSpPr>
            <p:spPr>
              <a:xfrm rot="769121">
                <a:off x="5107333" y="3824490"/>
                <a:ext cx="360000" cy="360000"/>
              </a:xfrm>
              <a:prstGeom prst="circularArrow">
                <a:avLst>
                  <a:gd name="adj1" fmla="val 2228"/>
                  <a:gd name="adj2" fmla="val 436258"/>
                  <a:gd name="adj3" fmla="val 20463260"/>
                  <a:gd name="adj4" fmla="val 10787361"/>
                  <a:gd name="adj5" fmla="val 489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558324" y="3892419"/>
                <a:ext cx="642833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M</a:t>
                </a:r>
                <a:r>
                  <a:rPr lang="en-US" altLang="ko-KR" sz="800" baseline="30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DFL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&gt;0</a:t>
                </a:r>
                <a:endParaRPr lang="ko-KR" altLang="en-US" sz="800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558324" y="3231039"/>
                <a:ext cx="540609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M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DFL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&lt;0</a:t>
                </a:r>
                <a:endParaRPr lang="ko-KR" altLang="en-US" sz="800" dirty="0"/>
              </a:p>
            </p:txBody>
          </p:sp>
        </p:grpSp>
      </p:grpSp>
      <p:sp>
        <p:nvSpPr>
          <p:cNvPr id="88" name="직사각형 87"/>
          <p:cNvSpPr/>
          <p:nvPr/>
        </p:nvSpPr>
        <p:spPr>
          <a:xfrm>
            <a:off x="6160172" y="3071473"/>
            <a:ext cx="29566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</a:t>
            </a:r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부호 요약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</a:t>
            </a:r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= -sign(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sign(F</a:t>
            </a:r>
            <a:r>
              <a:rPr lang="en-US" altLang="ko-KR" sz="1000" baseline="30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= +sign(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  = +sign(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   = -sign(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sign(M</a:t>
            </a:r>
            <a:r>
              <a:rPr lang="en-US" altLang="ko-KR" sz="1000" baseline="30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= +sign(F</a:t>
            </a:r>
            <a:r>
              <a:rPr lang="en-US" altLang="ko-KR" sz="1000" baseline="30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= +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27563" y="12079"/>
            <a:ext cx="1789272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rgbClr val="FF0000"/>
                </a:solidFill>
              </a:rPr>
              <a:t>[v] DOUBLE </a:t>
            </a:r>
            <a:r>
              <a:rPr lang="en-US" altLang="ko-KR" sz="1200" b="1" dirty="0">
                <a:solidFill>
                  <a:srgbClr val="FF0000"/>
                </a:solidFill>
              </a:rPr>
              <a:t>CHECKED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8" b="17137"/>
          <a:stretch/>
        </p:blipFill>
        <p:spPr bwMode="auto">
          <a:xfrm>
            <a:off x="107504" y="978100"/>
            <a:ext cx="294957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3923928" y="5136398"/>
            <a:ext cx="2285882" cy="1481858"/>
            <a:chOff x="4533347" y="2786381"/>
            <a:chExt cx="2285882" cy="1481858"/>
          </a:xfrm>
        </p:grpSpPr>
        <p:grpSp>
          <p:nvGrpSpPr>
            <p:cNvPr id="54" name="그룹 53"/>
            <p:cNvGrpSpPr/>
            <p:nvPr/>
          </p:nvGrpSpPr>
          <p:grpSpPr>
            <a:xfrm>
              <a:off x="4533347" y="2793530"/>
              <a:ext cx="2285882" cy="1474709"/>
              <a:chOff x="4367964" y="3061185"/>
              <a:chExt cx="2803309" cy="1738139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4476521" y="3061185"/>
                <a:ext cx="457200" cy="1389734"/>
                <a:chOff x="4476521" y="3061185"/>
                <a:chExt cx="457200" cy="1389734"/>
              </a:xfrm>
            </p:grpSpPr>
            <p:sp>
              <p:nvSpPr>
                <p:cNvPr id="90" name="직사각형 89"/>
                <p:cNvSpPr/>
                <p:nvPr/>
              </p:nvSpPr>
              <p:spPr>
                <a:xfrm rot="21065667">
                  <a:off x="4476521" y="3061185"/>
                  <a:ext cx="457200" cy="6626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000" dirty="0" smtClean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 rot="565992">
                  <a:off x="4476521" y="3788243"/>
                  <a:ext cx="457200" cy="6626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000" dirty="0" smtClean="0"/>
                </a:p>
              </p:txBody>
            </p: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545478" y="3524074"/>
                  <a:ext cx="0" cy="169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/>
                <p:cNvCxnSpPr/>
                <p:nvPr/>
              </p:nvCxnSpPr>
              <p:spPr>
                <a:xfrm flipV="1">
                  <a:off x="4553265" y="3778686"/>
                  <a:ext cx="0" cy="25458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직사각형 88"/>
              <p:cNvSpPr/>
              <p:nvPr/>
            </p:nvSpPr>
            <p:spPr>
              <a:xfrm>
                <a:off x="4367964" y="4509120"/>
                <a:ext cx="2803309" cy="29020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l-GR" altLang="ko-KR" sz="800" dirty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ω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L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=v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-v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 smtClean="0"/>
                  <a:t>&lt;0</a:t>
                </a:r>
                <a:endParaRPr lang="en-US" altLang="ko-KR" sz="800" dirty="0" smtClean="0">
                  <a:latin typeface="Lucida Sans Unicode" panose="020B0602030504020204" pitchFamily="34" charset="0"/>
                  <a:ea typeface="문체부 바탕체" panose="02030609000101010101" pitchFamily="17" charset="-127"/>
                  <a:cs typeface="Lucida Sans Unicode" panose="020B0602030504020204" pitchFamily="34" charset="0"/>
                </a:endParaRPr>
              </a:p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v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 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-&gt; Lower block pulls upper block up</a:t>
                </a:r>
                <a:endParaRPr lang="ko-KR" altLang="en-US" sz="800" dirty="0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5101128" y="2786381"/>
              <a:ext cx="1411003" cy="1276854"/>
              <a:chOff x="4470767" y="2886788"/>
              <a:chExt cx="1730390" cy="1504940"/>
            </a:xfrm>
          </p:grpSpPr>
          <p:sp>
            <p:nvSpPr>
              <p:cNvPr id="56" name="직사각형 55"/>
              <p:cNvSpPr/>
              <p:nvPr/>
            </p:nvSpPr>
            <p:spPr>
              <a:xfrm rot="21065667">
                <a:off x="5052586" y="2886788"/>
                <a:ext cx="457200" cy="662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565992">
                <a:off x="5042002" y="3729052"/>
                <a:ext cx="457200" cy="662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/>
              </a:p>
            </p:txBody>
          </p:sp>
          <p:cxnSp>
            <p:nvCxnSpPr>
              <p:cNvPr id="58" name="직선 화살표 연결선 57"/>
              <p:cNvCxnSpPr/>
              <p:nvPr/>
            </p:nvCxnSpPr>
            <p:spPr>
              <a:xfrm flipV="1">
                <a:off x="5155013" y="3420522"/>
                <a:ext cx="0" cy="14114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5155013" y="3675134"/>
                <a:ext cx="0" cy="169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직사각형 59"/>
              <p:cNvSpPr/>
              <p:nvPr/>
            </p:nvSpPr>
            <p:spPr>
              <a:xfrm>
                <a:off x="4547061" y="3414051"/>
                <a:ext cx="499326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DFL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0</a:t>
                </a:r>
                <a:endParaRPr lang="ko-KR" altLang="en-US" sz="800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470767" y="3689548"/>
                <a:ext cx="601550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</a:t>
                </a:r>
                <a:r>
                  <a:rPr lang="en-US" altLang="ko-KR" sz="800" baseline="30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DFL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0</a:t>
                </a:r>
                <a:endParaRPr lang="ko-KR" altLang="en-US" sz="800" dirty="0"/>
              </a:p>
            </p:txBody>
          </p:sp>
          <p:sp>
            <p:nvSpPr>
              <p:cNvPr id="62" name="원형 화살표 61"/>
              <p:cNvSpPr/>
              <p:nvPr/>
            </p:nvSpPr>
            <p:spPr>
              <a:xfrm rot="10968133">
                <a:off x="5097123" y="3102057"/>
                <a:ext cx="399628" cy="375381"/>
              </a:xfrm>
              <a:prstGeom prst="circularArrow">
                <a:avLst>
                  <a:gd name="adj1" fmla="val 2228"/>
                  <a:gd name="adj2" fmla="val 436258"/>
                  <a:gd name="adj3" fmla="val 20463260"/>
                  <a:gd name="adj4" fmla="val 10787361"/>
                  <a:gd name="adj5" fmla="val 489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원형 화살표 62"/>
              <p:cNvSpPr/>
              <p:nvPr/>
            </p:nvSpPr>
            <p:spPr>
              <a:xfrm rot="769121" flipH="1">
                <a:off x="5091761" y="3857520"/>
                <a:ext cx="358466" cy="360000"/>
              </a:xfrm>
              <a:prstGeom prst="circularArrow">
                <a:avLst>
                  <a:gd name="adj1" fmla="val 2228"/>
                  <a:gd name="adj2" fmla="val 436258"/>
                  <a:gd name="adj3" fmla="val 20463260"/>
                  <a:gd name="adj4" fmla="val 10787361"/>
                  <a:gd name="adj5" fmla="val 489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558324" y="3892419"/>
                <a:ext cx="642833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M</a:t>
                </a:r>
                <a:r>
                  <a:rPr lang="en-US" altLang="ko-KR" sz="800" baseline="30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DFL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0</a:t>
                </a:r>
                <a:endParaRPr lang="ko-KR" altLang="en-US" sz="800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558324" y="3231039"/>
                <a:ext cx="540609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M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DFL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0</a:t>
                </a:r>
                <a:endParaRPr lang="ko-KR" altLang="en-US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40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코너 변위 체크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13745" y="4432478"/>
            <a:ext cx="244810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변위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LU: W+=</a:t>
            </a:r>
            <a:r>
              <a:rPr lang="en-US" altLang="ko-KR" sz="1400" dirty="0" smtClean="0">
                <a:solidFill>
                  <a:srgbClr val="FF0000"/>
                </a:solidFill>
              </a:rPr>
              <a:t>-h(1-cosR)+b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LD: 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</a:t>
            </a:r>
            <a:r>
              <a:rPr lang="en-US" altLang="ko-KR" sz="1400" dirty="0">
                <a:solidFill>
                  <a:srgbClr val="FF0000"/>
                </a:solidFill>
              </a:rPr>
              <a:t>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RU: 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RD: 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속도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LU: 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LD: W</a:t>
            </a:r>
            <a:r>
              <a:rPr lang="en-US" altLang="ko-KR" sz="1400" dirty="0"/>
              <a:t>+=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RU: 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RD: 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r>
              <a:rPr lang="en-US" altLang="ko-KR" sz="1400" dirty="0" smtClean="0"/>
              <a:t>     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7092644" y="1615803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수평변위</a:t>
            </a:r>
            <a:endParaRPr lang="en-US" altLang="ko-KR" dirty="0" smtClean="0"/>
          </a:p>
          <a:p>
            <a:r>
              <a:rPr lang="ko-KR" altLang="en-US" dirty="0" smtClean="0"/>
              <a:t>빨간색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수직변위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236296" y="937822"/>
            <a:ext cx="1414170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출처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매뉴얼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기하형상계산</a:t>
            </a:r>
            <a:endParaRPr lang="ko-KR" altLang="en-US" sz="8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2689002" y="666289"/>
            <a:ext cx="4128838" cy="3937072"/>
            <a:chOff x="172891" y="690664"/>
            <a:chExt cx="4128838" cy="3937072"/>
          </a:xfrm>
        </p:grpSpPr>
        <p:grpSp>
          <p:nvGrpSpPr>
            <p:cNvPr id="77" name="그룹 76"/>
            <p:cNvGrpSpPr/>
            <p:nvPr/>
          </p:nvGrpSpPr>
          <p:grpSpPr>
            <a:xfrm>
              <a:off x="803804" y="690664"/>
              <a:ext cx="2878700" cy="3937072"/>
              <a:chOff x="3995936" y="764031"/>
              <a:chExt cx="2878700" cy="3937072"/>
            </a:xfrm>
          </p:grpSpPr>
          <p:sp>
            <p:nvSpPr>
              <p:cNvPr id="22" name="원호 21"/>
              <p:cNvSpPr/>
              <p:nvPr/>
            </p:nvSpPr>
            <p:spPr>
              <a:xfrm flipH="1">
                <a:off x="5432095" y="76542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원호 14"/>
              <p:cNvSpPr/>
              <p:nvPr/>
            </p:nvSpPr>
            <p:spPr>
              <a:xfrm rot="10800000" flipH="1">
                <a:off x="5434476" y="764031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778164" y="1484113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6154557" y="1484113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원호 29"/>
              <p:cNvSpPr/>
              <p:nvPr/>
            </p:nvSpPr>
            <p:spPr>
              <a:xfrm rot="10800000" flipH="1">
                <a:off x="3996697" y="3260502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 flipH="1">
                <a:off x="5340385" y="3980584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4716778" y="3980584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원호 25"/>
              <p:cNvSpPr/>
              <p:nvPr/>
            </p:nvSpPr>
            <p:spPr>
              <a:xfrm flipH="1">
                <a:off x="3995936" y="3260943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 rot="10800000" flipH="1">
                <a:off x="4092408" y="3620982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rot="10800000" flipH="1">
                <a:off x="4092408" y="3981021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/>
              <p:nvPr/>
            </p:nvCxnSpPr>
            <p:spPr>
              <a:xfrm rot="10800000" flipH="1">
                <a:off x="5528567" y="1125467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10800000" flipH="1">
                <a:off x="5528567" y="1485506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508567" y="1318166"/>
                <a:ext cx="362847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70078" y="1515666"/>
                <a:ext cx="404525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91641" y="3812451"/>
                <a:ext cx="362847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953152" y="4009951"/>
                <a:ext cx="404525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-b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72891" y="858235"/>
              <a:ext cx="4128838" cy="3608932"/>
              <a:chOff x="172891" y="858235"/>
              <a:chExt cx="4128838" cy="360893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014116" y="898006"/>
                <a:ext cx="552002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-h(1-cosR)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 rot="1800000" flipH="1">
                <a:off x="1517881" y="1221390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225617" y="1602660"/>
                <a:ext cx="552002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-h(1-cosR)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682434" y="3590248"/>
                <a:ext cx="510323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h(1-cosR)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909805" y="4308313"/>
                <a:ext cx="510323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h(1-cosR)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98" name="그룹 97"/>
              <p:cNvGrpSpPr/>
              <p:nvPr/>
            </p:nvGrpSpPr>
            <p:grpSpPr>
              <a:xfrm>
                <a:off x="172891" y="858235"/>
                <a:ext cx="4128838" cy="3608932"/>
                <a:chOff x="172891" y="858235"/>
                <a:chExt cx="4128838" cy="3608932"/>
              </a:xfrm>
            </p:grpSpPr>
            <p:sp>
              <p:nvSpPr>
                <p:cNvPr id="49" name="원호 48"/>
                <p:cNvSpPr/>
                <p:nvPr/>
              </p:nvSpPr>
              <p:spPr>
                <a:xfrm rot="5400000" flipH="1">
                  <a:off x="1414850" y="1578962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1" name="직선 연결선 50"/>
                <p:cNvCxnSpPr/>
                <p:nvPr/>
              </p:nvCxnSpPr>
              <p:spPr>
                <a:xfrm>
                  <a:off x="2855011" y="1777588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 flipH="1" flipV="1">
                  <a:off x="2855010" y="1582991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원호 52"/>
                <p:cNvSpPr/>
                <p:nvPr/>
              </p:nvSpPr>
              <p:spPr>
                <a:xfrm rot="5400000" flipH="1">
                  <a:off x="172891" y="85823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1613052" y="1056861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flipH="1" flipV="1">
                  <a:off x="1613051" y="862264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그룹 56"/>
                <p:cNvGrpSpPr/>
                <p:nvPr/>
              </p:nvGrpSpPr>
              <p:grpSpPr>
                <a:xfrm rot="10800000" flipH="1">
                  <a:off x="1421409" y="1586115"/>
                  <a:ext cx="2880320" cy="2881052"/>
                  <a:chOff x="4111465" y="4801182"/>
                  <a:chExt cx="2880320" cy="2881052"/>
                </a:xfrm>
              </p:grpSpPr>
              <p:sp>
                <p:nvSpPr>
                  <p:cNvPr id="63" name="원호 62"/>
                  <p:cNvSpPr/>
                  <p:nvPr/>
                </p:nvSpPr>
                <p:spPr>
                  <a:xfrm rot="16200000">
                    <a:off x="4111465" y="4801915"/>
                    <a:ext cx="2880319" cy="2880320"/>
                  </a:xfrm>
                  <a:prstGeom prst="arc">
                    <a:avLst>
                      <a:gd name="adj1" fmla="val 19786045"/>
                      <a:gd name="adj2" fmla="val 0"/>
                    </a:avLst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5" name="직선 연결선 64"/>
                  <p:cNvCxnSpPr/>
                  <p:nvPr/>
                </p:nvCxnSpPr>
                <p:spPr>
                  <a:xfrm flipH="1">
                    <a:off x="5549242" y="4995779"/>
                    <a:ext cx="0" cy="1241533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연결선 65"/>
                  <p:cNvCxnSpPr/>
                  <p:nvPr/>
                </p:nvCxnSpPr>
                <p:spPr>
                  <a:xfrm flipV="1">
                    <a:off x="5549243" y="4801182"/>
                    <a:ext cx="0" cy="194597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headEnd type="triangle" w="sm" len="med"/>
                    <a:tailEnd type="non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그룹 57"/>
                <p:cNvGrpSpPr/>
                <p:nvPr/>
              </p:nvGrpSpPr>
              <p:grpSpPr>
                <a:xfrm rot="10800000" flipH="1">
                  <a:off x="180039" y="862636"/>
                  <a:ext cx="2880320" cy="2881052"/>
                  <a:chOff x="4111465" y="4801182"/>
                  <a:chExt cx="2880320" cy="2881052"/>
                </a:xfrm>
              </p:grpSpPr>
              <p:sp>
                <p:nvSpPr>
                  <p:cNvPr id="59" name="원호 58"/>
                  <p:cNvSpPr/>
                  <p:nvPr/>
                </p:nvSpPr>
                <p:spPr>
                  <a:xfrm rot="16200000">
                    <a:off x="4111465" y="4801915"/>
                    <a:ext cx="2880319" cy="2880320"/>
                  </a:xfrm>
                  <a:prstGeom prst="arc">
                    <a:avLst>
                      <a:gd name="adj1" fmla="val 19786045"/>
                      <a:gd name="adj2" fmla="val 0"/>
                    </a:avLst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1" name="직선 연결선 60"/>
                  <p:cNvCxnSpPr/>
                  <p:nvPr/>
                </p:nvCxnSpPr>
                <p:spPr>
                  <a:xfrm flipH="1">
                    <a:off x="5549242" y="4995779"/>
                    <a:ext cx="0" cy="1241533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/>
                  <p:cNvCxnSpPr/>
                  <p:nvPr/>
                </p:nvCxnSpPr>
                <p:spPr>
                  <a:xfrm flipV="1">
                    <a:off x="5549243" y="4801182"/>
                    <a:ext cx="0" cy="194597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headEnd type="triangle" w="sm" len="med"/>
                    <a:tailEnd type="non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9" name="직선 연결선 78"/>
                <p:cNvCxnSpPr>
                  <a:stCxn id="53" idx="0"/>
                </p:cNvCxnSpPr>
                <p:nvPr/>
              </p:nvCxnSpPr>
              <p:spPr>
                <a:xfrm flipH="1">
                  <a:off x="1613050" y="1054114"/>
                  <a:ext cx="725138" cy="18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/>
                <p:cNvCxnSpPr>
                  <a:stCxn id="49" idx="0"/>
                </p:cNvCxnSpPr>
                <p:nvPr/>
              </p:nvCxnSpPr>
              <p:spPr>
                <a:xfrm flipH="1">
                  <a:off x="2855009" y="1774841"/>
                  <a:ext cx="725138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>
                  <a:endCxn id="59" idx="0"/>
                </p:cNvCxnSpPr>
                <p:nvPr/>
              </p:nvCxnSpPr>
              <p:spPr>
                <a:xfrm flipH="1">
                  <a:off x="895062" y="3547077"/>
                  <a:ext cx="725136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>
                  <a:endCxn id="63" idx="0"/>
                </p:cNvCxnSpPr>
                <p:nvPr/>
              </p:nvCxnSpPr>
              <p:spPr>
                <a:xfrm flipH="1" flipV="1">
                  <a:off x="2136432" y="4270556"/>
                  <a:ext cx="718577" cy="2014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63489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좌하단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모멘트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&gt;=0 or 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=0 , there is no friction force.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</a:t>
            </a:r>
            <a:r>
              <a:rPr lang="en-US" altLang="ko-KR" baseline="30000" dirty="0" err="1"/>
              <a:t>DL</a:t>
            </a:r>
            <a:r>
              <a:rPr lang="en-US" altLang="ko-KR" baseline="-25000" dirty="0" err="1" smtClean="0"/>
              <a:t>k,l</a:t>
            </a:r>
            <a:r>
              <a:rPr lang="ko-KR" altLang="en-US" dirty="0"/>
              <a:t>이 </a:t>
            </a:r>
            <a:r>
              <a:rPr lang="en-US" altLang="ko-KR" dirty="0" smtClean="0"/>
              <a:t>&lt;0</a:t>
            </a:r>
            <a:r>
              <a:rPr lang="ko-KR" altLang="en-US" dirty="0" smtClean="0"/>
              <a:t> </a:t>
            </a:r>
            <a:r>
              <a:rPr lang="ko-KR" altLang="en-US" dirty="0"/>
              <a:t>일 때만 작동하도록 하는 이유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r>
              <a:rPr lang="en-US" altLang="ko-KR" dirty="0" err="1" smtClean="0"/>
              <a:t>k,l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LD</a:t>
            </a:r>
            <a:r>
              <a:rPr lang="ko-KR" altLang="en-US" dirty="0" smtClean="0"/>
              <a:t>에서 걸리는 다우웰 </a:t>
            </a:r>
            <a:r>
              <a:rPr lang="ko-KR" altLang="en-US" dirty="0" err="1" smtClean="0"/>
              <a:t>포스는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(-)</a:t>
            </a:r>
            <a:r>
              <a:rPr lang="ko-KR" altLang="en-US" dirty="0" smtClean="0"/>
              <a:t>만 가능함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If |</a:t>
            </a:r>
            <a:r>
              <a:rPr lang="el-GR" altLang="ko-KR" dirty="0"/>
              <a:t>ω</a:t>
            </a:r>
            <a:r>
              <a:rPr lang="en-US" altLang="ko-KR" baseline="30000" dirty="0" err="1"/>
              <a:t>L</a:t>
            </a:r>
            <a:r>
              <a:rPr lang="en-US" altLang="ko-KR" baseline="-25000" dirty="0" err="1"/>
              <a:t>k,l</a:t>
            </a:r>
            <a:r>
              <a:rPr lang="en-US" altLang="ko-KR" dirty="0" smtClean="0"/>
              <a:t>|&lt;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</a:t>
            </a:r>
            <a:r>
              <a:rPr lang="en-US" altLang="ko-KR" dirty="0" smtClean="0"/>
              <a:t> :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</a:t>
            </a:r>
            <a:r>
              <a:rPr lang="en-US" altLang="ko-KR" baseline="30000" dirty="0" err="1"/>
              <a:t>DFL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= +</a:t>
            </a:r>
            <a:r>
              <a:rPr lang="el-GR" altLang="ko-KR" dirty="0" smtClean="0"/>
              <a:t>μ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* (</a:t>
            </a:r>
            <a:r>
              <a:rPr lang="el-GR" altLang="ko-KR" dirty="0"/>
              <a:t>ω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/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부호체크 </a:t>
            </a:r>
            <a:r>
              <a:rPr lang="en-US" altLang="ko-KR" dirty="0"/>
              <a:t>: 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 , </a:t>
            </a:r>
            <a:r>
              <a:rPr lang="en-US" altLang="ko-KR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= 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-sign(</a:t>
            </a:r>
            <a:r>
              <a:rPr lang="el-GR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If |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|&gt;=</a:t>
            </a:r>
            <a:r>
              <a:rPr lang="el-GR" altLang="ko-KR" dirty="0" smtClean="0"/>
              <a:t>ω</a:t>
            </a:r>
            <a:r>
              <a:rPr lang="en-US" altLang="ko-KR" baseline="30000" dirty="0" err="1"/>
              <a:t>F</a:t>
            </a:r>
            <a:r>
              <a:rPr lang="en-US" altLang="ko-KR" baseline="-25000" dirty="0" err="1"/>
              <a:t>cr</a:t>
            </a:r>
            <a:r>
              <a:rPr lang="en-US" altLang="ko-KR" dirty="0" smtClean="0"/>
              <a:t> :</a:t>
            </a:r>
          </a:p>
          <a:p>
            <a:pPr lvl="1">
              <a:lnSpc>
                <a:spcPct val="170000"/>
              </a:lnSpc>
            </a:pPr>
            <a:r>
              <a:rPr lang="el-GR" altLang="ko-KR" dirty="0" smtClean="0"/>
              <a:t>μ</a:t>
            </a:r>
            <a:r>
              <a:rPr lang="en-US" altLang="ko-KR" dirty="0" smtClean="0"/>
              <a:t>(</a:t>
            </a:r>
            <a:r>
              <a:rPr lang="el-GR" altLang="ko-KR" dirty="0"/>
              <a:t>ω</a:t>
            </a:r>
            <a:r>
              <a:rPr lang="en-US" altLang="ko-KR" dirty="0" smtClean="0"/>
              <a:t>)=</a:t>
            </a:r>
            <a:r>
              <a:rPr lang="el-GR" altLang="ko-KR" dirty="0" smtClean="0"/>
              <a:t>μ</a:t>
            </a:r>
            <a:r>
              <a:rPr lang="en-US" altLang="ko-KR" baseline="-25000" dirty="0"/>
              <a:t>k</a:t>
            </a:r>
            <a:r>
              <a:rPr lang="en-US" altLang="ko-KR" dirty="0"/>
              <a:t>+(</a:t>
            </a:r>
            <a:r>
              <a:rPr lang="el-GR" altLang="ko-KR" dirty="0" smtClean="0"/>
              <a:t>μ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-</a:t>
            </a:r>
            <a:r>
              <a:rPr lang="el-GR" altLang="ko-KR" dirty="0"/>
              <a:t>μ</a:t>
            </a:r>
            <a:r>
              <a:rPr lang="en-US" altLang="ko-KR" baseline="-25000" dirty="0"/>
              <a:t>k</a:t>
            </a:r>
            <a:r>
              <a:rPr lang="en-US" altLang="ko-KR" dirty="0"/>
              <a:t>)*</a:t>
            </a:r>
            <a:r>
              <a:rPr lang="en-US" altLang="ko-KR" dirty="0" err="1"/>
              <a:t>exp</a:t>
            </a:r>
            <a:r>
              <a:rPr lang="en-US" altLang="ko-KR" dirty="0"/>
              <a:t>(-d</a:t>
            </a:r>
            <a:r>
              <a:rPr lang="en-US" altLang="ko-KR" dirty="0" smtClean="0"/>
              <a:t>(|</a:t>
            </a:r>
            <a:r>
              <a:rPr lang="el-GR" altLang="ko-KR" dirty="0" smtClean="0"/>
              <a:t>ω|-</a:t>
            </a:r>
            <a:r>
              <a:rPr lang="el-GR" altLang="ko-KR" dirty="0"/>
              <a:t> 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</a:t>
            </a:r>
            <a:r>
              <a:rPr lang="en-US" altLang="ko-KR" baseline="30000" dirty="0" err="1"/>
              <a:t>DFL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+sign(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) * </a:t>
            </a:r>
            <a:r>
              <a:rPr lang="el-GR" altLang="ko-KR" dirty="0" smtClean="0"/>
              <a:t>μ</a:t>
            </a:r>
            <a:r>
              <a:rPr lang="en-US" altLang="ko-KR" dirty="0" smtClean="0"/>
              <a:t>(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/>
              <a:t>) * </a:t>
            </a:r>
            <a:r>
              <a:rPr lang="en-US" altLang="ko-KR" dirty="0" err="1"/>
              <a:t>F</a:t>
            </a:r>
            <a:r>
              <a:rPr lang="en-US" altLang="ko-KR" baseline="30000" dirty="0" err="1"/>
              <a:t>DL</a:t>
            </a:r>
            <a:r>
              <a:rPr lang="en-US" altLang="ko-KR" baseline="-25000" dirty="0" err="1"/>
              <a:t>k,l</a:t>
            </a:r>
            <a:endParaRPr lang="en-US" altLang="ko-KR" baseline="30000" dirty="0" smtClean="0"/>
          </a:p>
          <a:p>
            <a:pPr lvl="2">
              <a:lnSpc>
                <a:spcPct val="170000"/>
              </a:lnSpc>
            </a:pPr>
            <a:r>
              <a:rPr lang="ko-KR" altLang="en-US" dirty="0"/>
              <a:t>부호체크 </a:t>
            </a:r>
            <a:r>
              <a:rPr lang="en-US" altLang="ko-KR" dirty="0"/>
              <a:t>: 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 , </a:t>
            </a:r>
            <a:r>
              <a:rPr lang="en-US" altLang="ko-KR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= -sign(</a:t>
            </a:r>
            <a:r>
              <a:rPr lang="el-GR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baseline="30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L</a:t>
            </a:r>
            <a:r>
              <a:rPr lang="en-US" altLang="ko-KR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F</a:t>
            </a:r>
            <a:r>
              <a:rPr lang="en-US" altLang="ko-KR" baseline="30000" dirty="0" smtClean="0"/>
              <a:t>DFL</a:t>
            </a:r>
            <a:r>
              <a:rPr lang="en-US" altLang="ko-KR" baseline="-25000" dirty="0" smtClean="0"/>
              <a:t>k,l-1</a:t>
            </a:r>
            <a:r>
              <a:rPr lang="en-US" altLang="ko-KR" dirty="0"/>
              <a:t>=-</a:t>
            </a:r>
            <a:r>
              <a:rPr lang="en-US" altLang="ko-KR" dirty="0" err="1" smtClean="0"/>
              <a:t>F</a:t>
            </a:r>
            <a:r>
              <a:rPr lang="en-US" altLang="ko-KR" baseline="30000" dirty="0" err="1"/>
              <a:t>DFL</a:t>
            </a:r>
            <a:r>
              <a:rPr lang="en-US" altLang="ko-KR" baseline="-25000" dirty="0" err="1" smtClean="0"/>
              <a:t>k,l</a:t>
            </a:r>
            <a:endParaRPr lang="en-US" altLang="ko-KR" baseline="-25000" dirty="0"/>
          </a:p>
          <a:p>
            <a:pPr>
              <a:lnSpc>
                <a:spcPct val="170000"/>
              </a:lnSpc>
            </a:pPr>
            <a:r>
              <a:rPr lang="en-US" altLang="ko-KR" dirty="0" err="1" smtClean="0"/>
              <a:t>M</a:t>
            </a:r>
            <a:r>
              <a:rPr lang="en-US" altLang="ko-KR" baseline="30000" dirty="0" err="1"/>
              <a:t>DFL</a:t>
            </a:r>
            <a:r>
              <a:rPr lang="en-US" altLang="ko-KR" baseline="-25000" dirty="0" err="1" smtClean="0"/>
              <a:t>k,l</a:t>
            </a:r>
            <a:r>
              <a:rPr lang="en-US" altLang="ko-KR" dirty="0"/>
              <a:t>= 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DFL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cos</a:t>
            </a:r>
            <a:r>
              <a:rPr lang="el-GR" altLang="ko-KR" dirty="0" smtClean="0"/>
              <a:t>θ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sin</a:t>
            </a:r>
            <a:r>
              <a:rPr lang="el-GR" altLang="ko-KR" dirty="0" smtClean="0"/>
              <a:t>θ</a:t>
            </a:r>
            <a:r>
              <a:rPr lang="en-US" altLang="ko-KR" baseline="-25000" dirty="0" err="1"/>
              <a:t>k,l</a:t>
            </a:r>
            <a:r>
              <a:rPr lang="en-US" altLang="ko-KR" dirty="0" smtClean="0"/>
              <a:t>)  (</a:t>
            </a:r>
            <a:r>
              <a:rPr lang="ko-KR" altLang="en-US" dirty="0" err="1" smtClean="0"/>
              <a:t>수직력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LD)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부호체크</a:t>
            </a:r>
            <a:r>
              <a:rPr lang="en-US" altLang="ko-KR" dirty="0" smtClean="0"/>
              <a:t>: 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baseline="30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)=+sign(</a:t>
            </a:r>
            <a:r>
              <a:rPr lang="en-US" altLang="ko-KR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M</a:t>
            </a:r>
            <a:r>
              <a:rPr lang="en-US" altLang="ko-KR" baseline="30000" dirty="0" smtClean="0"/>
              <a:t>DFL</a:t>
            </a:r>
            <a:r>
              <a:rPr lang="en-US" altLang="ko-KR" baseline="-25000" dirty="0" smtClean="0"/>
              <a:t>k,l-1</a:t>
            </a:r>
            <a:r>
              <a:rPr lang="en-US" altLang="ko-KR" dirty="0"/>
              <a:t>= </a:t>
            </a:r>
            <a:r>
              <a:rPr lang="en-US" altLang="ko-KR" dirty="0" smtClean="0"/>
              <a:t>F</a:t>
            </a:r>
            <a:r>
              <a:rPr lang="en-US" altLang="ko-KR" baseline="30000" dirty="0" smtClean="0"/>
              <a:t>DFL</a:t>
            </a:r>
            <a:r>
              <a:rPr lang="en-US" altLang="ko-KR" baseline="-25000" dirty="0" smtClean="0"/>
              <a:t>k,l-1</a:t>
            </a:r>
            <a:r>
              <a:rPr lang="en-US" altLang="ko-KR" dirty="0"/>
              <a:t>(</a:t>
            </a:r>
            <a:r>
              <a:rPr lang="en-US" altLang="ko-KR" dirty="0" err="1"/>
              <a:t>d</a:t>
            </a:r>
            <a:r>
              <a:rPr lang="en-US" altLang="ko-KR" baseline="-25000" dirty="0" err="1"/>
              <a:t>k,</a:t>
            </a:r>
            <a:r>
              <a:rPr lang="en-US" altLang="ko-KR" b="1" baseline="-25000" dirty="0" err="1">
                <a:solidFill>
                  <a:srgbClr val="FF0000"/>
                </a:solidFill>
              </a:rPr>
              <a:t>l</a:t>
            </a:r>
            <a:r>
              <a:rPr lang="en-US" altLang="ko-KR" b="1" baseline="-25000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cos</a:t>
            </a:r>
            <a:r>
              <a:rPr lang="el-GR" altLang="ko-KR" dirty="0" smtClean="0"/>
              <a:t>θ</a:t>
            </a:r>
            <a:r>
              <a:rPr lang="en-US" altLang="ko-KR" baseline="-25000" dirty="0"/>
              <a:t> k,l-1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h</a:t>
            </a:r>
            <a:r>
              <a:rPr lang="en-US" altLang="ko-KR" baseline="-25000" dirty="0"/>
              <a:t>k,l-1</a:t>
            </a:r>
            <a:r>
              <a:rPr lang="en-US" altLang="ko-KR" dirty="0" smtClean="0"/>
              <a:t> </a:t>
            </a:r>
            <a:r>
              <a:rPr lang="en-US" altLang="ko-KR" dirty="0"/>
              <a:t>sin</a:t>
            </a:r>
            <a:r>
              <a:rPr lang="el-GR" altLang="ko-KR" dirty="0" smtClean="0"/>
              <a:t>θ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)   (</a:t>
            </a:r>
            <a:r>
              <a:rPr lang="ko-KR" altLang="en-US" dirty="0" err="1" smtClean="0"/>
              <a:t>수직력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LU)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부호체크</a:t>
            </a:r>
            <a:r>
              <a:rPr lang="en-US" altLang="ko-KR" dirty="0" smtClean="0"/>
              <a:t>: 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sign(M</a:t>
            </a:r>
            <a:r>
              <a:rPr lang="en-US" altLang="ko-KR" baseline="30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)=+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sign(F</a:t>
            </a:r>
            <a:r>
              <a:rPr lang="en-US" altLang="ko-KR" baseline="30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356417" y="12079"/>
            <a:ext cx="176041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rgbClr val="FF0000"/>
                </a:solidFill>
              </a:rPr>
              <a:t>[ ] DOUBLE </a:t>
            </a:r>
            <a:r>
              <a:rPr lang="en-US" altLang="ko-KR" sz="1200" b="1" dirty="0">
                <a:solidFill>
                  <a:srgbClr val="FF0000"/>
                </a:solidFill>
              </a:rPr>
              <a:t>CHECKED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16000" y="162000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smtClean="0"/>
          </a:p>
        </p:txBody>
      </p:sp>
      <p:cxnSp>
        <p:nvCxnSpPr>
          <p:cNvPr id="30" name="꺾인 연결선 29"/>
          <p:cNvCxnSpPr>
            <a:stCxn id="2" idx="6"/>
            <a:endCxn id="13" idx="1"/>
          </p:cNvCxnSpPr>
          <p:nvPr/>
        </p:nvCxnSpPr>
        <p:spPr>
          <a:xfrm flipV="1">
            <a:off x="4788000" y="1620000"/>
            <a:ext cx="1908000" cy="36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696000" y="756000"/>
            <a:ext cx="1800000" cy="1728000"/>
            <a:chOff x="6732000" y="1980000"/>
            <a:chExt cx="1800000" cy="1728000"/>
          </a:xfrm>
        </p:grpSpPr>
        <p:sp>
          <p:nvSpPr>
            <p:cNvPr id="13" name="직사각형 12"/>
            <p:cNvSpPr/>
            <p:nvPr/>
          </p:nvSpPr>
          <p:spPr>
            <a:xfrm>
              <a:off x="6732000" y="1980000"/>
              <a:ext cx="1800000" cy="172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840000" y="2160000"/>
              <a:ext cx="1631589" cy="607519"/>
              <a:chOff x="4752000" y="2848481"/>
              <a:chExt cx="1631589" cy="607519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752000" y="3132000"/>
                <a:ext cx="1584000" cy="324000"/>
                <a:chOff x="5400000" y="5112000"/>
                <a:chExt cx="1584000" cy="324000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5400000" y="5256000"/>
                  <a:ext cx="1584000" cy="180000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사다리꼴 66"/>
                <p:cNvSpPr/>
                <p:nvPr/>
              </p:nvSpPr>
              <p:spPr>
                <a:xfrm>
                  <a:off x="5616000" y="5112000"/>
                  <a:ext cx="180000" cy="144000"/>
                </a:xfrm>
                <a:prstGeom prst="trapezoid">
                  <a:avLst>
                    <a:gd name="adj" fmla="val 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사다리꼴 67"/>
                <p:cNvSpPr/>
                <p:nvPr/>
              </p:nvSpPr>
              <p:spPr>
                <a:xfrm>
                  <a:off x="6588000" y="5112000"/>
                  <a:ext cx="180000" cy="144000"/>
                </a:xfrm>
                <a:prstGeom prst="trapezoid">
                  <a:avLst>
                    <a:gd name="adj" fmla="val 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 rot="300000">
                <a:off x="4799589" y="2848481"/>
                <a:ext cx="1584000" cy="360000"/>
                <a:chOff x="5400000" y="4860000"/>
                <a:chExt cx="1584000" cy="360000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5400000" y="5040000"/>
                  <a:ext cx="180000" cy="18000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6804000" y="5040000"/>
                  <a:ext cx="180000" cy="18000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5400000" y="4860000"/>
                  <a:ext cx="1584000" cy="18000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5832000" y="5040000"/>
                  <a:ext cx="720000" cy="180000"/>
                </a:xfrm>
                <a:prstGeom prst="rect">
                  <a:avLst/>
                </a:prstGeom>
                <a:solidFill>
                  <a:srgbClr val="FF0000">
                    <a:alpha val="25000"/>
                  </a:srgbClr>
                </a:solidFill>
                <a:ln w="3175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4" name="오른쪽 화살표 43"/>
              <p:cNvSpPr/>
              <p:nvPr/>
            </p:nvSpPr>
            <p:spPr>
              <a:xfrm rot="10800000">
                <a:off x="4802602" y="3012798"/>
                <a:ext cx="154782" cy="117936"/>
              </a:xfrm>
              <a:prstGeom prst="rightArrow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840000" y="2952000"/>
              <a:ext cx="1599615" cy="609900"/>
              <a:chOff x="5039782" y="3642643"/>
              <a:chExt cx="1599615" cy="609900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5039782" y="3928543"/>
                <a:ext cx="1584000" cy="324000"/>
                <a:chOff x="5400000" y="5112000"/>
                <a:chExt cx="1584000" cy="324000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5400000" y="5256000"/>
                  <a:ext cx="1584000" cy="180000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사다리꼴 92"/>
                <p:cNvSpPr/>
                <p:nvPr/>
              </p:nvSpPr>
              <p:spPr>
                <a:xfrm>
                  <a:off x="5616000" y="5112000"/>
                  <a:ext cx="180000" cy="144000"/>
                </a:xfrm>
                <a:prstGeom prst="trapezoid">
                  <a:avLst>
                    <a:gd name="adj" fmla="val 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사다리꼴 93"/>
                <p:cNvSpPr/>
                <p:nvPr/>
              </p:nvSpPr>
              <p:spPr>
                <a:xfrm>
                  <a:off x="6588000" y="5112000"/>
                  <a:ext cx="180000" cy="144000"/>
                </a:xfrm>
                <a:prstGeom prst="trapezoid">
                  <a:avLst>
                    <a:gd name="adj" fmla="val 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 rot="-300000">
                <a:off x="5055397" y="3642643"/>
                <a:ext cx="1584000" cy="360000"/>
                <a:chOff x="5400000" y="4860000"/>
                <a:chExt cx="1584000" cy="36000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5400000" y="5040000"/>
                  <a:ext cx="180000" cy="18000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6804000" y="5040000"/>
                  <a:ext cx="180000" cy="18000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400000" y="4860000"/>
                  <a:ext cx="1584000" cy="18000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5832000" y="5040000"/>
                  <a:ext cx="720000" cy="180000"/>
                </a:xfrm>
                <a:prstGeom prst="rect">
                  <a:avLst/>
                </a:prstGeom>
                <a:solidFill>
                  <a:srgbClr val="FF0000">
                    <a:alpha val="25000"/>
                  </a:srgbClr>
                </a:solidFill>
                <a:ln w="3175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오른쪽 화살표 86"/>
              <p:cNvSpPr/>
              <p:nvPr/>
            </p:nvSpPr>
            <p:spPr>
              <a:xfrm rot="10800000">
                <a:off x="5076000" y="3929713"/>
                <a:ext cx="154782" cy="117936"/>
              </a:xfrm>
              <a:prstGeom prst="rightArrow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6698829" y="2565484"/>
            <a:ext cx="1784463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출처</a:t>
            </a:r>
            <a:r>
              <a:rPr lang="en-US" altLang="ko-KR" sz="800" dirty="0" smtClean="0"/>
              <a:t>: v04d.1_</a:t>
            </a:r>
            <a:r>
              <a:rPr lang="ko-KR" altLang="en-US" sz="800" dirty="0" smtClean="0"/>
              <a:t>수식확인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다우웰</a:t>
            </a:r>
            <a:r>
              <a:rPr lang="en-US" altLang="ko-KR" sz="800" dirty="0" smtClean="0"/>
              <a:t>.</a:t>
            </a:r>
            <a:r>
              <a:rPr lang="en-US" altLang="ko-KR" sz="800" dirty="0" err="1" smtClean="0"/>
              <a:t>pptx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9770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모멘트 암 체크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356417" y="12079"/>
            <a:ext cx="176041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rgbClr val="FF0000"/>
                </a:solidFill>
              </a:rPr>
              <a:t>[ ] DOUBLE </a:t>
            </a:r>
            <a:r>
              <a:rPr lang="en-US" altLang="ko-KR" sz="1200" b="1" dirty="0">
                <a:solidFill>
                  <a:srgbClr val="FF0000"/>
                </a:solidFill>
              </a:rPr>
              <a:t>CHECKED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11612" y="5211990"/>
            <a:ext cx="35686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수</a:t>
            </a:r>
            <a:r>
              <a:rPr lang="ko-KR" altLang="en-US" sz="1400" dirty="0" err="1"/>
              <a:t>직</a:t>
            </a:r>
            <a:r>
              <a:rPr lang="ko-KR" altLang="en-US" sz="1400" dirty="0" err="1" smtClean="0"/>
              <a:t>력</a:t>
            </a:r>
            <a:endParaRPr lang="en-US" altLang="ko-KR" sz="1400" dirty="0" smtClean="0"/>
          </a:p>
          <a:p>
            <a:r>
              <a:rPr lang="en-US" altLang="ko-KR" sz="1400" dirty="0" smtClean="0"/>
              <a:t>LU: -(h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 = (a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 – 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LD: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= 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+ h </a:t>
            </a:r>
            <a:r>
              <a:rPr lang="en-US" altLang="ko-KR" sz="1400" dirty="0" err="1"/>
              <a:t>sinR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RD: -(h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 =</a:t>
            </a:r>
            <a:r>
              <a:rPr lang="en-US" altLang="ko-KR" sz="1400" dirty="0"/>
              <a:t> 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– h </a:t>
            </a:r>
            <a:r>
              <a:rPr lang="en-US" altLang="ko-KR" sz="1400" dirty="0" err="1"/>
              <a:t>sinR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958311" y="1085242"/>
            <a:ext cx="4202426" cy="3934648"/>
            <a:chOff x="1958311" y="1085242"/>
            <a:chExt cx="4202426" cy="3934648"/>
          </a:xfrm>
        </p:grpSpPr>
        <p:grpSp>
          <p:nvGrpSpPr>
            <p:cNvPr id="78" name="그룹 77"/>
            <p:cNvGrpSpPr/>
            <p:nvPr/>
          </p:nvGrpSpPr>
          <p:grpSpPr>
            <a:xfrm rot="1148385" flipH="1">
              <a:off x="3336660" y="1617025"/>
              <a:ext cx="1440161" cy="2880320"/>
              <a:chOff x="971600" y="1268760"/>
              <a:chExt cx="1440161" cy="288032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3641963" y="4246745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직선 화살표 연결선 83"/>
            <p:cNvCxnSpPr/>
            <p:nvPr/>
          </p:nvCxnSpPr>
          <p:spPr>
            <a:xfrm>
              <a:off x="3584550" y="4418472"/>
              <a:ext cx="46927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V="1">
              <a:off x="4270503" y="4659890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3581969" y="4662822"/>
              <a:ext cx="684000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4058588" y="3068017"/>
              <a:ext cx="0" cy="13535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763259" y="4677038"/>
              <a:ext cx="37887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58115" y="4655224"/>
              <a:ext cx="85496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75477" y="4453205"/>
              <a:ext cx="37887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 flipV="1">
              <a:off x="2904402" y="3803644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141220" y="1735902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36155" y="1326817"/>
              <a:ext cx="37887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 flipH="1">
              <a:off x="3583610" y="4430376"/>
              <a:ext cx="0" cy="2234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096485" y="1215424"/>
              <a:ext cx="37887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 flipV="1">
              <a:off x="5214710" y="1555902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V="1">
              <a:off x="3850522" y="1112688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275311" y="1578666"/>
              <a:ext cx="8854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 flipH="1">
              <a:off x="2908130" y="4185743"/>
              <a:ext cx="0" cy="2234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2897969" y="4417605"/>
              <a:ext cx="684000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1958311" y="3816456"/>
              <a:ext cx="8854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4053826" y="1694380"/>
              <a:ext cx="0" cy="13535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>
              <a:off x="4056740" y="1700910"/>
              <a:ext cx="46927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4523363" y="1460539"/>
              <a:ext cx="0" cy="2234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3845422" y="1472688"/>
              <a:ext cx="684000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914712" y="1085242"/>
              <a:ext cx="85496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4524663" y="1700910"/>
              <a:ext cx="684000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692933" y="1555902"/>
              <a:ext cx="37887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452320" y="937822"/>
            <a:ext cx="1414170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출처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매뉴얼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기하형상계산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165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우</a:t>
            </a:r>
            <a:r>
              <a:rPr lang="ko-KR" altLang="en-US" dirty="0" err="1" smtClean="0"/>
              <a:t>하단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상대속도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645713"/>
            <a:ext cx="40815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</a:t>
            </a:r>
            <a:r>
              <a:rPr lang="ko-KR" altLang="en-US" sz="1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우</a:t>
            </a:r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하단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)&gt;</a:t>
            </a:r>
          </a:p>
          <a:p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수</a:t>
            </a:r>
            <a:r>
              <a:rPr lang="ko-KR" altLang="en-US" sz="1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평</a:t>
            </a:r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력</a:t>
            </a:r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위치 수직 </a:t>
            </a:r>
            <a:r>
              <a:rPr lang="ko-KR" altLang="en-US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변위차</a:t>
            </a:r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(LD-LU)</a:t>
            </a:r>
          </a:p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ϒ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= {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w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+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h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(1-cos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) 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sin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}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-{ w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-h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(1-cos</a:t>
            </a:r>
            <a:r>
              <a:rPr lang="el-GR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sin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}</a:t>
            </a:r>
          </a:p>
          <a:p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상대 속도</a:t>
            </a:r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= {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dw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+ d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( +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h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sin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cos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) }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-{ dw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+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-h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sin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cos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θ</a:t>
            </a:r>
            <a:r>
              <a:rPr lang="en-US" altLang="ko-KR" sz="1000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}</a:t>
            </a:r>
          </a:p>
          <a:p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 check</a:t>
            </a:r>
          </a:p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&gt;0 -&gt; lower block pulls upper block down</a:t>
            </a:r>
          </a:p>
          <a:p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        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&lt;0,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=-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DFL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97289" y="465313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 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lower block pulls upper block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up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             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=-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&lt;0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&gt;0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3846072" y="2865102"/>
            <a:ext cx="2426946" cy="1481858"/>
            <a:chOff x="4533347" y="2786381"/>
            <a:chExt cx="2426946" cy="1481858"/>
          </a:xfrm>
        </p:grpSpPr>
        <p:grpSp>
          <p:nvGrpSpPr>
            <p:cNvPr id="40" name="그룹 39"/>
            <p:cNvGrpSpPr/>
            <p:nvPr/>
          </p:nvGrpSpPr>
          <p:grpSpPr>
            <a:xfrm>
              <a:off x="4533347" y="2793530"/>
              <a:ext cx="2426946" cy="1474709"/>
              <a:chOff x="4367964" y="3061185"/>
              <a:chExt cx="2976303" cy="1738139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476521" y="3061185"/>
                <a:ext cx="457200" cy="1389734"/>
                <a:chOff x="4476521" y="3061185"/>
                <a:chExt cx="457200" cy="1389734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 rot="540000">
                  <a:off x="4476521" y="3061185"/>
                  <a:ext cx="457200" cy="6626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000" dirty="0" smtClean="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 rot="21060000">
                  <a:off x="4476521" y="3788243"/>
                  <a:ext cx="457200" cy="6626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000" dirty="0" smtClean="0"/>
                </a:p>
              </p:txBody>
            </p:sp>
            <p:cxnSp>
              <p:nvCxnSpPr>
                <p:cNvPr id="13" name="직선 화살표 연결선 12"/>
                <p:cNvCxnSpPr/>
                <p:nvPr/>
              </p:nvCxnSpPr>
              <p:spPr>
                <a:xfrm flipV="1">
                  <a:off x="4859510" y="3436728"/>
                  <a:ext cx="0" cy="253117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/>
                <p:nvPr/>
              </p:nvCxnSpPr>
              <p:spPr>
                <a:xfrm flipV="1">
                  <a:off x="4875085" y="3807731"/>
                  <a:ext cx="0" cy="1355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직사각형 40"/>
              <p:cNvSpPr/>
              <p:nvPr/>
            </p:nvSpPr>
            <p:spPr>
              <a:xfrm>
                <a:off x="4367964" y="4509120"/>
                <a:ext cx="2976303" cy="29020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l-GR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ω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R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=v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-v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 smtClean="0"/>
                  <a:t>&gt;0</a:t>
                </a:r>
                <a:endParaRPr lang="en-US" altLang="ko-KR" sz="800" dirty="0" smtClean="0">
                  <a:latin typeface="Lucida Sans Unicode" panose="020B0602030504020204" pitchFamily="34" charset="0"/>
                  <a:ea typeface="문체부 바탕체" panose="02030609000101010101" pitchFamily="17" charset="-127"/>
                  <a:cs typeface="Lucida Sans Unicode" panose="020B0602030504020204" pitchFamily="34" charset="0"/>
                </a:endParaRPr>
              </a:p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v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 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-&gt; Lower block pulls upper block down</a:t>
                </a:r>
                <a:endParaRPr lang="ko-KR" altLang="en-US" sz="800" dirty="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61924" y="2786381"/>
              <a:ext cx="956622" cy="1276854"/>
              <a:chOff x="5035863" y="2886788"/>
              <a:chExt cx="1173157" cy="1504940"/>
            </a:xfrm>
          </p:grpSpPr>
          <p:sp>
            <p:nvSpPr>
              <p:cNvPr id="72" name="직사각형 71"/>
              <p:cNvSpPr/>
              <p:nvPr/>
            </p:nvSpPr>
            <p:spPr>
              <a:xfrm rot="540000">
                <a:off x="5052586" y="2886788"/>
                <a:ext cx="457200" cy="662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 rot="21060000">
                <a:off x="5042002" y="3729052"/>
                <a:ext cx="457200" cy="662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/>
              </a:p>
            </p:txBody>
          </p:sp>
          <p:cxnSp>
            <p:nvCxnSpPr>
              <p:cNvPr id="74" name="직선 화살표 연결선 73"/>
              <p:cNvCxnSpPr/>
              <p:nvPr/>
            </p:nvCxnSpPr>
            <p:spPr>
              <a:xfrm flipH="1">
                <a:off x="5451690" y="3410032"/>
                <a:ext cx="0" cy="169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 flipV="1">
                <a:off x="5444305" y="3694506"/>
                <a:ext cx="0" cy="169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직사각형 75"/>
              <p:cNvSpPr/>
              <p:nvPr/>
            </p:nvSpPr>
            <p:spPr>
              <a:xfrm>
                <a:off x="5550320" y="3446878"/>
                <a:ext cx="507189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DFR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&lt;0</a:t>
                </a:r>
                <a:endParaRPr lang="ko-KR" altLang="en-US" sz="800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547784" y="3689548"/>
                <a:ext cx="609413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</a:t>
                </a:r>
                <a:r>
                  <a:rPr lang="en-US" altLang="ko-KR" sz="800" baseline="30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DFR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&gt;0</a:t>
                </a:r>
                <a:endParaRPr lang="ko-KR" altLang="en-US" sz="800" dirty="0"/>
              </a:p>
            </p:txBody>
          </p:sp>
          <p:sp>
            <p:nvSpPr>
              <p:cNvPr id="78" name="원형 화살표 77"/>
              <p:cNvSpPr/>
              <p:nvPr/>
            </p:nvSpPr>
            <p:spPr>
              <a:xfrm rot="10968133">
                <a:off x="5088342" y="3083067"/>
                <a:ext cx="366500" cy="375381"/>
              </a:xfrm>
              <a:prstGeom prst="circularArrow">
                <a:avLst>
                  <a:gd name="adj1" fmla="val 2228"/>
                  <a:gd name="adj2" fmla="val 1049269"/>
                  <a:gd name="adj3" fmla="val 20463260"/>
                  <a:gd name="adj4" fmla="val 10787361"/>
                  <a:gd name="adj5" fmla="val 722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원형 화살표 78"/>
              <p:cNvSpPr/>
              <p:nvPr/>
            </p:nvSpPr>
            <p:spPr>
              <a:xfrm flipH="1">
                <a:off x="5035863" y="3781511"/>
                <a:ext cx="419482" cy="448872"/>
              </a:xfrm>
              <a:prstGeom prst="circularArrow">
                <a:avLst>
                  <a:gd name="adj1" fmla="val 2228"/>
                  <a:gd name="adj2" fmla="val 1098782"/>
                  <a:gd name="adj3" fmla="val 20463260"/>
                  <a:gd name="adj4" fmla="val 10787361"/>
                  <a:gd name="adj5" fmla="val 816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558324" y="3892419"/>
                <a:ext cx="650696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M</a:t>
                </a:r>
                <a:r>
                  <a:rPr lang="en-US" altLang="ko-KR" sz="800" baseline="30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DFR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0</a:t>
                </a:r>
                <a:endParaRPr lang="ko-KR" altLang="en-US" sz="800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558324" y="3231039"/>
                <a:ext cx="548472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M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DFR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0</a:t>
                </a:r>
                <a:endParaRPr lang="ko-KR" altLang="en-US" sz="800" dirty="0"/>
              </a:p>
            </p:txBody>
          </p:sp>
        </p:grpSp>
      </p:grpSp>
      <p:sp>
        <p:nvSpPr>
          <p:cNvPr id="88" name="직사각형 87"/>
          <p:cNvSpPr/>
          <p:nvPr/>
        </p:nvSpPr>
        <p:spPr>
          <a:xfrm>
            <a:off x="6160172" y="3071473"/>
            <a:ext cx="29566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&lt;</a:t>
            </a:r>
            <a:r>
              <a:rPr lang="ko-KR" altLang="en-US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부호 요약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&gt;</a:t>
            </a:r>
            <a:endParaRPr lang="en-US" altLang="ko-KR" sz="10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 = -sign(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= +sign(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  = -sign(</a:t>
            </a:r>
            <a:r>
              <a:rPr lang="en-US" altLang="ko-KR" sz="1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   = +sign(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sign(M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= -sign(F</a:t>
            </a:r>
            <a:r>
              <a:rPr lang="en-US" altLang="ko-KR" sz="1000" baseline="30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sz="10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r>
              <a:rPr lang="en-US" altLang="ko-KR" sz="1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= 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-sign(</a:t>
            </a:r>
            <a:r>
              <a:rPr lang="el-GR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sz="10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sz="10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endParaRPr lang="en-US" altLang="ko-KR" sz="10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27563" y="12079"/>
            <a:ext cx="1789272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rgbClr val="FF0000"/>
                </a:solidFill>
              </a:rPr>
              <a:t>[v] DOUBLE </a:t>
            </a:r>
            <a:r>
              <a:rPr lang="en-US" altLang="ko-KR" sz="1200" b="1" dirty="0">
                <a:solidFill>
                  <a:srgbClr val="FF0000"/>
                </a:solidFill>
              </a:rPr>
              <a:t>CHECKED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8" b="17137"/>
          <a:stretch/>
        </p:blipFill>
        <p:spPr bwMode="auto">
          <a:xfrm>
            <a:off x="107504" y="978100"/>
            <a:ext cx="294957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3892909" y="5157192"/>
            <a:ext cx="2285882" cy="1481858"/>
            <a:chOff x="4533347" y="2786381"/>
            <a:chExt cx="2285882" cy="1481858"/>
          </a:xfrm>
        </p:grpSpPr>
        <p:grpSp>
          <p:nvGrpSpPr>
            <p:cNvPr id="49" name="그룹 48"/>
            <p:cNvGrpSpPr/>
            <p:nvPr/>
          </p:nvGrpSpPr>
          <p:grpSpPr>
            <a:xfrm>
              <a:off x="4533347" y="2793530"/>
              <a:ext cx="2285882" cy="1474709"/>
              <a:chOff x="4367964" y="3061185"/>
              <a:chExt cx="2803308" cy="1738139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4476521" y="3061185"/>
                <a:ext cx="457200" cy="1389734"/>
                <a:chOff x="4476521" y="3061185"/>
                <a:chExt cx="457200" cy="1389734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 rot="540000">
                  <a:off x="4476521" y="3061185"/>
                  <a:ext cx="457200" cy="6626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000" dirty="0" smtClean="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1060000">
                  <a:off x="4476521" y="3788243"/>
                  <a:ext cx="457200" cy="6626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000" dirty="0" smtClean="0"/>
                </a:p>
              </p:txBody>
            </p:sp>
            <p:cxnSp>
              <p:nvCxnSpPr>
                <p:cNvPr id="97" name="직선 화살표 연결선 96"/>
                <p:cNvCxnSpPr/>
                <p:nvPr/>
              </p:nvCxnSpPr>
              <p:spPr>
                <a:xfrm flipV="1">
                  <a:off x="4856999" y="3777084"/>
                  <a:ext cx="0" cy="253117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/>
                <p:cNvCxnSpPr/>
                <p:nvPr/>
              </p:nvCxnSpPr>
              <p:spPr>
                <a:xfrm flipV="1">
                  <a:off x="4852917" y="3550441"/>
                  <a:ext cx="0" cy="1355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직사각형 93"/>
              <p:cNvSpPr/>
              <p:nvPr/>
            </p:nvSpPr>
            <p:spPr>
              <a:xfrm>
                <a:off x="4367964" y="4509120"/>
                <a:ext cx="2803308" cy="29020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l-GR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ω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R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=v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-v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/>
                  <a:t>&lt;</a:t>
                </a:r>
                <a:r>
                  <a:rPr lang="en-US" altLang="ko-KR" sz="800" dirty="0" smtClean="0"/>
                  <a:t>0</a:t>
                </a:r>
                <a:endParaRPr lang="en-US" altLang="ko-KR" sz="800" dirty="0" smtClean="0">
                  <a:latin typeface="Lucida Sans Unicode" panose="020B0602030504020204" pitchFamily="34" charset="0"/>
                  <a:ea typeface="문체부 바탕체" panose="02030609000101010101" pitchFamily="17" charset="-127"/>
                  <a:cs typeface="Lucida Sans Unicode" panose="020B0602030504020204" pitchFamily="34" charset="0"/>
                </a:endParaRPr>
              </a:p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v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v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 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-&gt; Lower block pulls upper block up</a:t>
                </a:r>
                <a:endParaRPr lang="ko-KR" altLang="en-US" sz="800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566930" y="2786381"/>
              <a:ext cx="951616" cy="1276854"/>
              <a:chOff x="5042002" y="2886788"/>
              <a:chExt cx="1167018" cy="1504940"/>
            </a:xfrm>
          </p:grpSpPr>
          <p:sp>
            <p:nvSpPr>
              <p:cNvPr id="51" name="직사각형 50"/>
              <p:cNvSpPr/>
              <p:nvPr/>
            </p:nvSpPr>
            <p:spPr>
              <a:xfrm rot="540000">
                <a:off x="5052586" y="2886788"/>
                <a:ext cx="457200" cy="662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21060000">
                <a:off x="5042002" y="3729052"/>
                <a:ext cx="457200" cy="662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/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 flipH="1">
                <a:off x="5455345" y="3694506"/>
                <a:ext cx="0" cy="169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 flipV="1">
                <a:off x="5464170" y="3400262"/>
                <a:ext cx="0" cy="169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/>
              <p:cNvSpPr/>
              <p:nvPr/>
            </p:nvSpPr>
            <p:spPr>
              <a:xfrm>
                <a:off x="5550320" y="3446878"/>
                <a:ext cx="507189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DFR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&gt;0</a:t>
                </a:r>
                <a:endParaRPr lang="ko-KR" altLang="en-US" sz="800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547783" y="3689548"/>
                <a:ext cx="609413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F</a:t>
                </a:r>
                <a:r>
                  <a:rPr lang="en-US" altLang="ko-KR" sz="800" baseline="30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DFR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&lt;0</a:t>
                </a:r>
                <a:endParaRPr lang="ko-KR" altLang="en-US" sz="800" dirty="0"/>
              </a:p>
            </p:txBody>
          </p:sp>
          <p:sp>
            <p:nvSpPr>
              <p:cNvPr id="69" name="원형 화살표 68"/>
              <p:cNvSpPr/>
              <p:nvPr/>
            </p:nvSpPr>
            <p:spPr>
              <a:xfrm rot="10968133" flipH="1">
                <a:off x="5081208" y="3100757"/>
                <a:ext cx="392076" cy="375381"/>
              </a:xfrm>
              <a:prstGeom prst="circularArrow">
                <a:avLst>
                  <a:gd name="adj1" fmla="val 2228"/>
                  <a:gd name="adj2" fmla="val 1049269"/>
                  <a:gd name="adj3" fmla="val 20463260"/>
                  <a:gd name="adj4" fmla="val 10787361"/>
                  <a:gd name="adj5" fmla="val 722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원형 화살표 69"/>
              <p:cNvSpPr/>
              <p:nvPr/>
            </p:nvSpPr>
            <p:spPr>
              <a:xfrm>
                <a:off x="5048864" y="3787283"/>
                <a:ext cx="428593" cy="448872"/>
              </a:xfrm>
              <a:prstGeom prst="circularArrow">
                <a:avLst>
                  <a:gd name="adj1" fmla="val 2228"/>
                  <a:gd name="adj2" fmla="val 1098782"/>
                  <a:gd name="adj3" fmla="val 20463260"/>
                  <a:gd name="adj4" fmla="val 10787361"/>
                  <a:gd name="adj5" fmla="val 816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558324" y="3892419"/>
                <a:ext cx="650696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M</a:t>
                </a:r>
                <a:r>
                  <a:rPr lang="en-US" altLang="ko-KR" sz="800" baseline="30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DFR</a:t>
                </a:r>
                <a:r>
                  <a:rPr lang="en-US" altLang="ko-KR" sz="800" baseline="-250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k,l-1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&gt;0</a:t>
                </a:r>
                <a:endParaRPr lang="ko-KR" altLang="en-US" sz="800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558324" y="3231039"/>
                <a:ext cx="548472" cy="14510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8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M</a:t>
                </a:r>
                <a:r>
                  <a:rPr lang="en-US" altLang="ko-KR" sz="800" baseline="30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DFR</a:t>
                </a:r>
                <a:r>
                  <a:rPr lang="en-US" altLang="ko-KR" sz="800" baseline="-25000" dirty="0" err="1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k,l</a:t>
                </a:r>
                <a:r>
                  <a:rPr lang="en-US" altLang="ko-KR" sz="800" dirty="0" smtClean="0">
                    <a:latin typeface="Lucida Sans Unicode" panose="020B0602030504020204" pitchFamily="34" charset="0"/>
                    <a:ea typeface="문체부 바탕체" panose="02030609000101010101" pitchFamily="17" charset="-127"/>
                    <a:cs typeface="Lucida Sans Unicode" panose="020B0602030504020204" pitchFamily="34" charset="0"/>
                  </a:rPr>
                  <a:t>&lt;0</a:t>
                </a:r>
                <a:endParaRPr lang="ko-KR" altLang="en-US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15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우</a:t>
            </a:r>
            <a:r>
              <a:rPr lang="ko-KR" altLang="en-US" dirty="0" err="1" smtClean="0"/>
              <a:t>하단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모멘트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&lt;=0 or 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=0 , there is no friction force.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DR</a:t>
            </a:r>
            <a:r>
              <a:rPr lang="en-US" altLang="ko-KR" baseline="-25000" dirty="0" err="1" smtClean="0"/>
              <a:t>k,l</a:t>
            </a:r>
            <a:r>
              <a:rPr lang="ko-KR" altLang="en-US" dirty="0"/>
              <a:t>이 </a:t>
            </a:r>
            <a:r>
              <a:rPr lang="en-US" altLang="ko-KR" dirty="0"/>
              <a:t>&gt;</a:t>
            </a:r>
            <a:r>
              <a:rPr lang="en-US" altLang="ko-KR" dirty="0" smtClean="0"/>
              <a:t>0</a:t>
            </a:r>
            <a:r>
              <a:rPr lang="ko-KR" altLang="en-US" dirty="0" smtClean="0"/>
              <a:t> </a:t>
            </a:r>
            <a:r>
              <a:rPr lang="ko-KR" altLang="en-US" dirty="0"/>
              <a:t>일 때만 작동하도록 하는 이유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r>
              <a:rPr lang="en-US" altLang="ko-KR" dirty="0" err="1" smtClean="0"/>
              <a:t>k,l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RD</a:t>
            </a:r>
            <a:r>
              <a:rPr lang="ko-KR" altLang="en-US" dirty="0" smtClean="0"/>
              <a:t>에서 걸리는 다우웰 </a:t>
            </a:r>
            <a:r>
              <a:rPr lang="ko-KR" altLang="en-US" dirty="0" err="1" smtClean="0"/>
              <a:t>포스는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(+)</a:t>
            </a:r>
            <a:r>
              <a:rPr lang="ko-KR" altLang="en-US" dirty="0" smtClean="0"/>
              <a:t>만 가능함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If |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|&lt;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</a:t>
            </a:r>
            <a:r>
              <a:rPr lang="en-US" altLang="ko-KR" dirty="0" smtClean="0"/>
              <a:t> :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DFR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= -</a:t>
            </a:r>
            <a:r>
              <a:rPr lang="el-GR" altLang="ko-KR" dirty="0" smtClean="0"/>
              <a:t>μ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* (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/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부호체크 </a:t>
            </a:r>
            <a:r>
              <a:rPr lang="en-US" altLang="ko-KR" dirty="0"/>
              <a:t>: 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 , </a:t>
            </a:r>
            <a:r>
              <a:rPr lang="en-US" altLang="ko-KR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= 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-sign(</a:t>
            </a:r>
            <a:r>
              <a:rPr lang="el-GR" altLang="ko-KR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If |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|&gt;=</a:t>
            </a:r>
            <a:r>
              <a:rPr lang="el-GR" altLang="ko-KR" dirty="0" smtClean="0"/>
              <a:t>ω</a:t>
            </a:r>
            <a:r>
              <a:rPr lang="en-US" altLang="ko-KR" baseline="30000" dirty="0" err="1"/>
              <a:t>F</a:t>
            </a:r>
            <a:r>
              <a:rPr lang="en-US" altLang="ko-KR" baseline="-25000" dirty="0" err="1"/>
              <a:t>cr</a:t>
            </a:r>
            <a:r>
              <a:rPr lang="en-US" altLang="ko-KR" dirty="0" smtClean="0"/>
              <a:t> :</a:t>
            </a:r>
          </a:p>
          <a:p>
            <a:pPr lvl="1">
              <a:lnSpc>
                <a:spcPct val="170000"/>
              </a:lnSpc>
            </a:pPr>
            <a:r>
              <a:rPr lang="el-GR" altLang="ko-KR" dirty="0" smtClean="0"/>
              <a:t>μ</a:t>
            </a:r>
            <a:r>
              <a:rPr lang="en-US" altLang="ko-KR" dirty="0" smtClean="0"/>
              <a:t>(</a:t>
            </a:r>
            <a:r>
              <a:rPr lang="el-GR" altLang="ko-KR" dirty="0"/>
              <a:t>ω</a:t>
            </a:r>
            <a:r>
              <a:rPr lang="en-US" altLang="ko-KR" dirty="0" smtClean="0"/>
              <a:t>)=</a:t>
            </a:r>
            <a:r>
              <a:rPr lang="el-GR" altLang="ko-KR" dirty="0" smtClean="0"/>
              <a:t>μ</a:t>
            </a:r>
            <a:r>
              <a:rPr lang="en-US" altLang="ko-KR" baseline="-25000" dirty="0"/>
              <a:t>k</a:t>
            </a:r>
            <a:r>
              <a:rPr lang="en-US" altLang="ko-KR" dirty="0"/>
              <a:t>+(</a:t>
            </a:r>
            <a:r>
              <a:rPr lang="el-GR" altLang="ko-KR" dirty="0" smtClean="0"/>
              <a:t>μ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-</a:t>
            </a:r>
            <a:r>
              <a:rPr lang="el-GR" altLang="ko-KR" dirty="0"/>
              <a:t>μ</a:t>
            </a:r>
            <a:r>
              <a:rPr lang="en-US" altLang="ko-KR" baseline="-25000" dirty="0"/>
              <a:t>k</a:t>
            </a:r>
            <a:r>
              <a:rPr lang="en-US" altLang="ko-KR" dirty="0"/>
              <a:t>)*</a:t>
            </a:r>
            <a:r>
              <a:rPr lang="en-US" altLang="ko-KR" dirty="0" err="1"/>
              <a:t>exp</a:t>
            </a:r>
            <a:r>
              <a:rPr lang="en-US" altLang="ko-KR" dirty="0"/>
              <a:t>(-d</a:t>
            </a:r>
            <a:r>
              <a:rPr lang="en-US" altLang="ko-KR" dirty="0" smtClean="0"/>
              <a:t>(|</a:t>
            </a:r>
            <a:r>
              <a:rPr lang="el-GR" altLang="ko-KR" dirty="0" smtClean="0"/>
              <a:t>ω|-</a:t>
            </a:r>
            <a:r>
              <a:rPr lang="el-GR" altLang="ko-KR" dirty="0"/>
              <a:t> 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F</a:t>
            </a:r>
            <a:r>
              <a:rPr lang="en-US" altLang="ko-KR" baseline="-25000" dirty="0" err="1" smtClean="0"/>
              <a:t>cr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DFR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-sign(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) * </a:t>
            </a:r>
            <a:r>
              <a:rPr lang="el-GR" altLang="ko-KR" dirty="0" smtClean="0"/>
              <a:t>μ</a:t>
            </a:r>
            <a:r>
              <a:rPr lang="en-US" altLang="ko-KR" dirty="0" smtClean="0"/>
              <a:t>(</a:t>
            </a:r>
            <a:r>
              <a:rPr lang="el-GR" altLang="ko-KR" dirty="0" smtClean="0"/>
              <a:t>ω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/>
              <a:t>) * 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DR</a:t>
            </a:r>
            <a:r>
              <a:rPr lang="en-US" altLang="ko-KR" baseline="-25000" dirty="0" err="1" smtClean="0"/>
              <a:t>k,l</a:t>
            </a:r>
            <a:endParaRPr lang="en-US" altLang="ko-KR" baseline="30000" dirty="0" smtClean="0"/>
          </a:p>
          <a:p>
            <a:pPr lvl="2">
              <a:lnSpc>
                <a:spcPct val="170000"/>
              </a:lnSpc>
            </a:pPr>
            <a:r>
              <a:rPr lang="ko-KR" altLang="en-US" dirty="0"/>
              <a:t>부호체크 </a:t>
            </a:r>
            <a:r>
              <a:rPr lang="en-US" altLang="ko-KR" dirty="0"/>
              <a:t>: 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 , </a:t>
            </a:r>
            <a:r>
              <a:rPr lang="en-US" altLang="ko-KR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= -sign(</a:t>
            </a:r>
            <a:r>
              <a:rPr lang="el-GR" altLang="ko-KR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ω</a:t>
            </a:r>
            <a:r>
              <a:rPr lang="en-US" altLang="ko-KR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R</a:t>
            </a:r>
            <a:r>
              <a:rPr lang="en-US" altLang="ko-KR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F</a:t>
            </a:r>
            <a:r>
              <a:rPr lang="en-US" altLang="ko-KR" baseline="30000" dirty="0" smtClean="0"/>
              <a:t>DFR</a:t>
            </a:r>
            <a:r>
              <a:rPr lang="en-US" altLang="ko-KR" baseline="-25000" dirty="0" smtClean="0"/>
              <a:t>k,l-1</a:t>
            </a:r>
            <a:r>
              <a:rPr lang="en-US" altLang="ko-KR" dirty="0"/>
              <a:t>=-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DFR</a:t>
            </a:r>
            <a:r>
              <a:rPr lang="en-US" altLang="ko-KR" baseline="-25000" dirty="0" err="1" smtClean="0"/>
              <a:t>k,l</a:t>
            </a:r>
            <a:endParaRPr lang="en-US" altLang="ko-KR" baseline="-25000" dirty="0"/>
          </a:p>
          <a:p>
            <a:pPr>
              <a:lnSpc>
                <a:spcPct val="170000"/>
              </a:lnSpc>
            </a:pPr>
            <a:r>
              <a:rPr lang="en-US" altLang="ko-KR" dirty="0" err="1" smtClean="0"/>
              <a:t>M</a:t>
            </a:r>
            <a:r>
              <a:rPr lang="en-US" altLang="ko-KR" baseline="30000" dirty="0" err="1" smtClean="0"/>
              <a:t>DFR</a:t>
            </a:r>
            <a:r>
              <a:rPr lang="en-US" altLang="ko-KR" baseline="-25000" dirty="0" err="1" smtClean="0"/>
              <a:t>k,l</a:t>
            </a:r>
            <a:r>
              <a:rPr lang="en-US" altLang="ko-KR" dirty="0"/>
              <a:t>=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DFR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cos</a:t>
            </a:r>
            <a:r>
              <a:rPr lang="el-GR" altLang="ko-KR" dirty="0" smtClean="0"/>
              <a:t>θ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sin</a:t>
            </a:r>
            <a:r>
              <a:rPr lang="el-GR" altLang="ko-KR" dirty="0" smtClean="0"/>
              <a:t>θ</a:t>
            </a:r>
            <a:r>
              <a:rPr lang="en-US" altLang="ko-KR" baseline="-25000" dirty="0" err="1"/>
              <a:t>k,l</a:t>
            </a:r>
            <a:r>
              <a:rPr lang="en-US" altLang="ko-KR" dirty="0" smtClean="0"/>
              <a:t>)  (</a:t>
            </a:r>
            <a:r>
              <a:rPr lang="ko-KR" altLang="en-US" dirty="0" err="1" smtClean="0"/>
              <a:t>수직력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RD)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부호체크</a:t>
            </a:r>
            <a:r>
              <a:rPr lang="en-US" altLang="ko-KR" dirty="0" smtClean="0"/>
              <a:t>: 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</a:t>
            </a:r>
            <a:r>
              <a:rPr lang="en-US" altLang="ko-KR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</a:t>
            </a:r>
            <a:r>
              <a:rPr lang="en-US" altLang="ko-KR" baseline="30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  = -sign(</a:t>
            </a:r>
            <a:r>
              <a:rPr lang="en-US" altLang="ko-KR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baseline="30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baseline="-25000" dirty="0" err="1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M</a:t>
            </a:r>
            <a:r>
              <a:rPr lang="en-US" altLang="ko-KR" baseline="30000" dirty="0" smtClean="0"/>
              <a:t>DFR</a:t>
            </a:r>
            <a:r>
              <a:rPr lang="en-US" altLang="ko-KR" baseline="-25000" dirty="0" smtClean="0"/>
              <a:t>k,l-1</a:t>
            </a:r>
            <a:r>
              <a:rPr lang="en-US" altLang="ko-KR" dirty="0"/>
              <a:t>= </a:t>
            </a:r>
            <a:r>
              <a:rPr lang="en-US" altLang="ko-KR" dirty="0" smtClean="0"/>
              <a:t>-F</a:t>
            </a:r>
            <a:r>
              <a:rPr lang="en-US" altLang="ko-KR" baseline="30000" dirty="0" smtClean="0"/>
              <a:t>DFR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k,</a:t>
            </a:r>
            <a:r>
              <a:rPr lang="en-US" altLang="ko-KR" b="1" baseline="-25000" dirty="0" err="1" smtClean="0">
                <a:solidFill>
                  <a:srgbClr val="FF0000"/>
                </a:solidFill>
              </a:rPr>
              <a:t>l</a:t>
            </a:r>
            <a:r>
              <a:rPr lang="en-US" altLang="ko-KR" b="1" baseline="-25000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cos</a:t>
            </a:r>
            <a:r>
              <a:rPr lang="el-GR" altLang="ko-KR" dirty="0" smtClean="0"/>
              <a:t>θ</a:t>
            </a:r>
            <a:r>
              <a:rPr lang="en-US" altLang="ko-KR" baseline="-25000" dirty="0"/>
              <a:t> k,l-1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en-US" altLang="ko-KR" dirty="0"/>
              <a:t>h</a:t>
            </a:r>
            <a:r>
              <a:rPr lang="en-US" altLang="ko-KR" baseline="-25000" dirty="0"/>
              <a:t>k,l-1</a:t>
            </a:r>
            <a:r>
              <a:rPr lang="en-US" altLang="ko-KR" dirty="0" smtClean="0"/>
              <a:t> </a:t>
            </a:r>
            <a:r>
              <a:rPr lang="en-US" altLang="ko-KR" dirty="0"/>
              <a:t>sin</a:t>
            </a:r>
            <a:r>
              <a:rPr lang="el-GR" altLang="ko-KR" dirty="0" smtClean="0"/>
              <a:t>θ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)   (</a:t>
            </a:r>
            <a:r>
              <a:rPr lang="ko-KR" altLang="en-US" dirty="0" err="1" smtClean="0"/>
              <a:t>수직력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RU)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부호체크</a:t>
            </a:r>
            <a:r>
              <a:rPr lang="en-US" altLang="ko-KR" dirty="0" smtClean="0"/>
              <a:t>: 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sign(M</a:t>
            </a:r>
            <a:r>
              <a:rPr lang="en-US" altLang="ko-KR" baseline="30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= -sign(F</a:t>
            </a:r>
            <a:r>
              <a:rPr lang="en-US" altLang="ko-KR" baseline="30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DFR</a:t>
            </a:r>
            <a:r>
              <a:rPr lang="en-US" altLang="ko-KR" baseline="-250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k,l-1</a:t>
            </a:r>
            <a:r>
              <a:rPr lang="en-US" altLang="ko-KR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356417" y="12079"/>
            <a:ext cx="176041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rgbClr val="FF0000"/>
                </a:solidFill>
              </a:rPr>
              <a:t>[ ] DOUBLE </a:t>
            </a:r>
            <a:r>
              <a:rPr lang="en-US" altLang="ko-KR" sz="1200" b="1" dirty="0">
                <a:solidFill>
                  <a:srgbClr val="FF0000"/>
                </a:solidFill>
              </a:rPr>
              <a:t>CHECKED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16000" y="162000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smtClean="0"/>
          </a:p>
        </p:txBody>
      </p:sp>
      <p:cxnSp>
        <p:nvCxnSpPr>
          <p:cNvPr id="30" name="꺾인 연결선 29"/>
          <p:cNvCxnSpPr>
            <a:stCxn id="2" idx="6"/>
            <a:endCxn id="13" idx="1"/>
          </p:cNvCxnSpPr>
          <p:nvPr/>
        </p:nvCxnSpPr>
        <p:spPr>
          <a:xfrm flipV="1">
            <a:off x="4788000" y="1620000"/>
            <a:ext cx="1908000" cy="36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6696000" y="756000"/>
            <a:ext cx="1800000" cy="1728000"/>
            <a:chOff x="6696000" y="756000"/>
            <a:chExt cx="1800000" cy="1728000"/>
          </a:xfrm>
        </p:grpSpPr>
        <p:sp>
          <p:nvSpPr>
            <p:cNvPr id="13" name="직사각형 12"/>
            <p:cNvSpPr/>
            <p:nvPr/>
          </p:nvSpPr>
          <p:spPr>
            <a:xfrm>
              <a:off x="6696000" y="756000"/>
              <a:ext cx="1800000" cy="172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794433" y="931237"/>
              <a:ext cx="1593567" cy="612282"/>
              <a:chOff x="6794433" y="931237"/>
              <a:chExt cx="1593567" cy="612282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6804000" y="1219519"/>
                <a:ext cx="1584000" cy="324000"/>
                <a:chOff x="5400000" y="5112000"/>
                <a:chExt cx="1584000" cy="324000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5400000" y="5256000"/>
                  <a:ext cx="1584000" cy="180000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사다리꼴 66"/>
                <p:cNvSpPr/>
                <p:nvPr/>
              </p:nvSpPr>
              <p:spPr>
                <a:xfrm>
                  <a:off x="5616000" y="5112000"/>
                  <a:ext cx="180000" cy="144000"/>
                </a:xfrm>
                <a:prstGeom prst="trapezoid">
                  <a:avLst>
                    <a:gd name="adj" fmla="val 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사다리꼴 67"/>
                <p:cNvSpPr/>
                <p:nvPr/>
              </p:nvSpPr>
              <p:spPr>
                <a:xfrm>
                  <a:off x="6588000" y="5112000"/>
                  <a:ext cx="180000" cy="144000"/>
                </a:xfrm>
                <a:prstGeom prst="trapezoid">
                  <a:avLst>
                    <a:gd name="adj" fmla="val 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 rot="300000">
                <a:off x="6794433" y="931237"/>
                <a:ext cx="1584000" cy="360000"/>
                <a:chOff x="5400000" y="4860000"/>
                <a:chExt cx="1584000" cy="360000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5400000" y="5040000"/>
                  <a:ext cx="180000" cy="18000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6804000" y="5040000"/>
                  <a:ext cx="180000" cy="18000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5400000" y="4860000"/>
                  <a:ext cx="1584000" cy="18000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5832000" y="5040000"/>
                  <a:ext cx="720000" cy="180000"/>
                </a:xfrm>
                <a:prstGeom prst="rect">
                  <a:avLst/>
                </a:prstGeom>
                <a:solidFill>
                  <a:srgbClr val="FF0000">
                    <a:alpha val="25000"/>
                  </a:srgbClr>
                </a:solidFill>
                <a:ln w="3175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4" name="오른쪽 화살표 43"/>
              <p:cNvSpPr/>
              <p:nvPr/>
            </p:nvSpPr>
            <p:spPr>
              <a:xfrm>
                <a:off x="8206689" y="1229045"/>
                <a:ext cx="154782" cy="117936"/>
              </a:xfrm>
              <a:prstGeom prst="rightArrow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763093" y="1728170"/>
              <a:ext cx="1624907" cy="609730"/>
              <a:chOff x="6763093" y="1728170"/>
              <a:chExt cx="1624907" cy="609730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6804000" y="2013900"/>
                <a:ext cx="1584000" cy="324000"/>
                <a:chOff x="5400000" y="5112000"/>
                <a:chExt cx="1584000" cy="324000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5400000" y="5256000"/>
                  <a:ext cx="1584000" cy="180000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사다리꼴 92"/>
                <p:cNvSpPr/>
                <p:nvPr/>
              </p:nvSpPr>
              <p:spPr>
                <a:xfrm>
                  <a:off x="5616000" y="5112000"/>
                  <a:ext cx="180000" cy="144000"/>
                </a:xfrm>
                <a:prstGeom prst="trapezoid">
                  <a:avLst>
                    <a:gd name="adj" fmla="val 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사다리꼴 93"/>
                <p:cNvSpPr/>
                <p:nvPr/>
              </p:nvSpPr>
              <p:spPr>
                <a:xfrm>
                  <a:off x="6588000" y="5112000"/>
                  <a:ext cx="180000" cy="144000"/>
                </a:xfrm>
                <a:prstGeom prst="trapezoid">
                  <a:avLst>
                    <a:gd name="adj" fmla="val 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 rot="21300000">
                <a:off x="6763093" y="1728170"/>
                <a:ext cx="1584000" cy="360000"/>
                <a:chOff x="5400000" y="4860000"/>
                <a:chExt cx="1584000" cy="36000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5400000" y="5040000"/>
                  <a:ext cx="180000" cy="18000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6804000" y="5040000"/>
                  <a:ext cx="180000" cy="18000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400000" y="4860000"/>
                  <a:ext cx="1584000" cy="18000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5832000" y="5040000"/>
                  <a:ext cx="720000" cy="180000"/>
                </a:xfrm>
                <a:prstGeom prst="rect">
                  <a:avLst/>
                </a:prstGeom>
                <a:solidFill>
                  <a:srgbClr val="FF0000">
                    <a:alpha val="25000"/>
                  </a:srgbClr>
                </a:solidFill>
                <a:ln w="3175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오른쪽 화살표 86"/>
              <p:cNvSpPr/>
              <p:nvPr/>
            </p:nvSpPr>
            <p:spPr>
              <a:xfrm>
                <a:off x="8205290" y="1897158"/>
                <a:ext cx="154782" cy="117936"/>
              </a:xfrm>
              <a:prstGeom prst="rightArrow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6698829" y="2565484"/>
            <a:ext cx="1784463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출처</a:t>
            </a:r>
            <a:r>
              <a:rPr lang="en-US" altLang="ko-KR" sz="800" dirty="0" smtClean="0"/>
              <a:t>: v04d.1_</a:t>
            </a:r>
            <a:r>
              <a:rPr lang="ko-KR" altLang="en-US" sz="800" dirty="0" smtClean="0"/>
              <a:t>수식확인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다우웰</a:t>
            </a:r>
            <a:r>
              <a:rPr lang="en-US" altLang="ko-KR" sz="800" dirty="0" smtClean="0"/>
              <a:t>.</a:t>
            </a:r>
            <a:r>
              <a:rPr lang="en-US" altLang="ko-KR" sz="800" dirty="0" err="1" smtClean="0"/>
              <a:t>pptx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3744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소나티나 매뉴얼과의 차이점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[!] </a:t>
            </a:r>
            <a:r>
              <a:rPr lang="ko-KR" altLang="en-US" sz="1200" b="1" u="sng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소나티나 매뉴얼과의 차이점</a:t>
            </a:r>
            <a:endParaRPr lang="en-US" altLang="ko-KR" sz="1200" b="1" u="sng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마찰력을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우하단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한 군데에서만 계산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좌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/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우하단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두 군데서 계산</a:t>
            </a:r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200" strike="sngStrike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[</a:t>
            </a:r>
            <a:r>
              <a:rPr lang="ko-KR" altLang="en-US" sz="1200" strike="sngStrike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이건 아님</a:t>
            </a:r>
            <a:r>
              <a:rPr lang="en-US" altLang="ko-KR" sz="1200" strike="sngStrike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] </a:t>
            </a:r>
            <a:r>
              <a:rPr lang="ko-KR" altLang="en-US" sz="1200" strike="sngStrike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접촉하지 않은 상태에서도 마찰력 작용 </a:t>
            </a:r>
            <a:r>
              <a:rPr lang="en-US" altLang="ko-KR" sz="1200" strike="sngStrike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</a:t>
            </a:r>
            <a:r>
              <a:rPr lang="ko-KR" altLang="en-US" sz="1200" strike="sngStrike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접촉한 상태에서만 마찰력 작용</a:t>
            </a:r>
            <a:endParaRPr lang="en-US" altLang="ko-KR" sz="1200" strike="sngStrike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(|</a:t>
            </a:r>
            <a:r>
              <a:rPr lang="en-US" altLang="ko-KR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2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DL</a:t>
            </a:r>
            <a:r>
              <a:rPr lang="en-US" altLang="ko-KR" sz="12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|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이 곱해져 있으므로 접촉하지 않으면</a:t>
            </a:r>
            <a:r>
              <a:rPr lang="en-US" altLang="ko-KR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(</a:t>
            </a:r>
            <a:r>
              <a:rPr lang="en-US" altLang="ko-KR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</a:t>
            </a:r>
            <a:r>
              <a:rPr lang="en-US" altLang="ko-KR" sz="1200" baseline="30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DL</a:t>
            </a:r>
            <a:r>
              <a:rPr lang="en-US" altLang="ko-KR" sz="1200" baseline="-250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k,l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=0)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마찰력도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0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임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Stick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조건 시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횡단력에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관계없이 일정한 마찰력 작용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</a:t>
            </a:r>
            <a:r>
              <a:rPr lang="en-US" altLang="ko-KR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Penalty Friction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Model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사용</a:t>
            </a:r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(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쿨롬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모델을 그대로 사용</a:t>
            </a:r>
            <a:r>
              <a:rPr lang="en-US" altLang="ko-KR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상대속도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=0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일대 무조건 최대정지마찰력 적용됨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endParaRPr lang="en-US" altLang="ko-KR" sz="1200" dirty="0" smtClean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마찰계수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f(</a:t>
            </a:r>
            <a:r>
              <a:rPr lang="el-GR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μ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가 정의되어 있지 않음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-&gt; Penalty Friction Model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사용</a:t>
            </a:r>
            <a:endParaRPr lang="en-US" altLang="ko-KR" sz="12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  <a:p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 (</a:t>
            </a:r>
            <a:r>
              <a:rPr lang="el-GR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μ</a:t>
            </a:r>
            <a:r>
              <a:rPr lang="en-US" altLang="ko-KR" sz="12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s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,</a:t>
            </a:r>
            <a:r>
              <a:rPr lang="el-GR" altLang="ko-KR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l-GR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μ</a:t>
            </a:r>
            <a:r>
              <a:rPr lang="en-US" altLang="ko-KR" sz="1200" baseline="-250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k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를 연속적 함수로 연결하려고 한 것 같음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. 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문제는 정의가 없음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. )</a:t>
            </a:r>
          </a:p>
          <a:p>
            <a:r>
              <a:rPr lang="en-US" altLang="ko-KR" sz="1200" dirty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  (</a:t>
            </a:r>
            <a:r>
              <a:rPr lang="ko-KR" altLang="en-US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프로그램 내에서는 어떻게 사용되는지 확인 </a:t>
            </a:r>
            <a:r>
              <a:rPr lang="ko-KR" altLang="en-US" sz="1200" dirty="0" err="1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안했슴</a:t>
            </a:r>
            <a:r>
              <a:rPr lang="en-US" altLang="ko-KR" sz="1200" dirty="0" smtClean="0">
                <a:latin typeface="Lucida Sans Unicode" panose="020B0602030504020204" pitchFamily="34" charset="0"/>
                <a:ea typeface="문체부 바탕체" panose="02030609000101010101" pitchFamily="17" charset="-127"/>
                <a:cs typeface="Lucida Sans Unicode" panose="020B0602030504020204" pitchFamily="34" charset="0"/>
              </a:rPr>
              <a:t>)</a:t>
            </a:r>
          </a:p>
          <a:p>
            <a:endParaRPr lang="en-US" altLang="ko-KR" sz="1200" dirty="0">
              <a:latin typeface="Lucida Sans Unicode" panose="020B0602030504020204" pitchFamily="34" charset="0"/>
              <a:ea typeface="문체부 바탕체" panose="02030609000101010101" pitchFamily="17" charset="-127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lnSpc>
            <a:spcPct val="150000"/>
          </a:lnSpc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18198</TotalTime>
  <Words>1511</Words>
  <Application>Microsoft Office PowerPoint</Application>
  <PresentationFormat>화면 슬라이드 쇼(4:3)</PresentationFormat>
  <Paragraphs>213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다우웰 마찰 관련 하중 다이어그램</vt:lpstr>
      <vt:lpstr>수평마찰 관련 – 실제 계산되는 부분</vt:lpstr>
      <vt:lpstr>좌하단 - 상대속도</vt:lpstr>
      <vt:lpstr>코너 변위 체크</vt:lpstr>
      <vt:lpstr>좌하단 – 힘, 모멘트</vt:lpstr>
      <vt:lpstr>모멘트 암 체크</vt:lpstr>
      <vt:lpstr>우하단 - 상대속도</vt:lpstr>
      <vt:lpstr>우하단 – 힘, 모멘트</vt:lpstr>
      <vt:lpstr>소나티나 매뉴얼과의 차이점</vt:lpstr>
      <vt:lpstr>gliffy.com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230552</cp:lastModifiedBy>
  <cp:revision>303</cp:revision>
  <cp:lastPrinted>2015-05-19T06:37:47Z</cp:lastPrinted>
  <dcterms:created xsi:type="dcterms:W3CDTF">2014-02-27T07:17:05Z</dcterms:created>
  <dcterms:modified xsi:type="dcterms:W3CDTF">2015-08-24T07:58:57Z</dcterms:modified>
</cp:coreProperties>
</file>