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432" r:id="rId2"/>
    <p:sldId id="412" r:id="rId3"/>
    <p:sldId id="271" r:id="rId4"/>
    <p:sldId id="269" r:id="rId5"/>
    <p:sldId id="319" r:id="rId6"/>
    <p:sldId id="393" r:id="rId7"/>
    <p:sldId id="394" r:id="rId8"/>
    <p:sldId id="396" r:id="rId9"/>
    <p:sldId id="398" r:id="rId10"/>
    <p:sldId id="400" r:id="rId11"/>
    <p:sldId id="430" r:id="rId12"/>
    <p:sldId id="429" r:id="rId13"/>
    <p:sldId id="363" r:id="rId14"/>
    <p:sldId id="381" r:id="rId15"/>
    <p:sldId id="364" r:id="rId16"/>
    <p:sldId id="273" r:id="rId17"/>
    <p:sldId id="406" r:id="rId18"/>
    <p:sldId id="397" r:id="rId19"/>
    <p:sldId id="384" r:id="rId20"/>
    <p:sldId id="383" r:id="rId21"/>
    <p:sldId id="433" r:id="rId22"/>
    <p:sldId id="407" r:id="rId23"/>
    <p:sldId id="378" r:id="rId24"/>
    <p:sldId id="379" r:id="rId25"/>
    <p:sldId id="350" r:id="rId26"/>
    <p:sldId id="259" r:id="rId27"/>
    <p:sldId id="321" r:id="rId28"/>
    <p:sldId id="287" r:id="rId29"/>
    <p:sldId id="288" r:id="rId30"/>
    <p:sldId id="320" r:id="rId31"/>
    <p:sldId id="286" r:id="rId32"/>
    <p:sldId id="421" r:id="rId33"/>
    <p:sldId id="422" r:id="rId34"/>
    <p:sldId id="392" r:id="rId35"/>
    <p:sldId id="431" r:id="rId36"/>
    <p:sldId id="284" r:id="rId37"/>
    <p:sldId id="369" r:id="rId38"/>
    <p:sldId id="395" r:id="rId39"/>
    <p:sldId id="401" r:id="rId40"/>
    <p:sldId id="423" r:id="rId41"/>
    <p:sldId id="272" r:id="rId42"/>
    <p:sldId id="280" r:id="rId43"/>
    <p:sldId id="399" r:id="rId44"/>
    <p:sldId id="418" r:id="rId45"/>
    <p:sldId id="419" r:id="rId46"/>
    <p:sldId id="420" r:id="rId47"/>
    <p:sldId id="275" r:id="rId48"/>
    <p:sldId id="282" r:id="rId49"/>
    <p:sldId id="402" r:id="rId50"/>
    <p:sldId id="285" r:id="rId51"/>
    <p:sldId id="425" r:id="rId52"/>
    <p:sldId id="281" r:id="rId53"/>
    <p:sldId id="290" r:id="rId54"/>
    <p:sldId id="370" r:id="rId55"/>
    <p:sldId id="373" r:id="rId56"/>
    <p:sldId id="371" r:id="rId57"/>
    <p:sldId id="374" r:id="rId58"/>
    <p:sldId id="375" r:id="rId59"/>
    <p:sldId id="376" r:id="rId60"/>
    <p:sldId id="283" r:id="rId61"/>
    <p:sldId id="403" r:id="rId62"/>
    <p:sldId id="274" r:id="rId63"/>
    <p:sldId id="323" r:id="rId64"/>
    <p:sldId id="372" r:id="rId65"/>
    <p:sldId id="344" r:id="rId66"/>
    <p:sldId id="345" r:id="rId67"/>
    <p:sldId id="347" r:id="rId68"/>
    <p:sldId id="322" r:id="rId69"/>
    <p:sldId id="346" r:id="rId70"/>
    <p:sldId id="343" r:id="rId71"/>
    <p:sldId id="324" r:id="rId72"/>
    <p:sldId id="276" r:id="rId73"/>
    <p:sldId id="312" r:id="rId74"/>
    <p:sldId id="277" r:id="rId75"/>
    <p:sldId id="408" r:id="rId76"/>
    <p:sldId id="426" r:id="rId77"/>
    <p:sldId id="428" r:id="rId78"/>
    <p:sldId id="427" r:id="rId79"/>
    <p:sldId id="311" r:id="rId80"/>
    <p:sldId id="315" r:id="rId81"/>
    <p:sldId id="316" r:id="rId82"/>
    <p:sldId id="313" r:id="rId83"/>
    <p:sldId id="314" r:id="rId84"/>
    <p:sldId id="424" r:id="rId85"/>
    <p:sldId id="404" r:id="rId86"/>
    <p:sldId id="410" r:id="rId87"/>
    <p:sldId id="409" r:id="rId88"/>
    <p:sldId id="411" r:id="rId89"/>
    <p:sldId id="291" r:id="rId90"/>
    <p:sldId id="289" r:id="rId91"/>
    <p:sldId id="377" r:id="rId92"/>
    <p:sldId id="414" r:id="rId93"/>
    <p:sldId id="415" r:id="rId94"/>
    <p:sldId id="416" r:id="rId95"/>
    <p:sldId id="351" r:id="rId96"/>
    <p:sldId id="353" r:id="rId97"/>
    <p:sldId id="354" r:id="rId98"/>
    <p:sldId id="413" r:id="rId99"/>
    <p:sldId id="355" r:id="rId100"/>
    <p:sldId id="417" r:id="rId101"/>
    <p:sldId id="385" r:id="rId102"/>
    <p:sldId id="386" r:id="rId103"/>
    <p:sldId id="356" r:id="rId104"/>
    <p:sldId id="357" r:id="rId105"/>
    <p:sldId id="358" r:id="rId106"/>
    <p:sldId id="359" r:id="rId107"/>
    <p:sldId id="360" r:id="rId108"/>
    <p:sldId id="361" r:id="rId109"/>
    <p:sldId id="367" r:id="rId110"/>
    <p:sldId id="366" r:id="rId111"/>
    <p:sldId id="368" r:id="rId112"/>
    <p:sldId id="365" r:id="rId113"/>
    <p:sldId id="387" r:id="rId114"/>
    <p:sldId id="388" r:id="rId115"/>
    <p:sldId id="389" r:id="rId116"/>
    <p:sldId id="331" r:id="rId117"/>
    <p:sldId id="336" r:id="rId118"/>
    <p:sldId id="332" r:id="rId119"/>
    <p:sldId id="333" r:id="rId120"/>
    <p:sldId id="390" r:id="rId121"/>
    <p:sldId id="334" r:id="rId122"/>
    <p:sldId id="337" r:id="rId123"/>
    <p:sldId id="335" r:id="rId124"/>
    <p:sldId id="380" r:id="rId125"/>
    <p:sldId id="338" r:id="rId126"/>
    <p:sldId id="339" r:id="rId127"/>
    <p:sldId id="340" r:id="rId128"/>
    <p:sldId id="341" r:id="rId129"/>
    <p:sldId id="342" r:id="rId13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1F64E6-0F69-43FD-8CE0-F80505395439}">
          <p14:sldIdLst>
            <p14:sldId id="432"/>
            <p14:sldId id="412"/>
            <p14:sldId id="271"/>
            <p14:sldId id="269"/>
            <p14:sldId id="319"/>
            <p14:sldId id="393"/>
            <p14:sldId id="394"/>
            <p14:sldId id="396"/>
            <p14:sldId id="398"/>
            <p14:sldId id="400"/>
            <p14:sldId id="430"/>
            <p14:sldId id="429"/>
            <p14:sldId id="363"/>
            <p14:sldId id="381"/>
            <p14:sldId id="364"/>
          </p14:sldIdLst>
        </p14:section>
        <p14:section name="Nomenclature" id="{77CCAB1B-8542-45BE-908C-4D96354886B1}">
          <p14:sldIdLst>
            <p14:sldId id="273"/>
            <p14:sldId id="406"/>
            <p14:sldId id="397"/>
            <p14:sldId id="384"/>
            <p14:sldId id="383"/>
            <p14:sldId id="433"/>
            <p14:sldId id="407"/>
            <p14:sldId id="378"/>
            <p14:sldId id="379"/>
            <p14:sldId id="350"/>
            <p14:sldId id="259"/>
            <p14:sldId id="321"/>
            <p14:sldId id="287"/>
            <p14:sldId id="288"/>
            <p14:sldId id="320"/>
          </p14:sldIdLst>
        </p14:section>
        <p14:section name="Input" id="{8C6D16F5-D303-46CE-90FD-21AD4BD62A59}">
          <p14:sldIdLst>
            <p14:sldId id="286"/>
            <p14:sldId id="421"/>
            <p14:sldId id="422"/>
            <p14:sldId id="392"/>
            <p14:sldId id="431"/>
            <p14:sldId id="284"/>
            <p14:sldId id="369"/>
            <p14:sldId id="395"/>
            <p14:sldId id="401"/>
            <p14:sldId id="423"/>
          </p14:sldIdLst>
        </p14:section>
        <p14:section name="글로벌 변수" id="{73D7DBEE-200C-47FF-8728-0ACEB94E17EA}">
          <p14:sldIdLst>
            <p14:sldId id="272"/>
            <p14:sldId id="280"/>
            <p14:sldId id="399"/>
            <p14:sldId id="418"/>
            <p14:sldId id="419"/>
            <p14:sldId id="420"/>
            <p14:sldId id="275"/>
          </p14:sldIdLst>
        </p14:section>
        <p14:section name="Core 변수 공간" id="{DA70B194-A578-4374-86A6-666465F5FAC5}">
          <p14:sldIdLst>
            <p14:sldId id="282"/>
            <p14:sldId id="402"/>
            <p14:sldId id="285"/>
            <p14:sldId id="425"/>
            <p14:sldId id="281"/>
            <p14:sldId id="290"/>
            <p14:sldId id="370"/>
            <p14:sldId id="373"/>
            <p14:sldId id="371"/>
            <p14:sldId id="374"/>
            <p14:sldId id="375"/>
            <p14:sldId id="376"/>
            <p14:sldId id="283"/>
            <p14:sldId id="403"/>
            <p14:sldId id="274"/>
          </p14:sldIdLst>
        </p14:section>
        <p14:section name="BC처리방법" id="{33CECC2E-7B67-4A25-84A5-C6B4A4EFB6E3}">
          <p14:sldIdLst>
            <p14:sldId id="323"/>
            <p14:sldId id="372"/>
            <p14:sldId id="344"/>
            <p14:sldId id="345"/>
            <p14:sldId id="347"/>
            <p14:sldId id="322"/>
            <p14:sldId id="346"/>
            <p14:sldId id="343"/>
            <p14:sldId id="324"/>
          </p14:sldIdLst>
        </p14:section>
        <p14:section name="함수" id="{02998E8C-55BC-4FFE-A340-244097AA8539}">
          <p14:sldIdLst>
            <p14:sldId id="276"/>
            <p14:sldId id="312"/>
          </p14:sldIdLst>
        </p14:section>
        <p14:section name="Functions - Force" id="{677CB4E3-C6BF-4BF8-A60A-34336857625D}">
          <p14:sldIdLst>
            <p14:sldId id="277"/>
            <p14:sldId id="408"/>
          </p14:sldIdLst>
        </p14:section>
        <p14:section name="Functions - Misc" id="{1245277C-8EC9-4FDB-8056-A3CB7E1E32AC}">
          <p14:sldIdLst>
            <p14:sldId id="426"/>
            <p14:sldId id="428"/>
            <p14:sldId id="427"/>
            <p14:sldId id="311"/>
            <p14:sldId id="315"/>
            <p14:sldId id="316"/>
            <p14:sldId id="313"/>
            <p14:sldId id="314"/>
            <p14:sldId id="424"/>
            <p14:sldId id="404"/>
            <p14:sldId id="410"/>
            <p14:sldId id="409"/>
            <p14:sldId id="411"/>
          </p14:sldIdLst>
        </p14:section>
        <p14:section name="Flowchart" id="{85F0672C-0139-4235-99F2-0582CC056AC8}">
          <p14:sldIdLst>
            <p14:sldId id="291"/>
            <p14:sldId id="289"/>
            <p14:sldId id="377"/>
            <p14:sldId id="414"/>
            <p14:sldId id="415"/>
            <p14:sldId id="416"/>
            <p14:sldId id="351"/>
            <p14:sldId id="353"/>
            <p14:sldId id="354"/>
          </p14:sldIdLst>
        </p14:section>
        <p14:section name="기하형상계산" id="{304DA652-60DA-452B-8A55-179DEABEF162}">
          <p14:sldIdLst>
            <p14:sldId id="413"/>
            <p14:sldId id="355"/>
            <p14:sldId id="417"/>
            <p14:sldId id="385"/>
            <p14:sldId id="386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Reference Block" id="{9DDFEEFD-8B18-483E-90AD-C6B76C78EAD5}">
          <p14:sldIdLst>
            <p14:sldId id="367"/>
            <p14:sldId id="366"/>
            <p14:sldId id="368"/>
          </p14:sldIdLst>
        </p14:section>
        <p14:section name="소나티나 코드 분석" id="{2C4F528E-3F0F-4C5C-B2B4-09BC9AB9AA5D}">
          <p14:sldIdLst>
            <p14:sldId id="365"/>
            <p14:sldId id="387"/>
            <p14:sldId id="388"/>
            <p14:sldId id="389"/>
            <p14:sldId id="331"/>
            <p14:sldId id="336"/>
            <p14:sldId id="332"/>
            <p14:sldId id="333"/>
            <p14:sldId id="390"/>
            <p14:sldId id="334"/>
            <p14:sldId id="337"/>
            <p14:sldId id="335"/>
            <p14:sldId id="380"/>
            <p14:sldId id="338"/>
            <p14:sldId id="339"/>
            <p14:sldId id="340"/>
          </p14:sldIdLst>
        </p14:section>
        <p14:section name="Sonatina" id="{55EEB544-F420-422C-A59B-FB4DCC3CA2E6}">
          <p14:sldIdLst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150" autoAdjust="0"/>
  </p:normalViewPr>
  <p:slideViewPr>
    <p:cSldViewPr>
      <p:cViewPr varScale="1">
        <p:scale>
          <a:sx n="105" d="100"/>
          <a:sy n="105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7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4.png"/><Relationship Id="rId18" Type="http://schemas.openxmlformats.org/officeDocument/2006/relationships/image" Target="../media/image17.png"/><Relationship Id="rId26" Type="http://schemas.openxmlformats.org/officeDocument/2006/relationships/image" Target="../media/image58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32" Type="http://schemas.openxmlformats.org/officeDocument/2006/relationships/image" Target="../media/image43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23" Type="http://schemas.openxmlformats.org/officeDocument/2006/relationships/image" Target="../media/image55.png"/><Relationship Id="rId28" Type="http://schemas.openxmlformats.org/officeDocument/2006/relationships/image" Target="../media/image61.png"/><Relationship Id="rId36" Type="http://schemas.openxmlformats.org/officeDocument/2006/relationships/audio" Target="../media/audio1.wav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5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49.png"/><Relationship Id="rId35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2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470.png"/><Relationship Id="rId10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SAPCOR</a:t>
            </a:r>
            <a:br>
              <a:rPr lang="en-US" altLang="ko-KR" dirty="0" smtClean="0"/>
            </a:br>
            <a:r>
              <a:rPr lang="en-US" altLang="ko-KR" dirty="0" smtClean="0"/>
              <a:t>(Seismic Analysis for a Prismatic Core</a:t>
            </a:r>
            <a:r>
              <a:rPr lang="en-US" altLang="ko-KR" dirty="0"/>
              <a:t> </a:t>
            </a:r>
            <a:r>
              <a:rPr lang="en-US" altLang="ko-KR" dirty="0" smtClean="0"/>
              <a:t>of a HTGR)</a:t>
            </a:r>
            <a:br>
              <a:rPr lang="en-US" altLang="ko-KR" dirty="0" smtClean="0"/>
            </a:br>
            <a:r>
              <a:rPr lang="en-US" altLang="ko-KR" dirty="0" smtClean="0"/>
              <a:t>Developer’s Manual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수정 </a:t>
            </a:r>
            <a:r>
              <a:rPr lang="en-US" altLang="ko-KR" sz="2000" dirty="0"/>
              <a:t>v04d </a:t>
            </a:r>
            <a:r>
              <a:rPr lang="en-US" altLang="ko-KR" sz="2000" dirty="0" smtClean="0"/>
              <a:t>#6: Input_Build003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OUTPUT FILENAME</a:t>
            </a:r>
          </a:p>
          <a:p>
            <a:pPr lvl="1"/>
            <a:r>
              <a:rPr lang="en-US" altLang="ko-KR" dirty="0" smtClean="0"/>
              <a:t>FN_FIG=‘filename’</a:t>
            </a:r>
          </a:p>
          <a:p>
            <a:pPr lvl="1"/>
            <a:r>
              <a:rPr lang="en-US" altLang="ko-KR" dirty="0" err="1" smtClean="0"/>
              <a:t>FN_CoreShape</a:t>
            </a:r>
            <a:r>
              <a:rPr lang="en-US" altLang="ko-KR" dirty="0" smtClean="0"/>
              <a:t>=‘filename’ # Core Shape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6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DOUBLE CHECKED</a:t>
            </a:r>
          </a:p>
          <a:p>
            <a:pPr algn="ctr"/>
            <a:r>
              <a:rPr lang="en-US" altLang="ko-KR" dirty="0" smtClean="0"/>
              <a:t>151207</a:t>
            </a:r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20" name="&quot;없음&quot; 기호 19"/>
          <p:cNvSpPr/>
          <p:nvPr/>
        </p:nvSpPr>
        <p:spPr>
          <a:xfrm>
            <a:off x="2999722" y="6081700"/>
            <a:ext cx="473139" cy="515652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3768" y="6165304"/>
            <a:ext cx="329501" cy="432048"/>
          </a:xfrm>
          <a:prstGeom prst="rect">
            <a:avLst/>
          </a:prstGeom>
          <a:grp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0" idx="1"/>
          </p:cNvCxnSpPr>
          <p:nvPr/>
        </p:nvCxnSpPr>
        <p:spPr>
          <a:xfrm>
            <a:off x="251520" y="301298"/>
            <a:ext cx="8339728" cy="61520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79512" y="435047"/>
            <a:ext cx="8784976" cy="590447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3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56" y="4916059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LD: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-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25808" y="180045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[X] DOUBLE CHECKED</a:t>
            </a:r>
            <a:endParaRPr lang="ko-KR" altLang="en-US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4117092" y="818134"/>
            <a:ext cx="3932494" cy="3930934"/>
            <a:chOff x="4117092" y="818134"/>
            <a:chExt cx="3932494" cy="3930934"/>
          </a:xfrm>
        </p:grpSpPr>
        <p:grpSp>
          <p:nvGrpSpPr>
            <p:cNvPr id="124" name="그룹 123"/>
            <p:cNvGrpSpPr/>
            <p:nvPr/>
          </p:nvGrpSpPr>
          <p:grpSpPr>
            <a:xfrm rot="1800000" flipH="1">
              <a:off x="5418825" y="1346203"/>
              <a:ext cx="1440161" cy="2880320"/>
              <a:chOff x="971600" y="1268760"/>
              <a:chExt cx="1440161" cy="28803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596786" y="3883339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5418825" y="402972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V="1">
              <a:off x="6042576" y="4389068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418825" y="4402840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6140753" y="2797195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534360" y="440621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422060" y="404047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76152" y="4625957"/>
              <a:ext cx="84695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 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800728" y="367168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793286" y="4026637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5722" y="4036443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7092" y="3188569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 flipV="1">
              <a:off x="4800728" y="331168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6140753" y="1558393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21542" y="1558393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>
              <a:off x="6143581" y="153965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858986" y="117910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236293" y="116954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341588" y="102186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037813" y="403140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244781" y="117961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490458" y="154307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6867765" y="153351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973060" y="1385836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7487667" y="189552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/>
            <p:nvPr/>
          </p:nvCxnSpPr>
          <p:spPr>
            <a:xfrm flipV="1">
              <a:off x="6245819" y="818134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236296" y="227392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9552" y="818134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046177" y="5093568"/>
            <a:ext cx="3744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= -(a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LD: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/>
              <a:t>) = -(a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5105161" y="1028798"/>
            <a:ext cx="3211255" cy="384036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930382" y="998134"/>
            <a:ext cx="3602058" cy="39179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945740" y="2500073"/>
            <a:ext cx="47916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너무 크면 모멘트 방향이 바뀌어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매우 작다고 가정하고 일정하게 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998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16059"/>
            <a:ext cx="2624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+(h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LD: –(h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+(h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RD: </a:t>
            </a:r>
            <a:r>
              <a:rPr lang="en-US" altLang="ko-KR" dirty="0"/>
              <a:t>– </a:t>
            </a:r>
            <a:r>
              <a:rPr lang="en-US" altLang="ko-KR" dirty="0" smtClean="0"/>
              <a:t>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27587" y="188550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] DOUBLE CHECKED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148385" flipH="1">
            <a:off x="5418825" y="1346203"/>
            <a:ext cx="1440161" cy="2880320"/>
            <a:chOff x="971600" y="1268760"/>
            <a:chExt cx="1440161" cy="2880320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24128" y="3975923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666715" y="4147650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352668" y="4389068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664134" y="4392000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40753" y="2797195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845424" y="4406216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40280" y="4384402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57642" y="4182383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4986567" y="3532822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23385" y="1465080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8320" y="1055995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5665775" y="4159554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78650" y="944602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7296875" y="1285080"/>
            <a:ext cx="0" cy="3600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5932687" y="841866"/>
            <a:ext cx="0" cy="3600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7476" y="130784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893777" y="4941168"/>
            <a:ext cx="35686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 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LD: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+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RD: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</a:t>
            </a:r>
            <a:r>
              <a:rPr lang="en-US" altLang="ko-KR" sz="1400" dirty="0"/>
              <a:t>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990295" y="3914921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80134" y="4146783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0476" y="354563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135991" y="1423558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38905" y="1430088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605528" y="1189717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27587" y="1201866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6877" y="814420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6606828" y="1430088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75098" y="1285080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66" name="실행 단추: 홈 6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1744413" y="2417101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3647" y="2550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모멘트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0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1150490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Connectivity[K][L]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332656"/>
            <a:ext cx="5810419" cy="1149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[A1,A2,A3,A4]</a:t>
            </a:r>
          </a:p>
          <a:p>
            <a:r>
              <a:rPr lang="en-US" altLang="ko-KR" sz="1000" dirty="0" smtClean="0"/>
              <a:t>A1 : Row number of the block in (K-1)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column, which will collide with LU corner of (K,L) block</a:t>
            </a:r>
          </a:p>
          <a:p>
            <a:r>
              <a:rPr lang="en-US" altLang="ko-KR" sz="1000" dirty="0" smtClean="0"/>
              <a:t>A2 </a:t>
            </a:r>
            <a:r>
              <a:rPr lang="en-US" altLang="ko-KR" sz="1000" dirty="0"/>
              <a:t>: Row number of the block in (K-1)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column, which will collide with </a:t>
            </a:r>
            <a:r>
              <a:rPr lang="en-US" altLang="ko-KR" sz="1000" dirty="0" smtClean="0"/>
              <a:t>LD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A3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RU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A4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RD </a:t>
            </a:r>
            <a:r>
              <a:rPr lang="en-US" altLang="ko-KR" sz="1000" dirty="0"/>
              <a:t>corner of (K,L) </a:t>
            </a:r>
            <a:r>
              <a:rPr lang="en-US" altLang="ko-KR" sz="1000" dirty="0" smtClean="0"/>
              <a:t>block</a:t>
            </a:r>
          </a:p>
          <a:p>
            <a:r>
              <a:rPr lang="en-US" altLang="ko-KR" sz="1000" dirty="0" smtClean="0"/>
              <a:t>if K==0: A1=A2=None  (Left restraint)</a:t>
            </a:r>
          </a:p>
          <a:p>
            <a:r>
              <a:rPr lang="en-US" altLang="ko-KR" sz="1000" dirty="0" smtClean="0"/>
              <a:t>if K==M+1: A3=A4=None (Right restraint)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>
            <a:off x="1419809" y="661976"/>
            <a:ext cx="271871" cy="24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61304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(0,L)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19172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097876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(K,L)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55574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55574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656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3656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833512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(M+1,L)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291380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291380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9725" y="30259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2095" y="3040684"/>
            <a:ext cx="110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 Restraint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4537" y="3040684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Right Restraint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4158" y="3501008"/>
            <a:ext cx="1054309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Core[‘</a:t>
            </a:r>
            <a:r>
              <a:rPr lang="en-US" altLang="ko-KR" sz="1000" dirty="0" err="1" smtClean="0"/>
              <a:t>MatProp</a:t>
            </a:r>
            <a:r>
              <a:rPr lang="en-US" altLang="ko-KR" sz="1000" dirty="0" smtClean="0"/>
              <a:t>’]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907704" y="3501007"/>
            <a:ext cx="541348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‘Block’:</a:t>
            </a:r>
          </a:p>
        </p:txBody>
      </p:sp>
      <p:cxnSp>
        <p:nvCxnSpPr>
          <p:cNvPr id="28" name="꺾인 연결선 27"/>
          <p:cNvCxnSpPr>
            <a:stCxn id="25" idx="3"/>
            <a:endCxn id="26" idx="1"/>
          </p:cNvCxnSpPr>
          <p:nvPr/>
        </p:nvCxnSpPr>
        <p:spPr>
          <a:xfrm flipV="1">
            <a:off x="1458467" y="3614303"/>
            <a:ext cx="44923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9634" y="3424063"/>
            <a:ext cx="1873443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Block spring stiffness</a:t>
            </a:r>
          </a:p>
          <a:p>
            <a:r>
              <a:rPr lang="en-US" altLang="ko-KR" sz="1000" dirty="0" smtClean="0"/>
              <a:t>‘C’: Block damping coefficient</a:t>
            </a:r>
          </a:p>
        </p:txBody>
      </p:sp>
      <p:cxnSp>
        <p:nvCxnSpPr>
          <p:cNvPr id="33" name="꺾인 연결선 32"/>
          <p:cNvCxnSpPr>
            <a:stCxn id="26" idx="3"/>
            <a:endCxn id="30" idx="1"/>
          </p:cNvCxnSpPr>
          <p:nvPr/>
        </p:nvCxnSpPr>
        <p:spPr>
          <a:xfrm>
            <a:off x="2449052" y="3614303"/>
            <a:ext cx="43058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57530" y="3997950"/>
            <a:ext cx="743327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‘Restraint’: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29460" y="3921006"/>
            <a:ext cx="2075422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Restraint spring stiffness</a:t>
            </a:r>
          </a:p>
          <a:p>
            <a:r>
              <a:rPr lang="en-US" altLang="ko-KR" sz="1000" dirty="0" smtClean="0"/>
              <a:t>‘C’: Restraint damping coefficient</a:t>
            </a:r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>
            <a:off x="2700857" y="4111246"/>
            <a:ext cx="2286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34" idx="1"/>
          </p:cNvCxnSpPr>
          <p:nvPr/>
        </p:nvCxnSpPr>
        <p:spPr>
          <a:xfrm>
            <a:off x="1458467" y="3614304"/>
            <a:ext cx="499063" cy="496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3179183"/>
            <a:ext cx="4752528" cy="132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7544" y="3317683"/>
            <a:ext cx="4473276" cy="119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7538" y="4870379"/>
            <a:ext cx="1580094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Blocktypes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BlockSymbol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418944" y="4797152"/>
            <a:ext cx="3551788" cy="1303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‘a’: Half dowel pin space</a:t>
            </a:r>
          </a:p>
          <a:p>
            <a:r>
              <a:rPr lang="en-US" altLang="ko-KR" sz="1000" dirty="0" smtClean="0"/>
              <a:t>‘b’: Half block width</a:t>
            </a:r>
          </a:p>
          <a:p>
            <a:r>
              <a:rPr lang="en-US" altLang="ko-KR" sz="1000" dirty="0" smtClean="0"/>
              <a:t>‘h’: Half block height</a:t>
            </a:r>
          </a:p>
          <a:p>
            <a:r>
              <a:rPr lang="en-US" altLang="ko-KR" sz="1000" dirty="0" smtClean="0"/>
              <a:t>‘M’: Block mass</a:t>
            </a:r>
          </a:p>
          <a:p>
            <a:r>
              <a:rPr lang="en-US" altLang="ko-KR" sz="1000" dirty="0" smtClean="0"/>
              <a:t>‘I’: Block mass moment of inertia, </a:t>
            </a:r>
            <a:r>
              <a:rPr lang="en-US" altLang="ko-KR" sz="1000" dirty="0" err="1" smtClean="0"/>
              <a:t>Iyy</a:t>
            </a:r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Kv</a:t>
            </a:r>
            <a:r>
              <a:rPr lang="en-US" altLang="ko-KR" sz="1000" dirty="0" smtClean="0"/>
              <a:t>’: Vertical spring stiffness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’: Vertical damping coefficient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FixedV</a:t>
            </a:r>
            <a:r>
              <a:rPr lang="en-US" altLang="ko-KR" sz="1000" dirty="0" smtClean="0"/>
              <a:t>’: True of False, whether the block is fixed vertically</a:t>
            </a:r>
          </a:p>
        </p:txBody>
      </p:sp>
      <p:cxnSp>
        <p:nvCxnSpPr>
          <p:cNvPr id="47" name="꺾인 연결선 46"/>
          <p:cNvCxnSpPr>
            <a:stCxn id="43" idx="3"/>
            <a:endCxn id="46" idx="1"/>
          </p:cNvCxnSpPr>
          <p:nvPr/>
        </p:nvCxnSpPr>
        <p:spPr>
          <a:xfrm>
            <a:off x="1957632" y="4983675"/>
            <a:ext cx="461312" cy="465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9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435550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507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81" y="3645024"/>
            <a:ext cx="274868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GetBlockCoords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Core,K,L,U,W,R,VERBOSE</a:t>
            </a:r>
            <a:r>
              <a:rPr lang="en-US" altLang="ko-KR" sz="1000" dirty="0" smtClean="0"/>
              <a:t>=‘’)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645023"/>
            <a:ext cx="455687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]]   (Coordinates of center, LU, LD, RU, RD)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9319" y="548680"/>
            <a:ext cx="239281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GetInitBlockCenters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960383" y="548679"/>
            <a:ext cx="215076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</a:t>
            </a:r>
            <a:r>
              <a:rPr lang="en-US" altLang="ko-KR" sz="1000" dirty="0" err="1" smtClean="0"/>
              <a:t>InitialBlockCenters</a:t>
            </a:r>
            <a:r>
              <a:rPr lang="en-US" altLang="ko-KR" sz="1000" dirty="0" smtClean="0"/>
              <a:t>’]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19" y="116632"/>
            <a:ext cx="919657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&lt;INITIALIZE&gt;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2469" y="3140968"/>
            <a:ext cx="68241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&lt;STATE&gt;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83174" y="4077072"/>
            <a:ext cx="138613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PrintCoreArray</a:t>
            </a:r>
            <a:r>
              <a:rPr lang="en-US" altLang="ko-KR" sz="1000" dirty="0"/>
              <a:t> (</a:t>
            </a:r>
            <a:r>
              <a:rPr lang="en-US" altLang="ko-KR" sz="1000" dirty="0" smtClean="0"/>
              <a:t>Core)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064433" y="4077071"/>
            <a:ext cx="35261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Console Output: Text symbol representation of core array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319" y="980728"/>
            <a:ext cx="34427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MakeIndex_RearrangeArray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Core,CoreArray,VERBOSE</a:t>
            </a:r>
            <a:r>
              <a:rPr lang="en-US" altLang="ko-KR" sz="1000" dirty="0"/>
              <a:t>='')</a:t>
            </a:r>
          </a:p>
        </p:txBody>
      </p: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2662135" y="661975"/>
            <a:ext cx="29824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6" idx="0"/>
          </p:cNvCxnSpPr>
          <p:nvPr/>
        </p:nvCxnSpPr>
        <p:spPr>
          <a:xfrm>
            <a:off x="1188976" y="229928"/>
            <a:ext cx="276751" cy="31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4888" y="903783"/>
            <a:ext cx="4188180" cy="3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Core[‘Index’]   (Order index of components)</a:t>
            </a:r>
          </a:p>
          <a:p>
            <a:r>
              <a:rPr lang="en-US" altLang="ko-KR" sz="1000" dirty="0" smtClean="0"/>
              <a:t>  Core[‘Array’]   (Vertical symbolic representation of core except CSB)</a:t>
            </a:r>
          </a:p>
        </p:txBody>
      </p:sp>
      <p:cxnSp>
        <p:nvCxnSpPr>
          <p:cNvPr id="19" name="꺾인 연결선 18"/>
          <p:cNvCxnSpPr>
            <a:stCxn id="12" idx="3"/>
            <a:endCxn id="18" idx="1"/>
          </p:cNvCxnSpPr>
          <p:nvPr/>
        </p:nvCxnSpPr>
        <p:spPr>
          <a:xfrm flipV="1">
            <a:off x="3712103" y="1094023"/>
            <a:ext cx="47278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157" y="1436663"/>
            <a:ext cx="228701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MakeConnectivity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60383" y="1436662"/>
            <a:ext cx="51964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Core[‘Connectivity’]   (Horizontal connectivity for all components except CSB)</a:t>
            </a:r>
          </a:p>
        </p:txBody>
      </p:sp>
      <p:cxnSp>
        <p:nvCxnSpPr>
          <p:cNvPr id="23" name="꺾인 연결선 22"/>
          <p:cNvCxnSpPr>
            <a:stCxn id="21" idx="3"/>
            <a:endCxn id="22" idx="1"/>
          </p:cNvCxnSpPr>
          <p:nvPr/>
        </p:nvCxnSpPr>
        <p:spPr>
          <a:xfrm flipV="1">
            <a:off x="2565175" y="1549958"/>
            <a:ext cx="3952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3"/>
            <a:endCxn id="5" idx="1"/>
          </p:cNvCxnSpPr>
          <p:nvPr/>
        </p:nvCxnSpPr>
        <p:spPr>
          <a:xfrm flipV="1">
            <a:off x="2956164" y="3758319"/>
            <a:ext cx="3917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1" idx="1"/>
          </p:cNvCxnSpPr>
          <p:nvPr/>
        </p:nvCxnSpPr>
        <p:spPr>
          <a:xfrm flipV="1">
            <a:off x="1569305" y="4190367"/>
            <a:ext cx="4951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" idx="0"/>
          </p:cNvCxnSpPr>
          <p:nvPr/>
        </p:nvCxnSpPr>
        <p:spPr>
          <a:xfrm>
            <a:off x="924882" y="3254264"/>
            <a:ext cx="656941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8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93" y="692696"/>
            <a:ext cx="19551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GetSolFromVect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3312876" y="692695"/>
            <a:ext cx="1724365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[U,DU,W,DW,R,DR]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7481" y="188640"/>
            <a:ext cx="71447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&lt;FORCE&gt;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 flipV="1">
            <a:off x="2127690" y="805991"/>
            <a:ext cx="1185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" idx="3"/>
            <a:endCxn id="2" idx="0"/>
          </p:cNvCxnSpPr>
          <p:nvPr/>
        </p:nvCxnSpPr>
        <p:spPr>
          <a:xfrm>
            <a:off x="921954" y="301936"/>
            <a:ext cx="228138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492" y="1083695"/>
            <a:ext cx="220366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PutValToVect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Core,Vect,K,L,Values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12875" y="1083694"/>
            <a:ext cx="9004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Update: </a:t>
            </a:r>
            <a:r>
              <a:rPr lang="en-US" altLang="ko-KR" sz="1000" dirty="0" err="1" smtClean="0"/>
              <a:t>Vect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2376154" y="1196990"/>
            <a:ext cx="93672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3453" y="1916833"/>
            <a:ext cx="146467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Force_Base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34712" y="1916832"/>
            <a:ext cx="324240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(Base acceleration at give t)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1618131" y="2030128"/>
            <a:ext cx="41658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3173" y="1484785"/>
            <a:ext cx="14342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VectorField</a:t>
            </a:r>
            <a:r>
              <a:rPr lang="en-US" altLang="ko-KR" sz="1000" dirty="0"/>
              <a:t>(w, t, Core)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64432" y="1484784"/>
            <a:ext cx="23511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[DU,DDU,DW,DDW,DR,DDR,…]</a:t>
            </a:r>
          </a:p>
        </p:txBody>
      </p:sp>
      <p:cxnSp>
        <p:nvCxnSpPr>
          <p:cNvPr id="16" name="꺾인 연결선 15"/>
          <p:cNvCxnSpPr>
            <a:stCxn id="14" idx="3"/>
            <a:endCxn id="15" idx="1"/>
          </p:cNvCxnSpPr>
          <p:nvPr/>
        </p:nvCxnSpPr>
        <p:spPr>
          <a:xfrm flipV="1">
            <a:off x="1617394" y="1598080"/>
            <a:ext cx="4470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700" y="2288312"/>
            <a:ext cx="14230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Force_CSB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088959" y="2288311"/>
            <a:ext cx="32007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(CSB acceleration at give t)</a:t>
            </a:r>
          </a:p>
        </p:txBody>
      </p:sp>
      <p:cxnSp>
        <p:nvCxnSpPr>
          <p:cNvPr id="19" name="꺾인 연결선 18"/>
          <p:cNvCxnSpPr>
            <a:stCxn id="17" idx="3"/>
            <a:endCxn id="18" idx="1"/>
          </p:cNvCxnSpPr>
          <p:nvPr/>
        </p:nvCxnSpPr>
        <p:spPr>
          <a:xfrm flipV="1">
            <a:off x="1630700" y="2401607"/>
            <a:ext cx="45825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538" y="2646709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Force_RestraintL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701160" y="2646708"/>
            <a:ext cx="375697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(Left restraint acceleration at give t)</a:t>
            </a:r>
          </a:p>
        </p:txBody>
      </p:sp>
      <p:cxnSp>
        <p:nvCxnSpPr>
          <p:cNvPr id="22" name="꺾인 연결선 21"/>
          <p:cNvCxnSpPr>
            <a:stCxn id="20" idx="3"/>
            <a:endCxn id="21" idx="1"/>
          </p:cNvCxnSpPr>
          <p:nvPr/>
        </p:nvCxnSpPr>
        <p:spPr>
          <a:xfrm flipV="1">
            <a:off x="2269518" y="2760004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6538" y="3025700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Force_RestraintR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701160" y="3025699"/>
            <a:ext cx="380345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(Right restraint acceleration at give t)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2269518" y="3138995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700" y="3412183"/>
            <a:ext cx="179008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692322" y="3412182"/>
            <a:ext cx="328408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(Block acceleration at give t)</a:t>
            </a:r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1997787" y="3525478"/>
            <a:ext cx="6945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46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000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충격력 처음 튀는 하중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끝에 접착력 생기는 이유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8467" y="5013176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초기 속도에 의해 </a:t>
            </a:r>
            <a:r>
              <a:rPr lang="en-US" altLang="ko-KR" sz="1100" dirty="0" smtClean="0"/>
              <a:t>c*dx</a:t>
            </a:r>
            <a:r>
              <a:rPr lang="ko-KR" altLang="en-US" sz="1100" dirty="0" smtClean="0"/>
              <a:t>의 값이 처음부터 들어감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불연속이 생길 수 밖에 없음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1619672" y="4293096"/>
            <a:ext cx="115791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3938" y="3503026"/>
            <a:ext cx="265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떨어지기 직전 </a:t>
            </a:r>
            <a:r>
              <a:rPr lang="en-US" altLang="ko-KR" sz="1100" dirty="0" smtClean="0"/>
              <a:t>x~=0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dx&gt;0 </a:t>
            </a:r>
            <a:r>
              <a:rPr lang="ko-KR" altLang="en-US" sz="1100" dirty="0" smtClean="0"/>
              <a:t>이므로</a:t>
            </a:r>
            <a:endParaRPr lang="en-US" altLang="ko-KR" sz="1100" dirty="0" smtClean="0"/>
          </a:p>
          <a:p>
            <a:r>
              <a:rPr lang="en-US" altLang="ko-KR" sz="1100" dirty="0" smtClean="0"/>
              <a:t>k*</a:t>
            </a:r>
            <a:r>
              <a:rPr lang="en-US" altLang="ko-KR" sz="1100" dirty="0" err="1" smtClean="0"/>
              <a:t>x-c</a:t>
            </a:r>
            <a:r>
              <a:rPr lang="en-US" altLang="ko-KR" sz="1100" dirty="0" smtClean="0"/>
              <a:t>*dx&lt;0 </a:t>
            </a:r>
            <a:r>
              <a:rPr lang="ko-KR" altLang="en-US" sz="1100" dirty="0" smtClean="0"/>
              <a:t>이 됨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접착력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분리 순간 </a:t>
            </a:r>
            <a:r>
              <a:rPr lang="en-US" altLang="ko-KR" sz="1100" dirty="0" smtClean="0"/>
              <a:t>x=0, dx&gt;0 </a:t>
            </a:r>
            <a:r>
              <a:rPr lang="ko-KR" altLang="en-US" sz="1100" dirty="0" smtClean="0"/>
              <a:t>이므로 역시 불연속이 생길 수 밖에 없음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913735" y="4272467"/>
            <a:ext cx="796482" cy="101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290" y="5006007"/>
            <a:ext cx="20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구간을 듬성듬성하게 나누면 이것은 지나칠 수 있음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981071" y="4797152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697139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6255" y="4188405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  <a:endCxn id="12" idx="1"/>
          </p:cNvCxnSpPr>
          <p:nvPr/>
        </p:nvCxnSpPr>
        <p:spPr>
          <a:xfrm>
            <a:off x="6339180" y="4292805"/>
            <a:ext cx="198127" cy="4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12" idx="2"/>
          </p:cNvCxnSpPr>
          <p:nvPr/>
        </p:nvCxnSpPr>
        <p:spPr>
          <a:xfrm flipV="1">
            <a:off x="5629761" y="4758295"/>
            <a:ext cx="886455" cy="2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9" idx="2"/>
          </p:cNvCxnSpPr>
          <p:nvPr/>
        </p:nvCxnSpPr>
        <p:spPr>
          <a:xfrm flipV="1">
            <a:off x="5629761" y="4858308"/>
            <a:ext cx="1351310" cy="14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949280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하중 불연속은 물리적으로 의미가 설명이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끝의 접착력은 물리적으로 안 맞는 것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하중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&lt;0 </a:t>
            </a:r>
            <a:r>
              <a:rPr lang="ko-KR" altLang="en-US" dirty="0" smtClean="0">
                <a:solidFill>
                  <a:srgbClr val="FF0000"/>
                </a:solidFill>
              </a:rPr>
              <a:t>이면 그냥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조정해야 하는 것 아닌가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22" y="5877272"/>
            <a:ext cx="1544973" cy="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꺾인 연결선 22"/>
          <p:cNvCxnSpPr>
            <a:stCxn id="19" idx="3"/>
            <a:endCxn id="1028" idx="1"/>
          </p:cNvCxnSpPr>
          <p:nvPr/>
        </p:nvCxnSpPr>
        <p:spPr>
          <a:xfrm flipV="1">
            <a:off x="7141039" y="6281998"/>
            <a:ext cx="350483" cy="128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40427" y="544522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v03c</a:t>
            </a:r>
            <a:r>
              <a:rPr lang="ko-KR" altLang="en-US" sz="1000" dirty="0" smtClean="0"/>
              <a:t>에 반영됐음</a:t>
            </a:r>
            <a:r>
              <a:rPr lang="en-US" altLang="ko-KR" sz="1000" dirty="0" smtClean="0"/>
              <a:t>(X)</a:t>
            </a:r>
          </a:p>
          <a:p>
            <a:r>
              <a:rPr lang="en-US" altLang="ko-KR" sz="1000" dirty="0" smtClean="0"/>
              <a:t>v04d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FLAG_NoStickForce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1" y="15032"/>
            <a:ext cx="63775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이론해</a:t>
            </a:r>
            <a:r>
              <a:rPr lang="en-US" altLang="ko-KR" b="1" dirty="0" smtClean="0">
                <a:solidFill>
                  <a:srgbClr val="FF0000"/>
                </a:solidFill>
              </a:rPr>
              <a:t>, Abaqus</a:t>
            </a:r>
            <a:r>
              <a:rPr lang="ko-KR" altLang="en-US" b="1" dirty="0" smtClean="0">
                <a:solidFill>
                  <a:srgbClr val="FF0000"/>
                </a:solidFill>
              </a:rPr>
              <a:t>와 맞추기 위해서는 접착력 있어야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스위치를 만들어 사용자 선택하게 하자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108</a:t>
            </a:fld>
            <a:fld id="{11955DEA-CE8E-4BD0-9536-370E97A6B3C7}" type="slidenum">
              <a:rPr lang="ko-KR" altLang="en-US" smtClean="0"/>
              <a:t>108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7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9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v04e - </a:t>
            </a:r>
            <a:r>
              <a:rPr lang="ko-KR" altLang="en-US" dirty="0" smtClean="0"/>
              <a:t>마찰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v04d_</a:t>
            </a:r>
            <a:r>
              <a:rPr lang="ko-KR" altLang="en-US" dirty="0" smtClean="0"/>
              <a:t>수식확인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블록수평마찰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r>
              <a:rPr lang="en-US" altLang="ko-KR" dirty="0" smtClean="0"/>
              <a:t>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 </a:t>
            </a:r>
            <a:r>
              <a:rPr lang="ko-KR" altLang="en-US" dirty="0" smtClean="0"/>
              <a:t>모델 유사하게 작성</a:t>
            </a:r>
            <a:endParaRPr lang="en-US" altLang="ko-KR" dirty="0" smtClean="0"/>
          </a:p>
          <a:p>
            <a:r>
              <a:rPr lang="en-US" altLang="ko-KR" dirty="0" smtClean="0"/>
              <a:t>viscous slip </a:t>
            </a:r>
            <a:r>
              <a:rPr lang="ko-KR" altLang="en-US" dirty="0" smtClean="0"/>
              <a:t>모델이라고 부르자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임계점</a:t>
            </a:r>
            <a:r>
              <a:rPr lang="ko-KR" altLang="en-US" dirty="0" smtClean="0"/>
              <a:t> 이하에서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붙어있어야 할 조건에서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상대속도에 비례하는 마찰력이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어느 정도 말이 되는 모델임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진동현상이 발생한다면 막을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진동현상이 문제가 된다면 시스템 또는 마찰모델 </a:t>
            </a:r>
            <a:r>
              <a:rPr lang="ko-KR" altLang="en-US" dirty="0" err="1" smtClean="0"/>
              <a:t>댐핑을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고려해보자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243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예제를 위한 기준 블록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85299"/>
              </p:ext>
            </p:extLst>
          </p:nvPr>
        </p:nvGraphicFramePr>
        <p:xfrm>
          <a:off x="1547664" y="692696"/>
          <a:ext cx="609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Sonatina-2V Sample Problem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Reference Block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0.0195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K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24500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1e6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9.81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w</a:t>
                      </a:r>
                      <a:r>
                        <a:rPr lang="en-US" altLang="ko-KR" sz="1050" baseline="-25000" dirty="0" err="1" smtClean="0"/>
                        <a:t>n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1121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43.7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zeta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b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5.2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0.8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dirty="0" err="1" smtClean="0"/>
                        <a:t>F</a:t>
                      </a:r>
                      <a:r>
                        <a:rPr lang="en-US" altLang="ko-KR" sz="1050" baseline="-25000" dirty="0" err="1" smtClean="0"/>
                        <a:t>cr</a:t>
                      </a:r>
                      <a:r>
                        <a:rPr lang="en-US" altLang="ko-KR" sz="1050" baseline="0" dirty="0" smtClean="0"/>
                        <a:t> </a:t>
                      </a:r>
                      <a:endParaRPr lang="ko-KR" alt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 (=0.01b)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d</a:t>
                      </a:r>
                      <a:r>
                        <a:rPr lang="el-GR" altLang="ko-KR" sz="1050" baseline="-25000" dirty="0" smtClean="0"/>
                        <a:t>μ</a:t>
                      </a:r>
                      <a:endParaRPr lang="ko-KR" altLang="en-US" sz="105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100 (=1/</a:t>
                      </a: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smtClean="0"/>
                        <a:t>F</a:t>
                      </a:r>
                      <a:r>
                        <a:rPr lang="en-US" altLang="ko-KR" sz="1050" baseline="-25000" smtClean="0"/>
                        <a:t>cr</a:t>
                      </a:r>
                      <a:r>
                        <a:rPr lang="en-US" altLang="ko-KR" sz="1050" baseline="0" smtClean="0"/>
                        <a:t>)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4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진동 거동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7" y="1340768"/>
            <a:ext cx="4085046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98042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63" y="5729412"/>
            <a:ext cx="32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 Sample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813" y="5729412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83" y="6472362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Verification/</a:t>
            </a:r>
            <a:r>
              <a:rPr lang="ko-KR" altLang="en-US" dirty="0" smtClean="0"/>
              <a:t>기준블록거동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602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SONATINA </a:t>
            </a:r>
            <a:r>
              <a:rPr lang="ko-KR" altLang="en-US" sz="6000" dirty="0" smtClean="0"/>
              <a:t>코드 분석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75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806035"/>
            <a:ext cx="80663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PROGRAM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2286" y="806035"/>
            <a:ext cx="15055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DTLIST (FP_IN,FP_OUT)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286" y="1196752"/>
            <a:ext cx="134363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SETARY (ARY,NARY)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>
            <a:off x="986143" y="929146"/>
            <a:ext cx="236143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986143" y="929146"/>
            <a:ext cx="236143" cy="3907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431" y="1196752"/>
            <a:ext cx="48442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3" idx="1"/>
          </p:cNvCxnSpPr>
          <p:nvPr/>
        </p:nvCxnSpPr>
        <p:spPr>
          <a:xfrm>
            <a:off x="2565924" y="1319863"/>
            <a:ext cx="851507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7431" y="1556792"/>
            <a:ext cx="66075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ROC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2565924" y="1319863"/>
            <a:ext cx="851507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5555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06" y="43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8584" y="156391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  <a:endCxn id="23" idx="1"/>
          </p:cNvCxnSpPr>
          <p:nvPr/>
        </p:nvCxnSpPr>
        <p:spPr>
          <a:xfrm>
            <a:off x="4078189" y="1679903"/>
            <a:ext cx="310395" cy="71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1064" y="1916832"/>
            <a:ext cx="79861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DTAPR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3"/>
            <a:endCxn id="31" idx="1"/>
          </p:cNvCxnSpPr>
          <p:nvPr/>
        </p:nvCxnSpPr>
        <p:spPr>
          <a:xfrm>
            <a:off x="4078189" y="1679903"/>
            <a:ext cx="352875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43902" y="2263341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7" idx="3"/>
            <a:endCxn id="35" idx="1"/>
          </p:cNvCxnSpPr>
          <p:nvPr/>
        </p:nvCxnSpPr>
        <p:spPr>
          <a:xfrm>
            <a:off x="4078189" y="1679903"/>
            <a:ext cx="365713" cy="70654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51696" y="3479833"/>
            <a:ext cx="7377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MXCL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7" idx="3"/>
            <a:endCxn id="39" idx="1"/>
          </p:cNvCxnSpPr>
          <p:nvPr/>
        </p:nvCxnSpPr>
        <p:spPr>
          <a:xfrm>
            <a:off x="4078189" y="1679903"/>
            <a:ext cx="373507" cy="192304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6174" y="3902858"/>
            <a:ext cx="6303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17" idx="3"/>
            <a:endCxn id="43" idx="1"/>
          </p:cNvCxnSpPr>
          <p:nvPr/>
        </p:nvCxnSpPr>
        <p:spPr>
          <a:xfrm>
            <a:off x="4078189" y="1679903"/>
            <a:ext cx="407985" cy="23460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1696" y="4386009"/>
            <a:ext cx="734496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FMPR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17" idx="3"/>
            <a:endCxn id="49" idx="1"/>
          </p:cNvCxnSpPr>
          <p:nvPr/>
        </p:nvCxnSpPr>
        <p:spPr>
          <a:xfrm>
            <a:off x="4078189" y="1679903"/>
            <a:ext cx="373507" cy="2829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27665" y="4746049"/>
            <a:ext cx="74732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17" idx="3"/>
            <a:endCxn id="53" idx="1"/>
          </p:cNvCxnSpPr>
          <p:nvPr/>
        </p:nvCxnSpPr>
        <p:spPr>
          <a:xfrm>
            <a:off x="4078189" y="1679903"/>
            <a:ext cx="349476" cy="318925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5171" y="95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32475" y="517809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80112" y="1910066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31" idx="3"/>
            <a:endCxn id="66" idx="1"/>
          </p:cNvCxnSpPr>
          <p:nvPr/>
        </p:nvCxnSpPr>
        <p:spPr>
          <a:xfrm flipV="1">
            <a:off x="5229681" y="2033177"/>
            <a:ext cx="350431" cy="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7" idx="3"/>
            <a:endCxn id="65" idx="1"/>
          </p:cNvCxnSpPr>
          <p:nvPr/>
        </p:nvCxnSpPr>
        <p:spPr>
          <a:xfrm>
            <a:off x="4078189" y="1679903"/>
            <a:ext cx="354286" cy="362130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40693" y="436412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49" idx="3"/>
            <a:endCxn id="72" idx="1"/>
          </p:cNvCxnSpPr>
          <p:nvPr/>
        </p:nvCxnSpPr>
        <p:spPr>
          <a:xfrm flipV="1">
            <a:off x="5186192" y="4487238"/>
            <a:ext cx="454501" cy="218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40693" y="475640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3" idx="3"/>
            <a:endCxn id="76" idx="1"/>
          </p:cNvCxnSpPr>
          <p:nvPr/>
        </p:nvCxnSpPr>
        <p:spPr>
          <a:xfrm>
            <a:off x="5174985" y="4869160"/>
            <a:ext cx="465708" cy="1035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11441" y="3335110"/>
            <a:ext cx="150554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RK or Newton method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3332478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27665" y="5538137"/>
            <a:ext cx="9252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17" idx="3"/>
            <a:endCxn id="83" idx="1"/>
          </p:cNvCxnSpPr>
          <p:nvPr/>
        </p:nvCxnSpPr>
        <p:spPr>
          <a:xfrm>
            <a:off x="4078189" y="1679903"/>
            <a:ext cx="349476" cy="398134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580112" y="2263341"/>
            <a:ext cx="101822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(TIMH)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35" idx="3"/>
            <a:endCxn id="87" idx="1"/>
          </p:cNvCxnSpPr>
          <p:nvPr/>
        </p:nvCxnSpPr>
        <p:spPr>
          <a:xfrm>
            <a:off x="5255343" y="2386452"/>
            <a:ext cx="324769" cy="769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7362" y="4891806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80112" y="2732407"/>
            <a:ext cx="204575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TIMH,XN,KIDX,LIDX,IIDX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</a:t>
            </a:r>
            <a:r>
              <a:rPr lang="en-US" altLang="ko-KR" sz="1000" dirty="0">
                <a:solidFill>
                  <a:schemeClr val="tx1"/>
                </a:solidFill>
              </a:rPr>
              <a:t>(TIMH,XN,XNBP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stCxn id="35" idx="3"/>
            <a:endCxn id="93" idx="1"/>
          </p:cNvCxnSpPr>
          <p:nvPr/>
        </p:nvCxnSpPr>
        <p:spPr>
          <a:xfrm>
            <a:off x="5255343" y="2386452"/>
            <a:ext cx="324769" cy="62295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89225" y="139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0" y="308625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1441" y="3061571"/>
            <a:ext cx="99899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입력파일 읽음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4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240" y="1688209"/>
            <a:ext cx="345638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9593" y="1652626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VSPRNG (...)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593" y="2040241"/>
            <a:ext cx="84029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DOWEL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9593" y="2472289"/>
            <a:ext cx="901209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MOMNT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294" y="2904337"/>
            <a:ext cx="79380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BLOCK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3615625" y="1775737"/>
            <a:ext cx="503968" cy="26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3615625" y="2042152"/>
            <a:ext cx="503968" cy="1212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7" idx="1"/>
          </p:cNvCxnSpPr>
          <p:nvPr/>
        </p:nvCxnSpPr>
        <p:spPr>
          <a:xfrm>
            <a:off x="3615625" y="2042152"/>
            <a:ext cx="503968" cy="55324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8" idx="1"/>
          </p:cNvCxnSpPr>
          <p:nvPr/>
        </p:nvCxnSpPr>
        <p:spPr>
          <a:xfrm>
            <a:off x="3615625" y="2042152"/>
            <a:ext cx="523669" cy="9852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570" y="4063639"/>
            <a:ext cx="77296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298" y="5484276"/>
            <a:ext cx="84510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46" idx="1"/>
          </p:cNvCxnSpPr>
          <p:nvPr/>
        </p:nvCxnSpPr>
        <p:spPr>
          <a:xfrm flipV="1">
            <a:off x="977539" y="4308132"/>
            <a:ext cx="3194952" cy="3250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4768" y="4720798"/>
            <a:ext cx="787395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3"/>
            <a:endCxn id="49" idx="1"/>
          </p:cNvCxnSpPr>
          <p:nvPr/>
        </p:nvCxnSpPr>
        <p:spPr>
          <a:xfrm flipV="1">
            <a:off x="972163" y="4993263"/>
            <a:ext cx="3200328" cy="453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72491" y="4185021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2491" y="4870152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44974" y="3339487"/>
            <a:ext cx="92525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(TIM)</a:t>
            </a:r>
          </a:p>
        </p:txBody>
      </p:sp>
      <p:cxnSp>
        <p:nvCxnSpPr>
          <p:cNvPr id="58" name="꺾인 연결선 57"/>
          <p:cNvCxnSpPr>
            <a:stCxn id="4" idx="3"/>
            <a:endCxn id="55" idx="1"/>
          </p:cNvCxnSpPr>
          <p:nvPr/>
        </p:nvCxnSpPr>
        <p:spPr>
          <a:xfrm>
            <a:off x="3615625" y="2042152"/>
            <a:ext cx="529349" cy="14973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23530" y="4739105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80320" y="1395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335696" y="1585779"/>
            <a:ext cx="9717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5" idx="3"/>
            <a:endCxn id="162" idx="1"/>
          </p:cNvCxnSpPr>
          <p:nvPr/>
        </p:nvCxnSpPr>
        <p:spPr>
          <a:xfrm>
            <a:off x="5003168" y="1775737"/>
            <a:ext cx="332528" cy="100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119593" y="3824591"/>
            <a:ext cx="186301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4" idx="3"/>
            <a:endCxn id="167" idx="1"/>
          </p:cNvCxnSpPr>
          <p:nvPr/>
        </p:nvCxnSpPr>
        <p:spPr>
          <a:xfrm>
            <a:off x="3615625" y="2042152"/>
            <a:ext cx="503968" cy="19055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98924" y="10447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701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: FIT (F,T)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 : </a:t>
            </a:r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 : </a:t>
            </a:r>
            <a:r>
              <a:rPr lang="ko-KR" altLang="en-US" dirty="0" smtClean="0"/>
              <a:t>현재 외력 각속도</a:t>
            </a:r>
            <a:r>
              <a:rPr lang="en-US" altLang="ko-KR" dirty="0" smtClean="0"/>
              <a:t>, f</a:t>
            </a:r>
            <a:r>
              <a:rPr lang="ko-KR" altLang="en-US" dirty="0" smtClean="0"/>
              <a:t> </a:t>
            </a:r>
            <a:r>
              <a:rPr lang="en-US" altLang="ko-KR" dirty="0" smtClean="0"/>
              <a:t>(Hz)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필요변수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/KXKXK/  </a:t>
            </a:r>
            <a:r>
              <a:rPr lang="en-US" altLang="ko-KR" b="1" i="1" u="sng" dirty="0" smtClean="0"/>
              <a:t>Z1,Z2,Z3,Z4,Z5,Z6</a:t>
            </a:r>
            <a:r>
              <a:rPr lang="en-US" altLang="ko-KR" dirty="0" smtClean="0"/>
              <a:t>,DDT(3,2),VX(3,2,1100)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/VIBCNS/ A, </a:t>
            </a:r>
            <a:r>
              <a:rPr lang="en-US" altLang="ko-KR" b="1" i="1" u="sng" dirty="0"/>
              <a:t>W</a:t>
            </a:r>
            <a:r>
              <a:rPr lang="en-US" altLang="ko-KR" dirty="0" smtClean="0"/>
              <a:t>, P, COF4</a:t>
            </a:r>
            <a:r>
              <a:rPr lang="en-US" altLang="ko-KR" dirty="0"/>
              <a:t>, COF5, </a:t>
            </a:r>
            <a:r>
              <a:rPr lang="en-US" altLang="ko-KR" dirty="0" smtClean="0"/>
              <a:t>COF6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W</a:t>
            </a:r>
            <a:r>
              <a:rPr lang="ko-KR" altLang="en-US" dirty="0" smtClean="0"/>
              <a:t>의 의미 찾기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</a:t>
            </a:r>
            <a:r>
              <a:rPr lang="en-US" altLang="ko-KR" dirty="0"/>
              <a:t>() : COMMON /VIBCSN</a:t>
            </a:r>
            <a:r>
              <a:rPr lang="en-US" altLang="ko-KR" dirty="0" smtClean="0"/>
              <a:t>/ COF1,COF2,COF3,COF4,COF5,COF6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2:ROC() : COMMON /VIBCNS/COF1,COF2,COF3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1:SETARY() </a:t>
            </a:r>
            <a:r>
              <a:rPr lang="ko-KR" altLang="en-US" dirty="0" smtClean="0"/>
              <a:t>도 동일</a:t>
            </a:r>
            <a:endParaRPr lang="en-US" altLang="ko-KR" dirty="0" smtClean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최상위에서 </a:t>
            </a:r>
            <a:r>
              <a:rPr lang="en-US" altLang="ko-KR" dirty="0" smtClean="0"/>
              <a:t>COF1~3</a:t>
            </a:r>
            <a:r>
              <a:rPr lang="ko-KR" altLang="en-US" dirty="0" smtClean="0"/>
              <a:t>만 정의했음 </a:t>
            </a:r>
            <a:r>
              <a:rPr lang="en-US" altLang="ko-KR" dirty="0" smtClean="0"/>
              <a:t>-&gt; COF4~6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건가</a:t>
            </a:r>
            <a:r>
              <a:rPr lang="en-US" altLang="ko-KR" dirty="0" smtClean="0"/>
              <a:t>?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아마도 </a:t>
            </a:r>
            <a:r>
              <a:rPr lang="en-US" altLang="ko-KR" dirty="0" smtClean="0"/>
              <a:t>common</a:t>
            </a:r>
            <a:r>
              <a:rPr lang="ko-KR" altLang="en-US" dirty="0" smtClean="0"/>
              <a:t>은 하위에서 정의된 것이 사용되는 모양임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/>
              <a:t>의</a:t>
            </a:r>
            <a:r>
              <a:rPr lang="en-US" altLang="ko-KR" dirty="0" smtClean="0"/>
              <a:t> JSEQ==3000</a:t>
            </a:r>
            <a:r>
              <a:rPr lang="ko-KR" altLang="en-US" dirty="0" smtClean="0"/>
              <a:t>에서는 다 </a:t>
            </a:r>
            <a:r>
              <a:rPr lang="ko-KR" altLang="en-US" dirty="0" err="1" smtClean="0"/>
              <a:t>읽어들이고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COF2</a:t>
            </a:r>
            <a:r>
              <a:rPr lang="ko-KR" altLang="en-US" dirty="0"/>
              <a:t>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pl-PL" altLang="ko-KR" dirty="0" smtClean="0"/>
              <a:t>F </a:t>
            </a:r>
            <a:r>
              <a:rPr lang="pl-PL" altLang="ko-KR" dirty="0"/>
              <a:t>= W + Z1*T + Z2*T*T + Z3*T**3 + Z4*T**4 + Z5*T**5 +Z6*T**</a:t>
            </a:r>
            <a:r>
              <a:rPr lang="pl-PL" altLang="ko-KR" dirty="0" smtClean="0"/>
              <a:t>6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 : KIK==0~3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(Hz) -&gt; 2*pi*F = omega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KIK==4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dummy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각속도를 시간에 따른 함수로 주기 위한 </a:t>
            </a:r>
            <a:r>
              <a:rPr lang="ko-KR" altLang="en-US" dirty="0" err="1" smtClean="0"/>
              <a:t>보정식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호출 예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FUNB0()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FIT(FPAI,T)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28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마찰 코딩 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51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Card group 22 : Gap pressure difference force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JSEQ=1050,1060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1050 K L GSF { GSPK }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GSF(K,L) : Gap pressure difference force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GSPK(K,L) : Spring constant simulating gas pressure effect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프로그램 상에는 </a:t>
            </a:r>
            <a:r>
              <a:rPr lang="en-US" altLang="ko-KR" dirty="0" smtClean="0"/>
              <a:t>GSPK</a:t>
            </a:r>
            <a:r>
              <a:rPr lang="ko-KR" altLang="en-US" dirty="0" smtClean="0"/>
              <a:t>는 변수 선언도 없고 입출력도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GSF(K,L)</a:t>
            </a:r>
            <a:r>
              <a:rPr lang="ko-KR" altLang="en-US" dirty="0" smtClean="0"/>
              <a:t>은 유일하게 </a:t>
            </a:r>
            <a:r>
              <a:rPr lang="en-US" altLang="ko-KR" dirty="0" smtClean="0"/>
              <a:t>function FUN()</a:t>
            </a:r>
            <a:r>
              <a:rPr lang="ko-KR" altLang="en-US" dirty="0" smtClean="0"/>
              <a:t>에서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아마도 마찰계산에는 사용되지 않는 것 같음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45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Card group 23 : Factor according to friction force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1110 KDMY1 KDMY2 LDMY1 LDMY2 FI1 FI2 [ PPPP ]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FI1 : Coefficient of static friction (?)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FI2 : Coefficient of dynamic friction (?)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FI1(KDMY1,LDMY1)~FI1(KDMY2,LDMY2)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FI1 </a:t>
            </a:r>
            <a:r>
              <a:rPr lang="ko-KR" altLang="en-US" sz="1600" dirty="0" smtClean="0"/>
              <a:t>값을 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FI2</a:t>
            </a:r>
            <a:r>
              <a:rPr lang="ko-KR" altLang="en-US" sz="1600" dirty="0" smtClean="0"/>
              <a:t>에 대해서도 마찬가지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예제에서는 전체 블록에 전부 적용함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1110       </a:t>
            </a:r>
            <a:r>
              <a:rPr lang="en-US" altLang="ko-KR" sz="1400" dirty="0"/>
              <a:t>1.0      14.0       1.0      13.0       0.2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KDMY2=14</a:t>
            </a:r>
            <a:r>
              <a:rPr lang="ko-KR" altLang="en-US" sz="1400" dirty="0" smtClean="0"/>
              <a:t>인 이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블록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열에 </a:t>
            </a:r>
            <a:r>
              <a:rPr lang="ko-KR" altLang="en-US" sz="1400" dirty="0" err="1" smtClean="0"/>
              <a:t>좌우측</a:t>
            </a:r>
            <a:r>
              <a:rPr lang="ko-KR" altLang="en-US" sz="1400" dirty="0" smtClean="0"/>
              <a:t> 고정반사체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추가됨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PPPP : </a:t>
            </a:r>
            <a:r>
              <a:rPr lang="ko-KR" altLang="en-US" sz="1800" dirty="0" smtClean="0"/>
              <a:t>매뉴얼에 없는 알 수 없는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실제 미사용</a:t>
            </a:r>
            <a:r>
              <a:rPr lang="en-US" altLang="ko-KR" sz="1800" dirty="0" smtClean="0"/>
              <a:t>) (</a:t>
            </a:r>
            <a:r>
              <a:rPr lang="ko-KR" altLang="en-US" sz="1800" dirty="0" smtClean="0"/>
              <a:t>뒤에 추가 설명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FI1</a:t>
            </a:r>
            <a:r>
              <a:rPr lang="ko-KR" altLang="en-US" sz="1800" dirty="0" smtClean="0"/>
              <a:t>는 매뉴얼 상 수직항력에 사용자가 정한 값으로 </a:t>
            </a:r>
            <a:r>
              <a:rPr lang="ko-KR" altLang="en-US" sz="1800" dirty="0" err="1" smtClean="0"/>
              <a:t>웨이팅한</a:t>
            </a:r>
            <a:r>
              <a:rPr lang="ko-KR" altLang="en-US" sz="1800" dirty="0" smtClean="0"/>
              <a:t> 값이다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수직항력을 그대로 쓰기엔 너무 크다고 생각했나</a:t>
            </a:r>
            <a:r>
              <a:rPr lang="en-US" altLang="ko-KR" sz="1800" dirty="0" smtClean="0"/>
              <a:t>?)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FI2</a:t>
            </a:r>
            <a:r>
              <a:rPr lang="ko-KR" altLang="en-US" sz="1800" dirty="0" smtClean="0"/>
              <a:t>는 읽어는 들이나 사용되지 않는다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03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 데이터 읽어 들인 후 다음 과정으로 수정함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1120)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II = N-L+1  -&gt;  </a:t>
            </a:r>
            <a:r>
              <a:rPr lang="ko-KR" altLang="en-US" dirty="0" smtClean="0"/>
              <a:t>블록 상부부터 </a:t>
            </a:r>
            <a:r>
              <a:rPr lang="en-US" altLang="ko-KR" dirty="0" smtClean="0"/>
              <a:t>13~1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www += </a:t>
            </a:r>
            <a:r>
              <a:rPr lang="en-US" altLang="ko-KR" dirty="0" err="1" smtClean="0"/>
              <a:t>wg</a:t>
            </a:r>
            <a:r>
              <a:rPr lang="en-US" altLang="ko-KR" dirty="0" smtClean="0"/>
              <a:t>(K,II)  -&gt;  </a:t>
            </a:r>
            <a:r>
              <a:rPr lang="ko-KR" altLang="en-US" dirty="0" smtClean="0"/>
              <a:t>블록 무게</a:t>
            </a:r>
            <a:r>
              <a:rPr lang="en-US" altLang="ko-KR" dirty="0" smtClean="0"/>
              <a:t>(kg) </a:t>
            </a:r>
            <a:r>
              <a:rPr lang="ko-KR" altLang="en-US" dirty="0" smtClean="0"/>
              <a:t>누적함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FI1(K,II) = www*FI1(K,II)+</a:t>
            </a:r>
            <a:r>
              <a:rPr lang="en-US" altLang="ko-KR" dirty="0" err="1" smtClean="0"/>
              <a:t>pppp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FI1(K,II) : </a:t>
            </a:r>
            <a:r>
              <a:rPr lang="ko-KR" altLang="en-US" dirty="0" smtClean="0"/>
              <a:t>자중에 대한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0.2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이 식은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Ffric</a:t>
            </a:r>
            <a:r>
              <a:rPr lang="en-US" altLang="ko-KR" dirty="0" smtClean="0"/>
              <a:t> = mu*Sum(W)+</a:t>
            </a:r>
            <a:r>
              <a:rPr lang="en-US" altLang="ko-KR" dirty="0" err="1" smtClean="0"/>
              <a:t>Pdrop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본셈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FI2</a:t>
            </a:r>
            <a:r>
              <a:rPr lang="ko-KR" altLang="en-US" dirty="0" smtClean="0"/>
              <a:t>는 안 건드림   </a:t>
            </a:r>
            <a:r>
              <a:rPr lang="en-US" altLang="ko-KR" dirty="0" smtClean="0"/>
              <a:t>-&gt;  </a:t>
            </a:r>
            <a:r>
              <a:rPr lang="ko-KR" altLang="en-US" dirty="0" err="1" smtClean="0"/>
              <a:t>이건뭐냐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매뉴얼의 식 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에서 자중 부분만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넣은 셈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Func</a:t>
            </a:r>
            <a:r>
              <a:rPr lang="en-US" altLang="ko-KR" dirty="0" smtClean="0"/>
              <a:t> FRIC()</a:t>
            </a:r>
            <a:r>
              <a:rPr lang="ko-KR" altLang="en-US" dirty="0" smtClean="0"/>
              <a:t>에서 뭔가 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Fric</a:t>
            </a:r>
            <a:r>
              <a:rPr lang="en-US" altLang="ko-KR" dirty="0" smtClean="0"/>
              <a:t> = FI1(K,L) * FICOF + F12(K,L) * V * V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오호 이식이 식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인 셈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1: Sect,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#2: log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생성하도록</a:t>
            </a:r>
            <a:endParaRPr lang="en-US" altLang="ko-KR" dirty="0" smtClean="0"/>
          </a:p>
          <a:p>
            <a:r>
              <a:rPr lang="en-US" altLang="ko-KR" dirty="0" smtClean="0"/>
              <a:t>#3: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check_index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Input::</a:t>
            </a:r>
            <a:r>
              <a:rPr lang="en-US" altLang="ko-KR" dirty="0" err="1" smtClean="0"/>
              <a:t>Force_F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Force_VF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Force_V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Force.py</a:t>
            </a:r>
            <a:r>
              <a:rPr lang="ko-KR" altLang="en-US" dirty="0" smtClean="0"/>
              <a:t>에서 검사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Force_VF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Force_V_F</a:t>
            </a:r>
            <a:r>
              <a:rPr lang="ko-KR" altLang="en-US" dirty="0" smtClean="0"/>
              <a:t>에서 검사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Force_D_F</a:t>
            </a:r>
            <a:r>
              <a:rPr lang="ko-KR" altLang="en-US" dirty="0" smtClean="0"/>
              <a:t>와 동일하게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L336: (#,1)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CSB</a:t>
            </a:r>
            <a:r>
              <a:rPr lang="ko-KR" altLang="en-US" dirty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가해지는 마찰력 계산시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인덱스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Core['Index'][K][L-1]*</a:t>
            </a:r>
            <a:r>
              <a:rPr lang="en-US" altLang="ko-KR" dirty="0" smtClean="0"/>
              <a:t>6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</a:t>
            </a:r>
            <a:r>
              <a:rPr lang="en-US" altLang="ko-KR" dirty="0" smtClean="0"/>
              <a:t>'][1][0]*6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접착력 제거 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L168-176</a:t>
            </a:r>
            <a:r>
              <a:rPr lang="ko-KR" altLang="en-US" dirty="0" smtClean="0"/>
              <a:t>에서 접착력 제거 시 모멘트를 제거하고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하중을 제거하도록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처리과정을 모멘트 계산 전으로 위치 변경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접착력 </a:t>
            </a:r>
            <a:r>
              <a:rPr lang="ko-KR" altLang="en-US" dirty="0" err="1" smtClean="0"/>
              <a:t>제거시</a:t>
            </a:r>
            <a:r>
              <a:rPr lang="en-US" altLang="ko-KR" dirty="0" smtClean="0"/>
              <a:t>, F_V=0</a:t>
            </a:r>
            <a:r>
              <a:rPr lang="ko-KR" altLang="en-US" dirty="0" smtClean="0"/>
              <a:t>이 되므로 모멘트는 자동으로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𝐹𝐼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𝑝𝑝𝑝𝑝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1473" y="3356992"/>
            <a:ext cx="44880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FI1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웨이팅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팩터를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FI2, </a:t>
            </a:r>
            <a:r>
              <a:rPr lang="en-US" altLang="ko-KR" sz="1600" dirty="0" err="1" smtClean="0"/>
              <a:t>pppp</a:t>
            </a:r>
            <a:r>
              <a:rPr lang="ko-KR" altLang="en-US" sz="1600" dirty="0" smtClean="0"/>
              <a:t>는 실제로 사용하지도 않음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정지마찰계수는 </a:t>
            </a:r>
            <a:r>
              <a:rPr lang="en-US" altLang="ko-KR" sz="1600" dirty="0"/>
              <a:t>FICOF = DMY(1)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ko-KR" altLang="en-US" sz="1600" dirty="0"/>
              <a:t> 있는데 실제로 </a:t>
            </a:r>
            <a:r>
              <a:rPr lang="en-US" altLang="ko-KR" sz="1600" dirty="0"/>
              <a:t>DMY(1)</a:t>
            </a:r>
            <a:r>
              <a:rPr lang="ko-KR" altLang="en-US" sz="1600" dirty="0"/>
              <a:t>은 블록의 </a:t>
            </a:r>
            <a:r>
              <a:rPr lang="en-US" altLang="ko-KR" sz="1600" dirty="0"/>
              <a:t>K</a:t>
            </a:r>
            <a:r>
              <a:rPr lang="ko-KR" altLang="en-US" sz="1600" dirty="0"/>
              <a:t>값임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버그</a:t>
            </a:r>
            <a:r>
              <a:rPr lang="en-US" altLang="ko-KR" sz="1600" dirty="0"/>
              <a:t>-_-)</a:t>
            </a:r>
          </a:p>
          <a:p>
            <a:r>
              <a:rPr lang="ko-KR" altLang="en-US" sz="1600" dirty="0"/>
              <a:t>운동마찰계수는 아예 </a:t>
            </a:r>
            <a:r>
              <a:rPr lang="ko-KR" altLang="en-US" sz="1600" dirty="0" smtClean="0"/>
              <a:t>읽어 들이지도 </a:t>
            </a:r>
            <a:r>
              <a:rPr lang="ko-KR" altLang="en-US" sz="1600" dirty="0"/>
              <a:t>않음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 수식대로 라면</a:t>
            </a:r>
            <a:endParaRPr lang="en-US" altLang="ko-KR" sz="1600" dirty="0" smtClean="0"/>
          </a:p>
          <a:p>
            <a:r>
              <a:rPr lang="en-US" altLang="ko-KR" sz="1600" dirty="0" smtClean="0"/>
              <a:t>FI2&gt;0 </a:t>
            </a:r>
            <a:r>
              <a:rPr lang="ko-KR" altLang="en-US" sz="1600" dirty="0" smtClean="0"/>
              <a:t>인 상태에서 마찰력이 속도제곱에 비례해 증가해버림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운동마찰계수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정지마찰계수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FI2&lt;0</a:t>
            </a:r>
            <a:r>
              <a:rPr lang="ko-KR" altLang="en-US" sz="1600" dirty="0" smtClean="0"/>
              <a:t>으로 보면 마찰력이 속도제곱에 비례해 감소해버림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지수의 역함수 적으로 감소해야 하는데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73016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수식 자체가 틀림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 블록 떨어져 있어도 마찰력 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441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예제와 </a:t>
            </a:r>
            <a:r>
              <a:rPr lang="ko-KR" altLang="en-US" dirty="0" err="1" smtClean="0"/>
              <a:t>수계산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정확함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89019"/>
              </p:ext>
            </p:extLst>
          </p:nvPr>
        </p:nvGraphicFramePr>
        <p:xfrm>
          <a:off x="1781175" y="1814513"/>
          <a:ext cx="55816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워크시트" r:id="rId3" imgW="5581757" imgH="3228930" progId="Excel.Sheet.12">
                  <p:embed/>
                </p:oleObj>
              </mc:Choice>
              <mc:Fallback>
                <p:oleObj name="워크시트" r:id="rId3" imgW="5581757" imgH="3228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814513"/>
                        <a:ext cx="55816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69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Card group 24 : Coefficient of friction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1130 FICOF { FICOFK }</a:t>
            </a:r>
          </a:p>
          <a:p>
            <a:pPr lvl="2"/>
            <a:r>
              <a:rPr lang="en-US" altLang="ko-KR" sz="1600" dirty="0" smtClean="0"/>
              <a:t>FICOF : Coefficient of static friction (?)</a:t>
            </a:r>
          </a:p>
          <a:p>
            <a:pPr lvl="2"/>
            <a:r>
              <a:rPr lang="en-US" altLang="ko-KR" sz="1600" dirty="0" smtClean="0"/>
              <a:t>FICOFK : Coefficient of dynamic friction (?)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FICOFK</a:t>
            </a:r>
            <a:r>
              <a:rPr lang="ko-KR" altLang="en-US" sz="2000" dirty="0" smtClean="0"/>
              <a:t>는 매뉴얼 상에는 나오나 실제 프로그램에는 변수 선언도 없고 </a:t>
            </a:r>
            <a:r>
              <a:rPr lang="en-US" altLang="ko-KR" sz="2000" dirty="0" smtClean="0">
                <a:solidFill>
                  <a:srgbClr val="FF0000"/>
                </a:solidFill>
              </a:rPr>
              <a:t>read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하지도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결과에 출력하지도 않음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70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function FRIC()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초기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읽어들인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: K,L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사용할 수직항력에 대한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웨이팅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예제는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*=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위에 쌓인 블록 무게</a:t>
            </a:r>
            <a:endParaRPr lang="en-US" altLang="ko-KR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+= 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</a:t>
            </a:r>
            <a:endParaRPr lang="en-US" altLang="ko-KR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 = FI1(K,L)*FICOF+FI2(K,L)*V*V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(12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l-GR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V==0. : FRIC=0.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 = DSIGN(CVA,V) * FRIC 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 (9)  F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k,l-1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변수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FI1(K,L)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초기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수직항력에 곱해질 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: 0.2)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마찰력 계산 직전</a:t>
            </a:r>
            <a:r>
              <a:rPr lang="en-US" altLang="ko-KR" sz="1200" dirty="0" smtClean="0"/>
              <a:t>: (K,L) </a:t>
            </a:r>
            <a:r>
              <a:rPr lang="ko-KR" altLang="en-US" sz="1200" dirty="0" smtClean="0"/>
              <a:t>위에 쌓인 블록들 무게</a:t>
            </a:r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F</a:t>
            </a:r>
            <a:r>
              <a:rPr lang="en-US" altLang="ko-KR" sz="1200" baseline="30000" dirty="0" err="1" smtClean="0"/>
              <a:t>P</a:t>
            </a:r>
            <a:r>
              <a:rPr lang="en-US" altLang="ko-KR" sz="1200" baseline="-25000" dirty="0" err="1" smtClean="0"/>
              <a:t>k,l</a:t>
            </a:r>
            <a:endParaRPr lang="en-US" altLang="ko-KR" sz="12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err="1" smtClean="0"/>
              <a:t>F</a:t>
            </a:r>
            <a:r>
              <a:rPr lang="en-US" altLang="ko-KR" sz="1300" baseline="30000" dirty="0" err="1" smtClean="0"/>
              <a:t>P</a:t>
            </a:r>
            <a:r>
              <a:rPr lang="en-US" altLang="ko-KR" sz="1300" baseline="-25000" dirty="0" err="1" smtClean="0"/>
              <a:t>k,l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블록 </a:t>
            </a:r>
            <a:r>
              <a:rPr lang="en-US" altLang="ko-KR" sz="1300" dirty="0"/>
              <a:t>1</a:t>
            </a:r>
            <a:r>
              <a:rPr lang="ko-KR" altLang="en-US" sz="1300" dirty="0"/>
              <a:t>개당 압력 강하에 의한 </a:t>
            </a:r>
            <a:r>
              <a:rPr lang="ko-KR" altLang="en-US" sz="1300" dirty="0" smtClean="0"/>
              <a:t>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 </a:t>
            </a:r>
            <a:r>
              <a:rPr lang="ko-KR" altLang="en-US" sz="1300" dirty="0" err="1" smtClean="0"/>
              <a:t>안되는</a:t>
            </a:r>
            <a:r>
              <a:rPr lang="ko-KR" altLang="en-US" sz="1300" dirty="0" smtClean="0"/>
              <a:t> 듯</a:t>
            </a:r>
            <a:r>
              <a:rPr lang="en-US" altLang="ko-KR" sz="13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JSEQ=1110</a:t>
            </a:r>
            <a:r>
              <a:rPr lang="ko-KR" altLang="en-US" sz="1200" dirty="0" smtClean="0"/>
              <a:t>에서 읽힘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결과에 출력은 안함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그러나 매뉴얼의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입력파일 설명 </a:t>
            </a:r>
            <a:r>
              <a:rPr lang="ko-KR" altLang="en-US" sz="1200" dirty="0" smtClean="0"/>
              <a:t>부분에는 </a:t>
            </a:r>
            <a:r>
              <a:rPr lang="ko-KR" altLang="en-US" sz="1200" dirty="0"/>
              <a:t>표시 안되어 있음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p.32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예제에선 </a:t>
            </a:r>
            <a:r>
              <a:rPr lang="en-US" altLang="ko-KR" sz="1200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FI2(K,L)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마찰력에 해당하는 부분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마찰력의 표현이 프로그램과 매뉴얼이 다름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프로그램 상       </a:t>
            </a:r>
            <a:r>
              <a:rPr lang="en-US" altLang="ko-KR" sz="1100" dirty="0" smtClean="0"/>
              <a:t>: FI2(K,L) * v</a:t>
            </a:r>
            <a:r>
              <a:rPr lang="en-US" altLang="ko-KR" sz="1100" baseline="30000" dirty="0" smtClean="0"/>
              <a:t>2</a:t>
            </a:r>
            <a:endParaRPr lang="en-US" altLang="ko-KR" sz="11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매뉴얼 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</a:t>
            </a:r>
            <a:r>
              <a:rPr lang="en-US" altLang="ko-KR" sz="1100" dirty="0" smtClean="0"/>
              <a:t>(12) : 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Q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 * FI2(K,L) * v</a:t>
            </a:r>
            <a:r>
              <a:rPr lang="en-US" altLang="ko-KR" sz="1100" baseline="30000" dirty="0" smtClean="0"/>
              <a:t>2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마찰계수의 개념</a:t>
            </a:r>
            <a:r>
              <a:rPr lang="en-US" altLang="ko-KR" sz="11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예제는 </a:t>
            </a:r>
            <a:r>
              <a:rPr lang="en-US" altLang="ko-KR" sz="1200" dirty="0" smtClean="0"/>
              <a:t>0</a:t>
            </a: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25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왜 수직항력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위에 쌓인 블록들 무게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일부분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입력파일의 </a:t>
            </a:r>
            <a:r>
              <a:rPr lang="en-US" altLang="ko-KR" sz="1600" dirty="0" smtClean="0"/>
              <a:t>FI1)</a:t>
            </a:r>
            <a:r>
              <a:rPr lang="ko-KR" altLang="en-US" sz="1600" dirty="0" smtClean="0"/>
              <a:t>만 사용하는가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: 20%)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은 매뉴얼의 입력 파일 설명에 언급되어 있지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을 프로그램대로 써보면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5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l~N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] * 0.2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(1110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에서 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FI1(K,L)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로 읽은 값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)</a:t>
            </a:r>
            <a:r>
              <a:rPr lang="en-US" altLang="ko-KR" sz="1500" dirty="0" smtClean="0">
                <a:solidFill>
                  <a:srgbClr val="0000FF"/>
                </a:solidFill>
              </a:rPr>
              <a:t> + </a:t>
            </a:r>
            <a:r>
              <a:rPr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4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FI2(K,L) * v</a:t>
            </a:r>
            <a:r>
              <a:rPr lang="en-US" altLang="ko-KR" sz="1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500" baseline="300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card 23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FI1</a:t>
            </a:r>
            <a:r>
              <a:rPr lang="ko-KR" altLang="en-US" sz="1600" dirty="0" smtClean="0"/>
              <a:t>은 마찰계수가 아니다</a:t>
            </a:r>
            <a:r>
              <a:rPr lang="en-US" altLang="ko-KR" sz="1600" dirty="0" smtClean="0"/>
              <a:t>. (</a:t>
            </a:r>
            <a:r>
              <a:rPr lang="en-US" altLang="ko-KR" sz="1600" dirty="0" smtClean="0">
                <a:solidFill>
                  <a:srgbClr val="0000FF"/>
                </a:solidFill>
              </a:rPr>
              <a:t>FI2</a:t>
            </a:r>
            <a:r>
              <a:rPr lang="ko-KR" altLang="en-US" sz="1600" dirty="0" smtClean="0"/>
              <a:t>는 사용되지도 않는다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프로그램대로 써보면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FI1(K,L) * Sum[weight] * </a:t>
            </a:r>
            <a:r>
              <a:rPr lang="el-GR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FI2(K,L) * v</a:t>
            </a:r>
            <a:r>
              <a:rPr lang="en-US" altLang="ko-KR" sz="16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의문점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dv/</a:t>
            </a:r>
            <a:r>
              <a:rPr lang="en-US" altLang="ko-KR" sz="1200" dirty="0" err="1" smtClean="0"/>
              <a:t>dt</a:t>
            </a:r>
            <a:r>
              <a:rPr lang="ko-KR" altLang="en-US" sz="1200" dirty="0" smtClean="0"/>
              <a:t>의 함수가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아님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상대속도의 함수임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 수직항력에 수평방향의 속도 성분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v!=0 </a:t>
            </a:r>
            <a:r>
              <a:rPr lang="ko-KR" altLang="en-US" sz="1200" dirty="0" err="1" smtClean="0"/>
              <a:t>일때만</a:t>
            </a:r>
            <a:r>
              <a:rPr lang="ko-KR" altLang="en-US" sz="1200" dirty="0" smtClean="0"/>
              <a:t> 적용해야 하는 것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맞음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중간의 변화를 다항식으로 표현한 것임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심지어 두 블록이 상하로 떨어져 있어도 마찰력이 발생한다</a:t>
            </a:r>
            <a:r>
              <a:rPr lang="en-US" altLang="ko-KR" sz="1200" dirty="0" smtClean="0"/>
              <a:t>. (w</a:t>
            </a:r>
            <a:r>
              <a:rPr lang="ko-KR" altLang="en-US" sz="1200" dirty="0" smtClean="0"/>
              <a:t>에 대한 기준이 없다</a:t>
            </a:r>
            <a:r>
              <a:rPr lang="en-US" altLang="ko-KR" sz="1200" dirty="0" smtClean="0"/>
              <a:t>.)</a:t>
            </a:r>
          </a:p>
          <a:p>
            <a:pPr lvl="2">
              <a:lnSpc>
                <a:spcPct val="120000"/>
              </a:lnSpc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64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우선은 소나티나 방법대로 코딩하고 사용자가 마찰력 계산 방법을 선택하도록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정확히는 이렇게 해야 할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,mu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는 상수 가정</a:t>
            </a:r>
            <a:endParaRPr lang="en-US" altLang="ko-KR" dirty="0" smtClean="0"/>
          </a:p>
          <a:p>
            <a:r>
              <a:rPr lang="ko-KR" altLang="en-US" dirty="0" smtClean="0"/>
              <a:t>우선 꼭지점의 상대 수직 변위가 </a:t>
            </a:r>
            <a:r>
              <a:rPr lang="en-US" altLang="ko-KR" dirty="0" smtClean="0"/>
              <a:t>&lt;=0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꼭지점에서의 수평방향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계산해야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283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619671" y="1912876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3" y="3325627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56944" y="2550096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3" y="2134606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1774565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 rot="1625809">
            <a:off x="6612267" y="19311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20179" y="33439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9540" y="25684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0179" y="21529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63196" y="3343934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213" y="2954038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139951" y="245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5809">
            <a:off x="1714927" y="42537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922839" y="56665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52200" y="48910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39" y="44755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9143" y="4115472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24" name="직사각형 23"/>
          <p:cNvSpPr/>
          <p:nvPr/>
        </p:nvSpPr>
        <p:spPr>
          <a:xfrm rot="1625809">
            <a:off x="6707523" y="427209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915435" y="568484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44796" y="490931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5435" y="449382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58452" y="5684841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2527" y="528353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/>
              <a:t>mu</a:t>
            </a:r>
            <a:r>
              <a:rPr lang="en-US" altLang="ko-KR" baseline="-25000" dirty="0" err="1"/>
              <a:t>s</a:t>
            </a:r>
            <a:r>
              <a:rPr lang="en-US" altLang="ko-KR" dirty="0" err="1"/>
              <a:t>Fv</a:t>
            </a:r>
            <a:endParaRPr lang="ko-KR" altLang="en-US" baseline="-25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199731" y="48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49479" y="90872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1189" y="5733256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거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887" y="5805264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가 아니라 해당 꼭지점과 </a:t>
            </a:r>
            <a:endParaRPr lang="en-US" altLang="ko-KR" dirty="0" smtClean="0"/>
          </a:p>
          <a:p>
            <a:r>
              <a:rPr lang="ko-KR" altLang="en-US" dirty="0" smtClean="0"/>
              <a:t>아래 블록의 맞닿는 꼭지점과의 상대속도로</a:t>
            </a:r>
            <a:endParaRPr lang="en-US" altLang="ko-KR" dirty="0" smtClean="0"/>
          </a:p>
          <a:p>
            <a:r>
              <a:rPr lang="ko-KR" altLang="en-US" dirty="0" smtClean="0"/>
              <a:t>봐야 하는 거 아닌가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945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v!=0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297013" y="212715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04925" y="353990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4286" y="276437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25" y="234888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229" y="19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무조</a:t>
            </a:r>
            <a:r>
              <a:rPr lang="ko-KR" altLang="en-US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 rot="1625809">
            <a:off x="6289609" y="2145457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97521" y="3558208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882" y="2782677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7521" y="2367187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40538" y="3558208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2555" y="3168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817293" y="26722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86315" y="3861048"/>
            <a:ext cx="4840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이고 등속운동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a&gt;0</a:t>
            </a:r>
            <a:r>
              <a:rPr lang="ko-KR" altLang="en-US" dirty="0"/>
              <a:t>이고 가</a:t>
            </a:r>
            <a:r>
              <a:rPr lang="ko-KR" altLang="en-US" dirty="0" smtClean="0"/>
              <a:t>속운동</a:t>
            </a:r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a&lt;0</a:t>
            </a:r>
            <a:r>
              <a:rPr lang="ko-KR" altLang="en-US" dirty="0"/>
              <a:t>이고 </a:t>
            </a:r>
            <a:r>
              <a:rPr lang="ko-KR" altLang="en-US" dirty="0" smtClean="0"/>
              <a:t>감속운동 하다가</a:t>
            </a:r>
            <a:endParaRPr lang="en-US" altLang="ko-KR" dirty="0" smtClean="0"/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이 되는 순간 정지마찰력 계산으로 바뀜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818771" y="980728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마찬가지로 꼭지점이 떨어지면 마찰력은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76838" y="522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수직 변위는 수직력 계산에서 가져오면 될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소나티나 돌려보자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일단 보류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황당한 에러들이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Dowel </a:t>
            </a:r>
            <a:r>
              <a:rPr lang="ko-KR" altLang="en-US" sz="2400" dirty="0" smtClean="0"/>
              <a:t>서브루틴 </a:t>
            </a:r>
            <a:r>
              <a:rPr lang="ko-KR" altLang="en-US" sz="2400" dirty="0" err="1" smtClean="0"/>
              <a:t>파라미터가</a:t>
            </a:r>
            <a:r>
              <a:rPr lang="ko-KR" altLang="en-US" sz="2400" dirty="0" smtClean="0"/>
              <a:t> 서로 </a:t>
            </a:r>
            <a:r>
              <a:rPr lang="ko-KR" altLang="en-US" sz="2400" dirty="0" err="1" smtClean="0"/>
              <a:t>안맞음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b="1" dirty="0" smtClean="0"/>
              <a:t>CALL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)     </a:t>
            </a:r>
            <a:endParaRPr lang="ko-KR" altLang="en-US" sz="1400" dirty="0"/>
          </a:p>
          <a:p>
            <a:pPr lvl="1"/>
            <a:r>
              <a:rPr lang="en-US" altLang="ko-KR" sz="1400" b="1" dirty="0" smtClean="0"/>
              <a:t>SUBROUTINE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,</a:t>
            </a:r>
            <a:r>
              <a:rPr lang="en-US" altLang="ko-KR" sz="1400" dirty="0">
                <a:solidFill>
                  <a:srgbClr val="FF0000"/>
                </a:solidFill>
              </a:rPr>
              <a:t>UBYD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콜 쪽에 </a:t>
            </a:r>
            <a:r>
              <a:rPr lang="en-US" altLang="ko-KR" sz="1400" dirty="0" smtClean="0"/>
              <a:t>UBYD </a:t>
            </a:r>
            <a:r>
              <a:rPr lang="ko-KR" altLang="en-US" sz="1400" dirty="0" smtClean="0"/>
              <a:t>추가하니 일단 해결됨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2400" dirty="0" smtClean="0"/>
              <a:t>서브 </a:t>
            </a:r>
            <a:r>
              <a:rPr lang="en-US" altLang="ko-KR" sz="2400" dirty="0" smtClean="0"/>
              <a:t>ROC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콜하는데</a:t>
            </a:r>
            <a:r>
              <a:rPr lang="ko-KR" altLang="en-US" sz="2400" dirty="0" smtClean="0"/>
              <a:t> 변수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안맞다고</a:t>
            </a:r>
            <a:r>
              <a:rPr lang="ko-KR" altLang="en-US" sz="2400" dirty="0" smtClean="0"/>
              <a:t> 난리임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dirty="0" smtClean="0"/>
              <a:t>IAG</a:t>
            </a:r>
            <a:r>
              <a:rPr lang="en-US" altLang="ko-KR" sz="1400" dirty="0"/>
              <a:t>, IVSG, IFSG, IMG980 </a:t>
            </a:r>
            <a:r>
              <a:rPr lang="ko-KR" altLang="en-US" sz="1400" dirty="0" smtClean="0"/>
              <a:t>이 네 변수가 일단 문제임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이거 외에도 엄청 더 있음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1</a:t>
            </a:r>
          </a:p>
          <a:p>
            <a:pPr lvl="2"/>
            <a:r>
              <a:rPr lang="en-US" altLang="ko-KR" sz="1000" dirty="0" smtClean="0"/>
              <a:t>Sub ROC()</a:t>
            </a:r>
            <a:r>
              <a:rPr lang="ko-KR" altLang="en-US" sz="1000" dirty="0" smtClean="0"/>
              <a:t>에서 해당 변수를 원래 정의된 대로 </a:t>
            </a:r>
            <a:r>
              <a:rPr lang="en-US" altLang="ko-KR" sz="1000" dirty="0" smtClean="0"/>
              <a:t>real*8 </a:t>
            </a:r>
            <a:r>
              <a:rPr lang="ko-KR" altLang="en-US" sz="1000" dirty="0" smtClean="0"/>
              <a:t>로 명시적 정의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안됨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2</a:t>
            </a:r>
          </a:p>
          <a:p>
            <a:pPr lvl="2"/>
            <a:r>
              <a:rPr lang="ko-KR" altLang="en-US" sz="1000" dirty="0" smtClean="0"/>
              <a:t>혹시 </a:t>
            </a:r>
            <a:r>
              <a:rPr lang="en-US" altLang="ko-KR" sz="1000" dirty="0" smtClean="0"/>
              <a:t>72 </a:t>
            </a:r>
            <a:r>
              <a:rPr lang="ko-KR" altLang="en-US" sz="1000" dirty="0" smtClean="0"/>
              <a:t>열 이후의 </a:t>
            </a:r>
            <a:r>
              <a:rPr lang="ko-KR" altLang="en-US" sz="1000" dirty="0" err="1" smtClean="0"/>
              <a:t>행번호</a:t>
            </a:r>
            <a:r>
              <a:rPr lang="ko-KR" altLang="en-US" sz="1000" dirty="0" smtClean="0"/>
              <a:t> 때문이 아닐까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 지워보자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안됨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3</a:t>
            </a:r>
          </a:p>
          <a:p>
            <a:pPr lvl="2"/>
            <a:r>
              <a:rPr lang="ko-KR" altLang="en-US" sz="1000" dirty="0" smtClean="0"/>
              <a:t>문제되는 </a:t>
            </a:r>
            <a:r>
              <a:rPr lang="en-US" altLang="ko-KR" sz="1000" dirty="0" smtClean="0"/>
              <a:t>Call</a:t>
            </a:r>
            <a:r>
              <a:rPr lang="ko-KR" altLang="en-US" sz="1000" dirty="0" smtClean="0"/>
              <a:t>을 모두 주석 처리 동일 형태 </a:t>
            </a:r>
            <a:r>
              <a:rPr lang="en-US" altLang="ko-KR" sz="1000" dirty="0" smtClean="0"/>
              <a:t>sub</a:t>
            </a:r>
            <a:r>
              <a:rPr lang="ko-KR" altLang="en-US" sz="1000" dirty="0" smtClean="0"/>
              <a:t>만들어 테스트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문제점 발견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real*8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call – sub </a:t>
            </a:r>
            <a:r>
              <a:rPr lang="ko-KR" altLang="en-US" sz="1000" dirty="0" smtClean="0"/>
              <a:t>에서 제대로 안 넘겨지는 모양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double precision – real </a:t>
            </a:r>
            <a:r>
              <a:rPr lang="ko-KR" altLang="en-US" sz="1000" dirty="0" smtClean="0"/>
              <a:t>조합이 있음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ko-KR" altLang="en-US" sz="1000" dirty="0" err="1" smtClean="0"/>
              <a:t>빌드시</a:t>
            </a:r>
            <a:r>
              <a:rPr lang="ko-KR" altLang="en-US" sz="1000" dirty="0" smtClean="0"/>
              <a:t> 메뉴에 </a:t>
            </a:r>
            <a:r>
              <a:rPr lang="ko-KR" altLang="en-US" sz="1000" dirty="0" err="1" smtClean="0"/>
              <a:t>클린을</a:t>
            </a:r>
            <a:r>
              <a:rPr lang="ko-KR" altLang="en-US" sz="1000" dirty="0" smtClean="0"/>
              <a:t> 먼저하고 </a:t>
            </a:r>
            <a:r>
              <a:rPr lang="ko-KR" altLang="en-US" sz="1000" dirty="0" err="1" smtClean="0"/>
              <a:t>빌드할</a:t>
            </a:r>
            <a:r>
              <a:rPr lang="ko-KR" altLang="en-US" sz="1000" dirty="0" smtClean="0"/>
              <a:t> 것</a:t>
            </a:r>
            <a:endParaRPr lang="en-US" altLang="ko-KR" sz="10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실행 단추: 홈 7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블록은 다우웰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핀이 벗겨지지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블록이 수직으로 접촉할 때는 꼭지점끼리 접촉한다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블록의 최대 회전각도는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도 이하 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마찰력은 수평과 수직방향으로만 작용한다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파일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3583"/>
              </p:ext>
            </p:extLst>
          </p:nvPr>
        </p:nvGraphicFramePr>
        <p:xfrm>
          <a:off x="395536" y="836712"/>
          <a:ext cx="84969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. #</a:t>
                      </a:r>
                      <a:r>
                        <a:rPr lang="ko-KR" altLang="en-US" dirty="0" smtClean="0"/>
                        <a:t>는 버전 정보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ODEINT()</a:t>
                      </a:r>
                      <a:r>
                        <a:rPr lang="ko-KR" altLang="en-US" dirty="0" smtClean="0"/>
                        <a:t>의 하중 계산을 위한 준비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하중 별 서브루틴 호출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SonKAERI_v#_Force_Block_D.py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Dowel </a:t>
                      </a:r>
                      <a:r>
                        <a:rPr lang="ko-KR" altLang="en-US" dirty="0" smtClean="0"/>
                        <a:t>하중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SonKAERI_v#_Force_Block_H.py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</a:t>
                      </a:r>
                      <a:r>
                        <a:rPr lang="ko-KR" altLang="en-US" dirty="0" err="1" smtClean="0"/>
                        <a:t>수평력</a:t>
                      </a:r>
                      <a:r>
                        <a:rPr lang="ko-KR" altLang="en-US" dirty="0" smtClean="0"/>
                        <a:t>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SonKAERI_v#_Force_Block_V.py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또는 내부 블록과 </a:t>
                      </a:r>
                      <a:r>
                        <a:rPr lang="en-US" altLang="ko-KR" dirty="0" smtClean="0"/>
                        <a:t>CSB/Base </a:t>
                      </a:r>
                      <a:r>
                        <a:rPr lang="ko-KR" altLang="en-US" dirty="0" smtClean="0"/>
                        <a:t>간 수직력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SonKAERI_v#_Input.py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입력치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SonKAERI_v#_Misc.py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서브루틴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기호 표시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[v5]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60232" y="827006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88142" y="1244952"/>
            <a:ext cx="3686173" cy="4659910"/>
            <a:chOff x="1245867" y="979533"/>
            <a:chExt cx="3686173" cy="4659910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2145042"/>
              <a:ext cx="2861918" cy="2171890"/>
              <a:chOff x="2029603" y="2145042"/>
              <a:chExt cx="2861918" cy="2171890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2948580"/>
                <a:ext cx="0" cy="64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2372732"/>
                <a:ext cx="0" cy="46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569516" y="1254474"/>
              <a:ext cx="2815147" cy="4384969"/>
              <a:chOff x="1569516" y="1254474"/>
              <a:chExt cx="2815147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3716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33869" y="979533"/>
              <a:ext cx="1563109" cy="4359597"/>
              <a:chOff x="2133869" y="987153"/>
              <a:chExt cx="1563109" cy="4359597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296718" y="225337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645190" y="2074073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2763018" y="509845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133869" y="4914171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>
                <a:stCxn id="152" idx="2"/>
              </p:cNvCxnSpPr>
              <p:nvPr/>
            </p:nvCxnSpPr>
            <p:spPr bwMode="auto">
              <a:xfrm>
                <a:off x="2477542" y="1231835"/>
                <a:ext cx="98771" cy="67356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21538" t="-22581" r="-9231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1957296" y="1402094"/>
              <a:ext cx="1860327" cy="4223841"/>
              <a:chOff x="1957296" y="1402094"/>
              <a:chExt cx="1860327" cy="4223841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658212" y="181788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643011" y="1639133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136082" y="4906668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167160" y="5086485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309439" y="2024727"/>
              <a:ext cx="3401725" cy="3356741"/>
              <a:chOff x="1309439" y="2024727"/>
              <a:chExt cx="3401725" cy="3356741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>
                <a:off x="3234694" y="5143751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696" r="-2174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594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&lt;v5 </a:t>
            </a:r>
            <a:r>
              <a:rPr lang="ko-KR" altLang="en-US" sz="800" dirty="0" smtClean="0"/>
              <a:t>수정사항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1) </a:t>
            </a:r>
            <a:r>
              <a:rPr lang="ko-KR" altLang="en-US" sz="800" dirty="0" smtClean="0"/>
              <a:t>다우웰 마찰력 방향 수정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양의 값이 위로 향하도록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2)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DFL</a:t>
            </a:r>
            <a:r>
              <a:rPr lang="en-US" altLang="ko-KR" sz="8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화살표 크기 조정</a:t>
            </a:r>
            <a:endParaRPr lang="en-US" altLang="ko-KR" sz="800" dirty="0" smtClean="0"/>
          </a:p>
          <a:p>
            <a:r>
              <a:rPr lang="en-US" altLang="ko-KR" sz="800" dirty="0" smtClean="0"/>
              <a:t>3) </a:t>
            </a:r>
            <a:r>
              <a:rPr lang="ko-KR" altLang="en-US" sz="800" dirty="0" smtClean="0"/>
              <a:t>다우웰 화살표 위치 수정</a:t>
            </a:r>
            <a:endParaRPr lang="en-US" altLang="ko-KR" sz="800" dirty="0" smtClean="0"/>
          </a:p>
          <a:p>
            <a:r>
              <a:rPr lang="en-US" altLang="ko-KR" sz="800" dirty="0" smtClean="0"/>
              <a:t>4) </a:t>
            </a:r>
            <a:r>
              <a:rPr lang="ko-KR" altLang="en-US" sz="800" dirty="0" smtClean="0"/>
              <a:t>블록 마찰력 화살표를 수평으로</a:t>
            </a:r>
            <a:endParaRPr lang="en-US" altLang="ko-KR" sz="800" dirty="0" smtClean="0"/>
          </a:p>
          <a:p>
            <a:r>
              <a:rPr lang="en-US" altLang="ko-KR" sz="800" dirty="0" smtClean="0"/>
              <a:t>5) </a:t>
            </a:r>
            <a:r>
              <a:rPr lang="ko-KR" altLang="en-US" sz="800" dirty="0" smtClean="0"/>
              <a:t>우측 </a:t>
            </a:r>
            <a:r>
              <a:rPr lang="ko-KR" altLang="en-US" sz="800" dirty="0" err="1" smtClean="0"/>
              <a:t>수평력</a:t>
            </a:r>
            <a:r>
              <a:rPr lang="ko-KR" altLang="en-US" sz="800" dirty="0" smtClean="0"/>
              <a:t> 화살표 방향 반전</a:t>
            </a:r>
            <a:endParaRPr lang="en-US" altLang="ko-KR" sz="800" dirty="0" smtClean="0"/>
          </a:p>
          <a:p>
            <a:r>
              <a:rPr lang="en-US" altLang="ko-KR" sz="800" dirty="0" smtClean="0"/>
              <a:t>6) </a:t>
            </a:r>
            <a:r>
              <a:rPr lang="ko-KR" altLang="en-US" sz="800" dirty="0" smtClean="0"/>
              <a:t>전반적으로 기호의 부호와 화살표 방향 일치</a:t>
            </a:r>
            <a:endParaRPr lang="en-US" altLang="ko-KR" sz="800" dirty="0" smtClean="0"/>
          </a:p>
          <a:p>
            <a:r>
              <a:rPr lang="en-US" altLang="ko-KR" sz="800" dirty="0" smtClean="0"/>
              <a:t>7) </a:t>
            </a:r>
            <a:r>
              <a:rPr lang="ko-KR" altLang="en-US" sz="800" dirty="0" smtClean="0"/>
              <a:t>수직 변위 위치 변경</a:t>
            </a:r>
            <a:endParaRPr lang="en-US" altLang="ko-KR" sz="800" dirty="0" smtClean="0"/>
          </a:p>
        </p:txBody>
      </p:sp>
      <p:sp>
        <p:nvSpPr>
          <p:cNvPr id="154" name="실행 단추: 홈 153">
            <a:hlinkClick r:id="" action="ppaction://hlinkshowjump?jump=firstslide" highlightClick="1"/>
            <a:hlinkHover r:id="" action="ppaction://noaction">
              <a:snd r:embed="rId36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[v4]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98479" y="1121574"/>
            <a:ext cx="3686173" cy="4789328"/>
            <a:chOff x="1245867" y="878607"/>
            <a:chExt cx="3686173" cy="478932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890341" cy="4389183"/>
              <a:chOff x="2038259" y="1278752"/>
              <a:chExt cx="1890341" cy="4389183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&lt;v4 </a:t>
            </a:r>
            <a:r>
              <a:rPr lang="ko-KR" altLang="en-US" sz="1000" dirty="0" smtClean="0"/>
              <a:t>수정사항</a:t>
            </a:r>
            <a:r>
              <a:rPr lang="en-US" altLang="ko-KR" sz="1000" dirty="0" smtClean="0"/>
              <a:t>&gt;</a:t>
            </a:r>
          </a:p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DL</a:t>
            </a:r>
            <a:r>
              <a:rPr lang="en-US" altLang="ko-KR" sz="1000" dirty="0" smtClean="0"/>
              <a:t> -&gt; F</a:t>
            </a:r>
            <a:r>
              <a:rPr lang="en-US" altLang="ko-KR" sz="1000" baseline="30000" dirty="0" smtClean="0"/>
              <a:t>DFL</a:t>
            </a:r>
          </a:p>
          <a:p>
            <a:r>
              <a:rPr lang="el-GR" altLang="ko-KR" sz="1000" dirty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-&gt; 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DFR</a:t>
            </a:r>
            <a:endParaRPr lang="en-US" altLang="ko-KR" sz="1000" baseline="30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2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[v3]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45867" y="878607"/>
            <a:ext cx="3686173" cy="4794009"/>
            <a:chOff x="1245867" y="878607"/>
            <a:chExt cx="3686173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67286" cy="4393864"/>
              <a:chOff x="2038259" y="1278752"/>
              <a:chExt cx="1967286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표시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ko-KR" altLang="en-US" dirty="0">
                <a:latin typeface="Arial"/>
                <a:cs typeface="Arial"/>
                <a:hlinkClick r:id="rId2" action="ppaction://hlinksldjump"/>
              </a:rPr>
              <a:t>링크</a:t>
            </a:r>
            <a:r>
              <a:rPr lang="en-US" altLang="ko-KR" dirty="0" smtClean="0">
                <a:latin typeface="Arial"/>
                <a:cs typeface="Arial"/>
                <a:hlinkClick r:id="rId2" action="ppaction://hlinksldjump"/>
              </a:rPr>
              <a:t>]</a:t>
            </a:r>
            <a:endParaRPr lang="en-US" altLang="ko-KR" dirty="0" smtClean="0"/>
          </a:p>
          <a:p>
            <a:r>
              <a:rPr lang="ko-KR" altLang="en-US" dirty="0" smtClean="0"/>
              <a:t>기하형상 계산 </a:t>
            </a:r>
            <a:r>
              <a:rPr lang="en-US" altLang="ko-KR" dirty="0" smtClean="0">
                <a:hlinkClick r:id="rId3" action="ppaction://hlinksldjump"/>
              </a:rPr>
              <a:t>[</a:t>
            </a:r>
            <a:r>
              <a:rPr lang="ko-KR" altLang="en-US" dirty="0" smtClean="0">
                <a:latin typeface="Arial"/>
                <a:cs typeface="Arial"/>
                <a:hlinkClick r:id="rId3" action="ppaction://hlinksldjump"/>
              </a:rPr>
              <a:t>링</a:t>
            </a:r>
            <a:r>
              <a:rPr lang="ko-KR" altLang="en-US" dirty="0">
                <a:latin typeface="Arial"/>
                <a:cs typeface="Arial"/>
                <a:hlinkClick r:id="rId3" action="ppaction://hlinksldjump"/>
              </a:rPr>
              <a:t>크</a:t>
            </a:r>
            <a:r>
              <a:rPr lang="en-US" altLang="ko-KR" dirty="0" smtClean="0">
                <a:latin typeface="Arial"/>
                <a:cs typeface="Arial"/>
                <a:hlinkClick r:id="rId3" action="ppaction://hlinksldjump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4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[v2]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3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</a:t>
            </a:r>
            <a:r>
              <a:rPr lang="ko-KR" altLang="en-US" dirty="0"/>
              <a:t>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9" y="980728"/>
            <a:ext cx="81582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The original form of governing equations, which is based on Kelvin-Voigt impact model, was introduced by Iyouku et al. (1992).</a:t>
            </a:r>
          </a:p>
          <a:p>
            <a:pPr algn="just"/>
            <a:r>
              <a:rPr lang="en-US" altLang="ko-KR" dirty="0"/>
              <a:t>Improvement in the force diagram and the equations</a:t>
            </a:r>
          </a:p>
          <a:p>
            <a:pPr lvl="1" algn="just"/>
            <a:r>
              <a:rPr lang="en-US" altLang="ko-KR" sz="1400" dirty="0"/>
              <a:t>Correction of force terms of horizontally misaligned blocks</a:t>
            </a:r>
          </a:p>
          <a:p>
            <a:pPr lvl="1" algn="just"/>
            <a:r>
              <a:rPr lang="en-US" altLang="ko-KR" sz="1400" dirty="0"/>
              <a:t>Correction of dowel force direction</a:t>
            </a:r>
          </a:p>
          <a:p>
            <a:pPr lvl="1" algn="just"/>
            <a:r>
              <a:rPr lang="en-US" altLang="ko-KR" sz="1400" dirty="0"/>
              <a:t>Correction of friction acting points</a:t>
            </a:r>
          </a:p>
          <a:p>
            <a:pPr lvl="1" algn="just"/>
            <a:r>
              <a:rPr lang="en-US" altLang="ko-KR" sz="1400" dirty="0"/>
              <a:t>Penalty friction model with allowable viscous slip</a:t>
            </a:r>
          </a:p>
          <a:p>
            <a:pPr algn="just"/>
            <a:r>
              <a:rPr lang="en-US" altLang="ko-KR" dirty="0"/>
              <a:t>The System of ODEs for all blocks is solved by ODEPACK library (FORTRAN library for initial value problems of ODE systems) or Runge-Kutta Method.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𝑚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/>
                              </m:ctrlPr>
                            </m:accPr>
                            <m:e>
                              <m:r>
                                <a:rPr lang="en-US" altLang="ko-KR" i="1"/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𝑇𝐿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𝑀𝐿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𝑁𝐿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𝐵𝐿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𝑇𝑅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𝑀𝑅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𝑁𝑅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𝐵𝑅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𝐹𝐿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𝐹𝑅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𝐹𝐿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𝐹𝑅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𝐷𝑅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𝐷𝐿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𝐷𝑅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𝑚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/>
                              </m:ctrlPr>
                            </m:accPr>
                            <m:e>
                              <m:r>
                                <a:rPr lang="en-US" altLang="ko-KR" i="1"/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𝑉𝐿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𝑉𝑅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𝑉𝐿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𝑉𝑅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𝐷𝐹𝐿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𝐷𝐹𝑅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𝐷𝐹𝐿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𝐷𝐹𝑅</m:t>
                          </m:r>
                        </m:sup>
                      </m:sSubSup>
                      <m:r>
                        <a:rPr lang="en-US" altLang="ko-KR" i="1"/>
                        <m:t>−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𝑚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r>
                        <a:rPr lang="en-US" altLang="ko-KR" i="1"/>
                        <m:t>𝑔</m:t>
                      </m:r>
                      <m:r>
                        <a:rPr lang="en-US" altLang="ko-KR" i="1"/>
                        <m:t>−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𝐹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/>
                          </m:ctrlPr>
                        </m:sSubPr>
                        <m:e>
                          <m:r>
                            <a:rPr lang="en-US" altLang="ko-KR" i="1"/>
                            <m:t>𝐼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/>
                              </m:ctrlPr>
                            </m:accPr>
                            <m:e>
                              <m:r>
                                <a:rPr lang="en-US" altLang="ko-KR" i="1"/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𝑇𝐿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𝑀𝐿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𝑁𝐿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𝐵𝐿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𝑇𝑅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𝑀𝑅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𝑁𝑅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𝐵𝑅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𝐹𝐿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𝐹𝑅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𝐹𝐿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𝐹𝑅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𝑉𝐿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𝑉𝑅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𝑉𝐿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𝑉𝑅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𝐷𝐹𝐿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𝐷𝐹𝑅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𝐷𝐹𝐿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  <m:r>
                            <a:rPr lang="en-US" altLang="ko-KR" i="1"/>
                            <m:t>+1</m:t>
                          </m:r>
                        </m:sub>
                        <m:sup>
                          <m:r>
                            <a:rPr lang="en-US" altLang="ko-KR" i="1"/>
                            <m:t>𝐷𝐹𝑅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𝑊</m:t>
                          </m:r>
                        </m:sup>
                      </m:sSubSup>
                      <m:r>
                        <a:rPr lang="en-US" altLang="ko-KR" i="1"/>
                        <m:t>+</m:t>
                      </m:r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𝑀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  <m:r>
                            <a:rPr lang="en-US" altLang="ko-KR" i="1"/>
                            <m:t>,</m:t>
                          </m:r>
                          <m:r>
                            <a:rPr lang="en-US" altLang="ko-KR" i="1"/>
                            <m:t>𝑙</m:t>
                          </m:r>
                        </m:sub>
                        <m:sup>
                          <m:r>
                            <a:rPr lang="en-US" altLang="ko-KR" i="1"/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635896" y="6488668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Last Check : 150824 (</a:t>
            </a:r>
            <a:r>
              <a:rPr lang="ko-KR" altLang="ko-KR" dirty="0"/>
              <a:t>하중 다이어그램</a:t>
            </a:r>
            <a:r>
              <a:rPr lang="en-US" altLang="ko-KR" dirty="0"/>
              <a:t> v5)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57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Sonatina</a:t>
            </a:r>
            <a:r>
              <a:rPr lang="en-US" altLang="ko-KR" dirty="0"/>
              <a:t> </a:t>
            </a:r>
            <a:r>
              <a:rPr lang="ko-KR" altLang="en-US" dirty="0"/>
              <a:t>용어 차이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260000"/>
            <a:ext cx="9000000" cy="360000"/>
            <a:chOff x="0" y="3981461"/>
            <a:chExt cx="9000000" cy="540000"/>
          </a:xfrm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Vertical Force Reaction Location between Upper and Lower blocks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Different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Same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ko-KR" altLang="en-US" sz="800" dirty="0">
                  <a:solidFill>
                    <a:schemeClr val="tx1"/>
                  </a:solidFill>
                </a:rPr>
                <a:t>상하 블록의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반력의</a:t>
              </a:r>
              <a:r>
                <a:rPr lang="ko-KR" altLang="en-US" sz="800" dirty="0">
                  <a:solidFill>
                    <a:schemeClr val="tx1"/>
                  </a:solidFill>
                </a:rPr>
                <a:t> 작용 위치가 서로 다를 수 없음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00000"/>
            <a:ext cx="9000000" cy="360000"/>
            <a:chOff x="0" y="3981461"/>
            <a:chExt cx="9000000" cy="540000"/>
          </a:xfrm>
        </p:grpSpPr>
        <p:sp>
          <p:nvSpPr>
            <p:cNvPr id="31" name="직사각형 3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Descriptor of Moment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en-US" altLang="ko-KR" sz="800" dirty="0">
                  <a:solidFill>
                    <a:schemeClr val="tx1"/>
                  </a:solidFill>
                </a:rPr>
                <a:t>M</a:t>
              </a:r>
              <a:r>
                <a:rPr lang="ko-KR" altLang="en-US" sz="800" dirty="0">
                  <a:solidFill>
                    <a:schemeClr val="tx1"/>
                  </a:solidFill>
                </a:rPr>
                <a:t>은 당연히 해당 </a:t>
              </a:r>
              <a:r>
                <a:rPr lang="en-US" altLang="ko-KR" sz="800" dirty="0">
                  <a:solidFill>
                    <a:schemeClr val="tx1"/>
                  </a:solidFill>
                </a:rPr>
                <a:t>F</a:t>
              </a:r>
              <a:r>
                <a:rPr lang="ko-KR" altLang="en-US" sz="800" dirty="0">
                  <a:solidFill>
                    <a:schemeClr val="tx1"/>
                  </a:solidFill>
                </a:rPr>
                <a:t>의 함수인데 굳이 함수임을 나타낼 필요 없음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3780000"/>
            <a:ext cx="9000000" cy="1980000"/>
            <a:chOff x="0" y="3240000"/>
            <a:chExt cx="9000000" cy="198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0" y="324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8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가 마치 계수처럼 보일 수 있음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0" y="360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Vertical Relative Velocity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좌우 다우웰은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라킹 시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다른 속도를 가짐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3960000"/>
              <a:ext cx="9000000" cy="1260000"/>
              <a:chOff x="152400" y="2132400"/>
              <a:chExt cx="9000000" cy="126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52400" y="21324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Dowel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2400" y="21324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)·|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|·f(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92400" y="21324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32400" y="21324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</a:pP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.)</a:t>
                </a:r>
              </a:p>
              <a:p>
                <a:pPr marL="179388" indent="-179388">
                  <a:buAutoNum type="arabicParenR"/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마찰계수에 해당하는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가 정의되어 있지 않음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0" y="1620000"/>
            <a:ext cx="9000000" cy="2160000"/>
            <a:chOff x="0" y="1620000"/>
            <a:chExt cx="9000000" cy="2160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64" name="직사각형 63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1475656" y="1800000"/>
            <a:ext cx="1872000" cy="3096000"/>
            <a:chOff x="1944000" y="1944000"/>
            <a:chExt cx="1872000" cy="309600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5" name="사다리꼴 5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6" name="사다리꼴 5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07904" y="1656000"/>
            <a:ext cx="1872000" cy="3096000"/>
            <a:chOff x="1944000" y="1944000"/>
            <a:chExt cx="1872000" cy="3096000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5" name="사다리꼴 17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6" name="사다리꼴 17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6156176" y="1737003"/>
            <a:ext cx="1872000" cy="3096000"/>
            <a:chOff x="1944000" y="1944000"/>
            <a:chExt cx="1872000" cy="3096000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1" name="사다리꼴 180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2" name="사다리꼴 181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75656" y="5013176"/>
            <a:ext cx="1872000" cy="756000"/>
            <a:chOff x="467544" y="3312000"/>
            <a:chExt cx="1872000" cy="756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07076" y="5125406"/>
            <a:ext cx="1872000" cy="756000"/>
            <a:chOff x="467544" y="3312000"/>
            <a:chExt cx="1872000" cy="756000"/>
          </a:xfrm>
          <a:solidFill>
            <a:schemeClr val="accent1"/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2" name="사다리꼴 31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5094065"/>
            <a:ext cx="1872000" cy="756000"/>
            <a:chOff x="467544" y="3312000"/>
            <a:chExt cx="1872000" cy="756000"/>
          </a:xfrm>
          <a:solidFill>
            <a:schemeClr val="accent1">
              <a:alpha val="50000"/>
            </a:schemeClr>
          </a:solidFill>
        </p:grpSpPr>
        <p:sp>
          <p:nvSpPr>
            <p:cNvPr id="34" name="직사각형 33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5" name="사다리꼴 34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6" name="사다리꼴 35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1656000"/>
            <a:ext cx="8892000" cy="3636000"/>
            <a:chOff x="0" y="1404000"/>
            <a:chExt cx="8892000" cy="3636000"/>
          </a:xfrm>
        </p:grpSpPr>
        <p:grpSp>
          <p:nvGrpSpPr>
            <p:cNvPr id="4" name="그룹 3"/>
            <p:cNvGrpSpPr/>
            <p:nvPr/>
          </p:nvGrpSpPr>
          <p:grpSpPr>
            <a:xfrm>
              <a:off x="595200" y="1404000"/>
              <a:ext cx="1872000" cy="3096000"/>
              <a:chOff x="1944000" y="1944000"/>
              <a:chExt cx="1872000" cy="30960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" name="사다리꼴 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427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39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4" name="사다리꼴 23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83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0" name="사다리꼴 29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1" name="사다리꼴 30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5640" y="4284000"/>
              <a:ext cx="7704000" cy="756000"/>
              <a:chOff x="467544" y="3312000"/>
              <a:chExt cx="7704000" cy="756000"/>
            </a:xfrm>
            <a:solidFill>
              <a:schemeClr val="accent1"/>
            </a:solidFill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67544" y="3528000"/>
                <a:ext cx="7704000" cy="540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사다리꼴 1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>
                <a:off x="26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" name="사다리꼴 36"/>
              <p:cNvSpPr/>
              <p:nvPr/>
            </p:nvSpPr>
            <p:spPr bwMode="auto">
              <a:xfrm>
                <a:off x="37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8" name="사다리꼴 37"/>
              <p:cNvSpPr/>
              <p:nvPr/>
            </p:nvSpPr>
            <p:spPr bwMode="auto">
              <a:xfrm>
                <a:off x="46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 bwMode="auto">
              <a:xfrm>
                <a:off x="56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 bwMode="auto">
              <a:xfrm>
                <a:off x="65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 bwMode="auto">
              <a:xfrm>
                <a:off x="7631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5200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64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 </a:t>
            </a:r>
            <a:r>
              <a:rPr lang="ko-KR" altLang="en-US" dirty="0" smtClean="0"/>
              <a:t>하중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529200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작업중</a:t>
            </a:r>
            <a:endParaRPr lang="ko-KR" altLang="en-US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124744" y="2083626"/>
            <a:ext cx="9006749" cy="2170263"/>
            <a:chOff x="124744" y="2083626"/>
            <a:chExt cx="9006749" cy="2170263"/>
          </a:xfrm>
        </p:grpSpPr>
        <p:cxnSp>
          <p:nvCxnSpPr>
            <p:cNvPr id="78" name="직선 화살표 연결선 77"/>
            <p:cNvCxnSpPr/>
            <p:nvPr/>
          </p:nvCxnSpPr>
          <p:spPr bwMode="auto">
            <a:xfrm>
              <a:off x="5753857" y="2308902"/>
              <a:ext cx="101502" cy="7152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70" name="그룹 169"/>
            <p:cNvGrpSpPr/>
            <p:nvPr/>
          </p:nvGrpSpPr>
          <p:grpSpPr>
            <a:xfrm>
              <a:off x="7020694" y="2721546"/>
              <a:ext cx="592882" cy="308482"/>
              <a:chOff x="6551981" y="2400475"/>
              <a:chExt cx="592882" cy="308482"/>
            </a:xfrm>
          </p:grpSpPr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그룹 170"/>
            <p:cNvGrpSpPr/>
            <p:nvPr/>
          </p:nvGrpSpPr>
          <p:grpSpPr>
            <a:xfrm>
              <a:off x="5981877" y="2768200"/>
              <a:ext cx="567356" cy="281295"/>
              <a:chOff x="2759592" y="1611228"/>
              <a:chExt cx="567356" cy="281295"/>
            </a:xfrm>
          </p:grpSpPr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Dowel</m:t>
                        </m:r>
                      </m:oMath>
                    </m:oMathPara>
                  </a14:m>
                  <a:endParaRPr lang="ko-KR" altLang="ko-KR" sz="11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그룹 193"/>
            <p:cNvGrpSpPr/>
            <p:nvPr/>
          </p:nvGrpSpPr>
          <p:grpSpPr>
            <a:xfrm>
              <a:off x="593304" y="2818198"/>
              <a:ext cx="7920000" cy="1435691"/>
              <a:chOff x="0" y="2812309"/>
              <a:chExt cx="7920000" cy="1435691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0" y="3240000"/>
                <a:ext cx="7920000" cy="72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2967864" y="3137092"/>
                <a:ext cx="422086" cy="952697"/>
                <a:chOff x="4932040" y="1635402"/>
                <a:chExt cx="422086" cy="952697"/>
              </a:xfrm>
            </p:grpSpPr>
            <p:sp>
              <p:nvSpPr>
                <p:cNvPr id="164" name="자유형 163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4622664" y="3165280"/>
                <a:ext cx="422086" cy="952697"/>
                <a:chOff x="4932040" y="1635402"/>
                <a:chExt cx="422086" cy="952697"/>
              </a:xfrm>
            </p:grpSpPr>
            <p:sp>
              <p:nvSpPr>
                <p:cNvPr id="168" name="자유형 167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원호 39"/>
              <p:cNvSpPr/>
              <p:nvPr/>
            </p:nvSpPr>
            <p:spPr bwMode="auto">
              <a:xfrm>
                <a:off x="3672000" y="3312000"/>
                <a:ext cx="576000" cy="576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3960000" y="3600000"/>
                <a:ext cx="57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960000" y="3024000"/>
                <a:ext cx="0" cy="5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55" name="사다리꼴 54"/>
              <p:cNvSpPr/>
              <p:nvPr/>
            </p:nvSpPr>
            <p:spPr bwMode="auto">
              <a:xfrm>
                <a:off x="1440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>
                <a:off x="24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𝐶𝑆𝐵</m:t>
                              </m:r>
                            </m:sub>
                            <m:sup/>
                          </m:sSubSup>
                          <m:r>
                            <a:rPr lang="en-US" altLang="ko-KR" sz="11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𝐵𝑎𝑠𝑒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사다리꼴 80"/>
              <p:cNvSpPr/>
              <p:nvPr/>
            </p:nvSpPr>
            <p:spPr bwMode="auto">
              <a:xfrm>
                <a:off x="6228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0" name="사다리꼴 159"/>
              <p:cNvSpPr/>
              <p:nvPr/>
            </p:nvSpPr>
            <p:spPr bwMode="auto">
              <a:xfrm>
                <a:off x="51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480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29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41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15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3816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3275381" y="2719875"/>
              <a:ext cx="573710" cy="308482"/>
              <a:chOff x="6551981" y="2400475"/>
              <a:chExt cx="573710" cy="308482"/>
            </a:xfrm>
          </p:grpSpPr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직사각형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그룹 183"/>
            <p:cNvGrpSpPr/>
            <p:nvPr/>
          </p:nvGrpSpPr>
          <p:grpSpPr>
            <a:xfrm>
              <a:off x="2236564" y="2766529"/>
              <a:ext cx="536643" cy="281295"/>
              <a:chOff x="2759592" y="1611228"/>
              <a:chExt cx="536643" cy="281295"/>
            </a:xfrm>
          </p:grpSpPr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직사각형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2506002" y="2913526"/>
              <a:ext cx="581129" cy="281295"/>
              <a:chOff x="1912698" y="2907637"/>
              <a:chExt cx="581129" cy="281295"/>
            </a:xfrm>
          </p:grpSpPr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그룹 190"/>
            <p:cNvGrpSpPr/>
            <p:nvPr/>
          </p:nvGrpSpPr>
          <p:grpSpPr>
            <a:xfrm>
              <a:off x="6273768" y="2925529"/>
              <a:ext cx="619728" cy="281295"/>
              <a:chOff x="1912698" y="2907637"/>
              <a:chExt cx="619728" cy="281295"/>
            </a:xfrm>
          </p:grpSpPr>
          <p:cxnSp>
            <p:nvCxnSpPr>
              <p:cNvPr id="192" name="직선 화살표 연결선 191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직사각형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그룹 195"/>
            <p:cNvGrpSpPr/>
            <p:nvPr/>
          </p:nvGrpSpPr>
          <p:grpSpPr>
            <a:xfrm>
              <a:off x="916832" y="2925529"/>
              <a:ext cx="591388" cy="281295"/>
              <a:chOff x="1912698" y="2907637"/>
              <a:chExt cx="591388" cy="281295"/>
            </a:xfrm>
          </p:grpSpPr>
          <p:cxnSp>
            <p:nvCxnSpPr>
              <p:cNvPr id="197" name="직선 화살표 연결선 196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직사각형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그룹 198"/>
            <p:cNvGrpSpPr/>
            <p:nvPr/>
          </p:nvGrpSpPr>
          <p:grpSpPr>
            <a:xfrm>
              <a:off x="7685584" y="2907176"/>
              <a:ext cx="754381" cy="281295"/>
              <a:chOff x="1912698" y="2907637"/>
              <a:chExt cx="754381" cy="281295"/>
            </a:xfrm>
          </p:grpSpPr>
          <p:cxnSp>
            <p:nvCxnSpPr>
              <p:cNvPr id="200" name="직선 화살표 연결선 199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직사각형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8513304" y="3351836"/>
              <a:ext cx="618189" cy="266098"/>
              <a:chOff x="1912698" y="2907637"/>
              <a:chExt cx="618189" cy="266098"/>
            </a:xfrm>
          </p:grpSpPr>
          <p:cxnSp>
            <p:nvCxnSpPr>
              <p:cNvPr id="203" name="직선 화살표 연결선 20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직사각형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124744" y="3384815"/>
              <a:ext cx="618189" cy="266098"/>
              <a:chOff x="1912698" y="2907637"/>
              <a:chExt cx="618189" cy="266098"/>
            </a:xfrm>
          </p:grpSpPr>
          <p:cxnSp>
            <p:nvCxnSpPr>
              <p:cNvPr id="206" name="직선 화살표 연결선 205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5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&lt;Variable&gt; represents the name of a variable.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 block or a restraint should be represented by one text character in &lt;</a:t>
            </a:r>
            <a:r>
              <a:rPr lang="en-US" altLang="ko-KR" dirty="0" err="1" smtClean="0"/>
              <a:t>CoreArray</a:t>
            </a:r>
            <a:r>
              <a:rPr lang="en-US" altLang="ko-KR" dirty="0" smtClean="0"/>
              <a:t>&gt;.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«Constant»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≪≫⊂⊃《Constant》</a:t>
            </a:r>
            <a:r>
              <a:rPr lang="ko-KR" altLang="en-US" dirty="0" smtClean="0"/>
              <a:t>「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」</a:t>
            </a:r>
            <a:r>
              <a:rPr lang="en-US" altLang="ko-KR" dirty="0" smtClean="0"/>
              <a:t>〔【】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요소 </a:t>
            </a:r>
            <a:r>
              <a:rPr lang="en-US" altLang="ko-KR" dirty="0" smtClean="0"/>
              <a:t>(Unit-Component)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본 문제에서 독립적으로 운동하는 한 개의 단위 </a:t>
            </a:r>
            <a:r>
              <a:rPr lang="ko-KR" altLang="en-US" dirty="0" err="1" smtClean="0"/>
              <a:t>질량체를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요소</a:t>
            </a:r>
            <a:endParaRPr lang="en-US" altLang="ko-KR" dirty="0"/>
          </a:p>
          <a:p>
            <a:pPr lvl="1"/>
            <a:r>
              <a:rPr lang="en-US" altLang="ko-KR" dirty="0" smtClean="0"/>
              <a:t>Restraint</a:t>
            </a:r>
          </a:p>
          <a:p>
            <a:pPr lvl="1"/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Orifice</a:t>
            </a:r>
          </a:p>
          <a:p>
            <a:r>
              <a:rPr lang="ko-KR" altLang="en-US" dirty="0" smtClean="0"/>
              <a:t>질량이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예외가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</a:t>
            </a:r>
          </a:p>
          <a:p>
            <a:pPr lvl="1"/>
            <a:r>
              <a:rPr lang="en-US" altLang="ko-KR" dirty="0" smtClean="0"/>
              <a:t>CSB (Core Support Block)</a:t>
            </a:r>
          </a:p>
          <a:p>
            <a:r>
              <a:rPr lang="ko-KR" altLang="en-US" dirty="0" smtClean="0"/>
              <a:t>한 개의 단위 요소는 반드시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U, W, R</a:t>
            </a:r>
          </a:p>
          <a:p>
            <a:pPr lvl="1"/>
            <a:r>
              <a:rPr lang="en-US" altLang="ko-KR" dirty="0" smtClean="0"/>
              <a:t>cf. QRS(</a:t>
            </a:r>
            <a:r>
              <a:rPr lang="ko-KR" altLang="en-US" dirty="0" smtClean="0"/>
              <a:t>회전자유도</a:t>
            </a:r>
            <a:r>
              <a:rPr lang="en-US" altLang="ko-KR" dirty="0" smtClean="0"/>
              <a:t>) t(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UVW(</a:t>
            </a:r>
            <a:r>
              <a:rPr lang="ko-KR" altLang="en-US" dirty="0" smtClean="0"/>
              <a:t>이동자유도</a:t>
            </a:r>
            <a:r>
              <a:rPr lang="en-US" altLang="ko-KR" dirty="0" smtClean="0"/>
              <a:t>) XYZ(</a:t>
            </a:r>
            <a:r>
              <a:rPr lang="ko-KR" altLang="en-US" dirty="0" smtClean="0"/>
              <a:t>이동좌표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등 자유도 구속이 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특별히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제거하지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유지함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자유도로부터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U, W, R, DU, DW, DR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(DDU, DDW, DDR)</a:t>
            </a:r>
            <a:r>
              <a:rPr lang="ko-KR" altLang="en-US" dirty="0" smtClean="0"/>
              <a:t>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보지 않고 하중</a:t>
            </a:r>
            <a:r>
              <a:rPr lang="en-US" altLang="ko-KR" dirty="0" smtClean="0"/>
              <a:t>(Force)</a:t>
            </a:r>
            <a:r>
              <a:rPr lang="ko-KR" altLang="en-US" dirty="0" smtClean="0"/>
              <a:t>으로 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결과로 저장되고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저장되지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해당 시간에서 가속도를 계산하려면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직접 계산해야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배열 인덱스 </a:t>
            </a:r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 Side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K=0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흑연 블록은 </a:t>
            </a:r>
            <a:r>
              <a:rPr lang="en-US" altLang="ko-KR" dirty="0" smtClean="0"/>
              <a:t>K=1~M </a:t>
            </a:r>
            <a:r>
              <a:rPr lang="ko-KR" altLang="en-US" dirty="0" smtClean="0"/>
              <a:t>까지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K=M+1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최하단부터</a:t>
            </a:r>
            <a:r>
              <a:rPr lang="ko-KR" altLang="en-US" dirty="0" smtClean="0"/>
              <a:t> 계수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는 편의상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CSB</a:t>
            </a:r>
            <a:r>
              <a:rPr lang="ko-KR" altLang="en-US" dirty="0" smtClean="0"/>
              <a:t>는 존재하면 편의상 </a:t>
            </a:r>
            <a:r>
              <a:rPr lang="en-US" altLang="ko-KR" dirty="0" smtClean="0"/>
              <a:t>(1,0)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지정하지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노심 배열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(K,L)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34370" y="796062"/>
            <a:ext cx="7960271" cy="6051723"/>
            <a:chOff x="1898466" y="796062"/>
            <a:chExt cx="7960271" cy="6051723"/>
          </a:xfrm>
        </p:grpSpPr>
        <p:grpSp>
          <p:nvGrpSpPr>
            <p:cNvPr id="85" name="그룹 84"/>
            <p:cNvGrpSpPr/>
            <p:nvPr/>
          </p:nvGrpSpPr>
          <p:grpSpPr>
            <a:xfrm>
              <a:off x="1898466" y="796062"/>
              <a:ext cx="5985902" cy="5873298"/>
              <a:chOff x="1898466" y="796062"/>
              <a:chExt cx="5985902" cy="587329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43808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22" name="직선 화살표 연결선 21"/>
              <p:cNvCxnSpPr>
                <a:stCxn id="20" idx="2"/>
              </p:cNvCxnSpPr>
              <p:nvPr/>
            </p:nvCxnSpPr>
            <p:spPr>
              <a:xfrm>
                <a:off x="3148539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674506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stCxn id="29" idx="2"/>
              </p:cNvCxnSpPr>
              <p:nvPr/>
            </p:nvCxnSpPr>
            <p:spPr>
              <a:xfrm>
                <a:off x="3979237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0962" y="797176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>
                <a:stCxn id="34" idx="2"/>
              </p:cNvCxnSpPr>
              <p:nvPr/>
            </p:nvCxnSpPr>
            <p:spPr>
              <a:xfrm>
                <a:off x="6338173" y="1166508"/>
                <a:ext cx="0" cy="318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901407" y="797176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K=M+1</a:t>
                </a:r>
                <a:endParaRPr lang="ko-KR" altLang="en-US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7206141" y="1165394"/>
                <a:ext cx="1" cy="320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1" idx="3"/>
              </p:cNvCxnSpPr>
              <p:nvPr/>
            </p:nvCxnSpPr>
            <p:spPr>
              <a:xfrm>
                <a:off x="2482280" y="564521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3500090" y="5471778"/>
                <a:ext cx="1002950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CSB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42896" y="4176363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00090" y="4671560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00090" y="3681165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63767" y="4166797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78156" y="416679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42896" y="318596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4289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500090" y="1556792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63767" y="2681204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63791" y="1556792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978156" y="3176401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7815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942896" y="5471778"/>
                <a:ext cx="445756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Base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2040" y="3110400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98466" y="546054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</a:t>
                </a:r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>
                <a:off x="2491518" y="468449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907704" y="449982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63368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>
                <a:stCxn id="66" idx="0"/>
              </p:cNvCxnSpPr>
              <p:nvPr/>
            </p:nvCxnSpPr>
            <p:spPr>
              <a:xfrm flipV="1">
                <a:off x="3168099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707904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73" idx="0"/>
              </p:cNvCxnSpPr>
              <p:nvPr/>
            </p:nvCxnSpPr>
            <p:spPr>
              <a:xfrm flipV="1">
                <a:off x="4012635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76" idx="3"/>
              </p:cNvCxnSpPr>
              <p:nvPr/>
            </p:nvCxnSpPr>
            <p:spPr>
              <a:xfrm>
                <a:off x="2491518" y="3676382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907704" y="34917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3625741" y="299974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761645" y="250381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cxnSp>
            <p:nvCxnSpPr>
              <p:cNvPr id="80" name="직선 화살표 연결선 79"/>
              <p:cNvCxnSpPr>
                <a:stCxn id="83" idx="1"/>
              </p:cNvCxnSpPr>
              <p:nvPr/>
            </p:nvCxnSpPr>
            <p:spPr>
              <a:xfrm flipH="1">
                <a:off x="4564250" y="418043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924290" y="399577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cxnSp>
            <p:nvCxnSpPr>
              <p:cNvPr id="86" name="직선 화살표 연결선 85"/>
              <p:cNvCxnSpPr>
                <a:stCxn id="87" idx="1"/>
              </p:cNvCxnSpPr>
              <p:nvPr/>
            </p:nvCxnSpPr>
            <p:spPr>
              <a:xfrm flipH="1">
                <a:off x="4572000" y="490051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32040" y="471585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585625" y="6231909"/>
              <a:ext cx="2556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실제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Base </a:t>
              </a:r>
              <a:r>
                <a:rPr lang="ko-KR" altLang="en-US" sz="1050" dirty="0" smtClean="0"/>
                <a:t>위에 위치하지만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저장 공간 관리 편의상 </a:t>
              </a:r>
              <a:r>
                <a:rPr lang="en-US" altLang="ko-KR" sz="1050" dirty="0" smtClean="0"/>
                <a:t>(1,0)</a:t>
              </a:r>
              <a:r>
                <a:rPr lang="ko-KR" altLang="en-US" sz="1050" dirty="0" smtClean="0"/>
                <a:t>으로 지정함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6142" y="5301208"/>
              <a:ext cx="18303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Base</a:t>
              </a:r>
              <a:r>
                <a:rPr lang="ko-KR" altLang="en-US" sz="1050" dirty="0" smtClean="0"/>
                <a:t>와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저장되지 않음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없음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넣지 않은 이유는 각 </a:t>
              </a:r>
              <a:r>
                <a:rPr lang="ko-KR" altLang="en-US" sz="1050" dirty="0" err="1" smtClean="0"/>
                <a:t>컬럼</a:t>
              </a:r>
              <a:r>
                <a:rPr lang="ko-KR" altLang="en-US" sz="1050" dirty="0" smtClean="0"/>
                <a:t> 크기를 </a:t>
              </a:r>
              <a:r>
                <a:rPr lang="en-US" altLang="ko-KR" sz="1050" dirty="0" err="1" smtClean="0"/>
                <a:t>len</a:t>
              </a:r>
              <a:r>
                <a:rPr lang="en-US" altLang="ko-KR" sz="1050" dirty="0" smtClean="0"/>
                <a:t>(Core[‘Array’][K][L])</a:t>
              </a:r>
              <a:r>
                <a:rPr lang="ko-KR" altLang="en-US" sz="1050" dirty="0" smtClean="0"/>
                <a:t>로 계산하기 위함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28383" y="796062"/>
              <a:ext cx="1830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일반 블록들은 </a:t>
              </a:r>
              <a:r>
                <a:rPr lang="en-US" altLang="ko-KR" sz="1050" dirty="0" smtClean="0"/>
                <a:t>Core[‘Array’] </a:t>
              </a:r>
              <a:r>
                <a:rPr lang="ko-KR" altLang="en-US" sz="1050" dirty="0" smtClean="0"/>
                <a:t>상에 해당 블록의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으로 저장됨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있음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568" y="5301208"/>
            <a:ext cx="5658478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8684" y="796062"/>
            <a:ext cx="6105603" cy="4419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29</a:t>
            </a:fld>
            <a:fld id="{11955DEA-CE8E-4BD0-9536-370E97A6B3C7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수정사항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노심 배열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이것은 실제로 존재하는 저장 공간은 아님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hlinkClick r:id="rId2" action="ppaction://hlinksldjump"/>
              </a:rPr>
              <a:t>[</a:t>
            </a:r>
            <a:r>
              <a:rPr lang="en-US" altLang="ko-KR" sz="2000" dirty="0" err="1" smtClean="0">
                <a:hlinkClick r:id="rId2" action="ppaction://hlinksldjump"/>
              </a:rPr>
              <a:t>Dict</a:t>
            </a:r>
            <a:r>
              <a:rPr lang="en-US" altLang="ko-KR" sz="2000" dirty="0" smtClean="0">
                <a:hlinkClick r:id="rId2" action="ppaction://hlinksldjump"/>
              </a:rPr>
              <a:t>] Core</a:t>
            </a:r>
            <a:r>
              <a:rPr lang="en-US" altLang="ko-KR" sz="2000" dirty="0">
                <a:hlinkClick r:id="rId2" action="ppaction://hlinksldjump"/>
              </a:rPr>
              <a:t>[‘Index</a:t>
            </a:r>
            <a:r>
              <a:rPr lang="en-US" altLang="ko-KR" sz="2000" dirty="0" smtClean="0">
                <a:hlinkClick r:id="rId2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>
                <a:hlinkClick r:id="rId3" action="ppaction://hlinksldjump"/>
              </a:rPr>
              <a:t>[List] </a:t>
            </a:r>
            <a:r>
              <a:rPr lang="en-US" altLang="ko-KR" sz="2000" dirty="0" smtClean="0">
                <a:hlinkClick r:id="rId3" action="ppaction://hlinksldjump"/>
              </a:rPr>
              <a:t>Core</a:t>
            </a:r>
            <a:r>
              <a:rPr lang="en-US" altLang="ko-KR" sz="2000" dirty="0">
                <a:hlinkClick r:id="rId3" action="ppaction://hlinksldjump"/>
              </a:rPr>
              <a:t>[‘</a:t>
            </a:r>
            <a:r>
              <a:rPr lang="en-US" altLang="ko-KR" sz="2000" dirty="0" err="1">
                <a:hlinkClick r:id="rId3" action="ppaction://hlinksldjump"/>
              </a:rPr>
              <a:t>ReverseIndex</a:t>
            </a:r>
            <a:r>
              <a:rPr lang="en-US" altLang="ko-KR" sz="2000" dirty="0" smtClean="0">
                <a:hlinkClick r:id="rId3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의해 참조되는 가상의 인덱스임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가상으로 다음과 같은 인덱스의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배열을 가정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[0, 1, 2, 3, ….]</a:t>
            </a:r>
          </a:p>
          <a:p>
            <a:pPr lvl="1"/>
            <a:r>
              <a:rPr lang="ko-KR" altLang="en-US" sz="1800" dirty="0" smtClean="0"/>
              <a:t>각 인덱스는 노심의 </a:t>
            </a:r>
            <a:r>
              <a:rPr lang="en-US" altLang="ko-KR" sz="1800" dirty="0" smtClean="0"/>
              <a:t>State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에 저장되는 순서를 나타냄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단위 요소는 기본적으로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입력</a:t>
            </a:r>
            <a:r>
              <a:rPr lang="ko-KR" altLang="en-US" sz="8000"/>
              <a:t>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Numerical Integration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(v04f) Tol0 : </a:t>
            </a:r>
            <a:r>
              <a:rPr lang="en-US" altLang="ko-KR" dirty="0" err="1"/>
              <a:t>odeint</a:t>
            </a:r>
            <a:r>
              <a:rPr lang="ko-KR" altLang="en-US" dirty="0"/>
              <a:t>의 에러 </a:t>
            </a:r>
            <a:r>
              <a:rPr lang="en-US" altLang="ko-KR" dirty="0"/>
              <a:t>tolerance </a:t>
            </a:r>
            <a:r>
              <a:rPr lang="ko-KR" altLang="en-US" dirty="0"/>
              <a:t>초기값</a:t>
            </a:r>
            <a:endParaRPr lang="en-US" altLang="ko-KR" dirty="0"/>
          </a:p>
          <a:p>
            <a:pPr lvl="1"/>
            <a:r>
              <a:rPr lang="en-US" altLang="ko-KR" dirty="0"/>
              <a:t>(v04f) ABS_ERR, REL_ERR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(v04f) Tol0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1"/>
            <a:r>
              <a:rPr lang="en-US" altLang="ko-KR" dirty="0"/>
              <a:t>(v04f) </a:t>
            </a:r>
            <a:r>
              <a:rPr lang="ko-KR" altLang="en-US" dirty="0"/>
              <a:t>실제 사용시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초기값으로 </a:t>
            </a:r>
            <a:r>
              <a:rPr lang="en-US" altLang="ko-KR" dirty="0"/>
              <a:t>Tol0</a:t>
            </a:r>
            <a:r>
              <a:rPr lang="ko-KR" altLang="en-US" dirty="0"/>
              <a:t>를 주고 </a:t>
            </a:r>
            <a:r>
              <a:rPr lang="en-US" altLang="ko-KR" dirty="0" err="1"/>
              <a:t>odeint</a:t>
            </a:r>
            <a:r>
              <a:rPr lang="ko-KR" altLang="en-US" dirty="0"/>
              <a:t>의 인자로</a:t>
            </a:r>
            <a:r>
              <a:rPr lang="en-US" altLang="ko-KR" dirty="0"/>
              <a:t>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로 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err="1" smtClean="0"/>
              <a:t>추천값</a:t>
            </a:r>
            <a:r>
              <a:rPr lang="en-US" altLang="ko-KR" dirty="0" smtClean="0"/>
              <a:t>: 1.5e-8 (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default)</a:t>
            </a:r>
            <a:endParaRPr lang="en-US" altLang="ko-KR" dirty="0"/>
          </a:p>
          <a:p>
            <a:r>
              <a:rPr lang="en-US" altLang="ko-KR" dirty="0"/>
              <a:t>(v04f) </a:t>
            </a:r>
            <a:r>
              <a:rPr lang="en-US" altLang="ko-KR" dirty="0" err="1"/>
              <a:t>TolMax</a:t>
            </a:r>
            <a:r>
              <a:rPr lang="en-US" altLang="ko-KR" dirty="0"/>
              <a:t> : tolerance control </a:t>
            </a:r>
            <a:r>
              <a:rPr lang="ko-KR" altLang="en-US" dirty="0"/>
              <a:t>시에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값의 </a:t>
            </a:r>
            <a:r>
              <a:rPr lang="ko-KR" altLang="en-US" dirty="0" err="1"/>
              <a:t>상한값</a:t>
            </a:r>
            <a:r>
              <a:rPr lang="en-US" altLang="ko-KR" dirty="0"/>
              <a:t>. </a:t>
            </a:r>
            <a:r>
              <a:rPr lang="ko-KR" altLang="en-US" dirty="0"/>
              <a:t>이 값을 초과하면 에러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,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SectionTime0 : initial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r>
              <a:rPr lang="en-US" altLang="ko-KR" dirty="0" err="1" smtClean="0"/>
              <a:t>SectionTimeMin</a:t>
            </a:r>
            <a:r>
              <a:rPr lang="en-US" altLang="ko-KR" dirty="0" smtClean="0"/>
              <a:t> : lower bound for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MIN_SectionTime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SectionTimeMin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4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Friction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mu_s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Static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mu_k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Kinetic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 smtClean="0"/>
                  <a:t>BlockTypes</a:t>
                </a:r>
                <a:r>
                  <a:rPr lang="en-US" altLang="ko-KR" dirty="0" smtClean="0"/>
                  <a:t>[BTN][‘</a:t>
                </a:r>
                <a:r>
                  <a:rPr lang="en-US" altLang="ko-KR" dirty="0" err="1" smtClean="0"/>
                  <a:t>xi_F_cr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Critical relative velocity for frictional slip/stick condition,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Recommended value: 1% of block width (or B)</a:t>
                </a:r>
              </a:p>
              <a:p>
                <a:r>
                  <a:rPr lang="en-US" altLang="ko-KR" dirty="0"/>
                  <a:t>BlockTypes[BTN][‘</a:t>
                </a:r>
                <a:r>
                  <a:rPr lang="en-US" altLang="ko-KR" dirty="0" err="1"/>
                  <a:t>d_mu</a:t>
                </a:r>
                <a:r>
                  <a:rPr lang="en-US" altLang="ko-KR" dirty="0"/>
                  <a:t>’] : Decay coefficient of static-kinetic friction coefficient relationship,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Recommended value: 1/</a:t>
                </a:r>
                <a:r>
                  <a:rPr lang="en-US" altLang="ko-KR" dirty="0" err="1"/>
                  <a:t>xi_F_cr</a:t>
                </a:r>
                <a:endParaRPr lang="en-US" altLang="ko-KR" dirty="0"/>
              </a:p>
              <a:p>
                <a:r>
                  <a:rPr lang="en-US" altLang="ko-KR" dirty="0" smtClean="0"/>
                  <a:t>All friction parameters are applied to the interface between the bottom of current block and the top of the lower object.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705" b="-2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Fixed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'Fixed‘</a:t>
            </a:r>
          </a:p>
          <a:p>
            <a:pPr lvl="1"/>
            <a:r>
              <a:rPr lang="en-US" altLang="ko-KR" dirty="0" smtClean="0"/>
              <a:t>'None</a:t>
            </a:r>
            <a:r>
              <a:rPr lang="en-US" altLang="ko-KR" dirty="0"/>
              <a:t>' if the block is not fixed</a:t>
            </a:r>
          </a:p>
          <a:p>
            <a:pPr lvl="1"/>
            <a:r>
              <a:rPr lang="en-US" altLang="ko-KR" dirty="0" smtClean="0"/>
              <a:t>'Fixed</a:t>
            </a:r>
            <a:r>
              <a:rPr lang="en-US" altLang="ko-KR" dirty="0"/>
              <a:t>' if want to maintain initial U,DU,W,DW,R,DR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FixedToBase</a:t>
            </a:r>
            <a:r>
              <a:rPr lang="en-US" altLang="ko-KR" dirty="0"/>
              <a:t>' if U,W,R=U,W,R of Base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</a:t>
            </a:r>
            <a:r>
              <a:rPr lang="en-US" altLang="ko-KR" dirty="0"/>
              <a:t>' if U=Fixed to Initial</a:t>
            </a:r>
            <a:r>
              <a:rPr lang="en-US" altLang="ko-KR" dirty="0" smtClean="0"/>
              <a:t>, DU=0</a:t>
            </a:r>
            <a:endParaRPr lang="en-US" altLang="ko-KR" dirty="0"/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FixedUR</a:t>
            </a:r>
            <a:r>
              <a:rPr lang="en-US" altLang="ko-KR" dirty="0"/>
              <a:t>' if U=Fixed to Initial, </a:t>
            </a:r>
            <a:r>
              <a:rPr lang="en-US" altLang="ko-KR" dirty="0" smtClean="0"/>
              <a:t>DU=0 and </a:t>
            </a:r>
            <a:r>
              <a:rPr lang="en-US" altLang="ko-KR" dirty="0"/>
              <a:t>R=Fixed to Initial, DR=0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5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코어 형태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‘CSB’</a:t>
            </a:r>
            <a:r>
              <a:rPr lang="ko-KR" altLang="en-US" dirty="0" smtClean="0"/>
              <a:t>를 맨 처음에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뒤로 각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블록 이름 문자로 이어 만든 문자열을 추가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‘RRR’, ‘BB’, ‘ABCD’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[‘CSB’, ’R’, ’BB’, ‘B’, ‘R’ ]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[’RRR’, ’ABC’, ‘BCD’, ‘RRR’ 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2513" y="3847076"/>
            <a:ext cx="1404000" cy="1008016"/>
            <a:chOff x="1800000" y="2340000"/>
            <a:chExt cx="1404000" cy="1008016"/>
          </a:xfrm>
        </p:grpSpPr>
        <p:sp>
          <p:nvSpPr>
            <p:cNvPr id="5" name="직사각형 4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19258" y="5131209"/>
            <a:ext cx="1404128" cy="1224016"/>
            <a:chOff x="4320000" y="1980000"/>
            <a:chExt cx="1404128" cy="1224016"/>
          </a:xfrm>
        </p:grpSpPr>
        <p:sp>
          <p:nvSpPr>
            <p:cNvPr id="15" name="직사각형 14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ApplyForces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하중 </a:t>
            </a:r>
            <a:r>
              <a:rPr lang="ko-KR" altLang="en-US" dirty="0" err="1" smtClean="0"/>
              <a:t>텀들의</a:t>
            </a:r>
            <a:r>
              <a:rPr lang="ko-KR" altLang="en-US" dirty="0" smtClean="0"/>
              <a:t> 적용 여부 결정</a:t>
            </a:r>
            <a:endParaRPr lang="en-US" altLang="ko-KR" dirty="0" smtClean="0"/>
          </a:p>
          <a:p>
            <a:r>
              <a:rPr lang="en-US" altLang="ko-KR" dirty="0" err="1" smtClean="0"/>
              <a:t>ApplyForces</a:t>
            </a:r>
            <a:r>
              <a:rPr lang="en-US" altLang="ko-KR" dirty="0" smtClean="0"/>
              <a:t>[Force Term Name]=True or False</a:t>
            </a:r>
          </a:p>
          <a:p>
            <a:r>
              <a:rPr lang="en-US" altLang="ko-KR" dirty="0" smtClean="0"/>
              <a:t>Force Term Name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Block_H</a:t>
            </a:r>
            <a:r>
              <a:rPr lang="en-US" altLang="ko-KR" dirty="0" smtClean="0"/>
              <a:t>’ : Horizontal forces on blocks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Block_D</a:t>
            </a:r>
            <a:r>
              <a:rPr lang="en-US" altLang="ko-KR" dirty="0" smtClean="0"/>
              <a:t>’ : Horizontal forces on dowels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 smtClean="0"/>
              <a:t>Block_DF</a:t>
            </a:r>
            <a:r>
              <a:rPr lang="en-US" altLang="ko-KR" dirty="0" smtClean="0"/>
              <a:t>’ : Vertical frictional forces due to horizontal forces on dowels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 : Vertical forces on blocks</a:t>
            </a:r>
            <a:endParaRPr lang="en-US" altLang="ko-KR" dirty="0"/>
          </a:p>
          <a:p>
            <a:pPr lvl="1"/>
            <a:r>
              <a:rPr lang="en-US" altLang="ko-KR" dirty="0" smtClean="0"/>
              <a:t>(v04f) ‘</a:t>
            </a:r>
            <a:r>
              <a:rPr lang="en-US" altLang="ko-KR" dirty="0" err="1" smtClean="0"/>
              <a:t>Block_VF</a:t>
            </a:r>
            <a:r>
              <a:rPr lang="en-US" altLang="ko-KR" dirty="0" smtClean="0"/>
              <a:t>’ : Horizontal friction forces due to vertical forces on blocks</a:t>
            </a:r>
          </a:p>
          <a:p>
            <a:r>
              <a:rPr lang="en-US" altLang="ko-KR" dirty="0" smtClean="0"/>
              <a:t>SAPCOR_vxx_Force.py </a:t>
            </a:r>
            <a:r>
              <a:rPr lang="ko-KR" altLang="en-US" dirty="0" smtClean="0"/>
              <a:t>에서 체크</a:t>
            </a:r>
            <a:endParaRPr lang="en-US" altLang="ko-KR" dirty="0" smtClean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Block_H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해당 하중계산 모듈에서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FLAG_NoStickForce</a:t>
            </a:r>
            <a:r>
              <a:rPr lang="en-US" altLang="ko-KR" dirty="0" smtClean="0"/>
              <a:t> : True/False</a:t>
            </a:r>
          </a:p>
          <a:p>
            <a:pPr lvl="1"/>
            <a:r>
              <a:rPr lang="en-US" altLang="ko-KR" dirty="0" smtClean="0"/>
              <a:t>True : </a:t>
            </a:r>
            <a:r>
              <a:rPr lang="ko-KR" altLang="en-US" dirty="0" smtClean="0"/>
              <a:t>접착력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접착력 제거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루틴</a:t>
            </a:r>
            <a:endParaRPr lang="en-US" altLang="ko-KR" dirty="0" smtClean="0"/>
          </a:p>
          <a:p>
            <a:pPr lvl="2"/>
            <a:r>
              <a:rPr lang="ko-KR" altLang="en-US" smtClean="0"/>
              <a:t>모든 하중 계산 루틴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Postprocess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 : </a:t>
            </a:r>
            <a:r>
              <a:rPr lang="en-US" altLang="ko-KR" dirty="0" err="1" smtClean="0"/>
              <a:t>OutPut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CoreShape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그래픽 </a:t>
            </a:r>
            <a:r>
              <a:rPr lang="ko-KR" altLang="en-US" dirty="0" err="1" smtClean="0"/>
              <a:t>피규어에</a:t>
            </a:r>
            <a:r>
              <a:rPr lang="ko-KR" altLang="en-US" dirty="0"/>
              <a:t> </a:t>
            </a:r>
            <a:r>
              <a:rPr lang="ko-KR" altLang="en-US" dirty="0" smtClean="0"/>
              <a:t>관련된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두가지</a:t>
            </a:r>
            <a:r>
              <a:rPr lang="ko-KR" altLang="en-US" dirty="0" smtClean="0"/>
              <a:t> 형식의 파일로 저장됨</a:t>
            </a:r>
            <a:r>
              <a:rPr lang="en-US" altLang="ko-KR" dirty="0"/>
              <a:t> </a:t>
            </a:r>
            <a:r>
              <a:rPr lang="en-US" altLang="ko-KR" dirty="0" smtClean="0"/>
              <a:t>: csv,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출력 </a:t>
            </a:r>
            <a:r>
              <a:rPr lang="ko-KR" altLang="en-US" dirty="0" err="1" smtClean="0"/>
              <a:t>시간점에서</a:t>
            </a:r>
            <a:r>
              <a:rPr lang="ko-KR" altLang="en-US" dirty="0" smtClean="0"/>
              <a:t> 파일로 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CoreShape</a:t>
            </a:r>
            <a:r>
              <a:rPr lang="en-US" altLang="ko-KR" dirty="0" smtClean="0"/>
              <a:t>_#####_$.$$$$e+$$.csv, </a:t>
            </a:r>
            <a:r>
              <a:rPr lang="en-US" altLang="ko-KR" dirty="0"/>
              <a:t>CoreShape_#####_$.$$$$e</a:t>
            </a:r>
            <a:r>
              <a:rPr lang="en-US" altLang="ko-KR" dirty="0" smtClean="0"/>
              <a:t>+$$.png</a:t>
            </a:r>
          </a:p>
          <a:p>
            <a:pPr lvl="3"/>
            <a:r>
              <a:rPr lang="en-US" altLang="ko-KR" dirty="0" smtClean="0"/>
              <a:t>#####: 0</a:t>
            </a:r>
            <a:r>
              <a:rPr lang="ko-KR" altLang="en-US" dirty="0" smtClean="0"/>
              <a:t>부터 시작하는 일련번호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$.$$$$e+$$: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MS </a:t>
            </a:r>
            <a:r>
              <a:rPr lang="ko-KR" altLang="en-US" dirty="0" smtClean="0"/>
              <a:t>엑셀이 설치되어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더블 클릭하면 엑셀이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두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선택해서 삽입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분산형그래프를</a:t>
            </a:r>
            <a:r>
              <a:rPr lang="ko-KR" altLang="en-US" dirty="0" smtClean="0"/>
              <a:t> 실행하면 노심 형상이 그려짐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png</a:t>
            </a:r>
            <a:r>
              <a:rPr lang="ko-KR" altLang="en-US" dirty="0" smtClean="0"/>
              <a:t>로 저장되는 노심 형상 그래픽 </a:t>
            </a:r>
            <a:r>
              <a:rPr lang="ko-KR" altLang="en-US" dirty="0" err="1" smtClean="0"/>
              <a:t>피규어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ko-KR" altLang="en-US" dirty="0" smtClean="0"/>
              <a:t>특정 시간에서의 </a:t>
            </a:r>
            <a:r>
              <a:rPr lang="en-US" altLang="ko-KR" dirty="0" smtClean="0"/>
              <a:t>core state vector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Solution_#####_$.$$$$e+$$.csv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K, L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K, L, U, W, R, DU, DW, DR</a:t>
            </a:r>
          </a:p>
          <a:p>
            <a:pPr lvl="1"/>
            <a:r>
              <a:rPr lang="en-US" altLang="ko-KR" dirty="0" smtClean="0"/>
              <a:t>Block : </a:t>
            </a:r>
            <a:r>
              <a:rPr lang="ko-KR" altLang="en-US" dirty="0" smtClean="0"/>
              <a:t>블록 별로 저장되는 해당 블록의 전체 시간에 대한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( Col, Row).csv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t, U, W, R, </a:t>
            </a:r>
            <a:r>
              <a:rPr lang="en-US" altLang="ko-KR" dirty="0" err="1" smtClean="0"/>
              <a:t>LocU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반복됨</a:t>
            </a:r>
            <a:endParaRPr lang="en-US" altLang="ko-KR" dirty="0"/>
          </a:p>
          <a:p>
            <a:pPr lvl="3"/>
            <a:r>
              <a:rPr lang="en-US" altLang="ko-KR" dirty="0" err="1" smtClean="0"/>
              <a:t>LocU</a:t>
            </a:r>
            <a:r>
              <a:rPr lang="en-US" altLang="ko-KR" dirty="0" smtClean="0"/>
              <a:t> = U – </a:t>
            </a:r>
            <a:r>
              <a:rPr lang="en-US" altLang="ko-KR" dirty="0" err="1" smtClean="0"/>
              <a:t>U_Base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= W – </a:t>
            </a:r>
            <a:r>
              <a:rPr lang="en-US" altLang="ko-KR" dirty="0" err="1" smtClean="0"/>
              <a:t>W_Base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출력이 반복되는 시간 간격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적분 섹션 당 출력물 개수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#1: </a:t>
            </a:r>
            <a:r>
              <a:rPr lang="en-US" altLang="ko-KR" sz="2000" dirty="0" err="1" smtClean="0"/>
              <a:t>ExtractAccelFromXV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Solution,Core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&lt;t&gt;</a:t>
            </a:r>
            <a:r>
              <a:rPr lang="ko-KR" altLang="en-US" sz="2000" dirty="0" smtClean="0"/>
              <a:t>도 넘겨줘야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외력은 시간에 관한 함수로 주어지므로 외력을 받는 구조물의 힘은 해당 시간을 알아야만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같이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(v04f) </a:t>
            </a:r>
            <a:r>
              <a:rPr lang="en-US" altLang="ko-KR" dirty="0" err="1"/>
              <a:t>OP_CoreShape_TimeFreq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OP_CoreShape_Scale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변위에 곱해지는 스케일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OP_CoreShape_MarginX</a:t>
            </a:r>
            <a:r>
              <a:rPr lang="en-US" altLang="ko-KR" dirty="0"/>
              <a:t>, </a:t>
            </a:r>
            <a:r>
              <a:rPr lang="en-US" altLang="ko-KR" dirty="0" err="1"/>
              <a:t>OP_CoreShape_MarginY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그림과 그래프 경계 사이 마진</a:t>
            </a:r>
            <a:endParaRPr lang="en-US" altLang="ko-KR" dirty="0"/>
          </a:p>
          <a:p>
            <a:r>
              <a:rPr lang="en-US" altLang="ko-KR" dirty="0" err="1" smtClean="0"/>
              <a:t>OP_Solution_TimeFreq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위치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Post_Solution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OP_Block_TimeFreq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Post_Block</a:t>
            </a:r>
            <a:r>
              <a:rPr lang="en-US" altLang="ko-KR" dirty="0" smtClean="0"/>
              <a:t>(), 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구간 크기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OP_Block_TimeFreq</a:t>
            </a:r>
            <a:r>
              <a:rPr lang="ko-KR" altLang="en-US" smtClean="0"/>
              <a:t>는 모든 </a:t>
            </a:r>
            <a:r>
              <a:rPr lang="en-US" altLang="ko-KR" smtClean="0"/>
              <a:t>TimeFreq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변수들 중에 최소이어야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en-US" altLang="ko-KR" dirty="0"/>
              <a:t>(v04f) [Cancelled] </a:t>
            </a:r>
            <a:r>
              <a:rPr lang="en-US" altLang="ko-KR" dirty="0" err="1"/>
              <a:t>OP_CoreShapeNFreq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::(</a:t>
            </a:r>
            <a:r>
              <a:rPr lang="en-US" altLang="ko-KR" dirty="0" err="1"/>
              <a:t>Post_CoreShape</a:t>
            </a:r>
            <a:r>
              <a:rPr lang="en-US" altLang="ko-KR" dirty="0"/>
              <a:t>, </a:t>
            </a:r>
            <a:r>
              <a:rPr lang="en-US" altLang="ko-KR" dirty="0" err="1"/>
              <a:t>Post_Solution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 err="1"/>
              <a:t>CoreShape</a:t>
            </a:r>
            <a:r>
              <a:rPr lang="en-US" altLang="ko-KR" dirty="0"/>
              <a:t> </a:t>
            </a:r>
            <a:r>
              <a:rPr lang="ko-KR" altLang="en-US" dirty="0"/>
              <a:t>출력하는 횟수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이면 섹션 처음만 출력함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 아니면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(t)/</a:t>
            </a:r>
            <a:r>
              <a:rPr lang="en-US" altLang="ko-KR" dirty="0" err="1"/>
              <a:t>OP_CoreShapeNFreq</a:t>
            </a:r>
            <a:r>
              <a:rPr lang="en-US" altLang="ko-KR" dirty="0"/>
              <a:t>) </a:t>
            </a:r>
            <a:r>
              <a:rPr lang="ko-KR" altLang="en-US" dirty="0"/>
              <a:t>횟수 만큼 출력함</a:t>
            </a:r>
            <a:endParaRPr lang="en-US" altLang="ko-KR" dirty="0"/>
          </a:p>
          <a:p>
            <a:pPr lvl="1"/>
            <a:r>
              <a:rPr lang="ko-KR" altLang="en-US" dirty="0"/>
              <a:t>마지막 형상은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섹션의 처음은 무조건 출력이 되는데</a:t>
            </a:r>
            <a:r>
              <a:rPr lang="en-US" altLang="ko-KR" dirty="0"/>
              <a:t>, </a:t>
            </a:r>
            <a:r>
              <a:rPr lang="ko-KR" altLang="en-US" dirty="0"/>
              <a:t>한 섹션의 마지막 형상은 다음 섹션의 첫 형상과 동일하므로 중복된 결과가 나오기 때문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(v04f</a:t>
            </a:r>
            <a:r>
              <a:rPr lang="en-US" altLang="ko-KR" dirty="0"/>
              <a:t>) [Cancelled] </a:t>
            </a:r>
            <a:r>
              <a:rPr lang="en-US" altLang="ko-KR" dirty="0" err="1"/>
              <a:t>OP_HistoryNFreq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Post_Block</a:t>
            </a:r>
            <a:endParaRPr lang="en-US" altLang="ko-KR" dirty="0"/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/>
              <a:t>History </a:t>
            </a:r>
            <a:r>
              <a:rPr lang="ko-KR" altLang="en-US" dirty="0"/>
              <a:t>결과를 출력하는 횟수</a:t>
            </a:r>
            <a:endParaRPr lang="en-US" altLang="ko-KR" dirty="0"/>
          </a:p>
          <a:p>
            <a:pPr lvl="1"/>
            <a:r>
              <a:rPr lang="ko-KR" altLang="en-US" dirty="0"/>
              <a:t>그 외 사항은 </a:t>
            </a:r>
            <a:r>
              <a:rPr lang="en-US" altLang="ko-KR" dirty="0" err="1"/>
              <a:t>OP_CoreShapeNFreq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OP_HIstoryNFreq</a:t>
            </a:r>
            <a:r>
              <a:rPr lang="en-US" altLang="ko-KR" dirty="0"/>
              <a:t>&gt;</a:t>
            </a:r>
            <a:r>
              <a:rPr lang="en-US" altLang="ko-KR" dirty="0" err="1"/>
              <a:t>OP_CoreShapeNFreq</a:t>
            </a:r>
            <a:endParaRPr lang="en-US" altLang="ko-KR" dirty="0"/>
          </a:p>
          <a:p>
            <a:pPr lvl="1"/>
            <a:r>
              <a:rPr lang="ko-KR" altLang="en-US" dirty="0"/>
              <a:t>너무 커지면 데이터 용량 너무 커짐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글로벌 변수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Vector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main::Solution = [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for t[0],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for t[1], …]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[U,DU,W,DW,R,DR, … for all (K,L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블록의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성분이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의 시작이냐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GetSolFromVect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Core,Vect,K,L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수계산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= Core[‘Index’].index([K,L])</a:t>
            </a:r>
          </a:p>
          <a:p>
            <a:pPr lvl="3"/>
            <a:r>
              <a:rPr lang="ko-KR" altLang="en-US" dirty="0" smtClean="0"/>
              <a:t>이것은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이 코어의 블록 배열 인덱스 상 </a:t>
            </a:r>
            <a:r>
              <a:rPr lang="ko-KR" altLang="en-US" dirty="0" err="1" smtClean="0"/>
              <a:t>몇번째에</a:t>
            </a:r>
            <a:r>
              <a:rPr lang="ko-KR" altLang="en-US" dirty="0" smtClean="0"/>
              <a:t> 위치하냐를 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성분</a:t>
            </a:r>
            <a:r>
              <a:rPr lang="en-US" altLang="ko-KR" dirty="0" smtClean="0"/>
              <a:t>==</a:t>
            </a:r>
            <a:r>
              <a:rPr lang="en-US" altLang="ko-KR" dirty="0" err="1" smtClean="0"/>
              <a:t>Vect</a:t>
            </a:r>
            <a:r>
              <a:rPr lang="en-US" altLang="ko-KR" dirty="0" smtClean="0"/>
              <a:t>[6*index]</a:t>
            </a:r>
          </a:p>
          <a:p>
            <a:pPr lvl="3"/>
            <a:r>
              <a:rPr lang="ko-KR" altLang="en-US" dirty="0" smtClean="0"/>
              <a:t>한 개의 블록당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있으므로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상에서 블록당 인덱스가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씩 증가함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모든 계산은 전체 시간 구간 중에서 사용자가 지정한 섹션에서만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섹션을 지정함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[List] t</a:t>
            </a:r>
          </a:p>
          <a:p>
            <a:pPr lvl="1"/>
            <a:r>
              <a:rPr lang="ko-KR" altLang="en-US" dirty="0" smtClean="0"/>
              <a:t>현재 계산에 사용할 시간 구간 섹션을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원소는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가 결과를 뽑아낼 </a:t>
            </a:r>
            <a:r>
              <a:rPr lang="en-US" altLang="ko-KR" dirty="0" smtClean="0"/>
              <a:t>time point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수치적분의 </a:t>
            </a:r>
            <a:r>
              <a:rPr lang="el-GR" altLang="ko-KR" dirty="0" smtClean="0"/>
              <a:t>δ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[0, 1, 2] </a:t>
            </a:r>
            <a:r>
              <a:rPr lang="ko-KR" altLang="en-US" dirty="0" smtClean="0"/>
              <a:t>을 적는다고 수치적분이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계산되는 게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수렴이 잘 안되면 각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 사이에서도 더 잘게 나눠서 계산을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수렴이 잘 되면 특정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값은 계산하지 않고 </a:t>
            </a:r>
            <a:r>
              <a:rPr lang="ko-KR" altLang="en-US" dirty="0" err="1" smtClean="0"/>
              <a:t>보간값을</a:t>
            </a:r>
            <a:r>
              <a:rPr lang="ko-KR" altLang="en-US" dirty="0" smtClean="0"/>
              <a:t> 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선형보간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(v04f) t=[</a:t>
            </a:r>
            <a:r>
              <a:rPr lang="en-US" altLang="ko-KR" dirty="0" err="1" smtClean="0"/>
              <a:t>SectionTime</a:t>
            </a:r>
            <a:r>
              <a:rPr lang="en-US" altLang="ko-KR" dirty="0" smtClean="0"/>
              <a:t>*float(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)/(NPoints-1)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</a:t>
            </a:r>
            <a:r>
              <a:rPr lang="en-US" altLang="ko-KR" dirty="0" err="1" smtClean="0"/>
              <a:t>NPoints</a:t>
            </a:r>
            <a:r>
              <a:rPr lang="en-US" altLang="ko-KR" dirty="0" smtClean="0"/>
              <a:t>)] -&gt; </a:t>
            </a:r>
            <a:r>
              <a:rPr lang="ko-KR" altLang="en-US" dirty="0" smtClean="0"/>
              <a:t>틀린 것 같음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통합흐름도의 설명대로 수정함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 섹션의 첫 시간을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=t[-1]</a:t>
            </a:r>
            <a:r>
              <a:rPr lang="ko-KR" altLang="en-US" dirty="0" smtClean="0"/>
              <a:t>로 했는데 이렇게 하면 전 섹션의 마지막과 다음 섹션의 처음이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계산되는 것 아닌가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아니다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수치적분의 정의에 의해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이미 알려져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이용할 뿐이지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계산하지는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err="1" smtClean="0"/>
              <a:t>CurrentTime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이전 섹션의 </a:t>
            </a:r>
            <a:r>
              <a:rPr lang="en-US" altLang="ko-KR" dirty="0" smtClean="0"/>
              <a:t>t[-1]</a:t>
            </a:r>
            <a:r>
              <a:rPr lang="ko-KR" altLang="en-US" dirty="0" smtClean="0"/>
              <a:t>에서 한 번만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(v04f) </a:t>
            </a:r>
            <a:r>
              <a:rPr lang="ko-KR" altLang="en-US" dirty="0" err="1" smtClean="0"/>
              <a:t>수렴실패시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t[]</a:t>
            </a:r>
            <a:r>
              <a:rPr lang="ko-KR" altLang="en-US" dirty="0" smtClean="0"/>
              <a:t>구하는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44</a:t>
            </a:fld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360000" y="862936"/>
            <a:ext cx="8640000" cy="981888"/>
            <a:chOff x="360000" y="1188000"/>
            <a:chExt cx="8640000" cy="981888"/>
          </a:xfrm>
        </p:grpSpPr>
        <p:grpSp>
          <p:nvGrpSpPr>
            <p:cNvPr id="86" name="그룹 85"/>
            <p:cNvGrpSpPr/>
            <p:nvPr/>
          </p:nvGrpSpPr>
          <p:grpSpPr>
            <a:xfrm>
              <a:off x="360000" y="1476000"/>
              <a:ext cx="8640000" cy="324000"/>
              <a:chOff x="360000" y="1476000"/>
              <a:chExt cx="8640000" cy="3240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60000" y="1800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360000" y="1476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360000" y="1188000"/>
              <a:ext cx="714939" cy="288000"/>
              <a:chOff x="360000" y="1188000"/>
              <a:chExt cx="714939" cy="288000"/>
            </a:xfrm>
          </p:grpSpPr>
          <p:cxnSp>
            <p:nvCxnSpPr>
              <p:cNvPr id="91" name="직선 화살표 연결선 90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60000" y="1872000"/>
              <a:ext cx="2880000" cy="297888"/>
              <a:chOff x="360000" y="1872000"/>
              <a:chExt cx="2880000" cy="297888"/>
            </a:xfrm>
          </p:grpSpPr>
          <p:sp>
            <p:nvSpPr>
              <p:cNvPr id="95" name="왼쪽 중괄호 9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8676000" y="187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60000" y="2231088"/>
            <a:ext cx="8640000" cy="981888"/>
            <a:chOff x="360000" y="2340000"/>
            <a:chExt cx="8640000" cy="981888"/>
          </a:xfrm>
        </p:grpSpPr>
        <p:grpSp>
          <p:nvGrpSpPr>
            <p:cNvPr id="87" name="그룹 86"/>
            <p:cNvGrpSpPr/>
            <p:nvPr/>
          </p:nvGrpSpPr>
          <p:grpSpPr>
            <a:xfrm>
              <a:off x="360000" y="2628000"/>
              <a:ext cx="8640000" cy="324000"/>
              <a:chOff x="360000" y="2268000"/>
              <a:chExt cx="8640000" cy="324000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360000" y="2592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360000" y="2268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40000" y="22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240000" y="2340000"/>
              <a:ext cx="714939" cy="288000"/>
              <a:chOff x="360000" y="1188000"/>
              <a:chExt cx="714939" cy="288000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60000" y="3024000"/>
              <a:ext cx="2880000" cy="297888"/>
              <a:chOff x="360000" y="1872000"/>
              <a:chExt cx="2880000" cy="297888"/>
            </a:xfrm>
          </p:grpSpPr>
          <p:sp>
            <p:nvSpPr>
              <p:cNvPr id="113" name="왼쪽 중괄호 11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3611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8640000" y="3024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40000" y="3024000"/>
              <a:ext cx="2880000" cy="297888"/>
              <a:chOff x="360000" y="1872000"/>
              <a:chExt cx="2880000" cy="297888"/>
            </a:xfrm>
          </p:grpSpPr>
          <p:sp>
            <p:nvSpPr>
              <p:cNvPr id="124" name="왼쪽 중괄호 123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360000" y="5004000"/>
            <a:ext cx="8640000" cy="1305888"/>
            <a:chOff x="360000" y="5004000"/>
            <a:chExt cx="8640000" cy="1305888"/>
          </a:xfrm>
        </p:grpSpPr>
        <p:grpSp>
          <p:nvGrpSpPr>
            <p:cNvPr id="89" name="그룹 88"/>
            <p:cNvGrpSpPr/>
            <p:nvPr/>
          </p:nvGrpSpPr>
          <p:grpSpPr>
            <a:xfrm>
              <a:off x="360000" y="5292000"/>
              <a:ext cx="8640000" cy="648000"/>
              <a:chOff x="360000" y="4068000"/>
              <a:chExt cx="8640000" cy="648000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60000" y="4716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>
                <a:off x="360000" y="4392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3240000" y="4392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240000" y="4068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680000" y="40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4680000" y="5004000"/>
              <a:ext cx="714939" cy="288000"/>
              <a:chOff x="360000" y="1188000"/>
              <a:chExt cx="714939" cy="28800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60000" y="6012000"/>
              <a:ext cx="2880000" cy="297888"/>
              <a:chOff x="360000" y="1872000"/>
              <a:chExt cx="2880000" cy="297888"/>
            </a:xfrm>
          </p:grpSpPr>
          <p:sp>
            <p:nvSpPr>
              <p:cNvPr id="135" name="왼쪽 중괄호 13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8640000" y="601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40000" y="6012000"/>
              <a:ext cx="1440000" cy="297888"/>
              <a:chOff x="360000" y="1872000"/>
              <a:chExt cx="1440000" cy="297888"/>
            </a:xfrm>
          </p:grpSpPr>
          <p:sp>
            <p:nvSpPr>
              <p:cNvPr id="139" name="왼쪽 중괄호 138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6012000"/>
              <a:ext cx="2880000" cy="297888"/>
              <a:chOff x="360000" y="1872000"/>
              <a:chExt cx="288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4714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60000" y="3419256"/>
            <a:ext cx="8640000" cy="1305888"/>
            <a:chOff x="360000" y="3132000"/>
            <a:chExt cx="8640000" cy="130588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60000" y="3132000"/>
              <a:ext cx="8640000" cy="1305888"/>
              <a:chOff x="360000" y="3132000"/>
              <a:chExt cx="8640000" cy="13058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60000" y="3429344"/>
                <a:ext cx="8640000" cy="648000"/>
                <a:chOff x="360000" y="2916000"/>
                <a:chExt cx="8640000" cy="648000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360000" y="3564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/>
                <p:cNvGrpSpPr/>
                <p:nvPr/>
              </p:nvGrpSpPr>
              <p:grpSpPr>
                <a:xfrm>
                  <a:off x="360000" y="324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40000" y="3240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240000" y="2916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3240000" y="31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60000" y="4140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20" name="왼쪽 중괄호 119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8640000" y="4140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240000" y="4140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28" name="왼쪽 중괄호 127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9" name="직사각형 148"/>
            <p:cNvSpPr/>
            <p:nvPr/>
          </p:nvSpPr>
          <p:spPr>
            <a:xfrm>
              <a:off x="4770176" y="3265567"/>
              <a:ext cx="1192635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control: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/=2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>
              <a:off x="4547073" y="3419456"/>
              <a:ext cx="223103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60000" y="0"/>
            <a:ext cx="8640000" cy="972000"/>
            <a:chOff x="360000" y="5040000"/>
            <a:chExt cx="8640000" cy="972000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360000" y="6012000"/>
              <a:ext cx="86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360000" y="5688000"/>
              <a:ext cx="2880000" cy="288000"/>
              <a:chOff x="360000" y="1512000"/>
              <a:chExt cx="2880000" cy="288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84000" y="1584000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40000" y="5688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0" name="직사각형 109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240000" y="5364000"/>
              <a:ext cx="1440000" cy="288000"/>
              <a:chOff x="3240000" y="4356000"/>
              <a:chExt cx="1440000" cy="288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240000" y="4356000"/>
                <a:ext cx="144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37182" y="4423056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680000" y="5364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6" name="직사각형 105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80000" y="5040000"/>
              <a:ext cx="1440000" cy="288000"/>
              <a:chOff x="360000" y="1512000"/>
              <a:chExt cx="144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4" name="직사각형 103"/>
              <p:cNvSpPr/>
              <p:nvPr/>
            </p:nvSpPr>
            <p:spPr>
              <a:xfrm>
                <a:off x="360000" y="1512000"/>
                <a:ext cx="144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00000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680000" y="-288000"/>
            <a:ext cx="714939" cy="288000"/>
            <a:chOff x="360000" y="1188000"/>
            <a:chExt cx="714939" cy="288000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360000" y="1332000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60000" y="1188000"/>
              <a:ext cx="714939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CurrentTime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60000" y="1008000"/>
            <a:ext cx="8562130" cy="333888"/>
            <a:chOff x="360000" y="1008000"/>
            <a:chExt cx="8562130" cy="3338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0000" y="1044000"/>
              <a:ext cx="2880000" cy="297888"/>
              <a:chOff x="360000" y="1872000"/>
              <a:chExt cx="2880000" cy="297888"/>
            </a:xfrm>
          </p:grpSpPr>
          <p:sp>
            <p:nvSpPr>
              <p:cNvPr id="125" name="왼쪽 중괄호 12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640000" y="1008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240000" y="1044000"/>
              <a:ext cx="1440000" cy="297888"/>
              <a:chOff x="360000" y="1872000"/>
              <a:chExt cx="1440000" cy="297888"/>
            </a:xfrm>
          </p:grpSpPr>
          <p:sp>
            <p:nvSpPr>
              <p:cNvPr id="123" name="왼쪽 중괄호 12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1044000"/>
              <a:ext cx="1440000" cy="297888"/>
              <a:chOff x="360000" y="1872000"/>
              <a:chExt cx="144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359999" y="2124000"/>
            <a:ext cx="8640001" cy="1953888"/>
            <a:chOff x="359999" y="1404000"/>
            <a:chExt cx="8640001" cy="195388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0000" y="1692000"/>
              <a:ext cx="8640000" cy="1296000"/>
              <a:chOff x="360000" y="1692000"/>
              <a:chExt cx="8640000" cy="129600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360000" y="2988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000" y="2664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240000" y="2664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240000" y="2340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680000" y="2340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680000" y="2016000"/>
                <a:ext cx="1440000" cy="288000"/>
                <a:chOff x="360000" y="1512000"/>
                <a:chExt cx="144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60000" y="1512000"/>
                  <a:ext cx="144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900000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680000" y="1692000"/>
                <a:ext cx="720000" cy="288000"/>
                <a:chOff x="3240000" y="4356000"/>
                <a:chExt cx="72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3240000" y="4356000"/>
                  <a:ext cx="72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20000" y="4423056"/>
                  <a:ext cx="341440" cy="153888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4680000" y="1404000"/>
              <a:ext cx="714939" cy="288000"/>
              <a:chOff x="360000" y="1188000"/>
              <a:chExt cx="714939" cy="288000"/>
            </a:xfrm>
          </p:grpSpPr>
          <p:cxnSp>
            <p:nvCxnSpPr>
              <p:cNvPr id="148" name="직선 화살표 연결선 147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59999" y="3024000"/>
              <a:ext cx="8562130" cy="333888"/>
              <a:chOff x="360000" y="1008000"/>
              <a:chExt cx="8562130" cy="33388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60000" y="1044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59" name="왼쪽 중괄호 158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640000" y="1008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3240000" y="1044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57" name="왼쪽 중괄호 156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4680000" y="1044000"/>
                <a:ext cx="720000" cy="297888"/>
                <a:chOff x="360000" y="1872000"/>
                <a:chExt cx="720000" cy="297888"/>
              </a:xfrm>
            </p:grpSpPr>
            <p:sp>
              <p:nvSpPr>
                <p:cNvPr id="155" name="왼쪽 중괄호 154"/>
                <p:cNvSpPr/>
                <p:nvPr/>
              </p:nvSpPr>
              <p:spPr>
                <a:xfrm rot="16200000">
                  <a:off x="648000" y="1584000"/>
                  <a:ext cx="144000" cy="72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40001" y="2016000"/>
                  <a:ext cx="376706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MST/4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8" name="그룹 187"/>
          <p:cNvGrpSpPr/>
          <p:nvPr/>
        </p:nvGrpSpPr>
        <p:grpSpPr>
          <a:xfrm>
            <a:off x="360000" y="4392000"/>
            <a:ext cx="8640000" cy="2277888"/>
            <a:chOff x="360000" y="4392000"/>
            <a:chExt cx="8640000" cy="227788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60000" y="4392000"/>
              <a:ext cx="8640000" cy="2277888"/>
              <a:chOff x="360000" y="4032000"/>
              <a:chExt cx="8640000" cy="2277888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2" name="직사각형 51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2" name="그룹 161"/>
              <p:cNvGrpSpPr/>
              <p:nvPr/>
            </p:nvGrpSpPr>
            <p:grpSpPr>
              <a:xfrm>
                <a:off x="4680000" y="4032000"/>
                <a:ext cx="2880000" cy="508944"/>
                <a:chOff x="360000" y="1188000"/>
                <a:chExt cx="2880000" cy="50894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1188104" y="1235279"/>
                  <a:ext cx="2051896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If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/2&lt;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MinSectionTime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Tolerance control applies:</a:t>
                  </a:r>
                </a:p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Tol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=2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60000" y="1044000"/>
                  <a:ext cx="2880000" cy="297888"/>
                  <a:chOff x="360000" y="1872000"/>
                  <a:chExt cx="2880000" cy="297888"/>
                </a:xfrm>
              </p:grpSpPr>
              <p:sp>
                <p:nvSpPr>
                  <p:cNvPr id="174" name="왼쪽 중괄호 173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직사각형 166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172" name="왼쪽 중괄호 171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170" name="왼쪽 중괄호 169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4" name="직선 화살표 연결선 183"/>
            <p:cNvCxnSpPr>
              <a:stCxn id="181" idx="1"/>
              <a:endCxn id="59" idx="3"/>
            </p:cNvCxnSpPr>
            <p:nvPr/>
          </p:nvCxnSpPr>
          <p:spPr>
            <a:xfrm flipH="1">
              <a:off x="5269635" y="4670112"/>
              <a:ext cx="238469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46</a:t>
            </a:fld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60000" y="260648"/>
            <a:ext cx="8640000" cy="2277888"/>
            <a:chOff x="360000" y="4032000"/>
            <a:chExt cx="8640000" cy="2277888"/>
          </a:xfrm>
        </p:grpSpPr>
        <p:grpSp>
          <p:nvGrpSpPr>
            <p:cNvPr id="46" name="그룹 45"/>
            <p:cNvGrpSpPr/>
            <p:nvPr/>
          </p:nvGrpSpPr>
          <p:grpSpPr>
            <a:xfrm>
              <a:off x="360000" y="4032000"/>
              <a:ext cx="8640000" cy="2277888"/>
              <a:chOff x="360000" y="4032000"/>
              <a:chExt cx="8640000" cy="227788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그룹 4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5400000" y="432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/>
            </p:nvGrpSpPr>
            <p:grpSpPr>
              <a:xfrm>
                <a:off x="4680000" y="40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360000" y="1044000"/>
                  <a:ext cx="7920000" cy="297888"/>
                  <a:chOff x="360000" y="1872000"/>
                  <a:chExt cx="7920000" cy="297888"/>
                </a:xfrm>
              </p:grpSpPr>
              <p:sp>
                <p:nvSpPr>
                  <p:cNvPr id="42" name="왼쪽 중괄호 41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왼쪽 중괄호 43"/>
                  <p:cNvSpPr/>
                  <p:nvPr/>
                </p:nvSpPr>
                <p:spPr>
                  <a:xfrm rot="16200000">
                    <a:off x="676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372000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직사각형 34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40" name="왼쪽 중괄호 39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38" name="왼쪽 중괄호 37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직사각형 46"/>
            <p:cNvSpPr/>
            <p:nvPr/>
          </p:nvSpPr>
          <p:spPr>
            <a:xfrm>
              <a:off x="6316138" y="4725144"/>
              <a:ext cx="2504334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If ODEINT is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sucessful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Tol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set to initial values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0"/>
            </p:cNvCxnSpPr>
            <p:nvPr/>
          </p:nvCxnSpPr>
          <p:spPr>
            <a:xfrm flipH="1" flipV="1">
              <a:off x="7324185" y="4540944"/>
              <a:ext cx="244120" cy="1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544" y="2996952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말로 설명하면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ODEINT </a:t>
            </a:r>
            <a:r>
              <a:rPr lang="ko-KR" altLang="en-US" sz="1200" dirty="0" smtClean="0"/>
              <a:t>수렴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다음 순서로 진행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/=2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MinSectionTime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*=2,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*=2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TolMax</a:t>
            </a:r>
            <a:r>
              <a:rPr lang="en-US" altLang="ko-KR" sz="1200" dirty="0" smtClean="0"/>
              <a:t>, ERROR</a:t>
            </a:r>
            <a:endParaRPr lang="en-US" altLang="ko-KR" sz="1200" dirty="0"/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Result2=ODEINT()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</a:t>
            </a:r>
          </a:p>
          <a:p>
            <a:pPr marL="1257300" lvl="2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*=0.75, Result3=ODEINT()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converged, Result=Result3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not converged, Result=Result2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not converged,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2-1)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not,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 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1)</a:t>
            </a:r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Solution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Solution,Status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odeint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, …)</a:t>
            </a:r>
          </a:p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] Solution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StartValues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벡터를 가지고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로부터 얻어지는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벡터의 각 성분에 대한 </a:t>
            </a:r>
            <a:r>
              <a:rPr lang="en-US" altLang="ko-KR" dirty="0" smtClean="0"/>
              <a:t>State Vector.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[U,DU,W,DW,R,DR, … for all (K,L)] at t[0]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[U,DU,W,DW,R,DR</a:t>
            </a:r>
            <a:r>
              <a:rPr lang="en-US" altLang="ko-KR" dirty="0"/>
              <a:t>, … for all (K,L)</a:t>
            </a:r>
            <a:r>
              <a:rPr lang="en-US" altLang="ko-KR" dirty="0" smtClean="0"/>
              <a:t>] </a:t>
            </a:r>
            <a:r>
              <a:rPr lang="en-US" altLang="ko-KR" dirty="0"/>
              <a:t>at </a:t>
            </a:r>
            <a:r>
              <a:rPr lang="en-US" altLang="ko-KR" dirty="0" smtClean="0"/>
              <a:t>t[1]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…]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(Solution) ==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(t)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에서 한 개의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이 얻어짐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시간에 대한 해가 아니라 현재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 대한 해임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전체 해를 다 저장하려면 메모리 문제가 생길 수 있으므로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Section </a:t>
            </a:r>
            <a:r>
              <a:rPr lang="ko-KR" altLang="en-US" dirty="0" smtClean="0"/>
              <a:t>별로 구하고 결과 파일에 추가 저장하여 메모리를 절약한다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Acceleration</a:t>
            </a:r>
            <a:r>
              <a:rPr lang="ko-KR" altLang="en-US" dirty="0" smtClean="0"/>
              <a:t>은 포함되지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구하는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Solution,t,Core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Core </a:t>
            </a:r>
            <a:r>
              <a:rPr lang="ko-KR" altLang="en-US" sz="8000" dirty="0" smtClean="0"/>
              <a:t>변수 공간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루프 돌리는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LCoreReverseIndex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(Core['</a:t>
            </a:r>
            <a:r>
              <a:rPr lang="en-US" altLang="ko-KR" dirty="0" err="1"/>
              <a:t>ReverseIndex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IndexBlock</a:t>
            </a:r>
            <a:r>
              <a:rPr lang="en-US" altLang="ko-KR" dirty="0"/>
              <a:t> in </a:t>
            </a:r>
            <a:r>
              <a:rPr lang="en-US" altLang="ko-KR" dirty="0" err="1"/>
              <a:t>xrange</a:t>
            </a:r>
            <a:r>
              <a:rPr lang="en-US" altLang="ko-KR" dirty="0"/>
              <a:t>(</a:t>
            </a:r>
            <a:r>
              <a:rPr lang="en-US" altLang="ko-KR" dirty="0" err="1"/>
              <a:t>LCoreReverseIndex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K,L </a:t>
            </a:r>
            <a:r>
              <a:rPr lang="en-US" altLang="ko-KR" dirty="0"/>
              <a:t>= Core['</a:t>
            </a:r>
            <a:r>
              <a:rPr lang="en-US" altLang="ko-KR" dirty="0" err="1"/>
              <a:t>ReverseIndex</a:t>
            </a:r>
            <a:r>
              <a:rPr lang="en-US" altLang="ko-KR" dirty="0"/>
              <a:t>'][</a:t>
            </a:r>
            <a:r>
              <a:rPr lang="en-US" altLang="ko-KR" dirty="0" err="1"/>
              <a:t>IndexBlock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IndexBlock</a:t>
            </a:r>
            <a:r>
              <a:rPr lang="en-US" altLang="ko-KR" dirty="0"/>
              <a:t>*6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#2: Wall</a:t>
            </a:r>
            <a:r>
              <a:rPr lang="ko-KR" altLang="en-US" sz="2000" dirty="0" smtClean="0"/>
              <a:t>을 없애고 </a:t>
            </a:r>
            <a:r>
              <a:rPr lang="en-US" altLang="ko-KR" sz="2000" dirty="0" smtClean="0"/>
              <a:t>Reflector</a:t>
            </a:r>
            <a:r>
              <a:rPr lang="ko-KR" altLang="en-US" sz="2000" dirty="0" smtClean="0"/>
              <a:t>를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을 없애고 대신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와 직접 스프링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댐퍼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Reflector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Dict</a:t>
            </a:r>
            <a:r>
              <a:rPr lang="en-US" altLang="ko-KR" sz="4000" dirty="0" smtClean="0"/>
              <a:t>] Core[‘Array’] : </a:t>
            </a:r>
            <a:r>
              <a:rPr lang="ko-KR" altLang="en-US" sz="4000" dirty="0" smtClean="0"/>
              <a:t>코어 형태 저장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프로그램 내부에서 계산 편의상 다음과 같이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정보 저장하지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Base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는 위치 정보가 필요하지 않기 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Core[‘Array’][K][L]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위치의 블록의 이름 문자가 저장됨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편의상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사전의 키 값 생략함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{ {‘W’}, {‘B’, ’B’}, {‘B’}, {‘W’}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{ {’W’, ‘W’, ‘W’}, {’A’, ‘B’, ‘C’}, {‘B’, ‘C’, ‘D’}, {‘W’, ‘W’, ‘W’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Core[‘Index’]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매칭됨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954501" y="2879941"/>
            <a:ext cx="1404000" cy="1008016"/>
            <a:chOff x="1800000" y="2340000"/>
            <a:chExt cx="1404000" cy="1008016"/>
          </a:xfrm>
        </p:grpSpPr>
        <p:sp>
          <p:nvSpPr>
            <p:cNvPr id="31" name="직사각형 30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61387" y="4365008"/>
            <a:ext cx="1404128" cy="1224016"/>
            <a:chOff x="4320000" y="1980000"/>
            <a:chExt cx="1404128" cy="1224016"/>
          </a:xfrm>
        </p:grpSpPr>
        <p:sp>
          <p:nvSpPr>
            <p:cNvPr id="41" name="직사각형 40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Core[‘M’], Core[‘N’] </a:t>
            </a:r>
            <a:r>
              <a:rPr lang="ko-KR" altLang="en-US" dirty="0" smtClean="0"/>
              <a:t>코어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Core[‘M’] 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Core[‘N’]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 블록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Core[‘N’] -&gt; [1, 2, 3, 2, 1]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 Core[‘Index’]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내에서의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알려줌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 = Core[‘Index’][K][L]</a:t>
            </a:r>
          </a:p>
          <a:p>
            <a:r>
              <a:rPr lang="en-US" altLang="ko-KR" dirty="0" smtClean="0"/>
              <a:t>K, L</a:t>
            </a:r>
            <a:r>
              <a:rPr lang="ko-KR" altLang="en-US" dirty="0" smtClean="0"/>
              <a:t>을 잘못 </a:t>
            </a:r>
            <a:r>
              <a:rPr lang="ko-KR" altLang="en-US" dirty="0" err="1" smtClean="0"/>
              <a:t>지정할시</a:t>
            </a:r>
            <a:r>
              <a:rPr lang="ko-KR" altLang="en-US" dirty="0" smtClean="0"/>
              <a:t> 체크 못함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Core[‘Index’][0][0] == 0 (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If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’]==True:</a:t>
            </a:r>
          </a:p>
          <a:p>
            <a:pPr lvl="1"/>
            <a:r>
              <a:rPr lang="en-US" altLang="ko-KR" dirty="0" smtClean="0"/>
              <a:t>Core[‘Index’][1][0] == 1</a:t>
            </a:r>
          </a:p>
          <a:p>
            <a:pPr lvl="1"/>
            <a:r>
              <a:rPr lang="en-US" altLang="ko-KR" dirty="0" smtClean="0"/>
              <a:t>else: Core[‘Index’][1][0]</a:t>
            </a:r>
          </a:p>
          <a:p>
            <a:r>
              <a:rPr lang="en-US" altLang="ko-KR" dirty="0" smtClean="0"/>
              <a:t>[!]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블록이 없어도 </a:t>
            </a:r>
            <a:r>
              <a:rPr lang="en-US" altLang="ko-KR" dirty="0" smtClean="0"/>
              <a:t>(K,0)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저장됨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(Core[‘Index’]) !=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StateVector</a:t>
            </a:r>
            <a:r>
              <a:rPr lang="ko-KR" altLang="en-US" dirty="0" smtClean="0"/>
              <a:t>의 정확한 메모리 사이즈는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’])*6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4860032" y="2636911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2132856"/>
            <a:ext cx="3779912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“==“</a:t>
            </a:r>
            <a:r>
              <a:rPr lang="ko-KR" altLang="en-US" sz="1050" b="1" dirty="0" smtClean="0"/>
              <a:t>이 오타인지 불분명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en-US" altLang="ko-KR" sz="1050" b="1" dirty="0" smtClean="0"/>
              <a:t>CSB</a:t>
            </a:r>
            <a:r>
              <a:rPr lang="ko-KR" altLang="en-US" sz="1050" b="1" dirty="0" smtClean="0"/>
              <a:t> 있으면 </a:t>
            </a:r>
            <a:r>
              <a:rPr lang="en-US" altLang="ko-KR" sz="1050" b="1" dirty="0" smtClean="0"/>
              <a:t>[1][0]</a:t>
            </a:r>
            <a:r>
              <a:rPr lang="ko-KR" altLang="en-US" sz="1050" b="1" dirty="0" smtClean="0"/>
              <a:t>에 </a:t>
            </a:r>
            <a:r>
              <a:rPr lang="en-US" altLang="ko-KR" sz="1050" b="1" dirty="0" smtClean="0"/>
              <a:t>1</a:t>
            </a:r>
            <a:r>
              <a:rPr lang="ko-KR" altLang="en-US" sz="1050" b="1" dirty="0" smtClean="0"/>
              <a:t>을 넣겠다는 것으로 보이나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860032" y="3068960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64088" y="2865511"/>
            <a:ext cx="3779912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해당 위치에 뭔가 넣는 것으로 보임</a:t>
            </a:r>
            <a:r>
              <a:rPr lang="en-US" altLang="ko-KR" sz="1050" b="1" dirty="0" smtClean="0"/>
              <a:t>.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796136" y="4293095"/>
            <a:ext cx="1440160" cy="2160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36296" y="4293096"/>
            <a:ext cx="183569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텍스트로 설명 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3" name="오른쪽 화살표 12"/>
          <p:cNvSpPr/>
          <p:nvPr/>
        </p:nvSpPr>
        <p:spPr>
          <a:xfrm rot="9820689">
            <a:off x="6499634" y="4749860"/>
            <a:ext cx="720080" cy="2212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67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[K,L]=Core[‘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’][index]</a:t>
            </a:r>
          </a:p>
          <a:p>
            <a:r>
              <a:rPr lang="ko-KR" altLang="en-US" dirty="0" smtClean="0"/>
              <a:t>전체 노심을 루프 돌리기 위해 필요함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Core[‘BTNs’]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에 저장되는 순서에 따른 블록 타입의 이름을 저장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[‘</a:t>
            </a:r>
            <a:r>
              <a:rPr lang="en-US" altLang="ko-KR" dirty="0" err="1" smtClean="0"/>
              <a:t>Base’,’CSB’,’W’,’W’,’W’,’B</a:t>
            </a:r>
            <a:r>
              <a:rPr lang="en-US" altLang="ko-KR" dirty="0" smtClean="0"/>
              <a:t>’,…]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98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}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(K,L)</a:t>
            </a:r>
            <a:r>
              <a:rPr lang="ko-KR" altLang="en-US" dirty="0"/>
              <a:t>의 블록 타입 이름을 반환</a:t>
            </a:r>
          </a:p>
          <a:p>
            <a:r>
              <a:rPr lang="en-US" altLang="ko-KR" dirty="0" smtClean="0"/>
              <a:t>BTN =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’][K][L]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5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err="1" smtClean="0"/>
              <a:t>FixedToBase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10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8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수정</a:t>
            </a:r>
            <a:r>
              <a:rPr lang="en-US" altLang="ko-KR" sz="2400" dirty="0" smtClean="0"/>
              <a:t>#3: 150522, Sticking Force</a:t>
            </a:r>
            <a:r>
              <a:rPr lang="ko-KR" altLang="en-US" sz="2400" dirty="0" smtClean="0"/>
              <a:t>를 제거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5987008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해당 위치에서 접착력에 해당하는 </a:t>
            </a:r>
            <a:r>
              <a:rPr lang="ko-KR" altLang="en-US" sz="2400" dirty="0" err="1" smtClean="0"/>
              <a:t>반력의</a:t>
            </a:r>
            <a:r>
              <a:rPr lang="ko-KR" altLang="en-US" sz="2400" dirty="0" smtClean="0"/>
              <a:t> 부호를 확인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반력</a:t>
            </a:r>
            <a:r>
              <a:rPr lang="en-US" altLang="ko-KR" sz="2400" dirty="0" smtClean="0"/>
              <a:t>&lt;0</a:t>
            </a:r>
            <a:r>
              <a:rPr lang="ko-KR" altLang="en-US" sz="2400" dirty="0" smtClean="0"/>
              <a:t> 인 경우</a:t>
            </a:r>
            <a:r>
              <a:rPr lang="en-US" altLang="ko-KR" sz="2400" dirty="0" smtClean="0"/>
              <a:t>(sticking),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반력을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만듦</a:t>
            </a:r>
            <a:r>
              <a:rPr lang="en-US" altLang="ko-KR" sz="2400" dirty="0" smtClean="0"/>
              <a:t>(detach).</a:t>
            </a:r>
          </a:p>
          <a:p>
            <a:r>
              <a:rPr lang="ko-KR" altLang="en-US" sz="2400" dirty="0" smtClean="0"/>
              <a:t>인풋에서 </a:t>
            </a:r>
            <a:r>
              <a:rPr lang="en-US" altLang="ko-KR" sz="2400" dirty="0" err="1" smtClean="0"/>
              <a:t>FLAG_NoStickForce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True(</a:t>
            </a:r>
            <a:r>
              <a:rPr lang="ko-KR" altLang="en-US" sz="2400" dirty="0" smtClean="0"/>
              <a:t>접착력 없음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/False(</a:t>
            </a:r>
            <a:r>
              <a:rPr lang="ko-KR" altLang="en-US" sz="2400" dirty="0" smtClean="0"/>
              <a:t>접착력 허용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값을 넣어서 선택하도록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2696"/>
            <a:ext cx="219609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440" y="1844824"/>
            <a:ext cx="288032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23728" y="3582621"/>
            <a:ext cx="4320000" cy="2927846"/>
            <a:chOff x="1766367" y="3212975"/>
            <a:chExt cx="4320000" cy="29278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212975"/>
              <a:ext cx="4320000" cy="74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959968"/>
              <a:ext cx="4320000" cy="72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4684360"/>
              <a:ext cx="4320000" cy="7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5408729"/>
              <a:ext cx="4320000" cy="73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 of False</a:t>
            </a:r>
          </a:p>
          <a:p>
            <a:pPr lvl="1"/>
            <a:r>
              <a:rPr lang="en-US" altLang="ko-KR" dirty="0" smtClean="0"/>
              <a:t>True: CSB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False: CSB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3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']=(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노심 형상 그림용 좌표축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()</a:t>
            </a:r>
            <a:r>
              <a:rPr lang="ko-KR" altLang="en-US" dirty="0" smtClean="0"/>
              <a:t>에서 계산됨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: &lt;w&gt; (State Vector)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State Vector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[U,DU,W,DW,R,DR, … for all (K,L)]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1247827">
            <a:off x="4748391" y="663647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80312" y="692697"/>
            <a:ext cx="1776636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변수 타입 명기</a:t>
            </a:r>
            <a:endParaRPr lang="ko-KR" altLang="en-US" sz="1050" b="1" dirty="0"/>
          </a:p>
        </p:txBody>
      </p:sp>
      <p:sp>
        <p:nvSpPr>
          <p:cNvPr id="7" name="오른쪽 화살표 6"/>
          <p:cNvSpPr/>
          <p:nvPr/>
        </p:nvSpPr>
        <p:spPr>
          <a:xfrm rot="11247827">
            <a:off x="4735443" y="1815774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1844824"/>
            <a:ext cx="2987824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부가설명</a:t>
            </a:r>
            <a:r>
              <a:rPr lang="en-US" altLang="ko-KR" sz="1050" b="1" dirty="0"/>
              <a:t> </a:t>
            </a:r>
            <a:r>
              <a:rPr lang="ko-KR" altLang="en-US" sz="1050" b="1" dirty="0" smtClean="0"/>
              <a:t>필요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ko-KR" altLang="en-US" sz="1050" b="1" dirty="0" smtClean="0"/>
              <a:t>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아니면 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에서 </a:t>
            </a:r>
            <a:r>
              <a:rPr lang="en-US" altLang="ko-KR" sz="1050" b="1" dirty="0" smtClean="0"/>
              <a:t>state vector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?</a:t>
            </a:r>
            <a:endParaRPr lang="en-US" altLang="ko-KR" sz="1050" b="1" dirty="0"/>
          </a:p>
          <a:p>
            <a:pPr algn="ctr"/>
            <a:r>
              <a:rPr lang="en-US" altLang="ko-KR" sz="1050" b="1" dirty="0" smtClean="0"/>
              <a:t>core </a:t>
            </a:r>
            <a:r>
              <a:rPr lang="ko-KR" altLang="en-US" sz="1050" b="1" dirty="0" smtClean="0"/>
              <a:t>뒤의 </a:t>
            </a:r>
            <a:r>
              <a:rPr lang="ko-KR" altLang="en-US" sz="1050" b="1" dirty="0" err="1" smtClean="0"/>
              <a:t>컴마는</a:t>
            </a:r>
            <a:r>
              <a:rPr lang="ko-KR" altLang="en-US" sz="1050" b="1" dirty="0" smtClean="0"/>
              <a:t> 오타인가</a:t>
            </a:r>
            <a:r>
              <a:rPr lang="en-US" altLang="ko-KR" sz="105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101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BC </a:t>
            </a:r>
            <a:r>
              <a:rPr lang="ko-KR" altLang="en-US" sz="8000" dirty="0" smtClean="0"/>
              <a:t>처리방법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2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VectorFied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초기에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에 속한 블록들의 현재 변위를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변위로 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개별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계산 과정에서는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여부와 관계없이 정상적으로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fixed </a:t>
            </a:r>
            <a:r>
              <a:rPr lang="ko-KR" altLang="en-US" dirty="0" smtClean="0"/>
              <a:t>안된 것으로 보고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마지막에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Fixed==‘Fixed’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force=[DU,0,DW,0,DR,0]</a:t>
            </a:r>
          </a:p>
          <a:p>
            <a:pPr lvl="1"/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force=[0,0,0,0,0,0]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trike="sngStrike" dirty="0" err="1" smtClean="0"/>
              <a:t>odeint</a:t>
            </a:r>
            <a:r>
              <a:rPr lang="en-US" altLang="ko-KR" sz="1600" strike="sngStrike" dirty="0" smtClean="0"/>
              <a:t>()</a:t>
            </a:r>
            <a:r>
              <a:rPr lang="ko-KR" altLang="en-US" sz="1600" strike="sngStrike" dirty="0" smtClean="0"/>
              <a:t>에서 사용자는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를 건드릴 수 없다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사용자는 해당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에서 </a:t>
            </a:r>
            <a:r>
              <a:rPr lang="en-US" altLang="ko-KR" sz="1600" strike="sngStrike" dirty="0" smtClean="0"/>
              <a:t>Force Vector</a:t>
            </a:r>
            <a:r>
              <a:rPr lang="ko-KR" altLang="en-US" sz="1600" strike="sngStrike" dirty="0" smtClean="0"/>
              <a:t>만 계산해서 넘겨줘야 한다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그러므로 변위 구속이 있는 물체의 </a:t>
            </a:r>
            <a:r>
              <a:rPr lang="en-US" altLang="ko-KR" sz="1600" strike="sngStrike" dirty="0" smtClean="0"/>
              <a:t>State</a:t>
            </a:r>
            <a:r>
              <a:rPr lang="ko-KR" altLang="en-US" sz="1600" strike="sngStrike" dirty="0" smtClean="0"/>
              <a:t>를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 집어넣으면 그 물체의 변위를 조정할 방법이 없다</a:t>
            </a:r>
            <a:r>
              <a:rPr lang="en-US" altLang="ko-KR" sz="1600" strike="sngStrike" dirty="0" smtClean="0"/>
              <a:t>.</a:t>
            </a:r>
          </a:p>
          <a:p>
            <a:pPr lvl="1"/>
            <a:r>
              <a:rPr lang="ko-KR" altLang="en-US" sz="1400" dirty="0" smtClean="0"/>
              <a:t>어쩌면 가능할 지도 모른다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해당 물체의 </a:t>
            </a:r>
            <a:r>
              <a:rPr lang="en-US" altLang="ko-KR" sz="1400" dirty="0" smtClean="0"/>
              <a:t>State Vector</a:t>
            </a:r>
            <a:r>
              <a:rPr lang="ko-KR" altLang="en-US" sz="1400" dirty="0" smtClean="0"/>
              <a:t>를 직접 고치고 </a:t>
            </a:r>
            <a:r>
              <a:rPr lang="en-US" altLang="ko-KR" sz="1400" dirty="0" smtClean="0"/>
              <a:t>Force Vector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{0}</a:t>
            </a:r>
            <a:r>
              <a:rPr lang="ko-KR" altLang="en-US" sz="1400" dirty="0" smtClean="0"/>
              <a:t>으로 놓으면 </a:t>
            </a:r>
            <a:r>
              <a:rPr lang="en-US" altLang="ko-KR" sz="1400" dirty="0" err="1" smtClean="0"/>
              <a:t>odeint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그대로 인식하지 않겠는가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400" dirty="0" smtClean="0"/>
              <a:t>좋은 아이디어이다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테스트가 필요하다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오호라 된다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일단 믿어보자</a:t>
            </a:r>
            <a:r>
              <a:rPr lang="en-US" altLang="ko-KR" sz="1400" dirty="0" smtClean="0"/>
              <a:t>!!</a:t>
            </a:r>
          </a:p>
          <a:p>
            <a:pPr lvl="1"/>
            <a:r>
              <a:rPr lang="ko-KR" altLang="en-US" sz="1400" dirty="0" smtClean="0"/>
              <a:t>테스트 결과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57835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488379"/>
            <a:ext cx="591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내부에서 한 블록의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강제로 구속함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PutValToVect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블록의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3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000" dirty="0" err="1" smtClean="0"/>
              <a:t>BlockTypes</a:t>
            </a:r>
            <a:r>
              <a:rPr lang="en-US" altLang="ko-KR" sz="2000" dirty="0" smtClean="0"/>
              <a:t>[‘</a:t>
            </a:r>
            <a:r>
              <a:rPr lang="en-US" altLang="ko-KR" sz="2000" dirty="0"/>
              <a:t>《</a:t>
            </a:r>
            <a:r>
              <a:rPr lang="en-US" altLang="ko-KR" sz="2000" dirty="0" err="1" smtClean="0"/>
              <a:t>BlockTypeName</a:t>
            </a:r>
            <a:r>
              <a:rPr lang="en-US" altLang="ko-KR" sz="2000" dirty="0"/>
              <a:t>》</a:t>
            </a:r>
            <a:r>
              <a:rPr lang="en-US" altLang="ko-KR" sz="2000" dirty="0" smtClean="0"/>
              <a:t>’]={</a:t>
            </a:r>
            <a:br>
              <a:rPr lang="en-US" altLang="ko-KR" sz="2000" dirty="0" smtClean="0"/>
            </a:br>
            <a:r>
              <a:rPr lang="en-US" altLang="ko-KR" sz="2000" dirty="0" smtClean="0"/>
              <a:t>'a':《</a:t>
            </a:r>
            <a:r>
              <a:rPr lang="en-US" altLang="ko-KR" sz="2000" dirty="0" err="1" smtClean="0"/>
              <a:t>HalfWidthToDowel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'b':《</a:t>
            </a:r>
            <a:r>
              <a:rPr lang="en-US" altLang="ko-KR" sz="2000" dirty="0" err="1" smtClean="0"/>
              <a:t>HalfWidth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'h':《</a:t>
            </a:r>
            <a:r>
              <a:rPr lang="en-US" altLang="ko-KR" sz="2000" dirty="0" err="1" smtClean="0"/>
              <a:t>HalfHeight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'M':《Mass》,</a:t>
            </a:r>
            <a:br>
              <a:rPr lang="en-US" altLang="ko-KR" sz="2000" dirty="0" smtClean="0"/>
            </a:br>
            <a:r>
              <a:rPr lang="en-US" altLang="ko-KR" sz="2000" dirty="0" smtClean="0"/>
              <a:t>'I':《Moment of Inertia, </a:t>
            </a:r>
            <a:r>
              <a:rPr lang="en-US" altLang="ko-KR" sz="2000" dirty="0" err="1" smtClean="0"/>
              <a:t>Ixz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Kh</a:t>
            </a:r>
            <a:r>
              <a:rPr lang="en-US" altLang="ko-KR" sz="2000" dirty="0" smtClean="0"/>
              <a:t>':《Horizontal Spring Constant》,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</a:t>
            </a:r>
            <a:r>
              <a:rPr lang="en-US" altLang="ko-KR" sz="2000" dirty="0" smtClean="0"/>
              <a:t>Damping Coefficient》,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Spring Constant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Damping Coefficient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b="1" dirty="0" smtClean="0"/>
              <a:t>'Fix':  </a:t>
            </a:r>
            <a:r>
              <a:rPr lang="en-US" altLang="ko-KR" sz="2000" b="1" dirty="0"/>
              <a:t>《</a:t>
            </a:r>
            <a:r>
              <a:rPr lang="en-US" altLang="ko-KR" sz="2000" b="1" dirty="0" smtClean="0"/>
              <a:t>'None‘, ‘Fixed’ or ‘</a:t>
            </a:r>
            <a:r>
              <a:rPr lang="en-US" altLang="ko-KR" sz="2000" b="1" dirty="0" err="1" smtClean="0"/>
              <a:t>FixedToBase</a:t>
            </a:r>
            <a:r>
              <a:rPr lang="en-US" altLang="ko-KR" sz="2000" b="1" dirty="0" smtClean="0"/>
              <a:t>’》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‘Fix’:</a:t>
            </a:r>
          </a:p>
          <a:p>
            <a:pPr lvl="1"/>
            <a:r>
              <a:rPr lang="en-US" altLang="ko-KR" sz="1600" dirty="0" smtClean="0"/>
              <a:t>‘None’   if </a:t>
            </a:r>
            <a:r>
              <a:rPr lang="en-US" altLang="ko-KR" sz="1600" dirty="0"/>
              <a:t>the block is not fixed</a:t>
            </a:r>
          </a:p>
          <a:p>
            <a:pPr lvl="1"/>
            <a:r>
              <a:rPr lang="en-US" altLang="ko-KR" sz="1600" dirty="0" smtClean="0"/>
              <a:t>‘Fixed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U,W,R=0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FixedToBase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U,W,R=U,W,R of </a:t>
            </a:r>
            <a:r>
              <a:rPr lang="en-US" altLang="ko-KR" sz="1600" dirty="0" smtClean="0"/>
              <a:t>Base</a:t>
            </a:r>
          </a:p>
          <a:p>
            <a:r>
              <a:rPr lang="en-US" altLang="ko-KR" sz="2000" strike="sngStrike" dirty="0" smtClean="0"/>
              <a:t>‘Fixed’</a:t>
            </a:r>
            <a:r>
              <a:rPr lang="ko-KR" altLang="en-US" sz="2000" strike="sngStrike" dirty="0" smtClean="0"/>
              <a:t>를 하면 </a:t>
            </a:r>
            <a:r>
              <a:rPr lang="en-US" altLang="ko-KR" sz="2000" strike="sngStrike" dirty="0" err="1" smtClean="0"/>
              <a:t>VectorField</a:t>
            </a:r>
            <a:r>
              <a:rPr lang="en-US" altLang="ko-KR" sz="2000" strike="sngStrike" dirty="0" smtClean="0"/>
              <a:t>()</a:t>
            </a:r>
            <a:r>
              <a:rPr lang="ko-KR" altLang="en-US" sz="2000" strike="sngStrike" dirty="0" smtClean="0"/>
              <a:t>에서 </a:t>
            </a:r>
            <a:r>
              <a:rPr lang="en-US" altLang="ko-KR" sz="2000" strike="sngStrike" dirty="0" smtClean="0"/>
              <a:t>w </a:t>
            </a:r>
            <a:r>
              <a:rPr lang="ko-KR" altLang="en-US" sz="2000" strike="sngStrike" dirty="0" smtClean="0"/>
              <a:t>중 해당 부분을 모두 </a:t>
            </a:r>
            <a:r>
              <a:rPr lang="en-US" altLang="ko-KR" sz="2000" strike="sngStrike" dirty="0" smtClean="0"/>
              <a:t>0</a:t>
            </a:r>
            <a:r>
              <a:rPr lang="ko-KR" altLang="en-US" sz="2000" strike="sngStrike" dirty="0" smtClean="0"/>
              <a:t>으로 둔다</a:t>
            </a:r>
            <a:r>
              <a:rPr lang="en-US" altLang="ko-KR" sz="2000" strike="sngStrike" dirty="0" smtClean="0"/>
              <a:t>.</a:t>
            </a:r>
          </a:p>
          <a:p>
            <a:pPr lvl="1"/>
            <a:r>
              <a:rPr lang="ko-KR" altLang="en-US" sz="1200" dirty="0" smtClean="0"/>
              <a:t>이건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{0} </a:t>
            </a:r>
            <a:r>
              <a:rPr lang="ko-KR" altLang="en-US" sz="1200" dirty="0" smtClean="0"/>
              <a:t>이 아니었어도 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를 계속 유지해야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‘Fixed’</a:t>
            </a:r>
            <a:r>
              <a:rPr lang="ko-KR" altLang="en-US" sz="1600" dirty="0" smtClean="0"/>
              <a:t>를 하면 </a:t>
            </a:r>
            <a:r>
              <a:rPr lang="en-US" altLang="ko-KR" sz="1600" dirty="0" err="1" smtClean="0"/>
              <a:t>VectorField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으로 해서 초기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를 유지하도록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FixedToBase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하면 </a:t>
            </a:r>
            <a:r>
              <a:rPr lang="en-US" altLang="ko-KR" sz="2000" dirty="0" err="1" smtClean="0"/>
              <a:t>VectorField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 </a:t>
            </a:r>
            <a:r>
              <a:rPr lang="ko-KR" altLang="en-US" sz="2000" dirty="0" smtClean="0"/>
              <a:t>중 해당 부분을 </a:t>
            </a:r>
            <a:r>
              <a:rPr lang="en-US" altLang="ko-KR" sz="2000" dirty="0" smtClean="0"/>
              <a:t>Base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(K,L)==(0,0)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State)</a:t>
            </a:r>
            <a:r>
              <a:rPr lang="ko-KR" altLang="en-US" sz="2000" dirty="0" smtClean="0"/>
              <a:t>를 복사해서 넣는다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700" dirty="0" smtClean="0"/>
              <a:t>Core[‘</a:t>
            </a:r>
            <a:r>
              <a:rPr lang="en-US" altLang="ko-KR" sz="1700" dirty="0" err="1" smtClean="0"/>
              <a:t>ReverseIndex</a:t>
            </a:r>
            <a:r>
              <a:rPr lang="en-US" altLang="ko-KR" sz="1700" dirty="0" smtClean="0"/>
              <a:t>’] </a:t>
            </a:r>
            <a:r>
              <a:rPr lang="ko-KR" altLang="en-US" sz="1700" dirty="0" smtClean="0"/>
              <a:t>상에서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가 가장 먼저 처리되므로 </a:t>
            </a:r>
            <a:r>
              <a:rPr lang="en-US" altLang="ko-KR" sz="1700" dirty="0" smtClean="0"/>
              <a:t>(0,0)</a:t>
            </a:r>
            <a:r>
              <a:rPr lang="ko-KR" altLang="en-US" sz="1700" dirty="0" smtClean="0"/>
              <a:t>이 값을 </a:t>
            </a:r>
            <a:r>
              <a:rPr lang="ko-KR" altLang="en-US" sz="1700" dirty="0" err="1" smtClean="0"/>
              <a:t>넣을때</a:t>
            </a:r>
            <a:r>
              <a:rPr lang="ko-KR" altLang="en-US" sz="1700" dirty="0" smtClean="0"/>
              <a:t> 이미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는 업데이트가 되어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위 뒤 경우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즉</a:t>
            </a:r>
            <a:r>
              <a:rPr lang="en-US" altLang="ko-KR" sz="2100" dirty="0" smtClean="0"/>
              <a:t>, ‘None’</a:t>
            </a:r>
            <a:r>
              <a:rPr lang="ko-KR" altLang="en-US" sz="2100" dirty="0" smtClean="0"/>
              <a:t>이 아닌 경우</a:t>
            </a:r>
            <a:r>
              <a:rPr lang="en-US" altLang="ko-KR" sz="2100" dirty="0" smtClean="0"/>
              <a:t>) </a:t>
            </a:r>
            <a:r>
              <a:rPr lang="en-US" altLang="ko-KR" sz="2100" dirty="0" err="1" smtClean="0"/>
              <a:t>Accel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계산 루틴을 수행하지 않고 바로 </a:t>
            </a:r>
            <a:r>
              <a:rPr lang="en-US" altLang="ko-KR" sz="2100" dirty="0" smtClean="0"/>
              <a:t>Force </a:t>
            </a:r>
            <a:r>
              <a:rPr lang="ko-KR" altLang="en-US" sz="2100" dirty="0" smtClean="0"/>
              <a:t>벡터에 </a:t>
            </a:r>
            <a:r>
              <a:rPr lang="en-US" altLang="ko-KR" sz="2100" dirty="0" smtClean="0"/>
              <a:t>(0,0,0,0,0,0) </a:t>
            </a:r>
            <a:r>
              <a:rPr lang="ko-KR" altLang="en-US" sz="2100" dirty="0" smtClean="0"/>
              <a:t>넣는다</a:t>
            </a:r>
            <a:r>
              <a:rPr lang="en-US" altLang="ko-KR" sz="2100" dirty="0" smtClean="0"/>
              <a:t>.</a:t>
            </a:r>
          </a:p>
          <a:p>
            <a:pPr lvl="1"/>
            <a:r>
              <a:rPr lang="ko-KR" altLang="en-US" sz="1700" dirty="0" smtClean="0"/>
              <a:t>주의점</a:t>
            </a:r>
            <a:r>
              <a:rPr lang="en-US" altLang="ko-KR" sz="1700" dirty="0" smtClean="0"/>
              <a:t>: Force </a:t>
            </a:r>
            <a:r>
              <a:rPr lang="ko-KR" altLang="en-US" sz="1700" dirty="0" smtClean="0"/>
              <a:t>벡터에서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은 루프의 가장 뒷부분에서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값을 복사하므로 </a:t>
            </a:r>
            <a:r>
              <a:rPr lang="en-US" altLang="ko-KR" sz="1700" dirty="0" smtClean="0"/>
              <a:t>Force </a:t>
            </a:r>
            <a:r>
              <a:rPr lang="ko-KR" altLang="en-US" sz="1700" dirty="0" smtClean="0"/>
              <a:t>벡터를 </a:t>
            </a:r>
            <a:r>
              <a:rPr lang="en-US" altLang="ko-KR" sz="1700" dirty="0" smtClean="0"/>
              <a:t>{0}</a:t>
            </a:r>
            <a:r>
              <a:rPr lang="ko-KR" altLang="en-US" sz="1700" dirty="0" smtClean="0"/>
              <a:t>으로 둘 때도 이 부분에서 처리해야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만약 </a:t>
            </a:r>
            <a:r>
              <a:rPr lang="en-US" altLang="ko-KR" sz="1700" dirty="0" err="1" smtClean="0"/>
              <a:t>Accel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계산 하는 부분에서 처리하면 뒷부분에서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값이 복사되어 들어간다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단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베이스는 따로 계산한다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70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변위 구속 방법</a:t>
            </a:r>
            <a:r>
              <a:rPr lang="en-US" altLang="ko-KR" dirty="0"/>
              <a:t>2 – </a:t>
            </a:r>
            <a:r>
              <a:rPr lang="ko-KR" altLang="en-US" dirty="0"/>
              <a:t>블록과 </a:t>
            </a:r>
            <a:r>
              <a:rPr lang="en-US" altLang="ko-KR" dirty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BlockTypes</a:t>
            </a:r>
            <a:r>
              <a:rPr lang="en-US" altLang="ko-KR" dirty="0"/>
              <a:t>[‘《</a:t>
            </a:r>
            <a:r>
              <a:rPr lang="en-US" altLang="ko-KR" dirty="0" err="1"/>
              <a:t>BlockTypeName</a:t>
            </a:r>
            <a:r>
              <a:rPr lang="en-US" altLang="ko-KR" dirty="0"/>
              <a:t>》’]={</a:t>
            </a:r>
            <a:br>
              <a:rPr lang="en-US" altLang="ko-KR" dirty="0"/>
            </a:br>
            <a:r>
              <a:rPr lang="en-US" altLang="ko-KR" dirty="0"/>
              <a:t>'a':《</a:t>
            </a:r>
            <a:r>
              <a:rPr lang="en-US" altLang="ko-KR" dirty="0" err="1"/>
              <a:t>HalfWidthToDowel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'b':《</a:t>
            </a:r>
            <a:r>
              <a:rPr lang="en-US" altLang="ko-KR" dirty="0" err="1"/>
              <a:t>HalfWidth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'h':《</a:t>
            </a:r>
            <a:r>
              <a:rPr lang="en-US" altLang="ko-KR" dirty="0" err="1"/>
              <a:t>HalfHeight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'M':《Mass》,</a:t>
            </a:r>
            <a:br>
              <a:rPr lang="en-US" altLang="ko-KR" dirty="0"/>
            </a:br>
            <a:r>
              <a:rPr lang="en-US" altLang="ko-KR" dirty="0"/>
              <a:t>'I':《Moment of Inertia, </a:t>
            </a:r>
            <a:r>
              <a:rPr lang="en-US" altLang="ko-KR" dirty="0" err="1"/>
              <a:t>Ixz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Kh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Ch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Kv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Cv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 smtClean="0"/>
              <a:t>'Fixed':  </a:t>
            </a:r>
            <a:r>
              <a:rPr lang="en-US" altLang="ko-KR" dirty="0"/>
              <a:t>《'None‘, ‘Fixed’ or ‘</a:t>
            </a:r>
            <a:r>
              <a:rPr lang="en-US" altLang="ko-KR" dirty="0" err="1"/>
              <a:t>FixedToBase</a:t>
            </a:r>
            <a:r>
              <a:rPr lang="en-US" altLang="ko-KR" dirty="0"/>
              <a:t>’》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‘</a:t>
            </a:r>
            <a:r>
              <a:rPr lang="en-US" altLang="ko-KR" dirty="0" smtClean="0"/>
              <a:t>Fixed’:</a:t>
            </a:r>
            <a:endParaRPr lang="en-US" altLang="ko-KR" dirty="0"/>
          </a:p>
          <a:p>
            <a:pPr lvl="1"/>
            <a:r>
              <a:rPr lang="en-US" altLang="ko-KR" dirty="0"/>
              <a:t>‘None’   if the block is not fixed</a:t>
            </a:r>
          </a:p>
          <a:p>
            <a:pPr lvl="1"/>
            <a:r>
              <a:rPr lang="en-US" altLang="ko-KR" dirty="0"/>
              <a:t>‘Fixed'   if U,W,R=0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FixedToBase</a:t>
            </a:r>
            <a:r>
              <a:rPr lang="en-US" altLang="ko-KR" dirty="0"/>
              <a:t>'   if U,W,R=U,W,R of Base</a:t>
            </a:r>
          </a:p>
          <a:p>
            <a:r>
              <a:rPr lang="en-US" altLang="ko-KR" strike="sngStrike" dirty="0"/>
              <a:t>‘Fixed’</a:t>
            </a:r>
            <a:r>
              <a:rPr lang="ko-KR" altLang="en-US" strike="sngStrike" dirty="0"/>
              <a:t>를 하면 </a:t>
            </a:r>
            <a:r>
              <a:rPr lang="en-US" altLang="ko-KR" strike="sngStrike" dirty="0" err="1"/>
              <a:t>VectorField</a:t>
            </a:r>
            <a:r>
              <a:rPr lang="en-US" altLang="ko-KR" strike="sngStrike" dirty="0"/>
              <a:t>()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w </a:t>
            </a:r>
            <a:r>
              <a:rPr lang="ko-KR" altLang="en-US" strike="sngStrike" dirty="0"/>
              <a:t>중 해당 부분을 모두 </a:t>
            </a:r>
            <a:r>
              <a:rPr lang="en-US" altLang="ko-KR" strike="sngStrike" dirty="0"/>
              <a:t>0</a:t>
            </a:r>
            <a:r>
              <a:rPr lang="ko-KR" altLang="en-US" strike="sngStrike" dirty="0"/>
              <a:t>으로 둔다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ko-KR" altLang="en-US" dirty="0"/>
              <a:t>이건 아니다</a:t>
            </a:r>
            <a:r>
              <a:rPr lang="en-US" altLang="ko-KR" dirty="0"/>
              <a:t>. </a:t>
            </a:r>
            <a:r>
              <a:rPr lang="ko-KR" altLang="en-US" dirty="0"/>
              <a:t>초기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{0} </a:t>
            </a:r>
            <a:r>
              <a:rPr lang="ko-KR" altLang="en-US" dirty="0"/>
              <a:t>이 아니었어도 초기 </a:t>
            </a:r>
            <a:r>
              <a:rPr lang="en-US" altLang="ko-KR" dirty="0"/>
              <a:t>State</a:t>
            </a:r>
            <a:r>
              <a:rPr lang="ko-KR" altLang="en-US" dirty="0"/>
              <a:t>를 계속 유지해야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‘Fixed’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Force</a:t>
            </a:r>
            <a:r>
              <a:rPr lang="ko-KR" altLang="en-US" dirty="0"/>
              <a:t>를 </a:t>
            </a:r>
            <a:r>
              <a:rPr lang="en-US" altLang="ko-KR" dirty="0"/>
              <a:t>{0}</a:t>
            </a:r>
            <a:r>
              <a:rPr lang="ko-KR" altLang="en-US" dirty="0"/>
              <a:t>으로 해서 초기 </a:t>
            </a:r>
            <a:r>
              <a:rPr lang="en-US" altLang="ko-KR" dirty="0"/>
              <a:t>State</a:t>
            </a:r>
            <a:r>
              <a:rPr lang="ko-KR" altLang="en-US" dirty="0"/>
              <a:t>를 유지하도록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FixedToBase</a:t>
            </a:r>
            <a:r>
              <a:rPr lang="en-US" altLang="ko-KR" dirty="0"/>
              <a:t>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w </a:t>
            </a:r>
            <a:r>
              <a:rPr lang="ko-KR" altLang="en-US" dirty="0"/>
              <a:t>중 해당 부분을 </a:t>
            </a:r>
            <a:r>
              <a:rPr lang="en-US" altLang="ko-KR" dirty="0"/>
              <a:t>Base (</a:t>
            </a:r>
            <a:r>
              <a:rPr lang="ko-KR" altLang="en-US" dirty="0"/>
              <a:t>즉</a:t>
            </a:r>
            <a:r>
              <a:rPr lang="en-US" altLang="ko-KR" dirty="0"/>
              <a:t>, (K,L)==(0,0)</a:t>
            </a:r>
            <a:r>
              <a:rPr lang="ko-KR" altLang="en-US" dirty="0"/>
              <a:t>의 </a:t>
            </a:r>
            <a:r>
              <a:rPr lang="en-US" altLang="ko-KR" dirty="0"/>
              <a:t>State)</a:t>
            </a:r>
            <a:r>
              <a:rPr lang="ko-KR" altLang="en-US" dirty="0"/>
              <a:t>를 복사해서 넣는다</a:t>
            </a:r>
            <a:r>
              <a:rPr lang="en-US" altLang="ko-KR" dirty="0" smtClean="0"/>
              <a:t>. Force</a:t>
            </a:r>
            <a:r>
              <a:rPr lang="ko-KR" altLang="en-US" dirty="0" smtClean="0"/>
              <a:t>는 </a:t>
            </a:r>
            <a:r>
              <a:rPr lang="en-US" altLang="ko-KR" dirty="0"/>
              <a:t>{0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해서 다음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가 변하지 않도록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의 값이 업데이트 되어 있는지 걱정하지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ReverseIndex</a:t>
            </a:r>
            <a:r>
              <a:rPr lang="en-US" altLang="ko-KR" dirty="0"/>
              <a:t>’] </a:t>
            </a:r>
            <a:r>
              <a:rPr lang="ko-KR" altLang="en-US" dirty="0"/>
              <a:t>상에서 </a:t>
            </a:r>
            <a:r>
              <a:rPr lang="en-US" altLang="ko-KR" dirty="0"/>
              <a:t>Base</a:t>
            </a:r>
            <a:r>
              <a:rPr lang="ko-KR" altLang="en-US" dirty="0"/>
              <a:t>가 가장 먼저 처리되므로 </a:t>
            </a:r>
            <a:r>
              <a:rPr lang="en-US" altLang="ko-KR" dirty="0"/>
              <a:t>(0,0)</a:t>
            </a:r>
            <a:r>
              <a:rPr lang="ko-KR" altLang="en-US" dirty="0"/>
              <a:t>이 값을 </a:t>
            </a:r>
            <a:r>
              <a:rPr lang="ko-KR" altLang="en-US" dirty="0" err="1"/>
              <a:t>넣을때</a:t>
            </a:r>
            <a:r>
              <a:rPr lang="ko-KR" altLang="en-US" dirty="0"/>
              <a:t> 이미 </a:t>
            </a:r>
            <a:r>
              <a:rPr lang="en-US" altLang="ko-KR" dirty="0"/>
              <a:t>Base</a:t>
            </a:r>
            <a:r>
              <a:rPr lang="ko-KR" altLang="en-US" dirty="0"/>
              <a:t>는 업데이트가 되어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Force </a:t>
            </a:r>
            <a:r>
              <a:rPr lang="ko-KR" altLang="en-US" dirty="0"/>
              <a:t>벡터에서 </a:t>
            </a:r>
            <a:r>
              <a:rPr lang="en-US" altLang="ko-KR" dirty="0"/>
              <a:t>DU,DW,DR</a:t>
            </a:r>
            <a:r>
              <a:rPr lang="ko-KR" altLang="en-US" dirty="0"/>
              <a:t>은 루프의 가장 뒷부분에서 </a:t>
            </a:r>
            <a:r>
              <a:rPr lang="en-US" altLang="ko-KR" dirty="0"/>
              <a:t>w</a:t>
            </a:r>
            <a:r>
              <a:rPr lang="ko-KR" altLang="en-US" dirty="0"/>
              <a:t>의 값을 복사하므로 </a:t>
            </a:r>
            <a:r>
              <a:rPr lang="en-US" altLang="ko-KR" dirty="0"/>
              <a:t>Force </a:t>
            </a:r>
            <a:r>
              <a:rPr lang="ko-KR" altLang="en-US" dirty="0"/>
              <a:t>벡터를 </a:t>
            </a:r>
            <a:r>
              <a:rPr lang="en-US" altLang="ko-KR" dirty="0"/>
              <a:t>{0}</a:t>
            </a:r>
            <a:r>
              <a:rPr lang="ko-KR" altLang="en-US" dirty="0"/>
              <a:t>으로 둘 때도 이 부분에서 처리해야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Accel</a:t>
            </a:r>
            <a:r>
              <a:rPr lang="en-US" altLang="ko-KR" dirty="0"/>
              <a:t> </a:t>
            </a:r>
            <a:r>
              <a:rPr lang="ko-KR" altLang="en-US" dirty="0"/>
              <a:t>계산 하는 부분에서 처리하면 뒷부분에서 </a:t>
            </a:r>
            <a:r>
              <a:rPr lang="en-US" altLang="ko-KR" dirty="0"/>
              <a:t>DU,DW,DR</a:t>
            </a:r>
            <a:r>
              <a:rPr lang="ko-KR" altLang="en-US" dirty="0"/>
              <a:t>이 </a:t>
            </a:r>
            <a:r>
              <a:rPr lang="en-US" altLang="ko-KR" dirty="0"/>
              <a:t>w</a:t>
            </a:r>
            <a:r>
              <a:rPr lang="ko-KR" altLang="en-US" dirty="0"/>
              <a:t>의 값이 복사되어 들어간다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베이스의 구속은 따로 함수로 만들어서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7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경계조건에 따라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 포함시키느냐 여부가 결정됨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U(t), 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SteateVector</a:t>
            </a:r>
            <a:r>
              <a:rPr lang="ko-KR" altLang="en-US" dirty="0" smtClean="0"/>
              <a:t>에 포함시키면 안됨</a:t>
            </a:r>
            <a:r>
              <a:rPr lang="en-US" altLang="ko-KR" dirty="0" smtClean="0"/>
              <a:t>. (U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할 수가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따로 함수를 만들어 하중 계산 루틴이 해당 시간에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불러들이도록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StateVector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놔두고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하중 계산 시에는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에서 읽지 않고 따로 만든 함수에서 </a:t>
            </a:r>
            <a:r>
              <a:rPr lang="ko-KR" altLang="en-US" dirty="0" err="1" smtClean="0"/>
              <a:t>읽어들임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DU(t), DW(t)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[U, 0, W, 0, 0, 0]</a:t>
            </a:r>
            <a:r>
              <a:rPr lang="ko-KR" altLang="en-US" dirty="0" smtClean="0"/>
              <a:t>로 놓고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Force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[DU(t), 0, DW(t), 0, 0]</a:t>
            </a:r>
            <a:r>
              <a:rPr lang="ko-KR" altLang="en-US" dirty="0" smtClean="0"/>
              <a:t>로 놓으면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이런 </a:t>
            </a:r>
            <a:r>
              <a:rPr lang="en-US" altLang="ko-KR" dirty="0" smtClean="0"/>
              <a:t>BC</a:t>
            </a:r>
            <a:r>
              <a:rPr lang="ko-KR" altLang="en-US" dirty="0" smtClean="0"/>
              <a:t>가 주어질 리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DDU(t), DDW(t)</a:t>
            </a:r>
            <a:r>
              <a:rPr lang="ko-KR" altLang="en-US" dirty="0" smtClean="0"/>
              <a:t>가 주어지는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를 그대로 놓고 풀면 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v04a</a:t>
            </a:r>
            <a:r>
              <a:rPr lang="ko-KR" altLang="en-US" dirty="0" smtClean="0"/>
              <a:t>에서는 일단 보류하고 다음 버전에서 고려하자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52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 </a:t>
            </a:r>
            <a:r>
              <a:rPr lang="en-US" altLang="ko-KR" dirty="0" smtClean="0"/>
              <a:t>-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Load={{}}</a:t>
            </a:r>
          </a:p>
          <a:p>
            <a:pPr lvl="1"/>
            <a:r>
              <a:rPr lang="en-US" altLang="ko-KR" dirty="0" smtClean="0"/>
              <a:t>Load[1] : x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Load[3] : z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Load[5] : r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][‘Type’]=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’, or ‘Data’</a:t>
            </a:r>
          </a:p>
          <a:p>
            <a:pPr lvl="1"/>
            <a:r>
              <a:rPr lang="en-US" altLang="ko-KR" dirty="0"/>
              <a:t>Load[</a:t>
            </a:r>
            <a:r>
              <a:rPr lang="en-US" altLang="ko-KR" dirty="0" err="1"/>
              <a:t>i</a:t>
            </a:r>
            <a:r>
              <a:rPr lang="en-US" altLang="ko-KR" dirty="0"/>
              <a:t>][‘</a:t>
            </a:r>
            <a:r>
              <a:rPr lang="en-US" altLang="ko-KR" dirty="0" err="1"/>
              <a:t>FnType</a:t>
            </a:r>
            <a:r>
              <a:rPr lang="en-US" altLang="ko-KR" dirty="0"/>
              <a:t>’]= ‘Sin</a:t>
            </a:r>
            <a:r>
              <a:rPr lang="en-US" altLang="ko-KR" dirty="0" smtClean="0"/>
              <a:t>’, </a:t>
            </a:r>
            <a:r>
              <a:rPr lang="en-US" altLang="ko-KR" dirty="0"/>
              <a:t>‘Cos</a:t>
            </a:r>
            <a:r>
              <a:rPr lang="en-US" altLang="ko-KR" dirty="0" smtClean="0"/>
              <a:t>’, or ‘Data’</a:t>
            </a:r>
            <a:endParaRPr lang="en-US" altLang="ko-KR" dirty="0"/>
          </a:p>
          <a:p>
            <a:pPr lvl="1"/>
            <a:r>
              <a:rPr lang="en-US" altLang="ko-KR" dirty="0" smtClean="0"/>
              <a:t>if ‘Sin’ or ‘Cos’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][‘Amp’]=</a:t>
            </a:r>
            <a:r>
              <a:rPr lang="en-US" altLang="ko-KR" dirty="0"/>
              <a:t> </a:t>
            </a:r>
            <a:r>
              <a:rPr lang="en-US" altLang="ko-KR" dirty="0" smtClean="0"/>
              <a:t>《Amplitude》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’]= 《Frequency (Hz)》</a:t>
            </a:r>
          </a:p>
          <a:p>
            <a:pPr lvl="1"/>
            <a:r>
              <a:rPr lang="en-US" altLang="ko-KR" dirty="0" smtClean="0"/>
              <a:t>if ‘Data’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’]= ‘《Data File Name》’</a:t>
            </a:r>
          </a:p>
          <a:p>
            <a:pPr lvl="2"/>
            <a:r>
              <a:rPr lang="en-US" altLang="ko-KR" dirty="0" smtClean="0"/>
              <a:t>Data File Format</a:t>
            </a:r>
          </a:p>
          <a:p>
            <a:pPr lvl="3"/>
            <a:r>
              <a:rPr lang="en-US" altLang="ko-KR" dirty="0" smtClean="0"/>
              <a:t>Dummy Header Line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t,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Time, Acceleration or Displacement</a:t>
            </a:r>
          </a:p>
          <a:p>
            <a:pPr lvl="3"/>
            <a:r>
              <a:rPr lang="en-US" altLang="ko-KR" dirty="0" smtClean="0"/>
              <a:t>Repeat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3387" y="1015747"/>
            <a:ext cx="4329550" cy="2981040"/>
            <a:chOff x="4634458" y="1015747"/>
            <a:chExt cx="4329550" cy="29810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15747"/>
              <a:ext cx="4320000" cy="74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61547"/>
              <a:ext cx="4320000" cy="7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7827"/>
              <a:ext cx="4320000" cy="74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458" y="3248827"/>
              <a:ext cx="4320000" cy="74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오른쪽 화살표 4"/>
          <p:cNvSpPr/>
          <p:nvPr/>
        </p:nvSpPr>
        <p:spPr>
          <a:xfrm>
            <a:off x="4443347" y="2227129"/>
            <a:ext cx="360040" cy="5872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16834"/>
            <a:ext cx="4320000" cy="2916136"/>
            <a:chOff x="-1700213" y="1635634"/>
            <a:chExt cx="4320000" cy="2916136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1635634"/>
              <a:ext cx="4320000" cy="74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101408"/>
              <a:ext cx="4320000" cy="72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823056"/>
              <a:ext cx="4320000" cy="72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2376488"/>
              <a:ext cx="4320000" cy="72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CSB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고정되면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자유도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CSB </a:t>
            </a:r>
            <a:r>
              <a:rPr lang="ko-KR" altLang="en-US" dirty="0" smtClean="0"/>
              <a:t>자체에 변위 구속을 넣을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1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단위요소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Fixed : Base</a:t>
            </a:r>
            <a:r>
              <a:rPr lang="ko-KR" altLang="en-US" dirty="0" smtClean="0"/>
              <a:t>와 동일한 변위를 가지는 것을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에서 블록의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를 지정하면 그 블록은 모든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계산하지 않고 매우 큰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c=0</a:t>
            </a:r>
            <a:r>
              <a:rPr lang="ko-KR" altLang="en-US" dirty="0" smtClean="0"/>
              <a:t>로 놓고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와 연결하여 계산함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어쩌면 </a:t>
            </a:r>
            <a:r>
              <a:rPr lang="en-US" altLang="ko-KR" dirty="0" smtClean="0"/>
              <a:t>singularity</a:t>
            </a:r>
            <a:r>
              <a:rPr lang="ko-KR" altLang="en-US" dirty="0" smtClean="0"/>
              <a:t>의 위험성이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v0a</a:t>
            </a:r>
            <a:r>
              <a:rPr lang="ko-KR" altLang="en-US" dirty="0" smtClean="0"/>
              <a:t>에서 수평 충돌 </a:t>
            </a:r>
            <a:r>
              <a:rPr lang="en-US" altLang="ko-KR" dirty="0" smtClean="0"/>
              <a:t>V&amp;V</a:t>
            </a:r>
            <a:r>
              <a:rPr lang="ko-KR" altLang="en-US" dirty="0" smtClean="0"/>
              <a:t>만을 위한 임시 방편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시간에 대해 해당 블록의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와 따로 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02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함</a:t>
            </a:r>
            <a:r>
              <a:rPr lang="ko-KR" altLang="en-US" sz="8000"/>
              <a:t>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Force</a:t>
            </a:r>
          </a:p>
          <a:p>
            <a:pPr lvl="1"/>
            <a:r>
              <a:rPr lang="en-US" altLang="ko-KR" dirty="0" err="1"/>
              <a:t>VectorField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Force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CopyBaseToFixedToBase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) :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AccelModForFixedBlocks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w,t,Core,f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[DU,0,DW,0,DR]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치환</a:t>
            </a:r>
            <a:endParaRPr lang="en-US" altLang="ko-KR" dirty="0"/>
          </a:p>
          <a:p>
            <a:r>
              <a:rPr lang="en-US" altLang="ko-KR" dirty="0" err="1" smtClean="0"/>
              <a:t>Force_Block_H</a:t>
            </a:r>
            <a:endParaRPr lang="en-US" altLang="ko-KR" dirty="0" smtClean="0"/>
          </a:p>
          <a:p>
            <a:pPr lvl="1"/>
            <a:r>
              <a:rPr lang="en-US" altLang="ko-KR" dirty="0" err="1"/>
              <a:t>Force_Block_H</a:t>
            </a:r>
            <a:r>
              <a:rPr lang="en-US" altLang="ko-KR" dirty="0"/>
              <a:t> (</a:t>
            </a:r>
            <a:r>
              <a:rPr lang="en-US" altLang="ko-KR" dirty="0" err="1"/>
              <a:t>w,t,Core,K,L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Misc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: </a:t>
            </a:r>
            <a:r>
              <a:rPr lang="ko-KR" altLang="en-US" dirty="0" smtClean="0"/>
              <a:t>유저 메시지 출력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VerboseInit</a:t>
            </a:r>
            <a:r>
              <a:rPr lang="en-US" altLang="ko-KR" dirty="0" smtClean="0"/>
              <a:t> : [</a:t>
            </a:r>
            <a:r>
              <a:rPr lang="ko-KR" altLang="en-US" dirty="0" smtClean="0"/>
              <a:t>사용자 사용금지</a:t>
            </a:r>
            <a:r>
              <a:rPr lang="en-US" altLang="ko-KR" dirty="0" smtClean="0"/>
              <a:t>] Verbose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 : </a:t>
            </a:r>
            <a:r>
              <a:rPr lang="ko-KR" altLang="en-US" dirty="0" smtClean="0"/>
              <a:t>유저 메시지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</a:t>
            </a:r>
            <a:r>
              <a:rPr lang="ko-KR" altLang="en-US" dirty="0"/>
              <a:t> </a:t>
            </a:r>
            <a:r>
              <a:rPr lang="ko-KR" altLang="en-US" dirty="0" smtClean="0"/>
              <a:t>파일 모두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GetBlockCoords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블록의 주어진 변위에서 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좌표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블록의 초기 중심점 위치 정보 갱신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화면 출력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MakeIndex_RearrangeArray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MakeConnectivity</a:t>
            </a:r>
            <a:r>
              <a:rPr lang="en-US" altLang="ko-KR" dirty="0"/>
              <a:t> (Core</a:t>
            </a:r>
            <a:r>
              <a:rPr lang="en-US" altLang="ko-KR" dirty="0" smtClean="0"/>
              <a:t>,)</a:t>
            </a:r>
          </a:p>
          <a:p>
            <a:pPr lvl="1"/>
            <a:r>
              <a:rPr lang="en-US" altLang="ko-KR" dirty="0" err="1"/>
              <a:t>GetSolFromVect</a:t>
            </a:r>
            <a:r>
              <a:rPr lang="en-US" altLang="ko-KR" dirty="0"/>
              <a:t> (</a:t>
            </a:r>
            <a:r>
              <a:rPr lang="en-US" altLang="ko-KR" dirty="0" err="1"/>
              <a:t>Core,Vect,K,L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에서 </a:t>
            </a:r>
            <a:r>
              <a:rPr lang="en-US" altLang="ko-KR" dirty="0"/>
              <a:t>(K,L)</a:t>
            </a:r>
            <a:r>
              <a:rPr lang="ko-KR" altLang="en-US" dirty="0"/>
              <a:t>에 해당하는 </a:t>
            </a:r>
            <a:r>
              <a:rPr lang="en-US" altLang="ko-KR" dirty="0"/>
              <a:t>state </a:t>
            </a:r>
            <a:r>
              <a:rPr lang="ko-KR" altLang="en-US" dirty="0"/>
              <a:t>반환</a:t>
            </a:r>
            <a:r>
              <a:rPr lang="en-US" altLang="ko-KR" dirty="0"/>
              <a:t>( [U,DU,W,DW,R,DR] )</a:t>
            </a:r>
          </a:p>
          <a:p>
            <a:pPr lvl="1"/>
            <a:r>
              <a:rPr lang="en-US" altLang="ko-KR" dirty="0" err="1"/>
              <a:t>PutValToVect</a:t>
            </a:r>
            <a:r>
              <a:rPr lang="en-US" altLang="ko-KR" dirty="0"/>
              <a:t> (</a:t>
            </a:r>
            <a:r>
              <a:rPr lang="en-US" altLang="ko-KR" dirty="0" err="1"/>
              <a:t>Core,Vect,K,L,Values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의 </a:t>
            </a:r>
            <a:r>
              <a:rPr lang="en-US" altLang="ko-KR" dirty="0"/>
              <a:t>(K,L)</a:t>
            </a:r>
            <a:r>
              <a:rPr lang="ko-KR" altLang="en-US" dirty="0"/>
              <a:t>에 해당하는 위치에 </a:t>
            </a:r>
            <a:r>
              <a:rPr lang="en-US" altLang="ko-KR" dirty="0"/>
              <a:t>Values</a:t>
            </a:r>
            <a:r>
              <a:rPr lang="ko-KR" altLang="en-US" dirty="0"/>
              <a:t>로 표시된 </a:t>
            </a:r>
            <a:r>
              <a:rPr lang="en-US" altLang="ko-KR" dirty="0"/>
              <a:t>state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  <a:r>
              <a:rPr lang="en-US" altLang="ko-KR" dirty="0" smtClean="0"/>
              <a:t>Values</a:t>
            </a:r>
            <a:r>
              <a:rPr lang="en-US" altLang="ko-KR" dirty="0"/>
              <a:t>==[U,DU,W,DW,R,DR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t,Solution,Core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t,Solution,Core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ExtractAccelFromXV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Solution,t,Core</a:t>
            </a:r>
            <a:r>
              <a:rPr lang="en-US" altLang="ko-KR" dirty="0"/>
              <a:t>) : Solution </a:t>
            </a:r>
            <a:r>
              <a:rPr lang="ko-KR" altLang="en-US" dirty="0"/>
              <a:t>벡터에서 가속도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Force: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 smtClean="0"/>
                  <a:t>기능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&lt;t&gt;</a:t>
                </a:r>
                <a:r>
                  <a:rPr lang="ko-KR" altLang="en-US" dirty="0" smtClean="0"/>
                  <a:t>에서 현재 </a:t>
                </a:r>
                <a:r>
                  <a:rPr lang="en-US" altLang="ko-KR" dirty="0" smtClean="0"/>
                  <a:t>State Vector &lt;w&gt;</a:t>
                </a:r>
                <a:r>
                  <a:rPr lang="ko-KR" altLang="en-US" dirty="0" smtClean="0"/>
                  <a:t>를 받아 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받는 </a:t>
                </a:r>
                <a:r>
                  <a:rPr lang="en-US" altLang="ko-KR" dirty="0" smtClean="0"/>
                  <a:t>Force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Vector</a:t>
                </a:r>
                <a:r>
                  <a:rPr lang="ko-KR" altLang="en-US" dirty="0" smtClean="0"/>
                  <a:t>로 만들어 반환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 err="1" smtClean="0"/>
                  <a:t>odeint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Force Vector</a:t>
                </a:r>
                <a:r>
                  <a:rPr lang="ko-KR" altLang="en-US" dirty="0" smtClean="0"/>
                  <a:t>를 계산하는 루틴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2</a:t>
                </a:r>
              </a:p>
              <a:p>
                <a:pPr lvl="1"/>
                <a:r>
                  <a:rPr lang="en-US" altLang="ko-KR" dirty="0" err="1" smtClean="0"/>
                  <a:t>ExtractAccelFromXV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해당 시간에 대한 가속도를 구하기 위해 사용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기타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에서 우변의 벡터를 만들어 내는 역할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77" r="-667"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Force: </a:t>
            </a:r>
            <a:r>
              <a:rPr lang="en-US" altLang="ko-KR" sz="3200" dirty="0" err="1" smtClean="0"/>
              <a:t>ExtractAccelFromXV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Solution,t,Core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해석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이루어진 벡터의 집합을 사용하여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추출해낸다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로부터 얻어진 해 벡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이용하여 가속도 벡터를 계산해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[DDU,DDW,DDR, … for all (K,L)] at t=t[0] ,</a:t>
            </a:r>
            <a:br>
              <a:rPr lang="en-US" altLang="ko-KR" dirty="0" smtClean="0"/>
            </a:br>
            <a:r>
              <a:rPr lang="en-US" altLang="ko-KR" dirty="0" smtClean="0"/>
              <a:t>  [</a:t>
            </a:r>
            <a:r>
              <a:rPr lang="en-US" altLang="ko-KR" dirty="0"/>
              <a:t>DDU,DDW,DDR, … for all (K,L)] at </a:t>
            </a:r>
            <a:r>
              <a:rPr lang="en-US" altLang="ko-KR" dirty="0" smtClean="0"/>
              <a:t>t=t[1] , …]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ERROR 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code=-1)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r>
              <a:rPr lang="ko-KR" altLang="en-US" dirty="0" smtClean="0"/>
              <a:t>다음 두 동작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sys.exit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Misc</a:t>
            </a:r>
            <a:r>
              <a:rPr lang="en-US" altLang="ko-KR" dirty="0"/>
              <a:t>: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 (OUTPUT_DIR)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[!] </a:t>
            </a:r>
            <a:r>
              <a:rPr lang="ko-KR" altLang="en-US" dirty="0" smtClean="0"/>
              <a:t>사용자 사용금지</a:t>
            </a:r>
            <a:endParaRPr lang="en-US" altLang="ko-KR" dirty="0" smtClean="0"/>
          </a:p>
          <a:p>
            <a:r>
              <a:rPr lang="en-US" altLang="ko-KR" dirty="0" smtClean="0"/>
              <a:t>Verbose </a:t>
            </a:r>
            <a:r>
              <a:rPr lang="ko-KR" altLang="en-US" dirty="0" smtClean="0"/>
              <a:t>함수에 사용될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전역변수를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Verbose (</a:t>
            </a:r>
            <a:r>
              <a:rPr lang="en-US" altLang="ko-KR" sz="2800" dirty="0" err="1" smtClean="0"/>
              <a:t>Msg</a:t>
            </a:r>
            <a:r>
              <a:rPr lang="en-US" altLang="ko-KR" sz="2800" dirty="0" smtClean="0"/>
              <a:t>=‘’, </a:t>
            </a:r>
            <a:r>
              <a:rPr lang="en-US" altLang="ko-KR" sz="2800" dirty="0" err="1" smtClean="0"/>
              <a:t>NewLine</a:t>
            </a:r>
            <a:r>
              <a:rPr lang="en-US" altLang="ko-KR" sz="2800" dirty="0" smtClean="0"/>
              <a:t>=True)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  <a:endParaRPr lang="en-US" altLang="ko-KR" dirty="0"/>
          </a:p>
          <a:p>
            <a:r>
              <a:rPr lang="ko-KR" altLang="en-US" dirty="0" smtClean="0"/>
              <a:t>인수 없으면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ko-KR" altLang="en-US" dirty="0" smtClean="0"/>
              <a:t>만 있으면 출력하고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ko-KR" altLang="en-US" dirty="0" smtClean="0"/>
              <a:t>줄 바꾸지 않으려면 </a:t>
            </a:r>
            <a:r>
              <a:rPr lang="en-US" altLang="ko-KR" dirty="0" err="1" smtClean="0"/>
              <a:t>NewLine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넣을 것</a:t>
            </a:r>
            <a:endParaRPr lang="en-US" altLang="ko-KR" dirty="0" smtClean="0"/>
          </a:p>
          <a:p>
            <a:r>
              <a:rPr lang="ko-KR" altLang="en-US" dirty="0" smtClean="0"/>
              <a:t>출력 파일 이름</a:t>
            </a:r>
            <a:r>
              <a:rPr lang="en-US" altLang="ko-KR" dirty="0" smtClean="0"/>
              <a:t>: FN_OUT.log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FN_OUT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(v04f) log </a:t>
            </a:r>
            <a:r>
              <a:rPr lang="ko-KR" altLang="en-US" dirty="0" smtClean="0"/>
              <a:t>파일은 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저장된 이름의 폴더에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설정됨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::</a:t>
            </a:r>
            <a:r>
              <a:rPr lang="en-US" altLang="ko-KR" sz="3600" dirty="0" err="1" smtClean="0"/>
              <a:t>GetBlockCoords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err="1" smtClean="0"/>
              <a:t>Core,K,L,U,W,R</a:t>
            </a:r>
            <a:r>
              <a:rPr lang="en-US" altLang="ko-KR" sz="3600" dirty="0" smtClean="0"/>
              <a:t>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블록의 변위 </a:t>
            </a:r>
            <a:r>
              <a:rPr lang="en-US" altLang="ko-KR" dirty="0" smtClean="0"/>
              <a:t>(U,W,R)</a:t>
            </a:r>
            <a:r>
              <a:rPr lang="ko-KR" altLang="en-US" dirty="0" smtClean="0"/>
              <a:t>을 주면 해당 블록의 중심점과 각 모서리의 좌표를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 W] for center,</a:t>
            </a:r>
            <a:br>
              <a:rPr lang="en-US" altLang="ko-KR" dirty="0" smtClean="0"/>
            </a:br>
            <a:r>
              <a:rPr lang="en-US" altLang="ko-KR" dirty="0" smtClean="0"/>
              <a:t>  [U, W] for LU,</a:t>
            </a:r>
            <a:br>
              <a:rPr lang="en-US" altLang="ko-KR" dirty="0" smtClean="0"/>
            </a:br>
            <a:r>
              <a:rPr lang="en-US" altLang="ko-KR" dirty="0" smtClean="0"/>
              <a:t>  [U, W] for LD,</a:t>
            </a:r>
            <a:br>
              <a:rPr lang="en-US" altLang="ko-KR" dirty="0" smtClean="0"/>
            </a:br>
            <a:r>
              <a:rPr lang="en-US" altLang="ko-KR" dirty="0" smtClean="0"/>
              <a:t>  [U, W] for RU,</a:t>
            </a:r>
            <a:br>
              <a:rPr lang="en-US" altLang="ko-KR" dirty="0" smtClean="0"/>
            </a:br>
            <a:r>
              <a:rPr lang="en-US" altLang="ko-KR" dirty="0" smtClean="0"/>
              <a:t>  [U, W] for RD 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#4: 150422 </a:t>
            </a:r>
            <a:r>
              <a:rPr lang="ko-KR" altLang="en-US" sz="2400" dirty="0" smtClean="0"/>
              <a:t>버전 포맷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모듈 </a:t>
            </a:r>
            <a:r>
              <a:rPr lang="en-US" altLang="ko-KR" sz="2400" dirty="0" smtClean="0"/>
              <a:t>import </a:t>
            </a:r>
            <a:r>
              <a:rPr lang="ko-KR" altLang="en-US" sz="2400" dirty="0" smtClean="0"/>
              <a:t>방법 변경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기존파일명</a:t>
            </a:r>
            <a:r>
              <a:rPr lang="en-US" altLang="ko-KR" dirty="0" smtClean="0"/>
              <a:t>_Build###.py</a:t>
            </a:r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번호가 가장 최신인 것을 자동으로 </a:t>
            </a:r>
            <a:r>
              <a:rPr lang="en-US" altLang="ko-KR" dirty="0" smtClean="0"/>
              <a:t>import </a:t>
            </a:r>
            <a:r>
              <a:rPr lang="ko-KR" altLang="en-US" smtClean="0"/>
              <a:t>하도록 변경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(Core,)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블록의 초기 중심점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InitialBlockCenters</a:t>
            </a:r>
            <a:r>
              <a:rPr lang="en-US" altLang="ko-KR" dirty="0" smtClean="0"/>
              <a:t>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블록의 중심점 좌표 </a:t>
            </a:r>
            <a:r>
              <a:rPr lang="en-US" altLang="ko-KR" dirty="0" smtClean="0"/>
              <a:t>[x, z] </a:t>
            </a:r>
            <a:r>
              <a:rPr lang="ko-KR" altLang="en-US" dirty="0" smtClean="0"/>
              <a:t>가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PrintCoreArray</a:t>
            </a:r>
            <a:r>
              <a:rPr lang="en-US" altLang="ko-KR" dirty="0" smtClean="0"/>
              <a:t> (Core)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코어의 블록 및 기타 구성 요소의 배치 형상을 수직으로 적층된 모습으로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5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Misc</a:t>
            </a:r>
            <a:r>
              <a:rPr lang="en-US" altLang="ko-KR" sz="2400" dirty="0" smtClean="0"/>
              <a:t>: [</a:t>
            </a:r>
            <a:r>
              <a:rPr lang="ko-KR" altLang="en-US" sz="2400" dirty="0" smtClean="0"/>
              <a:t>보류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MakeIndex_RearrangeArray</a:t>
            </a:r>
            <a:r>
              <a:rPr lang="en-US" altLang="ko-KR" sz="2400" dirty="0" smtClean="0"/>
              <a:t> (Core, </a:t>
            </a:r>
            <a:r>
              <a:rPr lang="en-US" altLang="ko-KR" sz="2400" dirty="0" err="1" smtClean="0"/>
              <a:t>CoreArray</a:t>
            </a:r>
            <a:r>
              <a:rPr lang="en-US" altLang="ko-KR" sz="2400" dirty="0" smtClean="0"/>
              <a:t>,)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Core[‘Index’],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’], Core[‘Array’] </a:t>
            </a:r>
            <a:r>
              <a:rPr lang="ko-KR" altLang="en-US" dirty="0" smtClean="0"/>
              <a:t>만들어 주는 함수인데 </a:t>
            </a:r>
            <a:r>
              <a:rPr lang="en-US" altLang="ko-KR" dirty="0" smtClean="0"/>
              <a:t>v0.3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개념이 </a:t>
            </a:r>
            <a:r>
              <a:rPr lang="en-US" altLang="ko-KR" dirty="0"/>
              <a:t>v</a:t>
            </a:r>
            <a:r>
              <a:rPr lang="en-US" altLang="ko-KR" dirty="0" smtClean="0"/>
              <a:t>0.4</a:t>
            </a:r>
            <a:r>
              <a:rPr lang="ko-KR" altLang="en-US" dirty="0" smtClean="0"/>
              <a:t>에서 완전히 바뀌고 </a:t>
            </a:r>
            <a:r>
              <a:rPr lang="en-US" altLang="ko-KR" dirty="0" err="1" smtClean="0"/>
              <a:t>ReverseIndex</a:t>
            </a:r>
            <a:r>
              <a:rPr lang="ko-KR" altLang="en-US" dirty="0" smtClean="0"/>
              <a:t>라는 것이 추가되어 현재 이 함수는 사용하면 안됨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8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[</a:t>
            </a:r>
            <a:r>
              <a:rPr lang="ko-KR" altLang="en-US" sz="3600" dirty="0" smtClean="0"/>
              <a:t>보류</a:t>
            </a:r>
            <a:r>
              <a:rPr lang="en-US" altLang="ko-KR" sz="3600" dirty="0" smtClean="0"/>
              <a:t>] </a:t>
            </a:r>
            <a:r>
              <a:rPr lang="en-US" altLang="ko-KR" sz="3600" dirty="0" err="1" smtClean="0"/>
              <a:t>MakeConnectivity</a:t>
            </a:r>
            <a:r>
              <a:rPr lang="en-US" altLang="ko-KR" sz="3600" dirty="0" smtClean="0"/>
              <a:t> (Core,)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블록의 </a:t>
            </a:r>
            <a:r>
              <a:rPr lang="en-US" altLang="ko-KR" dirty="0" smtClean="0"/>
              <a:t>LU, LD, RU, RD </a:t>
            </a:r>
            <a:r>
              <a:rPr lang="ko-KR" altLang="en-US" dirty="0" smtClean="0"/>
              <a:t>모서리에 위치하는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블록의 열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수평으로 충돌할 블록의 열 위치는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가 아니라 현재 변위에서의 각 블록의 모서리 좌표를 가지고 매번 재계산할 것이므로 현재는 사용 안함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10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::POST </a:t>
            </a:r>
            <a:r>
              <a:rPr lang="ko-KR" altLang="en-US" dirty="0" smtClean="0"/>
              <a:t>류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각 섹션의 마지막은 무조건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그렇게 해야 </a:t>
            </a:r>
            <a:r>
              <a:rPr lang="en-US" altLang="ko-KR" dirty="0" smtClean="0"/>
              <a:t>Restart</a:t>
            </a:r>
            <a:r>
              <a:rPr lang="ko-KR" altLang="en-US" dirty="0"/>
              <a:t> </a:t>
            </a:r>
            <a:r>
              <a:rPr lang="ko-KR" altLang="en-US" dirty="0" smtClean="0"/>
              <a:t>할 때 가장 마지막 결과를 이용할 수 있음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각 섹션의 맨 처음은 무조건 출력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섹션의 마지막과 현재 섹션의 처음이 동일한 상태이므로 중복 출력 피하기 위함</a:t>
            </a:r>
            <a:endParaRPr lang="en-US" altLang="ko-KR" dirty="0" smtClean="0"/>
          </a:p>
          <a:p>
            <a:r>
              <a:rPr lang="en-US" altLang="ko-KR" dirty="0" smtClean="0"/>
              <a:t>3) t=0</a:t>
            </a:r>
            <a:r>
              <a:rPr lang="ko-KR" altLang="en-US" dirty="0" smtClean="0"/>
              <a:t> 에서 무조건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t=0</a:t>
            </a:r>
            <a:r>
              <a:rPr lang="ko-KR" altLang="en-US" dirty="0"/>
              <a:t> </a:t>
            </a:r>
            <a:r>
              <a:rPr lang="ko-KR" altLang="en-US" dirty="0" smtClean="0"/>
              <a:t>은 출력 안되므로 따로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1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 smtClean="0"/>
              <a:t>t,Solution,Core</a:t>
            </a:r>
            <a:r>
              <a:rPr lang="en-US" altLang="ko-KR" sz="2800" dirty="0" smtClean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코어 변형 형상 화면 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.csv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OP_CoreShapeNFreq</a:t>
            </a:r>
            <a:endParaRPr lang="ko-KR" altLang="en-US" dirty="0"/>
          </a:p>
          <a:p>
            <a:pPr lvl="1"/>
            <a:r>
              <a:rPr lang="en-US" altLang="ko-KR" dirty="0" err="1" smtClean="0"/>
              <a:t>OP_CoreShapeScale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OP_CoreShapeScaleMargin</a:t>
            </a:r>
            <a:endParaRPr lang="ko-KR" altLang="en-US" dirty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85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88640"/>
            <a:ext cx="8208912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23528" y="188640"/>
            <a:ext cx="8496944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04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t,Solution,Core,FO_DIR</a:t>
            </a:r>
            <a:r>
              <a:rPr lang="en-US" altLang="ko-KR" sz="2800" dirty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코어 변형 형상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결과물인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en-US" altLang="ko-KR" dirty="0" err="1" smtClean="0"/>
              <a:t>odint</a:t>
            </a:r>
            <a:r>
              <a:rPr lang="ko-KR" altLang="en-US" dirty="0" smtClean="0"/>
              <a:t>의 결과물인 각 시간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: </a:t>
            </a:r>
            <a:r>
              <a:rPr lang="ko-KR" altLang="en-US" dirty="0" smtClean="0"/>
              <a:t>글로벌 변수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OP_CoreShape_TimePointe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OP_CoreShape_Scale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FN_CoreShape</a:t>
            </a:r>
            <a:endParaRPr lang="en-US" altLang="ko-KR" dirty="0" smtClean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FO_DIR/</a:t>
            </a:r>
            <a:r>
              <a:rPr lang="en-US" altLang="ko-KR" dirty="0" err="1" smtClean="0"/>
              <a:t>FN_CoreShape</a:t>
            </a:r>
            <a:r>
              <a:rPr lang="en-US" altLang="ko-KR" dirty="0" smtClean="0"/>
              <a:t>_####_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dirty="0" err="1" smtClean="0"/>
              <a:t>OP_CoreShape_Scale</a:t>
            </a:r>
            <a:r>
              <a:rPr lang="ko-KR" altLang="en-US" dirty="0" smtClean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58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Post_CoreShapeInit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Core,)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초기형상 </a:t>
            </a:r>
            <a:r>
              <a:rPr lang="ko-KR" altLang="en-US" dirty="0" err="1" smtClean="0">
                <a:solidFill>
                  <a:srgbClr val="FF0000"/>
                </a:solidFill>
              </a:rPr>
              <a:t>적용안됨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향후 수정해야 할 것 같음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Figure</a:t>
            </a:r>
            <a:r>
              <a:rPr lang="ko-KR" altLang="en-US" dirty="0" smtClean="0"/>
              <a:t>의 좌표축 범위와 마진을 결정함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만들지는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']=[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만들어줘야 할 듯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검토 필요</a:t>
            </a:r>
            <a:endParaRPr lang="en-US" altLang="ko-KR" dirty="0" smtClean="0"/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버그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215</a:t>
            </a:r>
            <a:r>
              <a:rPr lang="ko-KR" altLang="en-US" dirty="0" smtClean="0"/>
              <a:t>줄</a:t>
            </a:r>
            <a:r>
              <a:rPr lang="en-US" altLang="ko-KR" dirty="0" smtClean="0"/>
              <a:t>: CSB</a:t>
            </a:r>
            <a:r>
              <a:rPr lang="ko-KR" altLang="en-US" dirty="0" smtClean="0"/>
              <a:t>의 우측 좌표계산을 위해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블록의 좌표를 받아옴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의 우측 끝은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(M,1)</a:t>
            </a:r>
            <a:r>
              <a:rPr lang="ko-KR" altLang="en-US" dirty="0" smtClean="0"/>
              <a:t>이 되어야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33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Post_Solution</a:t>
            </a:r>
            <a:r>
              <a:rPr lang="en-US" altLang="ko-KR" sz="3200" dirty="0"/>
              <a:t> (</a:t>
            </a:r>
            <a:r>
              <a:rPr lang="en-US" altLang="ko-KR" sz="3200" dirty="0" err="1" smtClean="0"/>
              <a:t>t,Solution,Accel,Core,FO_DIR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사용자 지정 </a:t>
            </a:r>
            <a:r>
              <a:rPr lang="ko-KR" altLang="en-US" dirty="0" err="1" smtClean="0"/>
              <a:t>시간점에서의</a:t>
            </a:r>
            <a:r>
              <a:rPr lang="ko-KR" altLang="en-US" dirty="0" smtClean="0"/>
              <a:t> 노심 전체 결과물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endParaRPr lang="en-US" altLang="ko-KR" dirty="0"/>
          </a:p>
          <a:p>
            <a:pPr lvl="1"/>
            <a:r>
              <a:rPr lang="en-US" altLang="ko-KR" dirty="0"/>
              <a:t>t : </a:t>
            </a:r>
            <a:r>
              <a:rPr lang="en-US" altLang="ko-KR" dirty="0" err="1"/>
              <a:t>odeint</a:t>
            </a:r>
            <a:r>
              <a:rPr lang="ko-KR" altLang="en-US" dirty="0"/>
              <a:t>의 결과물인 </a:t>
            </a:r>
            <a:r>
              <a:rPr lang="en-US" altLang="ko-KR" dirty="0"/>
              <a:t>time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Solution : </a:t>
            </a:r>
            <a:r>
              <a:rPr lang="en-US" altLang="ko-KR" dirty="0" err="1"/>
              <a:t>odint</a:t>
            </a:r>
            <a:r>
              <a:rPr lang="ko-KR" altLang="en-US" dirty="0"/>
              <a:t>의 결과물인 각 시간 별 </a:t>
            </a:r>
            <a:r>
              <a:rPr lang="en-US" altLang="ko-KR" dirty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 : </a:t>
            </a:r>
            <a:r>
              <a:rPr lang="en-US" altLang="ko-KR" dirty="0" err="1"/>
              <a:t>ExtractAccelFromXV</a:t>
            </a:r>
            <a:r>
              <a:rPr lang="en-US" altLang="ko-KR" dirty="0"/>
              <a:t> (</a:t>
            </a:r>
            <a:r>
              <a:rPr lang="en-US" altLang="ko-KR" dirty="0" err="1"/>
              <a:t>Solution,t,Core</a:t>
            </a:r>
            <a:r>
              <a:rPr lang="en-US" altLang="ko-KR" dirty="0"/>
              <a:t>,) </a:t>
            </a:r>
            <a:r>
              <a:rPr lang="ko-KR" altLang="en-US" dirty="0" smtClean="0"/>
              <a:t>로 구해지는 각 시각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벡터에 해당하는 가속도 벡터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넣으면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읽지 않고 출력하지 않음</a:t>
            </a:r>
            <a:r>
              <a:rPr lang="en-US" altLang="ko-KR" dirty="0" smtClean="0"/>
              <a:t>. None</a:t>
            </a:r>
            <a:r>
              <a:rPr lang="ko-KR" altLang="en-US" dirty="0" smtClean="0"/>
              <a:t>을 넣는 이유는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호출해야 하는데 이 계산과정이 시간이 많이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계산 과정을 생략하기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: </a:t>
            </a:r>
            <a:r>
              <a:rPr lang="ko-KR" altLang="en-US" dirty="0"/>
              <a:t>글로벌 변수 영역</a:t>
            </a:r>
            <a:endParaRPr lang="en-US" altLang="ko-KR" dirty="0"/>
          </a:p>
          <a:p>
            <a:pPr lvl="1"/>
            <a:r>
              <a:rPr lang="en-US" altLang="ko-KR" dirty="0"/>
              <a:t>FO_DIR : </a:t>
            </a:r>
            <a:r>
              <a:rPr lang="ko-KR" altLang="en-US" dirty="0"/>
              <a:t>출력 </a:t>
            </a:r>
            <a:r>
              <a:rPr lang="ko-KR" altLang="en-US" dirty="0" err="1"/>
              <a:t>디렉토리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/>
              <a:t>관련 </a:t>
            </a:r>
            <a:r>
              <a:rPr lang="en-US" altLang="ko-KR" dirty="0"/>
              <a:t>Input</a:t>
            </a:r>
          </a:p>
          <a:p>
            <a:pPr lvl="1"/>
            <a:r>
              <a:rPr lang="en-US" altLang="ko-KR" dirty="0" err="1" smtClean="0"/>
              <a:t>OP_Solution_TimeFreq</a:t>
            </a:r>
            <a:endParaRPr lang="en-US" altLang="ko-KR" dirty="0" smtClean="0"/>
          </a:p>
          <a:p>
            <a:pPr lvl="1"/>
            <a:r>
              <a:rPr lang="en-US" altLang="ko-KR" smtClean="0"/>
              <a:t>FN_CoreShape</a:t>
            </a:r>
            <a:endParaRPr lang="en-US" altLang="ko-KR" dirty="0"/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/>
              <a:t>’]</a:t>
            </a:r>
          </a:p>
          <a:p>
            <a:pPr lvl="2"/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Post_CoreShapeInit</a:t>
            </a:r>
            <a:r>
              <a:rPr lang="en-US" altLang="ko-KR" dirty="0"/>
              <a:t> (Core,)</a:t>
            </a:r>
            <a:r>
              <a:rPr lang="ko-KR" altLang="en-US" dirty="0"/>
              <a:t>에서 </a:t>
            </a:r>
            <a:r>
              <a:rPr lang="ko-KR" altLang="en-US" dirty="0" smtClean="0"/>
              <a:t>계산됨</a:t>
            </a:r>
            <a:endParaRPr lang="en-US" altLang="ko-KR" dirty="0" smtClean="0"/>
          </a:p>
          <a:p>
            <a:r>
              <a:rPr lang="ko-KR" altLang="en-US" dirty="0" smtClean="0"/>
              <a:t>모듈 글로벌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NPost_Solution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출력할 파일의 일련번호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OP_Solution_TimePointer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출력해야 할 </a:t>
            </a:r>
            <a:r>
              <a:rPr lang="ko-KR" altLang="en-US" dirty="0" err="1" smtClean="0"/>
              <a:t>시간점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dirty="0" err="1"/>
              <a:t>OP_CoreShape_Scale</a:t>
            </a:r>
            <a:r>
              <a:rPr lang="ko-KR" altLang="en-US" dirty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22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 </a:t>
            </a:r>
            <a:r>
              <a:rPr lang="en-US" altLang="ko-KR" sz="2000" dirty="0" smtClean="0"/>
              <a:t>v04d #5: 150603 </a:t>
            </a:r>
            <a:r>
              <a:rPr lang="ko-KR" altLang="en-US" sz="2000" dirty="0" err="1" smtClean="0"/>
              <a:t>메인모듈</a:t>
            </a:r>
            <a:r>
              <a:rPr lang="en-US" altLang="ko-KR" sz="2000" dirty="0" smtClean="0"/>
              <a:t>_Build002, Misc_Build003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GetInitBlockCenters</a:t>
            </a:r>
            <a:endParaRPr lang="en-US" altLang="ko-KR" dirty="0"/>
          </a:p>
          <a:p>
            <a:pPr lvl="1"/>
            <a:r>
              <a:rPr lang="ko-KR" altLang="en-US" dirty="0" smtClean="0"/>
              <a:t>블록 중심점 계산시 갭 사이즈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갭 사이즈인 </a:t>
            </a:r>
            <a:r>
              <a:rPr lang="en-US" altLang="ko-KR" dirty="0" smtClean="0"/>
              <a:t>Delta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사용되지 않는 </a:t>
            </a:r>
            <a:r>
              <a:rPr lang="en-US" altLang="ko-KR" dirty="0" smtClean="0"/>
              <a:t>GetInitBlockCenters2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모듈에서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271 : </a:t>
            </a:r>
            <a:r>
              <a:rPr lang="en-US" altLang="ko-KR" dirty="0"/>
              <a:t>GetInitBlockCenters2(</a:t>
            </a:r>
            <a:r>
              <a:rPr lang="en-US" altLang="ko-KR" dirty="0" err="1"/>
              <a:t>Core,VERBOSE</a:t>
            </a:r>
            <a:r>
              <a:rPr lang="en-US" altLang="ko-KR" dirty="0"/>
              <a:t>=VERBOSE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500~507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Misc_Build002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GetInitBlockCenters2 (</a:t>
            </a:r>
            <a:r>
              <a:rPr lang="en-US" altLang="ko-KR" dirty="0" err="1"/>
              <a:t>Core,VERBOSE</a:t>
            </a:r>
            <a:r>
              <a:rPr lang="en-US" altLang="ko-KR" dirty="0" smtClean="0"/>
              <a:t>=''): </a:t>
            </a:r>
            <a:r>
              <a:rPr lang="ko-KR" altLang="en-US" dirty="0" smtClean="0"/>
              <a:t>함수 전체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932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VectorField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</a:t>
            </a:r>
            <a:r>
              <a:rPr lang="en-US" altLang="ko-KR" sz="1000" dirty="0" smtClean="0"/>
              <a:t>,)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2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/>
              <a:t>IndexBlock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CoreReverseIndex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1728000" y="2628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2"/>
          </p:cNvCxnSpPr>
          <p:nvPr/>
        </p:nvCxnSpPr>
        <p:spPr>
          <a:xfrm rot="10800000" flipH="1" flipV="1">
            <a:off x="720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13" idx="6"/>
          </p:cNvCxnSpPr>
          <p:nvPr/>
        </p:nvCxnSpPr>
        <p:spPr>
          <a:xfrm flipH="1">
            <a:off x="1872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(K,L)=</a:t>
            </a:r>
            <a:r>
              <a:rPr lang="en-US" altLang="ko-KR" sz="1000" dirty="0" err="1" smtClean="0"/>
              <a:t>CoreReverseIndex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IndexBlock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12" idx="2"/>
            <a:endCxn id="26" idx="0"/>
          </p:cNvCxnSpPr>
          <p:nvPr/>
        </p:nvCxnSpPr>
        <p:spPr>
          <a:xfrm>
            <a:off x="180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8000" y="1728000"/>
            <a:ext cx="1584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Call Force Functions</a:t>
            </a:r>
          </a:p>
          <a:p>
            <a:pPr algn="ctr"/>
            <a:r>
              <a:rPr lang="en-US" altLang="ko-KR" sz="1000" dirty="0" smtClean="0"/>
              <a:t>according to (K,L)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2"/>
            <a:endCxn id="30" idx="0"/>
          </p:cNvCxnSpPr>
          <p:nvPr/>
        </p:nvCxnSpPr>
        <p:spPr>
          <a:xfrm>
            <a:off x="180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8000" y="2124000"/>
            <a:ext cx="1584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Get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[3]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30" idx="2"/>
            <a:endCxn id="40" idx="0"/>
          </p:cNvCxnSpPr>
          <p:nvPr/>
        </p:nvCxnSpPr>
        <p:spPr>
          <a:xfrm>
            <a:off x="1800000" y="2052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08000" y="2376000"/>
            <a:ext cx="1584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Assemble w &amp;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 into f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45" idx="2"/>
            <a:endCxn id="13" idx="0"/>
          </p:cNvCxnSpPr>
          <p:nvPr/>
        </p:nvCxnSpPr>
        <p:spPr>
          <a:xfrm>
            <a:off x="1800000" y="2556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80000" y="2880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f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13" idx="4"/>
            <a:endCxn id="50" idx="0"/>
          </p:cNvCxnSpPr>
          <p:nvPr/>
        </p:nvCxnSpPr>
        <p:spPr>
          <a:xfrm>
            <a:off x="1800000" y="2772000"/>
            <a:ext cx="80" cy="108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" idx="2"/>
            <a:endCxn id="12" idx="0"/>
          </p:cNvCxnSpPr>
          <p:nvPr/>
        </p:nvCxnSpPr>
        <p:spPr>
          <a:xfrm flipH="1">
            <a:off x="180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0" idx="2"/>
            <a:endCxn id="45" idx="0"/>
          </p:cNvCxnSpPr>
          <p:nvPr/>
        </p:nvCxnSpPr>
        <p:spPr>
          <a:xfrm>
            <a:off x="1800000" y="2277888"/>
            <a:ext cx="0" cy="98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6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60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0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2" name="꺾인 연결선 27"/>
          <p:cNvCxnSpPr>
            <a:stCxn id="77" idx="2"/>
            <a:endCxn id="81" idx="0"/>
          </p:cNvCxnSpPr>
          <p:nvPr/>
        </p:nvCxnSpPr>
        <p:spPr>
          <a:xfrm>
            <a:off x="468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1"/>
          <p:cNvCxnSpPr>
            <a:stCxn id="81" idx="2"/>
          </p:cNvCxnSpPr>
          <p:nvPr/>
        </p:nvCxnSpPr>
        <p:spPr>
          <a:xfrm>
            <a:off x="468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60000" y="2988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Accel</a:t>
            </a:r>
            <a:endParaRPr lang="ko-KR" altLang="en-US" sz="1000" dirty="0"/>
          </a:p>
        </p:txBody>
      </p:sp>
      <p:cxnSp>
        <p:nvCxnSpPr>
          <p:cNvPr id="90" name="꺾인 연결선 51"/>
          <p:cNvCxnSpPr>
            <a:endCxn id="89" idx="0"/>
          </p:cNvCxnSpPr>
          <p:nvPr/>
        </p:nvCxnSpPr>
        <p:spPr>
          <a:xfrm>
            <a:off x="4680000" y="2683777"/>
            <a:ext cx="80" cy="3042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54"/>
          <p:cNvCxnSpPr>
            <a:stCxn id="76" idx="2"/>
            <a:endCxn id="77" idx="0"/>
          </p:cNvCxnSpPr>
          <p:nvPr/>
        </p:nvCxnSpPr>
        <p:spPr>
          <a:xfrm flipH="1">
            <a:off x="468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00000" y="173611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600000" y="2011056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90</a:t>
            </a:fld>
            <a:fld id="{11955DEA-CE8E-4BD0-9536-370E97A6B3C7}" type="slidenum">
              <a:rPr lang="ko-KR" altLang="en-US" smtClean="0"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20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0445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수평 충돌에서 한 블록 내에 한 종류의 충돌은 한번만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U-MR </a:t>
            </a:r>
            <a:r>
              <a:rPr lang="ko-KR" altLang="en-US" dirty="0" smtClean="0"/>
              <a:t>조건은 한 블록 내에서 여러 번 발생할 수 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아래 블록과의 충돌만 계산된다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그림에서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만 계산되고 </a:t>
            </a:r>
            <a:r>
              <a:rPr lang="en-US" altLang="ko-KR" dirty="0" smtClean="0"/>
              <a:t>F2</a:t>
            </a:r>
            <a:r>
              <a:rPr lang="ko-KR" altLang="en-US" dirty="0" smtClean="0"/>
              <a:t>는 계산되지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찾는 루프에서 충돌을 찾으면 루프를 빠져나가기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제한을 해제할 수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루프에서 충돌을 찾으면 그 즉시 충격력을 계산하고 다시 루프를 돌리면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제한 해제의 필요성이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블록과 접하는 옆 열의 블록의 상부 또는 하부 모서리가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해당 블록과 접하지 않는 이상 발생할 가능성은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필요성이 없어 보인다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윗면이 정확이 맞는 경우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윗면이 맞지 않는 경우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블록과 접하지 않는 이상 필요성이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5028893"/>
            <a:ext cx="1817027" cy="1381669"/>
            <a:chOff x="5293994" y="2111897"/>
            <a:chExt cx="1817027" cy="138166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293994" y="2121337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 rot="600000">
              <a:off x="6210906" y="2622732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 rot="-600000">
              <a:off x="6210904" y="3133566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 rot="-600000">
              <a:off x="6210906" y="2111897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 flipH="1" flipV="1">
              <a:off x="5964636" y="2197417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5957107" y="3212779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697831" y="3123002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F1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013" y="2129785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F2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4379914"/>
            <a:ext cx="1800230" cy="2359783"/>
            <a:chOff x="5304578" y="1395990"/>
            <a:chExt cx="1800230" cy="23597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304578" y="1969551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194109" y="1969552"/>
              <a:ext cx="900115" cy="50234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204693" y="1395990"/>
              <a:ext cx="900115" cy="573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28184" y="4353163"/>
            <a:ext cx="1800230" cy="2359784"/>
            <a:chOff x="5304578" y="1395989"/>
            <a:chExt cx="1800230" cy="23597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304578" y="1709521"/>
              <a:ext cx="900115" cy="152003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194109" y="2111897"/>
              <a:ext cx="900115" cy="36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204693" y="1395989"/>
              <a:ext cx="900115" cy="715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542120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옆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수평 충돌 블록 번호 찾기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29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Upper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93</a:t>
            </a:fld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Z&lt;=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6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9" idx="2"/>
              <a:endCxn id="48" idx="0"/>
            </p:cNvCxnSpPr>
            <p:nvPr/>
          </p:nvCxnSpPr>
          <p:spPr>
            <a:xfrm flipH="1">
              <a:off x="1836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43" idx="2"/>
              <a:endCxn id="130" idx="6"/>
            </p:cNvCxnSpPr>
            <p:nvPr/>
          </p:nvCxnSpPr>
          <p:spPr>
            <a:xfrm rot="5400000">
              <a:off x="268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2"/>
            </p:cNvCxnSpPr>
            <p:nvPr/>
          </p:nvCxnSpPr>
          <p:spPr>
            <a:xfrm rot="16200000" flipH="1">
              <a:off x="2088034" y="5111966"/>
              <a:ext cx="144000" cy="64806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Z1=[1,2,3,4,5,7,10,14,16]</a:t>
            </a:r>
          </a:p>
          <a:p>
            <a:r>
              <a:rPr lang="en-US" altLang="ko-KR" sz="1000" dirty="0" smtClean="0"/>
              <a:t>Z2=[5,6,8,9,11,12,13,15]</a:t>
            </a:r>
          </a:p>
          <a:p>
            <a:r>
              <a:rPr lang="en-US" altLang="ko-KR" sz="1000" dirty="0" smtClean="0"/>
              <a:t>Nm =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(Z2)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for L in range(1,len(Z1)+1):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if L &lt;= Nm: m = L</a:t>
            </a:r>
          </a:p>
          <a:p>
            <a:r>
              <a:rPr lang="en-US" altLang="ko-KR" sz="1000" dirty="0" smtClean="0"/>
              <a:t>  else:       m = Nm</a:t>
            </a:r>
          </a:p>
          <a:p>
            <a:r>
              <a:rPr lang="en-US" altLang="ko-KR" sz="1000" dirty="0" smtClean="0"/>
              <a:t>  Z = Z1[L-1]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Nm &lt;= m:</a:t>
            </a:r>
          </a:p>
          <a:p>
            <a:r>
              <a:rPr lang="en-US" altLang="ko-KR" sz="1000" dirty="0" smtClean="0"/>
              <a:t>        m = Nm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+=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Z &lt;=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else: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m &lt;= 1:</a:t>
            </a:r>
          </a:p>
          <a:p>
            <a:r>
              <a:rPr lang="en-US" altLang="ko-KR" sz="1000" dirty="0" smtClean="0"/>
              <a:t>        m = 1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-=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r>
              <a:rPr lang="en-US" altLang="ko-KR" sz="1000" dirty="0" smtClean="0"/>
              <a:t>        m += 1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print 'L-m = %d-%d'%(</a:t>
            </a:r>
            <a:r>
              <a:rPr lang="en-US" altLang="ko-KR" sz="1000" dirty="0" err="1" smtClean="0"/>
              <a:t>L,m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6-3</a:t>
            </a:r>
          </a:p>
          <a:p>
            <a:r>
              <a:rPr lang="en-US" altLang="ko-KR" sz="1000" dirty="0"/>
              <a:t>L-m = 7-5</a:t>
            </a:r>
          </a:p>
          <a:p>
            <a:r>
              <a:rPr lang="en-US" altLang="ko-KR" sz="1000" dirty="0"/>
              <a:t>L-m = 8-8</a:t>
            </a:r>
          </a:p>
          <a:p>
            <a:r>
              <a:rPr lang="en-US" altLang="ko-KR" sz="1000" dirty="0"/>
              <a:t>L-m = 9-8</a:t>
            </a:r>
            <a:endParaRPr lang="ko-KR" altLang="en-US" sz="10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7853014" y="622952"/>
            <a:ext cx="737640" cy="5686328"/>
            <a:chOff x="7853014" y="622952"/>
            <a:chExt cx="737640" cy="5686328"/>
          </a:xfrm>
        </p:grpSpPr>
        <p:sp>
          <p:nvSpPr>
            <p:cNvPr id="153" name="직사각형 152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30654" y="1028190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63443" y="184666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428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Lower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94</a:t>
            </a:fld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&lt;=Z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4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43" idx="2"/>
              <a:endCxn id="48" idx="0"/>
            </p:cNvCxnSpPr>
            <p:nvPr/>
          </p:nvCxnSpPr>
          <p:spPr>
            <a:xfrm flipH="1">
              <a:off x="3204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&lt;=Z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2"/>
              <a:endCxn id="130" idx="2"/>
            </p:cNvCxnSpPr>
            <p:nvPr/>
          </p:nvCxnSpPr>
          <p:spPr>
            <a:xfrm rot="16200000" flipH="1">
              <a:off x="196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6"/>
            </p:cNvCxnSpPr>
            <p:nvPr/>
          </p:nvCxnSpPr>
          <p:spPr>
            <a:xfrm rot="5400000">
              <a:off x="2808034" y="5112034"/>
              <a:ext cx="144000" cy="64793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Z1=[0,1,2,3,4,5,7,10,14,16]</a:t>
            </a:r>
          </a:p>
          <a:p>
            <a:r>
              <a:rPr lang="en-US" altLang="ko-KR" sz="1000" dirty="0"/>
              <a:t>Z2=[0,5,6,8,9,11,12,13,15]</a:t>
            </a:r>
          </a:p>
          <a:p>
            <a:r>
              <a:rPr lang="en-US" altLang="ko-KR" sz="1000" dirty="0"/>
              <a:t>Nm 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(Z2)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L in range(1,len(Z1)+1):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if L &lt;= Nm: m = L</a:t>
            </a:r>
          </a:p>
          <a:p>
            <a:r>
              <a:rPr lang="en-US" altLang="ko-KR" sz="1000" dirty="0"/>
              <a:t>  else:       m = Nm</a:t>
            </a:r>
          </a:p>
          <a:p>
            <a:r>
              <a:rPr lang="en-US" altLang="ko-KR" sz="1000" dirty="0"/>
              <a:t>  Z = Z1[L-1]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Nm &lt;= m:</a:t>
            </a:r>
          </a:p>
          <a:p>
            <a:r>
              <a:rPr lang="en-US" altLang="ko-KR" sz="1000" dirty="0"/>
              <a:t>        m = Nm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+=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Z &lt;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m -= 1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else: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m &lt;= 1:</a:t>
            </a:r>
          </a:p>
          <a:p>
            <a:r>
              <a:rPr lang="en-US" altLang="ko-KR" sz="1000" dirty="0"/>
              <a:t>        m = 1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-=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print 'L-m = %d-%d'%(</a:t>
            </a:r>
            <a:r>
              <a:rPr lang="en-US" altLang="ko-KR" sz="1000" dirty="0" err="1"/>
              <a:t>L,m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6-2</a:t>
            </a:r>
          </a:p>
          <a:p>
            <a:r>
              <a:rPr lang="en-US" altLang="ko-KR" sz="1000" dirty="0"/>
              <a:t>L-m = 7-3</a:t>
            </a:r>
          </a:p>
          <a:p>
            <a:r>
              <a:rPr lang="en-US" altLang="ko-KR" sz="1000" dirty="0"/>
              <a:t>L-m = 8-5</a:t>
            </a:r>
          </a:p>
          <a:p>
            <a:r>
              <a:rPr lang="en-US" altLang="ko-KR" sz="1000" dirty="0"/>
              <a:t>L-m = 9-8</a:t>
            </a:r>
          </a:p>
          <a:p>
            <a:r>
              <a:rPr lang="en-US" altLang="ko-KR" sz="1000" dirty="0"/>
              <a:t>L-m = 10-9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53014" y="286338"/>
            <a:ext cx="737640" cy="6022942"/>
            <a:chOff x="7853014" y="286338"/>
            <a:chExt cx="737640" cy="6022942"/>
          </a:xfrm>
        </p:grpSpPr>
        <p:sp>
          <p:nvSpPr>
            <p:cNvPr id="15" name="직사각형 14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3014" y="28633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24774" y="137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24774" y="101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374" y="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07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951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012" y="1381007"/>
            <a:ext cx="196962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</a:t>
            </a:r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TotalTime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9452" y="157919"/>
            <a:ext cx="129155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SectionTime0=fixed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78123" y="14943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82856" y="641908"/>
            <a:ext cx="2837204" cy="1726250"/>
          </a:xfrm>
          <a:custGeom>
            <a:avLst/>
            <a:gdLst>
              <a:gd name="connsiteX0" fmla="*/ 95 w 2486921"/>
              <a:gd name="connsiteY0" fmla="*/ 1469876 h 1726250"/>
              <a:gd name="connsiteX1" fmla="*/ 95 w 2486921"/>
              <a:gd name="connsiteY1" fmla="*/ 1350235 h 1726250"/>
              <a:gd name="connsiteX2" fmla="*/ 8641 w 2486921"/>
              <a:gd name="connsiteY2" fmla="*/ 846033 h 1726250"/>
              <a:gd name="connsiteX3" fmla="*/ 34279 w 2486921"/>
              <a:gd name="connsiteY3" fmla="*/ 786213 h 1726250"/>
              <a:gd name="connsiteX4" fmla="*/ 51370 w 2486921"/>
              <a:gd name="connsiteY4" fmla="*/ 726392 h 1726250"/>
              <a:gd name="connsiteX5" fmla="*/ 111191 w 2486921"/>
              <a:gd name="connsiteY5" fmla="*/ 589660 h 1726250"/>
              <a:gd name="connsiteX6" fmla="*/ 145374 w 2486921"/>
              <a:gd name="connsiteY6" fmla="*/ 512747 h 1726250"/>
              <a:gd name="connsiteX7" fmla="*/ 171011 w 2486921"/>
              <a:gd name="connsiteY7" fmla="*/ 452927 h 1726250"/>
              <a:gd name="connsiteX8" fmla="*/ 213740 w 2486921"/>
              <a:gd name="connsiteY8" fmla="*/ 376015 h 1726250"/>
              <a:gd name="connsiteX9" fmla="*/ 239378 w 2486921"/>
              <a:gd name="connsiteY9" fmla="*/ 299103 h 1726250"/>
              <a:gd name="connsiteX10" fmla="*/ 307744 w 2486921"/>
              <a:gd name="connsiteY10" fmla="*/ 170916 h 1726250"/>
              <a:gd name="connsiteX11" fmla="*/ 359019 w 2486921"/>
              <a:gd name="connsiteY11" fmla="*/ 119641 h 1726250"/>
              <a:gd name="connsiteX12" fmla="*/ 384656 w 2486921"/>
              <a:gd name="connsiteY12" fmla="*/ 76912 h 1726250"/>
              <a:gd name="connsiteX13" fmla="*/ 444477 w 2486921"/>
              <a:gd name="connsiteY13" fmla="*/ 42729 h 1726250"/>
              <a:gd name="connsiteX14" fmla="*/ 478660 w 2486921"/>
              <a:gd name="connsiteY14" fmla="*/ 17091 h 1726250"/>
              <a:gd name="connsiteX15" fmla="*/ 512843 w 2486921"/>
              <a:gd name="connsiteY15" fmla="*/ 8546 h 1726250"/>
              <a:gd name="connsiteX16" fmla="*/ 538480 w 2486921"/>
              <a:gd name="connsiteY16" fmla="*/ 0 h 1726250"/>
              <a:gd name="connsiteX17" fmla="*/ 606847 w 2486921"/>
              <a:gd name="connsiteY17" fmla="*/ 8546 h 1726250"/>
              <a:gd name="connsiteX18" fmla="*/ 735034 w 2486921"/>
              <a:gd name="connsiteY18" fmla="*/ 102549 h 1726250"/>
              <a:gd name="connsiteX19" fmla="*/ 965770 w 2486921"/>
              <a:gd name="connsiteY19" fmla="*/ 264919 h 1726250"/>
              <a:gd name="connsiteX20" fmla="*/ 1076865 w 2486921"/>
              <a:gd name="connsiteY20" fmla="*/ 376015 h 1726250"/>
              <a:gd name="connsiteX21" fmla="*/ 1128140 w 2486921"/>
              <a:gd name="connsiteY21" fmla="*/ 418744 h 1726250"/>
              <a:gd name="connsiteX22" fmla="*/ 1170869 w 2486921"/>
              <a:gd name="connsiteY22" fmla="*/ 487110 h 1726250"/>
              <a:gd name="connsiteX23" fmla="*/ 1230690 w 2486921"/>
              <a:gd name="connsiteY23" fmla="*/ 589660 h 1726250"/>
              <a:gd name="connsiteX24" fmla="*/ 1256327 w 2486921"/>
              <a:gd name="connsiteY24" fmla="*/ 709301 h 1726250"/>
              <a:gd name="connsiteX25" fmla="*/ 1273419 w 2486921"/>
              <a:gd name="connsiteY25" fmla="*/ 794759 h 1726250"/>
              <a:gd name="connsiteX26" fmla="*/ 1290510 w 2486921"/>
              <a:gd name="connsiteY26" fmla="*/ 982766 h 1726250"/>
              <a:gd name="connsiteX27" fmla="*/ 1324693 w 2486921"/>
              <a:gd name="connsiteY27" fmla="*/ 1162228 h 1726250"/>
              <a:gd name="connsiteX28" fmla="*/ 1341785 w 2486921"/>
              <a:gd name="connsiteY28" fmla="*/ 1298961 h 1726250"/>
              <a:gd name="connsiteX29" fmla="*/ 1350331 w 2486921"/>
              <a:gd name="connsiteY29" fmla="*/ 1350235 h 1726250"/>
              <a:gd name="connsiteX30" fmla="*/ 1375968 w 2486921"/>
              <a:gd name="connsiteY30" fmla="*/ 1427147 h 1726250"/>
              <a:gd name="connsiteX31" fmla="*/ 1427243 w 2486921"/>
              <a:gd name="connsiteY31" fmla="*/ 1598063 h 1726250"/>
              <a:gd name="connsiteX32" fmla="*/ 1461426 w 2486921"/>
              <a:gd name="connsiteY32" fmla="*/ 1649338 h 1726250"/>
              <a:gd name="connsiteX33" fmla="*/ 1478518 w 2486921"/>
              <a:gd name="connsiteY33" fmla="*/ 1700613 h 1726250"/>
              <a:gd name="connsiteX34" fmla="*/ 1504155 w 2486921"/>
              <a:gd name="connsiteY34" fmla="*/ 1709159 h 1726250"/>
              <a:gd name="connsiteX35" fmla="*/ 1538338 w 2486921"/>
              <a:gd name="connsiteY35" fmla="*/ 1726250 h 1726250"/>
              <a:gd name="connsiteX36" fmla="*/ 1666525 w 2486921"/>
              <a:gd name="connsiteY36" fmla="*/ 1717704 h 1726250"/>
              <a:gd name="connsiteX37" fmla="*/ 1700708 w 2486921"/>
              <a:gd name="connsiteY37" fmla="*/ 1700613 h 1726250"/>
              <a:gd name="connsiteX38" fmla="*/ 1803258 w 2486921"/>
              <a:gd name="connsiteY38" fmla="*/ 1615155 h 1726250"/>
              <a:gd name="connsiteX39" fmla="*/ 1922899 w 2486921"/>
              <a:gd name="connsiteY39" fmla="*/ 1478422 h 1726250"/>
              <a:gd name="connsiteX40" fmla="*/ 1999811 w 2486921"/>
              <a:gd name="connsiteY40" fmla="*/ 1358781 h 1726250"/>
              <a:gd name="connsiteX41" fmla="*/ 2016903 w 2486921"/>
              <a:gd name="connsiteY41" fmla="*/ 1290415 h 1726250"/>
              <a:gd name="connsiteX42" fmla="*/ 2059632 w 2486921"/>
              <a:gd name="connsiteY42" fmla="*/ 1222048 h 1726250"/>
              <a:gd name="connsiteX43" fmla="*/ 2093815 w 2486921"/>
              <a:gd name="connsiteY43" fmla="*/ 1119499 h 1726250"/>
              <a:gd name="connsiteX44" fmla="*/ 2145090 w 2486921"/>
              <a:gd name="connsiteY44" fmla="*/ 1016949 h 1726250"/>
              <a:gd name="connsiteX45" fmla="*/ 2162181 w 2486921"/>
              <a:gd name="connsiteY45" fmla="*/ 957129 h 1726250"/>
              <a:gd name="connsiteX46" fmla="*/ 2196364 w 2486921"/>
              <a:gd name="connsiteY46" fmla="*/ 871671 h 1726250"/>
              <a:gd name="connsiteX47" fmla="*/ 2239093 w 2486921"/>
              <a:gd name="connsiteY47" fmla="*/ 726392 h 1726250"/>
              <a:gd name="connsiteX48" fmla="*/ 2281822 w 2486921"/>
              <a:gd name="connsiteY48" fmla="*/ 581114 h 1726250"/>
              <a:gd name="connsiteX49" fmla="*/ 2307460 w 2486921"/>
              <a:gd name="connsiteY49" fmla="*/ 495656 h 1726250"/>
              <a:gd name="connsiteX50" fmla="*/ 2333097 w 2486921"/>
              <a:gd name="connsiteY50" fmla="*/ 452927 h 1726250"/>
              <a:gd name="connsiteX51" fmla="*/ 2350189 w 2486921"/>
              <a:gd name="connsiteY51" fmla="*/ 410198 h 1726250"/>
              <a:gd name="connsiteX52" fmla="*/ 2358735 w 2486921"/>
              <a:gd name="connsiteY52" fmla="*/ 384561 h 1726250"/>
              <a:gd name="connsiteX53" fmla="*/ 2401464 w 2486921"/>
              <a:gd name="connsiteY53" fmla="*/ 324740 h 1726250"/>
              <a:gd name="connsiteX54" fmla="*/ 2427101 w 2486921"/>
              <a:gd name="connsiteY54" fmla="*/ 282011 h 1726250"/>
              <a:gd name="connsiteX55" fmla="*/ 2461284 w 2486921"/>
              <a:gd name="connsiteY55" fmla="*/ 264919 h 1726250"/>
              <a:gd name="connsiteX56" fmla="*/ 2486921 w 2486921"/>
              <a:gd name="connsiteY56" fmla="*/ 256374 h 1726250"/>
              <a:gd name="connsiteX0" fmla="*/ 85458 w 2572284"/>
              <a:gd name="connsiteY0" fmla="*/ 1469876 h 1726250"/>
              <a:gd name="connsiteX1" fmla="*/ 0 w 2572284"/>
              <a:gd name="connsiteY1" fmla="*/ 1059677 h 1726250"/>
              <a:gd name="connsiteX2" fmla="*/ 94004 w 2572284"/>
              <a:gd name="connsiteY2" fmla="*/ 846033 h 1726250"/>
              <a:gd name="connsiteX3" fmla="*/ 119642 w 2572284"/>
              <a:gd name="connsiteY3" fmla="*/ 786213 h 1726250"/>
              <a:gd name="connsiteX4" fmla="*/ 136733 w 2572284"/>
              <a:gd name="connsiteY4" fmla="*/ 726392 h 1726250"/>
              <a:gd name="connsiteX5" fmla="*/ 196554 w 2572284"/>
              <a:gd name="connsiteY5" fmla="*/ 589660 h 1726250"/>
              <a:gd name="connsiteX6" fmla="*/ 230737 w 2572284"/>
              <a:gd name="connsiteY6" fmla="*/ 512747 h 1726250"/>
              <a:gd name="connsiteX7" fmla="*/ 256374 w 2572284"/>
              <a:gd name="connsiteY7" fmla="*/ 452927 h 1726250"/>
              <a:gd name="connsiteX8" fmla="*/ 299103 w 2572284"/>
              <a:gd name="connsiteY8" fmla="*/ 376015 h 1726250"/>
              <a:gd name="connsiteX9" fmla="*/ 324741 w 2572284"/>
              <a:gd name="connsiteY9" fmla="*/ 299103 h 1726250"/>
              <a:gd name="connsiteX10" fmla="*/ 393107 w 2572284"/>
              <a:gd name="connsiteY10" fmla="*/ 170916 h 1726250"/>
              <a:gd name="connsiteX11" fmla="*/ 444382 w 2572284"/>
              <a:gd name="connsiteY11" fmla="*/ 119641 h 1726250"/>
              <a:gd name="connsiteX12" fmla="*/ 470019 w 2572284"/>
              <a:gd name="connsiteY12" fmla="*/ 76912 h 1726250"/>
              <a:gd name="connsiteX13" fmla="*/ 529840 w 2572284"/>
              <a:gd name="connsiteY13" fmla="*/ 42729 h 1726250"/>
              <a:gd name="connsiteX14" fmla="*/ 564023 w 2572284"/>
              <a:gd name="connsiteY14" fmla="*/ 17091 h 1726250"/>
              <a:gd name="connsiteX15" fmla="*/ 598206 w 2572284"/>
              <a:gd name="connsiteY15" fmla="*/ 8546 h 1726250"/>
              <a:gd name="connsiteX16" fmla="*/ 623843 w 2572284"/>
              <a:gd name="connsiteY16" fmla="*/ 0 h 1726250"/>
              <a:gd name="connsiteX17" fmla="*/ 692210 w 2572284"/>
              <a:gd name="connsiteY17" fmla="*/ 8546 h 1726250"/>
              <a:gd name="connsiteX18" fmla="*/ 820397 w 2572284"/>
              <a:gd name="connsiteY18" fmla="*/ 102549 h 1726250"/>
              <a:gd name="connsiteX19" fmla="*/ 1051133 w 2572284"/>
              <a:gd name="connsiteY19" fmla="*/ 264919 h 1726250"/>
              <a:gd name="connsiteX20" fmla="*/ 1162228 w 2572284"/>
              <a:gd name="connsiteY20" fmla="*/ 376015 h 1726250"/>
              <a:gd name="connsiteX21" fmla="*/ 1213503 w 2572284"/>
              <a:gd name="connsiteY21" fmla="*/ 418744 h 1726250"/>
              <a:gd name="connsiteX22" fmla="*/ 1256232 w 2572284"/>
              <a:gd name="connsiteY22" fmla="*/ 487110 h 1726250"/>
              <a:gd name="connsiteX23" fmla="*/ 1316053 w 2572284"/>
              <a:gd name="connsiteY23" fmla="*/ 589660 h 1726250"/>
              <a:gd name="connsiteX24" fmla="*/ 1341690 w 2572284"/>
              <a:gd name="connsiteY24" fmla="*/ 709301 h 1726250"/>
              <a:gd name="connsiteX25" fmla="*/ 1358782 w 2572284"/>
              <a:gd name="connsiteY25" fmla="*/ 794759 h 1726250"/>
              <a:gd name="connsiteX26" fmla="*/ 1375873 w 2572284"/>
              <a:gd name="connsiteY26" fmla="*/ 982766 h 1726250"/>
              <a:gd name="connsiteX27" fmla="*/ 1410056 w 2572284"/>
              <a:gd name="connsiteY27" fmla="*/ 1162228 h 1726250"/>
              <a:gd name="connsiteX28" fmla="*/ 1427148 w 2572284"/>
              <a:gd name="connsiteY28" fmla="*/ 1298961 h 1726250"/>
              <a:gd name="connsiteX29" fmla="*/ 1435694 w 2572284"/>
              <a:gd name="connsiteY29" fmla="*/ 1350235 h 1726250"/>
              <a:gd name="connsiteX30" fmla="*/ 1461331 w 2572284"/>
              <a:gd name="connsiteY30" fmla="*/ 1427147 h 1726250"/>
              <a:gd name="connsiteX31" fmla="*/ 1512606 w 2572284"/>
              <a:gd name="connsiteY31" fmla="*/ 1598063 h 1726250"/>
              <a:gd name="connsiteX32" fmla="*/ 1546789 w 2572284"/>
              <a:gd name="connsiteY32" fmla="*/ 1649338 h 1726250"/>
              <a:gd name="connsiteX33" fmla="*/ 1563881 w 2572284"/>
              <a:gd name="connsiteY33" fmla="*/ 1700613 h 1726250"/>
              <a:gd name="connsiteX34" fmla="*/ 1589518 w 2572284"/>
              <a:gd name="connsiteY34" fmla="*/ 1709159 h 1726250"/>
              <a:gd name="connsiteX35" fmla="*/ 1623701 w 2572284"/>
              <a:gd name="connsiteY35" fmla="*/ 1726250 h 1726250"/>
              <a:gd name="connsiteX36" fmla="*/ 1751888 w 2572284"/>
              <a:gd name="connsiteY36" fmla="*/ 1717704 h 1726250"/>
              <a:gd name="connsiteX37" fmla="*/ 1786071 w 2572284"/>
              <a:gd name="connsiteY37" fmla="*/ 1700613 h 1726250"/>
              <a:gd name="connsiteX38" fmla="*/ 1888621 w 2572284"/>
              <a:gd name="connsiteY38" fmla="*/ 1615155 h 1726250"/>
              <a:gd name="connsiteX39" fmla="*/ 2008262 w 2572284"/>
              <a:gd name="connsiteY39" fmla="*/ 1478422 h 1726250"/>
              <a:gd name="connsiteX40" fmla="*/ 2085174 w 2572284"/>
              <a:gd name="connsiteY40" fmla="*/ 1358781 h 1726250"/>
              <a:gd name="connsiteX41" fmla="*/ 2102266 w 2572284"/>
              <a:gd name="connsiteY41" fmla="*/ 1290415 h 1726250"/>
              <a:gd name="connsiteX42" fmla="*/ 2144995 w 2572284"/>
              <a:gd name="connsiteY42" fmla="*/ 1222048 h 1726250"/>
              <a:gd name="connsiteX43" fmla="*/ 2179178 w 2572284"/>
              <a:gd name="connsiteY43" fmla="*/ 1119499 h 1726250"/>
              <a:gd name="connsiteX44" fmla="*/ 2230453 w 2572284"/>
              <a:gd name="connsiteY44" fmla="*/ 1016949 h 1726250"/>
              <a:gd name="connsiteX45" fmla="*/ 2247544 w 2572284"/>
              <a:gd name="connsiteY45" fmla="*/ 957129 h 1726250"/>
              <a:gd name="connsiteX46" fmla="*/ 2281727 w 2572284"/>
              <a:gd name="connsiteY46" fmla="*/ 871671 h 1726250"/>
              <a:gd name="connsiteX47" fmla="*/ 2324456 w 2572284"/>
              <a:gd name="connsiteY47" fmla="*/ 726392 h 1726250"/>
              <a:gd name="connsiteX48" fmla="*/ 2367185 w 2572284"/>
              <a:gd name="connsiteY48" fmla="*/ 581114 h 1726250"/>
              <a:gd name="connsiteX49" fmla="*/ 2392823 w 2572284"/>
              <a:gd name="connsiteY49" fmla="*/ 495656 h 1726250"/>
              <a:gd name="connsiteX50" fmla="*/ 2418460 w 2572284"/>
              <a:gd name="connsiteY50" fmla="*/ 452927 h 1726250"/>
              <a:gd name="connsiteX51" fmla="*/ 2435552 w 2572284"/>
              <a:gd name="connsiteY51" fmla="*/ 410198 h 1726250"/>
              <a:gd name="connsiteX52" fmla="*/ 2444098 w 2572284"/>
              <a:gd name="connsiteY52" fmla="*/ 384561 h 1726250"/>
              <a:gd name="connsiteX53" fmla="*/ 2486827 w 2572284"/>
              <a:gd name="connsiteY53" fmla="*/ 324740 h 1726250"/>
              <a:gd name="connsiteX54" fmla="*/ 2512464 w 2572284"/>
              <a:gd name="connsiteY54" fmla="*/ 282011 h 1726250"/>
              <a:gd name="connsiteX55" fmla="*/ 2546647 w 2572284"/>
              <a:gd name="connsiteY55" fmla="*/ 264919 h 1726250"/>
              <a:gd name="connsiteX56" fmla="*/ 2572284 w 2572284"/>
              <a:gd name="connsiteY56" fmla="*/ 256374 h 1726250"/>
              <a:gd name="connsiteX0" fmla="*/ 0 w 2837204"/>
              <a:gd name="connsiteY0" fmla="*/ 1170773 h 1726250"/>
              <a:gd name="connsiteX1" fmla="*/ 264920 w 2837204"/>
              <a:gd name="connsiteY1" fmla="*/ 1059677 h 1726250"/>
              <a:gd name="connsiteX2" fmla="*/ 358924 w 2837204"/>
              <a:gd name="connsiteY2" fmla="*/ 846033 h 1726250"/>
              <a:gd name="connsiteX3" fmla="*/ 384562 w 2837204"/>
              <a:gd name="connsiteY3" fmla="*/ 786213 h 1726250"/>
              <a:gd name="connsiteX4" fmla="*/ 401653 w 2837204"/>
              <a:gd name="connsiteY4" fmla="*/ 726392 h 1726250"/>
              <a:gd name="connsiteX5" fmla="*/ 461474 w 2837204"/>
              <a:gd name="connsiteY5" fmla="*/ 589660 h 1726250"/>
              <a:gd name="connsiteX6" fmla="*/ 495657 w 2837204"/>
              <a:gd name="connsiteY6" fmla="*/ 512747 h 1726250"/>
              <a:gd name="connsiteX7" fmla="*/ 521294 w 2837204"/>
              <a:gd name="connsiteY7" fmla="*/ 452927 h 1726250"/>
              <a:gd name="connsiteX8" fmla="*/ 564023 w 2837204"/>
              <a:gd name="connsiteY8" fmla="*/ 376015 h 1726250"/>
              <a:gd name="connsiteX9" fmla="*/ 589661 w 2837204"/>
              <a:gd name="connsiteY9" fmla="*/ 299103 h 1726250"/>
              <a:gd name="connsiteX10" fmla="*/ 658027 w 2837204"/>
              <a:gd name="connsiteY10" fmla="*/ 170916 h 1726250"/>
              <a:gd name="connsiteX11" fmla="*/ 709302 w 2837204"/>
              <a:gd name="connsiteY11" fmla="*/ 119641 h 1726250"/>
              <a:gd name="connsiteX12" fmla="*/ 734939 w 2837204"/>
              <a:gd name="connsiteY12" fmla="*/ 76912 h 1726250"/>
              <a:gd name="connsiteX13" fmla="*/ 794760 w 2837204"/>
              <a:gd name="connsiteY13" fmla="*/ 42729 h 1726250"/>
              <a:gd name="connsiteX14" fmla="*/ 828943 w 2837204"/>
              <a:gd name="connsiteY14" fmla="*/ 17091 h 1726250"/>
              <a:gd name="connsiteX15" fmla="*/ 863126 w 2837204"/>
              <a:gd name="connsiteY15" fmla="*/ 8546 h 1726250"/>
              <a:gd name="connsiteX16" fmla="*/ 888763 w 2837204"/>
              <a:gd name="connsiteY16" fmla="*/ 0 h 1726250"/>
              <a:gd name="connsiteX17" fmla="*/ 957130 w 2837204"/>
              <a:gd name="connsiteY17" fmla="*/ 8546 h 1726250"/>
              <a:gd name="connsiteX18" fmla="*/ 1085317 w 2837204"/>
              <a:gd name="connsiteY18" fmla="*/ 102549 h 1726250"/>
              <a:gd name="connsiteX19" fmla="*/ 1316053 w 2837204"/>
              <a:gd name="connsiteY19" fmla="*/ 264919 h 1726250"/>
              <a:gd name="connsiteX20" fmla="*/ 1427148 w 2837204"/>
              <a:gd name="connsiteY20" fmla="*/ 376015 h 1726250"/>
              <a:gd name="connsiteX21" fmla="*/ 1478423 w 2837204"/>
              <a:gd name="connsiteY21" fmla="*/ 418744 h 1726250"/>
              <a:gd name="connsiteX22" fmla="*/ 1521152 w 2837204"/>
              <a:gd name="connsiteY22" fmla="*/ 487110 h 1726250"/>
              <a:gd name="connsiteX23" fmla="*/ 1580973 w 2837204"/>
              <a:gd name="connsiteY23" fmla="*/ 589660 h 1726250"/>
              <a:gd name="connsiteX24" fmla="*/ 1606610 w 2837204"/>
              <a:gd name="connsiteY24" fmla="*/ 709301 h 1726250"/>
              <a:gd name="connsiteX25" fmla="*/ 1623702 w 2837204"/>
              <a:gd name="connsiteY25" fmla="*/ 794759 h 1726250"/>
              <a:gd name="connsiteX26" fmla="*/ 1640793 w 2837204"/>
              <a:gd name="connsiteY26" fmla="*/ 982766 h 1726250"/>
              <a:gd name="connsiteX27" fmla="*/ 1674976 w 2837204"/>
              <a:gd name="connsiteY27" fmla="*/ 1162228 h 1726250"/>
              <a:gd name="connsiteX28" fmla="*/ 1692068 w 2837204"/>
              <a:gd name="connsiteY28" fmla="*/ 1298961 h 1726250"/>
              <a:gd name="connsiteX29" fmla="*/ 1700614 w 2837204"/>
              <a:gd name="connsiteY29" fmla="*/ 1350235 h 1726250"/>
              <a:gd name="connsiteX30" fmla="*/ 1726251 w 2837204"/>
              <a:gd name="connsiteY30" fmla="*/ 1427147 h 1726250"/>
              <a:gd name="connsiteX31" fmla="*/ 1777526 w 2837204"/>
              <a:gd name="connsiteY31" fmla="*/ 1598063 h 1726250"/>
              <a:gd name="connsiteX32" fmla="*/ 1811709 w 2837204"/>
              <a:gd name="connsiteY32" fmla="*/ 1649338 h 1726250"/>
              <a:gd name="connsiteX33" fmla="*/ 1828801 w 2837204"/>
              <a:gd name="connsiteY33" fmla="*/ 1700613 h 1726250"/>
              <a:gd name="connsiteX34" fmla="*/ 1854438 w 2837204"/>
              <a:gd name="connsiteY34" fmla="*/ 1709159 h 1726250"/>
              <a:gd name="connsiteX35" fmla="*/ 1888621 w 2837204"/>
              <a:gd name="connsiteY35" fmla="*/ 1726250 h 1726250"/>
              <a:gd name="connsiteX36" fmla="*/ 2016808 w 2837204"/>
              <a:gd name="connsiteY36" fmla="*/ 1717704 h 1726250"/>
              <a:gd name="connsiteX37" fmla="*/ 2050991 w 2837204"/>
              <a:gd name="connsiteY37" fmla="*/ 1700613 h 1726250"/>
              <a:gd name="connsiteX38" fmla="*/ 2153541 w 2837204"/>
              <a:gd name="connsiteY38" fmla="*/ 1615155 h 1726250"/>
              <a:gd name="connsiteX39" fmla="*/ 2273182 w 2837204"/>
              <a:gd name="connsiteY39" fmla="*/ 1478422 h 1726250"/>
              <a:gd name="connsiteX40" fmla="*/ 2350094 w 2837204"/>
              <a:gd name="connsiteY40" fmla="*/ 1358781 h 1726250"/>
              <a:gd name="connsiteX41" fmla="*/ 2367186 w 2837204"/>
              <a:gd name="connsiteY41" fmla="*/ 1290415 h 1726250"/>
              <a:gd name="connsiteX42" fmla="*/ 2409915 w 2837204"/>
              <a:gd name="connsiteY42" fmla="*/ 1222048 h 1726250"/>
              <a:gd name="connsiteX43" fmla="*/ 2444098 w 2837204"/>
              <a:gd name="connsiteY43" fmla="*/ 1119499 h 1726250"/>
              <a:gd name="connsiteX44" fmla="*/ 2495373 w 2837204"/>
              <a:gd name="connsiteY44" fmla="*/ 1016949 h 1726250"/>
              <a:gd name="connsiteX45" fmla="*/ 2512464 w 2837204"/>
              <a:gd name="connsiteY45" fmla="*/ 957129 h 1726250"/>
              <a:gd name="connsiteX46" fmla="*/ 2546647 w 2837204"/>
              <a:gd name="connsiteY46" fmla="*/ 871671 h 1726250"/>
              <a:gd name="connsiteX47" fmla="*/ 2589376 w 2837204"/>
              <a:gd name="connsiteY47" fmla="*/ 726392 h 1726250"/>
              <a:gd name="connsiteX48" fmla="*/ 2632105 w 2837204"/>
              <a:gd name="connsiteY48" fmla="*/ 581114 h 1726250"/>
              <a:gd name="connsiteX49" fmla="*/ 2657743 w 2837204"/>
              <a:gd name="connsiteY49" fmla="*/ 495656 h 1726250"/>
              <a:gd name="connsiteX50" fmla="*/ 2683380 w 2837204"/>
              <a:gd name="connsiteY50" fmla="*/ 452927 h 1726250"/>
              <a:gd name="connsiteX51" fmla="*/ 2700472 w 2837204"/>
              <a:gd name="connsiteY51" fmla="*/ 410198 h 1726250"/>
              <a:gd name="connsiteX52" fmla="*/ 2709018 w 2837204"/>
              <a:gd name="connsiteY52" fmla="*/ 384561 h 1726250"/>
              <a:gd name="connsiteX53" fmla="*/ 2751747 w 2837204"/>
              <a:gd name="connsiteY53" fmla="*/ 324740 h 1726250"/>
              <a:gd name="connsiteX54" fmla="*/ 2777384 w 2837204"/>
              <a:gd name="connsiteY54" fmla="*/ 282011 h 1726250"/>
              <a:gd name="connsiteX55" fmla="*/ 2811567 w 2837204"/>
              <a:gd name="connsiteY55" fmla="*/ 264919 h 1726250"/>
              <a:gd name="connsiteX56" fmla="*/ 2837204 w 2837204"/>
              <a:gd name="connsiteY56" fmla="*/ 256374 h 172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37204" h="1726250">
                <a:moveTo>
                  <a:pt x="0" y="1170773"/>
                </a:moveTo>
                <a:cubicBezTo>
                  <a:pt x="22789" y="1011254"/>
                  <a:pt x="205099" y="1113800"/>
                  <a:pt x="264920" y="1059677"/>
                </a:cubicBezTo>
                <a:cubicBezTo>
                  <a:pt x="324741" y="1005554"/>
                  <a:pt x="338984" y="891610"/>
                  <a:pt x="358924" y="846033"/>
                </a:cubicBezTo>
                <a:cubicBezTo>
                  <a:pt x="378864" y="800456"/>
                  <a:pt x="377265" y="806643"/>
                  <a:pt x="384562" y="786213"/>
                </a:cubicBezTo>
                <a:cubicBezTo>
                  <a:pt x="391537" y="766683"/>
                  <a:pt x="394096" y="745704"/>
                  <a:pt x="401653" y="726392"/>
                </a:cubicBezTo>
                <a:cubicBezTo>
                  <a:pt x="419781" y="680064"/>
                  <a:pt x="441438" y="635196"/>
                  <a:pt x="461474" y="589660"/>
                </a:cubicBezTo>
                <a:cubicBezTo>
                  <a:pt x="472773" y="563980"/>
                  <a:pt x="484412" y="538450"/>
                  <a:pt x="495657" y="512747"/>
                </a:cubicBezTo>
                <a:cubicBezTo>
                  <a:pt x="504352" y="492872"/>
                  <a:pt x="510758" y="471891"/>
                  <a:pt x="521294" y="452927"/>
                </a:cubicBezTo>
                <a:cubicBezTo>
                  <a:pt x="535537" y="427290"/>
                  <a:pt x="552112" y="402815"/>
                  <a:pt x="564023" y="376015"/>
                </a:cubicBezTo>
                <a:cubicBezTo>
                  <a:pt x="574999" y="351320"/>
                  <a:pt x="579372" y="324092"/>
                  <a:pt x="589661" y="299103"/>
                </a:cubicBezTo>
                <a:cubicBezTo>
                  <a:pt x="596522" y="282441"/>
                  <a:pt x="645088" y="187736"/>
                  <a:pt x="658027" y="170916"/>
                </a:cubicBezTo>
                <a:cubicBezTo>
                  <a:pt x="672765" y="151757"/>
                  <a:pt x="693996" y="138349"/>
                  <a:pt x="709302" y="119641"/>
                </a:cubicBezTo>
                <a:cubicBezTo>
                  <a:pt x="719820" y="106786"/>
                  <a:pt x="722593" y="88023"/>
                  <a:pt x="734939" y="76912"/>
                </a:cubicBezTo>
                <a:cubicBezTo>
                  <a:pt x="752010" y="61548"/>
                  <a:pt x="775384" y="55059"/>
                  <a:pt x="794760" y="42729"/>
                </a:cubicBezTo>
                <a:cubicBezTo>
                  <a:pt x="806776" y="35082"/>
                  <a:pt x="816204" y="23461"/>
                  <a:pt x="828943" y="17091"/>
                </a:cubicBezTo>
                <a:cubicBezTo>
                  <a:pt x="839448" y="11838"/>
                  <a:pt x="851833" y="11773"/>
                  <a:pt x="863126" y="8546"/>
                </a:cubicBezTo>
                <a:cubicBezTo>
                  <a:pt x="871787" y="6071"/>
                  <a:pt x="880217" y="2849"/>
                  <a:pt x="888763" y="0"/>
                </a:cubicBezTo>
                <a:cubicBezTo>
                  <a:pt x="911552" y="2849"/>
                  <a:pt x="935179" y="1792"/>
                  <a:pt x="957130" y="8546"/>
                </a:cubicBezTo>
                <a:cubicBezTo>
                  <a:pt x="987382" y="17854"/>
                  <a:pt x="1082994" y="100890"/>
                  <a:pt x="1085317" y="102549"/>
                </a:cubicBezTo>
                <a:cubicBezTo>
                  <a:pt x="1149778" y="148592"/>
                  <a:pt x="1251839" y="206542"/>
                  <a:pt x="1316053" y="264919"/>
                </a:cubicBezTo>
                <a:cubicBezTo>
                  <a:pt x="1354804" y="300148"/>
                  <a:pt x="1386915" y="342488"/>
                  <a:pt x="1427148" y="376015"/>
                </a:cubicBezTo>
                <a:cubicBezTo>
                  <a:pt x="1444240" y="390258"/>
                  <a:pt x="1464052" y="401760"/>
                  <a:pt x="1478423" y="418744"/>
                </a:cubicBezTo>
                <a:cubicBezTo>
                  <a:pt x="1495782" y="439259"/>
                  <a:pt x="1506245" y="464750"/>
                  <a:pt x="1521152" y="487110"/>
                </a:cubicBezTo>
                <a:cubicBezTo>
                  <a:pt x="1575719" y="568960"/>
                  <a:pt x="1516017" y="459746"/>
                  <a:pt x="1580973" y="589660"/>
                </a:cubicBezTo>
                <a:cubicBezTo>
                  <a:pt x="1598616" y="695514"/>
                  <a:pt x="1578220" y="581543"/>
                  <a:pt x="1606610" y="709301"/>
                </a:cubicBezTo>
                <a:cubicBezTo>
                  <a:pt x="1612912" y="737659"/>
                  <a:pt x="1618005" y="766273"/>
                  <a:pt x="1623702" y="794759"/>
                </a:cubicBezTo>
                <a:cubicBezTo>
                  <a:pt x="1629399" y="857428"/>
                  <a:pt x="1627142" y="921337"/>
                  <a:pt x="1640793" y="982766"/>
                </a:cubicBezTo>
                <a:cubicBezTo>
                  <a:pt x="1662455" y="1080241"/>
                  <a:pt x="1657458" y="1051279"/>
                  <a:pt x="1674976" y="1162228"/>
                </a:cubicBezTo>
                <a:cubicBezTo>
                  <a:pt x="1691020" y="1263840"/>
                  <a:pt x="1676368" y="1181211"/>
                  <a:pt x="1692068" y="1298961"/>
                </a:cubicBezTo>
                <a:cubicBezTo>
                  <a:pt x="1694358" y="1316136"/>
                  <a:pt x="1696149" y="1333493"/>
                  <a:pt x="1700614" y="1350235"/>
                </a:cubicBezTo>
                <a:cubicBezTo>
                  <a:pt x="1707577" y="1376347"/>
                  <a:pt x="1718827" y="1401163"/>
                  <a:pt x="1726251" y="1427147"/>
                </a:cubicBezTo>
                <a:cubicBezTo>
                  <a:pt x="1745218" y="1493532"/>
                  <a:pt x="1725280" y="1519694"/>
                  <a:pt x="1777526" y="1598063"/>
                </a:cubicBezTo>
                <a:cubicBezTo>
                  <a:pt x="1788920" y="1615155"/>
                  <a:pt x="1802523" y="1630965"/>
                  <a:pt x="1811709" y="1649338"/>
                </a:cubicBezTo>
                <a:cubicBezTo>
                  <a:pt x="1819766" y="1665452"/>
                  <a:pt x="1818329" y="1685953"/>
                  <a:pt x="1828801" y="1700613"/>
                </a:cubicBezTo>
                <a:cubicBezTo>
                  <a:pt x="1834037" y="1707943"/>
                  <a:pt x="1846158" y="1705611"/>
                  <a:pt x="1854438" y="1709159"/>
                </a:cubicBezTo>
                <a:cubicBezTo>
                  <a:pt x="1866147" y="1714177"/>
                  <a:pt x="1877227" y="1720553"/>
                  <a:pt x="1888621" y="1726250"/>
                </a:cubicBezTo>
                <a:cubicBezTo>
                  <a:pt x="1931350" y="1723401"/>
                  <a:pt x="1974508" y="1724383"/>
                  <a:pt x="2016808" y="1717704"/>
                </a:cubicBezTo>
                <a:cubicBezTo>
                  <a:pt x="2029391" y="1715717"/>
                  <a:pt x="2040188" y="1707365"/>
                  <a:pt x="2050991" y="1700613"/>
                </a:cubicBezTo>
                <a:cubicBezTo>
                  <a:pt x="2078456" y="1683447"/>
                  <a:pt x="2140240" y="1627717"/>
                  <a:pt x="2153541" y="1615155"/>
                </a:cubicBezTo>
                <a:cubicBezTo>
                  <a:pt x="2286754" y="1489343"/>
                  <a:pt x="2199709" y="1576387"/>
                  <a:pt x="2273182" y="1478422"/>
                </a:cubicBezTo>
                <a:cubicBezTo>
                  <a:pt x="2318858" y="1417521"/>
                  <a:pt x="2321266" y="1435655"/>
                  <a:pt x="2350094" y="1358781"/>
                </a:cubicBezTo>
                <a:cubicBezTo>
                  <a:pt x="2358342" y="1336787"/>
                  <a:pt x="2357771" y="1311936"/>
                  <a:pt x="2367186" y="1290415"/>
                </a:cubicBezTo>
                <a:cubicBezTo>
                  <a:pt x="2377958" y="1265794"/>
                  <a:pt x="2398887" y="1246555"/>
                  <a:pt x="2409915" y="1222048"/>
                </a:cubicBezTo>
                <a:cubicBezTo>
                  <a:pt x="2424701" y="1189190"/>
                  <a:pt x="2430240" y="1152759"/>
                  <a:pt x="2444098" y="1119499"/>
                </a:cubicBezTo>
                <a:cubicBezTo>
                  <a:pt x="2458797" y="1084221"/>
                  <a:pt x="2480542" y="1052172"/>
                  <a:pt x="2495373" y="1016949"/>
                </a:cubicBezTo>
                <a:cubicBezTo>
                  <a:pt x="2503420" y="997836"/>
                  <a:pt x="2505562" y="976685"/>
                  <a:pt x="2512464" y="957129"/>
                </a:cubicBezTo>
                <a:cubicBezTo>
                  <a:pt x="2522675" y="928198"/>
                  <a:pt x="2535253" y="900157"/>
                  <a:pt x="2546647" y="871671"/>
                </a:cubicBezTo>
                <a:cubicBezTo>
                  <a:pt x="2563125" y="739848"/>
                  <a:pt x="2540427" y="867801"/>
                  <a:pt x="2589376" y="726392"/>
                </a:cubicBezTo>
                <a:cubicBezTo>
                  <a:pt x="2605888" y="678692"/>
                  <a:pt x="2619862" y="630084"/>
                  <a:pt x="2632105" y="581114"/>
                </a:cubicBezTo>
                <a:cubicBezTo>
                  <a:pt x="2638992" y="553565"/>
                  <a:pt x="2646184" y="521086"/>
                  <a:pt x="2657743" y="495656"/>
                </a:cubicBezTo>
                <a:cubicBezTo>
                  <a:pt x="2664616" y="480535"/>
                  <a:pt x="2675952" y="467783"/>
                  <a:pt x="2683380" y="452927"/>
                </a:cubicBezTo>
                <a:cubicBezTo>
                  <a:pt x="2690240" y="439206"/>
                  <a:pt x="2695086" y="424561"/>
                  <a:pt x="2700472" y="410198"/>
                </a:cubicBezTo>
                <a:cubicBezTo>
                  <a:pt x="2703635" y="401764"/>
                  <a:pt x="2704990" y="392618"/>
                  <a:pt x="2709018" y="384561"/>
                </a:cubicBezTo>
                <a:cubicBezTo>
                  <a:pt x="2716667" y="369262"/>
                  <a:pt x="2743995" y="336367"/>
                  <a:pt x="2751747" y="324740"/>
                </a:cubicBezTo>
                <a:cubicBezTo>
                  <a:pt x="2760961" y="310920"/>
                  <a:pt x="2765639" y="293756"/>
                  <a:pt x="2777384" y="282011"/>
                </a:cubicBezTo>
                <a:cubicBezTo>
                  <a:pt x="2786392" y="273003"/>
                  <a:pt x="2799858" y="269937"/>
                  <a:pt x="2811567" y="264919"/>
                </a:cubicBezTo>
                <a:cubicBezTo>
                  <a:pt x="2819847" y="261371"/>
                  <a:pt x="2837204" y="256374"/>
                  <a:pt x="2837204" y="25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8123" y="1854343"/>
            <a:ext cx="1211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78123" y="1862301"/>
            <a:ext cx="1" cy="62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38075" y="2479515"/>
            <a:ext cx="860347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CurrentTime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7018" y="1854343"/>
            <a:ext cx="85393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SectionTime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683" y="1967638"/>
            <a:ext cx="22982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StopTime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CurrentTime+SectionTime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30186" y="2655469"/>
            <a:ext cx="12546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t=[t</a:t>
            </a:r>
            <a:r>
              <a:rPr lang="en-US" altLang="ko-KR" sz="1000" baseline="-25000" dirty="0" smtClean="0"/>
              <a:t>0</a:t>
            </a:r>
            <a:r>
              <a:rPr lang="en-US" altLang="ko-KR" sz="1000" dirty="0" smtClean="0"/>
              <a:t>, t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, … t</a:t>
            </a:r>
            <a:r>
              <a:rPr lang="en-US" altLang="ko-KR" sz="1000" baseline="-25000" dirty="0" smtClean="0"/>
              <a:t>NPoints-1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28997" y="415317"/>
            <a:ext cx="96774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NPoints</a:t>
            </a:r>
            <a:r>
              <a:rPr lang="en-US" altLang="ko-KR" sz="1000" dirty="0" smtClean="0"/>
              <a:t>=fixed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6010" y="2955141"/>
            <a:ext cx="26877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Solution,Status</a:t>
            </a:r>
            <a:r>
              <a:rPr lang="en-US" altLang="ko-KR" sz="1000" dirty="0" smtClean="0"/>
              <a:t>=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odeint</a:t>
            </a:r>
            <a:r>
              <a:rPr lang="en-US" altLang="ko-KR" sz="1000" dirty="0" smtClean="0"/>
              <a:t>(…, </a:t>
            </a:r>
            <a:r>
              <a:rPr lang="en-US" altLang="ko-KR" sz="1000" dirty="0" err="1" smtClean="0"/>
              <a:t>full_output</a:t>
            </a:r>
            <a:r>
              <a:rPr lang="en-US" altLang="ko-KR" sz="1000" dirty="0" smtClean="0"/>
              <a:t>=True)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3287" y="2335997"/>
            <a:ext cx="80424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True: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2445" y="1649807"/>
            <a:ext cx="172276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=SectionTime0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38143" y="3553873"/>
            <a:ext cx="10655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/=2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30769" y="3297808"/>
            <a:ext cx="31847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if Status[‘message’]==‘Integration successful.’: break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198" y="4564216"/>
            <a:ext cx="119537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=t[-1]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2606" y="4867217"/>
            <a:ext cx="156566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=Solution[-1]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32362" y="676740"/>
            <a:ext cx="11007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=x0’s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58012" y="1018503"/>
            <a:ext cx="10495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=0.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7683" y="3867943"/>
            <a:ext cx="25643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A</a:t>
            </a:r>
            <a:r>
              <a:rPr lang="en-US" altLang="ko-KR" sz="1000" dirty="0" err="1" smtClean="0"/>
              <a:t>ccel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ExtractAccelFromXV</a:t>
            </a:r>
            <a:r>
              <a:rPr lang="en-US" altLang="ko-KR" sz="1000" dirty="0" smtClean="0"/>
              <a:t>(Solution, p)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01354" y="4194042"/>
            <a:ext cx="55898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33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[!] k=a∙k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c=b∙c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ko-KR" dirty="0"/>
                  <a:t>로 변경되면 ω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ξ 는 어떻게 되는가</a:t>
                </a:r>
                <a:r>
                  <a:rPr lang="en-US" altLang="ko-KR" dirty="0"/>
                  <a:t>?</a:t>
                </a:r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𝜉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(0_</a:t>
                </a:r>
                <a:r>
                  <a:rPr lang="ko-KR" altLang="en-US" dirty="0" smtClean="0"/>
                  <a:t>이론</a:t>
                </a:r>
                <a:r>
                  <a:rPr lang="en-US" altLang="ko-KR" dirty="0" smtClean="0"/>
                  <a:t>\</a:t>
                </a:r>
                <a:r>
                  <a:rPr lang="ko-KR" altLang="en-US" dirty="0" smtClean="0"/>
                  <a:t>진동공학</a:t>
                </a:r>
                <a:r>
                  <a:rPr lang="en-US" altLang="ko-KR" dirty="0" smtClean="0"/>
                  <a:t>.</a:t>
                </a:r>
                <a:r>
                  <a:rPr lang="en-US" altLang="ko-KR" dirty="0" err="1" smtClean="0"/>
                  <a:t>docx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blipFill rotWithShape="1">
                <a:blip r:embed="rId2"/>
                <a:stretch>
                  <a:fillRect l="-835" t="-1285" r="-104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9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기하형상계산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54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TRIPLE CHECKED</a:t>
            </a:r>
          </a:p>
          <a:p>
            <a:pPr algn="ctr"/>
            <a:r>
              <a:rPr lang="en-US" altLang="ko-KR" dirty="0" smtClean="0"/>
              <a:t>151207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3175">
          <a:solidFill>
            <a:schemeClr val="tx1"/>
          </a:solidFill>
        </a:ln>
      </a:spPr>
      <a:bodyPr wrap="square" rtlCol="0" anchor="ctr">
        <a:noAutofit/>
      </a:bodyPr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19317</TotalTime>
  <Words>11259</Words>
  <Application>Microsoft Office PowerPoint</Application>
  <PresentationFormat>화면 슬라이드 쇼(4:3)</PresentationFormat>
  <Paragraphs>2110</Paragraphs>
  <Slides>129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31" baseType="lpstr">
      <vt:lpstr>Office 테마</vt:lpstr>
      <vt:lpstr>워크시트</vt:lpstr>
      <vt:lpstr>SAPCOR (Seismic Analysis for a Prismatic Core of a HTGR) Developer’s Manual</vt:lpstr>
      <vt:lpstr>목록</vt:lpstr>
      <vt:lpstr>수정사항</vt:lpstr>
      <vt:lpstr>수정#1: ExtractAccelFromXV (Solution,Core)에 &lt;t&gt;도 넘겨줘야 한다.</vt:lpstr>
      <vt:lpstr>수정#2: Wall을 없애고 Reflector를 사용</vt:lpstr>
      <vt:lpstr>수정#3: 150522, Sticking Force를 제거</vt:lpstr>
      <vt:lpstr>PowerPoint 프레젠테이션</vt:lpstr>
      <vt:lpstr>수정#4: 150422 버전 포맷 변경, 모듈 import 방법 변경</vt:lpstr>
      <vt:lpstr>수정 v04d #5: 150603 메인모듈_Build002, Misc_Build003 생성</vt:lpstr>
      <vt:lpstr>수정 v04d #6: Input_Build003</vt:lpstr>
      <vt:lpstr>수정 v04e - 마찰</vt:lpstr>
      <vt:lpstr>수정 v04f</vt:lpstr>
      <vt:lpstr>기본</vt:lpstr>
      <vt:lpstr>가정</vt:lpstr>
      <vt:lpstr>소스 파일 설명</vt:lpstr>
      <vt:lpstr>기호 표시</vt:lpstr>
      <vt:lpstr>[v5] Force SuperScript 정의</vt:lpstr>
      <vt:lpstr>[v4] Force SuperScript 정의</vt:lpstr>
      <vt:lpstr>[v3] Force SuperScript 정의</vt:lpstr>
      <vt:lpstr>[v2] Force SuperScript 정의</vt:lpstr>
      <vt:lpstr>지배방정식</vt:lpstr>
      <vt:lpstr>Sonatina 용어 차이</vt:lpstr>
      <vt:lpstr>PowerPoint 프레젠테이션</vt:lpstr>
      <vt:lpstr>PowerPoint 프레젠테이션</vt:lpstr>
      <vt:lpstr>CSB 하중 상태</vt:lpstr>
      <vt:lpstr>PowerPoint 프레젠테이션</vt:lpstr>
      <vt:lpstr>단위 요소 (Unit-Component)</vt:lpstr>
      <vt:lpstr>노심 배열 인덱스 (K,L)</vt:lpstr>
      <vt:lpstr>노심 배열 인덱스 (K,L) 예</vt:lpstr>
      <vt:lpstr> 1D 노심 배열 인덱스</vt:lpstr>
      <vt:lpstr>입력치</vt:lpstr>
      <vt:lpstr>Numerical Integration Setting</vt:lpstr>
      <vt:lpstr>PowerPoint 프레젠테이션</vt:lpstr>
      <vt:lpstr>Friction Parameters</vt:lpstr>
      <vt:lpstr>Fixed 처리</vt:lpstr>
      <vt:lpstr>CoreArray : 코어 형태 저장</vt:lpstr>
      <vt:lpstr>ApplyForces</vt:lpstr>
      <vt:lpstr>USER CONTROL</vt:lpstr>
      <vt:lpstr>Postprocess</vt:lpstr>
      <vt:lpstr>PowerPoint 프레젠테이션</vt:lpstr>
      <vt:lpstr>글로벌 변수</vt:lpstr>
      <vt:lpstr>State Vector 구조</vt:lpstr>
      <vt:lpstr>Time Vector</vt:lpstr>
      <vt:lpstr>(v04f) 수렴실패시 t[]구하는 법</vt:lpstr>
      <vt:lpstr>PowerPoint 프레젠테이션</vt:lpstr>
      <vt:lpstr>PowerPoint 프레젠테이션</vt:lpstr>
      <vt:lpstr>Solution Array</vt:lpstr>
      <vt:lpstr>Core 변수 공간</vt:lpstr>
      <vt:lpstr>노심 루프 돌리는 방법</vt:lpstr>
      <vt:lpstr>[Dict] Core[‘Array’] : 코어 형태 저장</vt:lpstr>
      <vt:lpstr>Core[‘M’], Core[‘N’] 코어 크기</vt:lpstr>
      <vt:lpstr>[Dict] Core[‘Index’]</vt:lpstr>
      <vt:lpstr>[List] Core[‘ReverseIndex’]</vt:lpstr>
      <vt:lpstr>[List] Core[‘BTNs’]</vt:lpstr>
      <vt:lpstr>{Dict} Core[‘BTNsKL’]</vt:lpstr>
      <vt:lpstr>[List] Core[‘IndexFixedToBase’]</vt:lpstr>
      <vt:lpstr>[List] Core[‘KLFixedToBase’]</vt:lpstr>
      <vt:lpstr>[List] Core[‘IndexFixed’]</vt:lpstr>
      <vt:lpstr>[List] Core[‘KLFixed’]</vt:lpstr>
      <vt:lpstr>Flags</vt:lpstr>
      <vt:lpstr>기타</vt:lpstr>
      <vt:lpstr>VectorField: &lt;w&gt; (State Vector)</vt:lpstr>
      <vt:lpstr>BC 처리방법</vt:lpstr>
      <vt:lpstr>결론</vt:lpstr>
      <vt:lpstr>변위 구속 방법</vt:lpstr>
      <vt:lpstr>변위 구속 방법2 – 블록과 CSB</vt:lpstr>
      <vt:lpstr>변위 구속 방법2 – 블록과 CSB</vt:lpstr>
      <vt:lpstr>Base</vt:lpstr>
      <vt:lpstr>변위 구속 방법 - Base</vt:lpstr>
      <vt:lpstr>CSB</vt:lpstr>
      <vt:lpstr>단위요소 fixed 방법</vt:lpstr>
      <vt:lpstr>함수</vt:lpstr>
      <vt:lpstr>목록</vt:lpstr>
      <vt:lpstr>Force: VectorField (w,t,core,)</vt:lpstr>
      <vt:lpstr>Force: ExtractAccelFromXV (Solution,t,Core,)</vt:lpstr>
      <vt:lpstr>Misc: ERROR (msg, code=-1)</vt:lpstr>
      <vt:lpstr>Misc: VerboseInit (OUTPUT_DIR)</vt:lpstr>
      <vt:lpstr>Misc: Verbose (Msg=‘’, NewLine=True)</vt:lpstr>
      <vt:lpstr>Misc::GetBlockCoords (Core,K,L,U,W,R,)</vt:lpstr>
      <vt:lpstr>Misc: GetInitBlockCenters (Core,)</vt:lpstr>
      <vt:lpstr>Misc: PrintCoreArray (Core)</vt:lpstr>
      <vt:lpstr>Misc: [보류] MakeIndex_RearrangeArray (Core, CoreArray,)</vt:lpstr>
      <vt:lpstr>Misc: [보류] MakeConnectivity (Core,)</vt:lpstr>
      <vt:lpstr>Misc::POST 류 정책</vt:lpstr>
      <vt:lpstr>Misc::Post_CoreShape (t,Solution,Core,)</vt:lpstr>
      <vt:lpstr>Misc: Post_CoreShape (t,Solution,Core,FO_DIR,)</vt:lpstr>
      <vt:lpstr>Misc: Post_CoreShapeInit (Core,)</vt:lpstr>
      <vt:lpstr>Post_Solution (t,Solution,Accel,Core,FO_DIR,)</vt:lpstr>
      <vt:lpstr>순서도</vt:lpstr>
      <vt:lpstr>Force</vt:lpstr>
      <vt:lpstr>제한 사항</vt:lpstr>
      <vt:lpstr>옆 컬럼의 수평 충돌 블록 번호 찾기</vt:lpstr>
      <vt:lpstr>Upper Corner</vt:lpstr>
      <vt:lpstr>Lower Corner</vt:lpstr>
      <vt:lpstr>기타</vt:lpstr>
      <vt:lpstr>PowerPoint 프레젠테이션</vt:lpstr>
      <vt:lpstr>PowerPoint 프레젠테이션</vt:lpstr>
      <vt:lpstr>기하형상계산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충격력 처음 튀는 하중, 끝에 접착력 생기는 이유</vt:lpstr>
      <vt:lpstr>Reference Block</vt:lpstr>
      <vt:lpstr>예제를 위한 기준 블록</vt:lpstr>
      <vt:lpstr>진동 거동 비교</vt:lpstr>
      <vt:lpstr>SONATINA 코드 분석</vt:lpstr>
      <vt:lpstr>펑션콜</vt:lpstr>
      <vt:lpstr>펑션콜2</vt:lpstr>
      <vt:lpstr>6 : FIT (F,T)</vt:lpstr>
      <vt:lpstr>마찰 코딩 확인</vt:lpstr>
      <vt:lpstr>Card group 22 : Gap pressure difference force</vt:lpstr>
      <vt:lpstr>Card group 23 : Factor according to friction force</vt:lpstr>
      <vt:lpstr>1110 데이터 수정</vt:lpstr>
      <vt:lpstr>매뉴얼, 프로그램 비교</vt:lpstr>
      <vt:lpstr>1110 데이터 예제와 수계산 비교</vt:lpstr>
      <vt:lpstr>Card group 24 : Coefficient of friction</vt:lpstr>
      <vt:lpstr>마찰력 계산 : function FRIC()</vt:lpstr>
      <vt:lpstr>마찰력 계산 : 의문점</vt:lpstr>
      <vt:lpstr>해결책</vt:lpstr>
      <vt:lpstr>꼭지점 마찰력 계산 : v=0 인 경우</vt:lpstr>
      <vt:lpstr>꼭지점 마찰력 계산 : v!=0 인 경우</vt:lpstr>
      <vt:lpstr>소나티나 돌려보자</vt:lpstr>
      <vt:lpstr>황당한 에러들이 발생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361</cp:revision>
  <cp:lastPrinted>2014-09-16T01:37:23Z</cp:lastPrinted>
  <dcterms:created xsi:type="dcterms:W3CDTF">2014-02-27T07:17:05Z</dcterms:created>
  <dcterms:modified xsi:type="dcterms:W3CDTF">2016-03-11T11:26:52Z</dcterms:modified>
</cp:coreProperties>
</file>