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0"/>
  </p:notesMasterIdLst>
  <p:handoutMasterIdLst>
    <p:handoutMasterId r:id="rId151"/>
  </p:handoutMasterIdLst>
  <p:sldIdLst>
    <p:sldId id="432" r:id="rId2"/>
    <p:sldId id="412" r:id="rId3"/>
    <p:sldId id="271" r:id="rId4"/>
    <p:sldId id="269" r:id="rId5"/>
    <p:sldId id="319" r:id="rId6"/>
    <p:sldId id="393" r:id="rId7"/>
    <p:sldId id="394" r:id="rId8"/>
    <p:sldId id="396" r:id="rId9"/>
    <p:sldId id="398" r:id="rId10"/>
    <p:sldId id="400" r:id="rId11"/>
    <p:sldId id="430" r:id="rId12"/>
    <p:sldId id="429" r:id="rId13"/>
    <p:sldId id="435" r:id="rId14"/>
    <p:sldId id="436" r:id="rId15"/>
    <p:sldId id="363" r:id="rId16"/>
    <p:sldId id="381" r:id="rId17"/>
    <p:sldId id="364" r:id="rId18"/>
    <p:sldId id="273" r:id="rId19"/>
    <p:sldId id="406" r:id="rId20"/>
    <p:sldId id="397" r:id="rId21"/>
    <p:sldId id="384" r:id="rId22"/>
    <p:sldId id="383" r:id="rId23"/>
    <p:sldId id="446" r:id="rId24"/>
    <p:sldId id="447" r:id="rId25"/>
    <p:sldId id="433" r:id="rId26"/>
    <p:sldId id="443" r:id="rId27"/>
    <p:sldId id="445" r:id="rId28"/>
    <p:sldId id="448" r:id="rId29"/>
    <p:sldId id="449" r:id="rId30"/>
    <p:sldId id="450" r:id="rId31"/>
    <p:sldId id="451" r:id="rId32"/>
    <p:sldId id="444" r:id="rId33"/>
    <p:sldId id="453" r:id="rId34"/>
    <p:sldId id="455" r:id="rId35"/>
    <p:sldId id="454" r:id="rId36"/>
    <p:sldId id="407" r:id="rId37"/>
    <p:sldId id="440" r:id="rId38"/>
    <p:sldId id="378" r:id="rId39"/>
    <p:sldId id="379" r:id="rId40"/>
    <p:sldId id="350" r:id="rId41"/>
    <p:sldId id="259" r:id="rId42"/>
    <p:sldId id="321" r:id="rId43"/>
    <p:sldId id="287" r:id="rId44"/>
    <p:sldId id="288" r:id="rId45"/>
    <p:sldId id="320" r:id="rId46"/>
    <p:sldId id="286" r:id="rId47"/>
    <p:sldId id="421" r:id="rId48"/>
    <p:sldId id="422" r:id="rId49"/>
    <p:sldId id="392" r:id="rId50"/>
    <p:sldId id="431" r:id="rId51"/>
    <p:sldId id="284" r:id="rId52"/>
    <p:sldId id="369" r:id="rId53"/>
    <p:sldId id="395" r:id="rId54"/>
    <p:sldId id="401" r:id="rId55"/>
    <p:sldId id="423" r:id="rId56"/>
    <p:sldId id="272" r:id="rId57"/>
    <p:sldId id="280" r:id="rId58"/>
    <p:sldId id="399" r:id="rId59"/>
    <p:sldId id="418" r:id="rId60"/>
    <p:sldId id="419" r:id="rId61"/>
    <p:sldId id="420" r:id="rId62"/>
    <p:sldId id="275" r:id="rId63"/>
    <p:sldId id="282" r:id="rId64"/>
    <p:sldId id="402" r:id="rId65"/>
    <p:sldId id="285" r:id="rId66"/>
    <p:sldId id="425" r:id="rId67"/>
    <p:sldId id="281" r:id="rId68"/>
    <p:sldId id="290" r:id="rId69"/>
    <p:sldId id="370" r:id="rId70"/>
    <p:sldId id="373" r:id="rId71"/>
    <p:sldId id="371" r:id="rId72"/>
    <p:sldId id="374" r:id="rId73"/>
    <p:sldId id="375" r:id="rId74"/>
    <p:sldId id="376" r:id="rId75"/>
    <p:sldId id="283" r:id="rId76"/>
    <p:sldId id="403" r:id="rId77"/>
    <p:sldId id="274" r:id="rId78"/>
    <p:sldId id="437" r:id="rId79"/>
    <p:sldId id="438" r:id="rId80"/>
    <p:sldId id="323" r:id="rId81"/>
    <p:sldId id="372" r:id="rId82"/>
    <p:sldId id="344" r:id="rId83"/>
    <p:sldId id="345" r:id="rId84"/>
    <p:sldId id="347" r:id="rId85"/>
    <p:sldId id="322" r:id="rId86"/>
    <p:sldId id="346" r:id="rId87"/>
    <p:sldId id="343" r:id="rId88"/>
    <p:sldId id="324" r:id="rId89"/>
    <p:sldId id="439" r:id="rId90"/>
    <p:sldId id="276" r:id="rId91"/>
    <p:sldId id="312" r:id="rId92"/>
    <p:sldId id="277" r:id="rId93"/>
    <p:sldId id="408" r:id="rId94"/>
    <p:sldId id="426" r:id="rId95"/>
    <p:sldId id="428" r:id="rId96"/>
    <p:sldId id="427" r:id="rId97"/>
    <p:sldId id="311" r:id="rId98"/>
    <p:sldId id="315" r:id="rId99"/>
    <p:sldId id="316" r:id="rId100"/>
    <p:sldId id="313" r:id="rId101"/>
    <p:sldId id="314" r:id="rId102"/>
    <p:sldId id="424" r:id="rId103"/>
    <p:sldId id="404" r:id="rId104"/>
    <p:sldId id="410" r:id="rId105"/>
    <p:sldId id="409" r:id="rId106"/>
    <p:sldId id="411" r:id="rId107"/>
    <p:sldId id="291" r:id="rId108"/>
    <p:sldId id="289" r:id="rId109"/>
    <p:sldId id="377" r:id="rId110"/>
    <p:sldId id="414" r:id="rId111"/>
    <p:sldId id="415" r:id="rId112"/>
    <p:sldId id="416" r:id="rId113"/>
    <p:sldId id="351" r:id="rId114"/>
    <p:sldId id="353" r:id="rId115"/>
    <p:sldId id="354" r:id="rId116"/>
    <p:sldId id="413" r:id="rId117"/>
    <p:sldId id="355" r:id="rId118"/>
    <p:sldId id="452" r:id="rId119"/>
    <p:sldId id="417" r:id="rId120"/>
    <p:sldId id="385" r:id="rId121"/>
    <p:sldId id="386" r:id="rId122"/>
    <p:sldId id="356" r:id="rId123"/>
    <p:sldId id="357" r:id="rId124"/>
    <p:sldId id="358" r:id="rId125"/>
    <p:sldId id="359" r:id="rId126"/>
    <p:sldId id="360" r:id="rId127"/>
    <p:sldId id="361" r:id="rId128"/>
    <p:sldId id="367" r:id="rId129"/>
    <p:sldId id="366" r:id="rId130"/>
    <p:sldId id="368" r:id="rId131"/>
    <p:sldId id="365" r:id="rId132"/>
    <p:sldId id="387" r:id="rId133"/>
    <p:sldId id="388" r:id="rId134"/>
    <p:sldId id="389" r:id="rId135"/>
    <p:sldId id="331" r:id="rId136"/>
    <p:sldId id="336" r:id="rId137"/>
    <p:sldId id="332" r:id="rId138"/>
    <p:sldId id="333" r:id="rId139"/>
    <p:sldId id="390" r:id="rId140"/>
    <p:sldId id="334" r:id="rId141"/>
    <p:sldId id="337" r:id="rId142"/>
    <p:sldId id="335" r:id="rId143"/>
    <p:sldId id="380" r:id="rId144"/>
    <p:sldId id="338" r:id="rId145"/>
    <p:sldId id="339" r:id="rId146"/>
    <p:sldId id="340" r:id="rId147"/>
    <p:sldId id="341" r:id="rId148"/>
    <p:sldId id="342" r:id="rId14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1F64E6-0F69-43FD-8CE0-F80505395439}">
          <p14:sldIdLst>
            <p14:sldId id="432"/>
            <p14:sldId id="412"/>
            <p14:sldId id="271"/>
            <p14:sldId id="269"/>
            <p14:sldId id="319"/>
            <p14:sldId id="393"/>
            <p14:sldId id="394"/>
            <p14:sldId id="396"/>
            <p14:sldId id="398"/>
            <p14:sldId id="400"/>
            <p14:sldId id="430"/>
            <p14:sldId id="429"/>
            <p14:sldId id="435"/>
            <p14:sldId id="436"/>
            <p14:sldId id="363"/>
            <p14:sldId id="381"/>
            <p14:sldId id="364"/>
          </p14:sldIdLst>
        </p14:section>
        <p14:section name="Nomenclature" id="{77CCAB1B-8542-45BE-908C-4D96354886B1}">
          <p14:sldIdLst>
            <p14:sldId id="273"/>
            <p14:sldId id="406"/>
            <p14:sldId id="397"/>
            <p14:sldId id="384"/>
            <p14:sldId id="383"/>
            <p14:sldId id="446"/>
            <p14:sldId id="447"/>
            <p14:sldId id="433"/>
          </p14:sldIdLst>
        </p14:section>
        <p14:section name="Sonatina-SAPCOR 차이" id="{A258298A-6113-4216-8A19-B7A53D03B4C7}">
          <p14:sldIdLst>
            <p14:sldId id="443"/>
            <p14:sldId id="445"/>
            <p14:sldId id="448"/>
            <p14:sldId id="449"/>
            <p14:sldId id="450"/>
            <p14:sldId id="451"/>
            <p14:sldId id="444"/>
            <p14:sldId id="453"/>
            <p14:sldId id="455"/>
            <p14:sldId id="454"/>
            <p14:sldId id="407"/>
            <p14:sldId id="440"/>
          </p14:sldIdLst>
        </p14:section>
        <p14:section name="그림들" id="{915C6753-D576-4FC5-B737-6C8B4FC27A59}">
          <p14:sldIdLst>
            <p14:sldId id="378"/>
            <p14:sldId id="379"/>
            <p14:sldId id="350"/>
          </p14:sldIdLst>
        </p14:section>
        <p14:section name="특수기호 의미" id="{78A7BEF8-9D22-4F75-9DC5-1B6A0CD379CE}">
          <p14:sldIdLst>
            <p14:sldId id="259"/>
          </p14:sldIdLst>
        </p14:section>
        <p14:section name="용어 정의" id="{DE1D2B1F-D6BA-414B-939F-18D5DBFD6082}">
          <p14:sldIdLst>
            <p14:sldId id="321"/>
            <p14:sldId id="287"/>
            <p14:sldId id="288"/>
            <p14:sldId id="320"/>
          </p14:sldIdLst>
        </p14:section>
        <p14:section name="Input" id="{8C6D16F5-D303-46CE-90FD-21AD4BD62A59}">
          <p14:sldIdLst>
            <p14:sldId id="286"/>
            <p14:sldId id="421"/>
            <p14:sldId id="422"/>
            <p14:sldId id="392"/>
            <p14:sldId id="431"/>
            <p14:sldId id="284"/>
            <p14:sldId id="369"/>
            <p14:sldId id="395"/>
            <p14:sldId id="401"/>
            <p14:sldId id="423"/>
          </p14:sldIdLst>
        </p14:section>
        <p14:section name="글로벌 변수" id="{73D7DBEE-200C-47FF-8728-0ACEB94E17EA}">
          <p14:sldIdLst>
            <p14:sldId id="272"/>
            <p14:sldId id="280"/>
            <p14:sldId id="399"/>
            <p14:sldId id="418"/>
            <p14:sldId id="419"/>
            <p14:sldId id="420"/>
            <p14:sldId id="275"/>
          </p14:sldIdLst>
        </p14:section>
        <p14:section name="Core 변수 공간" id="{DA70B194-A578-4374-86A6-666465F5FAC5}">
          <p14:sldIdLst>
            <p14:sldId id="282"/>
            <p14:sldId id="402"/>
            <p14:sldId id="285"/>
            <p14:sldId id="425"/>
            <p14:sldId id="281"/>
            <p14:sldId id="290"/>
            <p14:sldId id="370"/>
            <p14:sldId id="373"/>
            <p14:sldId id="371"/>
            <p14:sldId id="374"/>
            <p14:sldId id="375"/>
            <p14:sldId id="376"/>
            <p14:sldId id="283"/>
            <p14:sldId id="403"/>
            <p14:sldId id="274"/>
          </p14:sldIdLst>
        </p14:section>
        <p14:section name="odeint에서 사용하는 Accel 구조" id="{CB5171DD-2DED-4E08-9E9C-71676AEC42AA}">
          <p14:sldIdLst>
            <p14:sldId id="437"/>
            <p14:sldId id="438"/>
          </p14:sldIdLst>
        </p14:section>
        <p14:section name="BC처리방법" id="{33CECC2E-7B67-4A25-84A5-C6B4A4EFB6E3}">
          <p14:sldIdLst>
            <p14:sldId id="323"/>
            <p14:sldId id="372"/>
            <p14:sldId id="344"/>
            <p14:sldId id="345"/>
            <p14:sldId id="347"/>
            <p14:sldId id="322"/>
            <p14:sldId id="346"/>
            <p14:sldId id="343"/>
            <p14:sldId id="324"/>
          </p14:sldIdLst>
        </p14:section>
        <p14:section name="외력 처리방법" id="{B50D0838-8137-4570-91C6-EF7D8609519B}">
          <p14:sldIdLst>
            <p14:sldId id="439"/>
          </p14:sldIdLst>
        </p14:section>
        <p14:section name="함수" id="{02998E8C-55BC-4FFE-A340-244097AA8539}">
          <p14:sldIdLst>
            <p14:sldId id="276"/>
            <p14:sldId id="312"/>
          </p14:sldIdLst>
        </p14:section>
        <p14:section name="Functions - Force" id="{677CB4E3-C6BF-4BF8-A60A-34336857625D}">
          <p14:sldIdLst>
            <p14:sldId id="277"/>
            <p14:sldId id="408"/>
          </p14:sldIdLst>
        </p14:section>
        <p14:section name="Functions - Misc" id="{1245277C-8EC9-4FDB-8056-A3CB7E1E32AC}">
          <p14:sldIdLst>
            <p14:sldId id="426"/>
            <p14:sldId id="428"/>
            <p14:sldId id="427"/>
            <p14:sldId id="311"/>
            <p14:sldId id="315"/>
            <p14:sldId id="316"/>
            <p14:sldId id="313"/>
            <p14:sldId id="314"/>
            <p14:sldId id="424"/>
            <p14:sldId id="404"/>
            <p14:sldId id="410"/>
            <p14:sldId id="409"/>
            <p14:sldId id="411"/>
          </p14:sldIdLst>
        </p14:section>
        <p14:section name="Flowchart" id="{85F0672C-0139-4235-99F2-0582CC056AC8}">
          <p14:sldIdLst>
            <p14:sldId id="291"/>
            <p14:sldId id="289"/>
            <p14:sldId id="377"/>
            <p14:sldId id="414"/>
            <p14:sldId id="415"/>
            <p14:sldId id="416"/>
            <p14:sldId id="351"/>
            <p14:sldId id="353"/>
            <p14:sldId id="354"/>
          </p14:sldIdLst>
        </p14:section>
        <p14:section name="기하형상계산" id="{304DA652-60DA-452B-8A55-179DEABEF162}">
          <p14:sldIdLst>
            <p14:sldId id="413"/>
            <p14:sldId id="355"/>
            <p14:sldId id="452"/>
            <p14:sldId id="417"/>
            <p14:sldId id="385"/>
            <p14:sldId id="386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Reference Block" id="{9DDFEEFD-8B18-483E-90AD-C6B76C78EAD5}">
          <p14:sldIdLst>
            <p14:sldId id="367"/>
            <p14:sldId id="366"/>
            <p14:sldId id="368"/>
          </p14:sldIdLst>
        </p14:section>
        <p14:section name="소나티나 코드 분석" id="{2C4F528E-3F0F-4C5C-B2B4-09BC9AB9AA5D}">
          <p14:sldIdLst>
            <p14:sldId id="365"/>
            <p14:sldId id="387"/>
            <p14:sldId id="388"/>
            <p14:sldId id="389"/>
            <p14:sldId id="331"/>
            <p14:sldId id="336"/>
            <p14:sldId id="332"/>
            <p14:sldId id="333"/>
            <p14:sldId id="390"/>
            <p14:sldId id="334"/>
            <p14:sldId id="337"/>
            <p14:sldId id="335"/>
            <p14:sldId id="380"/>
            <p14:sldId id="338"/>
            <p14:sldId id="339"/>
            <p14:sldId id="340"/>
          </p14:sldIdLst>
        </p14:section>
        <p14:section name="Sonatina" id="{55EEB544-F420-422C-A59B-FB4DCC3CA2E6}">
          <p14:sldIdLst>
            <p14:sldId id="341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150" autoAdjust="0"/>
  </p:normalViewPr>
  <p:slideViewPr>
    <p:cSldViewPr>
      <p:cViewPr>
        <p:scale>
          <a:sx n="100" d="100"/>
          <a:sy n="100" d="100"/>
        </p:scale>
        <p:origin x="-28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4C2B3779-0409-4014-B887-920DA3FC8CD8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29EC4A1-0180-4C28-9B11-114C293D5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10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732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8AD27F9C-DCA4-45DA-A02F-E8008D4E8D1A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953"/>
            <a:ext cx="5439101" cy="4467387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309"/>
            <a:ext cx="2946247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309"/>
            <a:ext cx="2946246" cy="4967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69DC492A-37D3-4391-ACE7-C06AE9550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9473-6E0B-4529-8A7B-979A58F5DDAB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8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9AF8-7EAC-4C95-835E-758C5FAC31FE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4367-E301-4AA9-ACC5-FDF4FA3EEE8D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39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1AF2-2400-4FA7-9C2C-CC9CB8B47472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F552-FA8D-45A5-8ADC-8D405D20E491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768A1-3740-44E1-928E-BC9BE2680DB5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5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1C2F3-58A5-401A-9060-A48FA95C3829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0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2F4D-5DF0-46C8-8B38-033D6FF00BBC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E6F-AF47-4FE9-BFAB-4779C28358DA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3CD2-DFB5-4FCF-A481-3D1C0DF71854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A8C0-5DD2-4A65-A7B6-6E5542BC6E3A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2594-9F6F-4D89-B493-F5D3E8EB05B3}" type="datetime1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33989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5DEA-CE8E-4BD0-9536-370E97A6B3C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3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6.e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54.png"/><Relationship Id="rId18" Type="http://schemas.openxmlformats.org/officeDocument/2006/relationships/image" Target="../media/image17.png"/><Relationship Id="rId26" Type="http://schemas.openxmlformats.org/officeDocument/2006/relationships/image" Target="../media/image58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56.png"/><Relationship Id="rId32" Type="http://schemas.openxmlformats.org/officeDocument/2006/relationships/image" Target="../media/image43.png"/><Relationship Id="rId5" Type="http://schemas.openxmlformats.org/officeDocument/2006/relationships/image" Target="../media/image52.png"/><Relationship Id="rId15" Type="http://schemas.openxmlformats.org/officeDocument/2006/relationships/image" Target="../media/image35.png"/><Relationship Id="rId23" Type="http://schemas.openxmlformats.org/officeDocument/2006/relationships/image" Target="../media/image55.png"/><Relationship Id="rId28" Type="http://schemas.openxmlformats.org/officeDocument/2006/relationships/image" Target="../media/image61.png"/><Relationship Id="rId36" Type="http://schemas.openxmlformats.org/officeDocument/2006/relationships/audio" Target="../media/audio1.wav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59.png"/><Relationship Id="rId30" Type="http://schemas.openxmlformats.org/officeDocument/2006/relationships/image" Target="../media/image63.png"/><Relationship Id="rId35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5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49.png"/><Relationship Id="rId35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37.png"/><Relationship Id="rId34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44.png"/><Relationship Id="rId2" Type="http://schemas.openxmlformats.org/officeDocument/2006/relationships/image" Target="../media/image112.png"/><Relationship Id="rId16" Type="http://schemas.openxmlformats.org/officeDocument/2006/relationships/image" Target="../media/image36.png"/><Relationship Id="rId20" Type="http://schemas.openxmlformats.org/officeDocument/2006/relationships/image" Target="../media/image1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33.png"/><Relationship Id="rId24" Type="http://schemas.openxmlformats.org/officeDocument/2006/relationships/image" Target="../media/image40.png"/><Relationship Id="rId32" Type="http://schemas.openxmlformats.org/officeDocument/2006/relationships/image" Target="../media/image43.png"/><Relationship Id="rId5" Type="http://schemas.openxmlformats.org/officeDocument/2006/relationships/image" Target="../media/image411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image" Target="../media/image41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2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34.png"/><Relationship Id="rId22" Type="http://schemas.openxmlformats.org/officeDocument/2006/relationships/image" Target="../media/image38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10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11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10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11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package" Target="../embeddings/Microsoft_Word_Document6.docx"/><Relationship Id="rId3" Type="http://schemas.openxmlformats.org/officeDocument/2006/relationships/package" Target="../embeddings/Microsoft_Word_Document1.docx"/><Relationship Id="rId7" Type="http://schemas.openxmlformats.org/officeDocument/2006/relationships/package" Target="../embeddings/Microsoft_Word_Document3.docx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0.emf"/><Relationship Id="rId11" Type="http://schemas.openxmlformats.org/officeDocument/2006/relationships/package" Target="../embeddings/Microsoft_Word_Document5.docx"/><Relationship Id="rId5" Type="http://schemas.openxmlformats.org/officeDocument/2006/relationships/package" Target="../embeddings/Microsoft_Word_Document2.docx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package" Target="../embeddings/Microsoft_Word_Document4.docx"/><Relationship Id="rId14" Type="http://schemas.openxmlformats.org/officeDocument/2006/relationships/image" Target="../media/image74.emf"/></Relationships>
</file>

<file path=ppt/slides/_rels/slide2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2.png"/><Relationship Id="rId3" Type="http://schemas.openxmlformats.org/officeDocument/2006/relationships/image" Target="../media/image76.png"/><Relationship Id="rId38" Type="http://schemas.openxmlformats.org/officeDocument/2006/relationships/image" Target="../media/image8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37" Type="http://schemas.openxmlformats.org/officeDocument/2006/relationships/image" Target="../media/image79.png"/><Relationship Id="rId40" Type="http://schemas.openxmlformats.org/officeDocument/2006/relationships/image" Target="../media/image83.png"/><Relationship Id="rId36" Type="http://schemas.openxmlformats.org/officeDocument/2006/relationships/image" Target="../media/image78.png"/><Relationship Id="rId4" Type="http://schemas.openxmlformats.org/officeDocument/2006/relationships/image" Target="../media/image77.png"/><Relationship Id="rId35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36" Type="http://schemas.openxmlformats.org/officeDocument/2006/relationships/image" Target="../media/image88.png"/><Relationship Id="rId4" Type="http://schemas.openxmlformats.org/officeDocument/2006/relationships/image" Target="../media/image85.png"/><Relationship Id="rId35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5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23.png"/><Relationship Id="rId11" Type="http://schemas.openxmlformats.org/officeDocument/2006/relationships/image" Target="../media/image101.png"/><Relationship Id="rId23" Type="http://schemas.openxmlformats.org/officeDocument/2006/relationships/image" Target="../media/image22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34" Type="http://schemas.openxmlformats.org/officeDocument/2006/relationships/image" Target="../media/image95.png"/><Relationship Id="rId33" Type="http://schemas.openxmlformats.org/officeDocument/2006/relationships/image" Target="../media/image3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32" Type="http://schemas.openxmlformats.org/officeDocument/2006/relationships/image" Target="../media/image31.png"/><Relationship Id="rId5" Type="http://schemas.openxmlformats.org/officeDocument/2006/relationships/image" Target="../media/image93.png"/><Relationship Id="rId31" Type="http://schemas.openxmlformats.org/officeDocument/2006/relationships/image" Target="../media/image30.png"/><Relationship Id="rId4" Type="http://schemas.openxmlformats.org/officeDocument/2006/relationships/image" Target="../media/image92.png"/><Relationship Id="rId30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6.emf"/><Relationship Id="rId4" Type="http://schemas.openxmlformats.org/officeDocument/2006/relationships/package" Target="../embeddings/Microsoft_Word_Document7.docx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package" Target="../embeddings/Microsoft_Word_Document8.docx"/><Relationship Id="rId7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9.emf"/><Relationship Id="rId11" Type="http://schemas.openxmlformats.org/officeDocument/2006/relationships/image" Target="../media/image102.png"/><Relationship Id="rId5" Type="http://schemas.openxmlformats.org/officeDocument/2006/relationships/package" Target="../embeddings/Microsoft_Word_Document9.docx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package" Target="../embeddings/Microsoft_Word_Document11.docx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440.png"/><Relationship Id="rId3" Type="http://schemas.openxmlformats.org/officeDocument/2006/relationships/image" Target="../media/image21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470.png"/><Relationship Id="rId10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400.png"/><Relationship Id="rId14" Type="http://schemas.openxmlformats.org/officeDocument/2006/relationships/image" Target="../media/image45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SAPCOR</a:t>
            </a:r>
            <a:br>
              <a:rPr lang="en-US" altLang="ko-KR" dirty="0" smtClean="0"/>
            </a:br>
            <a:r>
              <a:rPr lang="en-US" altLang="ko-KR" dirty="0" smtClean="0"/>
              <a:t>(Seismic Analysis for a Prismatic Core</a:t>
            </a:r>
            <a:r>
              <a:rPr lang="en-US" altLang="ko-KR" dirty="0"/>
              <a:t> </a:t>
            </a:r>
            <a:r>
              <a:rPr lang="en-US" altLang="ko-KR" dirty="0" smtClean="0"/>
              <a:t>of a HTGR)</a:t>
            </a:r>
            <a:br>
              <a:rPr lang="en-US" altLang="ko-KR" dirty="0" smtClean="0"/>
            </a:br>
            <a:r>
              <a:rPr lang="en-US" altLang="ko-KR" dirty="0" smtClean="0"/>
              <a:t>Developer’s Manual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수정 </a:t>
            </a:r>
            <a:r>
              <a:rPr lang="en-US" altLang="ko-KR" sz="2000" dirty="0"/>
              <a:t>v04d </a:t>
            </a:r>
            <a:r>
              <a:rPr lang="en-US" altLang="ko-KR" sz="2000" dirty="0" smtClean="0"/>
              <a:t>#6: Input_Build003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OUTPUT FILENAME</a:t>
            </a:r>
          </a:p>
          <a:p>
            <a:pPr lvl="1"/>
            <a:r>
              <a:rPr lang="en-US" altLang="ko-KR" dirty="0" smtClean="0"/>
              <a:t>FN_FIG=‘filename’</a:t>
            </a:r>
          </a:p>
          <a:p>
            <a:pPr lvl="1"/>
            <a:r>
              <a:rPr lang="en-US" altLang="ko-KR" dirty="0" err="1" smtClean="0"/>
              <a:t>FN_CoreShape</a:t>
            </a:r>
            <a:r>
              <a:rPr lang="en-US" altLang="ko-KR" dirty="0" smtClean="0"/>
              <a:t>=‘filename’ # Core Shape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7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 smtClean="0"/>
              <a:t>Misc</a:t>
            </a:r>
            <a:r>
              <a:rPr lang="en-US" altLang="ko-KR" sz="2400" dirty="0" smtClean="0"/>
              <a:t>: [</a:t>
            </a:r>
            <a:r>
              <a:rPr lang="ko-KR" altLang="en-US" sz="2400" dirty="0" smtClean="0"/>
              <a:t>보류</a:t>
            </a:r>
            <a:r>
              <a:rPr lang="en-US" altLang="ko-KR" sz="2400" dirty="0" smtClean="0"/>
              <a:t>] </a:t>
            </a:r>
            <a:r>
              <a:rPr lang="en-US" altLang="ko-KR" sz="2400" dirty="0" err="1" smtClean="0"/>
              <a:t>MakeIndex_RearrangeArray</a:t>
            </a:r>
            <a:r>
              <a:rPr lang="en-US" altLang="ko-KR" sz="2400" dirty="0" smtClean="0"/>
              <a:t> (Core, </a:t>
            </a:r>
            <a:r>
              <a:rPr lang="en-US" altLang="ko-KR" sz="2400" dirty="0" err="1" smtClean="0"/>
              <a:t>CoreArray</a:t>
            </a:r>
            <a:r>
              <a:rPr lang="en-US" altLang="ko-KR" sz="2400" dirty="0" smtClean="0"/>
              <a:t>,)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Core[‘Index’],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’], Core[‘Array’] </a:t>
            </a:r>
            <a:r>
              <a:rPr lang="ko-KR" altLang="en-US" dirty="0" smtClean="0"/>
              <a:t>만들어 주는 함수인데 </a:t>
            </a:r>
            <a:r>
              <a:rPr lang="en-US" altLang="ko-KR" dirty="0" smtClean="0"/>
              <a:t>v0.3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의 개념이 </a:t>
            </a:r>
            <a:r>
              <a:rPr lang="en-US" altLang="ko-KR" dirty="0"/>
              <a:t>v</a:t>
            </a:r>
            <a:r>
              <a:rPr lang="en-US" altLang="ko-KR" dirty="0" smtClean="0"/>
              <a:t>0.4</a:t>
            </a:r>
            <a:r>
              <a:rPr lang="ko-KR" altLang="en-US" dirty="0" smtClean="0"/>
              <a:t>에서 완전히 바뀌고 </a:t>
            </a:r>
            <a:r>
              <a:rPr lang="en-US" altLang="ko-KR" dirty="0" err="1" smtClean="0"/>
              <a:t>ReverseIndex</a:t>
            </a:r>
            <a:r>
              <a:rPr lang="ko-KR" altLang="en-US" dirty="0" smtClean="0"/>
              <a:t>라는 것이 추가되어 현재 이 함수는 사용하면 안됨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288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[</a:t>
            </a:r>
            <a:r>
              <a:rPr lang="ko-KR" altLang="en-US" sz="3600" dirty="0" smtClean="0"/>
              <a:t>보류</a:t>
            </a:r>
            <a:r>
              <a:rPr lang="en-US" altLang="ko-KR" sz="3600" dirty="0" smtClean="0"/>
              <a:t>] </a:t>
            </a:r>
            <a:r>
              <a:rPr lang="en-US" altLang="ko-KR" sz="3600" dirty="0" err="1" smtClean="0"/>
              <a:t>MakeConnectivity</a:t>
            </a:r>
            <a:r>
              <a:rPr lang="en-US" altLang="ko-KR" sz="3600" dirty="0" smtClean="0"/>
              <a:t> (Core,)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블록의 </a:t>
            </a:r>
            <a:r>
              <a:rPr lang="en-US" altLang="ko-KR" dirty="0" smtClean="0"/>
              <a:t>LU, LD, RU, RD </a:t>
            </a:r>
            <a:r>
              <a:rPr lang="ko-KR" altLang="en-US" dirty="0" smtClean="0"/>
              <a:t>모서리에 위치하는 </a:t>
            </a:r>
            <a:r>
              <a:rPr lang="ko-KR" altLang="en-US" dirty="0" err="1" smtClean="0"/>
              <a:t>좌우측</a:t>
            </a:r>
            <a:r>
              <a:rPr lang="ko-KR" altLang="en-US" dirty="0" smtClean="0"/>
              <a:t> 블록의 열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수평으로 충돌할 블록의 열 위치는 </a:t>
            </a:r>
            <a:r>
              <a:rPr lang="en-US" altLang="ko-KR" dirty="0" smtClean="0"/>
              <a:t>Connectivity</a:t>
            </a:r>
            <a:r>
              <a:rPr lang="ko-KR" altLang="en-US" dirty="0" smtClean="0"/>
              <a:t>가 아니라 현재 변위에서의 각 블록의 모서리 좌표를 가지고 매번 재계산할 것이므로 현재는 사용 안함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310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::POST </a:t>
            </a:r>
            <a:r>
              <a:rPr lang="ko-KR" altLang="en-US" dirty="0" smtClean="0"/>
              <a:t>류 정책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각 섹션의 마지막은 무조건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그렇게 해야 </a:t>
            </a:r>
            <a:r>
              <a:rPr lang="en-US" altLang="ko-KR" dirty="0" smtClean="0"/>
              <a:t>Restart</a:t>
            </a:r>
            <a:r>
              <a:rPr lang="ko-KR" altLang="en-US" dirty="0"/>
              <a:t> </a:t>
            </a:r>
            <a:r>
              <a:rPr lang="ko-KR" altLang="en-US" dirty="0" smtClean="0"/>
              <a:t>할 때 가장 마지막 결과를 이용할 수 있음</a:t>
            </a:r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각 섹션의 맨 처음은 무조건 출력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섹션의 마지막과 현재 섹션의 처음이 동일한 상태이므로 중복 출력 피하기 위함</a:t>
            </a:r>
            <a:endParaRPr lang="en-US" altLang="ko-KR" dirty="0" smtClean="0"/>
          </a:p>
          <a:p>
            <a:r>
              <a:rPr lang="en-US" altLang="ko-KR" dirty="0" smtClean="0"/>
              <a:t>3) t=0</a:t>
            </a:r>
            <a:r>
              <a:rPr lang="ko-KR" altLang="en-US" dirty="0" smtClean="0"/>
              <a:t> 에서 무조건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2)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t=0</a:t>
            </a:r>
            <a:r>
              <a:rPr lang="ko-KR" altLang="en-US" dirty="0"/>
              <a:t> </a:t>
            </a:r>
            <a:r>
              <a:rPr lang="ko-KR" altLang="en-US" dirty="0" smtClean="0"/>
              <a:t>은 출력 안되므로 따로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저장해줘야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1811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::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 smtClean="0"/>
              <a:t>t,Solution,Core</a:t>
            </a:r>
            <a:r>
              <a:rPr lang="en-US" altLang="ko-KR" sz="2800" dirty="0" smtClean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코어 변형 형상 화면 및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.csv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OP_CoreShapeNFreq</a:t>
            </a:r>
            <a:endParaRPr lang="ko-KR" altLang="en-US" dirty="0"/>
          </a:p>
          <a:p>
            <a:pPr lvl="1"/>
            <a:r>
              <a:rPr lang="en-US" altLang="ko-KR" dirty="0" err="1" smtClean="0"/>
              <a:t>OP_CoreShapeScale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OP_CoreShapeScaleMargin</a:t>
            </a:r>
            <a:endParaRPr lang="ko-KR" altLang="en-US" dirty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103</a:t>
            </a:fld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188640"/>
            <a:ext cx="8208912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23528" y="188640"/>
            <a:ext cx="8496944" cy="64087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04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Post_CoreShape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t,Solution,Core,FO_DIR</a:t>
            </a:r>
            <a:r>
              <a:rPr lang="en-US" altLang="ko-KR" sz="2800" dirty="0"/>
              <a:t>,)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코어 변형 형상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.</a:t>
            </a:r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r>
              <a:rPr lang="en-US" altLang="ko-KR" dirty="0" err="1" smtClean="0"/>
              <a:t>Param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결과물인 </a:t>
            </a:r>
            <a:r>
              <a:rPr lang="en-US" altLang="ko-KR" dirty="0" smtClean="0"/>
              <a:t>time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en-US" altLang="ko-KR" dirty="0" err="1" smtClean="0"/>
              <a:t>odint</a:t>
            </a:r>
            <a:r>
              <a:rPr lang="ko-KR" altLang="en-US" dirty="0" smtClean="0"/>
              <a:t>의 결과물인 각 시간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: </a:t>
            </a:r>
            <a:r>
              <a:rPr lang="ko-KR" altLang="en-US" dirty="0" smtClean="0"/>
              <a:t>글로벌 변수 영역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 : </a:t>
            </a:r>
            <a:r>
              <a:rPr lang="ko-KR" altLang="en-US" dirty="0" smtClean="0"/>
              <a:t>출력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r>
              <a:rPr lang="ko-KR" altLang="en-US" dirty="0" smtClean="0"/>
              <a:t>관련 </a:t>
            </a:r>
            <a:r>
              <a:rPr lang="en-US" altLang="ko-KR" dirty="0" smtClean="0"/>
              <a:t>Input</a:t>
            </a:r>
          </a:p>
          <a:p>
            <a:pPr lvl="1"/>
            <a:r>
              <a:rPr lang="en-US" altLang="ko-KR" dirty="0" err="1" smtClean="0"/>
              <a:t>OP_CoreShape_TimePointe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OP_CoreShape_Scale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FN_CoreShape</a:t>
            </a:r>
            <a:endParaRPr lang="en-US" altLang="ko-KR" dirty="0" smtClean="0"/>
          </a:p>
          <a:p>
            <a:r>
              <a:rPr lang="en-US" altLang="ko-KR" dirty="0" smtClean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’]</a:t>
            </a:r>
            <a:endParaRPr lang="en-US" altLang="ko-KR" dirty="0"/>
          </a:p>
          <a:p>
            <a:pPr lvl="2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</a:t>
            </a:r>
            <a:r>
              <a:rPr lang="en-US" altLang="ko-KR" dirty="0"/>
              <a:t>(Core</a:t>
            </a:r>
            <a:r>
              <a:rPr lang="en-US" altLang="ko-KR" dirty="0" smtClean="0"/>
              <a:t>,)</a:t>
            </a:r>
            <a:r>
              <a:rPr lang="ko-KR" altLang="en-US" dirty="0" smtClean="0"/>
              <a:t>에서 계산됨</a:t>
            </a: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FO_DIR/</a:t>
            </a:r>
            <a:r>
              <a:rPr lang="en-US" altLang="ko-KR" dirty="0" err="1" smtClean="0"/>
              <a:t>FN_CoreShape</a:t>
            </a:r>
            <a:r>
              <a:rPr lang="en-US" altLang="ko-KR" dirty="0" smtClean="0"/>
              <a:t>_####_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결과물은 </a:t>
            </a:r>
            <a:r>
              <a:rPr lang="en-US" altLang="ko-KR" dirty="0" err="1" smtClean="0"/>
              <a:t>OP_CoreShape_Scale</a:t>
            </a:r>
            <a:r>
              <a:rPr lang="ko-KR" altLang="en-US" dirty="0" smtClean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858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 </a:t>
            </a:r>
            <a:r>
              <a:rPr lang="en-US" altLang="ko-KR" sz="3600" dirty="0" err="1" smtClean="0"/>
              <a:t>Post_CoreShapeInit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smtClean="0"/>
              <a:t>Core,)</a:t>
            </a:r>
            <a:endParaRPr lang="en-US" altLang="ko-KR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초기형상 </a:t>
            </a:r>
            <a:r>
              <a:rPr lang="ko-KR" altLang="en-US" dirty="0" err="1" smtClean="0">
                <a:solidFill>
                  <a:srgbClr val="FF0000"/>
                </a:solidFill>
              </a:rPr>
              <a:t>적용안됨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향후 수정해야 할 것 같음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Figure</a:t>
            </a:r>
            <a:r>
              <a:rPr lang="ko-KR" altLang="en-US" dirty="0" smtClean="0"/>
              <a:t>의 좌표축 범위와 마진을 결정함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만들지는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lvl="1"/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']=[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실제로 </a:t>
            </a:r>
            <a:r>
              <a:rPr lang="en-US" altLang="ko-KR" dirty="0" smtClean="0"/>
              <a:t>.csv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ko-KR" altLang="en-US" dirty="0" smtClean="0"/>
              <a:t>를 만들어줘야 할 듯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검토 필요</a:t>
            </a:r>
            <a:endParaRPr lang="en-US" altLang="ko-KR" dirty="0" smtClean="0"/>
          </a:p>
          <a:p>
            <a:r>
              <a:rPr lang="en-US" altLang="ko-KR" dirty="0" smtClean="0"/>
              <a:t>(v04f) </a:t>
            </a:r>
            <a:r>
              <a:rPr lang="ko-KR" altLang="en-US" dirty="0" smtClean="0"/>
              <a:t>버그 발견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215</a:t>
            </a:r>
            <a:r>
              <a:rPr lang="ko-KR" altLang="en-US" dirty="0" smtClean="0"/>
              <a:t>줄</a:t>
            </a:r>
            <a:r>
              <a:rPr lang="en-US" altLang="ko-KR" dirty="0" smtClean="0"/>
              <a:t>: CSB</a:t>
            </a:r>
            <a:r>
              <a:rPr lang="ko-KR" altLang="en-US" dirty="0" smtClean="0"/>
              <a:t>의 우측 좌표계산을 위해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블록의 좌표를 받아옴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의 우측 끝은 </a:t>
            </a:r>
            <a:r>
              <a:rPr lang="en-US" altLang="ko-KR" dirty="0" smtClean="0"/>
              <a:t>(2,1) 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(M,1)</a:t>
            </a:r>
            <a:r>
              <a:rPr lang="ko-KR" altLang="en-US" dirty="0" smtClean="0"/>
              <a:t>이 되어야 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338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/>
              <a:t>Post_Solution</a:t>
            </a:r>
            <a:r>
              <a:rPr lang="en-US" altLang="ko-KR" sz="3200" dirty="0"/>
              <a:t> (</a:t>
            </a:r>
            <a:r>
              <a:rPr lang="en-US" altLang="ko-KR" sz="3200" dirty="0" err="1" smtClean="0"/>
              <a:t>t,Solution,Accel,Core,FO_DIR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사용자 지정 </a:t>
            </a:r>
            <a:r>
              <a:rPr lang="ko-KR" altLang="en-US" dirty="0" err="1" smtClean="0"/>
              <a:t>시간점에서의</a:t>
            </a:r>
            <a:r>
              <a:rPr lang="ko-KR" altLang="en-US" dirty="0" smtClean="0"/>
              <a:t> 노심 전체 결과물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endParaRPr lang="en-US" altLang="ko-KR" dirty="0"/>
          </a:p>
          <a:p>
            <a:pPr lvl="1"/>
            <a:r>
              <a:rPr lang="en-US" altLang="ko-KR" dirty="0"/>
              <a:t>t : </a:t>
            </a:r>
            <a:r>
              <a:rPr lang="en-US" altLang="ko-KR" dirty="0" err="1"/>
              <a:t>odeint</a:t>
            </a:r>
            <a:r>
              <a:rPr lang="ko-KR" altLang="en-US" dirty="0"/>
              <a:t>의 결과물인 </a:t>
            </a:r>
            <a:r>
              <a:rPr lang="en-US" altLang="ko-KR" dirty="0"/>
              <a:t>time </a:t>
            </a:r>
            <a:r>
              <a:rPr lang="ko-KR" altLang="en-US" dirty="0"/>
              <a:t>벡터</a:t>
            </a:r>
            <a:endParaRPr lang="en-US" altLang="ko-KR" dirty="0"/>
          </a:p>
          <a:p>
            <a:pPr lvl="1"/>
            <a:r>
              <a:rPr lang="en-US" altLang="ko-KR" dirty="0"/>
              <a:t>Solution : </a:t>
            </a:r>
            <a:r>
              <a:rPr lang="en-US" altLang="ko-KR" dirty="0" err="1"/>
              <a:t>odint</a:t>
            </a:r>
            <a:r>
              <a:rPr lang="ko-KR" altLang="en-US" dirty="0"/>
              <a:t>의 결과물인 각 시간 별 </a:t>
            </a:r>
            <a:r>
              <a:rPr lang="en-US" altLang="ko-KR" dirty="0"/>
              <a:t>state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 : </a:t>
            </a:r>
            <a:r>
              <a:rPr lang="en-US" altLang="ko-KR" dirty="0" err="1"/>
              <a:t>ExtractAccelFromXV</a:t>
            </a:r>
            <a:r>
              <a:rPr lang="en-US" altLang="ko-KR" dirty="0"/>
              <a:t> (</a:t>
            </a:r>
            <a:r>
              <a:rPr lang="en-US" altLang="ko-KR" dirty="0" err="1"/>
              <a:t>Solution,t,Core</a:t>
            </a:r>
            <a:r>
              <a:rPr lang="en-US" altLang="ko-KR" dirty="0"/>
              <a:t>,) </a:t>
            </a:r>
            <a:r>
              <a:rPr lang="ko-KR" altLang="en-US" dirty="0" smtClean="0"/>
              <a:t>로 구해지는 각 시각 별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벡터에 해당하는 가속도 벡터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None</a:t>
            </a:r>
            <a:r>
              <a:rPr lang="ko-KR" altLang="en-US" dirty="0" smtClean="0"/>
              <a:t>을 넣으면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읽지 않고 출력하지 않음</a:t>
            </a:r>
            <a:r>
              <a:rPr lang="en-US" altLang="ko-KR" dirty="0" smtClean="0"/>
              <a:t>. None</a:t>
            </a:r>
            <a:r>
              <a:rPr lang="ko-KR" altLang="en-US" dirty="0" smtClean="0"/>
              <a:t>을 넣는 이유는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구하기 위해 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호출해야 하는데 이 계산과정이 시간이 많이 걸리므로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계산 과정을 생략하기 위함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Core </a:t>
            </a:r>
            <a:r>
              <a:rPr lang="en-US" altLang="ko-KR" dirty="0"/>
              <a:t>: </a:t>
            </a:r>
            <a:r>
              <a:rPr lang="ko-KR" altLang="en-US" dirty="0"/>
              <a:t>글로벌 변수 영역</a:t>
            </a:r>
            <a:endParaRPr lang="en-US" altLang="ko-KR" dirty="0"/>
          </a:p>
          <a:p>
            <a:pPr lvl="1"/>
            <a:r>
              <a:rPr lang="en-US" altLang="ko-KR" dirty="0"/>
              <a:t>FO_DIR : </a:t>
            </a:r>
            <a:r>
              <a:rPr lang="ko-KR" altLang="en-US" dirty="0"/>
              <a:t>출력 </a:t>
            </a:r>
            <a:r>
              <a:rPr lang="ko-KR" altLang="en-US" dirty="0" err="1"/>
              <a:t>디렉토리</a:t>
            </a:r>
            <a:r>
              <a:rPr lang="ko-KR" altLang="en-US" dirty="0"/>
              <a:t> 이름</a:t>
            </a:r>
            <a:endParaRPr lang="en-US" altLang="ko-KR" dirty="0"/>
          </a:p>
          <a:p>
            <a:r>
              <a:rPr lang="ko-KR" altLang="en-US" dirty="0"/>
              <a:t>관련 </a:t>
            </a:r>
            <a:r>
              <a:rPr lang="en-US" altLang="ko-KR" dirty="0"/>
              <a:t>Input</a:t>
            </a:r>
          </a:p>
          <a:p>
            <a:pPr lvl="1"/>
            <a:r>
              <a:rPr lang="en-US" altLang="ko-KR" dirty="0" err="1" smtClean="0"/>
              <a:t>OP_Solution_TimeFreq</a:t>
            </a:r>
            <a:endParaRPr lang="en-US" altLang="ko-KR" dirty="0" smtClean="0"/>
          </a:p>
          <a:p>
            <a:pPr lvl="1"/>
            <a:r>
              <a:rPr lang="en-US" altLang="ko-KR" smtClean="0"/>
              <a:t>FN_CoreShape</a:t>
            </a:r>
            <a:endParaRPr lang="en-US" altLang="ko-KR" dirty="0"/>
          </a:p>
          <a:p>
            <a:r>
              <a:rPr lang="en-US" altLang="ko-KR" dirty="0"/>
              <a:t>Prerequisite</a:t>
            </a:r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Post_CoreShapeAxis</a:t>
            </a:r>
            <a:r>
              <a:rPr lang="en-US" altLang="ko-KR" dirty="0"/>
              <a:t>’]</a:t>
            </a:r>
          </a:p>
          <a:p>
            <a:pPr lvl="2"/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Post_CoreShapeInit</a:t>
            </a:r>
            <a:r>
              <a:rPr lang="en-US" altLang="ko-KR" dirty="0"/>
              <a:t> (Core,)</a:t>
            </a:r>
            <a:r>
              <a:rPr lang="ko-KR" altLang="en-US" dirty="0"/>
              <a:t>에서 </a:t>
            </a:r>
            <a:r>
              <a:rPr lang="ko-KR" altLang="en-US" dirty="0" smtClean="0"/>
              <a:t>계산됨</a:t>
            </a:r>
            <a:endParaRPr lang="en-US" altLang="ko-KR" dirty="0" smtClean="0"/>
          </a:p>
          <a:p>
            <a:r>
              <a:rPr lang="ko-KR" altLang="en-US" dirty="0" smtClean="0"/>
              <a:t>모듈 글로벌 변수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NPost_Solution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출력할 파일의 일련번호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OP_Solution_TimePointer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다음에 결과 출력해야 할 </a:t>
            </a:r>
            <a:r>
              <a:rPr lang="ko-KR" altLang="en-US" dirty="0" err="1" smtClean="0"/>
              <a:t>시간점</a:t>
            </a:r>
            <a:r>
              <a:rPr lang="ko-KR" altLang="en-US" dirty="0" smtClean="0"/>
              <a:t> 위치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결과물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csv</a:t>
            </a:r>
            <a:endParaRPr lang="en-US" altLang="ko-KR" dirty="0"/>
          </a:p>
          <a:p>
            <a:pPr lvl="1"/>
            <a:r>
              <a:rPr lang="en-US" altLang="ko-KR" dirty="0"/>
              <a:t>FO_DIR/</a:t>
            </a:r>
            <a:r>
              <a:rPr lang="en-US" altLang="ko-KR" dirty="0" err="1"/>
              <a:t>FN_CoreShape</a:t>
            </a:r>
            <a:r>
              <a:rPr lang="en-US" altLang="ko-KR" dirty="0"/>
              <a:t>_####_</a:t>
            </a:r>
            <a:r>
              <a:rPr lang="ko-KR" altLang="en-US" dirty="0"/>
              <a:t>시간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lvl="1"/>
            <a:r>
              <a:rPr lang="ko-KR" altLang="en-US" dirty="0"/>
              <a:t>결과물은 </a:t>
            </a:r>
            <a:r>
              <a:rPr lang="en-US" altLang="ko-KR" dirty="0" err="1"/>
              <a:t>OP_CoreShape_Scale</a:t>
            </a:r>
            <a:r>
              <a:rPr lang="ko-KR" altLang="en-US" dirty="0"/>
              <a:t>이 반영되어 있음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222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순서도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189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932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Force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8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VectorField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</a:t>
            </a:r>
            <a:r>
              <a:rPr lang="en-US" altLang="ko-KR" sz="1000" dirty="0" smtClean="0"/>
              <a:t>,)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72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/>
              <a:t>IndexBlock</a:t>
            </a:r>
            <a:r>
              <a:rPr lang="en-US" altLang="ko-KR" sz="1000" dirty="0"/>
              <a:t> in </a:t>
            </a:r>
            <a:r>
              <a:rPr lang="en-US" altLang="ko-KR" sz="1000" dirty="0" err="1"/>
              <a:t>CoreReverseIndex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1728000" y="262800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2" idx="1"/>
            <a:endCxn id="13" idx="2"/>
          </p:cNvCxnSpPr>
          <p:nvPr/>
        </p:nvCxnSpPr>
        <p:spPr>
          <a:xfrm rot="10800000" flipH="1" flipV="1">
            <a:off x="720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2" idx="3"/>
            <a:endCxn id="13" idx="6"/>
          </p:cNvCxnSpPr>
          <p:nvPr/>
        </p:nvCxnSpPr>
        <p:spPr>
          <a:xfrm flipH="1">
            <a:off x="1872000" y="1287114"/>
            <a:ext cx="1008000" cy="1412886"/>
          </a:xfrm>
          <a:prstGeom prst="bentConnector3">
            <a:avLst>
              <a:gd name="adj1" fmla="val -22679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2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(K,L)=</a:t>
            </a:r>
            <a:r>
              <a:rPr lang="en-US" altLang="ko-KR" sz="1000" dirty="0" err="1" smtClean="0"/>
              <a:t>CoreReverseIndex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IndexBlock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cxnSp>
        <p:nvCxnSpPr>
          <p:cNvPr id="28" name="꺾인 연결선 27"/>
          <p:cNvCxnSpPr>
            <a:stCxn id="12" idx="2"/>
            <a:endCxn id="26" idx="0"/>
          </p:cNvCxnSpPr>
          <p:nvPr/>
        </p:nvCxnSpPr>
        <p:spPr>
          <a:xfrm>
            <a:off x="180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8000" y="1728000"/>
            <a:ext cx="1584000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Call Force Functions</a:t>
            </a:r>
          </a:p>
          <a:p>
            <a:pPr algn="ctr"/>
            <a:r>
              <a:rPr lang="en-US" altLang="ko-KR" sz="1000" dirty="0" smtClean="0"/>
              <a:t>according to (K,L)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6" idx="2"/>
            <a:endCxn id="30" idx="0"/>
          </p:cNvCxnSpPr>
          <p:nvPr/>
        </p:nvCxnSpPr>
        <p:spPr>
          <a:xfrm>
            <a:off x="180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08000" y="2124000"/>
            <a:ext cx="1584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Get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[3]</a:t>
            </a:r>
            <a:endParaRPr lang="ko-KR" altLang="en-US" sz="1000" dirty="0"/>
          </a:p>
        </p:txBody>
      </p:sp>
      <p:cxnSp>
        <p:nvCxnSpPr>
          <p:cNvPr id="42" name="꺾인 연결선 41"/>
          <p:cNvCxnSpPr>
            <a:stCxn id="30" idx="2"/>
            <a:endCxn id="40" idx="0"/>
          </p:cNvCxnSpPr>
          <p:nvPr/>
        </p:nvCxnSpPr>
        <p:spPr>
          <a:xfrm>
            <a:off x="1800000" y="2052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08000" y="2376000"/>
            <a:ext cx="1584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Assemble w &amp; </a:t>
            </a:r>
            <a:r>
              <a:rPr lang="en-US" altLang="ko-KR" sz="1000" dirty="0" err="1" smtClean="0"/>
              <a:t>accel</a:t>
            </a:r>
            <a:r>
              <a:rPr lang="en-US" altLang="ko-KR" sz="1000" dirty="0" smtClean="0"/>
              <a:t> into f</a:t>
            </a:r>
            <a:endParaRPr lang="ko-KR" altLang="en-US" sz="1000" dirty="0"/>
          </a:p>
        </p:txBody>
      </p:sp>
      <p:cxnSp>
        <p:nvCxnSpPr>
          <p:cNvPr id="47" name="꺾인 연결선 46"/>
          <p:cNvCxnSpPr>
            <a:stCxn id="45" idx="2"/>
            <a:endCxn id="13" idx="0"/>
          </p:cNvCxnSpPr>
          <p:nvPr/>
        </p:nvCxnSpPr>
        <p:spPr>
          <a:xfrm>
            <a:off x="1800000" y="2556000"/>
            <a:ext cx="0" cy="72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1080000" y="2880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f</a:t>
            </a:r>
            <a:endParaRPr lang="ko-KR" altLang="en-US" sz="1000" dirty="0"/>
          </a:p>
        </p:txBody>
      </p:sp>
      <p:cxnSp>
        <p:nvCxnSpPr>
          <p:cNvPr id="52" name="꺾인 연결선 51"/>
          <p:cNvCxnSpPr>
            <a:stCxn id="13" idx="4"/>
            <a:endCxn id="50" idx="0"/>
          </p:cNvCxnSpPr>
          <p:nvPr/>
        </p:nvCxnSpPr>
        <p:spPr>
          <a:xfrm>
            <a:off x="1800000" y="2772000"/>
            <a:ext cx="80" cy="1080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10" idx="2"/>
            <a:endCxn id="12" idx="0"/>
          </p:cNvCxnSpPr>
          <p:nvPr/>
        </p:nvCxnSpPr>
        <p:spPr>
          <a:xfrm flipH="1">
            <a:off x="180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0" idx="2"/>
            <a:endCxn id="45" idx="0"/>
          </p:cNvCxnSpPr>
          <p:nvPr/>
        </p:nvCxnSpPr>
        <p:spPr>
          <a:xfrm>
            <a:off x="1800000" y="2277888"/>
            <a:ext cx="0" cy="981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3960000" y="936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3600000" y="1210170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Force_Block_H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3600000" y="147223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82" name="꺾인 연결선 27"/>
          <p:cNvCxnSpPr>
            <a:stCxn id="77" idx="2"/>
            <a:endCxn id="81" idx="0"/>
          </p:cNvCxnSpPr>
          <p:nvPr/>
        </p:nvCxnSpPr>
        <p:spPr>
          <a:xfrm>
            <a:off x="4680000" y="1364058"/>
            <a:ext cx="0" cy="108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31"/>
          <p:cNvCxnSpPr>
            <a:stCxn id="81" idx="2"/>
          </p:cNvCxnSpPr>
          <p:nvPr/>
        </p:nvCxnSpPr>
        <p:spPr>
          <a:xfrm>
            <a:off x="4680000" y="1626120"/>
            <a:ext cx="0" cy="101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/>
          <p:cNvSpPr/>
          <p:nvPr/>
        </p:nvSpPr>
        <p:spPr>
          <a:xfrm>
            <a:off x="3960000" y="2988000"/>
            <a:ext cx="1440160" cy="17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smtClean="0"/>
              <a:t>Return </a:t>
            </a:r>
            <a:r>
              <a:rPr lang="en-US" altLang="ko-KR" sz="1000" dirty="0" err="1" smtClean="0"/>
              <a:t>Accel</a:t>
            </a:r>
            <a:endParaRPr lang="ko-KR" altLang="en-US" sz="1000" dirty="0"/>
          </a:p>
        </p:txBody>
      </p:sp>
      <p:cxnSp>
        <p:nvCxnSpPr>
          <p:cNvPr id="90" name="꺾인 연결선 51"/>
          <p:cNvCxnSpPr>
            <a:endCxn id="89" idx="0"/>
          </p:cNvCxnSpPr>
          <p:nvPr/>
        </p:nvCxnSpPr>
        <p:spPr>
          <a:xfrm>
            <a:off x="4680000" y="2683777"/>
            <a:ext cx="80" cy="30422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54"/>
          <p:cNvCxnSpPr>
            <a:stCxn id="76" idx="2"/>
            <a:endCxn id="77" idx="0"/>
          </p:cNvCxnSpPr>
          <p:nvPr/>
        </p:nvCxnSpPr>
        <p:spPr>
          <a:xfrm flipH="1">
            <a:off x="4680000" y="1106259"/>
            <a:ext cx="80" cy="1039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600000" y="1736112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600000" y="2011056"/>
            <a:ext cx="2160000" cy="1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altLang="ko-KR" sz="1000" dirty="0" err="1" smtClean="0"/>
              <a:t>Force_Block_V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w,t,Core,K,L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108</a:t>
            </a:fld>
            <a:fld id="{11955DEA-CE8E-4BD0-9536-370E97A6B3C7}" type="slidenum">
              <a:rPr lang="ko-KR" altLang="en-US" smtClean="0"/>
              <a:t>108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7120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제한 사항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4104456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수평 충돌에서 한 블록 내에 한 종류의 충돌은 한번만 계산된다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예를 들어 </a:t>
            </a:r>
            <a:r>
              <a:rPr lang="en-US" altLang="ko-KR" dirty="0" smtClean="0"/>
              <a:t>U-MR </a:t>
            </a:r>
            <a:r>
              <a:rPr lang="ko-KR" altLang="en-US" dirty="0" smtClean="0"/>
              <a:t>조건은 한 블록 내에서 여러 번 발생할 수 있으나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가장 아래 블록과의 충돌만 계산된다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그림에서 </a:t>
            </a:r>
            <a:r>
              <a:rPr lang="en-US" altLang="ko-KR" dirty="0" smtClean="0"/>
              <a:t>F1</a:t>
            </a:r>
            <a:r>
              <a:rPr lang="ko-KR" altLang="en-US" dirty="0" smtClean="0"/>
              <a:t>만 계산되고 </a:t>
            </a:r>
            <a:r>
              <a:rPr lang="en-US" altLang="ko-KR" dirty="0" smtClean="0"/>
              <a:t>F2</a:t>
            </a:r>
            <a:r>
              <a:rPr lang="ko-KR" altLang="en-US" dirty="0" smtClean="0"/>
              <a:t>는 계산되지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제한 원인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충돌을 찾는 루프에서 충돌을 찾으면 루프를 빠져나가기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제한을 해제할 수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루프에서 충돌을 찾으면 그 즉시 충격력을 계산하고 다시 루프를 돌리면 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제한 해제의 필요성이 있는가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한 블록과 접하는 옆 열의 블록의 상부 또는 하부 모서리가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 해당 블록과 접하지 않는 이상 발생할 가능성은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가까우므로 필요성이 없어 보인다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 윗면이 정확이 맞는 경우 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윗면이 맞지 않는 경우 최소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블록과 접하지 않는 이상 필요성이 없다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109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536" y="5028893"/>
            <a:ext cx="1817027" cy="1381669"/>
            <a:chOff x="5293994" y="2111897"/>
            <a:chExt cx="1817027" cy="1381669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5293994" y="2121337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8" name="직사각형 7"/>
            <p:cNvSpPr/>
            <p:nvPr/>
          </p:nvSpPr>
          <p:spPr bwMode="auto">
            <a:xfrm rot="600000">
              <a:off x="6210906" y="2622732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9" name="직사각형 8"/>
            <p:cNvSpPr/>
            <p:nvPr/>
          </p:nvSpPr>
          <p:spPr bwMode="auto">
            <a:xfrm rot="-600000">
              <a:off x="6210904" y="3133566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0" name="직사각형 9"/>
            <p:cNvSpPr/>
            <p:nvPr/>
          </p:nvSpPr>
          <p:spPr bwMode="auto">
            <a:xfrm rot="-600000">
              <a:off x="6210906" y="2111897"/>
              <a:ext cx="900115" cy="3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 flipH="1" flipV="1">
              <a:off x="5964636" y="2197417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직선 화살표 연결선 11"/>
            <p:cNvCxnSpPr/>
            <p:nvPr/>
          </p:nvCxnSpPr>
          <p:spPr bwMode="auto">
            <a:xfrm flipH="1" flipV="1">
              <a:off x="5957107" y="3212779"/>
              <a:ext cx="22184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5697831" y="3123002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F1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6013" y="2129785"/>
              <a:ext cx="281094" cy="1938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1400" b="0" dirty="0" smtClean="0">
                  <a:latin typeface="+mn-lt"/>
                  <a:ea typeface="맑은 고딕" pitchFamily="50" charset="-127"/>
                </a:rPr>
                <a:t>F2</a:t>
              </a:r>
              <a:endParaRPr lang="ko-KR" altLang="en-US" sz="1400" b="0" dirty="0">
                <a:latin typeface="+mn-lt"/>
                <a:ea typeface="맑은 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419872" y="4379914"/>
            <a:ext cx="1800230" cy="2359783"/>
            <a:chOff x="5304578" y="1395990"/>
            <a:chExt cx="1800230" cy="2359783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5304578" y="1969551"/>
              <a:ext cx="900115" cy="126000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194109" y="1969552"/>
              <a:ext cx="900115" cy="50234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6204693" y="1395990"/>
              <a:ext cx="900115" cy="5735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228184" y="4353163"/>
            <a:ext cx="1800230" cy="2359784"/>
            <a:chOff x="5304578" y="1395989"/>
            <a:chExt cx="1800230" cy="2359784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5304578" y="1709521"/>
              <a:ext cx="900115" cy="1520030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6198005" y="2471897"/>
              <a:ext cx="900115" cy="56805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194108" y="3039950"/>
              <a:ext cx="900115" cy="71582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194109" y="2111897"/>
              <a:ext cx="900115" cy="360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6204693" y="1395989"/>
              <a:ext cx="900115" cy="7158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5421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v04e - </a:t>
            </a:r>
            <a:r>
              <a:rPr lang="ko-KR" altLang="en-US" dirty="0" smtClean="0"/>
              <a:t>마찰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v04d_</a:t>
            </a:r>
            <a:r>
              <a:rPr lang="ko-KR" altLang="en-US" dirty="0" smtClean="0"/>
              <a:t>수식확인</a:t>
            </a:r>
            <a:r>
              <a:rPr lang="en-US" altLang="ko-KR" dirty="0" smtClean="0"/>
              <a:t>_</a:t>
            </a:r>
            <a:r>
              <a:rPr lang="ko-KR" altLang="en-US" dirty="0" smtClean="0"/>
              <a:t>블록수평마찰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pptx</a:t>
            </a:r>
            <a:endParaRPr lang="en-US" altLang="ko-KR" dirty="0" smtClean="0"/>
          </a:p>
          <a:p>
            <a:r>
              <a:rPr lang="en-US" altLang="ko-KR" dirty="0" smtClean="0"/>
              <a:t>Abaqus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elastic slip </a:t>
            </a:r>
            <a:r>
              <a:rPr lang="ko-KR" altLang="en-US" dirty="0" smtClean="0"/>
              <a:t>모델 유사하게 작성</a:t>
            </a:r>
            <a:endParaRPr lang="en-US" altLang="ko-KR" dirty="0" smtClean="0"/>
          </a:p>
          <a:p>
            <a:r>
              <a:rPr lang="en-US" altLang="ko-KR" dirty="0" smtClean="0"/>
              <a:t>viscous slip </a:t>
            </a:r>
            <a:r>
              <a:rPr lang="ko-KR" altLang="en-US" dirty="0" smtClean="0"/>
              <a:t>모델이라고 부르자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임계점</a:t>
            </a:r>
            <a:r>
              <a:rPr lang="ko-KR" altLang="en-US" dirty="0" smtClean="0"/>
              <a:t> 이하에서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붙어있어야 할 조건에서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상대속도에 비례하는 마찰력이 발생함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물리적으로 어느 정도 말이 되는 모델임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진동현상이 발생한다면 막을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진동현상이 문제가 된다면 시스템 또는 마찰모델 </a:t>
            </a:r>
            <a:r>
              <a:rPr lang="ko-KR" altLang="en-US" dirty="0" err="1" smtClean="0"/>
              <a:t>댐핑을</a:t>
            </a:r>
            <a:r>
              <a:rPr lang="en-US" altLang="ko-KR" dirty="0" smtClean="0"/>
              <a:t>	</a:t>
            </a:r>
            <a:r>
              <a:rPr lang="ko-KR" altLang="en-US" dirty="0" smtClean="0"/>
              <a:t>고려해보자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6243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옆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수평 충돌 블록 번호 찾기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1297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Upper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111</a:t>
            </a:fld>
            <a:endParaRPr lang="ko-KR" altLang="en-US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Z&lt;=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6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99" idx="2"/>
              <a:endCxn id="48" idx="0"/>
            </p:cNvCxnSpPr>
            <p:nvPr/>
          </p:nvCxnSpPr>
          <p:spPr>
            <a:xfrm flipH="1">
              <a:off x="1836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43" idx="2"/>
              <a:endCxn id="130" idx="6"/>
            </p:cNvCxnSpPr>
            <p:nvPr/>
          </p:nvCxnSpPr>
          <p:spPr>
            <a:xfrm rot="5400000">
              <a:off x="268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2"/>
            </p:cNvCxnSpPr>
            <p:nvPr/>
          </p:nvCxnSpPr>
          <p:spPr>
            <a:xfrm rot="16200000" flipH="1">
              <a:off x="2088034" y="5111966"/>
              <a:ext cx="144000" cy="648068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Z1=[1,2,3,4,5,7,10,14,16]</a:t>
            </a:r>
          </a:p>
          <a:p>
            <a:r>
              <a:rPr lang="en-US" altLang="ko-KR" sz="1000" dirty="0" smtClean="0"/>
              <a:t>Z2=[5,6,8,9,11,12,13,15]</a:t>
            </a:r>
          </a:p>
          <a:p>
            <a:r>
              <a:rPr lang="en-US" altLang="ko-KR" sz="1000" dirty="0" smtClean="0"/>
              <a:t>Nm = </a:t>
            </a:r>
            <a:r>
              <a:rPr lang="en-US" altLang="ko-KR" sz="1000" dirty="0" err="1" smtClean="0"/>
              <a:t>len</a:t>
            </a:r>
            <a:r>
              <a:rPr lang="en-US" altLang="ko-KR" sz="1000" dirty="0" smtClean="0"/>
              <a:t>(Z2)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for L in range(1,len(Z1)+1):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</a:p>
          <a:p>
            <a:r>
              <a:rPr lang="en-US" altLang="ko-KR" sz="1000" dirty="0" smtClean="0"/>
              <a:t>  if L &lt;= Nm: m = L</a:t>
            </a:r>
          </a:p>
          <a:p>
            <a:r>
              <a:rPr lang="en-US" altLang="ko-KR" sz="1000" dirty="0" smtClean="0"/>
              <a:t>  else:       m = Nm</a:t>
            </a:r>
          </a:p>
          <a:p>
            <a:r>
              <a:rPr lang="en-US" altLang="ko-KR" sz="1000" dirty="0" smtClean="0"/>
              <a:t>  Z = Z1[L-1]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Nm &lt;= m:</a:t>
            </a:r>
          </a:p>
          <a:p>
            <a:r>
              <a:rPr lang="en-US" altLang="ko-KR" sz="1000" dirty="0" smtClean="0"/>
              <a:t>        m = Nm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+=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Z &lt;=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else: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while True:</a:t>
            </a:r>
          </a:p>
          <a:p>
            <a:r>
              <a:rPr lang="en-US" altLang="ko-KR" sz="1000" dirty="0" smtClean="0"/>
              <a:t>      if m &lt;= 1:</a:t>
            </a:r>
          </a:p>
          <a:p>
            <a:r>
              <a:rPr lang="en-US" altLang="ko-KR" sz="1000" dirty="0" smtClean="0"/>
              <a:t>        m = 1</a:t>
            </a:r>
          </a:p>
          <a:p>
            <a:r>
              <a:rPr lang="en-US" altLang="ko-KR" sz="1000" dirty="0" smtClean="0"/>
              <a:t>        break</a:t>
            </a:r>
          </a:p>
          <a:p>
            <a:r>
              <a:rPr lang="en-US" altLang="ko-KR" sz="1000" dirty="0" smtClean="0"/>
              <a:t>      m -= 1</a:t>
            </a:r>
          </a:p>
          <a:p>
            <a:r>
              <a:rPr lang="en-US" altLang="ko-KR" sz="1000" dirty="0" smtClean="0"/>
              <a:t>     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= Z2[m-1]</a:t>
            </a:r>
          </a:p>
          <a:p>
            <a:r>
              <a:rPr lang="en-US" altLang="ko-KR" sz="1000" dirty="0" smtClean="0"/>
              <a:t>      if </a:t>
            </a:r>
            <a:r>
              <a:rPr lang="en-US" altLang="ko-KR" sz="1000" dirty="0" err="1" smtClean="0"/>
              <a:t>Zm</a:t>
            </a:r>
            <a:r>
              <a:rPr lang="en-US" altLang="ko-KR" sz="1000" dirty="0" smtClean="0"/>
              <a:t> &lt; Z:</a:t>
            </a:r>
          </a:p>
          <a:p>
            <a:r>
              <a:rPr lang="en-US" altLang="ko-KR" sz="1000" dirty="0" smtClean="0"/>
              <a:t>        m += 1</a:t>
            </a:r>
          </a:p>
          <a:p>
            <a:r>
              <a:rPr lang="en-US" altLang="ko-KR" sz="1000" dirty="0" smtClean="0"/>
              <a:t>        break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print 'L-m = %d-%d'%(</a:t>
            </a:r>
            <a:r>
              <a:rPr lang="en-US" altLang="ko-KR" sz="1000" dirty="0" err="1" smtClean="0"/>
              <a:t>L,m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6-3</a:t>
            </a:r>
          </a:p>
          <a:p>
            <a:r>
              <a:rPr lang="en-US" altLang="ko-KR" sz="1000" dirty="0"/>
              <a:t>L-m = 7-5</a:t>
            </a:r>
          </a:p>
          <a:p>
            <a:r>
              <a:rPr lang="en-US" altLang="ko-KR" sz="1000" dirty="0"/>
              <a:t>L-m = 8-8</a:t>
            </a:r>
          </a:p>
          <a:p>
            <a:r>
              <a:rPr lang="en-US" altLang="ko-KR" sz="1000" dirty="0"/>
              <a:t>L-m = 9-8</a:t>
            </a:r>
            <a:endParaRPr lang="ko-KR" altLang="en-US" sz="1000" dirty="0"/>
          </a:p>
        </p:txBody>
      </p:sp>
      <p:grpSp>
        <p:nvGrpSpPr>
          <p:cNvPr id="172" name="그룹 171"/>
          <p:cNvGrpSpPr/>
          <p:nvPr/>
        </p:nvGrpSpPr>
        <p:grpSpPr>
          <a:xfrm>
            <a:off x="7853014" y="622952"/>
            <a:ext cx="737640" cy="5686328"/>
            <a:chOff x="7853014" y="622952"/>
            <a:chExt cx="737640" cy="5686328"/>
          </a:xfrm>
        </p:grpSpPr>
        <p:sp>
          <p:nvSpPr>
            <p:cNvPr id="153" name="직사각형 152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8230654" y="1028190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7663443" y="184666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5428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Lower Corner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936103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L : </a:t>
            </a:r>
            <a:r>
              <a:rPr lang="ko-KR" altLang="en-US" sz="1400" dirty="0" smtClean="0"/>
              <a:t>현재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수평 충돌할 블록 번호</a:t>
            </a:r>
            <a:endParaRPr lang="en-US" altLang="ko-KR" sz="1400" dirty="0" smtClean="0"/>
          </a:p>
          <a:p>
            <a:r>
              <a:rPr lang="en-US" altLang="ko-KR" sz="1400" dirty="0" smtClean="0"/>
              <a:t>Nm : </a:t>
            </a:r>
            <a:r>
              <a:rPr lang="ko-KR" altLang="en-US" sz="1400" dirty="0" smtClean="0"/>
              <a:t>옆 </a:t>
            </a:r>
            <a:r>
              <a:rPr lang="ko-KR" altLang="en-US" sz="1400" dirty="0" err="1" smtClean="0"/>
              <a:t>컬럼의</a:t>
            </a:r>
            <a:r>
              <a:rPr lang="ko-KR" altLang="en-US" sz="1400" dirty="0" smtClean="0"/>
              <a:t> 블록 개수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112</a:t>
            </a:fld>
            <a:endParaRPr lang="ko-KR" altLang="en-US" dirty="0"/>
          </a:p>
        </p:txBody>
      </p:sp>
      <p:grpSp>
        <p:nvGrpSpPr>
          <p:cNvPr id="152" name="그룹 151"/>
          <p:cNvGrpSpPr/>
          <p:nvPr/>
        </p:nvGrpSpPr>
        <p:grpSpPr>
          <a:xfrm>
            <a:off x="684068" y="1872249"/>
            <a:ext cx="3672000" cy="3959751"/>
            <a:chOff x="684068" y="1872249"/>
            <a:chExt cx="3672000" cy="3959751"/>
          </a:xfrm>
        </p:grpSpPr>
        <p:sp>
          <p:nvSpPr>
            <p:cNvPr id="6" name="직사각형 5"/>
            <p:cNvSpPr/>
            <p:nvPr/>
          </p:nvSpPr>
          <p:spPr>
            <a:xfrm>
              <a:off x="1980068" y="2952249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Z=Z(K,L)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 smtClean="0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,m)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48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72068" y="2520249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m=L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34" idx="1"/>
              <a:endCxn id="7" idx="0"/>
            </p:cNvCxnSpPr>
            <p:nvPr/>
          </p:nvCxnSpPr>
          <p:spPr>
            <a:xfrm rot="10800000" flipV="1">
              <a:off x="1908068" y="2321777"/>
              <a:ext cx="288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34" idx="3"/>
              <a:endCxn id="8" idx="0"/>
            </p:cNvCxnSpPr>
            <p:nvPr/>
          </p:nvCxnSpPr>
          <p:spPr>
            <a:xfrm>
              <a:off x="2916068" y="2321777"/>
              <a:ext cx="216000" cy="19847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7" idx="2"/>
              <a:endCxn id="6" idx="0"/>
            </p:cNvCxnSpPr>
            <p:nvPr/>
          </p:nvCxnSpPr>
          <p:spPr>
            <a:xfrm rot="16200000" flipH="1">
              <a:off x="2088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8" idx="2"/>
              <a:endCxn id="6" idx="0"/>
            </p:cNvCxnSpPr>
            <p:nvPr/>
          </p:nvCxnSpPr>
          <p:spPr>
            <a:xfrm rot="5400000">
              <a:off x="2700068" y="2520249"/>
              <a:ext cx="252000" cy="612000"/>
            </a:xfrm>
            <a:prstGeom prst="bentConnector3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6" idx="2"/>
              <a:endCxn id="30" idx="0"/>
            </p:cNvCxnSpPr>
            <p:nvPr/>
          </p:nvCxnSpPr>
          <p:spPr>
            <a:xfrm>
              <a:off x="2520068" y="3312249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2160068" y="3445531"/>
              <a:ext cx="774318" cy="282206"/>
              <a:chOff x="2159660" y="3325016"/>
              <a:chExt cx="774318" cy="29938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61842" y="3325016"/>
                <a:ext cx="7213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00" dirty="0"/>
                  <a:t>Y</a:t>
                </a:r>
                <a:endParaRPr lang="ko-KR" altLang="en-US" sz="1000" dirty="0"/>
              </a:p>
            </p:txBody>
          </p:sp>
          <p:sp>
            <p:nvSpPr>
              <p:cNvPr id="30" name="다이아몬드 29"/>
              <p:cNvSpPr/>
              <p:nvPr/>
            </p:nvSpPr>
            <p:spPr>
              <a:xfrm>
                <a:off x="2159660" y="3336396"/>
                <a:ext cx="720000" cy="288000"/>
              </a:xfrm>
              <a:prstGeom prst="diamond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Zm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&lt;=Z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2911964" y="2174693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34" name="다이아몬드 33"/>
            <p:cNvSpPr/>
            <p:nvPr/>
          </p:nvSpPr>
          <p:spPr>
            <a:xfrm>
              <a:off x="2196068" y="2177777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L&lt;=Nm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564068" y="3848278"/>
              <a:ext cx="7213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40" name="다이아몬드 39"/>
            <p:cNvSpPr/>
            <p:nvPr/>
          </p:nvSpPr>
          <p:spPr>
            <a:xfrm>
              <a:off x="2844068" y="3888249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Nm&lt;=m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5174" y="4899510"/>
              <a:ext cx="9778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43" name="다이아몬드 42"/>
            <p:cNvSpPr/>
            <p:nvPr/>
          </p:nvSpPr>
          <p:spPr>
            <a:xfrm>
              <a:off x="2844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Z&lt;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736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m+=1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36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m=Nm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844000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9" name="꺾인 연결선 58"/>
            <p:cNvCxnSpPr>
              <a:stCxn id="40" idx="3"/>
              <a:endCxn id="47" idx="0"/>
            </p:cNvCxnSpPr>
            <p:nvPr/>
          </p:nvCxnSpPr>
          <p:spPr>
            <a:xfrm>
              <a:off x="3564068" y="4032249"/>
              <a:ext cx="432000" cy="11517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0" idx="2"/>
              <a:endCxn id="46" idx="0"/>
            </p:cNvCxnSpPr>
            <p:nvPr/>
          </p:nvCxnSpPr>
          <p:spPr>
            <a:xfrm flipH="1">
              <a:off x="3204000" y="4176249"/>
              <a:ext cx="68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46" idx="2"/>
              <a:endCxn id="43" idx="0"/>
            </p:cNvCxnSpPr>
            <p:nvPr/>
          </p:nvCxnSpPr>
          <p:spPr>
            <a:xfrm>
              <a:off x="3204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꺾인 연결선 64"/>
            <p:cNvCxnSpPr>
              <a:stCxn id="30" idx="1"/>
              <a:endCxn id="108" idx="0"/>
            </p:cNvCxnSpPr>
            <p:nvPr/>
          </p:nvCxnSpPr>
          <p:spPr>
            <a:xfrm rot="10800000" flipV="1">
              <a:off x="1836068" y="3591997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꺾인 연결선 66"/>
            <p:cNvCxnSpPr>
              <a:stCxn id="43" idx="1"/>
              <a:endCxn id="70" idx="2"/>
            </p:cNvCxnSpPr>
            <p:nvPr/>
          </p:nvCxnSpPr>
          <p:spPr>
            <a:xfrm rot="10800000" flipH="1">
              <a:off x="2844068" y="3780250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3168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3" name="직선 연결선 72"/>
            <p:cNvCxnSpPr>
              <a:stCxn id="70" idx="4"/>
              <a:endCxn id="40" idx="0"/>
            </p:cNvCxnSpPr>
            <p:nvPr/>
          </p:nvCxnSpPr>
          <p:spPr>
            <a:xfrm>
              <a:off x="3204068" y="3816249"/>
              <a:ext cx="0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>
              <a:stCxn id="43" idx="2"/>
              <a:endCxn id="48" idx="0"/>
            </p:cNvCxnSpPr>
            <p:nvPr/>
          </p:nvCxnSpPr>
          <p:spPr>
            <a:xfrm flipH="1">
              <a:off x="3204000" y="5112000"/>
              <a:ext cx="68" cy="72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443087" y="3836866"/>
              <a:ext cx="67439" cy="1456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Y</a:t>
              </a:r>
              <a:endParaRPr lang="ko-KR" altLang="en-US" sz="1000" dirty="0"/>
            </a:p>
          </p:txBody>
        </p:sp>
        <p:sp>
          <p:nvSpPr>
            <p:cNvPr id="96" name="다이아몬드 95"/>
            <p:cNvSpPr/>
            <p:nvPr/>
          </p:nvSpPr>
          <p:spPr>
            <a:xfrm>
              <a:off x="1476068" y="3888248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m&lt;=1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48365" y="4797152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99" name="다이아몬드 98"/>
            <p:cNvSpPr/>
            <p:nvPr/>
          </p:nvSpPr>
          <p:spPr>
            <a:xfrm>
              <a:off x="1476068" y="4824000"/>
              <a:ext cx="720000" cy="288000"/>
            </a:xfrm>
            <a:prstGeom prst="diamond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&lt;=Z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368000" y="4320249"/>
              <a:ext cx="936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m-=1</a:t>
              </a:r>
            </a:p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</a:rPr>
                <a:t>Zm</a:t>
              </a:r>
              <a:r>
                <a:rPr lang="en-US" altLang="ko-KR" sz="1000" dirty="0">
                  <a:solidFill>
                    <a:schemeClr val="tx1"/>
                  </a:solidFill>
                </a:rPr>
                <a:t>=Z(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옆컬럼</a:t>
              </a:r>
              <a:r>
                <a:rPr lang="en-US" altLang="ko-KR" sz="1000" dirty="0">
                  <a:solidFill>
                    <a:schemeClr val="tx1"/>
                  </a:solidFill>
                </a:rPr>
                <a:t>,m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84068" y="5184000"/>
              <a:ext cx="720000" cy="1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m=1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꺾인 연결선 102"/>
            <p:cNvCxnSpPr>
              <a:stCxn id="96" idx="1"/>
              <a:endCxn id="101" idx="0"/>
            </p:cNvCxnSpPr>
            <p:nvPr/>
          </p:nvCxnSpPr>
          <p:spPr>
            <a:xfrm rot="10800000" flipV="1">
              <a:off x="1044068" y="4032248"/>
              <a:ext cx="432000" cy="115175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96" idx="2"/>
              <a:endCxn id="100" idx="0"/>
            </p:cNvCxnSpPr>
            <p:nvPr/>
          </p:nvCxnSpPr>
          <p:spPr>
            <a:xfrm flipH="1">
              <a:off x="1836000" y="4176248"/>
              <a:ext cx="68" cy="14400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0" idx="2"/>
              <a:endCxn id="99" idx="0"/>
            </p:cNvCxnSpPr>
            <p:nvPr/>
          </p:nvCxnSpPr>
          <p:spPr>
            <a:xfrm>
              <a:off x="1836000" y="4680249"/>
              <a:ext cx="68" cy="14375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64"/>
            <p:cNvCxnSpPr>
              <a:stCxn id="30" idx="3"/>
              <a:endCxn id="70" idx="0"/>
            </p:cNvCxnSpPr>
            <p:nvPr/>
          </p:nvCxnSpPr>
          <p:spPr>
            <a:xfrm>
              <a:off x="2880068" y="3591998"/>
              <a:ext cx="324000" cy="152251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99" idx="3"/>
              <a:endCxn id="108" idx="6"/>
            </p:cNvCxnSpPr>
            <p:nvPr/>
          </p:nvCxnSpPr>
          <p:spPr>
            <a:xfrm flipH="1" flipV="1">
              <a:off x="1872068" y="3780249"/>
              <a:ext cx="324000" cy="1187751"/>
            </a:xfrm>
            <a:prstGeom prst="bentConnector3">
              <a:avLst>
                <a:gd name="adj1" fmla="val -70556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1800068" y="3744249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9" name="직선 연결선 108"/>
            <p:cNvCxnSpPr>
              <a:stCxn id="108" idx="4"/>
              <a:endCxn id="96" idx="0"/>
            </p:cNvCxnSpPr>
            <p:nvPr/>
          </p:nvCxnSpPr>
          <p:spPr>
            <a:xfrm>
              <a:off x="1836068" y="3816249"/>
              <a:ext cx="0" cy="7199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>
              <a:stCxn id="99" idx="2"/>
              <a:endCxn id="130" idx="2"/>
            </p:cNvCxnSpPr>
            <p:nvPr/>
          </p:nvCxnSpPr>
          <p:spPr>
            <a:xfrm rot="16200000" flipH="1">
              <a:off x="1962068" y="4986000"/>
              <a:ext cx="396000" cy="648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752077" y="4807784"/>
              <a:ext cx="84891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dirty="0"/>
                <a:t>N</a:t>
              </a:r>
              <a:endParaRPr lang="ko-KR" altLang="en-US" sz="1000" dirty="0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2484068" y="5472000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3" name="꺾인 연결선 132"/>
            <p:cNvCxnSpPr>
              <a:stCxn id="101" idx="2"/>
              <a:endCxn id="130" idx="2"/>
            </p:cNvCxnSpPr>
            <p:nvPr/>
          </p:nvCxnSpPr>
          <p:spPr>
            <a:xfrm rot="16200000" flipH="1">
              <a:off x="1692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>
              <a:stCxn id="48" idx="2"/>
              <a:endCxn id="130" idx="6"/>
            </p:cNvCxnSpPr>
            <p:nvPr/>
          </p:nvCxnSpPr>
          <p:spPr>
            <a:xfrm rot="5400000">
              <a:off x="2808034" y="5112034"/>
              <a:ext cx="144000" cy="647932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47" idx="2"/>
              <a:endCxn id="130" idx="6"/>
            </p:cNvCxnSpPr>
            <p:nvPr/>
          </p:nvCxnSpPr>
          <p:spPr>
            <a:xfrm rot="5400000">
              <a:off x="3204068" y="4716000"/>
              <a:ext cx="144000" cy="144000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순서도: 대체 처리 137"/>
            <p:cNvSpPr/>
            <p:nvPr/>
          </p:nvSpPr>
          <p:spPr>
            <a:xfrm>
              <a:off x="2196068" y="1872249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순서도: 대체 처리 138"/>
            <p:cNvSpPr/>
            <p:nvPr/>
          </p:nvSpPr>
          <p:spPr>
            <a:xfrm>
              <a:off x="2160068" y="5688000"/>
              <a:ext cx="720000" cy="144000"/>
            </a:xfrm>
            <a:prstGeom prst="flowChartAlternateProcess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1" name="직선 연결선 140"/>
            <p:cNvCxnSpPr>
              <a:stCxn id="130" idx="4"/>
              <a:endCxn id="139" idx="0"/>
            </p:cNvCxnSpPr>
            <p:nvPr/>
          </p:nvCxnSpPr>
          <p:spPr>
            <a:xfrm>
              <a:off x="2520068" y="5544000"/>
              <a:ext cx="0" cy="1440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138" idx="2"/>
              <a:endCxn id="34" idx="0"/>
            </p:cNvCxnSpPr>
            <p:nvPr/>
          </p:nvCxnSpPr>
          <p:spPr>
            <a:xfrm>
              <a:off x="2556068" y="2016249"/>
              <a:ext cx="0" cy="1615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직사각형 145"/>
          <p:cNvSpPr/>
          <p:nvPr/>
        </p:nvSpPr>
        <p:spPr>
          <a:xfrm>
            <a:off x="4716016" y="928093"/>
            <a:ext cx="194412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Z1=[0,1,2,3,4,5,7,10,14,16]</a:t>
            </a:r>
          </a:p>
          <a:p>
            <a:r>
              <a:rPr lang="en-US" altLang="ko-KR" sz="1000" dirty="0"/>
              <a:t>Z2=[0,5,6,8,9,11,12,13,15]</a:t>
            </a:r>
          </a:p>
          <a:p>
            <a:r>
              <a:rPr lang="en-US" altLang="ko-KR" sz="1000" dirty="0"/>
              <a:t>Nm =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(Z2)</a:t>
            </a:r>
          </a:p>
          <a:p>
            <a:endParaRPr lang="en-US" altLang="ko-KR" sz="1000" dirty="0"/>
          </a:p>
          <a:p>
            <a:r>
              <a:rPr lang="en-US" altLang="ko-KR" sz="1000" dirty="0"/>
              <a:t>for L in range(1,len(Z1)+1):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if L &lt;= Nm: m = L</a:t>
            </a:r>
          </a:p>
          <a:p>
            <a:r>
              <a:rPr lang="en-US" altLang="ko-KR" sz="1000" dirty="0"/>
              <a:t>  else:       m = Nm</a:t>
            </a:r>
          </a:p>
          <a:p>
            <a:r>
              <a:rPr lang="en-US" altLang="ko-KR" sz="1000" dirty="0"/>
              <a:t>  Z = Z1[L-1]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Nm &lt;= m:</a:t>
            </a:r>
          </a:p>
          <a:p>
            <a:r>
              <a:rPr lang="en-US" altLang="ko-KR" sz="1000" dirty="0"/>
              <a:t>        m = Nm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+=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Z &lt;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m -= 1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else: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while True:</a:t>
            </a:r>
          </a:p>
          <a:p>
            <a:r>
              <a:rPr lang="en-US" altLang="ko-KR" sz="1000" dirty="0"/>
              <a:t>      if m &lt;= 1:</a:t>
            </a:r>
          </a:p>
          <a:p>
            <a:r>
              <a:rPr lang="en-US" altLang="ko-KR" sz="1000" dirty="0"/>
              <a:t>        m = 1</a:t>
            </a:r>
          </a:p>
          <a:p>
            <a:r>
              <a:rPr lang="en-US" altLang="ko-KR" sz="1000" dirty="0"/>
              <a:t>        break</a:t>
            </a:r>
          </a:p>
          <a:p>
            <a:r>
              <a:rPr lang="en-US" altLang="ko-KR" sz="1000" dirty="0"/>
              <a:t>      m -= 1</a:t>
            </a:r>
          </a:p>
          <a:p>
            <a:r>
              <a:rPr lang="en-US" altLang="ko-KR" sz="1000" dirty="0"/>
              <a:t>     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= Z2[m-1]</a:t>
            </a:r>
          </a:p>
          <a:p>
            <a:r>
              <a:rPr lang="en-US" altLang="ko-KR" sz="1000" dirty="0"/>
              <a:t>      if </a:t>
            </a:r>
            <a:r>
              <a:rPr lang="en-US" altLang="ko-KR" sz="1000" dirty="0" err="1"/>
              <a:t>Zm</a:t>
            </a:r>
            <a:r>
              <a:rPr lang="en-US" altLang="ko-KR" sz="1000" dirty="0"/>
              <a:t> &lt;= Z:</a:t>
            </a:r>
          </a:p>
          <a:p>
            <a:r>
              <a:rPr lang="en-US" altLang="ko-KR" sz="1000" dirty="0"/>
              <a:t>        break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print 'L-m = %d-%d'%(</a:t>
            </a:r>
            <a:r>
              <a:rPr lang="en-US" altLang="ko-KR" sz="1000" dirty="0" err="1"/>
              <a:t>L,m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7020272" y="3869585"/>
            <a:ext cx="135020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&gt;&gt;&gt; </a:t>
            </a:r>
          </a:p>
          <a:p>
            <a:r>
              <a:rPr lang="en-US" altLang="ko-KR" sz="1000" dirty="0"/>
              <a:t>L-m = 1-1</a:t>
            </a:r>
          </a:p>
          <a:p>
            <a:r>
              <a:rPr lang="en-US" altLang="ko-KR" sz="1000" dirty="0"/>
              <a:t>L-m = 2-1</a:t>
            </a:r>
          </a:p>
          <a:p>
            <a:r>
              <a:rPr lang="en-US" altLang="ko-KR" sz="1000" dirty="0"/>
              <a:t>L-m = 3-1</a:t>
            </a:r>
          </a:p>
          <a:p>
            <a:r>
              <a:rPr lang="en-US" altLang="ko-KR" sz="1000" dirty="0"/>
              <a:t>L-m = 4-1</a:t>
            </a:r>
          </a:p>
          <a:p>
            <a:r>
              <a:rPr lang="en-US" altLang="ko-KR" sz="1000" dirty="0"/>
              <a:t>L-m = 5-1</a:t>
            </a:r>
          </a:p>
          <a:p>
            <a:r>
              <a:rPr lang="en-US" altLang="ko-KR" sz="1000" dirty="0"/>
              <a:t>L-m = 6-2</a:t>
            </a:r>
          </a:p>
          <a:p>
            <a:r>
              <a:rPr lang="en-US" altLang="ko-KR" sz="1000" dirty="0"/>
              <a:t>L-m = 7-3</a:t>
            </a:r>
          </a:p>
          <a:p>
            <a:r>
              <a:rPr lang="en-US" altLang="ko-KR" sz="1000" dirty="0"/>
              <a:t>L-m = 8-5</a:t>
            </a:r>
          </a:p>
          <a:p>
            <a:r>
              <a:rPr lang="en-US" altLang="ko-KR" sz="1000" dirty="0"/>
              <a:t>L-m = 9-8</a:t>
            </a:r>
          </a:p>
          <a:p>
            <a:r>
              <a:rPr lang="en-US" altLang="ko-KR" sz="1000" dirty="0"/>
              <a:t>L-m = 10-9</a:t>
            </a:r>
            <a:endParaRPr lang="ko-KR" altLang="en-US" sz="10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7853014" y="286338"/>
            <a:ext cx="737640" cy="6022942"/>
            <a:chOff x="7853014" y="286338"/>
            <a:chExt cx="737640" cy="6022942"/>
          </a:xfrm>
        </p:grpSpPr>
        <p:sp>
          <p:nvSpPr>
            <p:cNvPr id="15" name="직사각형 14"/>
            <p:cNvSpPr/>
            <p:nvPr/>
          </p:nvSpPr>
          <p:spPr>
            <a:xfrm>
              <a:off x="7858894" y="5949280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858894" y="560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858894" y="5242754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853014" y="487339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858894" y="450857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858894" y="3799389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853014" y="2768278"/>
              <a:ext cx="360000" cy="108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58894" y="1328278"/>
              <a:ext cx="360000" cy="144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858894" y="622952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53014" y="286338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10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230654" y="3456248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230654" y="310635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230654" y="2454583"/>
              <a:ext cx="360000" cy="72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30654" y="210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230654" y="17480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224774" y="137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8230654" y="4509280"/>
              <a:ext cx="360000" cy="180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230654" y="4150457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8224774" y="1018701"/>
              <a:ext cx="360000" cy="360000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</a:rPr>
                <a:t>9</a:t>
              </a:r>
              <a:endParaRPr lang="ko-KR" altLang="en-US" sz="1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695374" y="0"/>
            <a:ext cx="62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8230654" y="61362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(K</a:t>
            </a:r>
            <a:r>
              <a:rPr lang="en-US" altLang="ko-KR" dirty="0" smtClean="0">
                <a:sym typeface="Symbol"/>
              </a:rPr>
              <a:t></a:t>
            </a:r>
            <a:r>
              <a:rPr lang="en-US" altLang="ko-KR" dirty="0" smtClean="0"/>
              <a:t>1,m)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075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951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8012" y="1381007"/>
            <a:ext cx="196962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</a:t>
            </a:r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TotalTime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49452" y="157919"/>
            <a:ext cx="129155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SectionTime0=fixed</a:t>
            </a:r>
            <a:endParaRPr lang="ko-KR" altLang="en-US" sz="10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378123" y="1494303"/>
            <a:ext cx="36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5282856" y="641908"/>
            <a:ext cx="2837204" cy="1726250"/>
          </a:xfrm>
          <a:custGeom>
            <a:avLst/>
            <a:gdLst>
              <a:gd name="connsiteX0" fmla="*/ 95 w 2486921"/>
              <a:gd name="connsiteY0" fmla="*/ 1469876 h 1726250"/>
              <a:gd name="connsiteX1" fmla="*/ 95 w 2486921"/>
              <a:gd name="connsiteY1" fmla="*/ 1350235 h 1726250"/>
              <a:gd name="connsiteX2" fmla="*/ 8641 w 2486921"/>
              <a:gd name="connsiteY2" fmla="*/ 846033 h 1726250"/>
              <a:gd name="connsiteX3" fmla="*/ 34279 w 2486921"/>
              <a:gd name="connsiteY3" fmla="*/ 786213 h 1726250"/>
              <a:gd name="connsiteX4" fmla="*/ 51370 w 2486921"/>
              <a:gd name="connsiteY4" fmla="*/ 726392 h 1726250"/>
              <a:gd name="connsiteX5" fmla="*/ 111191 w 2486921"/>
              <a:gd name="connsiteY5" fmla="*/ 589660 h 1726250"/>
              <a:gd name="connsiteX6" fmla="*/ 145374 w 2486921"/>
              <a:gd name="connsiteY6" fmla="*/ 512747 h 1726250"/>
              <a:gd name="connsiteX7" fmla="*/ 171011 w 2486921"/>
              <a:gd name="connsiteY7" fmla="*/ 452927 h 1726250"/>
              <a:gd name="connsiteX8" fmla="*/ 213740 w 2486921"/>
              <a:gd name="connsiteY8" fmla="*/ 376015 h 1726250"/>
              <a:gd name="connsiteX9" fmla="*/ 239378 w 2486921"/>
              <a:gd name="connsiteY9" fmla="*/ 299103 h 1726250"/>
              <a:gd name="connsiteX10" fmla="*/ 307744 w 2486921"/>
              <a:gd name="connsiteY10" fmla="*/ 170916 h 1726250"/>
              <a:gd name="connsiteX11" fmla="*/ 359019 w 2486921"/>
              <a:gd name="connsiteY11" fmla="*/ 119641 h 1726250"/>
              <a:gd name="connsiteX12" fmla="*/ 384656 w 2486921"/>
              <a:gd name="connsiteY12" fmla="*/ 76912 h 1726250"/>
              <a:gd name="connsiteX13" fmla="*/ 444477 w 2486921"/>
              <a:gd name="connsiteY13" fmla="*/ 42729 h 1726250"/>
              <a:gd name="connsiteX14" fmla="*/ 478660 w 2486921"/>
              <a:gd name="connsiteY14" fmla="*/ 17091 h 1726250"/>
              <a:gd name="connsiteX15" fmla="*/ 512843 w 2486921"/>
              <a:gd name="connsiteY15" fmla="*/ 8546 h 1726250"/>
              <a:gd name="connsiteX16" fmla="*/ 538480 w 2486921"/>
              <a:gd name="connsiteY16" fmla="*/ 0 h 1726250"/>
              <a:gd name="connsiteX17" fmla="*/ 606847 w 2486921"/>
              <a:gd name="connsiteY17" fmla="*/ 8546 h 1726250"/>
              <a:gd name="connsiteX18" fmla="*/ 735034 w 2486921"/>
              <a:gd name="connsiteY18" fmla="*/ 102549 h 1726250"/>
              <a:gd name="connsiteX19" fmla="*/ 965770 w 2486921"/>
              <a:gd name="connsiteY19" fmla="*/ 264919 h 1726250"/>
              <a:gd name="connsiteX20" fmla="*/ 1076865 w 2486921"/>
              <a:gd name="connsiteY20" fmla="*/ 376015 h 1726250"/>
              <a:gd name="connsiteX21" fmla="*/ 1128140 w 2486921"/>
              <a:gd name="connsiteY21" fmla="*/ 418744 h 1726250"/>
              <a:gd name="connsiteX22" fmla="*/ 1170869 w 2486921"/>
              <a:gd name="connsiteY22" fmla="*/ 487110 h 1726250"/>
              <a:gd name="connsiteX23" fmla="*/ 1230690 w 2486921"/>
              <a:gd name="connsiteY23" fmla="*/ 589660 h 1726250"/>
              <a:gd name="connsiteX24" fmla="*/ 1256327 w 2486921"/>
              <a:gd name="connsiteY24" fmla="*/ 709301 h 1726250"/>
              <a:gd name="connsiteX25" fmla="*/ 1273419 w 2486921"/>
              <a:gd name="connsiteY25" fmla="*/ 794759 h 1726250"/>
              <a:gd name="connsiteX26" fmla="*/ 1290510 w 2486921"/>
              <a:gd name="connsiteY26" fmla="*/ 982766 h 1726250"/>
              <a:gd name="connsiteX27" fmla="*/ 1324693 w 2486921"/>
              <a:gd name="connsiteY27" fmla="*/ 1162228 h 1726250"/>
              <a:gd name="connsiteX28" fmla="*/ 1341785 w 2486921"/>
              <a:gd name="connsiteY28" fmla="*/ 1298961 h 1726250"/>
              <a:gd name="connsiteX29" fmla="*/ 1350331 w 2486921"/>
              <a:gd name="connsiteY29" fmla="*/ 1350235 h 1726250"/>
              <a:gd name="connsiteX30" fmla="*/ 1375968 w 2486921"/>
              <a:gd name="connsiteY30" fmla="*/ 1427147 h 1726250"/>
              <a:gd name="connsiteX31" fmla="*/ 1427243 w 2486921"/>
              <a:gd name="connsiteY31" fmla="*/ 1598063 h 1726250"/>
              <a:gd name="connsiteX32" fmla="*/ 1461426 w 2486921"/>
              <a:gd name="connsiteY32" fmla="*/ 1649338 h 1726250"/>
              <a:gd name="connsiteX33" fmla="*/ 1478518 w 2486921"/>
              <a:gd name="connsiteY33" fmla="*/ 1700613 h 1726250"/>
              <a:gd name="connsiteX34" fmla="*/ 1504155 w 2486921"/>
              <a:gd name="connsiteY34" fmla="*/ 1709159 h 1726250"/>
              <a:gd name="connsiteX35" fmla="*/ 1538338 w 2486921"/>
              <a:gd name="connsiteY35" fmla="*/ 1726250 h 1726250"/>
              <a:gd name="connsiteX36" fmla="*/ 1666525 w 2486921"/>
              <a:gd name="connsiteY36" fmla="*/ 1717704 h 1726250"/>
              <a:gd name="connsiteX37" fmla="*/ 1700708 w 2486921"/>
              <a:gd name="connsiteY37" fmla="*/ 1700613 h 1726250"/>
              <a:gd name="connsiteX38" fmla="*/ 1803258 w 2486921"/>
              <a:gd name="connsiteY38" fmla="*/ 1615155 h 1726250"/>
              <a:gd name="connsiteX39" fmla="*/ 1922899 w 2486921"/>
              <a:gd name="connsiteY39" fmla="*/ 1478422 h 1726250"/>
              <a:gd name="connsiteX40" fmla="*/ 1999811 w 2486921"/>
              <a:gd name="connsiteY40" fmla="*/ 1358781 h 1726250"/>
              <a:gd name="connsiteX41" fmla="*/ 2016903 w 2486921"/>
              <a:gd name="connsiteY41" fmla="*/ 1290415 h 1726250"/>
              <a:gd name="connsiteX42" fmla="*/ 2059632 w 2486921"/>
              <a:gd name="connsiteY42" fmla="*/ 1222048 h 1726250"/>
              <a:gd name="connsiteX43" fmla="*/ 2093815 w 2486921"/>
              <a:gd name="connsiteY43" fmla="*/ 1119499 h 1726250"/>
              <a:gd name="connsiteX44" fmla="*/ 2145090 w 2486921"/>
              <a:gd name="connsiteY44" fmla="*/ 1016949 h 1726250"/>
              <a:gd name="connsiteX45" fmla="*/ 2162181 w 2486921"/>
              <a:gd name="connsiteY45" fmla="*/ 957129 h 1726250"/>
              <a:gd name="connsiteX46" fmla="*/ 2196364 w 2486921"/>
              <a:gd name="connsiteY46" fmla="*/ 871671 h 1726250"/>
              <a:gd name="connsiteX47" fmla="*/ 2239093 w 2486921"/>
              <a:gd name="connsiteY47" fmla="*/ 726392 h 1726250"/>
              <a:gd name="connsiteX48" fmla="*/ 2281822 w 2486921"/>
              <a:gd name="connsiteY48" fmla="*/ 581114 h 1726250"/>
              <a:gd name="connsiteX49" fmla="*/ 2307460 w 2486921"/>
              <a:gd name="connsiteY49" fmla="*/ 495656 h 1726250"/>
              <a:gd name="connsiteX50" fmla="*/ 2333097 w 2486921"/>
              <a:gd name="connsiteY50" fmla="*/ 452927 h 1726250"/>
              <a:gd name="connsiteX51" fmla="*/ 2350189 w 2486921"/>
              <a:gd name="connsiteY51" fmla="*/ 410198 h 1726250"/>
              <a:gd name="connsiteX52" fmla="*/ 2358735 w 2486921"/>
              <a:gd name="connsiteY52" fmla="*/ 384561 h 1726250"/>
              <a:gd name="connsiteX53" fmla="*/ 2401464 w 2486921"/>
              <a:gd name="connsiteY53" fmla="*/ 324740 h 1726250"/>
              <a:gd name="connsiteX54" fmla="*/ 2427101 w 2486921"/>
              <a:gd name="connsiteY54" fmla="*/ 282011 h 1726250"/>
              <a:gd name="connsiteX55" fmla="*/ 2461284 w 2486921"/>
              <a:gd name="connsiteY55" fmla="*/ 264919 h 1726250"/>
              <a:gd name="connsiteX56" fmla="*/ 2486921 w 2486921"/>
              <a:gd name="connsiteY56" fmla="*/ 256374 h 1726250"/>
              <a:gd name="connsiteX0" fmla="*/ 85458 w 2572284"/>
              <a:gd name="connsiteY0" fmla="*/ 1469876 h 1726250"/>
              <a:gd name="connsiteX1" fmla="*/ 0 w 2572284"/>
              <a:gd name="connsiteY1" fmla="*/ 1059677 h 1726250"/>
              <a:gd name="connsiteX2" fmla="*/ 94004 w 2572284"/>
              <a:gd name="connsiteY2" fmla="*/ 846033 h 1726250"/>
              <a:gd name="connsiteX3" fmla="*/ 119642 w 2572284"/>
              <a:gd name="connsiteY3" fmla="*/ 786213 h 1726250"/>
              <a:gd name="connsiteX4" fmla="*/ 136733 w 2572284"/>
              <a:gd name="connsiteY4" fmla="*/ 726392 h 1726250"/>
              <a:gd name="connsiteX5" fmla="*/ 196554 w 2572284"/>
              <a:gd name="connsiteY5" fmla="*/ 589660 h 1726250"/>
              <a:gd name="connsiteX6" fmla="*/ 230737 w 2572284"/>
              <a:gd name="connsiteY6" fmla="*/ 512747 h 1726250"/>
              <a:gd name="connsiteX7" fmla="*/ 256374 w 2572284"/>
              <a:gd name="connsiteY7" fmla="*/ 452927 h 1726250"/>
              <a:gd name="connsiteX8" fmla="*/ 299103 w 2572284"/>
              <a:gd name="connsiteY8" fmla="*/ 376015 h 1726250"/>
              <a:gd name="connsiteX9" fmla="*/ 324741 w 2572284"/>
              <a:gd name="connsiteY9" fmla="*/ 299103 h 1726250"/>
              <a:gd name="connsiteX10" fmla="*/ 393107 w 2572284"/>
              <a:gd name="connsiteY10" fmla="*/ 170916 h 1726250"/>
              <a:gd name="connsiteX11" fmla="*/ 444382 w 2572284"/>
              <a:gd name="connsiteY11" fmla="*/ 119641 h 1726250"/>
              <a:gd name="connsiteX12" fmla="*/ 470019 w 2572284"/>
              <a:gd name="connsiteY12" fmla="*/ 76912 h 1726250"/>
              <a:gd name="connsiteX13" fmla="*/ 529840 w 2572284"/>
              <a:gd name="connsiteY13" fmla="*/ 42729 h 1726250"/>
              <a:gd name="connsiteX14" fmla="*/ 564023 w 2572284"/>
              <a:gd name="connsiteY14" fmla="*/ 17091 h 1726250"/>
              <a:gd name="connsiteX15" fmla="*/ 598206 w 2572284"/>
              <a:gd name="connsiteY15" fmla="*/ 8546 h 1726250"/>
              <a:gd name="connsiteX16" fmla="*/ 623843 w 2572284"/>
              <a:gd name="connsiteY16" fmla="*/ 0 h 1726250"/>
              <a:gd name="connsiteX17" fmla="*/ 692210 w 2572284"/>
              <a:gd name="connsiteY17" fmla="*/ 8546 h 1726250"/>
              <a:gd name="connsiteX18" fmla="*/ 820397 w 2572284"/>
              <a:gd name="connsiteY18" fmla="*/ 102549 h 1726250"/>
              <a:gd name="connsiteX19" fmla="*/ 1051133 w 2572284"/>
              <a:gd name="connsiteY19" fmla="*/ 264919 h 1726250"/>
              <a:gd name="connsiteX20" fmla="*/ 1162228 w 2572284"/>
              <a:gd name="connsiteY20" fmla="*/ 376015 h 1726250"/>
              <a:gd name="connsiteX21" fmla="*/ 1213503 w 2572284"/>
              <a:gd name="connsiteY21" fmla="*/ 418744 h 1726250"/>
              <a:gd name="connsiteX22" fmla="*/ 1256232 w 2572284"/>
              <a:gd name="connsiteY22" fmla="*/ 487110 h 1726250"/>
              <a:gd name="connsiteX23" fmla="*/ 1316053 w 2572284"/>
              <a:gd name="connsiteY23" fmla="*/ 589660 h 1726250"/>
              <a:gd name="connsiteX24" fmla="*/ 1341690 w 2572284"/>
              <a:gd name="connsiteY24" fmla="*/ 709301 h 1726250"/>
              <a:gd name="connsiteX25" fmla="*/ 1358782 w 2572284"/>
              <a:gd name="connsiteY25" fmla="*/ 794759 h 1726250"/>
              <a:gd name="connsiteX26" fmla="*/ 1375873 w 2572284"/>
              <a:gd name="connsiteY26" fmla="*/ 982766 h 1726250"/>
              <a:gd name="connsiteX27" fmla="*/ 1410056 w 2572284"/>
              <a:gd name="connsiteY27" fmla="*/ 1162228 h 1726250"/>
              <a:gd name="connsiteX28" fmla="*/ 1427148 w 2572284"/>
              <a:gd name="connsiteY28" fmla="*/ 1298961 h 1726250"/>
              <a:gd name="connsiteX29" fmla="*/ 1435694 w 2572284"/>
              <a:gd name="connsiteY29" fmla="*/ 1350235 h 1726250"/>
              <a:gd name="connsiteX30" fmla="*/ 1461331 w 2572284"/>
              <a:gd name="connsiteY30" fmla="*/ 1427147 h 1726250"/>
              <a:gd name="connsiteX31" fmla="*/ 1512606 w 2572284"/>
              <a:gd name="connsiteY31" fmla="*/ 1598063 h 1726250"/>
              <a:gd name="connsiteX32" fmla="*/ 1546789 w 2572284"/>
              <a:gd name="connsiteY32" fmla="*/ 1649338 h 1726250"/>
              <a:gd name="connsiteX33" fmla="*/ 1563881 w 2572284"/>
              <a:gd name="connsiteY33" fmla="*/ 1700613 h 1726250"/>
              <a:gd name="connsiteX34" fmla="*/ 1589518 w 2572284"/>
              <a:gd name="connsiteY34" fmla="*/ 1709159 h 1726250"/>
              <a:gd name="connsiteX35" fmla="*/ 1623701 w 2572284"/>
              <a:gd name="connsiteY35" fmla="*/ 1726250 h 1726250"/>
              <a:gd name="connsiteX36" fmla="*/ 1751888 w 2572284"/>
              <a:gd name="connsiteY36" fmla="*/ 1717704 h 1726250"/>
              <a:gd name="connsiteX37" fmla="*/ 1786071 w 2572284"/>
              <a:gd name="connsiteY37" fmla="*/ 1700613 h 1726250"/>
              <a:gd name="connsiteX38" fmla="*/ 1888621 w 2572284"/>
              <a:gd name="connsiteY38" fmla="*/ 1615155 h 1726250"/>
              <a:gd name="connsiteX39" fmla="*/ 2008262 w 2572284"/>
              <a:gd name="connsiteY39" fmla="*/ 1478422 h 1726250"/>
              <a:gd name="connsiteX40" fmla="*/ 2085174 w 2572284"/>
              <a:gd name="connsiteY40" fmla="*/ 1358781 h 1726250"/>
              <a:gd name="connsiteX41" fmla="*/ 2102266 w 2572284"/>
              <a:gd name="connsiteY41" fmla="*/ 1290415 h 1726250"/>
              <a:gd name="connsiteX42" fmla="*/ 2144995 w 2572284"/>
              <a:gd name="connsiteY42" fmla="*/ 1222048 h 1726250"/>
              <a:gd name="connsiteX43" fmla="*/ 2179178 w 2572284"/>
              <a:gd name="connsiteY43" fmla="*/ 1119499 h 1726250"/>
              <a:gd name="connsiteX44" fmla="*/ 2230453 w 2572284"/>
              <a:gd name="connsiteY44" fmla="*/ 1016949 h 1726250"/>
              <a:gd name="connsiteX45" fmla="*/ 2247544 w 2572284"/>
              <a:gd name="connsiteY45" fmla="*/ 957129 h 1726250"/>
              <a:gd name="connsiteX46" fmla="*/ 2281727 w 2572284"/>
              <a:gd name="connsiteY46" fmla="*/ 871671 h 1726250"/>
              <a:gd name="connsiteX47" fmla="*/ 2324456 w 2572284"/>
              <a:gd name="connsiteY47" fmla="*/ 726392 h 1726250"/>
              <a:gd name="connsiteX48" fmla="*/ 2367185 w 2572284"/>
              <a:gd name="connsiteY48" fmla="*/ 581114 h 1726250"/>
              <a:gd name="connsiteX49" fmla="*/ 2392823 w 2572284"/>
              <a:gd name="connsiteY49" fmla="*/ 495656 h 1726250"/>
              <a:gd name="connsiteX50" fmla="*/ 2418460 w 2572284"/>
              <a:gd name="connsiteY50" fmla="*/ 452927 h 1726250"/>
              <a:gd name="connsiteX51" fmla="*/ 2435552 w 2572284"/>
              <a:gd name="connsiteY51" fmla="*/ 410198 h 1726250"/>
              <a:gd name="connsiteX52" fmla="*/ 2444098 w 2572284"/>
              <a:gd name="connsiteY52" fmla="*/ 384561 h 1726250"/>
              <a:gd name="connsiteX53" fmla="*/ 2486827 w 2572284"/>
              <a:gd name="connsiteY53" fmla="*/ 324740 h 1726250"/>
              <a:gd name="connsiteX54" fmla="*/ 2512464 w 2572284"/>
              <a:gd name="connsiteY54" fmla="*/ 282011 h 1726250"/>
              <a:gd name="connsiteX55" fmla="*/ 2546647 w 2572284"/>
              <a:gd name="connsiteY55" fmla="*/ 264919 h 1726250"/>
              <a:gd name="connsiteX56" fmla="*/ 2572284 w 2572284"/>
              <a:gd name="connsiteY56" fmla="*/ 256374 h 1726250"/>
              <a:gd name="connsiteX0" fmla="*/ 0 w 2837204"/>
              <a:gd name="connsiteY0" fmla="*/ 1170773 h 1726250"/>
              <a:gd name="connsiteX1" fmla="*/ 264920 w 2837204"/>
              <a:gd name="connsiteY1" fmla="*/ 1059677 h 1726250"/>
              <a:gd name="connsiteX2" fmla="*/ 358924 w 2837204"/>
              <a:gd name="connsiteY2" fmla="*/ 846033 h 1726250"/>
              <a:gd name="connsiteX3" fmla="*/ 384562 w 2837204"/>
              <a:gd name="connsiteY3" fmla="*/ 786213 h 1726250"/>
              <a:gd name="connsiteX4" fmla="*/ 401653 w 2837204"/>
              <a:gd name="connsiteY4" fmla="*/ 726392 h 1726250"/>
              <a:gd name="connsiteX5" fmla="*/ 461474 w 2837204"/>
              <a:gd name="connsiteY5" fmla="*/ 589660 h 1726250"/>
              <a:gd name="connsiteX6" fmla="*/ 495657 w 2837204"/>
              <a:gd name="connsiteY6" fmla="*/ 512747 h 1726250"/>
              <a:gd name="connsiteX7" fmla="*/ 521294 w 2837204"/>
              <a:gd name="connsiteY7" fmla="*/ 452927 h 1726250"/>
              <a:gd name="connsiteX8" fmla="*/ 564023 w 2837204"/>
              <a:gd name="connsiteY8" fmla="*/ 376015 h 1726250"/>
              <a:gd name="connsiteX9" fmla="*/ 589661 w 2837204"/>
              <a:gd name="connsiteY9" fmla="*/ 299103 h 1726250"/>
              <a:gd name="connsiteX10" fmla="*/ 658027 w 2837204"/>
              <a:gd name="connsiteY10" fmla="*/ 170916 h 1726250"/>
              <a:gd name="connsiteX11" fmla="*/ 709302 w 2837204"/>
              <a:gd name="connsiteY11" fmla="*/ 119641 h 1726250"/>
              <a:gd name="connsiteX12" fmla="*/ 734939 w 2837204"/>
              <a:gd name="connsiteY12" fmla="*/ 76912 h 1726250"/>
              <a:gd name="connsiteX13" fmla="*/ 794760 w 2837204"/>
              <a:gd name="connsiteY13" fmla="*/ 42729 h 1726250"/>
              <a:gd name="connsiteX14" fmla="*/ 828943 w 2837204"/>
              <a:gd name="connsiteY14" fmla="*/ 17091 h 1726250"/>
              <a:gd name="connsiteX15" fmla="*/ 863126 w 2837204"/>
              <a:gd name="connsiteY15" fmla="*/ 8546 h 1726250"/>
              <a:gd name="connsiteX16" fmla="*/ 888763 w 2837204"/>
              <a:gd name="connsiteY16" fmla="*/ 0 h 1726250"/>
              <a:gd name="connsiteX17" fmla="*/ 957130 w 2837204"/>
              <a:gd name="connsiteY17" fmla="*/ 8546 h 1726250"/>
              <a:gd name="connsiteX18" fmla="*/ 1085317 w 2837204"/>
              <a:gd name="connsiteY18" fmla="*/ 102549 h 1726250"/>
              <a:gd name="connsiteX19" fmla="*/ 1316053 w 2837204"/>
              <a:gd name="connsiteY19" fmla="*/ 264919 h 1726250"/>
              <a:gd name="connsiteX20" fmla="*/ 1427148 w 2837204"/>
              <a:gd name="connsiteY20" fmla="*/ 376015 h 1726250"/>
              <a:gd name="connsiteX21" fmla="*/ 1478423 w 2837204"/>
              <a:gd name="connsiteY21" fmla="*/ 418744 h 1726250"/>
              <a:gd name="connsiteX22" fmla="*/ 1521152 w 2837204"/>
              <a:gd name="connsiteY22" fmla="*/ 487110 h 1726250"/>
              <a:gd name="connsiteX23" fmla="*/ 1580973 w 2837204"/>
              <a:gd name="connsiteY23" fmla="*/ 589660 h 1726250"/>
              <a:gd name="connsiteX24" fmla="*/ 1606610 w 2837204"/>
              <a:gd name="connsiteY24" fmla="*/ 709301 h 1726250"/>
              <a:gd name="connsiteX25" fmla="*/ 1623702 w 2837204"/>
              <a:gd name="connsiteY25" fmla="*/ 794759 h 1726250"/>
              <a:gd name="connsiteX26" fmla="*/ 1640793 w 2837204"/>
              <a:gd name="connsiteY26" fmla="*/ 982766 h 1726250"/>
              <a:gd name="connsiteX27" fmla="*/ 1674976 w 2837204"/>
              <a:gd name="connsiteY27" fmla="*/ 1162228 h 1726250"/>
              <a:gd name="connsiteX28" fmla="*/ 1692068 w 2837204"/>
              <a:gd name="connsiteY28" fmla="*/ 1298961 h 1726250"/>
              <a:gd name="connsiteX29" fmla="*/ 1700614 w 2837204"/>
              <a:gd name="connsiteY29" fmla="*/ 1350235 h 1726250"/>
              <a:gd name="connsiteX30" fmla="*/ 1726251 w 2837204"/>
              <a:gd name="connsiteY30" fmla="*/ 1427147 h 1726250"/>
              <a:gd name="connsiteX31" fmla="*/ 1777526 w 2837204"/>
              <a:gd name="connsiteY31" fmla="*/ 1598063 h 1726250"/>
              <a:gd name="connsiteX32" fmla="*/ 1811709 w 2837204"/>
              <a:gd name="connsiteY32" fmla="*/ 1649338 h 1726250"/>
              <a:gd name="connsiteX33" fmla="*/ 1828801 w 2837204"/>
              <a:gd name="connsiteY33" fmla="*/ 1700613 h 1726250"/>
              <a:gd name="connsiteX34" fmla="*/ 1854438 w 2837204"/>
              <a:gd name="connsiteY34" fmla="*/ 1709159 h 1726250"/>
              <a:gd name="connsiteX35" fmla="*/ 1888621 w 2837204"/>
              <a:gd name="connsiteY35" fmla="*/ 1726250 h 1726250"/>
              <a:gd name="connsiteX36" fmla="*/ 2016808 w 2837204"/>
              <a:gd name="connsiteY36" fmla="*/ 1717704 h 1726250"/>
              <a:gd name="connsiteX37" fmla="*/ 2050991 w 2837204"/>
              <a:gd name="connsiteY37" fmla="*/ 1700613 h 1726250"/>
              <a:gd name="connsiteX38" fmla="*/ 2153541 w 2837204"/>
              <a:gd name="connsiteY38" fmla="*/ 1615155 h 1726250"/>
              <a:gd name="connsiteX39" fmla="*/ 2273182 w 2837204"/>
              <a:gd name="connsiteY39" fmla="*/ 1478422 h 1726250"/>
              <a:gd name="connsiteX40" fmla="*/ 2350094 w 2837204"/>
              <a:gd name="connsiteY40" fmla="*/ 1358781 h 1726250"/>
              <a:gd name="connsiteX41" fmla="*/ 2367186 w 2837204"/>
              <a:gd name="connsiteY41" fmla="*/ 1290415 h 1726250"/>
              <a:gd name="connsiteX42" fmla="*/ 2409915 w 2837204"/>
              <a:gd name="connsiteY42" fmla="*/ 1222048 h 1726250"/>
              <a:gd name="connsiteX43" fmla="*/ 2444098 w 2837204"/>
              <a:gd name="connsiteY43" fmla="*/ 1119499 h 1726250"/>
              <a:gd name="connsiteX44" fmla="*/ 2495373 w 2837204"/>
              <a:gd name="connsiteY44" fmla="*/ 1016949 h 1726250"/>
              <a:gd name="connsiteX45" fmla="*/ 2512464 w 2837204"/>
              <a:gd name="connsiteY45" fmla="*/ 957129 h 1726250"/>
              <a:gd name="connsiteX46" fmla="*/ 2546647 w 2837204"/>
              <a:gd name="connsiteY46" fmla="*/ 871671 h 1726250"/>
              <a:gd name="connsiteX47" fmla="*/ 2589376 w 2837204"/>
              <a:gd name="connsiteY47" fmla="*/ 726392 h 1726250"/>
              <a:gd name="connsiteX48" fmla="*/ 2632105 w 2837204"/>
              <a:gd name="connsiteY48" fmla="*/ 581114 h 1726250"/>
              <a:gd name="connsiteX49" fmla="*/ 2657743 w 2837204"/>
              <a:gd name="connsiteY49" fmla="*/ 495656 h 1726250"/>
              <a:gd name="connsiteX50" fmla="*/ 2683380 w 2837204"/>
              <a:gd name="connsiteY50" fmla="*/ 452927 h 1726250"/>
              <a:gd name="connsiteX51" fmla="*/ 2700472 w 2837204"/>
              <a:gd name="connsiteY51" fmla="*/ 410198 h 1726250"/>
              <a:gd name="connsiteX52" fmla="*/ 2709018 w 2837204"/>
              <a:gd name="connsiteY52" fmla="*/ 384561 h 1726250"/>
              <a:gd name="connsiteX53" fmla="*/ 2751747 w 2837204"/>
              <a:gd name="connsiteY53" fmla="*/ 324740 h 1726250"/>
              <a:gd name="connsiteX54" fmla="*/ 2777384 w 2837204"/>
              <a:gd name="connsiteY54" fmla="*/ 282011 h 1726250"/>
              <a:gd name="connsiteX55" fmla="*/ 2811567 w 2837204"/>
              <a:gd name="connsiteY55" fmla="*/ 264919 h 1726250"/>
              <a:gd name="connsiteX56" fmla="*/ 2837204 w 2837204"/>
              <a:gd name="connsiteY56" fmla="*/ 256374 h 172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837204" h="1726250">
                <a:moveTo>
                  <a:pt x="0" y="1170773"/>
                </a:moveTo>
                <a:cubicBezTo>
                  <a:pt x="22789" y="1011254"/>
                  <a:pt x="205099" y="1113800"/>
                  <a:pt x="264920" y="1059677"/>
                </a:cubicBezTo>
                <a:cubicBezTo>
                  <a:pt x="324741" y="1005554"/>
                  <a:pt x="338984" y="891610"/>
                  <a:pt x="358924" y="846033"/>
                </a:cubicBezTo>
                <a:cubicBezTo>
                  <a:pt x="378864" y="800456"/>
                  <a:pt x="377265" y="806643"/>
                  <a:pt x="384562" y="786213"/>
                </a:cubicBezTo>
                <a:cubicBezTo>
                  <a:pt x="391537" y="766683"/>
                  <a:pt x="394096" y="745704"/>
                  <a:pt x="401653" y="726392"/>
                </a:cubicBezTo>
                <a:cubicBezTo>
                  <a:pt x="419781" y="680064"/>
                  <a:pt x="441438" y="635196"/>
                  <a:pt x="461474" y="589660"/>
                </a:cubicBezTo>
                <a:cubicBezTo>
                  <a:pt x="472773" y="563980"/>
                  <a:pt x="484412" y="538450"/>
                  <a:pt x="495657" y="512747"/>
                </a:cubicBezTo>
                <a:cubicBezTo>
                  <a:pt x="504352" y="492872"/>
                  <a:pt x="510758" y="471891"/>
                  <a:pt x="521294" y="452927"/>
                </a:cubicBezTo>
                <a:cubicBezTo>
                  <a:pt x="535537" y="427290"/>
                  <a:pt x="552112" y="402815"/>
                  <a:pt x="564023" y="376015"/>
                </a:cubicBezTo>
                <a:cubicBezTo>
                  <a:pt x="574999" y="351320"/>
                  <a:pt x="579372" y="324092"/>
                  <a:pt x="589661" y="299103"/>
                </a:cubicBezTo>
                <a:cubicBezTo>
                  <a:pt x="596522" y="282441"/>
                  <a:pt x="645088" y="187736"/>
                  <a:pt x="658027" y="170916"/>
                </a:cubicBezTo>
                <a:cubicBezTo>
                  <a:pt x="672765" y="151757"/>
                  <a:pt x="693996" y="138349"/>
                  <a:pt x="709302" y="119641"/>
                </a:cubicBezTo>
                <a:cubicBezTo>
                  <a:pt x="719820" y="106786"/>
                  <a:pt x="722593" y="88023"/>
                  <a:pt x="734939" y="76912"/>
                </a:cubicBezTo>
                <a:cubicBezTo>
                  <a:pt x="752010" y="61548"/>
                  <a:pt x="775384" y="55059"/>
                  <a:pt x="794760" y="42729"/>
                </a:cubicBezTo>
                <a:cubicBezTo>
                  <a:pt x="806776" y="35082"/>
                  <a:pt x="816204" y="23461"/>
                  <a:pt x="828943" y="17091"/>
                </a:cubicBezTo>
                <a:cubicBezTo>
                  <a:pt x="839448" y="11838"/>
                  <a:pt x="851833" y="11773"/>
                  <a:pt x="863126" y="8546"/>
                </a:cubicBezTo>
                <a:cubicBezTo>
                  <a:pt x="871787" y="6071"/>
                  <a:pt x="880217" y="2849"/>
                  <a:pt x="888763" y="0"/>
                </a:cubicBezTo>
                <a:cubicBezTo>
                  <a:pt x="911552" y="2849"/>
                  <a:pt x="935179" y="1792"/>
                  <a:pt x="957130" y="8546"/>
                </a:cubicBezTo>
                <a:cubicBezTo>
                  <a:pt x="987382" y="17854"/>
                  <a:pt x="1082994" y="100890"/>
                  <a:pt x="1085317" y="102549"/>
                </a:cubicBezTo>
                <a:cubicBezTo>
                  <a:pt x="1149778" y="148592"/>
                  <a:pt x="1251839" y="206542"/>
                  <a:pt x="1316053" y="264919"/>
                </a:cubicBezTo>
                <a:cubicBezTo>
                  <a:pt x="1354804" y="300148"/>
                  <a:pt x="1386915" y="342488"/>
                  <a:pt x="1427148" y="376015"/>
                </a:cubicBezTo>
                <a:cubicBezTo>
                  <a:pt x="1444240" y="390258"/>
                  <a:pt x="1464052" y="401760"/>
                  <a:pt x="1478423" y="418744"/>
                </a:cubicBezTo>
                <a:cubicBezTo>
                  <a:pt x="1495782" y="439259"/>
                  <a:pt x="1506245" y="464750"/>
                  <a:pt x="1521152" y="487110"/>
                </a:cubicBezTo>
                <a:cubicBezTo>
                  <a:pt x="1575719" y="568960"/>
                  <a:pt x="1516017" y="459746"/>
                  <a:pt x="1580973" y="589660"/>
                </a:cubicBezTo>
                <a:cubicBezTo>
                  <a:pt x="1598616" y="695514"/>
                  <a:pt x="1578220" y="581543"/>
                  <a:pt x="1606610" y="709301"/>
                </a:cubicBezTo>
                <a:cubicBezTo>
                  <a:pt x="1612912" y="737659"/>
                  <a:pt x="1618005" y="766273"/>
                  <a:pt x="1623702" y="794759"/>
                </a:cubicBezTo>
                <a:cubicBezTo>
                  <a:pt x="1629399" y="857428"/>
                  <a:pt x="1627142" y="921337"/>
                  <a:pt x="1640793" y="982766"/>
                </a:cubicBezTo>
                <a:cubicBezTo>
                  <a:pt x="1662455" y="1080241"/>
                  <a:pt x="1657458" y="1051279"/>
                  <a:pt x="1674976" y="1162228"/>
                </a:cubicBezTo>
                <a:cubicBezTo>
                  <a:pt x="1691020" y="1263840"/>
                  <a:pt x="1676368" y="1181211"/>
                  <a:pt x="1692068" y="1298961"/>
                </a:cubicBezTo>
                <a:cubicBezTo>
                  <a:pt x="1694358" y="1316136"/>
                  <a:pt x="1696149" y="1333493"/>
                  <a:pt x="1700614" y="1350235"/>
                </a:cubicBezTo>
                <a:cubicBezTo>
                  <a:pt x="1707577" y="1376347"/>
                  <a:pt x="1718827" y="1401163"/>
                  <a:pt x="1726251" y="1427147"/>
                </a:cubicBezTo>
                <a:cubicBezTo>
                  <a:pt x="1745218" y="1493532"/>
                  <a:pt x="1725280" y="1519694"/>
                  <a:pt x="1777526" y="1598063"/>
                </a:cubicBezTo>
                <a:cubicBezTo>
                  <a:pt x="1788920" y="1615155"/>
                  <a:pt x="1802523" y="1630965"/>
                  <a:pt x="1811709" y="1649338"/>
                </a:cubicBezTo>
                <a:cubicBezTo>
                  <a:pt x="1819766" y="1665452"/>
                  <a:pt x="1818329" y="1685953"/>
                  <a:pt x="1828801" y="1700613"/>
                </a:cubicBezTo>
                <a:cubicBezTo>
                  <a:pt x="1834037" y="1707943"/>
                  <a:pt x="1846158" y="1705611"/>
                  <a:pt x="1854438" y="1709159"/>
                </a:cubicBezTo>
                <a:cubicBezTo>
                  <a:pt x="1866147" y="1714177"/>
                  <a:pt x="1877227" y="1720553"/>
                  <a:pt x="1888621" y="1726250"/>
                </a:cubicBezTo>
                <a:cubicBezTo>
                  <a:pt x="1931350" y="1723401"/>
                  <a:pt x="1974508" y="1724383"/>
                  <a:pt x="2016808" y="1717704"/>
                </a:cubicBezTo>
                <a:cubicBezTo>
                  <a:pt x="2029391" y="1715717"/>
                  <a:pt x="2040188" y="1707365"/>
                  <a:pt x="2050991" y="1700613"/>
                </a:cubicBezTo>
                <a:cubicBezTo>
                  <a:pt x="2078456" y="1683447"/>
                  <a:pt x="2140240" y="1627717"/>
                  <a:pt x="2153541" y="1615155"/>
                </a:cubicBezTo>
                <a:cubicBezTo>
                  <a:pt x="2286754" y="1489343"/>
                  <a:pt x="2199709" y="1576387"/>
                  <a:pt x="2273182" y="1478422"/>
                </a:cubicBezTo>
                <a:cubicBezTo>
                  <a:pt x="2318858" y="1417521"/>
                  <a:pt x="2321266" y="1435655"/>
                  <a:pt x="2350094" y="1358781"/>
                </a:cubicBezTo>
                <a:cubicBezTo>
                  <a:pt x="2358342" y="1336787"/>
                  <a:pt x="2357771" y="1311936"/>
                  <a:pt x="2367186" y="1290415"/>
                </a:cubicBezTo>
                <a:cubicBezTo>
                  <a:pt x="2377958" y="1265794"/>
                  <a:pt x="2398887" y="1246555"/>
                  <a:pt x="2409915" y="1222048"/>
                </a:cubicBezTo>
                <a:cubicBezTo>
                  <a:pt x="2424701" y="1189190"/>
                  <a:pt x="2430240" y="1152759"/>
                  <a:pt x="2444098" y="1119499"/>
                </a:cubicBezTo>
                <a:cubicBezTo>
                  <a:pt x="2458797" y="1084221"/>
                  <a:pt x="2480542" y="1052172"/>
                  <a:pt x="2495373" y="1016949"/>
                </a:cubicBezTo>
                <a:cubicBezTo>
                  <a:pt x="2503420" y="997836"/>
                  <a:pt x="2505562" y="976685"/>
                  <a:pt x="2512464" y="957129"/>
                </a:cubicBezTo>
                <a:cubicBezTo>
                  <a:pt x="2522675" y="928198"/>
                  <a:pt x="2535253" y="900157"/>
                  <a:pt x="2546647" y="871671"/>
                </a:cubicBezTo>
                <a:cubicBezTo>
                  <a:pt x="2563125" y="739848"/>
                  <a:pt x="2540427" y="867801"/>
                  <a:pt x="2589376" y="726392"/>
                </a:cubicBezTo>
                <a:cubicBezTo>
                  <a:pt x="2605888" y="678692"/>
                  <a:pt x="2619862" y="630084"/>
                  <a:pt x="2632105" y="581114"/>
                </a:cubicBezTo>
                <a:cubicBezTo>
                  <a:pt x="2638992" y="553565"/>
                  <a:pt x="2646184" y="521086"/>
                  <a:pt x="2657743" y="495656"/>
                </a:cubicBezTo>
                <a:cubicBezTo>
                  <a:pt x="2664616" y="480535"/>
                  <a:pt x="2675952" y="467783"/>
                  <a:pt x="2683380" y="452927"/>
                </a:cubicBezTo>
                <a:cubicBezTo>
                  <a:pt x="2690240" y="439206"/>
                  <a:pt x="2695086" y="424561"/>
                  <a:pt x="2700472" y="410198"/>
                </a:cubicBezTo>
                <a:cubicBezTo>
                  <a:pt x="2703635" y="401764"/>
                  <a:pt x="2704990" y="392618"/>
                  <a:pt x="2709018" y="384561"/>
                </a:cubicBezTo>
                <a:cubicBezTo>
                  <a:pt x="2716667" y="369262"/>
                  <a:pt x="2743995" y="336367"/>
                  <a:pt x="2751747" y="324740"/>
                </a:cubicBezTo>
                <a:cubicBezTo>
                  <a:pt x="2760961" y="310920"/>
                  <a:pt x="2765639" y="293756"/>
                  <a:pt x="2777384" y="282011"/>
                </a:cubicBezTo>
                <a:cubicBezTo>
                  <a:pt x="2786392" y="273003"/>
                  <a:pt x="2799858" y="269937"/>
                  <a:pt x="2811567" y="264919"/>
                </a:cubicBezTo>
                <a:cubicBezTo>
                  <a:pt x="2819847" y="261371"/>
                  <a:pt x="2837204" y="256374"/>
                  <a:pt x="2837204" y="256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378123" y="1854343"/>
            <a:ext cx="121136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5378123" y="1862301"/>
            <a:ext cx="1" cy="625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38075" y="2479515"/>
            <a:ext cx="860347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CurrentTime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17018" y="1854343"/>
            <a:ext cx="853935" cy="226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SectionTime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7683" y="1967638"/>
            <a:ext cx="22982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StopTime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CurrentTime+SectionTime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30186" y="2655469"/>
            <a:ext cx="12546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t=[t</a:t>
            </a:r>
            <a:r>
              <a:rPr lang="en-US" altLang="ko-KR" sz="1000" baseline="-25000" dirty="0" smtClean="0"/>
              <a:t>0</a:t>
            </a:r>
            <a:r>
              <a:rPr lang="en-US" altLang="ko-KR" sz="1000" dirty="0" smtClean="0"/>
              <a:t>, t</a:t>
            </a:r>
            <a:r>
              <a:rPr lang="en-US" altLang="ko-KR" sz="1000" baseline="-25000" dirty="0" smtClean="0"/>
              <a:t>1</a:t>
            </a:r>
            <a:r>
              <a:rPr lang="en-US" altLang="ko-KR" sz="1000" dirty="0" smtClean="0"/>
              <a:t>, … t</a:t>
            </a:r>
            <a:r>
              <a:rPr lang="en-US" altLang="ko-KR" sz="1000" baseline="-25000" dirty="0" smtClean="0"/>
              <a:t>NPoints-1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228997" y="415317"/>
            <a:ext cx="96774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NPoints</a:t>
            </a:r>
            <a:r>
              <a:rPr lang="en-US" altLang="ko-KR" sz="1000" dirty="0" smtClean="0"/>
              <a:t>=fixed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46010" y="2955141"/>
            <a:ext cx="26877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Solution,Status</a:t>
            </a:r>
            <a:r>
              <a:rPr lang="en-US" altLang="ko-KR" sz="1000" dirty="0" smtClean="0"/>
              <a:t>=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odeint</a:t>
            </a:r>
            <a:r>
              <a:rPr lang="en-US" altLang="ko-KR" sz="1000" dirty="0" smtClean="0"/>
              <a:t>(…, </a:t>
            </a:r>
            <a:r>
              <a:rPr lang="en-US" altLang="ko-KR" sz="1000" dirty="0" err="1" smtClean="0"/>
              <a:t>full_output</a:t>
            </a:r>
            <a:r>
              <a:rPr lang="en-US" altLang="ko-KR" sz="1000" dirty="0" smtClean="0"/>
              <a:t>=True)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53287" y="2335997"/>
            <a:ext cx="80424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While True: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32445" y="1649807"/>
            <a:ext cx="172276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=SectionTime0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38143" y="3553873"/>
            <a:ext cx="10655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SectionTime</a:t>
            </a:r>
            <a:r>
              <a:rPr lang="en-US" altLang="ko-KR" sz="1000" dirty="0" smtClean="0"/>
              <a:t>/=2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630769" y="3297808"/>
            <a:ext cx="31847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if Status[‘message’]==‘Integration successful.’: break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1198" y="4564216"/>
            <a:ext cx="119537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=t[-1]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22606" y="4867217"/>
            <a:ext cx="156566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=Solution[-1]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232362" y="676740"/>
            <a:ext cx="11007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StartValues</a:t>
            </a:r>
            <a:r>
              <a:rPr lang="en-US" altLang="ko-KR" sz="1000" dirty="0" smtClean="0"/>
              <a:t>=x0’s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258012" y="1018503"/>
            <a:ext cx="10495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CurrentTime</a:t>
            </a:r>
            <a:r>
              <a:rPr lang="en-US" altLang="ko-KR" sz="1000" dirty="0" smtClean="0"/>
              <a:t>=0.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17683" y="3867943"/>
            <a:ext cx="25643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A</a:t>
            </a:r>
            <a:r>
              <a:rPr lang="en-US" altLang="ko-KR" sz="1000" dirty="0" err="1" smtClean="0"/>
              <a:t>ccel</a:t>
            </a:r>
            <a:r>
              <a:rPr lang="en-US" altLang="ko-KR" sz="1000" dirty="0" smtClean="0"/>
              <a:t> = </a:t>
            </a:r>
            <a:r>
              <a:rPr lang="en-US" altLang="ko-KR" sz="1000" b="1" dirty="0" err="1" smtClean="0">
                <a:solidFill>
                  <a:srgbClr val="FFFF00"/>
                </a:solidFill>
              </a:rPr>
              <a:t>ExtractAccelFromXV</a:t>
            </a:r>
            <a:r>
              <a:rPr lang="en-US" altLang="ko-KR" sz="1000" dirty="0" smtClean="0"/>
              <a:t>(Solution, p)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01354" y="4194042"/>
            <a:ext cx="55898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Output</a:t>
            </a:r>
            <a:endParaRPr lang="ko-KR" altLang="en-US" sz="1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33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[!] k=a∙k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, </a:t>
                </a:r>
                <a:r>
                  <a:rPr lang="en-US" altLang="ko-KR" dirty="0" smtClean="0"/>
                  <a:t>c=b∙c</a:t>
                </a:r>
                <a:r>
                  <a:rPr lang="en-US" altLang="ko-KR" baseline="-25000" dirty="0" smtClean="0"/>
                  <a:t>0</a:t>
                </a:r>
                <a:r>
                  <a:rPr lang="en-US" altLang="ko-KR" dirty="0" smtClean="0"/>
                  <a:t> </a:t>
                </a:r>
                <a:r>
                  <a:rPr lang="ko-KR" altLang="ko-KR" dirty="0"/>
                  <a:t>로 변경되면 ω</a:t>
                </a:r>
                <a:r>
                  <a:rPr lang="en-US" altLang="ko-KR" baseline="-25000" dirty="0"/>
                  <a:t>n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ξ 는 어떻게 되는가</a:t>
                </a:r>
                <a:r>
                  <a:rPr lang="en-US" altLang="ko-KR" dirty="0"/>
                  <a:t>?</a:t>
                </a:r>
                <a:endParaRPr lang="ko-KR" altLang="ko-KR" dirty="0"/>
              </a:p>
              <a:p>
                <a:r>
                  <a:rPr lang="en-US" altLang="ko-KR" dirty="0"/>
                  <a:t> </a:t>
                </a:r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altLang="ko-KR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ko-KR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rad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𝑐</m:t>
                          </m:r>
                          <m:r>
                            <a:rPr lang="en-US" altLang="ko-KR" i="1">
                              <a:latin typeface="Cambria Math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𝜉</m:t>
                      </m:r>
                      <m:r>
                        <a:rPr lang="en-US" altLang="ko-KR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𝑎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𝜉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(0_</a:t>
                </a:r>
                <a:r>
                  <a:rPr lang="ko-KR" altLang="en-US" dirty="0" smtClean="0"/>
                  <a:t>이론</a:t>
                </a:r>
                <a:r>
                  <a:rPr lang="en-US" altLang="ko-KR" dirty="0" smtClean="0"/>
                  <a:t>\</a:t>
                </a:r>
                <a:r>
                  <a:rPr lang="ko-KR" altLang="en-US" dirty="0" smtClean="0"/>
                  <a:t>진동공학</a:t>
                </a:r>
                <a:r>
                  <a:rPr lang="en-US" altLang="ko-KR" dirty="0" smtClean="0"/>
                  <a:t>.</a:t>
                </a:r>
                <a:r>
                  <a:rPr lang="en-US" altLang="ko-KR" dirty="0" err="1" smtClean="0"/>
                  <a:t>docx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32656"/>
                <a:ext cx="5840060" cy="2375330"/>
              </a:xfrm>
              <a:prstGeom prst="rect">
                <a:avLst/>
              </a:prstGeom>
              <a:blipFill rotWithShape="1">
                <a:blip r:embed="rId2"/>
                <a:stretch>
                  <a:fillRect l="-835" t="-1285" r="-104" b="-3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490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기하형상계산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116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1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속도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9469" y="4180344"/>
                <a:ext cx="5027338" cy="2502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&lt;</a:t>
                </a:r>
                <a:r>
                  <a:rPr lang="ko-KR" altLang="en-US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변위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&gt;</a:t>
                </a: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LU: U+= 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(1-cosR)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W+=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-h(1-cosR)+b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LD: 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-h </a:t>
                </a:r>
                <a:r>
                  <a:rPr lang="en-US" altLang="ko-KR" sz="1400" dirty="0" err="1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(1-cosR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W+=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h(1-cosR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)+b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 smtClean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U+= 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-b(1-cosR)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h(1-cosR)-b </a:t>
                </a:r>
                <a:r>
                  <a:rPr lang="en-US" altLang="ko-KR" sz="1400" dirty="0" err="1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RD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U+=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-b(1-cosR)	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h(1-cosR)-b </a:t>
                </a:r>
                <a:r>
                  <a:rPr lang="en-US" altLang="ko-KR" sz="1400" dirty="0" err="1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endParaRPr lang="en-US" altLang="ko-KR" sz="1400" dirty="0" smtClean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&lt;</a:t>
                </a:r>
                <a:r>
                  <a:rPr lang="ko-KR" altLang="en-US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속도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(</a:t>
                </a:r>
                <a:r>
                  <a:rPr lang="ko-KR" altLang="en-US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미분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)&gt;</a:t>
                </a:r>
              </a:p>
              <a:p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LU: 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cosR+b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b="0" i="1" smtClean="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 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LD: 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dU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  <m:r>
                      <a:rPr lang="en-US" altLang="ko-KR" sz="1400" i="1">
                        <a:solidFill>
                          <a:srgbClr val="00B0F0"/>
                        </a:solidFill>
                        <a:latin typeface="Cambria Math"/>
                        <a:ea typeface="D2Coding" panose="020B0609020101020101" pitchFamily="49" charset="-127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: 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dU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  <m:r>
                      <a:rPr lang="en-US" altLang="ko-KR" sz="1400" i="1">
                        <a:solidFill>
                          <a:srgbClr val="00B0F0"/>
                        </a:solidFill>
                        <a:latin typeface="Cambria Math"/>
                        <a:ea typeface="D2Coding" panose="020B0609020101020101" pitchFamily="49" charset="-127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sinR+b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en-US" altLang="ko-KR" sz="1400" dirty="0">
                  <a:solidFill>
                    <a:srgbClr val="FF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  <a:p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RD:d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</a:t>
                </a:r>
                <a:r>
                  <a:rPr lang="en-US" altLang="ko-KR" sz="1400" dirty="0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-(h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cosR+b</a:t>
                </a:r>
                <a:r>
                  <a:rPr lang="en-US" altLang="ko-KR" sz="1400" dirty="0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err="1" smtClean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00B0F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  <m:r>
                      <a:rPr lang="en-US" altLang="ko-KR" sz="1400" i="1">
                        <a:solidFill>
                          <a:srgbClr val="00B0F0"/>
                        </a:solidFill>
                        <a:latin typeface="Cambria Math"/>
                        <a:ea typeface="D2Coding" panose="020B0609020101020101" pitchFamily="49" charset="-127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rgbClr val="00B0F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	</a:t>
                </a:r>
                <a:r>
                  <a:rPr lang="en-US" altLang="ko-KR" sz="1400" dirty="0" err="1" smtClean="0">
                    <a:latin typeface="D2Coding" panose="020B0609020101020101" pitchFamily="49" charset="-127"/>
                    <a:ea typeface="D2Coding" panose="020B0609020101020101" pitchFamily="49" charset="-127"/>
                  </a:rPr>
                  <a:t>dW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+=</a:t>
                </a:r>
                <a:r>
                  <a:rPr lang="en-US" altLang="ko-KR" sz="1400" dirty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(h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sinR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-b </a:t>
                </a:r>
                <a:r>
                  <a:rPr lang="en-US" altLang="ko-KR" sz="1400" dirty="0" err="1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cosR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sz="1400" i="1" smtClean="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FF0000"/>
                            </a:solidFill>
                            <a:latin typeface="Cambria Math"/>
                            <a:ea typeface="D2Coding" panose="020B0609020101020101" pitchFamily="49" charset="-127"/>
                          </a:rPr>
                          <m:t>θ</m:t>
                        </m:r>
                      </m:e>
                    </m:acc>
                  </m:oMath>
                </a14:m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69" y="4180344"/>
                <a:ext cx="5027338" cy="2502480"/>
              </a:xfrm>
              <a:prstGeom prst="rect">
                <a:avLst/>
              </a:prstGeom>
              <a:blipFill rotWithShape="1">
                <a:blip r:embed="rId2"/>
                <a:stretch>
                  <a:fillRect l="-242" t="-488" b="-1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5927810" y="180045"/>
            <a:ext cx="2663438" cy="545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TRIPLE CHECKED</a:t>
            </a:r>
          </a:p>
          <a:p>
            <a:pPr algn="ctr"/>
            <a:r>
              <a:rPr lang="en-US" altLang="ko-KR" dirty="0" smtClean="0"/>
              <a:t>151207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118</a:t>
            </a:fld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0" y="1080000"/>
            <a:ext cx="5285077" cy="3554326"/>
            <a:chOff x="0" y="1080000"/>
            <a:chExt cx="5285077" cy="3554326"/>
          </a:xfrm>
        </p:grpSpPr>
        <p:sp>
          <p:nvSpPr>
            <p:cNvPr id="4" name="직사각형 3"/>
            <p:cNvSpPr/>
            <p:nvPr/>
          </p:nvSpPr>
          <p:spPr>
            <a:xfrm flipH="1">
              <a:off x="2052000" y="1260000"/>
              <a:ext cx="1224000" cy="324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0" y="10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 HS+B(1-C)</a:t>
              </a:r>
            </a:p>
            <a:p>
              <a:r>
                <a:rPr lang="en-US" altLang="ko-KR" dirty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</a:t>
              </a:r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(HC+BS)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w:-H(1-C)+BS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:-(HS-BC)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HC +BS</a:t>
              </a: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):-HS +BC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00000" y="10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 HS-B(1-C)</a:t>
              </a:r>
            </a:p>
            <a:p>
              <a:r>
                <a:rPr lang="en-US" altLang="ko-KR" dirty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du: </a:t>
              </a:r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(HC-BS)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w:-H(1-C)-BS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:-(HS+BC)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HC -BS</a:t>
              </a: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):-HS -BC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" y="28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u:-HS+B(1-C)</a:t>
              </a:r>
            </a:p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du:-(HC-BS)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 H(1-C)+BS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(HS+BC)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):-HC +BS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HS +BC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00000" y="2880000"/>
              <a:ext cx="1685077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u:-HS-B(1-C)</a:t>
              </a:r>
            </a:p>
            <a:p>
              <a:r>
                <a:rPr lang="en-US" altLang="ko-KR" dirty="0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du:-(HC+BS)</a:t>
              </a:r>
              <a:r>
                <a:rPr lang="en-US" altLang="ko-KR" dirty="0" err="1" smtClean="0">
                  <a:solidFill>
                    <a:srgbClr val="00B0F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w: H(1-C)-BS</a:t>
              </a:r>
            </a:p>
            <a:p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dw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: (HS-BC)</a:t>
              </a:r>
              <a:r>
                <a:rPr lang="en-US" altLang="ko-KR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dr</a:t>
              </a:r>
              <a:endPara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Fx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):-HC </a:t>
              </a:r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-BS</a:t>
              </a:r>
            </a:p>
            <a:p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M(</a:t>
              </a:r>
              <a:r>
                <a:rPr lang="en-US" altLang="ko-KR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Fy</a:t>
              </a:r>
              <a:r>
                <a:rPr lang="en-US" altLang="ko-KR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): HS -BC</a:t>
              </a:r>
              <a:endPara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cxnSp>
          <p:nvCxnSpPr>
            <p:cNvPr id="12" name="직선 화살표 연결선 11"/>
            <p:cNvCxnSpPr>
              <a:stCxn id="5" idx="3"/>
            </p:cNvCxnSpPr>
            <p:nvPr/>
          </p:nvCxnSpPr>
          <p:spPr>
            <a:xfrm flipV="1">
              <a:off x="1685077" y="1268760"/>
              <a:ext cx="366643" cy="68840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7" idx="3"/>
            </p:cNvCxnSpPr>
            <p:nvPr/>
          </p:nvCxnSpPr>
          <p:spPr>
            <a:xfrm>
              <a:off x="1685137" y="3757163"/>
              <a:ext cx="366583" cy="75195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6" idx="1"/>
            </p:cNvCxnSpPr>
            <p:nvPr/>
          </p:nvCxnSpPr>
          <p:spPr>
            <a:xfrm flipH="1" flipV="1">
              <a:off x="3284220" y="1264920"/>
              <a:ext cx="315780" cy="69224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8" idx="1"/>
            </p:cNvCxnSpPr>
            <p:nvPr/>
          </p:nvCxnSpPr>
          <p:spPr>
            <a:xfrm flipH="1">
              <a:off x="3299460" y="3757163"/>
              <a:ext cx="300540" cy="731017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908720"/>
            <a:ext cx="1933301" cy="131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1562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코너 좌표 계산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06076" y="435048"/>
            <a:ext cx="3316614" cy="3937072"/>
            <a:chOff x="553486" y="1738218"/>
            <a:chExt cx="3316614" cy="3937072"/>
          </a:xfrm>
        </p:grpSpPr>
        <p:grpSp>
          <p:nvGrpSpPr>
            <p:cNvPr id="2" name="그룹 1"/>
            <p:cNvGrpSpPr/>
            <p:nvPr/>
          </p:nvGrpSpPr>
          <p:grpSpPr>
            <a:xfrm flipH="1">
              <a:off x="761214" y="1738218"/>
              <a:ext cx="2880320" cy="3937072"/>
              <a:chOff x="761214" y="1738218"/>
              <a:chExt cx="2880320" cy="3937072"/>
            </a:xfrm>
          </p:grpSpPr>
          <p:grpSp>
            <p:nvGrpSpPr>
              <p:cNvPr id="10" name="그룹 9"/>
              <p:cNvGrpSpPr/>
              <p:nvPr/>
            </p:nvGrpSpPr>
            <p:grpSpPr>
              <a:xfrm rot="19800000">
                <a:off x="1481294" y="2265355"/>
                <a:ext cx="1440160" cy="2880320"/>
                <a:chOff x="971600" y="1268760"/>
                <a:chExt cx="1440160" cy="2880320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691680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" name="원호 14"/>
              <p:cNvSpPr/>
              <p:nvPr/>
            </p:nvSpPr>
            <p:spPr>
              <a:xfrm rot="10800000">
                <a:off x="761214" y="1738218"/>
                <a:ext cx="1440160" cy="144016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857686" y="2458300"/>
                <a:ext cx="0" cy="360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857686" y="2458300"/>
                <a:ext cx="623607" cy="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761214" y="2458300"/>
                <a:ext cx="96472" cy="0"/>
              </a:xfrm>
              <a:prstGeom prst="line">
                <a:avLst/>
              </a:prstGeom>
              <a:ln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그룹 35"/>
              <p:cNvGrpSpPr/>
              <p:nvPr/>
            </p:nvGrpSpPr>
            <p:grpSpPr>
              <a:xfrm>
                <a:off x="2198993" y="4234689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1" name="원호 30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2" name="직선 화살표 연결선 31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rot="10800000">
                <a:off x="2201374" y="4235130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38" name="원호 37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화살표 연결선 38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 rot="10800000">
                <a:off x="763595" y="1739615"/>
                <a:ext cx="1440160" cy="1440160"/>
                <a:chOff x="2409379" y="3045150"/>
                <a:chExt cx="1440160" cy="1440160"/>
              </a:xfrm>
            </p:grpSpPr>
            <p:sp>
              <p:nvSpPr>
                <p:cNvPr id="43" name="원호 42"/>
                <p:cNvSpPr/>
                <p:nvPr/>
              </p:nvSpPr>
              <p:spPr>
                <a:xfrm rot="10800000">
                  <a:off x="2409379" y="3045150"/>
                  <a:ext cx="1440160" cy="144016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화살표 연결선 43"/>
                <p:cNvCxnSpPr/>
                <p:nvPr/>
              </p:nvCxnSpPr>
              <p:spPr>
                <a:xfrm>
                  <a:off x="2505851" y="3765232"/>
                  <a:ext cx="0" cy="360039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2505851" y="3765232"/>
                  <a:ext cx="623607" cy="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2409379" y="3765232"/>
                  <a:ext cx="96472" cy="0"/>
                </a:xfrm>
                <a:prstGeom prst="line">
                  <a:avLst/>
                </a:prstGeom>
                <a:ln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46"/>
            <p:cNvSpPr txBox="1"/>
            <p:nvPr/>
          </p:nvSpPr>
          <p:spPr>
            <a:xfrm>
              <a:off x="2051720" y="2504148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75465" y="2292353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6496" y="2276872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36976" y="2489853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3486" y="5001003"/>
              <a:ext cx="511926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58539" y="4786638"/>
              <a:ext cx="36284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89451" y="4779700"/>
              <a:ext cx="55360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-b(1-cosR)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20050" y="4984138"/>
              <a:ext cx="40452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-b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6354" y="529252"/>
            <a:ext cx="4128839" cy="3608932"/>
            <a:chOff x="3901235" y="1899380"/>
            <a:chExt cx="4128839" cy="3608932"/>
          </a:xfrm>
        </p:grpSpPr>
        <p:sp>
          <p:nvSpPr>
            <p:cNvPr id="74" name="TextBox 73"/>
            <p:cNvSpPr txBox="1"/>
            <p:nvPr/>
          </p:nvSpPr>
          <p:spPr>
            <a:xfrm>
              <a:off x="5479195" y="2132856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42461" y="1939151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flipH="1">
              <a:off x="3901235" y="1899380"/>
              <a:ext cx="4128839" cy="3608932"/>
              <a:chOff x="3901235" y="1899380"/>
              <a:chExt cx="4128839" cy="3608932"/>
            </a:xfrm>
          </p:grpSpPr>
          <p:grpSp>
            <p:nvGrpSpPr>
              <p:cNvPr id="55" name="그룹 54"/>
              <p:cNvGrpSpPr/>
              <p:nvPr/>
            </p:nvGrpSpPr>
            <p:grpSpPr>
              <a:xfrm rot="19800000">
                <a:off x="5244922" y="2262535"/>
                <a:ext cx="1440161" cy="2880320"/>
                <a:chOff x="971600" y="1268760"/>
                <a:chExt cx="1440161" cy="2880320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971600" y="126876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1691681" y="126876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971600" y="2708921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691680" y="2708920"/>
                  <a:ext cx="720080" cy="1440159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원호 69"/>
              <p:cNvSpPr/>
              <p:nvPr/>
            </p:nvSpPr>
            <p:spPr>
              <a:xfrm rot="16200000">
                <a:off x="3907795" y="2620107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>
              <a:xfrm flipH="1" flipV="1">
                <a:off x="4617700" y="2818731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5347953" y="2818733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5347954" y="2624136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원호 77"/>
              <p:cNvSpPr/>
              <p:nvPr/>
            </p:nvSpPr>
            <p:spPr>
              <a:xfrm rot="16200000">
                <a:off x="5149754" y="1899380"/>
                <a:ext cx="2880319" cy="2880320"/>
              </a:xfrm>
              <a:prstGeom prst="arc">
                <a:avLst>
                  <a:gd name="adj1" fmla="val 19786045"/>
                  <a:gd name="adj2" fmla="val 0"/>
                </a:avLst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직선 화살표 연결선 78"/>
              <p:cNvCxnSpPr/>
              <p:nvPr/>
            </p:nvCxnSpPr>
            <p:spPr>
              <a:xfrm flipH="1" flipV="1">
                <a:off x="5859659" y="2098004"/>
                <a:ext cx="730254" cy="2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headEnd type="none" w="med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6589912" y="2098006"/>
                <a:ext cx="0" cy="1241533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V="1">
                <a:off x="6589913" y="1903409"/>
                <a:ext cx="0" cy="19459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그룹 97"/>
              <p:cNvGrpSpPr/>
              <p:nvPr/>
            </p:nvGrpSpPr>
            <p:grpSpPr>
              <a:xfrm rot="10800000">
                <a:off x="3901235" y="2627260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85" name="원호 84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6" name="직선 화살표 연결선 85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그룹 100"/>
              <p:cNvGrpSpPr/>
              <p:nvPr/>
            </p:nvGrpSpPr>
            <p:grpSpPr>
              <a:xfrm rot="10800000">
                <a:off x="5142605" y="1903781"/>
                <a:ext cx="2880320" cy="2881052"/>
                <a:chOff x="4111465" y="4801182"/>
                <a:chExt cx="2880320" cy="2881052"/>
              </a:xfrm>
            </p:grpSpPr>
            <p:sp>
              <p:nvSpPr>
                <p:cNvPr id="104" name="원호 103"/>
                <p:cNvSpPr/>
                <p:nvPr/>
              </p:nvSpPr>
              <p:spPr>
                <a:xfrm rot="16200000">
                  <a:off x="4111465" y="4801915"/>
                  <a:ext cx="2880319" cy="2880320"/>
                </a:xfrm>
                <a:prstGeom prst="arc">
                  <a:avLst>
                    <a:gd name="adj1" fmla="val 19786045"/>
                    <a:gd name="adj2" fmla="val 0"/>
                  </a:avLst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화살표 연결선 104"/>
                <p:cNvCxnSpPr/>
                <p:nvPr/>
              </p:nvCxnSpPr>
              <p:spPr>
                <a:xfrm flipH="1" flipV="1">
                  <a:off x="4818989" y="4995777"/>
                  <a:ext cx="730254" cy="2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headEnd type="none" w="med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 flipH="1">
                  <a:off x="5549242" y="4995779"/>
                  <a:ext cx="0" cy="1241533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flipV="1">
                  <a:off x="5549243" y="4801182"/>
                  <a:ext cx="0" cy="19459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sm" len="med"/>
                  <a:tailEnd type="non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4" name="TextBox 93"/>
            <p:cNvSpPr txBox="1"/>
            <p:nvPr/>
          </p:nvSpPr>
          <p:spPr>
            <a:xfrm>
              <a:off x="6690696" y="2837510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>
                  <a:solidFill>
                    <a:srgbClr val="0070C0"/>
                  </a:solidFill>
                </a:rPr>
                <a:t>h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53962" y="2643805"/>
              <a:ext cx="55200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-h(1-cosR)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866628" y="4438961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10779" y="4631393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078129" y="5143615"/>
              <a:ext cx="40292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-h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638150" y="5349458"/>
              <a:ext cx="510323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h(1-cosR)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79469" y="4180344"/>
            <a:ext cx="49231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변위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LU: U+= </a:t>
            </a:r>
            <a:r>
              <a:rPr lang="en-US" altLang="ko-KR" sz="1400" dirty="0" smtClean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sinR+b</a:t>
            </a:r>
            <a:r>
              <a:rPr lang="en-US" altLang="ko-KR" sz="1400" dirty="0" smtClean="0">
                <a:solidFill>
                  <a:srgbClr val="00B0F0"/>
                </a:solidFill>
              </a:rPr>
              <a:t>(1-cosR)	</a:t>
            </a:r>
            <a:r>
              <a:rPr lang="en-US" altLang="ko-KR" sz="1400" dirty="0" smtClean="0"/>
              <a:t>W+=</a:t>
            </a:r>
            <a:r>
              <a:rPr lang="en-US" altLang="ko-KR" sz="1400" dirty="0" smtClean="0">
                <a:solidFill>
                  <a:srgbClr val="FF0000"/>
                </a:solidFill>
              </a:rPr>
              <a:t>-h(1-cosR)+b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LD: </a:t>
            </a:r>
            <a:r>
              <a:rPr lang="en-US" altLang="ko-KR" sz="1400" dirty="0"/>
              <a:t>U</a:t>
            </a:r>
            <a:r>
              <a:rPr lang="en-US" altLang="ko-KR" sz="1400" dirty="0" smtClean="0"/>
              <a:t>+=</a:t>
            </a:r>
            <a:r>
              <a:rPr lang="en-US" altLang="ko-KR" sz="1400" dirty="0" smtClean="0">
                <a:solidFill>
                  <a:srgbClr val="00B0F0"/>
                </a:solidFill>
              </a:rPr>
              <a:t>-h </a:t>
            </a:r>
            <a:r>
              <a:rPr lang="en-US" altLang="ko-KR" sz="1400" dirty="0" err="1">
                <a:solidFill>
                  <a:srgbClr val="00B0F0"/>
                </a:solidFill>
              </a:rPr>
              <a:t>sinR+b</a:t>
            </a:r>
            <a:r>
              <a:rPr lang="en-US" altLang="ko-KR" sz="1400" dirty="0">
                <a:solidFill>
                  <a:srgbClr val="00B0F0"/>
                </a:solidFill>
              </a:rPr>
              <a:t>(1-cosR</a:t>
            </a:r>
            <a:r>
              <a:rPr lang="en-US" altLang="ko-KR" sz="1400" dirty="0" smtClean="0">
                <a:solidFill>
                  <a:srgbClr val="00B0F0"/>
                </a:solidFill>
              </a:rPr>
              <a:t>)	</a:t>
            </a:r>
            <a:r>
              <a:rPr lang="en-US" altLang="ko-KR" sz="1400" dirty="0" smtClean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</a:t>
            </a:r>
            <a:r>
              <a:rPr lang="en-US" altLang="ko-KR" sz="1400" dirty="0">
                <a:solidFill>
                  <a:srgbClr val="FF0000"/>
                </a:solidFill>
              </a:rPr>
              <a:t>)+b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RD</a:t>
            </a:r>
            <a:r>
              <a:rPr lang="en-US" altLang="ko-KR" sz="1400" dirty="0"/>
              <a:t>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 smtClean="0">
                <a:solidFill>
                  <a:srgbClr val="00B0F0"/>
                </a:solidFill>
              </a:rPr>
              <a:t>-b(1-cosR)	</a:t>
            </a:r>
            <a:r>
              <a:rPr lang="en-US" altLang="ko-KR" sz="1400" dirty="0" smtClean="0"/>
              <a:t>W</a:t>
            </a:r>
            <a:r>
              <a:rPr lang="en-US" altLang="ko-KR" sz="1400" dirty="0"/>
              <a:t>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h(1-cosR)-b </a:t>
            </a:r>
            <a:r>
              <a:rPr lang="en-US" altLang="ko-KR" sz="1400" dirty="0" err="1">
                <a:solidFill>
                  <a:srgbClr val="FF0000"/>
                </a:solidFill>
              </a:rPr>
              <a:t>sinR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속도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미분</a:t>
            </a:r>
            <a:r>
              <a:rPr lang="en-US" altLang="ko-KR" sz="1400" dirty="0" smtClean="0"/>
              <a:t>)&gt;</a:t>
            </a:r>
          </a:p>
          <a:p>
            <a:r>
              <a:rPr lang="en-US" altLang="ko-KR" sz="1400" dirty="0"/>
              <a:t>LU: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LD: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cosR+b</a:t>
            </a:r>
            <a:r>
              <a:rPr lang="en-US" altLang="ko-KR" sz="1400" dirty="0" smtClean="0">
                <a:solidFill>
                  <a:srgbClr val="00B0F0"/>
                </a:solidFill>
              </a:rPr>
              <a:t>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sinR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sinR+b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RU: U+= </a:t>
            </a:r>
            <a:r>
              <a:rPr lang="en-US" altLang="ko-KR" sz="1400" dirty="0">
                <a:solidFill>
                  <a:srgbClr val="00B0F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-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RD: U+=</a:t>
            </a:r>
            <a:r>
              <a:rPr lang="en-US" altLang="ko-KR" sz="1400" dirty="0">
                <a:solidFill>
                  <a:srgbClr val="00B0F0"/>
                </a:solidFill>
              </a:rPr>
              <a:t>-h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 smtClean="0">
                <a:solidFill>
                  <a:srgbClr val="00B0F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00B0F0"/>
                </a:solidFill>
              </a:rPr>
              <a:t>cosR</a:t>
            </a:r>
            <a:r>
              <a:rPr lang="en-US" altLang="ko-KR" sz="1400" dirty="0">
                <a:solidFill>
                  <a:srgbClr val="00B0F0"/>
                </a:solidFill>
              </a:rPr>
              <a:t>	</a:t>
            </a:r>
            <a:r>
              <a:rPr lang="en-US" altLang="ko-KR" sz="1400" dirty="0"/>
              <a:t>W+=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h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sinR</a:t>
            </a:r>
            <a:r>
              <a:rPr lang="en-US" altLang="ko-KR" sz="1400" dirty="0" smtClean="0">
                <a:solidFill>
                  <a:srgbClr val="FF0000"/>
                </a:solidFill>
              </a:rPr>
              <a:t>-b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cosR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927810" y="180045"/>
            <a:ext cx="2663438" cy="6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[v] DOUBLE CHECKED</a:t>
            </a:r>
          </a:p>
          <a:p>
            <a:pPr algn="ctr"/>
            <a:r>
              <a:rPr lang="en-US" altLang="ko-KR" dirty="0" smtClean="0"/>
              <a:t>151207</a:t>
            </a:r>
            <a:r>
              <a:rPr lang="ko-KR" altLang="en-US" dirty="0" smtClean="0"/>
              <a:t>이전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119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22690" y="1297580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수평변위</a:t>
            </a:r>
            <a:endParaRPr lang="en-US" altLang="ko-KR" dirty="0" smtClean="0"/>
          </a:p>
          <a:p>
            <a:r>
              <a:rPr lang="ko-KR" altLang="en-US" dirty="0" smtClean="0"/>
              <a:t>빨간색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수직변위</a:t>
            </a:r>
            <a:endParaRPr lang="ko-KR" altLang="en-US" dirty="0"/>
          </a:p>
        </p:txBody>
      </p:sp>
      <p:sp>
        <p:nvSpPr>
          <p:cNvPr id="20" name="&quot;없음&quot; 기호 19"/>
          <p:cNvSpPr/>
          <p:nvPr/>
        </p:nvSpPr>
        <p:spPr>
          <a:xfrm>
            <a:off x="2999722" y="6081700"/>
            <a:ext cx="473139" cy="515652"/>
          </a:xfrm>
          <a:prstGeom prst="noSmoking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83768" y="6165304"/>
            <a:ext cx="329501" cy="432048"/>
          </a:xfrm>
          <a:prstGeom prst="rect">
            <a:avLst/>
          </a:prstGeom>
          <a:grp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110" idx="1"/>
          </p:cNvCxnSpPr>
          <p:nvPr/>
        </p:nvCxnSpPr>
        <p:spPr>
          <a:xfrm>
            <a:off x="251520" y="301298"/>
            <a:ext cx="8339728" cy="615203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79512" y="435047"/>
            <a:ext cx="8784976" cy="5904479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v04f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/>
              <a:t>1: Sect,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en-US" altLang="ko-KR" dirty="0" smtClean="0"/>
              <a:t>Control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#2: log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생성하도록</a:t>
            </a:r>
            <a:endParaRPr lang="en-US" altLang="ko-KR" dirty="0" smtClean="0"/>
          </a:p>
          <a:p>
            <a:r>
              <a:rPr lang="en-US" altLang="ko-KR" dirty="0" smtClean="0"/>
              <a:t>#3: </a:t>
            </a:r>
            <a:r>
              <a:rPr lang="ko-KR" altLang="en-US" dirty="0" smtClean="0"/>
              <a:t>기타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check_index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출력되도록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Input::</a:t>
            </a:r>
            <a:r>
              <a:rPr lang="en-US" altLang="ko-KR" dirty="0" err="1" smtClean="0"/>
              <a:t>Force_F</a:t>
            </a:r>
            <a:r>
              <a:rPr lang="en-US" altLang="ko-KR" dirty="0" smtClean="0"/>
              <a:t> -&gt;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Force_VF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Force_V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Force.py</a:t>
            </a:r>
            <a:r>
              <a:rPr lang="ko-KR" altLang="en-US" dirty="0" smtClean="0"/>
              <a:t>에서 검사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Force_VF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Force_V_F</a:t>
            </a:r>
            <a:r>
              <a:rPr lang="ko-KR" altLang="en-US" dirty="0" smtClean="0"/>
              <a:t>에서 검사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Force_D_F</a:t>
            </a:r>
            <a:r>
              <a:rPr lang="ko-KR" altLang="en-US" dirty="0" smtClean="0"/>
              <a:t>와 동일하게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L336: (#,1)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CSB</a:t>
            </a:r>
            <a:r>
              <a:rPr lang="ko-KR" altLang="en-US" dirty="0"/>
              <a:t> </a:t>
            </a:r>
            <a:r>
              <a:rPr lang="ko-KR" altLang="en-US" dirty="0" smtClean="0"/>
              <a:t>사이에서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에 가해지는 마찰력 계산시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인덱스 오류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Core['Index'][K][L-1]*</a:t>
            </a:r>
            <a:r>
              <a:rPr lang="en-US" altLang="ko-KR" dirty="0" smtClean="0"/>
              <a:t>6</a:t>
            </a:r>
          </a:p>
          <a:p>
            <a:pPr lvl="1"/>
            <a:r>
              <a:rPr lang="ko-KR" altLang="en-US" dirty="0" smtClean="0"/>
              <a:t>수정</a:t>
            </a:r>
            <a:r>
              <a:rPr lang="en-US" altLang="ko-KR" dirty="0" smtClean="0"/>
              <a:t>: </a:t>
            </a:r>
            <a:r>
              <a:rPr lang="en-US" altLang="ko-KR" dirty="0" err="1"/>
              <a:t>IndexWm</a:t>
            </a:r>
            <a:r>
              <a:rPr lang="en-US" altLang="ko-KR" dirty="0"/>
              <a:t> = Core['Index</a:t>
            </a:r>
            <a:r>
              <a:rPr lang="en-US" altLang="ko-KR" dirty="0" smtClean="0"/>
              <a:t>'][1][0]*6</a:t>
            </a:r>
          </a:p>
          <a:p>
            <a:r>
              <a:rPr lang="en-US" altLang="ko-KR" dirty="0" smtClean="0"/>
              <a:t>#4: </a:t>
            </a:r>
            <a:r>
              <a:rPr lang="en-US" altLang="ko-KR" dirty="0" err="1" smtClean="0"/>
              <a:t>Force_Block_V_F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접착력 제거 버그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L168-176</a:t>
            </a:r>
            <a:r>
              <a:rPr lang="ko-KR" altLang="en-US" dirty="0" smtClean="0"/>
              <a:t>에서 접착력 제거 시 모멘트를 제거하고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하중을 제거하도록 수정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처리과정을 모멘트 계산 전으로 위치 변경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접착력 </a:t>
            </a:r>
            <a:r>
              <a:rPr lang="ko-KR" altLang="en-US" dirty="0" err="1" smtClean="0"/>
              <a:t>제거시</a:t>
            </a:r>
            <a:r>
              <a:rPr lang="en-US" altLang="ko-KR" dirty="0" smtClean="0"/>
              <a:t>, F_V=0</a:t>
            </a:r>
            <a:r>
              <a:rPr lang="ko-KR" altLang="en-US" dirty="0" smtClean="0"/>
              <a:t>이 되므로 모멘트는 자동으로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156" y="4916059"/>
            <a:ext cx="23647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수평</a:t>
            </a:r>
            <a:r>
              <a:rPr lang="ko-KR" altLang="en-US" dirty="0" err="1"/>
              <a:t>력</a:t>
            </a:r>
            <a:endParaRPr lang="en-US" altLang="ko-KR" dirty="0" smtClean="0"/>
          </a:p>
          <a:p>
            <a:r>
              <a:rPr lang="en-US" altLang="ko-KR" dirty="0" smtClean="0"/>
              <a:t>LU: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LD: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–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RU</a:t>
            </a:r>
            <a:r>
              <a:rPr lang="en-US" altLang="ko-KR" dirty="0"/>
              <a:t>: </a:t>
            </a:r>
            <a:r>
              <a:rPr lang="en-US" altLang="ko-KR" dirty="0" smtClean="0"/>
              <a:t>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- a </a:t>
            </a:r>
            <a:r>
              <a:rPr lang="en-US" altLang="ko-KR" dirty="0" err="1" smtClean="0"/>
              <a:t>sinR</a:t>
            </a:r>
            <a:endParaRPr lang="en-US" altLang="ko-KR" dirty="0" smtClean="0"/>
          </a:p>
          <a:p>
            <a:r>
              <a:rPr lang="en-US" altLang="ko-KR" dirty="0" smtClean="0"/>
              <a:t>RD: h </a:t>
            </a:r>
            <a:r>
              <a:rPr lang="en-US" altLang="ko-KR" dirty="0" err="1" smtClean="0"/>
              <a:t>cosR</a:t>
            </a:r>
            <a:r>
              <a:rPr lang="en-US" altLang="ko-KR" dirty="0" smtClean="0"/>
              <a:t> + a </a:t>
            </a:r>
            <a:r>
              <a:rPr lang="en-US" altLang="ko-KR" dirty="0" err="1" smtClean="0"/>
              <a:t>sinR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120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225808" y="180045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[X] DOUBLE CHECKED</a:t>
            </a:r>
            <a:endParaRPr lang="ko-KR" altLang="en-US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4117092" y="818134"/>
            <a:ext cx="3932494" cy="3930934"/>
            <a:chOff x="4117092" y="818134"/>
            <a:chExt cx="3932494" cy="3930934"/>
          </a:xfrm>
        </p:grpSpPr>
        <p:grpSp>
          <p:nvGrpSpPr>
            <p:cNvPr id="124" name="그룹 123"/>
            <p:cNvGrpSpPr/>
            <p:nvPr/>
          </p:nvGrpSpPr>
          <p:grpSpPr>
            <a:xfrm rot="1800000" flipH="1">
              <a:off x="5418825" y="1346203"/>
              <a:ext cx="1440161" cy="2880320"/>
              <a:chOff x="971600" y="1268760"/>
              <a:chExt cx="1440161" cy="288032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5596786" y="3883339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5418825" y="402972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V="1">
              <a:off x="6042576" y="4389068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5418825" y="4402840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6140753" y="2797195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5534360" y="440621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5422060" y="404047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076152" y="4625957"/>
              <a:ext cx="84695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 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4" name="직선 연결선 163"/>
            <p:cNvCxnSpPr/>
            <p:nvPr/>
          </p:nvCxnSpPr>
          <p:spPr>
            <a:xfrm>
              <a:off x="4800728" y="367168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>
            <a:xfrm>
              <a:off x="4793286" y="4026637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4915722" y="4036443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117092" y="3188569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68" name="직선 화살표 연결선 167"/>
            <p:cNvCxnSpPr/>
            <p:nvPr/>
          </p:nvCxnSpPr>
          <p:spPr>
            <a:xfrm flipV="1">
              <a:off x="4800728" y="3311680"/>
              <a:ext cx="0" cy="36000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 flipH="1">
              <a:off x="6140753" y="1558393"/>
              <a:ext cx="0" cy="122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321542" y="1558393"/>
              <a:ext cx="36124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sinR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72" name="직선 화살표 연결선 171"/>
            <p:cNvCxnSpPr/>
            <p:nvPr/>
          </p:nvCxnSpPr>
          <p:spPr>
            <a:xfrm>
              <a:off x="6143581" y="1539655"/>
              <a:ext cx="717166" cy="0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6858986" y="117910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6236293" y="116954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6341588" y="1021866"/>
              <a:ext cx="420555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6037813" y="4031400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6244781" y="1179614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>
              <a:off x="7490458" y="1543077"/>
              <a:ext cx="0" cy="36004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/>
            <p:nvPr/>
          </p:nvCxnSpPr>
          <p:spPr>
            <a:xfrm>
              <a:off x="6867765" y="1533518"/>
              <a:ext cx="623751" cy="867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973060" y="1385836"/>
              <a:ext cx="451012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cosR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181" name="직선 화살표 연결선 180"/>
            <p:cNvCxnSpPr/>
            <p:nvPr/>
          </p:nvCxnSpPr>
          <p:spPr>
            <a:xfrm flipV="1">
              <a:off x="7487667" y="1895522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/>
            <p:nvPr/>
          </p:nvCxnSpPr>
          <p:spPr>
            <a:xfrm flipV="1">
              <a:off x="6245819" y="818134"/>
              <a:ext cx="0" cy="36000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236296" y="227392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339552" y="818134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046177" y="5093568"/>
            <a:ext cx="37449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수</a:t>
            </a:r>
            <a:r>
              <a:rPr lang="ko-KR" altLang="en-US" sz="1400" dirty="0"/>
              <a:t>직</a:t>
            </a:r>
            <a:r>
              <a:rPr lang="ko-KR" altLang="en-US" sz="1400" dirty="0" smtClean="0"/>
              <a:t>력</a:t>
            </a:r>
            <a:endParaRPr lang="en-US" altLang="ko-KR" sz="1400" dirty="0" smtClean="0"/>
          </a:p>
          <a:p>
            <a:r>
              <a:rPr lang="en-US" altLang="ko-KR" sz="1400" dirty="0" smtClean="0"/>
              <a:t>LU: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) = -(a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 – 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) </a:t>
            </a:r>
          </a:p>
          <a:p>
            <a:r>
              <a:rPr lang="en-US" altLang="ko-KR" sz="1400" dirty="0" smtClean="0"/>
              <a:t>LD: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/>
              <a:t> + 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RU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+ </a:t>
            </a:r>
            <a:r>
              <a:rPr lang="en-US" altLang="ko-KR" sz="1400" dirty="0"/>
              <a:t>a </a:t>
            </a:r>
            <a:r>
              <a:rPr lang="en-US" altLang="ko-KR" sz="1400" dirty="0" err="1" smtClean="0"/>
              <a:t>cosR</a:t>
            </a:r>
            <a:r>
              <a:rPr lang="en-US" altLang="ko-KR" sz="1400" dirty="0" smtClean="0"/>
              <a:t>)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+ </a:t>
            </a:r>
            <a:r>
              <a:rPr lang="en-US" altLang="ko-KR" sz="1400" dirty="0"/>
              <a:t>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  <a:p>
            <a:r>
              <a:rPr lang="en-US" altLang="ko-KR" sz="1400" dirty="0" smtClean="0"/>
              <a:t>RD:  (h </a:t>
            </a:r>
            <a:r>
              <a:rPr lang="en-US" altLang="ko-KR" sz="1400" dirty="0" err="1" smtClean="0"/>
              <a:t>sinR</a:t>
            </a:r>
            <a:r>
              <a:rPr lang="en-US" altLang="ko-KR" sz="1400" dirty="0" smtClean="0"/>
              <a:t> - a </a:t>
            </a:r>
            <a:r>
              <a:rPr lang="en-US" altLang="ko-KR" sz="1400" dirty="0" err="1" smtClean="0"/>
              <a:t>cosR</a:t>
            </a:r>
            <a:r>
              <a:rPr lang="en-US" altLang="ko-KR" sz="1400" dirty="0"/>
              <a:t>) = -(a </a:t>
            </a:r>
            <a:r>
              <a:rPr lang="en-US" altLang="ko-KR" sz="1400" dirty="0" err="1"/>
              <a:t>cosR</a:t>
            </a:r>
            <a:r>
              <a:rPr lang="en-US" altLang="ko-KR" sz="1400" dirty="0"/>
              <a:t> – h </a:t>
            </a:r>
            <a:r>
              <a:rPr lang="en-US" altLang="ko-KR" sz="1400" dirty="0" err="1"/>
              <a:t>sinR</a:t>
            </a:r>
            <a:r>
              <a:rPr lang="en-US" altLang="ko-KR" sz="1400" dirty="0"/>
              <a:t>) 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5105161" y="1028798"/>
            <a:ext cx="3211255" cy="384036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H="1">
            <a:off x="4930382" y="998134"/>
            <a:ext cx="3602058" cy="391792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945740" y="2500073"/>
            <a:ext cx="479169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r>
              <a:rPr lang="ko-KR" altLang="en-US" dirty="0" smtClean="0"/>
              <a:t>이 너무 크면 모멘트 방향이 바뀌어 버림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</a:t>
            </a:r>
            <a:r>
              <a:rPr lang="ko-KR" altLang="en-US" dirty="0" smtClean="0"/>
              <a:t>은 매우 작다고 가정하고 일정하게 해야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3998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251520" y="11663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모멘트 암 계산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3745" y="4916059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수평력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(M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부호까지 고려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LU: +(h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LD: 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RD: 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121</a:t>
            </a:fld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927587" y="188550"/>
            <a:ext cx="2663438" cy="305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[ ] DOUBLE CHECKED</a:t>
            </a:r>
            <a:endParaRPr lang="ko-KR" altLang="en-US" dirty="0"/>
          </a:p>
        </p:txBody>
      </p:sp>
      <p:grpSp>
        <p:nvGrpSpPr>
          <p:cNvPr id="124" name="그룹 123"/>
          <p:cNvGrpSpPr/>
          <p:nvPr/>
        </p:nvGrpSpPr>
        <p:grpSpPr>
          <a:xfrm rot="1148385" flipH="1">
            <a:off x="5418825" y="1346203"/>
            <a:ext cx="1440161" cy="2880320"/>
            <a:chOff x="971600" y="1268760"/>
            <a:chExt cx="1440161" cy="2880320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26876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691681" y="126876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971600" y="2708921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1691680" y="2708920"/>
              <a:ext cx="720080" cy="144015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724128" y="3975923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>
            <a:off x="5666715" y="4147650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6352668" y="4389068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664134" y="4392000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6140753" y="2797195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845424" y="4406216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440280" y="4384402"/>
            <a:ext cx="1252513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r>
              <a:rPr lang="en-US" altLang="ko-KR" sz="800" dirty="0" smtClean="0">
                <a:solidFill>
                  <a:srgbClr val="0070C0"/>
                </a:solidFill>
              </a:rPr>
              <a:t>   (M&lt;0)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157642" y="4182383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68" name="직선 화살표 연결선 167"/>
          <p:cNvCxnSpPr/>
          <p:nvPr/>
        </p:nvCxnSpPr>
        <p:spPr>
          <a:xfrm flipV="1">
            <a:off x="4986567" y="3532822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223385" y="1465080"/>
            <a:ext cx="361244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h </a:t>
            </a:r>
            <a:r>
              <a:rPr lang="en-US" altLang="ko-KR" sz="800" dirty="0" err="1" smtClean="0">
                <a:solidFill>
                  <a:srgbClr val="FF0000"/>
                </a:solidFill>
              </a:rPr>
              <a:t>sinR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8320" y="1055995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76" name="직선 연결선 175"/>
          <p:cNvCxnSpPr/>
          <p:nvPr/>
        </p:nvCxnSpPr>
        <p:spPr>
          <a:xfrm flipH="1">
            <a:off x="5665775" y="4159554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7178650" y="944602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cxnSp>
        <p:nvCxnSpPr>
          <p:cNvPr id="181" name="직선 화살표 연결선 180"/>
          <p:cNvCxnSpPr/>
          <p:nvPr/>
        </p:nvCxnSpPr>
        <p:spPr>
          <a:xfrm flipV="1">
            <a:off x="7296875" y="1285080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/>
          <p:cNvCxnSpPr/>
          <p:nvPr/>
        </p:nvCxnSpPr>
        <p:spPr>
          <a:xfrm flipV="1">
            <a:off x="5932687" y="841866"/>
            <a:ext cx="0" cy="360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7357476" y="1307844"/>
            <a:ext cx="1282971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r>
              <a:rPr lang="en-US" altLang="ko-KR" sz="800" dirty="0" smtClean="0">
                <a:solidFill>
                  <a:srgbClr val="0070C0"/>
                </a:solidFill>
              </a:rPr>
              <a:t>   (M&lt;0)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7036" y="967243"/>
            <a:ext cx="4155670" cy="3592980"/>
            <a:chOff x="47036" y="967243"/>
            <a:chExt cx="4155670" cy="3592980"/>
          </a:xfrm>
        </p:grpSpPr>
        <p:grpSp>
          <p:nvGrpSpPr>
            <p:cNvPr id="55" name="그룹 54"/>
            <p:cNvGrpSpPr/>
            <p:nvPr/>
          </p:nvGrpSpPr>
          <p:grpSpPr>
            <a:xfrm rot="1800000" flipH="1">
              <a:off x="1387247" y="1316914"/>
              <a:ext cx="1440161" cy="2880320"/>
              <a:chOff x="971600" y="1268760"/>
              <a:chExt cx="1440161" cy="288032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971600" y="126876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691681" y="126876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71600" y="2708921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691680" y="2708920"/>
                <a:ext cx="720080" cy="144015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2107328" y="3437591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137481" y="4129651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 flipV="1">
              <a:off x="755576" y="4000436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04648" y="4004289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2105025" y="2755900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1691680" y="4364330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588735" y="4437112"/>
              <a:ext cx="1173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 (M&lt;0)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99" name="직선 화살표 연결선 98"/>
            <p:cNvCxnSpPr/>
            <p:nvPr/>
          </p:nvCxnSpPr>
          <p:spPr>
            <a:xfrm flipH="1">
              <a:off x="450672" y="3645024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763640" y="3649312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23528" y="3773557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19872" y="1916832"/>
              <a:ext cx="782834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cxnSp>
          <p:nvCxnSpPr>
            <p:cNvPr id="113" name="직선 화살표 연결선 112"/>
            <p:cNvCxnSpPr/>
            <p:nvPr/>
          </p:nvCxnSpPr>
          <p:spPr>
            <a:xfrm flipH="1">
              <a:off x="2201402" y="1144977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H="1">
              <a:off x="3455327" y="1875166"/>
              <a:ext cx="312968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04413" y="1509860"/>
              <a:ext cx="135175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/>
            <p:cNvCxnSpPr/>
            <p:nvPr/>
          </p:nvCxnSpPr>
          <p:spPr>
            <a:xfrm>
              <a:off x="2105025" y="1506003"/>
              <a:ext cx="277" cy="1254761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691680" y="2136327"/>
              <a:ext cx="38528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FF0000"/>
                  </a:solidFill>
                </a:rPr>
                <a:t>cosR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2213307" y="1156008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 flipV="1">
              <a:off x="3454910" y="1516597"/>
              <a:ext cx="0" cy="356188"/>
            </a:xfrm>
            <a:prstGeom prst="line">
              <a:avLst/>
            </a:prstGeom>
            <a:ln>
              <a:solidFill>
                <a:srgbClr val="008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468964" y="1624469"/>
              <a:ext cx="39651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-a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71676" y="1323466"/>
              <a:ext cx="426967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8000"/>
                  </a:solidFill>
                </a:rPr>
                <a:t>+a </a:t>
              </a:r>
              <a:r>
                <a:rPr lang="en-US" altLang="ko-KR" sz="800" dirty="0" err="1" smtClean="0">
                  <a:solidFill>
                    <a:srgbClr val="008000"/>
                  </a:solidFill>
                </a:rPr>
                <a:t>sinR</a:t>
              </a:r>
              <a:endParaRPr lang="ko-KR" altLang="en-US" sz="800" dirty="0">
                <a:solidFill>
                  <a:srgbClr val="008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65274" y="967243"/>
              <a:ext cx="813290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+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036" y="3419237"/>
              <a:ext cx="1143509" cy="123111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0070C0"/>
                  </a:solidFill>
                </a:rPr>
                <a:t>h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cosR</a:t>
              </a:r>
              <a:r>
                <a:rPr lang="en-US" altLang="ko-KR" sz="800" dirty="0" smtClean="0">
                  <a:solidFill>
                    <a:srgbClr val="0070C0"/>
                  </a:solidFill>
                </a:rPr>
                <a:t> - a </a:t>
              </a:r>
              <a:r>
                <a:rPr lang="en-US" altLang="ko-KR" sz="800" dirty="0" err="1" smtClean="0">
                  <a:solidFill>
                    <a:srgbClr val="0070C0"/>
                  </a:solidFill>
                </a:rPr>
                <a:t>sinR</a:t>
              </a:r>
              <a:r>
                <a:rPr lang="en-US" altLang="ko-KR" sz="800" dirty="0">
                  <a:solidFill>
                    <a:srgbClr val="0070C0"/>
                  </a:solidFill>
                </a:rPr>
                <a:t>  (M&lt;0)</a:t>
              </a:r>
              <a:endParaRPr lang="ko-KR" altLang="en-US" sz="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860032" y="4941168"/>
            <a:ext cx="4134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수직력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(M 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부호까지 고려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하중은 모두 </a:t>
            </a:r>
            <a:r>
              <a:rPr lang="ko-KR" altLang="en-US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윗방향</a:t>
            </a:r>
            <a:r>
              <a:rPr lang="ko-KR" altLang="en-US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가정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LU: 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=  (a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LD:  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h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RU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+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 -(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+ h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RD:  (h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- a </a:t>
            </a:r>
            <a:r>
              <a:rPr lang="en-US" altLang="ko-KR" sz="1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=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-(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cosR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h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sinR</a:t>
            </a:r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990295" y="3914921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980134" y="4146783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40476" y="3545634"/>
            <a:ext cx="885426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+h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6135991" y="1423558"/>
            <a:ext cx="0" cy="1353543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138905" y="1430088"/>
            <a:ext cx="469276" cy="0"/>
          </a:xfrm>
          <a:prstGeom prst="straightConnector1">
            <a:avLst/>
          </a:prstGeom>
          <a:ln w="952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605528" y="1189717"/>
            <a:ext cx="0" cy="22345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927587" y="1201866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996877" y="814420"/>
            <a:ext cx="85496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70C0"/>
                </a:solidFill>
              </a:rPr>
              <a:t>-h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sinR</a:t>
            </a:r>
            <a:r>
              <a:rPr lang="en-US" altLang="ko-KR" sz="800" dirty="0" smtClean="0">
                <a:solidFill>
                  <a:srgbClr val="0070C0"/>
                </a:solidFill>
              </a:rPr>
              <a:t> + a </a:t>
            </a:r>
            <a:r>
              <a:rPr lang="en-US" altLang="ko-KR" sz="800" dirty="0" err="1" smtClean="0">
                <a:solidFill>
                  <a:srgbClr val="0070C0"/>
                </a:solidFill>
              </a:rPr>
              <a:t>cosR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6606828" y="1430088"/>
            <a:ext cx="684000" cy="867"/>
          </a:xfrm>
          <a:prstGeom prst="line">
            <a:avLst/>
          </a:prstGeom>
          <a:ln>
            <a:solidFill>
              <a:srgbClr val="008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775098" y="1285080"/>
            <a:ext cx="378877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altLang="ko-KR" sz="800" dirty="0" smtClean="0">
                <a:solidFill>
                  <a:srgbClr val="008000"/>
                </a:solidFill>
              </a:rPr>
              <a:t>a </a:t>
            </a:r>
            <a:r>
              <a:rPr lang="en-US" altLang="ko-KR" sz="800" dirty="0" err="1" smtClean="0">
                <a:solidFill>
                  <a:srgbClr val="008000"/>
                </a:solidFill>
              </a:rPr>
              <a:t>cosR</a:t>
            </a:r>
            <a:endParaRPr lang="ko-KR" altLang="en-US" sz="800" dirty="0">
              <a:solidFill>
                <a:srgbClr val="008000"/>
              </a:solidFill>
            </a:endParaRPr>
          </a:p>
        </p:txBody>
      </p:sp>
      <p:sp>
        <p:nvSpPr>
          <p:cNvPr id="66" name="실행 단추: 홈 6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6925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" name="원호 1"/>
          <p:cNvSpPr/>
          <p:nvPr/>
        </p:nvSpPr>
        <p:spPr>
          <a:xfrm>
            <a:off x="5796136" y="2420888"/>
            <a:ext cx="720000" cy="720000"/>
          </a:xfrm>
          <a:prstGeom prst="arc">
            <a:avLst>
              <a:gd name="adj1" fmla="val 9875534"/>
              <a:gd name="adj2" fmla="val 567336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63647" y="255026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모멘트 </a:t>
            </a:r>
            <a:r>
              <a:rPr lang="en-US" altLang="ko-KR" dirty="0" smtClean="0"/>
              <a:t>(+)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sp>
        <p:nvSpPr>
          <p:cNvPr id="70" name="원호 69"/>
          <p:cNvSpPr/>
          <p:nvPr/>
        </p:nvSpPr>
        <p:spPr>
          <a:xfrm>
            <a:off x="1896813" y="2569501"/>
            <a:ext cx="720000" cy="720000"/>
          </a:xfrm>
          <a:prstGeom prst="arc">
            <a:avLst>
              <a:gd name="adj1" fmla="val 9875534"/>
              <a:gd name="adj2" fmla="val 5673363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00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1150490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Connectivity[K][L]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691680" y="332656"/>
            <a:ext cx="5810419" cy="1149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[A1,A2,A3,A4]</a:t>
            </a:r>
          </a:p>
          <a:p>
            <a:r>
              <a:rPr lang="en-US" altLang="ko-KR" sz="1000" dirty="0" smtClean="0"/>
              <a:t>A1 : Row number of the block in (K-1)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column, which will collide with LU corner of (K,L) block</a:t>
            </a:r>
          </a:p>
          <a:p>
            <a:r>
              <a:rPr lang="en-US" altLang="ko-KR" sz="1000" dirty="0" smtClean="0"/>
              <a:t>A2 </a:t>
            </a:r>
            <a:r>
              <a:rPr lang="en-US" altLang="ko-KR" sz="1000" dirty="0"/>
              <a:t>: Row number of the block in (K-1)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 column, which will collide with </a:t>
            </a:r>
            <a:r>
              <a:rPr lang="en-US" altLang="ko-KR" sz="1000" dirty="0" smtClean="0"/>
              <a:t>LD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A3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RU </a:t>
            </a:r>
            <a:r>
              <a:rPr lang="en-US" altLang="ko-KR" sz="1000" dirty="0"/>
              <a:t>corner of (K,L) block</a:t>
            </a:r>
            <a:endParaRPr lang="ko-KR" altLang="en-US" sz="1000" dirty="0"/>
          </a:p>
          <a:p>
            <a:r>
              <a:rPr lang="en-US" altLang="ko-KR" sz="1000" dirty="0" smtClean="0"/>
              <a:t>A4 </a:t>
            </a:r>
            <a:r>
              <a:rPr lang="en-US" altLang="ko-KR" sz="1000" dirty="0"/>
              <a:t>: Row number of the block in (</a:t>
            </a:r>
            <a:r>
              <a:rPr lang="en-US" altLang="ko-KR" sz="1000" dirty="0" smtClean="0"/>
              <a:t>K+1)</a:t>
            </a:r>
            <a:r>
              <a:rPr lang="en-US" altLang="ko-KR" sz="1000" dirty="0" err="1" smtClean="0"/>
              <a:t>th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column, which will collide with </a:t>
            </a:r>
            <a:r>
              <a:rPr lang="en-US" altLang="ko-KR" sz="1000" dirty="0" smtClean="0"/>
              <a:t>RD </a:t>
            </a:r>
            <a:r>
              <a:rPr lang="en-US" altLang="ko-KR" sz="1000" dirty="0"/>
              <a:t>corner of (K,L) </a:t>
            </a:r>
            <a:r>
              <a:rPr lang="en-US" altLang="ko-KR" sz="1000" dirty="0" smtClean="0"/>
              <a:t>block</a:t>
            </a:r>
          </a:p>
          <a:p>
            <a:r>
              <a:rPr lang="en-US" altLang="ko-KR" sz="1000" dirty="0" smtClean="0"/>
              <a:t>if K==0: A1=A2=None  (Left restraint)</a:t>
            </a:r>
          </a:p>
          <a:p>
            <a:r>
              <a:rPr lang="en-US" altLang="ko-KR" sz="1000" dirty="0" smtClean="0"/>
              <a:t>if K==M+1: A3=A4=None (Right restraint)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>
            <a:off x="1419809" y="661976"/>
            <a:ext cx="271871" cy="2456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61304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(0,L)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3419172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10" name="직사각형 9"/>
          <p:cNvSpPr/>
          <p:nvPr/>
        </p:nvSpPr>
        <p:spPr>
          <a:xfrm>
            <a:off x="4499992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4499992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097876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(K,L)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55574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4" name="직사각형 13"/>
          <p:cNvSpPr/>
          <p:nvPr/>
        </p:nvSpPr>
        <p:spPr>
          <a:xfrm>
            <a:off x="155574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2636564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(K+1,A3)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636564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(K+1,A4)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5833512" y="1958772"/>
            <a:ext cx="440828" cy="698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(M+1,L)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5291380" y="1629210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(K-1,A1)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291380" y="2327586"/>
            <a:ext cx="440828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(K-1,A2)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6372200" y="1629210"/>
            <a:ext cx="440828" cy="13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 smtClean="0"/>
              <a:t>Base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029725" y="3025962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Blocks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72095" y="3040684"/>
            <a:ext cx="1106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Left Restraint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514537" y="3040684"/>
            <a:ext cx="121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Right Restraint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04158" y="3501008"/>
            <a:ext cx="1054309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Core[‘</a:t>
            </a:r>
            <a:r>
              <a:rPr lang="en-US" altLang="ko-KR" sz="1000" dirty="0" err="1" smtClean="0"/>
              <a:t>MatProp</a:t>
            </a:r>
            <a:r>
              <a:rPr lang="en-US" altLang="ko-KR" sz="1000" dirty="0" smtClean="0"/>
              <a:t>’]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1907704" y="3501007"/>
            <a:ext cx="541348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‘Block’:</a:t>
            </a:r>
          </a:p>
        </p:txBody>
      </p:sp>
      <p:cxnSp>
        <p:nvCxnSpPr>
          <p:cNvPr id="28" name="꺾인 연결선 27"/>
          <p:cNvCxnSpPr>
            <a:stCxn id="25" idx="3"/>
            <a:endCxn id="26" idx="1"/>
          </p:cNvCxnSpPr>
          <p:nvPr/>
        </p:nvCxnSpPr>
        <p:spPr>
          <a:xfrm flipV="1">
            <a:off x="1458467" y="3614303"/>
            <a:ext cx="44923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879634" y="3424063"/>
            <a:ext cx="1873443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Block spring stiffness</a:t>
            </a:r>
          </a:p>
          <a:p>
            <a:r>
              <a:rPr lang="en-US" altLang="ko-KR" sz="1000" dirty="0" smtClean="0"/>
              <a:t>‘C’: Block damping coefficient</a:t>
            </a:r>
          </a:p>
        </p:txBody>
      </p:sp>
      <p:cxnSp>
        <p:nvCxnSpPr>
          <p:cNvPr id="33" name="꺾인 연결선 32"/>
          <p:cNvCxnSpPr>
            <a:stCxn id="26" idx="3"/>
            <a:endCxn id="30" idx="1"/>
          </p:cNvCxnSpPr>
          <p:nvPr/>
        </p:nvCxnSpPr>
        <p:spPr>
          <a:xfrm>
            <a:off x="2449052" y="3614303"/>
            <a:ext cx="43058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957530" y="3997950"/>
            <a:ext cx="743327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‘Restraint’: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929460" y="3921006"/>
            <a:ext cx="2075422" cy="380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‘K’: Restraint spring stiffness</a:t>
            </a:r>
          </a:p>
          <a:p>
            <a:r>
              <a:rPr lang="en-US" altLang="ko-KR" sz="1000" dirty="0" smtClean="0"/>
              <a:t>‘C’: Restraint damping coefficient</a:t>
            </a:r>
          </a:p>
        </p:txBody>
      </p:sp>
      <p:cxnSp>
        <p:nvCxnSpPr>
          <p:cNvPr id="36" name="꺾인 연결선 35"/>
          <p:cNvCxnSpPr>
            <a:stCxn id="34" idx="3"/>
            <a:endCxn id="35" idx="1"/>
          </p:cNvCxnSpPr>
          <p:nvPr/>
        </p:nvCxnSpPr>
        <p:spPr>
          <a:xfrm>
            <a:off x="2700857" y="4111246"/>
            <a:ext cx="22860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5" idx="3"/>
            <a:endCxn id="34" idx="1"/>
          </p:cNvCxnSpPr>
          <p:nvPr/>
        </p:nvCxnSpPr>
        <p:spPr>
          <a:xfrm>
            <a:off x="1458467" y="3614304"/>
            <a:ext cx="499063" cy="4969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7544" y="3179183"/>
            <a:ext cx="4752528" cy="132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467544" y="3317683"/>
            <a:ext cx="4473276" cy="119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77538" y="4870379"/>
            <a:ext cx="1580094" cy="2265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Blocktypes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BlockSymbol</a:t>
            </a:r>
            <a:r>
              <a:rPr lang="en-US" altLang="ko-KR" sz="1000" dirty="0" smtClean="0"/>
              <a:t>]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2418944" y="4797152"/>
            <a:ext cx="3551788" cy="1303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‘a’: Half dowel pin space</a:t>
            </a:r>
          </a:p>
          <a:p>
            <a:r>
              <a:rPr lang="en-US" altLang="ko-KR" sz="1000" dirty="0" smtClean="0"/>
              <a:t>‘b’: Half block width</a:t>
            </a:r>
          </a:p>
          <a:p>
            <a:r>
              <a:rPr lang="en-US" altLang="ko-KR" sz="1000" dirty="0" smtClean="0"/>
              <a:t>‘h’: Half block height</a:t>
            </a:r>
          </a:p>
          <a:p>
            <a:r>
              <a:rPr lang="en-US" altLang="ko-KR" sz="1000" dirty="0" smtClean="0"/>
              <a:t>‘M’: Block mass</a:t>
            </a:r>
          </a:p>
          <a:p>
            <a:r>
              <a:rPr lang="en-US" altLang="ko-KR" sz="1000" dirty="0" smtClean="0"/>
              <a:t>‘I’: Block mass moment of inertia, </a:t>
            </a:r>
            <a:r>
              <a:rPr lang="en-US" altLang="ko-KR" sz="1000" dirty="0" err="1" smtClean="0"/>
              <a:t>Iyy</a:t>
            </a:r>
            <a:endParaRPr lang="en-US" altLang="ko-KR" sz="1000" dirty="0" smtClean="0"/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Kv</a:t>
            </a:r>
            <a:r>
              <a:rPr lang="en-US" altLang="ko-KR" sz="1000" dirty="0" smtClean="0"/>
              <a:t>’: Vertical spring stiffness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Cv</a:t>
            </a:r>
            <a:r>
              <a:rPr lang="en-US" altLang="ko-KR" sz="1000" dirty="0" smtClean="0"/>
              <a:t>’: Vertical damping coefficient</a:t>
            </a:r>
          </a:p>
          <a:p>
            <a:r>
              <a:rPr lang="en-US" altLang="ko-KR" sz="1000" dirty="0" smtClean="0"/>
              <a:t>‘</a:t>
            </a:r>
            <a:r>
              <a:rPr lang="en-US" altLang="ko-KR" sz="1000" dirty="0" err="1" smtClean="0"/>
              <a:t>FixedV</a:t>
            </a:r>
            <a:r>
              <a:rPr lang="en-US" altLang="ko-KR" sz="1000" dirty="0" smtClean="0"/>
              <a:t>’: True of False, whether the block is fixed vertically</a:t>
            </a:r>
          </a:p>
        </p:txBody>
      </p:sp>
      <p:cxnSp>
        <p:nvCxnSpPr>
          <p:cNvPr id="47" name="꺾인 연결선 46"/>
          <p:cNvCxnSpPr>
            <a:stCxn id="43" idx="3"/>
            <a:endCxn id="46" idx="1"/>
          </p:cNvCxnSpPr>
          <p:nvPr/>
        </p:nvCxnSpPr>
        <p:spPr>
          <a:xfrm>
            <a:off x="1957632" y="4983675"/>
            <a:ext cx="461312" cy="4653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7494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319" y="548680"/>
            <a:ext cx="435550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Main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5076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7481" y="3645024"/>
            <a:ext cx="274868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GetBlockCoords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Core,K,L,U,W,R,VERBOSE</a:t>
            </a:r>
            <a:r>
              <a:rPr lang="en-US" altLang="ko-KR" sz="1000" dirty="0" smtClean="0"/>
              <a:t>=‘’)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3645023"/>
            <a:ext cx="455687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], [</a:t>
            </a:r>
            <a:r>
              <a:rPr lang="en-US" altLang="ko-KR" sz="1000" dirty="0" err="1" smtClean="0"/>
              <a:t>x,z</a:t>
            </a:r>
            <a:r>
              <a:rPr lang="en-US" altLang="ko-KR" sz="1000" dirty="0" smtClean="0"/>
              <a:t>]]   (Coordinates of center, LU, LD, RU, RD)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269319" y="548680"/>
            <a:ext cx="239281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GetInitBlockCenters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2960383" y="548679"/>
            <a:ext cx="2150763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</a:t>
            </a:r>
            <a:r>
              <a:rPr lang="en-US" altLang="ko-KR" sz="1000" dirty="0" err="1" smtClean="0"/>
              <a:t>InitialBlockCenters</a:t>
            </a:r>
            <a:r>
              <a:rPr lang="en-US" altLang="ko-KR" sz="1000" dirty="0" smtClean="0"/>
              <a:t>’]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9319" y="116632"/>
            <a:ext cx="919657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&lt;INITIALIZE&gt;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2469" y="3140968"/>
            <a:ext cx="68241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&lt;STATE&gt;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83174" y="4077072"/>
            <a:ext cx="138613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PrintCoreArray</a:t>
            </a:r>
            <a:r>
              <a:rPr lang="en-US" altLang="ko-KR" sz="1000" dirty="0"/>
              <a:t> (</a:t>
            </a:r>
            <a:r>
              <a:rPr lang="en-US" altLang="ko-KR" sz="1000" dirty="0" smtClean="0"/>
              <a:t>Core)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2064433" y="4077071"/>
            <a:ext cx="352614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Console Output: Text symbol representation of core array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69319" y="980728"/>
            <a:ext cx="3442784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MakeIndex_RearrangeArray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Core,CoreArray,VERBOSE</a:t>
            </a:r>
            <a:r>
              <a:rPr lang="en-US" altLang="ko-KR" sz="1000" dirty="0"/>
              <a:t>='')</a:t>
            </a:r>
          </a:p>
        </p:txBody>
      </p:sp>
      <p:cxnSp>
        <p:nvCxnSpPr>
          <p:cNvPr id="13" name="꺾인 연결선 12"/>
          <p:cNvCxnSpPr>
            <a:stCxn id="6" idx="3"/>
            <a:endCxn id="7" idx="1"/>
          </p:cNvCxnSpPr>
          <p:nvPr/>
        </p:nvCxnSpPr>
        <p:spPr>
          <a:xfrm flipV="1">
            <a:off x="2662135" y="661975"/>
            <a:ext cx="29824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8" idx="3"/>
            <a:endCxn id="6" idx="0"/>
          </p:cNvCxnSpPr>
          <p:nvPr/>
        </p:nvCxnSpPr>
        <p:spPr>
          <a:xfrm>
            <a:off x="1188976" y="229928"/>
            <a:ext cx="276751" cy="3187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184888" y="903783"/>
            <a:ext cx="4188180" cy="3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Core[‘Index’]   (Order index of components)</a:t>
            </a:r>
          </a:p>
          <a:p>
            <a:r>
              <a:rPr lang="en-US" altLang="ko-KR" sz="1000" dirty="0" smtClean="0"/>
              <a:t>  Core[‘Array’]   (Vertical symbolic representation of core except CSB)</a:t>
            </a:r>
          </a:p>
        </p:txBody>
      </p:sp>
      <p:cxnSp>
        <p:nvCxnSpPr>
          <p:cNvPr id="19" name="꺾인 연결선 18"/>
          <p:cNvCxnSpPr>
            <a:stCxn id="12" idx="3"/>
            <a:endCxn id="18" idx="1"/>
          </p:cNvCxnSpPr>
          <p:nvPr/>
        </p:nvCxnSpPr>
        <p:spPr>
          <a:xfrm flipV="1">
            <a:off x="3712103" y="1094023"/>
            <a:ext cx="472785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78157" y="1436663"/>
            <a:ext cx="228701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MakeConnectivity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Core,VERBOSE</a:t>
            </a:r>
            <a:r>
              <a:rPr lang="en-US" altLang="ko-KR" sz="1000" dirty="0"/>
              <a:t>='')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960383" y="1436662"/>
            <a:ext cx="519646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Append: Core[‘Connectivity’]   (Horizontal connectivity for all components except CSB)</a:t>
            </a:r>
          </a:p>
        </p:txBody>
      </p:sp>
      <p:cxnSp>
        <p:nvCxnSpPr>
          <p:cNvPr id="23" name="꺾인 연결선 22"/>
          <p:cNvCxnSpPr>
            <a:stCxn id="21" idx="3"/>
            <a:endCxn id="22" idx="1"/>
          </p:cNvCxnSpPr>
          <p:nvPr/>
        </p:nvCxnSpPr>
        <p:spPr>
          <a:xfrm flipV="1">
            <a:off x="2565175" y="1549958"/>
            <a:ext cx="3952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4" idx="3"/>
            <a:endCxn id="5" idx="1"/>
          </p:cNvCxnSpPr>
          <p:nvPr/>
        </p:nvCxnSpPr>
        <p:spPr>
          <a:xfrm flipV="1">
            <a:off x="2956164" y="3758319"/>
            <a:ext cx="391700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  <a:endCxn id="11" idx="1"/>
          </p:cNvCxnSpPr>
          <p:nvPr/>
        </p:nvCxnSpPr>
        <p:spPr>
          <a:xfrm flipV="1">
            <a:off x="1569305" y="4190367"/>
            <a:ext cx="49512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9" idx="3"/>
            <a:endCxn id="4" idx="0"/>
          </p:cNvCxnSpPr>
          <p:nvPr/>
        </p:nvCxnSpPr>
        <p:spPr>
          <a:xfrm>
            <a:off x="924882" y="3254264"/>
            <a:ext cx="656941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0986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2493" y="692696"/>
            <a:ext cx="195519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GetSolFromVect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3312876" y="692695"/>
            <a:ext cx="1724365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 [U,DU,W,DW,R,DR]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07481" y="188640"/>
            <a:ext cx="714473" cy="2265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&lt;FORCE&gt;</a:t>
            </a:r>
            <a:endParaRPr lang="ko-KR" altLang="en-US" sz="1000" dirty="0"/>
          </a:p>
        </p:txBody>
      </p:sp>
      <p:cxnSp>
        <p:nvCxnSpPr>
          <p:cNvPr id="5" name="꺾인 연결선 4"/>
          <p:cNvCxnSpPr>
            <a:stCxn id="2" idx="3"/>
            <a:endCxn id="3" idx="1"/>
          </p:cNvCxnSpPr>
          <p:nvPr/>
        </p:nvCxnSpPr>
        <p:spPr>
          <a:xfrm flipV="1">
            <a:off x="2127690" y="805991"/>
            <a:ext cx="11851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4" idx="3"/>
            <a:endCxn id="2" idx="0"/>
          </p:cNvCxnSpPr>
          <p:nvPr/>
        </p:nvCxnSpPr>
        <p:spPr>
          <a:xfrm>
            <a:off x="921954" y="301936"/>
            <a:ext cx="228138" cy="3907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2492" y="1083695"/>
            <a:ext cx="220366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PutValToVect</a:t>
            </a:r>
            <a:r>
              <a:rPr lang="en-US" altLang="ko-KR" sz="1000" dirty="0"/>
              <a:t> (</a:t>
            </a:r>
            <a:r>
              <a:rPr lang="en-US" altLang="ko-KR" sz="1000" dirty="0" err="1"/>
              <a:t>Core,Vect,K,L,Values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3312875" y="1083694"/>
            <a:ext cx="9004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Update: </a:t>
            </a:r>
            <a:r>
              <a:rPr lang="en-US" altLang="ko-KR" sz="1000" dirty="0" err="1" smtClean="0"/>
              <a:t>Vect</a:t>
            </a:r>
            <a:endParaRPr lang="ko-KR" altLang="en-US" sz="1000" dirty="0"/>
          </a:p>
        </p:txBody>
      </p:sp>
      <p:cxnSp>
        <p:nvCxnSpPr>
          <p:cNvPr id="10" name="꺾인 연결선 9"/>
          <p:cNvCxnSpPr>
            <a:stCxn id="8" idx="3"/>
            <a:endCxn id="9" idx="1"/>
          </p:cNvCxnSpPr>
          <p:nvPr/>
        </p:nvCxnSpPr>
        <p:spPr>
          <a:xfrm flipV="1">
            <a:off x="2376154" y="1196990"/>
            <a:ext cx="93672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53453" y="1916833"/>
            <a:ext cx="146467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Force_Base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034712" y="1916832"/>
            <a:ext cx="324240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(Base acceleration at give t)</a:t>
            </a:r>
          </a:p>
        </p:txBody>
      </p:sp>
      <p:cxnSp>
        <p:nvCxnSpPr>
          <p:cNvPr id="13" name="꺾인 연결선 12"/>
          <p:cNvCxnSpPr>
            <a:stCxn id="11" idx="3"/>
            <a:endCxn id="12" idx="1"/>
          </p:cNvCxnSpPr>
          <p:nvPr/>
        </p:nvCxnSpPr>
        <p:spPr>
          <a:xfrm flipV="1">
            <a:off x="1618131" y="2030128"/>
            <a:ext cx="41658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3173" y="1484785"/>
            <a:ext cx="1434221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VectorField</a:t>
            </a:r>
            <a:r>
              <a:rPr lang="en-US" altLang="ko-KR" sz="1000" dirty="0"/>
              <a:t>(w, t, Core)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064432" y="1484784"/>
            <a:ext cx="2351138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[DU,DDU,DW,DDW,DR,DDR,…]</a:t>
            </a:r>
          </a:p>
        </p:txBody>
      </p:sp>
      <p:cxnSp>
        <p:nvCxnSpPr>
          <p:cNvPr id="16" name="꺾인 연결선 15"/>
          <p:cNvCxnSpPr>
            <a:stCxn id="14" idx="3"/>
            <a:endCxn id="15" idx="1"/>
          </p:cNvCxnSpPr>
          <p:nvPr/>
        </p:nvCxnSpPr>
        <p:spPr>
          <a:xfrm flipV="1">
            <a:off x="1617394" y="1598080"/>
            <a:ext cx="44703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7700" y="2288312"/>
            <a:ext cx="142300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Force_CSB</a:t>
            </a:r>
            <a:r>
              <a:rPr lang="en-US" altLang="ko-KR" sz="1000" dirty="0" smtClean="0"/>
              <a:t> (w, t, Core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088959" y="2288311"/>
            <a:ext cx="320073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(CSB acceleration at give t)</a:t>
            </a:r>
          </a:p>
        </p:txBody>
      </p:sp>
      <p:cxnSp>
        <p:nvCxnSpPr>
          <p:cNvPr id="19" name="꺾인 연결선 18"/>
          <p:cNvCxnSpPr>
            <a:stCxn id="17" idx="3"/>
            <a:endCxn id="18" idx="1"/>
          </p:cNvCxnSpPr>
          <p:nvPr/>
        </p:nvCxnSpPr>
        <p:spPr>
          <a:xfrm flipV="1">
            <a:off x="1630700" y="2401607"/>
            <a:ext cx="45825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6538" y="2646709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/>
              <a:t>Force_RestraintL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701160" y="2646708"/>
            <a:ext cx="3756972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(Left restraint acceleration at give t)</a:t>
            </a:r>
          </a:p>
        </p:txBody>
      </p:sp>
      <p:cxnSp>
        <p:nvCxnSpPr>
          <p:cNvPr id="22" name="꺾인 연결선 21"/>
          <p:cNvCxnSpPr>
            <a:stCxn id="20" idx="3"/>
            <a:endCxn id="21" idx="1"/>
          </p:cNvCxnSpPr>
          <p:nvPr/>
        </p:nvCxnSpPr>
        <p:spPr>
          <a:xfrm flipV="1">
            <a:off x="2269518" y="2760004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16538" y="3025700"/>
            <a:ext cx="2052980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Force_RestraintR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701160" y="3025699"/>
            <a:ext cx="3803459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(Right restraint acceleration at give t)</a:t>
            </a:r>
          </a:p>
        </p:txBody>
      </p:sp>
      <p:cxnSp>
        <p:nvCxnSpPr>
          <p:cNvPr id="25" name="꺾인 연결선 24"/>
          <p:cNvCxnSpPr>
            <a:stCxn id="23" idx="3"/>
            <a:endCxn id="24" idx="1"/>
          </p:cNvCxnSpPr>
          <p:nvPr/>
        </p:nvCxnSpPr>
        <p:spPr>
          <a:xfrm flipV="1">
            <a:off x="2269518" y="3138995"/>
            <a:ext cx="43164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07700" y="3412183"/>
            <a:ext cx="1790087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err="1" smtClean="0"/>
              <a:t>Force_Block</a:t>
            </a:r>
            <a:r>
              <a:rPr lang="en-US" altLang="ko-KR" sz="1000" dirty="0" smtClean="0"/>
              <a:t> (w, t, Core, K, L)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2692322" y="3412182"/>
            <a:ext cx="3284086" cy="22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en-US" altLang="ko-KR" sz="1000" dirty="0" smtClean="0"/>
              <a:t>Return: [DDU,DDW,DDR] (Block acceleration at give t)</a:t>
            </a:r>
          </a:p>
        </p:txBody>
      </p:sp>
      <p:cxnSp>
        <p:nvCxnSpPr>
          <p:cNvPr id="28" name="꺾인 연결선 27"/>
          <p:cNvCxnSpPr>
            <a:stCxn id="26" idx="3"/>
            <a:endCxn id="27" idx="1"/>
          </p:cNvCxnSpPr>
          <p:nvPr/>
        </p:nvCxnSpPr>
        <p:spPr>
          <a:xfrm flipV="1">
            <a:off x="1997787" y="3525478"/>
            <a:ext cx="69453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467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70008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충격력 처음 튀는 하중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끝에 접착력 생기는 이유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98467" y="5013176"/>
            <a:ext cx="3158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초기 속도에 의해 </a:t>
            </a:r>
            <a:r>
              <a:rPr lang="en-US" altLang="ko-KR" sz="1100" dirty="0" smtClean="0"/>
              <a:t>c*dx</a:t>
            </a:r>
            <a:r>
              <a:rPr lang="ko-KR" altLang="en-US" sz="1100" dirty="0" smtClean="0"/>
              <a:t>의 값이 처음부터 들어감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불연속이 생길 수 밖에 없음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>
          <a:xfrm flipH="1" flipV="1">
            <a:off x="1619672" y="4293096"/>
            <a:ext cx="115791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83938" y="3503026"/>
            <a:ext cx="2652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떨어지기 직전 </a:t>
            </a:r>
            <a:r>
              <a:rPr lang="en-US" altLang="ko-KR" sz="1100" dirty="0" smtClean="0"/>
              <a:t>x~=0</a:t>
            </a:r>
            <a:r>
              <a:rPr lang="ko-KR" altLang="en-US" sz="1100" dirty="0" smtClean="0"/>
              <a:t>이나 </a:t>
            </a:r>
            <a:r>
              <a:rPr lang="en-US" altLang="ko-KR" sz="1100" dirty="0" smtClean="0"/>
              <a:t>dx&gt;0 </a:t>
            </a:r>
            <a:r>
              <a:rPr lang="ko-KR" altLang="en-US" sz="1100" dirty="0" smtClean="0"/>
              <a:t>이므로</a:t>
            </a:r>
            <a:endParaRPr lang="en-US" altLang="ko-KR" sz="1100" dirty="0" smtClean="0"/>
          </a:p>
          <a:p>
            <a:r>
              <a:rPr lang="en-US" altLang="ko-KR" sz="1100" dirty="0" smtClean="0"/>
              <a:t>k*</a:t>
            </a:r>
            <a:r>
              <a:rPr lang="en-US" altLang="ko-KR" sz="1100" dirty="0" err="1" smtClean="0"/>
              <a:t>x-c</a:t>
            </a:r>
            <a:r>
              <a:rPr lang="en-US" altLang="ko-KR" sz="1100" dirty="0" smtClean="0"/>
              <a:t>*dx&lt;0 </a:t>
            </a:r>
            <a:r>
              <a:rPr lang="ko-KR" altLang="en-US" sz="1100" dirty="0" smtClean="0"/>
              <a:t>이 됨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접착력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분리 순간 </a:t>
            </a:r>
            <a:r>
              <a:rPr lang="en-US" altLang="ko-KR" sz="1100" dirty="0" smtClean="0"/>
              <a:t>x=0, dx&gt;0 </a:t>
            </a:r>
            <a:r>
              <a:rPr lang="ko-KR" altLang="en-US" sz="1100" dirty="0" smtClean="0"/>
              <a:t>이므로 역시 불연속이 생길 수 밖에 없음</a:t>
            </a:r>
            <a:endParaRPr lang="ko-KR" altLang="en-US" sz="1100" dirty="0"/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 flipH="1">
            <a:off x="6913735" y="4272467"/>
            <a:ext cx="796482" cy="1018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9290" y="5006007"/>
            <a:ext cx="2060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구간을 듬성듬성하게 나누면 이것은 지나칠 수 있음</a:t>
            </a:r>
            <a:endParaRPr lang="ko-KR" alt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6981071" y="4797152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516216" y="4697139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216255" y="4188405"/>
            <a:ext cx="144016" cy="122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5"/>
            <a:endCxn id="12" idx="1"/>
          </p:cNvCxnSpPr>
          <p:nvPr/>
        </p:nvCxnSpPr>
        <p:spPr>
          <a:xfrm>
            <a:off x="6339180" y="4292805"/>
            <a:ext cx="198127" cy="42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0"/>
            <a:endCxn id="12" idx="2"/>
          </p:cNvCxnSpPr>
          <p:nvPr/>
        </p:nvCxnSpPr>
        <p:spPr>
          <a:xfrm flipV="1">
            <a:off x="5629761" y="4758295"/>
            <a:ext cx="886455" cy="247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" idx="0"/>
            <a:endCxn id="9" idx="2"/>
          </p:cNvCxnSpPr>
          <p:nvPr/>
        </p:nvCxnSpPr>
        <p:spPr>
          <a:xfrm flipV="1">
            <a:off x="5629761" y="4858308"/>
            <a:ext cx="1351310" cy="14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5949280"/>
            <a:ext cx="6601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초기 하중 불연속은 물리적으로 의미가 설명이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끝의 접착력은 물리적으로 안 맞는 것 아닌가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하중 </a:t>
            </a:r>
            <a:r>
              <a:rPr lang="ko-KR" altLang="en-US" dirty="0" err="1" smtClean="0">
                <a:solidFill>
                  <a:srgbClr val="FF0000"/>
                </a:solidFill>
              </a:rPr>
              <a:t>계산값이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&lt;0 </a:t>
            </a:r>
            <a:r>
              <a:rPr lang="ko-KR" altLang="en-US" dirty="0" smtClean="0">
                <a:solidFill>
                  <a:srgbClr val="FF0000"/>
                </a:solidFill>
              </a:rPr>
              <a:t>이면 그냥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으로 조정해야 하는 것 아닌가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22" y="5877272"/>
            <a:ext cx="1544973" cy="80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꺾인 연결선 22"/>
          <p:cNvCxnSpPr>
            <a:stCxn id="19" idx="3"/>
            <a:endCxn id="1028" idx="1"/>
          </p:cNvCxnSpPr>
          <p:nvPr/>
        </p:nvCxnSpPr>
        <p:spPr>
          <a:xfrm flipV="1">
            <a:off x="7141039" y="6281998"/>
            <a:ext cx="350483" cy="12894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40427" y="5445224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v03c</a:t>
            </a:r>
            <a:r>
              <a:rPr lang="ko-KR" altLang="en-US" sz="1000" dirty="0" smtClean="0"/>
              <a:t>에 반영됐음</a:t>
            </a:r>
            <a:r>
              <a:rPr lang="en-US" altLang="ko-KR" sz="1000" dirty="0" smtClean="0"/>
              <a:t>(X)</a:t>
            </a:r>
          </a:p>
          <a:p>
            <a:r>
              <a:rPr lang="en-US" altLang="ko-KR" sz="1000" dirty="0" smtClean="0"/>
              <a:t>v04d</a:t>
            </a:r>
            <a:r>
              <a:rPr lang="ko-KR" altLang="en-US" sz="1000" dirty="0" smtClean="0"/>
              <a:t>에 </a:t>
            </a:r>
            <a:r>
              <a:rPr lang="en-US" altLang="ko-KR" sz="1000" dirty="0" err="1" smtClean="0"/>
              <a:t>FLAG_NoStickForce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1" y="15032"/>
            <a:ext cx="637758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결론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이론해</a:t>
            </a:r>
            <a:r>
              <a:rPr lang="en-US" altLang="ko-KR" b="1" dirty="0" smtClean="0">
                <a:solidFill>
                  <a:srgbClr val="FF0000"/>
                </a:solidFill>
              </a:rPr>
              <a:t>, Abaqus</a:t>
            </a:r>
            <a:r>
              <a:rPr lang="ko-KR" altLang="en-US" b="1" dirty="0" smtClean="0">
                <a:solidFill>
                  <a:srgbClr val="FF0000"/>
                </a:solidFill>
              </a:rPr>
              <a:t>와 맞추기 위해서는 접착력 있어야 함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    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입력부에서</a:t>
            </a:r>
            <a:r>
              <a:rPr lang="ko-KR" altLang="en-US" b="1" dirty="0" smtClean="0">
                <a:solidFill>
                  <a:srgbClr val="FF0000"/>
                </a:solidFill>
              </a:rPr>
              <a:t> 스위치를 만들어 사용자 선택하게 하자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127</a:t>
            </a:fld>
            <a:fld id="{11955DEA-CE8E-4BD0-9536-370E97A6B3C7}" type="slidenum">
              <a:rPr lang="ko-KR" altLang="en-US" smtClean="0"/>
              <a:t>127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9217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09032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예제를 위한 기준 블록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129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85299"/>
              </p:ext>
            </p:extLst>
          </p:nvPr>
        </p:nvGraphicFramePr>
        <p:xfrm>
          <a:off x="1547664" y="692696"/>
          <a:ext cx="6096000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Sonatina-2V Sample Problem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Reference Block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M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0.0195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K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24500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x40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1e6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9.81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 smtClean="0"/>
                        <a:t>w</a:t>
                      </a:r>
                      <a:r>
                        <a:rPr lang="en-US" altLang="ko-KR" sz="1050" baseline="-25000" dirty="0" err="1" smtClean="0"/>
                        <a:t>n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1121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Cc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43.7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2000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zeta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I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0.924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x50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50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a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0.9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b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7.25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5.2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0.8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h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14.25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0.5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dirty="0" smtClean="0"/>
                        <a:t>Μ</a:t>
                      </a:r>
                      <a:r>
                        <a:rPr lang="en-US" altLang="ko-KR" sz="1050" baseline="-25000" dirty="0" smtClean="0"/>
                        <a:t>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0.2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dirty="0" err="1" smtClean="0"/>
                        <a:t>F</a:t>
                      </a:r>
                      <a:r>
                        <a:rPr lang="en-US" altLang="ko-KR" sz="1050" baseline="-25000" dirty="0" err="1" smtClean="0"/>
                        <a:t>cr</a:t>
                      </a:r>
                      <a:r>
                        <a:rPr lang="en-US" altLang="ko-KR" sz="1050" baseline="0" dirty="0" smtClean="0"/>
                        <a:t> </a:t>
                      </a:r>
                      <a:endParaRPr lang="ko-KR" altLang="en-US" sz="105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/>
                        <a:t>0.01 (=0.01b)</a:t>
                      </a:r>
                      <a:endParaRPr lang="ko-KR" alt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d</a:t>
                      </a:r>
                      <a:r>
                        <a:rPr lang="el-GR" altLang="ko-KR" sz="1050" baseline="-25000" dirty="0" smtClean="0"/>
                        <a:t>μ</a:t>
                      </a:r>
                      <a:endParaRPr lang="ko-KR" altLang="en-US" sz="105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/>
                        <a:t>100 (=1/</a:t>
                      </a:r>
                      <a:r>
                        <a:rPr lang="el-GR" altLang="ko-KR" sz="1050" baseline="0" dirty="0" smtClean="0"/>
                        <a:t>ξ</a:t>
                      </a:r>
                      <a:r>
                        <a:rPr lang="en-US" altLang="ko-KR" sz="1050" baseline="30000" smtClean="0"/>
                        <a:t>F</a:t>
                      </a:r>
                      <a:r>
                        <a:rPr lang="en-US" altLang="ko-KR" sz="1050" baseline="-25000" smtClean="0"/>
                        <a:t>cr</a:t>
                      </a:r>
                      <a:r>
                        <a:rPr lang="en-US" altLang="ko-KR" sz="1050" baseline="0" smtClean="0"/>
                        <a:t>)</a:t>
                      </a:r>
                      <a:endParaRPr lang="ko-KR" altLang="en-US" sz="105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14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수정사항 </a:t>
            </a:r>
            <a:r>
              <a:rPr lang="en-US" altLang="ko-KR" dirty="0" smtClean="0"/>
              <a:t>v04h (160601)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ko-KR" altLang="en-US" dirty="0" smtClean="0"/>
              <a:t>파람 추가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TimeIncr</a:t>
            </a:r>
            <a:endParaRPr lang="en-US" altLang="ko-KR" dirty="0"/>
          </a:p>
          <a:p>
            <a:pPr lvl="1"/>
            <a:r>
              <a:rPr lang="en-US" altLang="ko-KR" dirty="0" err="1" smtClean="0"/>
              <a:t>odeint</a:t>
            </a:r>
            <a:r>
              <a:rPr lang="ko-KR" altLang="en-US" dirty="0"/>
              <a:t>의 결과를 뽑아낼 시간 간격</a:t>
            </a:r>
            <a:endParaRPr lang="en-US" altLang="ko-KR" dirty="0"/>
          </a:p>
          <a:p>
            <a:pPr lvl="1"/>
            <a:r>
              <a:rPr lang="en-US" altLang="ko-KR" dirty="0"/>
              <a:t>v04f</a:t>
            </a:r>
            <a:r>
              <a:rPr lang="ko-KR" altLang="en-US" dirty="0"/>
              <a:t>까지는 </a:t>
            </a:r>
            <a:r>
              <a:rPr lang="en-US" altLang="ko-KR" dirty="0" err="1"/>
              <a:t>OP_Block_TimeFreq</a:t>
            </a:r>
            <a:r>
              <a:rPr lang="ko-KR" altLang="en-US" dirty="0"/>
              <a:t>의 값을 이용해 </a:t>
            </a:r>
            <a:r>
              <a:rPr lang="en-US" altLang="ko-KR" dirty="0" err="1"/>
              <a:t>odeint</a:t>
            </a:r>
            <a:r>
              <a:rPr lang="ko-KR" altLang="en-US" dirty="0"/>
              <a:t>의 결과를 뽑아낼 시간 간격을 </a:t>
            </a:r>
            <a:r>
              <a:rPr lang="ko-KR" altLang="en-US" dirty="0" smtClean="0"/>
              <a:t>정했었음</a:t>
            </a:r>
            <a:r>
              <a:rPr lang="en-US" altLang="ko-KR" dirty="0" smtClean="0"/>
              <a:t>\</a:t>
            </a:r>
          </a:p>
          <a:p>
            <a:pPr lvl="1"/>
            <a:r>
              <a:rPr lang="ko-KR" altLang="en-US" dirty="0" smtClean="0"/>
              <a:t>이제는 </a:t>
            </a:r>
            <a:r>
              <a:rPr lang="en-US" altLang="ko-KR" dirty="0" err="1"/>
              <a:t>OP_Block_TimeFreq</a:t>
            </a:r>
            <a:r>
              <a:rPr lang="ko-KR" altLang="en-US" dirty="0"/>
              <a:t>는 블록 결과를 저장하는 시간 간격으로만 사용됨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Input </a:t>
            </a:r>
            <a:r>
              <a:rPr lang="ko-KR" altLang="en-US" smtClean="0"/>
              <a:t>파람 수정</a:t>
            </a:r>
            <a:endParaRPr lang="en-US" altLang="ko-KR" dirty="0"/>
          </a:p>
          <a:p>
            <a:pPr lvl="1"/>
            <a:r>
              <a:rPr lang="ko-KR" altLang="en-US" dirty="0"/>
              <a:t>각 결과출력</a:t>
            </a:r>
            <a:r>
              <a:rPr lang="en-US" altLang="ko-KR" dirty="0"/>
              <a:t> </a:t>
            </a:r>
            <a:r>
              <a:rPr lang="en-US" altLang="ko-KR" dirty="0" err="1"/>
              <a:t>TimeFreq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놓으면 해당 결과는 출력되지 않음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Force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해석 완료 후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“Output_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폴더에서 </a:t>
            </a:r>
            <a:r>
              <a:rPr lang="en-US" altLang="ko-KR" dirty="0" smtClean="0"/>
              <a:t>Time.csv</a:t>
            </a:r>
            <a:r>
              <a:rPr lang="en-US" altLang="ko-KR" dirty="0"/>
              <a:t>, </a:t>
            </a:r>
            <a:r>
              <a:rPr lang="en-US" altLang="ko-KR" dirty="0" smtClean="0"/>
              <a:t>StateVector.csv </a:t>
            </a:r>
            <a:r>
              <a:rPr lang="ko-KR" altLang="en-US" dirty="0" smtClean="0"/>
              <a:t>를 실행 폴더에 복사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SAPCOR-POST_vxxx_Buildxxxx.py </a:t>
            </a:r>
            <a:r>
              <a:rPr lang="ko-KR" altLang="en-US" dirty="0" smtClean="0"/>
              <a:t>를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“POST_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_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폴더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/>
              <a:t>Force </a:t>
            </a:r>
            <a:r>
              <a:rPr lang="ko-KR" altLang="en-US" dirty="0" smtClean="0"/>
              <a:t>모듈 별 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모멘트 </a:t>
            </a:r>
            <a:r>
              <a:rPr lang="ko-KR" altLang="en-US" dirty="0" smtClean="0"/>
              <a:t>결과 출력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endParaRPr lang="en-US" altLang="ko-KR" dirty="0"/>
          </a:p>
          <a:p>
            <a:pPr lvl="2"/>
            <a:r>
              <a:rPr lang="en-US" altLang="ko-KR" dirty="0" smtClean="0"/>
              <a:t>(K,L)_D.csv -&gt; </a:t>
            </a:r>
            <a:r>
              <a:rPr lang="ko-KR" altLang="en-US" dirty="0" smtClean="0"/>
              <a:t>다우웰 하중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(K,L)_DF.csv -&gt; </a:t>
            </a:r>
            <a:r>
              <a:rPr lang="ko-KR" altLang="en-US" dirty="0" smtClean="0"/>
              <a:t>다우웰 하중에 의한 마찰력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(K,L)_V.csv -&gt; </a:t>
            </a:r>
            <a:r>
              <a:rPr lang="ko-KR" altLang="en-US" dirty="0" smtClean="0"/>
              <a:t>수직 하중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(K,L)_VF.csv -&gt; </a:t>
            </a:r>
            <a:r>
              <a:rPr lang="ko-KR" altLang="en-US" dirty="0" smtClean="0"/>
              <a:t>수직 하중에 의한 마찰력</a:t>
            </a:r>
            <a:endParaRPr lang="en-US" altLang="ko-KR" dirty="0"/>
          </a:p>
          <a:p>
            <a:r>
              <a:rPr lang="ko-KR" altLang="en-US" dirty="0"/>
              <a:t>메인 모듈의 화면 출력 및 로그 파일 출력 형태 수정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94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진동 거동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130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57" y="1340768"/>
            <a:ext cx="4085046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4298042" cy="43787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2563" y="5729412"/>
            <a:ext cx="325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Sonatina-2V Sample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40813" y="5729412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Reference Block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83" y="6472362"/>
            <a:ext cx="281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Verification/</a:t>
            </a:r>
            <a:r>
              <a:rPr lang="ko-KR" altLang="en-US" dirty="0" smtClean="0"/>
              <a:t>기준블록거동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6022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 smtClean="0"/>
              <a:t>SONATINA </a:t>
            </a:r>
            <a:r>
              <a:rPr lang="ko-KR" altLang="en-US" sz="6000" dirty="0" smtClean="0"/>
              <a:t>코드 분석</a:t>
            </a:r>
            <a:endParaRPr lang="ko-KR" altLang="en-US" sz="6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7585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806035"/>
            <a:ext cx="80663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PROGRAM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22286" y="806035"/>
            <a:ext cx="150554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DTLIST (FP_IN,FP_OUT)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2286" y="1196752"/>
            <a:ext cx="134363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SETARY (ARY,NARY)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" idx="3"/>
            <a:endCxn id="6" idx="1"/>
          </p:cNvCxnSpPr>
          <p:nvPr/>
        </p:nvCxnSpPr>
        <p:spPr>
          <a:xfrm>
            <a:off x="986143" y="929146"/>
            <a:ext cx="236143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3"/>
            <a:endCxn id="7" idx="1"/>
          </p:cNvCxnSpPr>
          <p:nvPr/>
        </p:nvCxnSpPr>
        <p:spPr>
          <a:xfrm>
            <a:off x="986143" y="929146"/>
            <a:ext cx="236143" cy="3907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17431" y="1196752"/>
            <a:ext cx="48442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7" idx="3"/>
            <a:endCxn id="13" idx="1"/>
          </p:cNvCxnSpPr>
          <p:nvPr/>
        </p:nvCxnSpPr>
        <p:spPr>
          <a:xfrm>
            <a:off x="2565924" y="1319863"/>
            <a:ext cx="851507" cy="127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417431" y="1556792"/>
            <a:ext cx="660758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ROC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7" idx="3"/>
            <a:endCxn id="17" idx="1"/>
          </p:cNvCxnSpPr>
          <p:nvPr/>
        </p:nvCxnSpPr>
        <p:spPr>
          <a:xfrm>
            <a:off x="2565924" y="1319863"/>
            <a:ext cx="851507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5555" y="332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36506" y="436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88584" y="156391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17" idx="3"/>
            <a:endCxn id="23" idx="1"/>
          </p:cNvCxnSpPr>
          <p:nvPr/>
        </p:nvCxnSpPr>
        <p:spPr>
          <a:xfrm>
            <a:off x="4078189" y="1679903"/>
            <a:ext cx="310395" cy="71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431064" y="1916832"/>
            <a:ext cx="79861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DTAPR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17" idx="3"/>
            <a:endCxn id="31" idx="1"/>
          </p:cNvCxnSpPr>
          <p:nvPr/>
        </p:nvCxnSpPr>
        <p:spPr>
          <a:xfrm>
            <a:off x="4078189" y="1679903"/>
            <a:ext cx="352875" cy="36004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443902" y="2263341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7" idx="3"/>
            <a:endCxn id="35" idx="1"/>
          </p:cNvCxnSpPr>
          <p:nvPr/>
        </p:nvCxnSpPr>
        <p:spPr>
          <a:xfrm>
            <a:off x="4078189" y="1679903"/>
            <a:ext cx="365713" cy="70654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51696" y="3479833"/>
            <a:ext cx="7377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MXCL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17" idx="3"/>
            <a:endCxn id="39" idx="1"/>
          </p:cNvCxnSpPr>
          <p:nvPr/>
        </p:nvCxnSpPr>
        <p:spPr>
          <a:xfrm>
            <a:off x="4078189" y="1679903"/>
            <a:ext cx="373507" cy="192304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486174" y="3902858"/>
            <a:ext cx="63030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7" name="꺾인 연결선 46"/>
          <p:cNvCxnSpPr>
            <a:stCxn id="17" idx="3"/>
            <a:endCxn id="43" idx="1"/>
          </p:cNvCxnSpPr>
          <p:nvPr/>
        </p:nvCxnSpPr>
        <p:spPr>
          <a:xfrm>
            <a:off x="4078189" y="1679903"/>
            <a:ext cx="407985" cy="23460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51696" y="4386009"/>
            <a:ext cx="734496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FMPR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꺾인 연결선 50"/>
          <p:cNvCxnSpPr>
            <a:stCxn id="17" idx="3"/>
            <a:endCxn id="49" idx="1"/>
          </p:cNvCxnSpPr>
          <p:nvPr/>
        </p:nvCxnSpPr>
        <p:spPr>
          <a:xfrm>
            <a:off x="4078189" y="1679903"/>
            <a:ext cx="373507" cy="28292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427665" y="4746049"/>
            <a:ext cx="747320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MXPR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꺾인 연결선 54"/>
          <p:cNvCxnSpPr>
            <a:stCxn id="17" idx="3"/>
            <a:endCxn id="53" idx="1"/>
          </p:cNvCxnSpPr>
          <p:nvPr/>
        </p:nvCxnSpPr>
        <p:spPr>
          <a:xfrm>
            <a:off x="4078189" y="1679903"/>
            <a:ext cx="349476" cy="318925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805171" y="956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432475" y="517809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80112" y="1910066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꺾인 연결선 67"/>
          <p:cNvCxnSpPr>
            <a:stCxn id="31" idx="3"/>
            <a:endCxn id="66" idx="1"/>
          </p:cNvCxnSpPr>
          <p:nvPr/>
        </p:nvCxnSpPr>
        <p:spPr>
          <a:xfrm flipV="1">
            <a:off x="5229681" y="2033177"/>
            <a:ext cx="350431" cy="676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17" idx="3"/>
            <a:endCxn id="65" idx="1"/>
          </p:cNvCxnSpPr>
          <p:nvPr/>
        </p:nvCxnSpPr>
        <p:spPr>
          <a:xfrm>
            <a:off x="4078189" y="1679903"/>
            <a:ext cx="354286" cy="362130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640693" y="436412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꺾인 연결선 73"/>
          <p:cNvCxnSpPr>
            <a:stCxn id="49" idx="3"/>
            <a:endCxn id="72" idx="1"/>
          </p:cNvCxnSpPr>
          <p:nvPr/>
        </p:nvCxnSpPr>
        <p:spPr>
          <a:xfrm flipV="1">
            <a:off x="5186192" y="4487238"/>
            <a:ext cx="454501" cy="2188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40693" y="4756407"/>
            <a:ext cx="484428" cy="2462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TITLE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78" name="꺾인 연결선 77"/>
          <p:cNvCxnSpPr>
            <a:stCxn id="53" idx="3"/>
            <a:endCxn id="76" idx="1"/>
          </p:cNvCxnSpPr>
          <p:nvPr/>
        </p:nvCxnSpPr>
        <p:spPr>
          <a:xfrm>
            <a:off x="5174985" y="4869160"/>
            <a:ext cx="465708" cy="1035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811441" y="3335110"/>
            <a:ext cx="1505540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RK or Newton method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0" y="3332478"/>
            <a:ext cx="811441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JULY31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27665" y="5538137"/>
            <a:ext cx="925253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꺾인 연결선 84"/>
          <p:cNvCxnSpPr>
            <a:stCxn id="17" idx="3"/>
            <a:endCxn id="83" idx="1"/>
          </p:cNvCxnSpPr>
          <p:nvPr/>
        </p:nvCxnSpPr>
        <p:spPr>
          <a:xfrm>
            <a:off x="4078189" y="1679903"/>
            <a:ext cx="349476" cy="398134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5580112" y="2263341"/>
            <a:ext cx="101822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(TIMH)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꺾인 연결선 88"/>
          <p:cNvCxnSpPr>
            <a:stCxn id="35" idx="3"/>
            <a:endCxn id="87" idx="1"/>
          </p:cNvCxnSpPr>
          <p:nvPr/>
        </p:nvCxnSpPr>
        <p:spPr>
          <a:xfrm>
            <a:off x="5255343" y="2386452"/>
            <a:ext cx="324769" cy="7694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7362" y="4891806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5580112" y="2732407"/>
            <a:ext cx="204575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smtClean="0">
                <a:solidFill>
                  <a:schemeClr val="tx1"/>
                </a:solidFill>
              </a:rPr>
              <a:t>TIMH,XN,KIDX,LIDX,IIDX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</a:t>
            </a:r>
            <a:r>
              <a:rPr lang="en-US" altLang="ko-KR" sz="1000" dirty="0">
                <a:solidFill>
                  <a:schemeClr val="tx1"/>
                </a:solidFill>
              </a:rPr>
              <a:t>(TIMH,XN,XNBP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3" name="꺾인 연결선 102"/>
          <p:cNvCxnSpPr>
            <a:stCxn id="35" idx="3"/>
            <a:endCxn id="93" idx="1"/>
          </p:cNvCxnSpPr>
          <p:nvPr/>
        </p:nvCxnSpPr>
        <p:spPr>
          <a:xfrm>
            <a:off x="5255343" y="2386452"/>
            <a:ext cx="324769" cy="62295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089225" y="13994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0" y="3086257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CRDINN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11441" y="3061571"/>
            <a:ext cx="998991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입력파일 읽음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240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펑션콜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133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9240" y="1688209"/>
            <a:ext cx="345638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19593" y="1652626"/>
            <a:ext cx="88357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VSPRNG (...)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19593" y="2040241"/>
            <a:ext cx="840295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DOWEL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19593" y="2472289"/>
            <a:ext cx="901209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MOMNT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9294" y="2904337"/>
            <a:ext cx="79380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BLOCK (…)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4" idx="3"/>
            <a:endCxn id="5" idx="1"/>
          </p:cNvCxnSpPr>
          <p:nvPr/>
        </p:nvCxnSpPr>
        <p:spPr>
          <a:xfrm flipV="1">
            <a:off x="3615625" y="1775737"/>
            <a:ext cx="503968" cy="26641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3"/>
            <a:endCxn id="6" idx="1"/>
          </p:cNvCxnSpPr>
          <p:nvPr/>
        </p:nvCxnSpPr>
        <p:spPr>
          <a:xfrm>
            <a:off x="3615625" y="2042152"/>
            <a:ext cx="503968" cy="12120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" idx="3"/>
            <a:endCxn id="7" idx="1"/>
          </p:cNvCxnSpPr>
          <p:nvPr/>
        </p:nvCxnSpPr>
        <p:spPr>
          <a:xfrm>
            <a:off x="3615625" y="2042152"/>
            <a:ext cx="503968" cy="55324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4" idx="3"/>
            <a:endCxn id="8" idx="1"/>
          </p:cNvCxnSpPr>
          <p:nvPr/>
        </p:nvCxnSpPr>
        <p:spPr>
          <a:xfrm>
            <a:off x="3615625" y="2042152"/>
            <a:ext cx="523669" cy="98529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04570" y="4063639"/>
            <a:ext cx="772969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4298" y="5484276"/>
            <a:ext cx="84510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stCxn id="21" idx="3"/>
            <a:endCxn id="46" idx="1"/>
          </p:cNvCxnSpPr>
          <p:nvPr/>
        </p:nvCxnSpPr>
        <p:spPr>
          <a:xfrm flipV="1">
            <a:off x="977539" y="4308132"/>
            <a:ext cx="3194952" cy="3250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84768" y="4720798"/>
            <a:ext cx="787395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Entries: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32" idx="3"/>
            <a:endCxn id="49" idx="1"/>
          </p:cNvCxnSpPr>
          <p:nvPr/>
        </p:nvCxnSpPr>
        <p:spPr>
          <a:xfrm flipV="1">
            <a:off x="972163" y="4993263"/>
            <a:ext cx="3200328" cy="4534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172491" y="4185021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2491" y="4870152"/>
            <a:ext cx="830677" cy="2462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FIT (FPAI,T)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44974" y="3339487"/>
            <a:ext cx="92525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FUNB0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(TIM)</a:t>
            </a:r>
          </a:p>
        </p:txBody>
      </p:sp>
      <p:cxnSp>
        <p:nvCxnSpPr>
          <p:cNvPr id="58" name="꺾인 연결선 57"/>
          <p:cNvCxnSpPr>
            <a:stCxn id="4" idx="3"/>
            <a:endCxn id="55" idx="1"/>
          </p:cNvCxnSpPr>
          <p:nvPr/>
        </p:nvCxnSpPr>
        <p:spPr>
          <a:xfrm>
            <a:off x="3615625" y="2042152"/>
            <a:ext cx="529349" cy="14973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323530" y="4739105"/>
            <a:ext cx="3456385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Function Lists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 (…)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BDERIV (TIM,X,XBP) #CNEA reported error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DERIV (TIM,X,KIDX,LIDX,IIDX) # CNEA reported warning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FUNB1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FUNU1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FUNW0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380320" y="1395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62" name="직사각형 161"/>
          <p:cNvSpPr/>
          <p:nvPr/>
        </p:nvSpPr>
        <p:spPr>
          <a:xfrm>
            <a:off x="5335696" y="1585779"/>
            <a:ext cx="97174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FUNW0 (TIM)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FUNW1 (TIM)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4" name="꺾인 연결선 163"/>
          <p:cNvCxnSpPr>
            <a:stCxn id="5" idx="3"/>
            <a:endCxn id="162" idx="1"/>
          </p:cNvCxnSpPr>
          <p:nvPr/>
        </p:nvCxnSpPr>
        <p:spPr>
          <a:xfrm>
            <a:off x="5003168" y="1775737"/>
            <a:ext cx="332528" cy="1009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4119593" y="3824591"/>
            <a:ext cx="1863011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FRIC (FI1,FI2,N,MDMY2,K,L,V)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9" name="꺾인 연결선 168"/>
          <p:cNvCxnSpPr>
            <a:stCxn id="4" idx="3"/>
            <a:endCxn id="167" idx="1"/>
          </p:cNvCxnSpPr>
          <p:nvPr/>
        </p:nvCxnSpPr>
        <p:spPr>
          <a:xfrm>
            <a:off x="3615625" y="2042152"/>
            <a:ext cx="503968" cy="190555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4298924" y="10447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2701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: FIT (F,T)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T : </a:t>
            </a:r>
            <a:r>
              <a:rPr lang="ko-KR" altLang="en-US" dirty="0" smtClean="0"/>
              <a:t>현재 시간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 : </a:t>
            </a:r>
            <a:r>
              <a:rPr lang="ko-KR" altLang="en-US" dirty="0" smtClean="0"/>
              <a:t>현재 외력 각속도</a:t>
            </a:r>
            <a:r>
              <a:rPr lang="en-US" altLang="ko-KR" dirty="0" smtClean="0"/>
              <a:t>, f</a:t>
            </a:r>
            <a:r>
              <a:rPr lang="ko-KR" altLang="en-US" dirty="0" smtClean="0"/>
              <a:t> </a:t>
            </a:r>
            <a:r>
              <a:rPr lang="en-US" altLang="ko-KR" dirty="0" smtClean="0"/>
              <a:t>(Hz)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필요변수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/KXKXK/  </a:t>
            </a:r>
            <a:r>
              <a:rPr lang="en-US" altLang="ko-KR" b="1" i="1" u="sng" dirty="0" smtClean="0"/>
              <a:t>Z1,Z2,Z3,Z4,Z5,Z6</a:t>
            </a:r>
            <a:r>
              <a:rPr lang="en-US" altLang="ko-KR" dirty="0" smtClean="0"/>
              <a:t>,DDT(3,2),VX(3,2,1100)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COMMON </a:t>
            </a:r>
            <a:r>
              <a:rPr lang="en-US" altLang="ko-KR" dirty="0"/>
              <a:t>/VIBCNS/ A, </a:t>
            </a:r>
            <a:r>
              <a:rPr lang="en-US" altLang="ko-KR" b="1" i="1" u="sng" dirty="0"/>
              <a:t>W</a:t>
            </a:r>
            <a:r>
              <a:rPr lang="en-US" altLang="ko-KR" dirty="0" smtClean="0"/>
              <a:t>, P, COF4</a:t>
            </a:r>
            <a:r>
              <a:rPr lang="en-US" altLang="ko-KR" dirty="0"/>
              <a:t>, COF5, </a:t>
            </a:r>
            <a:r>
              <a:rPr lang="en-US" altLang="ko-KR" dirty="0" smtClean="0"/>
              <a:t>COF6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W</a:t>
            </a:r>
            <a:r>
              <a:rPr lang="ko-KR" altLang="en-US" dirty="0" smtClean="0"/>
              <a:t>의 의미 찾기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</a:t>
            </a:r>
            <a:r>
              <a:rPr lang="en-US" altLang="ko-KR" dirty="0"/>
              <a:t>() : COMMON /VIBCSN</a:t>
            </a:r>
            <a:r>
              <a:rPr lang="en-US" altLang="ko-KR" dirty="0" smtClean="0"/>
              <a:t>/ COF1,COF2,COF3,COF4,COF5,COF6</a:t>
            </a:r>
            <a:endParaRPr lang="en-US" altLang="ko-KR" dirty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2:ROC() : COMMON /VIBCNS/COF1,COF2,COF3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1:SETARY() </a:t>
            </a:r>
            <a:r>
              <a:rPr lang="ko-KR" altLang="en-US" dirty="0" smtClean="0"/>
              <a:t>도 동일</a:t>
            </a:r>
            <a:endParaRPr lang="en-US" altLang="ko-KR" dirty="0" smtClean="0"/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최상위에서 </a:t>
            </a:r>
            <a:r>
              <a:rPr lang="en-US" altLang="ko-KR" dirty="0" smtClean="0"/>
              <a:t>COF1~3</a:t>
            </a:r>
            <a:r>
              <a:rPr lang="ko-KR" altLang="en-US" dirty="0" smtClean="0"/>
              <a:t>만 정의했음 </a:t>
            </a:r>
            <a:r>
              <a:rPr lang="en-US" altLang="ko-KR" dirty="0" smtClean="0"/>
              <a:t>-&gt; COF4~6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안쓰이는</a:t>
            </a:r>
            <a:r>
              <a:rPr lang="ko-KR" altLang="en-US" dirty="0" smtClean="0"/>
              <a:t> 건가</a:t>
            </a:r>
            <a:r>
              <a:rPr lang="en-US" altLang="ko-KR" dirty="0" smtClean="0"/>
              <a:t>?</a:t>
            </a:r>
          </a:p>
          <a:p>
            <a:pPr lvl="3">
              <a:lnSpc>
                <a:spcPct val="170000"/>
              </a:lnSpc>
            </a:pPr>
            <a:r>
              <a:rPr lang="ko-KR" altLang="en-US" dirty="0" smtClean="0"/>
              <a:t>아마도 </a:t>
            </a:r>
            <a:r>
              <a:rPr lang="en-US" altLang="ko-KR" dirty="0" smtClean="0"/>
              <a:t>common</a:t>
            </a:r>
            <a:r>
              <a:rPr lang="ko-KR" altLang="en-US" dirty="0" smtClean="0"/>
              <a:t>은 하위에서 정의된 것이 사용되는 모양임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/>
              <a:t>의</a:t>
            </a:r>
            <a:r>
              <a:rPr lang="en-US" altLang="ko-KR" dirty="0" smtClean="0"/>
              <a:t> JSEQ==3000</a:t>
            </a:r>
            <a:r>
              <a:rPr lang="ko-KR" altLang="en-US" dirty="0" smtClean="0"/>
              <a:t>에서는 다 </a:t>
            </a:r>
            <a:r>
              <a:rPr lang="ko-KR" altLang="en-US" dirty="0" err="1" smtClean="0"/>
              <a:t>읽어들이고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3:CRDINN()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COF2</a:t>
            </a:r>
            <a:r>
              <a:rPr lang="ko-KR" altLang="en-US" dirty="0"/>
              <a:t> </a:t>
            </a:r>
            <a:r>
              <a:rPr lang="ko-KR" altLang="en-US" dirty="0" smtClean="0"/>
              <a:t>값임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pl-PL" altLang="ko-KR" dirty="0" smtClean="0"/>
              <a:t>F </a:t>
            </a:r>
            <a:r>
              <a:rPr lang="pl-PL" altLang="ko-KR" dirty="0"/>
              <a:t>= W + Z1*T + Z2*T*T + Z3*T**3 + Z4*T**4 + Z5*T**5 +Z6*T**</a:t>
            </a:r>
            <a:r>
              <a:rPr lang="pl-PL" altLang="ko-KR" dirty="0" smtClean="0"/>
              <a:t>6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 : KIK==0~3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각속도</a:t>
            </a:r>
            <a:r>
              <a:rPr lang="en-US" altLang="ko-KR" dirty="0" smtClean="0"/>
              <a:t>(Hz) -&gt; 2*pi*F = omega</a:t>
            </a:r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KIK==4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dummy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각속도를 시간에 따른 함수로 주기 위한 </a:t>
            </a:r>
            <a:r>
              <a:rPr lang="ko-KR" altLang="en-US" dirty="0" err="1" smtClean="0"/>
              <a:t>보정식</a:t>
            </a:r>
            <a:r>
              <a:rPr lang="ko-KR" altLang="en-US" dirty="0" smtClean="0"/>
              <a:t> 같음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호출 예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FUNB0()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FIT(FPAI,T)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17280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마찰 코딩 확인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5514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Card group 22 : Gap pressure difference force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JSEQ=1050,1060</a:t>
            </a:r>
          </a:p>
          <a:p>
            <a:pPr lvl="1">
              <a:lnSpc>
                <a:spcPct val="160000"/>
              </a:lnSpc>
            </a:pPr>
            <a:r>
              <a:rPr lang="en-US" altLang="ko-KR" dirty="0" smtClean="0"/>
              <a:t>1050 K L GSF { GSPK }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GSF(K,L) : Gap pressure difference force</a:t>
            </a:r>
          </a:p>
          <a:p>
            <a:pPr lvl="2">
              <a:lnSpc>
                <a:spcPct val="160000"/>
              </a:lnSpc>
            </a:pPr>
            <a:r>
              <a:rPr lang="en-US" altLang="ko-KR" dirty="0" smtClean="0"/>
              <a:t>GSPK(K,L) : Spring constant simulating gas pressure effect</a:t>
            </a:r>
          </a:p>
          <a:p>
            <a:pPr lvl="1">
              <a:lnSpc>
                <a:spcPct val="160000"/>
              </a:lnSpc>
            </a:pPr>
            <a:r>
              <a:rPr lang="ko-KR" altLang="en-US" dirty="0" smtClean="0"/>
              <a:t>프로그램 상에는 </a:t>
            </a:r>
            <a:r>
              <a:rPr lang="en-US" altLang="ko-KR" dirty="0" smtClean="0"/>
              <a:t>GSPK</a:t>
            </a:r>
            <a:r>
              <a:rPr lang="ko-KR" altLang="en-US" dirty="0" smtClean="0"/>
              <a:t>는 변수 선언도 없고 입출력도 안함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 smtClean="0"/>
              <a:t>GSF(K,L)</a:t>
            </a:r>
            <a:r>
              <a:rPr lang="ko-KR" altLang="en-US" dirty="0" smtClean="0"/>
              <a:t>은 유일하게 </a:t>
            </a:r>
            <a:r>
              <a:rPr lang="en-US" altLang="ko-KR" dirty="0" smtClean="0"/>
              <a:t>function FUN()</a:t>
            </a:r>
            <a:r>
              <a:rPr lang="ko-KR" altLang="en-US" dirty="0" smtClean="0"/>
              <a:t>에서 사용됨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 smtClean="0"/>
              <a:t>아마도 마찰계산에는 사용되지 않는 것 같음</a:t>
            </a:r>
            <a:r>
              <a:rPr lang="en-US" altLang="ko-KR" dirty="0" smtClean="0"/>
              <a:t>.</a:t>
            </a:r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945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Card group 23 : Factor according to friction force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1110 KDMY1 KDMY2 LDMY1 LDMY2 FI1 FI2 [ PPPP ]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FI1 : Coefficient of static friction (?)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 smtClean="0"/>
              <a:t>FI2 : Coefficient of dynamic friction (?)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FI1(KDMY1,LDMY1)~FI1(KDMY2,LDMY2)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FI1 </a:t>
            </a:r>
            <a:r>
              <a:rPr lang="ko-KR" altLang="en-US" sz="1600" dirty="0" smtClean="0"/>
              <a:t>값을 집어넣는다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FI2</a:t>
            </a:r>
            <a:r>
              <a:rPr lang="ko-KR" altLang="en-US" sz="1600" dirty="0" smtClean="0"/>
              <a:t>에 대해서도 마찬가지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예제에서는 전체 블록에 전부 적용함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1110       </a:t>
            </a:r>
            <a:r>
              <a:rPr lang="en-US" altLang="ko-KR" sz="1400" dirty="0"/>
              <a:t>1.0      14.0       1.0      13.0       0.2 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en-US" altLang="ko-KR" sz="1400" dirty="0" smtClean="0"/>
              <a:t>KDMY2=14</a:t>
            </a:r>
            <a:r>
              <a:rPr lang="ko-KR" altLang="en-US" sz="1400" dirty="0" smtClean="0"/>
              <a:t>인 이</a:t>
            </a:r>
            <a:r>
              <a:rPr lang="ko-KR" altLang="en-US" sz="1400" dirty="0"/>
              <a:t>유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블록 </a:t>
            </a:r>
            <a:r>
              <a:rPr lang="en-US" altLang="ko-KR" sz="1400" dirty="0" smtClean="0"/>
              <a:t>12</a:t>
            </a:r>
            <a:r>
              <a:rPr lang="ko-KR" altLang="en-US" sz="1400" dirty="0" smtClean="0"/>
              <a:t>열에 </a:t>
            </a:r>
            <a:r>
              <a:rPr lang="ko-KR" altLang="en-US" sz="1400" dirty="0" err="1" smtClean="0"/>
              <a:t>좌우측</a:t>
            </a:r>
            <a:r>
              <a:rPr lang="ko-KR" altLang="en-US" sz="1400" dirty="0" smtClean="0"/>
              <a:t> 고정반사체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 추가됨</a:t>
            </a:r>
            <a:endParaRPr lang="en-US" altLang="ko-KR" sz="14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PPPP : </a:t>
            </a:r>
            <a:r>
              <a:rPr lang="ko-KR" altLang="en-US" sz="1800" dirty="0" smtClean="0"/>
              <a:t>매뉴얼에 없는 알 수 없는 값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실제 미사용</a:t>
            </a:r>
            <a:r>
              <a:rPr lang="en-US" altLang="ko-KR" sz="1800" dirty="0" smtClean="0"/>
              <a:t>) (</a:t>
            </a:r>
            <a:r>
              <a:rPr lang="ko-KR" altLang="en-US" sz="1800" dirty="0" smtClean="0"/>
              <a:t>뒤에 추가 설명</a:t>
            </a:r>
            <a:r>
              <a:rPr lang="en-US" altLang="ko-KR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FI1</a:t>
            </a:r>
            <a:r>
              <a:rPr lang="ko-KR" altLang="en-US" sz="1800" dirty="0" smtClean="0"/>
              <a:t>는 매뉴얼 상 수직항력에 사용자가 정한 값으로 </a:t>
            </a:r>
            <a:r>
              <a:rPr lang="ko-KR" altLang="en-US" sz="1800" dirty="0" err="1" smtClean="0"/>
              <a:t>웨이팅한</a:t>
            </a:r>
            <a:r>
              <a:rPr lang="ko-KR" altLang="en-US" sz="1800" dirty="0" smtClean="0"/>
              <a:t> 값이다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수직항력을 그대로 쓰기엔 너무 크다고 생각했나</a:t>
            </a:r>
            <a:r>
              <a:rPr lang="en-US" altLang="ko-KR" sz="1800" dirty="0" smtClean="0"/>
              <a:t>?)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/>
              <a:t>FI2</a:t>
            </a:r>
            <a:r>
              <a:rPr lang="ko-KR" altLang="en-US" sz="1800" dirty="0" smtClean="0"/>
              <a:t>는 읽어는 들이나 사용되지 않는다</a:t>
            </a:r>
            <a:r>
              <a:rPr lang="en-US" altLang="ko-KR" sz="18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0030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입력 데이터 읽어 들인 후 다음 과정으로 수정함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문번호</a:t>
            </a:r>
            <a:r>
              <a:rPr lang="ko-KR" altLang="en-US" dirty="0" smtClean="0"/>
              <a:t> </a:t>
            </a:r>
            <a:r>
              <a:rPr lang="en-US" altLang="ko-KR" dirty="0" smtClean="0"/>
              <a:t>1120)</a:t>
            </a:r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II = N-L+1  -&gt;  </a:t>
            </a:r>
            <a:r>
              <a:rPr lang="ko-KR" altLang="en-US" dirty="0" smtClean="0"/>
              <a:t>블록 상부부터 </a:t>
            </a:r>
            <a:r>
              <a:rPr lang="en-US" altLang="ko-KR" dirty="0" smtClean="0"/>
              <a:t>13~1 </a:t>
            </a:r>
            <a:r>
              <a:rPr lang="ko-KR" altLang="en-US" dirty="0" smtClean="0"/>
              <a:t>루프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www += </a:t>
            </a:r>
            <a:r>
              <a:rPr lang="en-US" altLang="ko-KR" dirty="0" err="1" smtClean="0"/>
              <a:t>wg</a:t>
            </a:r>
            <a:r>
              <a:rPr lang="en-US" altLang="ko-KR" dirty="0" smtClean="0"/>
              <a:t>(K,II)  -&gt;  </a:t>
            </a:r>
            <a:r>
              <a:rPr lang="ko-KR" altLang="en-US" dirty="0" smtClean="0"/>
              <a:t>블록 무게</a:t>
            </a:r>
            <a:r>
              <a:rPr lang="en-US" altLang="ko-KR" dirty="0" smtClean="0"/>
              <a:t>(kg) </a:t>
            </a:r>
            <a:r>
              <a:rPr lang="ko-KR" altLang="en-US" dirty="0" smtClean="0"/>
              <a:t>누적함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FI1(K,II) = www*FI1(K,II)+</a:t>
            </a:r>
            <a:r>
              <a:rPr lang="en-US" altLang="ko-KR" dirty="0" err="1" smtClean="0"/>
              <a:t>pppp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FI1(K,II) : </a:t>
            </a:r>
            <a:r>
              <a:rPr lang="ko-KR" altLang="en-US" dirty="0" smtClean="0"/>
              <a:t>자중에 대한 </a:t>
            </a:r>
            <a:r>
              <a:rPr lang="ko-KR" altLang="en-US" dirty="0" err="1" smtClean="0"/>
              <a:t>웨이팅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팩터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: 0.2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이 식은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Ffric</a:t>
            </a:r>
            <a:r>
              <a:rPr lang="en-US" altLang="ko-KR" dirty="0" smtClean="0"/>
              <a:t> = mu*Sum(W)+</a:t>
            </a:r>
            <a:r>
              <a:rPr lang="en-US" altLang="ko-KR" dirty="0" err="1" smtClean="0"/>
              <a:t>Pdrop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본셈</a:t>
            </a:r>
            <a:endParaRPr lang="en-US" altLang="ko-KR" dirty="0" smtClean="0"/>
          </a:p>
          <a:p>
            <a:pPr lvl="2">
              <a:lnSpc>
                <a:spcPct val="170000"/>
              </a:lnSpc>
            </a:pPr>
            <a:r>
              <a:rPr lang="en-US" altLang="ko-KR" dirty="0" smtClean="0"/>
              <a:t>FI2</a:t>
            </a:r>
            <a:r>
              <a:rPr lang="ko-KR" altLang="en-US" dirty="0" smtClean="0"/>
              <a:t>는 안 건드림   </a:t>
            </a:r>
            <a:r>
              <a:rPr lang="en-US" altLang="ko-KR" dirty="0" smtClean="0"/>
              <a:t>-&gt;  </a:t>
            </a:r>
            <a:r>
              <a:rPr lang="ko-KR" altLang="en-US" dirty="0" err="1" smtClean="0"/>
              <a:t>이건뭐냐</a:t>
            </a:r>
            <a:r>
              <a:rPr lang="en-US" altLang="ko-KR" dirty="0" smtClean="0"/>
              <a:t>?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그러므로 매뉴얼의 식 </a:t>
            </a:r>
            <a:r>
              <a:rPr lang="en-US" altLang="ko-KR" dirty="0" smtClean="0"/>
              <a:t>(13)</a:t>
            </a:r>
            <a:r>
              <a:rPr lang="ko-KR" altLang="en-US" dirty="0" smtClean="0"/>
              <a:t>에서 자중 부분만 </a:t>
            </a:r>
            <a:r>
              <a:rPr lang="en-US" altLang="ko-KR" dirty="0" smtClean="0"/>
              <a:t>20%</a:t>
            </a:r>
            <a:r>
              <a:rPr lang="ko-KR" altLang="en-US" dirty="0" smtClean="0"/>
              <a:t>로 넣은 셈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r>
              <a:rPr lang="en-US" altLang="ko-KR" dirty="0" err="1" smtClean="0"/>
              <a:t>Func</a:t>
            </a:r>
            <a:r>
              <a:rPr lang="en-US" altLang="ko-KR" dirty="0" smtClean="0"/>
              <a:t> FRIC()</a:t>
            </a:r>
            <a:r>
              <a:rPr lang="ko-KR" altLang="en-US" dirty="0" smtClean="0"/>
              <a:t>에서 뭔가 또 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Fric</a:t>
            </a:r>
            <a:r>
              <a:rPr lang="en-US" altLang="ko-KR" dirty="0" smtClean="0"/>
              <a:t> = FI1(K,L) * FICOF + F12(K,L) * V * V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오호 이식이 식</a:t>
            </a:r>
            <a:r>
              <a:rPr lang="en-US" altLang="ko-KR" dirty="0" smtClean="0"/>
              <a:t>(12)</a:t>
            </a:r>
            <a:r>
              <a:rPr lang="ko-KR" altLang="en-US" dirty="0" smtClean="0"/>
              <a:t>인 셈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50273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매뉴얼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139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𝐹𝐼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𝐿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𝑝𝑝𝑝𝑝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12776"/>
                <a:ext cx="3621761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𝑔</m:t>
                          </m:r>
                        </m:e>
                      </m:nary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2776"/>
                <a:ext cx="2369431" cy="8798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607156"/>
                <a:ext cx="4186402" cy="442878"/>
              </a:xfrm>
              <a:prstGeom prst="rect">
                <a:avLst/>
              </a:prstGeom>
              <a:blipFill rotWithShape="1"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𝑄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732" y="2607156"/>
                <a:ext cx="5091843" cy="442878"/>
              </a:xfrm>
              <a:prstGeom prst="rect">
                <a:avLst/>
              </a:prstGeom>
              <a:blipFill rotWithShape="1"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391473" y="3356992"/>
            <a:ext cx="44880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FI1</a:t>
            </a:r>
            <a:r>
              <a:rPr lang="ko-KR" altLang="en-US" sz="1600" dirty="0" smtClean="0"/>
              <a:t>이라는 </a:t>
            </a:r>
            <a:r>
              <a:rPr lang="ko-KR" altLang="en-US" sz="1600" dirty="0" err="1" smtClean="0"/>
              <a:t>웨이팅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팩터를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r>
              <a:rPr lang="en-US" altLang="ko-KR" sz="1600" dirty="0" smtClean="0"/>
              <a:t>FI2, </a:t>
            </a:r>
            <a:r>
              <a:rPr lang="en-US" altLang="ko-KR" sz="1600" dirty="0" err="1" smtClean="0"/>
              <a:t>pppp</a:t>
            </a:r>
            <a:r>
              <a:rPr lang="ko-KR" altLang="en-US" sz="1600" dirty="0" smtClean="0"/>
              <a:t>는 실제로 사용하지도 않음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/>
              <a:t>정지마찰계수는 </a:t>
            </a:r>
            <a:r>
              <a:rPr lang="en-US" altLang="ko-KR" sz="1600" dirty="0"/>
              <a:t>FICOF = DMY(1)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읽어들이고</a:t>
            </a:r>
            <a:r>
              <a:rPr lang="ko-KR" altLang="en-US" sz="1600" dirty="0"/>
              <a:t> 있는데 실제로 </a:t>
            </a:r>
            <a:r>
              <a:rPr lang="en-US" altLang="ko-KR" sz="1600" dirty="0"/>
              <a:t>DMY(1)</a:t>
            </a:r>
            <a:r>
              <a:rPr lang="ko-KR" altLang="en-US" sz="1600" dirty="0"/>
              <a:t>은 블록의 </a:t>
            </a:r>
            <a:r>
              <a:rPr lang="en-US" altLang="ko-KR" sz="1600" dirty="0"/>
              <a:t>K</a:t>
            </a:r>
            <a:r>
              <a:rPr lang="ko-KR" altLang="en-US" sz="1600" dirty="0"/>
              <a:t>값임</a:t>
            </a:r>
            <a:r>
              <a:rPr lang="en-US" altLang="ko-KR" sz="1600" dirty="0" smtClean="0"/>
              <a:t>. (</a:t>
            </a:r>
            <a:r>
              <a:rPr lang="ko-KR" altLang="en-US" sz="1600" dirty="0"/>
              <a:t>버그</a:t>
            </a:r>
            <a:r>
              <a:rPr lang="en-US" altLang="ko-KR" sz="1600" dirty="0"/>
              <a:t>-_-)</a:t>
            </a:r>
          </a:p>
          <a:p>
            <a:r>
              <a:rPr lang="ko-KR" altLang="en-US" sz="1600" dirty="0"/>
              <a:t>운동마찰계수는 아예 </a:t>
            </a:r>
            <a:r>
              <a:rPr lang="ko-KR" altLang="en-US" sz="1600" dirty="0" smtClean="0"/>
              <a:t>읽어 들이지도 </a:t>
            </a:r>
            <a:r>
              <a:rPr lang="ko-KR" altLang="en-US" sz="1600" dirty="0"/>
              <a:t>않음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저 수식대로 라면</a:t>
            </a:r>
            <a:endParaRPr lang="en-US" altLang="ko-KR" sz="1600" dirty="0" smtClean="0"/>
          </a:p>
          <a:p>
            <a:r>
              <a:rPr lang="en-US" altLang="ko-KR" sz="1600" dirty="0" smtClean="0"/>
              <a:t>FI2&gt;0 </a:t>
            </a:r>
            <a:r>
              <a:rPr lang="ko-KR" altLang="en-US" sz="1600" dirty="0" smtClean="0"/>
              <a:t>인 상태에서 마찰력이 속도제곱에 비례해 증가해버림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운동마찰계수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정지마찰계수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FI2&lt;0</a:t>
            </a:r>
            <a:r>
              <a:rPr lang="ko-KR" altLang="en-US" sz="1600" dirty="0" smtClean="0"/>
              <a:t>으로 보면 마찰력이 속도제곱에 비례해 감소해버림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지수의 역함수 적으로 감소해야 하는데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3573016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수식 자체가 틀림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상하 블록 떨어져 있어도 마찰력 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34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수정</a:t>
            </a:r>
            <a:r>
              <a:rPr lang="ko-KR" altLang="en-US" dirty="0"/>
              <a:t>사</a:t>
            </a:r>
            <a:r>
              <a:rPr lang="ko-KR" altLang="en-US" dirty="0" smtClean="0"/>
              <a:t>항 </a:t>
            </a:r>
            <a:r>
              <a:rPr lang="en-US" altLang="ko-KR" dirty="0" smtClean="0"/>
              <a:t>v04i </a:t>
            </a:r>
            <a:r>
              <a:rPr lang="en-US" altLang="ko-KR" dirty="0"/>
              <a:t>(</a:t>
            </a:r>
            <a:r>
              <a:rPr lang="en-US" altLang="ko-KR" dirty="0" smtClean="0"/>
              <a:t>161202)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System Damping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적용 버전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SAPCOR_v04i_Force_Build001.py</a:t>
            </a:r>
          </a:p>
          <a:p>
            <a:pPr lvl="2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def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VectorField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():</a:t>
            </a: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Main Loop &gt; SYSTEM DAMPING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오류 수정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적용 버전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SAPCOR_v04i_Force_Build001.py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if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[K,L]!=[0,0] and [K,L]!=[1,0] and K!=0 and K!=L+1: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#{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수정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if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[K,L]!=[0,0] and [K,L]!=[1,0] and K!=0 and K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!=Core[‘M’]+1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#{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설명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원래 의미는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K==M+1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일 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Right Restraint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이므로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적용하지 않으려는 것임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2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그런데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을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잘못 적음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L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적으면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(L+1,L)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인 모든 블록에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적용되지 않음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 이슈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Right Restraint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Body Force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적용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안하는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부분은 추가적인 확인이 필요함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External Loads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적용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버전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SAPCOR_v04i_Input_Build002.py</a:t>
            </a: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Loads on support frame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주석에서 단위를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cm-&gt;L, s-&gt;T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변경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Load[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]['Type'] = 'None', '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Accel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',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Disp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‘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or ‘Data’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다음으로 변경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Load[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]['Type'] = 'None', '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Accel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', '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Disp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'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Load[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][‘Phase']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추가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(Phase shift in rad)</a:t>
            </a: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SAPCOR_v04i_Force_Build002.py</a:t>
            </a:r>
          </a:p>
          <a:p>
            <a:pPr lvl="3"/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VectorField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FORCE ON BASE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내용 작성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주의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sin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가속도를 줄 경우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</a:t>
            </a:r>
            <a:r>
              <a:rPr lang="en-US" altLang="ko-KR" baseline="-25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=-a</a:t>
            </a:r>
            <a:r>
              <a:rPr lang="en-US" altLang="ko-KR" baseline="-250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l-GR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ω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를 줘야 함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 (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그렇지 않으면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한쪽으로 흘러가 버림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lvl="3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 Read Block Info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부분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4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if (K,L)==(0,0): Fixed = ‘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FixedToBase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pPr lvl="4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-&gt;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if (K,L)==(0,0):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Fixed = ‘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Base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Friction by Vertical Force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오류 수정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변수 부호 구하는 식이 원하는 데로 동작하지 않음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(+(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x&gt;0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or -(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x&lt;0)),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식이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idle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에서 돌리면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의 부호에 따라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1, -1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나오는데 실제 프로그램에서는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True, False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로 값이 나옴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True, False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0.0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으로 인식되어 마찰력이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0.0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이 되어버리는 경우가 생김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해결법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cmp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(x,0)</a:t>
            </a:r>
            <a:r>
              <a:rPr lang="ko-KR" altLang="en-US" smtClean="0">
                <a:latin typeface="D2Coding" panose="020B0609020101020101" pitchFamily="49" charset="-127"/>
                <a:ea typeface="D2Coding" panose="020B0609020101020101" pitchFamily="49" charset="-127"/>
              </a:rPr>
              <a:t>을 사용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SAPCOR_v04i_Force_Block_V_F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Build000,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L328: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F_FL = - (+(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xi_L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&gt;0) or -(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xi_L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&lt;0)) * mu *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F_VL</a:t>
            </a:r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Build001, L329: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F_FL = -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cmp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(xi_L,0) * mu *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F_VL</a:t>
            </a:r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Build000, L368: </a:t>
            </a:r>
            <a:r>
              <a:rPr lang="pt-BR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F_FR </a:t>
            </a:r>
            <a:r>
              <a:rPr lang="pt-BR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 - (+(xi_R&gt;0) or -(xi_R&lt;0)) * mu * F_VR</a:t>
            </a:r>
          </a:p>
          <a:p>
            <a:pPr lvl="1"/>
            <a:r>
              <a:rPr lang="pt-BR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Build001, L370: </a:t>
            </a:r>
            <a:r>
              <a:rPr lang="pt-BR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F_FR = - cmp(xi_R,0) * mu * F_VR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1110 </a:t>
            </a:r>
            <a:r>
              <a:rPr lang="ko-KR" altLang="en-US" dirty="0" smtClean="0"/>
              <a:t>데이터 예제와 </a:t>
            </a:r>
            <a:r>
              <a:rPr lang="ko-KR" altLang="en-US" dirty="0" err="1" smtClean="0"/>
              <a:t>수계산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정확함</a:t>
            </a:r>
            <a:endParaRPr lang="ko-KR" altLang="en-US" sz="2000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389019"/>
              </p:ext>
            </p:extLst>
          </p:nvPr>
        </p:nvGraphicFramePr>
        <p:xfrm>
          <a:off x="1781175" y="1814513"/>
          <a:ext cx="5581650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워크시트" r:id="rId3" imgW="5581757" imgH="3228930" progId="Excel.Sheet.12">
                  <p:embed/>
                </p:oleObj>
              </mc:Choice>
              <mc:Fallback>
                <p:oleObj name="워크시트" r:id="rId3" imgW="5581757" imgH="32289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175" y="1814513"/>
                        <a:ext cx="5581650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4699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Card group 24 : Coefficient of friction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400" dirty="0" smtClean="0"/>
              <a:t>1130 FICOF { FICOFK }</a:t>
            </a:r>
          </a:p>
          <a:p>
            <a:pPr lvl="2"/>
            <a:r>
              <a:rPr lang="en-US" altLang="ko-KR" sz="1600" dirty="0" smtClean="0"/>
              <a:t>FICOF : Coefficient of static friction (?)</a:t>
            </a:r>
          </a:p>
          <a:p>
            <a:pPr lvl="2"/>
            <a:r>
              <a:rPr lang="en-US" altLang="ko-KR" sz="1600" dirty="0" smtClean="0"/>
              <a:t>FICOFK : Coefficient of dynamic friction (?)</a:t>
            </a:r>
          </a:p>
          <a:p>
            <a:pPr lvl="1"/>
            <a:r>
              <a:rPr lang="en-US" altLang="ko-KR" sz="2000" dirty="0" smtClean="0">
                <a:solidFill>
                  <a:srgbClr val="0000FF"/>
                </a:solidFill>
              </a:rPr>
              <a:t>FICOFK</a:t>
            </a:r>
            <a:r>
              <a:rPr lang="ko-KR" altLang="en-US" sz="2000" dirty="0" smtClean="0"/>
              <a:t>는 매뉴얼 상에는 나오나 실제 프로그램에는 변수 선언도 없고 </a:t>
            </a:r>
            <a:r>
              <a:rPr lang="en-US" altLang="ko-KR" sz="2000" dirty="0" smtClean="0">
                <a:solidFill>
                  <a:srgbClr val="FF0000"/>
                </a:solidFill>
              </a:rPr>
              <a:t>read </a:t>
            </a:r>
            <a:r>
              <a:rPr lang="ko-KR" altLang="en-US" sz="2000" dirty="0" smtClean="0">
                <a:solidFill>
                  <a:srgbClr val="FF0000"/>
                </a:solidFill>
              </a:rPr>
              <a:t>하지도</a:t>
            </a:r>
            <a:r>
              <a:rPr lang="en-US" altLang="ko-KR" sz="2000" dirty="0" smtClean="0">
                <a:solidFill>
                  <a:srgbClr val="FF0000"/>
                </a:solidFill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결과에 출력하지도 않음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270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function FRIC()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/>
              <a:t>프로그</a:t>
            </a:r>
            <a:r>
              <a:rPr lang="ko-KR" altLang="en-US" sz="1400" dirty="0"/>
              <a:t>램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초기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읽어들인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: K,L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사용할 수직항력에 대한 </a:t>
            </a:r>
            <a:r>
              <a:rPr lang="ko-KR" altLang="en-US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웨이팅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예제는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사용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*=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위에 쌓인 블록 무게</a:t>
            </a:r>
            <a:endParaRPr lang="en-US" altLang="ko-KR" sz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FI1(K,L) += 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</a:t>
            </a:r>
            <a:endParaRPr lang="en-US" altLang="ko-KR" sz="12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FRIC = FI1(K,L)*FICOF+FI2(K,L)*V*V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(12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30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l-GR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)+f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lang="en-US" altLang="ko-KR" sz="1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2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V==0. : FRIC=0.</a:t>
            </a:r>
          </a:p>
          <a:p>
            <a:pPr lvl="1">
              <a:lnSpc>
                <a:spcPct val="120000"/>
              </a:lnSpc>
            </a:pP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 = DSIGN(CVA,V) * FRIC   : </a:t>
            </a:r>
            <a:r>
              <a:rPr lang="ko-KR" altLang="en-US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해당 수식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 (9)  F</a:t>
            </a:r>
            <a:r>
              <a:rPr lang="en-US" altLang="ko-KR" sz="12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2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k,l-1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f(</a:t>
            </a:r>
            <a:r>
              <a:rPr lang="en-US" altLang="ko-KR" sz="1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2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400" dirty="0" smtClean="0"/>
              <a:t>변수 의미</a:t>
            </a:r>
            <a:endParaRPr lang="en-US" altLang="ko-KR" sz="14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FI1(K,L)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초기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수직항력에 곱해질 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값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예제</a:t>
            </a:r>
            <a:r>
              <a:rPr lang="en-US" altLang="ko-KR" sz="1200" dirty="0" smtClean="0"/>
              <a:t>: 0.2)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마찰력 계산 직전</a:t>
            </a:r>
            <a:r>
              <a:rPr lang="en-US" altLang="ko-KR" sz="1200" dirty="0" smtClean="0"/>
              <a:t>: (K,L) </a:t>
            </a:r>
            <a:r>
              <a:rPr lang="ko-KR" altLang="en-US" sz="1200" dirty="0" smtClean="0"/>
              <a:t>위에 쌓인 블록들 무게</a:t>
            </a:r>
            <a:r>
              <a:rPr lang="en-US" altLang="ko-KR" sz="1200" dirty="0" smtClean="0"/>
              <a:t>*</a:t>
            </a:r>
            <a:r>
              <a:rPr lang="ko-KR" altLang="en-US" sz="1200" dirty="0" err="1" smtClean="0"/>
              <a:t>웨이트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 err="1" smtClean="0"/>
              <a:t>F</a:t>
            </a:r>
            <a:r>
              <a:rPr lang="en-US" altLang="ko-KR" sz="1200" baseline="30000" dirty="0" err="1" smtClean="0"/>
              <a:t>P</a:t>
            </a:r>
            <a:r>
              <a:rPr lang="en-US" altLang="ko-KR" sz="1200" baseline="-25000" dirty="0" err="1" smtClean="0"/>
              <a:t>k,l</a:t>
            </a:r>
            <a:endParaRPr lang="en-US" altLang="ko-KR" sz="1200" dirty="0" smtClean="0"/>
          </a:p>
          <a:p>
            <a:pPr lvl="1">
              <a:lnSpc>
                <a:spcPct val="120000"/>
              </a:lnSpc>
            </a:pPr>
            <a:r>
              <a:rPr lang="en-US" altLang="ko-KR" sz="1300" dirty="0" err="1" smtClean="0"/>
              <a:t>F</a:t>
            </a:r>
            <a:r>
              <a:rPr lang="en-US" altLang="ko-KR" sz="1300" baseline="30000" dirty="0" err="1" smtClean="0"/>
              <a:t>P</a:t>
            </a:r>
            <a:r>
              <a:rPr lang="en-US" altLang="ko-KR" sz="1300" baseline="-25000" dirty="0" err="1" smtClean="0"/>
              <a:t>k,l</a:t>
            </a:r>
            <a:r>
              <a:rPr lang="en-US" altLang="ko-KR" sz="1300" dirty="0" smtClean="0"/>
              <a:t> : </a:t>
            </a:r>
            <a:r>
              <a:rPr lang="ko-KR" altLang="en-US" sz="1300" dirty="0" smtClean="0"/>
              <a:t>블록 </a:t>
            </a:r>
            <a:r>
              <a:rPr lang="en-US" altLang="ko-KR" sz="1300" dirty="0"/>
              <a:t>1</a:t>
            </a:r>
            <a:r>
              <a:rPr lang="ko-KR" altLang="en-US" sz="1300" dirty="0"/>
              <a:t>개당 압력 강하에 의한 </a:t>
            </a:r>
            <a:r>
              <a:rPr lang="ko-KR" altLang="en-US" sz="1300" dirty="0" smtClean="0"/>
              <a:t>힘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사용 </a:t>
            </a:r>
            <a:r>
              <a:rPr lang="ko-KR" altLang="en-US" sz="1300" dirty="0" err="1" smtClean="0"/>
              <a:t>안되는</a:t>
            </a:r>
            <a:r>
              <a:rPr lang="ko-KR" altLang="en-US" sz="1300" dirty="0" smtClean="0"/>
              <a:t> 듯</a:t>
            </a:r>
            <a:r>
              <a:rPr lang="en-US" altLang="ko-KR" sz="13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sz="1200" dirty="0" smtClean="0"/>
              <a:t>JSEQ=1110</a:t>
            </a:r>
            <a:r>
              <a:rPr lang="ko-KR" altLang="en-US" sz="1200" dirty="0" smtClean="0"/>
              <a:t>에서 읽힘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결과에 출력은 안함</a:t>
            </a:r>
            <a:r>
              <a:rPr lang="en-US" altLang="ko-KR" sz="1200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그러나 매뉴얼의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입력파일 설명 </a:t>
            </a:r>
            <a:r>
              <a:rPr lang="ko-KR" altLang="en-US" sz="1200" dirty="0" smtClean="0"/>
              <a:t>부분에는 </a:t>
            </a:r>
            <a:r>
              <a:rPr lang="ko-KR" altLang="en-US" sz="1200" dirty="0"/>
              <a:t>표시 안되어 있음</a:t>
            </a:r>
            <a:r>
              <a:rPr lang="en-US" altLang="ko-KR" sz="1200" dirty="0"/>
              <a:t> (</a:t>
            </a:r>
            <a:r>
              <a:rPr lang="en-US" altLang="ko-KR" sz="1200" dirty="0" smtClean="0"/>
              <a:t>p.32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예제에선 </a:t>
            </a:r>
            <a:r>
              <a:rPr lang="en-US" altLang="ko-KR" sz="1200" dirty="0" smtClean="0"/>
              <a:t>0</a:t>
            </a:r>
          </a:p>
          <a:p>
            <a:pPr lvl="1">
              <a:lnSpc>
                <a:spcPct val="120000"/>
              </a:lnSpc>
            </a:pPr>
            <a:r>
              <a:rPr lang="en-US" altLang="ko-KR" sz="1300" dirty="0" smtClean="0"/>
              <a:t>FI2(K,L)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마찰력에 해당하는 부분</a:t>
            </a:r>
            <a:endParaRPr lang="en-US" altLang="ko-KR" sz="1200" dirty="0" smtClean="0"/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운동 마찰력의 표현이 프로그램과 매뉴얼이 다름</a:t>
            </a:r>
            <a:endParaRPr lang="en-US" altLang="ko-KR" sz="12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프로그램 상       </a:t>
            </a:r>
            <a:r>
              <a:rPr lang="en-US" altLang="ko-KR" sz="1100" dirty="0" smtClean="0"/>
              <a:t>: FI2(K,L) * v</a:t>
            </a:r>
            <a:r>
              <a:rPr lang="en-US" altLang="ko-KR" sz="1100" baseline="30000" dirty="0" smtClean="0"/>
              <a:t>2</a:t>
            </a:r>
            <a:endParaRPr lang="en-US" altLang="ko-KR" sz="1100" dirty="0" smtClean="0"/>
          </a:p>
          <a:p>
            <a:pPr lvl="3">
              <a:lnSpc>
                <a:spcPct val="120000"/>
              </a:lnSpc>
            </a:pPr>
            <a:r>
              <a:rPr lang="ko-KR" altLang="en-US" sz="1100" dirty="0" smtClean="0"/>
              <a:t>매뉴얼 상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식</a:t>
            </a:r>
            <a:r>
              <a:rPr lang="en-US" altLang="ko-KR" sz="1100" dirty="0" smtClean="0"/>
              <a:t>(12) : </a:t>
            </a:r>
            <a:r>
              <a:rPr lang="en-US" altLang="ko-KR" sz="1100" dirty="0" err="1" smtClean="0"/>
              <a:t>F</a:t>
            </a:r>
            <a:r>
              <a:rPr lang="en-US" altLang="ko-KR" sz="1100" baseline="30000" dirty="0" err="1" smtClean="0"/>
              <a:t>Q</a:t>
            </a:r>
            <a:r>
              <a:rPr lang="en-US" altLang="ko-KR" sz="1100" baseline="-25000" dirty="0" err="1" smtClean="0"/>
              <a:t>k,l</a:t>
            </a:r>
            <a:r>
              <a:rPr lang="en-US" altLang="ko-KR" sz="1100" dirty="0" smtClean="0"/>
              <a:t> * FI2(K,L) * v</a:t>
            </a:r>
            <a:r>
              <a:rPr lang="en-US" altLang="ko-KR" sz="1100" baseline="30000" dirty="0" smtClean="0"/>
              <a:t>2</a:t>
            </a:r>
            <a:r>
              <a:rPr lang="en-US" altLang="ko-KR" sz="1100" dirty="0" smtClean="0"/>
              <a:t>   (</a:t>
            </a:r>
            <a:r>
              <a:rPr lang="ko-KR" altLang="en-US" sz="1100" dirty="0" smtClean="0"/>
              <a:t>마찰계수의 개념</a:t>
            </a:r>
            <a:r>
              <a:rPr lang="en-US" altLang="ko-KR" sz="1100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sz="1200" dirty="0" smtClean="0"/>
              <a:t>예제는 </a:t>
            </a:r>
            <a:r>
              <a:rPr lang="en-US" altLang="ko-KR" sz="1200" dirty="0" smtClean="0"/>
              <a:t>0</a:t>
            </a:r>
          </a:p>
          <a:p>
            <a:pPr>
              <a:lnSpc>
                <a:spcPct val="120000"/>
              </a:lnSpc>
            </a:pP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3250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계산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의문점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dirty="0" smtClean="0"/>
              <a:t>왜 수직항력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위에 쌓인 블록들 무게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일부분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입력파일의 </a:t>
            </a:r>
            <a:r>
              <a:rPr lang="en-US" altLang="ko-KR" sz="1600" dirty="0" smtClean="0"/>
              <a:t>FI1)</a:t>
            </a:r>
            <a:r>
              <a:rPr lang="ko-KR" altLang="en-US" sz="1600" dirty="0" smtClean="0"/>
              <a:t>만 사용하는가</a:t>
            </a:r>
            <a:r>
              <a:rPr lang="en-US" altLang="ko-KR" sz="1600" dirty="0" smtClean="0"/>
              <a:t>? (</a:t>
            </a:r>
            <a:r>
              <a:rPr lang="ko-KR" altLang="en-US" sz="1600" dirty="0" smtClean="0"/>
              <a:t>예제</a:t>
            </a:r>
            <a:r>
              <a:rPr lang="en-US" altLang="ko-KR" sz="1600" dirty="0" smtClean="0"/>
              <a:t>: 20%)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은 매뉴얼의 입력 파일 설명에 언급되어 있지 않다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6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ko-KR" altLang="en-US" sz="1600" dirty="0" smtClean="0"/>
              <a:t>을 프로그램대로 써보면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5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l~N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ko-KR" sz="15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5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k,j</a:t>
            </a:r>
            <a:r>
              <a:rPr lang="en-US" altLang="ko-KR" sz="15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5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] * 0.2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(1110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에서 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FI1(K,L)</a:t>
            </a:r>
            <a:r>
              <a:rPr lang="ko-KR" altLang="en-US" sz="1500" baseline="-25000" dirty="0" smtClean="0">
                <a:solidFill>
                  <a:srgbClr val="0000FF"/>
                </a:solidFill>
              </a:rPr>
              <a:t>로 읽은 값</a:t>
            </a:r>
            <a:r>
              <a:rPr lang="en-US" altLang="ko-KR" sz="1500" baseline="-25000" dirty="0" smtClean="0">
                <a:solidFill>
                  <a:srgbClr val="0000FF"/>
                </a:solidFill>
              </a:rPr>
              <a:t>)</a:t>
            </a:r>
            <a:r>
              <a:rPr lang="en-US" altLang="ko-KR" sz="1500" dirty="0" smtClean="0">
                <a:solidFill>
                  <a:srgbClr val="0000FF"/>
                </a:solidFill>
              </a:rPr>
              <a:t> + </a:t>
            </a:r>
            <a:r>
              <a:rPr lang="en-US" altLang="ko-KR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400" baseline="30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400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FI2(K,L) * v</a:t>
            </a:r>
            <a:r>
              <a:rPr lang="en-US" altLang="ko-KR" sz="14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ko-KR" sz="1500" baseline="300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0000FF"/>
                </a:solidFill>
              </a:rPr>
              <a:t>card 23</a:t>
            </a:r>
            <a:r>
              <a:rPr lang="ko-KR" altLang="en-US" sz="1600" dirty="0" smtClean="0"/>
              <a:t>에서 </a:t>
            </a:r>
            <a:r>
              <a:rPr lang="ko-KR" altLang="en-US" sz="1600" dirty="0" err="1" smtClean="0"/>
              <a:t>읽어들인</a:t>
            </a:r>
            <a:r>
              <a:rPr lang="ko-KR" altLang="en-US" sz="1600" dirty="0" smtClean="0"/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FI1</a:t>
            </a:r>
            <a:r>
              <a:rPr lang="ko-KR" altLang="en-US" sz="1600" dirty="0" smtClean="0"/>
              <a:t>은 마찰계수가 아니다</a:t>
            </a:r>
            <a:r>
              <a:rPr lang="en-US" altLang="ko-KR" sz="1600" dirty="0" smtClean="0"/>
              <a:t>. (</a:t>
            </a:r>
            <a:r>
              <a:rPr lang="en-US" altLang="ko-KR" sz="1600" dirty="0" smtClean="0">
                <a:solidFill>
                  <a:srgbClr val="0000FF"/>
                </a:solidFill>
              </a:rPr>
              <a:t>FI2</a:t>
            </a:r>
            <a:r>
              <a:rPr lang="ko-KR" altLang="en-US" sz="1600" dirty="0" smtClean="0"/>
              <a:t>는 사용되지도 않는다</a:t>
            </a:r>
            <a:r>
              <a:rPr lang="en-US" altLang="ko-KR" sz="1600" dirty="0" smtClean="0"/>
              <a:t>.)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프로그램대로 써보면</a:t>
            </a:r>
            <a:endParaRPr lang="en-US" altLang="ko-KR" sz="1600" dirty="0" smtClean="0"/>
          </a:p>
          <a:p>
            <a:pPr>
              <a:lnSpc>
                <a:spcPct val="12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ko-KR" sz="16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160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FI1(K,L) * Sum[weight] * </a:t>
            </a:r>
            <a:r>
              <a:rPr lang="el-GR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ko-KR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FI2(K,L) * v</a:t>
            </a:r>
            <a:r>
              <a:rPr lang="en-US" altLang="ko-KR" sz="160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k,l</a:t>
            </a:r>
          </a:p>
          <a:p>
            <a:pPr>
              <a:lnSpc>
                <a:spcPct val="120000"/>
              </a:lnSpc>
            </a:pPr>
            <a:r>
              <a:rPr lang="ko-KR" altLang="en-US" sz="1600" dirty="0" smtClean="0"/>
              <a:t>의문점</a:t>
            </a:r>
            <a:endParaRPr lang="en-US" altLang="ko-KR" sz="1600" dirty="0" smtClean="0"/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가 아니라 </a:t>
            </a:r>
            <a:r>
              <a:rPr lang="en-US" altLang="ko-KR" sz="1200" dirty="0" smtClean="0"/>
              <a:t>dv/</a:t>
            </a:r>
            <a:r>
              <a:rPr lang="en-US" altLang="ko-KR" sz="1200" dirty="0" err="1" smtClean="0"/>
              <a:t>dt</a:t>
            </a:r>
            <a:r>
              <a:rPr lang="ko-KR" altLang="en-US" sz="1200" dirty="0" smtClean="0"/>
              <a:t>의 함수가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아님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상대속도의 함수임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운동마찰계수는 수직항력에 수평방향의 속도 성분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즉 </a:t>
            </a:r>
            <a:r>
              <a:rPr lang="en-US" altLang="ko-KR" sz="1200" dirty="0" smtClean="0"/>
              <a:t>v!=0 </a:t>
            </a:r>
            <a:r>
              <a:rPr lang="ko-KR" altLang="en-US" sz="1200" dirty="0" err="1" smtClean="0"/>
              <a:t>일때만</a:t>
            </a:r>
            <a:r>
              <a:rPr lang="ko-KR" altLang="en-US" sz="1200" dirty="0" smtClean="0"/>
              <a:t> 적용해야 하는 것 아닌가</a:t>
            </a:r>
            <a:r>
              <a:rPr lang="en-US" altLang="ko-KR" sz="1200" dirty="0" smtClean="0"/>
              <a:t>? -&gt; </a:t>
            </a:r>
            <a:r>
              <a:rPr lang="ko-KR" altLang="en-US" sz="1200" dirty="0" smtClean="0"/>
              <a:t>맞음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중간의 변화를 다항식으로 표현한 것임</a:t>
            </a:r>
            <a:r>
              <a:rPr lang="en-US" altLang="ko-KR" sz="1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200" dirty="0" smtClean="0"/>
              <a:t>심지어 두 블록이 상하로 떨어져 있어도 마찰력이 발생한다</a:t>
            </a:r>
            <a:r>
              <a:rPr lang="en-US" altLang="ko-KR" sz="1200" dirty="0" smtClean="0"/>
              <a:t>. (w</a:t>
            </a:r>
            <a:r>
              <a:rPr lang="ko-KR" altLang="en-US" sz="1200" dirty="0" smtClean="0"/>
              <a:t>에 대한 기준이 없다</a:t>
            </a:r>
            <a:r>
              <a:rPr lang="en-US" altLang="ko-KR" sz="1200" dirty="0" smtClean="0"/>
              <a:t>.)</a:t>
            </a:r>
          </a:p>
          <a:p>
            <a:pPr lvl="2">
              <a:lnSpc>
                <a:spcPct val="120000"/>
              </a:lnSpc>
            </a:pP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9643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해결책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우선은 소나티나 방법대로 코딩하고 사용자가 마찰력 계산 방법을 선택하도록 하자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정확히는 이렇게 해야 할 것 같다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먼저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,mu</a:t>
            </a:r>
            <a:r>
              <a:rPr lang="en-US" altLang="ko-KR" baseline="-25000" dirty="0" err="1" smtClean="0"/>
              <a:t>k</a:t>
            </a:r>
            <a:r>
              <a:rPr lang="ko-KR" altLang="en-US" dirty="0" smtClean="0"/>
              <a:t>는 상수 가정</a:t>
            </a:r>
            <a:endParaRPr lang="en-US" altLang="ko-KR" dirty="0" smtClean="0"/>
          </a:p>
          <a:p>
            <a:r>
              <a:rPr lang="ko-KR" altLang="en-US" dirty="0" smtClean="0"/>
              <a:t>우선 꼭지점의 상대 수직 변위가 </a:t>
            </a:r>
            <a:r>
              <a:rPr lang="en-US" altLang="ko-KR" dirty="0" smtClean="0"/>
              <a:t>&lt;=0</a:t>
            </a:r>
            <a:r>
              <a:rPr lang="ko-KR" altLang="en-US" dirty="0" err="1" smtClean="0"/>
              <a:t>일때만</a:t>
            </a:r>
            <a:r>
              <a:rPr lang="ko-KR" altLang="en-US" dirty="0" smtClean="0"/>
              <a:t> 작동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꼭지점에서의 수평방향 </a:t>
            </a:r>
            <a:r>
              <a:rPr lang="ko-KR" altLang="en-US" dirty="0" err="1" smtClean="0"/>
              <a:t>합력을</a:t>
            </a:r>
            <a:r>
              <a:rPr lang="ko-KR" altLang="en-US" dirty="0" smtClean="0"/>
              <a:t> 계산해야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28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619671" y="1912876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827583" y="3325627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056944" y="2550096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3" y="2134606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7" y="1774565"/>
            <a:ext cx="18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1" name="직사각형 10"/>
          <p:cNvSpPr/>
          <p:nvPr/>
        </p:nvSpPr>
        <p:spPr>
          <a:xfrm rot="1625809">
            <a:off x="6612267" y="19311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820179" y="33439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049540" y="25684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20179" y="21529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7163196" y="3343934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5213" y="2954038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4139951" y="24579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5809">
            <a:off x="1714927" y="4253783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922839" y="5666534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152200" y="4891003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2839" y="4475513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9143" y="4115472"/>
            <a:ext cx="163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s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24" name="직사각형 23"/>
          <p:cNvSpPr/>
          <p:nvPr/>
        </p:nvSpPr>
        <p:spPr>
          <a:xfrm rot="1625809">
            <a:off x="6707523" y="427209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5915435" y="568484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144796" y="490931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15435" y="449382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7258452" y="5684841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62527" y="5283534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/>
              <a:t>mu</a:t>
            </a:r>
            <a:r>
              <a:rPr lang="en-US" altLang="ko-KR" baseline="-25000" dirty="0" err="1"/>
              <a:t>s</a:t>
            </a:r>
            <a:r>
              <a:rPr lang="en-US" altLang="ko-KR" dirty="0" err="1"/>
              <a:t>Fv</a:t>
            </a:r>
            <a:endParaRPr lang="ko-KR" altLang="en-US" baseline="-25000" dirty="0"/>
          </a:p>
        </p:txBody>
      </p:sp>
      <p:sp>
        <p:nvSpPr>
          <p:cNvPr id="30" name="오른쪽 화살표 29"/>
          <p:cNvSpPr/>
          <p:nvPr/>
        </p:nvSpPr>
        <p:spPr>
          <a:xfrm>
            <a:off x="4199731" y="4844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949479" y="908720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145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1189" y="5733256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거 아닌가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7887" y="5805264"/>
            <a:ext cx="4666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</a:t>
            </a:r>
            <a:r>
              <a:rPr lang="ko-KR" altLang="en-US" dirty="0" smtClean="0"/>
              <a:t>가 아니라 해당 꼭지점과 </a:t>
            </a:r>
            <a:endParaRPr lang="en-US" altLang="ko-KR" dirty="0" smtClean="0"/>
          </a:p>
          <a:p>
            <a:r>
              <a:rPr lang="ko-KR" altLang="en-US" dirty="0" smtClean="0"/>
              <a:t>아래 블록의 맞닿는 꼭지점과의 상대속도로</a:t>
            </a:r>
            <a:endParaRPr lang="en-US" altLang="ko-KR" dirty="0" smtClean="0"/>
          </a:p>
          <a:p>
            <a:r>
              <a:rPr lang="ko-KR" altLang="en-US" dirty="0" smtClean="0"/>
              <a:t>봐야 하는 거 아닌가</a:t>
            </a:r>
            <a:r>
              <a:rPr lang="en-US" altLang="ko-KR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79459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꼭지점 마</a:t>
            </a:r>
            <a:r>
              <a:rPr lang="ko-KR" altLang="en-US" dirty="0"/>
              <a:t>찰</a:t>
            </a:r>
            <a:r>
              <a:rPr lang="ko-KR" altLang="en-US" dirty="0" smtClean="0"/>
              <a:t>력 계산 </a:t>
            </a:r>
            <a:r>
              <a:rPr lang="en-US" altLang="ko-KR" dirty="0" smtClean="0"/>
              <a:t>: v!=0 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1625809">
            <a:off x="1297013" y="2127150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04925" y="3539901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734286" y="2764370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925" y="2348880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241229" y="19888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무조</a:t>
            </a:r>
            <a:r>
              <a:rPr lang="ko-KR" altLang="en-US" dirty="0"/>
              <a:t>건</a:t>
            </a:r>
          </a:p>
        </p:txBody>
      </p:sp>
      <p:sp>
        <p:nvSpPr>
          <p:cNvPr id="11" name="직사각형 10"/>
          <p:cNvSpPr/>
          <p:nvPr/>
        </p:nvSpPr>
        <p:spPr>
          <a:xfrm rot="1625809">
            <a:off x="6289609" y="2145457"/>
            <a:ext cx="914400" cy="1274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497521" y="3558208"/>
            <a:ext cx="26642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726882" y="2782677"/>
            <a:ext cx="9612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97521" y="2367187"/>
            <a:ext cx="63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endParaRPr lang="ko-KR" altLang="en-US" baseline="-250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6840538" y="3558208"/>
            <a:ext cx="1009203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2555" y="316831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endParaRPr lang="ko-KR" altLang="en-US" baseline="-25000" dirty="0"/>
          </a:p>
        </p:txBody>
      </p:sp>
      <p:sp>
        <p:nvSpPr>
          <p:cNvPr id="18" name="오른쪽 화살표 17"/>
          <p:cNvSpPr/>
          <p:nvPr/>
        </p:nvSpPr>
        <p:spPr>
          <a:xfrm>
            <a:off x="3817293" y="26722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86315" y="3861048"/>
            <a:ext cx="4840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a=0</a:t>
            </a:r>
            <a:r>
              <a:rPr lang="ko-KR" altLang="en-US" dirty="0" smtClean="0"/>
              <a:t>이고 등속운동</a:t>
            </a:r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&gt;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a&gt;0</a:t>
            </a:r>
            <a:r>
              <a:rPr lang="ko-KR" altLang="en-US" dirty="0"/>
              <a:t>이고 가</a:t>
            </a:r>
            <a:r>
              <a:rPr lang="ko-KR" altLang="en-US" dirty="0" smtClean="0"/>
              <a:t>속운동</a:t>
            </a:r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Total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mu</a:t>
            </a:r>
            <a:r>
              <a:rPr lang="en-US" altLang="ko-KR" baseline="-25000" dirty="0" err="1" smtClean="0"/>
              <a:t>k</a:t>
            </a:r>
            <a:r>
              <a:rPr lang="en-US" altLang="ko-KR" dirty="0" err="1" smtClean="0"/>
              <a:t>Fv</a:t>
            </a:r>
            <a:r>
              <a:rPr lang="ko-KR" altLang="en-US" dirty="0"/>
              <a:t>이면 </a:t>
            </a:r>
            <a:r>
              <a:rPr lang="en-US" altLang="ko-KR" dirty="0" smtClean="0"/>
              <a:t>a&lt;0</a:t>
            </a:r>
            <a:r>
              <a:rPr lang="ko-KR" altLang="en-US" dirty="0"/>
              <a:t>이고 </a:t>
            </a:r>
            <a:r>
              <a:rPr lang="ko-KR" altLang="en-US" dirty="0" smtClean="0"/>
              <a:t>감속운동 하다가</a:t>
            </a:r>
            <a:endParaRPr lang="en-US" altLang="ko-KR" dirty="0" smtClean="0"/>
          </a:p>
          <a:p>
            <a:r>
              <a:rPr lang="en-US" altLang="ko-KR" dirty="0" smtClean="0"/>
              <a:t>v=0</a:t>
            </a:r>
            <a:r>
              <a:rPr lang="ko-KR" altLang="en-US" dirty="0" smtClean="0"/>
              <a:t>이 되는 순간 정지마찰력 계산으로 바뀜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1818771" y="980728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마찬가지로 꼭지점이 떨어지면 마찰력은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if </a:t>
            </a:r>
            <a:r>
              <a:rPr lang="ko-KR" altLang="en-US" dirty="0" smtClean="0"/>
              <a:t>꼭지점의 수직 상대변위</a:t>
            </a:r>
            <a:r>
              <a:rPr lang="en-US" altLang="ko-KR" dirty="0" smtClean="0"/>
              <a:t>&gt;0, </a:t>
            </a:r>
            <a:r>
              <a:rPr lang="en-US" altLang="ko-KR" dirty="0" err="1" smtClean="0"/>
              <a:t>F</a:t>
            </a:r>
            <a:r>
              <a:rPr lang="en-US" altLang="ko-KR" baseline="-25000" dirty="0" err="1" smtClean="0"/>
              <a:t>Friction</a:t>
            </a:r>
            <a:r>
              <a:rPr lang="en-US" altLang="ko-KR" dirty="0" smtClean="0"/>
              <a:t>=0</a:t>
            </a:r>
          </a:p>
          <a:p>
            <a:r>
              <a:rPr lang="en-US" altLang="ko-KR" dirty="0"/>
              <a:t>if </a:t>
            </a:r>
            <a:r>
              <a:rPr lang="ko-KR" altLang="en-US" dirty="0"/>
              <a:t>꼭지점의 수직 </a:t>
            </a:r>
            <a:r>
              <a:rPr lang="ko-KR" altLang="en-US" dirty="0" smtClean="0"/>
              <a:t>상대변위</a:t>
            </a:r>
            <a:r>
              <a:rPr lang="en-US" altLang="ko-KR" dirty="0" smtClean="0"/>
              <a:t>&lt;=0</a:t>
            </a:r>
            <a:r>
              <a:rPr lang="en-US" altLang="ko-KR" dirty="0"/>
              <a:t>, </a:t>
            </a:r>
            <a:r>
              <a:rPr lang="ko-KR" altLang="en-US" dirty="0" smtClean="0"/>
              <a:t>아래 계산을 따른다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1376838" y="5229200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상대 수직 변위는 수직력 계산에서 가져오면 될 것 같다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2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소나티나 돌려보자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일단 보류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황당한 에러들이 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Dowel </a:t>
            </a:r>
            <a:r>
              <a:rPr lang="ko-KR" altLang="en-US" sz="2400" dirty="0" smtClean="0"/>
              <a:t>서브루틴 </a:t>
            </a:r>
            <a:r>
              <a:rPr lang="ko-KR" altLang="en-US" sz="2400" dirty="0" err="1" smtClean="0"/>
              <a:t>파라미터가</a:t>
            </a:r>
            <a:r>
              <a:rPr lang="ko-KR" altLang="en-US" sz="2400" dirty="0" smtClean="0"/>
              <a:t> 서로 </a:t>
            </a:r>
            <a:r>
              <a:rPr lang="ko-KR" altLang="en-US" sz="2400" dirty="0" err="1" smtClean="0"/>
              <a:t>안맞음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b="1" dirty="0" smtClean="0"/>
              <a:t>CALL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)     </a:t>
            </a:r>
            <a:endParaRPr lang="ko-KR" altLang="en-US" sz="1400" dirty="0"/>
          </a:p>
          <a:p>
            <a:pPr lvl="1"/>
            <a:r>
              <a:rPr lang="en-US" altLang="ko-KR" sz="1400" b="1" dirty="0" smtClean="0"/>
              <a:t>SUBROUTINE </a:t>
            </a:r>
            <a:r>
              <a:rPr lang="en-US" altLang="ko-KR" sz="1400" dirty="0" smtClean="0"/>
              <a:t>DOWEL(</a:t>
            </a:r>
            <a:br>
              <a:rPr lang="en-US" altLang="ko-KR" sz="1400" dirty="0" smtClean="0"/>
            </a:br>
            <a:r>
              <a:rPr lang="en-US" altLang="ko-KR" sz="1400" dirty="0" smtClean="0"/>
              <a:t>K     </a:t>
            </a:r>
            <a:r>
              <a:rPr lang="en-US" altLang="ko-KR" sz="1400" dirty="0"/>
              <a:t>,L ,Z  ,X     ,H     ,D     ,DLTDWR,DLTDWL,IFSG  ,SPKDWA,SPCDWA,DWA   ,DWF   ,DRF   ,DLF   ,DRFM  ,DLFM  ,XBP   ,M     ,N     ,MDMY1 ,MDMY2 ,SNT   ,CST   ,SNB   ,CSB   ,</a:t>
            </a:r>
            <a:r>
              <a:rPr lang="en-US" altLang="ko-KR" sz="1400" dirty="0">
                <a:solidFill>
                  <a:srgbClr val="FF0000"/>
                </a:solidFill>
              </a:rPr>
              <a:t>UBYD</a:t>
            </a:r>
            <a:r>
              <a:rPr lang="en-US" altLang="ko-KR" sz="1400" dirty="0"/>
              <a:t>  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콜 쪽에 </a:t>
            </a:r>
            <a:r>
              <a:rPr lang="en-US" altLang="ko-KR" sz="1400" dirty="0" smtClean="0"/>
              <a:t>UBYD </a:t>
            </a:r>
            <a:r>
              <a:rPr lang="ko-KR" altLang="en-US" sz="1400" dirty="0" smtClean="0"/>
              <a:t>추가하니 일단 해결됨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2400" dirty="0" smtClean="0"/>
              <a:t>서브 </a:t>
            </a:r>
            <a:r>
              <a:rPr lang="en-US" altLang="ko-KR" sz="2400" dirty="0" smtClean="0"/>
              <a:t>ROC</a:t>
            </a:r>
            <a:r>
              <a:rPr lang="ko-KR" altLang="en-US" sz="2400" dirty="0" smtClean="0"/>
              <a:t>를 </a:t>
            </a:r>
            <a:r>
              <a:rPr lang="ko-KR" altLang="en-US" sz="2400" dirty="0" err="1" smtClean="0"/>
              <a:t>콜하는데</a:t>
            </a:r>
            <a:r>
              <a:rPr lang="ko-KR" altLang="en-US" sz="2400" dirty="0" smtClean="0"/>
              <a:t> 변수 </a:t>
            </a:r>
            <a:r>
              <a:rPr lang="en-US" altLang="ko-KR" sz="2400" dirty="0" smtClean="0"/>
              <a:t>type</a:t>
            </a:r>
            <a:r>
              <a:rPr lang="ko-KR" altLang="en-US" sz="2400" dirty="0" smtClean="0"/>
              <a:t>이 </a:t>
            </a:r>
            <a:r>
              <a:rPr lang="ko-KR" altLang="en-US" sz="2400" dirty="0" err="1" smtClean="0"/>
              <a:t>안맞다고</a:t>
            </a:r>
            <a:r>
              <a:rPr lang="ko-KR" altLang="en-US" sz="2400" dirty="0" smtClean="0"/>
              <a:t> 난리임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1400" dirty="0" smtClean="0"/>
              <a:t>IAG</a:t>
            </a:r>
            <a:r>
              <a:rPr lang="en-US" altLang="ko-KR" sz="1400" dirty="0"/>
              <a:t>, IVSG, IFSG, IMG980 </a:t>
            </a:r>
            <a:r>
              <a:rPr lang="ko-KR" altLang="en-US" sz="1400" dirty="0" smtClean="0"/>
              <a:t>이 네 변수가 일단 문제임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이거 외에도 엄청 더 있음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1</a:t>
            </a:r>
          </a:p>
          <a:p>
            <a:pPr lvl="2"/>
            <a:r>
              <a:rPr lang="en-US" altLang="ko-KR" sz="1000" dirty="0" smtClean="0"/>
              <a:t>Sub ROC()</a:t>
            </a:r>
            <a:r>
              <a:rPr lang="ko-KR" altLang="en-US" sz="1000" dirty="0" smtClean="0"/>
              <a:t>에서 해당 변수를 원래 정의된 대로 </a:t>
            </a:r>
            <a:r>
              <a:rPr lang="en-US" altLang="ko-KR" sz="1000" dirty="0" smtClean="0"/>
              <a:t>real*8 </a:t>
            </a:r>
            <a:r>
              <a:rPr lang="ko-KR" altLang="en-US" sz="1000" dirty="0" smtClean="0"/>
              <a:t>로 명시적 정의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안됨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2</a:t>
            </a:r>
          </a:p>
          <a:p>
            <a:pPr lvl="2"/>
            <a:r>
              <a:rPr lang="ko-KR" altLang="en-US" sz="1000" dirty="0" smtClean="0"/>
              <a:t>혹시 </a:t>
            </a:r>
            <a:r>
              <a:rPr lang="en-US" altLang="ko-KR" sz="1000" dirty="0" smtClean="0"/>
              <a:t>72 </a:t>
            </a:r>
            <a:r>
              <a:rPr lang="ko-KR" altLang="en-US" sz="1000" dirty="0" smtClean="0"/>
              <a:t>열 이후의 </a:t>
            </a:r>
            <a:r>
              <a:rPr lang="ko-KR" altLang="en-US" sz="1000" dirty="0" err="1" smtClean="0"/>
              <a:t>행번호</a:t>
            </a:r>
            <a:r>
              <a:rPr lang="ko-KR" altLang="en-US" sz="1000" dirty="0" smtClean="0"/>
              <a:t> 때문이 아닐까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다 지워보자</a:t>
            </a:r>
            <a:r>
              <a:rPr lang="en-US" altLang="ko-KR" sz="1000" dirty="0" smtClean="0"/>
              <a:t>. -&gt; </a:t>
            </a:r>
            <a:r>
              <a:rPr lang="ko-KR" altLang="en-US" sz="1000" dirty="0" smtClean="0"/>
              <a:t>안됨</a:t>
            </a:r>
            <a:r>
              <a:rPr lang="en-US" altLang="ko-KR" sz="1000" dirty="0" smtClean="0"/>
              <a:t>.</a:t>
            </a:r>
          </a:p>
          <a:p>
            <a:pPr lvl="1"/>
            <a:r>
              <a:rPr lang="ko-KR" altLang="en-US" sz="1400" dirty="0" smtClean="0"/>
              <a:t>시도</a:t>
            </a:r>
            <a:r>
              <a:rPr lang="en-US" altLang="ko-KR" sz="1400" dirty="0" smtClean="0"/>
              <a:t>3</a:t>
            </a:r>
          </a:p>
          <a:p>
            <a:pPr lvl="2"/>
            <a:r>
              <a:rPr lang="ko-KR" altLang="en-US" sz="1000" dirty="0" smtClean="0"/>
              <a:t>문제되는 </a:t>
            </a:r>
            <a:r>
              <a:rPr lang="en-US" altLang="ko-KR" sz="1000" dirty="0" smtClean="0"/>
              <a:t>Call</a:t>
            </a:r>
            <a:r>
              <a:rPr lang="ko-KR" altLang="en-US" sz="1000" dirty="0" smtClean="0"/>
              <a:t>을 모두 주석 처리 동일 형태 </a:t>
            </a:r>
            <a:r>
              <a:rPr lang="en-US" altLang="ko-KR" sz="1000" dirty="0" smtClean="0"/>
              <a:t>sub</a:t>
            </a:r>
            <a:r>
              <a:rPr lang="ko-KR" altLang="en-US" sz="1000" dirty="0" smtClean="0"/>
              <a:t>만들어 테스트</a:t>
            </a:r>
            <a:endParaRPr lang="en-US" altLang="ko-KR" sz="1000" dirty="0" smtClean="0"/>
          </a:p>
          <a:p>
            <a:pPr lvl="1"/>
            <a:r>
              <a:rPr lang="ko-KR" altLang="en-US" sz="1400" dirty="0" smtClean="0"/>
              <a:t>문제점 발견</a:t>
            </a:r>
            <a:endParaRPr lang="en-US" altLang="ko-KR" sz="1400" dirty="0" smtClean="0"/>
          </a:p>
          <a:p>
            <a:pPr lvl="2"/>
            <a:r>
              <a:rPr lang="en-US" altLang="ko-KR" sz="1000" dirty="0" smtClean="0"/>
              <a:t>real*8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call – sub </a:t>
            </a:r>
            <a:r>
              <a:rPr lang="ko-KR" altLang="en-US" sz="1000" dirty="0" smtClean="0"/>
              <a:t>에서 제대로 안 넘겨지는 모양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en-US" altLang="ko-KR" sz="1000" dirty="0" smtClean="0"/>
              <a:t>double precision – real </a:t>
            </a:r>
            <a:r>
              <a:rPr lang="ko-KR" altLang="en-US" sz="1000" dirty="0" smtClean="0"/>
              <a:t>조합이 있음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모두 </a:t>
            </a:r>
            <a:r>
              <a:rPr lang="en-US" altLang="ko-KR" sz="1000" dirty="0" smtClean="0"/>
              <a:t>real</a:t>
            </a:r>
            <a:r>
              <a:rPr lang="ko-KR" altLang="en-US" sz="1000" dirty="0" smtClean="0"/>
              <a:t>로 변경</a:t>
            </a:r>
            <a:endParaRPr lang="en-US" altLang="ko-KR" sz="1000" dirty="0" smtClean="0"/>
          </a:p>
          <a:p>
            <a:pPr lvl="2"/>
            <a:r>
              <a:rPr lang="ko-KR" altLang="en-US" sz="1000" dirty="0" err="1" smtClean="0"/>
              <a:t>빌드시</a:t>
            </a:r>
            <a:r>
              <a:rPr lang="ko-KR" altLang="en-US" sz="1000" dirty="0" smtClean="0"/>
              <a:t> 메뉴에 </a:t>
            </a:r>
            <a:r>
              <a:rPr lang="ko-KR" altLang="en-US" sz="1000" dirty="0" err="1" smtClean="0"/>
              <a:t>클린을</a:t>
            </a:r>
            <a:r>
              <a:rPr lang="ko-KR" altLang="en-US" sz="1000" dirty="0" smtClean="0"/>
              <a:t> 먼저하고 </a:t>
            </a:r>
            <a:r>
              <a:rPr lang="ko-KR" altLang="en-US" sz="1000" dirty="0" err="1" smtClean="0"/>
              <a:t>빌드할</a:t>
            </a:r>
            <a:r>
              <a:rPr lang="ko-KR" altLang="en-US" sz="1000" dirty="0" smtClean="0"/>
              <a:t> 것</a:t>
            </a:r>
            <a:endParaRPr lang="en-US" altLang="ko-KR" sz="1000" dirty="0" smtClean="0"/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/>
              <a:t>본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실행 단추: 홈 7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블록은 다우웰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핀이 벗겨지지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모든 블록이 수직으로 접촉할 때는 꼭지점끼리 접촉한다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블록의 최대 회전각도는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도 이하 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마찰력은 수평과 수직방향으로만 작용한다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소스 파일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43583"/>
              </p:ext>
            </p:extLst>
          </p:nvPr>
        </p:nvGraphicFramePr>
        <p:xfrm>
          <a:off x="395536" y="836712"/>
          <a:ext cx="84969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504056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메인</a:t>
                      </a:r>
                      <a:r>
                        <a:rPr lang="en-US" altLang="ko-KR" dirty="0" smtClean="0"/>
                        <a:t>. #</a:t>
                      </a:r>
                      <a:r>
                        <a:rPr lang="ko-KR" altLang="en-US" dirty="0" smtClean="0"/>
                        <a:t>는 버전 정보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SonKAERI_v#_Force.py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ODEINT()</a:t>
                      </a:r>
                      <a:r>
                        <a:rPr lang="ko-KR" altLang="en-US" dirty="0" smtClean="0"/>
                        <a:t>의 하중 계산을 위한 준비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하중 별 서브루틴 호출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SonKAERI_v#_Force_Block_D.py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Dowel </a:t>
                      </a:r>
                      <a:r>
                        <a:rPr lang="ko-KR" altLang="en-US" dirty="0" smtClean="0"/>
                        <a:t>하중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SonKAERI_v#_Force_Block_H.py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</a:t>
                      </a:r>
                      <a:r>
                        <a:rPr lang="ko-KR" altLang="en-US" dirty="0" err="1" smtClean="0"/>
                        <a:t>수평력</a:t>
                      </a:r>
                      <a:r>
                        <a:rPr lang="ko-KR" altLang="en-US" dirty="0" smtClean="0"/>
                        <a:t>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SonKAERI_v#_Force_Block_V.py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내부 블록 간 또는 내부 블록과 </a:t>
                      </a:r>
                      <a:r>
                        <a:rPr lang="en-US" altLang="ko-KR" dirty="0" smtClean="0"/>
                        <a:t>CSB/Base </a:t>
                      </a:r>
                      <a:r>
                        <a:rPr lang="ko-KR" altLang="en-US" dirty="0" smtClean="0"/>
                        <a:t>간 수직력 계산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SonKAERI_v#_Input.py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사용자 </a:t>
                      </a:r>
                      <a:r>
                        <a:rPr lang="ko-KR" altLang="en-US" dirty="0" err="1" smtClean="0"/>
                        <a:t>입력치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SonKAERI_v#_Misc.py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 서브루틴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기호 표시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실행 단추: 홈 5">
            <a:hlinkClick r:id="" action="ppaction://hlinkshowjump?jump=firstslide" highlightClick="1"/>
            <a:hlinkHover r:id="" action="ppaction://noaction">
              <a:snd r:embed="rId2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[v5]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660232" y="827006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2288142" y="1244952"/>
            <a:ext cx="3686173" cy="4659910"/>
            <a:chOff x="1245867" y="979533"/>
            <a:chExt cx="3686173" cy="4659910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2145042"/>
              <a:ext cx="2861918" cy="2171890"/>
              <a:chOff x="2029603" y="2145042"/>
              <a:chExt cx="2861918" cy="2171890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2948580"/>
                <a:ext cx="0" cy="64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2372732"/>
                <a:ext cx="0" cy="468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3387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9188" y="2773033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569516" y="1254474"/>
              <a:ext cx="2815147" cy="4384969"/>
              <a:chOff x="1569516" y="1254474"/>
              <a:chExt cx="2815147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37169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516" y="5241480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33869" y="979533"/>
              <a:ext cx="1563109" cy="4359597"/>
              <a:chOff x="2133869" y="987153"/>
              <a:chExt cx="1563109" cy="4359597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296718" y="225337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645190" y="2074073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2763018" y="5098451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133869" y="4914171"/>
                <a:ext cx="43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>
                <a:stCxn id="152" idx="2"/>
              </p:cNvCxnSpPr>
              <p:nvPr/>
            </p:nvCxnSpPr>
            <p:spPr bwMode="auto">
              <a:xfrm>
                <a:off x="2477542" y="1231835"/>
                <a:ext cx="98771" cy="67356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0908" y="2285871"/>
                    <a:ext cx="396070" cy="18896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21538" t="-22581" r="-9231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9243" y="1805819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231" y="4632193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1132" y="5081421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7360" y="98715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1957296" y="1402094"/>
              <a:ext cx="1860327" cy="4223841"/>
              <a:chOff x="1957296" y="1402094"/>
              <a:chExt cx="1860327" cy="4223841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658212" y="1817881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643011" y="1639133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136082" y="4906668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167160" y="5086485"/>
                <a:ext cx="0" cy="43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713" y="1402094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887" y="155087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976" y="5344640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7296" y="529179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309439" y="2024727"/>
              <a:ext cx="3401725" cy="3356741"/>
              <a:chOff x="1309439" y="2024727"/>
              <a:chExt cx="3401725" cy="3356741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>
                <a:off x="3234694" y="5143751"/>
                <a:ext cx="21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9171" y="5192506"/>
                    <a:ext cx="282129" cy="18896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l="-8696" r="-2174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439" y="4866942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594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&lt;v5 </a:t>
            </a:r>
            <a:r>
              <a:rPr lang="ko-KR" altLang="en-US" sz="800" dirty="0" smtClean="0"/>
              <a:t>수정사항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1) </a:t>
            </a:r>
            <a:r>
              <a:rPr lang="ko-KR" altLang="en-US" sz="800" dirty="0" smtClean="0"/>
              <a:t>다우웰 마찰력 방향 수정</a:t>
            </a:r>
            <a:endParaRPr lang="en-US" altLang="ko-KR" sz="800" dirty="0" smtClean="0"/>
          </a:p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양의 값이 위로 향하도록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2)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DFL</a:t>
            </a:r>
            <a:r>
              <a:rPr lang="en-US" altLang="ko-KR" sz="8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DFR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F</a:t>
            </a:r>
            <a:r>
              <a:rPr lang="en-US" altLang="ko-KR" sz="800" baseline="30000" dirty="0" err="1" smtClean="0"/>
              <a:t>VR</a:t>
            </a:r>
            <a:r>
              <a:rPr lang="en-US" altLang="ko-KR" sz="800" baseline="-25000" dirty="0" err="1" smtClean="0"/>
              <a:t>k,l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화살표 크기 조정</a:t>
            </a:r>
            <a:endParaRPr lang="en-US" altLang="ko-KR" sz="800" dirty="0" smtClean="0"/>
          </a:p>
          <a:p>
            <a:r>
              <a:rPr lang="en-US" altLang="ko-KR" sz="800" dirty="0" smtClean="0"/>
              <a:t>3) </a:t>
            </a:r>
            <a:r>
              <a:rPr lang="ko-KR" altLang="en-US" sz="800" dirty="0" smtClean="0"/>
              <a:t>다우웰 화살표 위치 수정</a:t>
            </a:r>
            <a:endParaRPr lang="en-US" altLang="ko-KR" sz="800" dirty="0" smtClean="0"/>
          </a:p>
          <a:p>
            <a:r>
              <a:rPr lang="en-US" altLang="ko-KR" sz="800" dirty="0" smtClean="0"/>
              <a:t>4) </a:t>
            </a:r>
            <a:r>
              <a:rPr lang="ko-KR" altLang="en-US" sz="800" dirty="0" smtClean="0"/>
              <a:t>블록 마찰력 화살표를 수평으로</a:t>
            </a:r>
            <a:endParaRPr lang="en-US" altLang="ko-KR" sz="800" dirty="0" smtClean="0"/>
          </a:p>
          <a:p>
            <a:r>
              <a:rPr lang="en-US" altLang="ko-KR" sz="800" dirty="0" smtClean="0"/>
              <a:t>5) </a:t>
            </a:r>
            <a:r>
              <a:rPr lang="ko-KR" altLang="en-US" sz="800" dirty="0" smtClean="0"/>
              <a:t>우측 </a:t>
            </a:r>
            <a:r>
              <a:rPr lang="ko-KR" altLang="en-US" sz="800" dirty="0" err="1" smtClean="0"/>
              <a:t>수평력</a:t>
            </a:r>
            <a:r>
              <a:rPr lang="ko-KR" altLang="en-US" sz="800" dirty="0" smtClean="0"/>
              <a:t> 화살표 방향 반전</a:t>
            </a:r>
            <a:endParaRPr lang="en-US" altLang="ko-KR" sz="800" dirty="0" smtClean="0"/>
          </a:p>
          <a:p>
            <a:r>
              <a:rPr lang="en-US" altLang="ko-KR" sz="800" dirty="0" smtClean="0"/>
              <a:t>6) </a:t>
            </a:r>
            <a:r>
              <a:rPr lang="ko-KR" altLang="en-US" sz="800" dirty="0" smtClean="0"/>
              <a:t>전반적으로 기호의 부호와 화살표 방향 일치</a:t>
            </a:r>
            <a:endParaRPr lang="en-US" altLang="ko-KR" sz="800" dirty="0" smtClean="0"/>
          </a:p>
          <a:p>
            <a:r>
              <a:rPr lang="en-US" altLang="ko-KR" sz="800" dirty="0" smtClean="0"/>
              <a:t>7) </a:t>
            </a:r>
            <a:r>
              <a:rPr lang="ko-KR" altLang="en-US" sz="800" dirty="0" smtClean="0"/>
              <a:t>수직 변위 위치 변경</a:t>
            </a:r>
            <a:endParaRPr lang="en-US" altLang="ko-KR" sz="800" dirty="0" smtClean="0"/>
          </a:p>
        </p:txBody>
      </p:sp>
      <p:sp>
        <p:nvSpPr>
          <p:cNvPr id="154" name="실행 단추: 홈 153">
            <a:hlinkClick r:id="" action="ppaction://hlinkshowjump?jump=firstslide" highlightClick="1"/>
            <a:hlinkHover r:id="" action="ppaction://noaction">
              <a:snd r:embed="rId36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기호 표시 </a:t>
            </a:r>
            <a:r>
              <a:rPr lang="en-US" altLang="ko-KR" dirty="0">
                <a:hlinkClick r:id="rId2" action="ppaction://hlinksldjump"/>
              </a:rPr>
              <a:t>[</a:t>
            </a:r>
            <a:r>
              <a:rPr lang="ko-KR" altLang="en-US" dirty="0">
                <a:latin typeface="Arial"/>
                <a:cs typeface="Arial"/>
                <a:hlinkClick r:id="rId2" action="ppaction://hlinksldjump"/>
              </a:rPr>
              <a:t>링크</a:t>
            </a:r>
            <a:r>
              <a:rPr lang="en-US" altLang="ko-KR" dirty="0" smtClean="0">
                <a:latin typeface="Arial"/>
                <a:cs typeface="Arial"/>
                <a:hlinkClick r:id="rId2" action="ppaction://hlinksldjump"/>
              </a:rPr>
              <a:t>]</a:t>
            </a:r>
            <a:endParaRPr lang="en-US" altLang="ko-KR" dirty="0" smtClean="0"/>
          </a:p>
          <a:p>
            <a:r>
              <a:rPr lang="ko-KR" altLang="en-US" dirty="0" smtClean="0"/>
              <a:t>기하형상 계산 </a:t>
            </a:r>
            <a:r>
              <a:rPr lang="en-US" altLang="ko-KR" dirty="0" smtClean="0">
                <a:hlinkClick r:id="rId3" action="ppaction://hlinksldjump"/>
              </a:rPr>
              <a:t>[</a:t>
            </a:r>
            <a:r>
              <a:rPr lang="ko-KR" altLang="en-US" dirty="0" smtClean="0">
                <a:latin typeface="Arial"/>
                <a:cs typeface="Arial"/>
                <a:hlinkClick r:id="rId3" action="ppaction://hlinksldjump"/>
              </a:rPr>
              <a:t>링</a:t>
            </a:r>
            <a:r>
              <a:rPr lang="ko-KR" altLang="en-US" dirty="0">
                <a:latin typeface="Arial"/>
                <a:cs typeface="Arial"/>
                <a:hlinkClick r:id="rId3" action="ppaction://hlinksldjump"/>
              </a:rPr>
              <a:t>크</a:t>
            </a:r>
            <a:r>
              <a:rPr lang="en-US" altLang="ko-KR" dirty="0" smtClean="0">
                <a:latin typeface="Arial"/>
                <a:cs typeface="Arial"/>
                <a:hlinkClick r:id="rId3" action="ppaction://hlinksldjump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실행 단추: 홈 4">
            <a:hlinkClick r:id="" action="ppaction://hlinkshowjump?jump=firstslide" highlightClick="1"/>
            <a:hlinkHover r:id="" action="ppaction://noaction">
              <a:snd r:embed="rId4" name="cashreg.wav"/>
            </a:hlinkHover>
          </p:cNvPr>
          <p:cNvSpPr/>
          <p:nvPr/>
        </p:nvSpPr>
        <p:spPr>
          <a:xfrm>
            <a:off x="8676456" y="116632"/>
            <a:ext cx="360040" cy="360000"/>
          </a:xfrm>
          <a:prstGeom prst="actionButtonHome">
            <a:avLst/>
          </a:prstGeom>
          <a:ln w="158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[v4]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06901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498479" y="1121574"/>
            <a:ext cx="3686173" cy="4789328"/>
            <a:chOff x="1245867" y="878607"/>
            <a:chExt cx="3686173" cy="4789328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890341" cy="4389183"/>
              <a:chOff x="2038259" y="1278752"/>
              <a:chExt cx="1890341" cy="4389183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3" name="TextBox 152"/>
          <p:cNvSpPr txBox="1"/>
          <p:nvPr/>
        </p:nvSpPr>
        <p:spPr>
          <a:xfrm>
            <a:off x="28867" y="693671"/>
            <a:ext cx="1055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&lt;v4 </a:t>
            </a:r>
            <a:r>
              <a:rPr lang="ko-KR" altLang="en-US" sz="1000" dirty="0" smtClean="0"/>
              <a:t>수정사항</a:t>
            </a:r>
            <a:r>
              <a:rPr lang="en-US" altLang="ko-KR" sz="1000" dirty="0" smtClean="0"/>
              <a:t>&gt;</a:t>
            </a:r>
          </a:p>
          <a:p>
            <a:r>
              <a:rPr lang="el-GR" altLang="ko-KR" sz="1000" dirty="0" smtClean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DL</a:t>
            </a:r>
            <a:r>
              <a:rPr lang="en-US" altLang="ko-KR" sz="1000" dirty="0" smtClean="0"/>
              <a:t> -&gt; F</a:t>
            </a:r>
            <a:r>
              <a:rPr lang="en-US" altLang="ko-KR" sz="1000" baseline="30000" dirty="0" smtClean="0"/>
              <a:t>DFL</a:t>
            </a:r>
          </a:p>
          <a:p>
            <a:r>
              <a:rPr lang="el-GR" altLang="ko-KR" sz="1000" dirty="0"/>
              <a:t>μ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-&gt; </a:t>
            </a:r>
            <a:r>
              <a:rPr lang="en-US" altLang="ko-KR" sz="1000" dirty="0" smtClean="0"/>
              <a:t>F</a:t>
            </a:r>
            <a:r>
              <a:rPr lang="en-US" altLang="ko-KR" sz="1000" baseline="30000" dirty="0" smtClean="0"/>
              <a:t>DFR</a:t>
            </a:r>
            <a:endParaRPr lang="en-US" altLang="ko-KR" sz="1000" baseline="30000" dirty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3233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[v3]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</a:t>
            </a:r>
            <a:r>
              <a:rPr lang="en-US" altLang="ko-KR" sz="1200" baseline="30000" dirty="0" smtClean="0"/>
              <a:t>nd</a:t>
            </a:r>
            <a:r>
              <a:rPr lang="en-US" altLang="ko-KR" sz="1200" dirty="0" smtClean="0"/>
              <a:t>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245867" y="878607"/>
            <a:ext cx="3686173" cy="4794009"/>
            <a:chOff x="1245867" y="878607"/>
            <a:chExt cx="3686173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74666" cy="4384969"/>
              <a:chOff x="1609997" y="1254474"/>
              <a:chExt cx="2774666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80736" cy="28225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45867" y="1866253"/>
              <a:ext cx="3686173" cy="3430175"/>
              <a:chOff x="1245867" y="1866253"/>
              <a:chExt cx="3686173" cy="3430175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730" y="2646770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3584" y="2203757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5218" y="443290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6026" y="5031099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867" y="2455434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349" y="1866253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389652" cy="4072626"/>
              <a:chOff x="2187020" y="1030823"/>
              <a:chExt cx="2389652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5936" y="1778055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589" y="1611228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67286" cy="4393864"/>
              <a:chOff x="2038259" y="1278752"/>
              <a:chExt cx="1967286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𝜇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57681" cy="281295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그룹 105"/>
            <p:cNvGrpSpPr/>
            <p:nvPr/>
          </p:nvGrpSpPr>
          <p:grpSpPr>
            <a:xfrm>
              <a:off x="1751898" y="1613240"/>
              <a:ext cx="2959266" cy="3867708"/>
              <a:chOff x="1751898" y="1613240"/>
              <a:chExt cx="2959266" cy="3867708"/>
            </a:xfrm>
          </p:grpSpPr>
          <p:cxnSp>
            <p:nvCxnSpPr>
              <p:cNvPr id="108" name="직선 화살표 연결선 107"/>
              <p:cNvCxnSpPr/>
              <p:nvPr/>
            </p:nvCxnSpPr>
            <p:spPr bwMode="auto">
              <a:xfrm rot="600000">
                <a:off x="3456150" y="521756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9" name="직선 화살표 연결선 108"/>
              <p:cNvCxnSpPr/>
              <p:nvPr/>
            </p:nvCxnSpPr>
            <p:spPr bwMode="auto">
              <a:xfrm rot="600000"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직사각형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0428" y="2024727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직사각형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944" y="5199653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직선 화살표 연결선 168"/>
              <p:cNvCxnSpPr/>
              <p:nvPr/>
            </p:nvCxnSpPr>
            <p:spPr bwMode="auto">
              <a:xfrm rot="600000">
                <a:off x="1852010" y="493172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0" name="직사각형 1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601" y="495028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1" name="직선 화살표 연결선 170"/>
              <p:cNvCxnSpPr/>
              <p:nvPr/>
            </p:nvCxnSpPr>
            <p:spPr bwMode="auto">
              <a:xfrm rot="600000">
                <a:off x="1987706" y="1940017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898" y="1613240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7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[v2]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&lt;2nc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256073" y="878607"/>
            <a:ext cx="3635448" cy="4794009"/>
            <a:chOff x="1256073" y="878607"/>
            <a:chExt cx="3635448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53122" cy="4384969"/>
              <a:chOff x="1609997" y="1254474"/>
              <a:chExt cx="2753122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56073" y="1723511"/>
              <a:ext cx="3493300" cy="3439921"/>
              <a:chOff x="1256073" y="1723511"/>
              <a:chExt cx="3493300" cy="3439921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478217" cy="4072626"/>
              <a:chOff x="2187020" y="1030823"/>
              <a:chExt cx="2478217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그룹 152"/>
            <p:cNvGrpSpPr/>
            <p:nvPr/>
          </p:nvGrpSpPr>
          <p:grpSpPr>
            <a:xfrm>
              <a:off x="2263348" y="1860539"/>
              <a:ext cx="1393178" cy="3422728"/>
              <a:chOff x="2263348" y="1860539"/>
              <a:chExt cx="1393178" cy="3422728"/>
            </a:xfrm>
          </p:grpSpPr>
          <p:cxnSp>
            <p:nvCxnSpPr>
              <p:cNvPr id="154" name="직선 화살표 연결선 153"/>
              <p:cNvCxnSpPr/>
              <p:nvPr/>
            </p:nvCxnSpPr>
            <p:spPr bwMode="auto">
              <a:xfrm rot="600000">
                <a:off x="2466899" y="507545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직선 화살표 연결선 154"/>
              <p:cNvCxnSpPr/>
              <p:nvPr/>
            </p:nvCxnSpPr>
            <p:spPr bwMode="auto">
              <a:xfrm rot="600000">
                <a:off x="2963585" y="21263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직사각형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직사각형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13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소나티</a:t>
            </a:r>
            <a:r>
              <a:rPr lang="ko-KR" altLang="en-US" dirty="0"/>
              <a:t>나</a:t>
            </a:r>
            <a:r>
              <a:rPr lang="en-US" altLang="ko-KR" dirty="0" smtClean="0"/>
              <a:t>] Force </a:t>
            </a:r>
            <a:r>
              <a:rPr lang="en-US" altLang="ko-KR" dirty="0" err="1" smtClean="0"/>
              <a:t>SuperScript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4651772" cy="4524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8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소나티나 다시 그림</a:t>
            </a:r>
            <a:r>
              <a:rPr lang="en-US" altLang="ko-KR" sz="2800" dirty="0" smtClean="0"/>
              <a:t>] Force </a:t>
            </a:r>
            <a:r>
              <a:rPr lang="en-US" altLang="ko-KR" sz="2800" dirty="0" err="1" smtClean="0"/>
              <a:t>SuperScript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정의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5724128" y="785369"/>
            <a:ext cx="143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&lt;1</a:t>
            </a:r>
            <a:r>
              <a:rPr lang="en-US" altLang="ko-KR" sz="1200" baseline="30000" dirty="0" smtClean="0"/>
              <a:t>st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Character&gt;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Horizontal</a:t>
            </a:r>
          </a:p>
          <a:p>
            <a:r>
              <a:rPr lang="en-US" altLang="ko-KR" sz="1200" dirty="0" smtClean="0"/>
              <a:t>T : Top</a:t>
            </a:r>
          </a:p>
          <a:p>
            <a:r>
              <a:rPr lang="en-US" altLang="ko-KR" sz="1200" dirty="0" smtClean="0"/>
              <a:t>M : Upper-Middle</a:t>
            </a:r>
          </a:p>
          <a:p>
            <a:r>
              <a:rPr lang="en-US" altLang="ko-KR" sz="1200" dirty="0" smtClean="0"/>
              <a:t>N : Lower-Middle</a:t>
            </a:r>
          </a:p>
          <a:p>
            <a:r>
              <a:rPr lang="en-US" altLang="ko-KR" sz="1200" dirty="0" smtClean="0"/>
              <a:t>B : Bottom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Vertical</a:t>
            </a:r>
          </a:p>
          <a:p>
            <a:r>
              <a:rPr lang="en-US" altLang="ko-KR" sz="1200" dirty="0" smtClean="0"/>
              <a:t>V : Vertical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Friction</a:t>
            </a:r>
          </a:p>
          <a:p>
            <a:r>
              <a:rPr lang="en-US" altLang="ko-KR" sz="1200" dirty="0" smtClean="0"/>
              <a:t>F : Friction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Dowel</a:t>
            </a:r>
          </a:p>
          <a:p>
            <a:r>
              <a:rPr lang="en-US" altLang="ko-KR" sz="1200" dirty="0" smtClean="0"/>
              <a:t>D : Dowel</a:t>
            </a:r>
          </a:p>
          <a:p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en-US" altLang="ko-KR" sz="1200" dirty="0" smtClean="0"/>
              <a:t>Fluid</a:t>
            </a:r>
          </a:p>
          <a:p>
            <a:r>
              <a:rPr lang="en-US" altLang="ko-KR" sz="1200" dirty="0" smtClean="0"/>
              <a:t>P : Pressure Drop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&lt;2nc Character&gt;</a:t>
            </a:r>
          </a:p>
          <a:p>
            <a:r>
              <a:rPr lang="en-US" altLang="ko-KR" sz="1200" dirty="0" smtClean="0"/>
              <a:t>L : Left</a:t>
            </a:r>
          </a:p>
          <a:p>
            <a:r>
              <a:rPr lang="en-US" altLang="ko-KR" sz="1200" dirty="0" smtClean="0"/>
              <a:t>R : Right</a:t>
            </a:r>
          </a:p>
          <a:p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508104" y="5608596"/>
            <a:ext cx="2710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하중 방향은 보기 좋게 하기 위해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힘의 방향을 임의로 그림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실제 수식에서는 힘과 모멘트는 모두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좌표축 방향을 </a:t>
            </a:r>
            <a:r>
              <a:rPr lang="en-US" altLang="ko-KR" sz="1200" dirty="0" smtClean="0">
                <a:solidFill>
                  <a:srgbClr val="FF0000"/>
                </a:solidFill>
              </a:rPr>
              <a:t>(+)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함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36712"/>
            <a:ext cx="12170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그룹핑</a:t>
            </a:r>
            <a:r>
              <a:rPr lang="ko-KR" altLang="en-US" sz="800" dirty="0" smtClean="0"/>
              <a:t> 내용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/>
              <a:t>블록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몸체</a:t>
            </a:r>
            <a:endParaRPr lang="en-US" altLang="ko-KR" sz="800" dirty="0"/>
          </a:p>
          <a:p>
            <a:r>
              <a:rPr lang="en-US" altLang="ko-KR" sz="800" dirty="0"/>
              <a:t>  </a:t>
            </a:r>
            <a:r>
              <a:rPr lang="ko-KR" altLang="en-US" sz="800" dirty="0"/>
              <a:t>다우웰</a:t>
            </a:r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좌표축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이름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수직 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회전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각도 이름</a:t>
            </a:r>
            <a:endParaRPr lang="en-US" altLang="ko-KR" sz="800" dirty="0" smtClean="0"/>
          </a:p>
          <a:p>
            <a:r>
              <a:rPr lang="en-US" altLang="ko-KR" sz="800" dirty="0" smtClean="0"/>
              <a:t>  </a:t>
            </a:r>
            <a:r>
              <a:rPr lang="ko-KR" altLang="en-US" sz="800" dirty="0" smtClean="0"/>
              <a:t>자중 화살표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자중 이름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블록 치수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h,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b,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a,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d,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기준선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ko-KR" altLang="en-US" sz="800" dirty="0" err="1" smtClean="0"/>
              <a:t>수평력</a:t>
            </a:r>
            <a:endParaRPr lang="en-US" altLang="ko-KR" sz="800" dirty="0" smtClean="0"/>
          </a:p>
          <a:p>
            <a:r>
              <a:rPr lang="ko-KR" altLang="en-US" sz="800" dirty="0" smtClean="0"/>
              <a:t>수직력</a:t>
            </a:r>
            <a:endParaRPr lang="en-US" altLang="ko-KR" sz="800" dirty="0" smtClean="0"/>
          </a:p>
          <a:p>
            <a:r>
              <a:rPr lang="ko-KR" altLang="en-US" sz="800" dirty="0" err="1" smtClean="0"/>
              <a:t>다우웰력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다우웰 표시</a:t>
            </a:r>
            <a:endParaRPr lang="en-US" altLang="ko-KR" sz="800" dirty="0" smtClean="0"/>
          </a:p>
          <a:p>
            <a:r>
              <a:rPr lang="ko-KR" altLang="en-US" sz="800" dirty="0" smtClean="0"/>
              <a:t>수평마찰력</a:t>
            </a:r>
            <a:endParaRPr lang="en-US" altLang="ko-KR" sz="800" dirty="0" smtClean="0"/>
          </a:p>
          <a:p>
            <a:r>
              <a:rPr lang="ko-KR" altLang="en-US" sz="800" dirty="0" smtClean="0"/>
              <a:t>다우웰 마찰력</a:t>
            </a:r>
            <a:endParaRPr lang="en-US" altLang="ko-KR" sz="800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256073" y="878607"/>
            <a:ext cx="3635448" cy="4794009"/>
            <a:chOff x="1256073" y="878607"/>
            <a:chExt cx="3635448" cy="4794009"/>
          </a:xfrm>
        </p:grpSpPr>
        <p:grpSp>
          <p:nvGrpSpPr>
            <p:cNvPr id="83" name="그룹 8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4" name="직사각형 83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8" name="사다리꼴 87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029603" y="878607"/>
              <a:ext cx="2861918" cy="3438325"/>
              <a:chOff x="2029603" y="878607"/>
              <a:chExt cx="2861918" cy="3438325"/>
            </a:xfrm>
          </p:grpSpPr>
          <p:sp>
            <p:nvSpPr>
              <p:cNvPr id="90" name="원호 89"/>
              <p:cNvSpPr/>
              <p:nvPr/>
            </p:nvSpPr>
            <p:spPr bwMode="auto">
              <a:xfrm>
                <a:off x="2487185" y="3164099"/>
                <a:ext cx="864000" cy="864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1" name="직선 화살표 연결선 90"/>
              <p:cNvCxnSpPr/>
              <p:nvPr/>
            </p:nvCxnSpPr>
            <p:spPr bwMode="auto">
              <a:xfrm>
                <a:off x="2919185" y="3596099"/>
                <a:ext cx="158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2918110" y="1112099"/>
                <a:ext cx="0" cy="14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cxnSp>
            <p:nvCxnSpPr>
              <p:cNvPr id="93" name="직선 화살표 연결선 92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4" name="원호 93"/>
              <p:cNvSpPr/>
              <p:nvPr/>
            </p:nvSpPr>
            <p:spPr bwMode="auto">
              <a:xfrm>
                <a:off x="2029603" y="2431940"/>
                <a:ext cx="1800000" cy="1800000"/>
              </a:xfrm>
              <a:prstGeom prst="arc">
                <a:avLst>
                  <a:gd name="adj1" fmla="val 16181104"/>
                  <a:gd name="adj2" fmla="val 1694006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 bwMode="auto">
              <a:xfrm flipV="1">
                <a:off x="2919731" y="1652099"/>
                <a:ext cx="0" cy="19440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412" y="3432201"/>
                    <a:ext cx="447109" cy="27340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직사각형 96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직사각형 97"/>
                  <p:cNvSpPr/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ko-KR" altLang="en-US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직사각형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816" y="2145042"/>
                    <a:ext cx="442172" cy="27340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직사각형 98"/>
                  <p:cNvSpPr/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직사각형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661" y="878607"/>
                    <a:ext cx="466474" cy="27340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그룹 99"/>
            <p:cNvGrpSpPr/>
            <p:nvPr/>
          </p:nvGrpSpPr>
          <p:grpSpPr>
            <a:xfrm>
              <a:off x="2725568" y="2014145"/>
              <a:ext cx="1567826" cy="3208106"/>
              <a:chOff x="2725568" y="2014145"/>
              <a:chExt cx="1567826" cy="3208106"/>
            </a:xfrm>
          </p:grpSpPr>
          <p:cxnSp>
            <p:nvCxnSpPr>
              <p:cNvPr id="101" name="직선 화살표 연결선 100"/>
              <p:cNvCxnSpPr/>
              <p:nvPr/>
            </p:nvCxnSpPr>
            <p:spPr bwMode="auto">
              <a:xfrm rot="6000000">
                <a:off x="3240255" y="3964832"/>
                <a:ext cx="0" cy="93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2" name="직선 화살표 연결선 101"/>
              <p:cNvCxnSpPr/>
              <p:nvPr/>
            </p:nvCxnSpPr>
            <p:spPr bwMode="auto">
              <a:xfrm flipH="1">
                <a:off x="3788569" y="3787311"/>
                <a:ext cx="252111" cy="14133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3" name="직선 화살표 연결선 102"/>
              <p:cNvCxnSpPr/>
              <p:nvPr/>
            </p:nvCxnSpPr>
            <p:spPr bwMode="auto">
              <a:xfrm flipH="1">
                <a:off x="4038615" y="2359819"/>
                <a:ext cx="254779" cy="1445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4" name="직선 화살표 연결선 103"/>
              <p:cNvCxnSpPr/>
              <p:nvPr/>
            </p:nvCxnSpPr>
            <p:spPr bwMode="auto">
              <a:xfrm rot="6000000">
                <a:off x="3153002" y="4186866"/>
                <a:ext cx="0" cy="792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5" name="직선 화살표 연결선 104"/>
              <p:cNvCxnSpPr/>
              <p:nvPr/>
            </p:nvCxnSpPr>
            <p:spPr bwMode="auto">
              <a:xfrm rot="6000000">
                <a:off x="2977568" y="4472563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rot="600000" flipV="1">
                <a:off x="2913141" y="2014145"/>
                <a:ext cx="0" cy="32081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직선 연결선 109"/>
              <p:cNvCxnSpPr/>
              <p:nvPr/>
            </p:nvCxnSpPr>
            <p:spPr bwMode="auto">
              <a:xfrm rot="600000" flipV="1">
                <a:off x="2913116" y="3705497"/>
                <a:ext cx="12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직사각형 110"/>
                  <p:cNvSpPr/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직사각형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743508" y="4470936"/>
                    <a:ext cx="448713" cy="27340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직사각형 111"/>
                  <p:cNvSpPr/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직사각형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2926132" y="432068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직사각형 112"/>
                  <p:cNvSpPr/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직사각형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00000">
                    <a:off x="3097034" y="4189242"/>
                    <a:ext cx="437812" cy="27340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직사각형 113"/>
                  <p:cNvSpPr/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직사각형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602738" y="4219365"/>
                    <a:ext cx="445507" cy="27340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직사각형 114"/>
                  <p:cNvSpPr/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직사각형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800000">
                    <a:off x="3829172" y="2978036"/>
                    <a:ext cx="445507" cy="273408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그룹 115"/>
            <p:cNvGrpSpPr/>
            <p:nvPr/>
          </p:nvGrpSpPr>
          <p:grpSpPr>
            <a:xfrm>
              <a:off x="1609997" y="1254474"/>
              <a:ext cx="2753122" cy="4384969"/>
              <a:chOff x="1609997" y="1254474"/>
              <a:chExt cx="2753122" cy="4384969"/>
            </a:xfrm>
          </p:grpSpPr>
          <p:cxnSp>
            <p:nvCxnSpPr>
              <p:cNvPr id="117" name="직선 화살표 연결선 116"/>
              <p:cNvCxnSpPr/>
              <p:nvPr/>
            </p:nvCxnSpPr>
            <p:spPr bwMode="auto">
              <a:xfrm>
                <a:off x="2380698" y="1511836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8" name="직선 화살표 연결선 117"/>
              <p:cNvCxnSpPr/>
              <p:nvPr/>
            </p:nvCxnSpPr>
            <p:spPr bwMode="auto">
              <a:xfrm>
                <a:off x="3971748" y="17981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9" name="직선 화살표 연결선 118"/>
              <p:cNvCxnSpPr/>
              <p:nvPr/>
            </p:nvCxnSpPr>
            <p:spPr bwMode="auto">
              <a:xfrm>
                <a:off x="1854746" y="4873849"/>
                <a:ext cx="0" cy="39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0" name="직선 화살표 연결선 119"/>
              <p:cNvCxnSpPr/>
              <p:nvPr/>
            </p:nvCxnSpPr>
            <p:spPr bwMode="auto">
              <a:xfrm>
                <a:off x="3458131" y="5151455"/>
                <a:ext cx="0" cy="468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직사각형 120"/>
                  <p:cNvSpPr/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직사각형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3927" y="1535940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직사각형 121"/>
                  <p:cNvSpPr/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직사각형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1279" y="5373216"/>
                    <a:ext cx="453265" cy="26622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직사각형 122"/>
                  <p:cNvSpPr/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직사각형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997" y="5251005"/>
                    <a:ext cx="441723" cy="26622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직사각형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684" y="1254474"/>
                    <a:ext cx="559192" cy="26840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그룹 124"/>
            <p:cNvGrpSpPr/>
            <p:nvPr/>
          </p:nvGrpSpPr>
          <p:grpSpPr>
            <a:xfrm>
              <a:off x="1256073" y="1723511"/>
              <a:ext cx="3493300" cy="3439921"/>
              <a:chOff x="1256073" y="1723511"/>
              <a:chExt cx="3493300" cy="3439921"/>
            </a:xfrm>
          </p:grpSpPr>
          <p:cxnSp>
            <p:nvCxnSpPr>
              <p:cNvPr id="126" name="직선 화살표 연결선 125"/>
              <p:cNvCxnSpPr/>
              <p:nvPr/>
            </p:nvCxnSpPr>
            <p:spPr bwMode="auto">
              <a:xfrm>
                <a:off x="4107185" y="23360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7" name="직선 화살표 연결선 126"/>
              <p:cNvCxnSpPr/>
              <p:nvPr/>
            </p:nvCxnSpPr>
            <p:spPr bwMode="auto">
              <a:xfrm>
                <a:off x="3999185" y="2912099"/>
                <a:ext cx="612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8" name="직선 화살표 연결선 127"/>
              <p:cNvCxnSpPr/>
              <p:nvPr/>
            </p:nvCxnSpPr>
            <p:spPr bwMode="auto">
              <a:xfrm>
                <a:off x="3711185" y="456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29" name="직선 화살표 연결선 128"/>
              <p:cNvCxnSpPr/>
              <p:nvPr/>
            </p:nvCxnSpPr>
            <p:spPr bwMode="auto">
              <a:xfrm>
                <a:off x="3603185" y="516343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30" name="직선 화살표 연결선 129"/>
              <p:cNvCxnSpPr/>
              <p:nvPr/>
            </p:nvCxnSpPr>
            <p:spPr bwMode="auto">
              <a:xfrm>
                <a:off x="1371185" y="4820099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1" name="직선 화살표 연결선 130"/>
              <p:cNvCxnSpPr/>
              <p:nvPr/>
            </p:nvCxnSpPr>
            <p:spPr bwMode="auto">
              <a:xfrm>
                <a:off x="1335185" y="420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2" name="직선 화살표 연결선 131"/>
              <p:cNvCxnSpPr/>
              <p:nvPr/>
            </p:nvCxnSpPr>
            <p:spPr bwMode="auto">
              <a:xfrm>
                <a:off x="1623185" y="258809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3" name="직선 화살표 연결선 132"/>
              <p:cNvCxnSpPr/>
              <p:nvPr/>
            </p:nvCxnSpPr>
            <p:spPr bwMode="auto">
              <a:xfrm>
                <a:off x="1731185" y="2000534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직사각형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2063" y="2636912"/>
                    <a:ext cx="477310" cy="26532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직사각형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5062" y="2065610"/>
                    <a:ext cx="448456" cy="26532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직사각형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3928" y="4293096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직사각형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416" y="4891863"/>
                    <a:ext cx="464486" cy="26532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직사각형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9632" y="4531823"/>
                    <a:ext cx="444930" cy="265329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직사각형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6073" y="3926604"/>
                    <a:ext cx="452945" cy="265329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직사각형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664" y="2309099"/>
                    <a:ext cx="465769" cy="26532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직사각형 140"/>
                  <p:cNvSpPr/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직사각형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342" y="1723511"/>
                    <a:ext cx="436914" cy="26532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그룹 141"/>
            <p:cNvGrpSpPr/>
            <p:nvPr/>
          </p:nvGrpSpPr>
          <p:grpSpPr>
            <a:xfrm>
              <a:off x="2187020" y="1023203"/>
              <a:ext cx="2478217" cy="4072626"/>
              <a:chOff x="2187020" y="1030823"/>
              <a:chExt cx="2478217" cy="4072626"/>
            </a:xfrm>
          </p:grpSpPr>
          <p:cxnSp>
            <p:nvCxnSpPr>
              <p:cNvPr id="143" name="직선 화살표 연결선 142"/>
              <p:cNvCxnSpPr/>
              <p:nvPr/>
            </p:nvCxnSpPr>
            <p:spPr bwMode="auto">
              <a:xfrm>
                <a:off x="3772026" y="2053375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4" name="직선 화살표 연결선 143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45" name="직선 화살표 연결선 144"/>
              <p:cNvCxnSpPr/>
              <p:nvPr/>
            </p:nvCxnSpPr>
            <p:spPr bwMode="auto">
              <a:xfrm>
                <a:off x="3290985" y="5103449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6" name="직선 화살표 연결선 145"/>
              <p:cNvCxnSpPr/>
              <p:nvPr/>
            </p:nvCxnSpPr>
            <p:spPr bwMode="auto">
              <a:xfrm>
                <a:off x="2267219" y="493560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7" name="직선 화살표 연결선 146"/>
              <p:cNvCxnSpPr/>
              <p:nvPr/>
            </p:nvCxnSpPr>
            <p:spPr bwMode="auto">
              <a:xfrm>
                <a:off x="2563578" y="1256099"/>
                <a:ext cx="101502" cy="71523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직사각형 1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6045" y="1794722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직사각형 1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직사각형 149"/>
                  <p:cNvSpPr/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직사각형 1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280" y="4663150"/>
                    <a:ext cx="448135" cy="26532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직사각형 150"/>
                  <p:cNvSpPr/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직사각형 1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28" y="4824392"/>
                    <a:ext cx="459677" cy="26532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직사각형 151"/>
                  <p:cNvSpPr/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1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Dowel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직사각형 1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7020" y="1030823"/>
                    <a:ext cx="620363" cy="244682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그룹 152"/>
            <p:cNvGrpSpPr/>
            <p:nvPr/>
          </p:nvGrpSpPr>
          <p:grpSpPr>
            <a:xfrm>
              <a:off x="2263348" y="1860539"/>
              <a:ext cx="1393178" cy="3422728"/>
              <a:chOff x="2263348" y="1860539"/>
              <a:chExt cx="1393178" cy="3422728"/>
            </a:xfrm>
          </p:grpSpPr>
          <p:cxnSp>
            <p:nvCxnSpPr>
              <p:cNvPr id="154" name="직선 화살표 연결선 153"/>
              <p:cNvCxnSpPr/>
              <p:nvPr/>
            </p:nvCxnSpPr>
            <p:spPr bwMode="auto">
              <a:xfrm rot="600000">
                <a:off x="2466899" y="5075452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5" name="직선 화살표 연결선 154"/>
              <p:cNvCxnSpPr/>
              <p:nvPr/>
            </p:nvCxnSpPr>
            <p:spPr bwMode="auto">
              <a:xfrm rot="600000">
                <a:off x="2963585" y="2126399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직사각형 155"/>
                  <p:cNvSpPr/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직사각형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334" y="186053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직사각형 156"/>
                  <p:cNvSpPr/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직사각형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3348" y="5017938"/>
                    <a:ext cx="424539" cy="265329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그룹 157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59" name="직선 화살표 연결선 158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0" name="직선 화살표 연결선 159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61" name="직선 화살표 연결선 160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직선 화살표 연결선 161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14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</a:t>
            </a:r>
            <a:r>
              <a:rPr lang="ko-KR" altLang="en-US" dirty="0"/>
              <a:t>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9" y="980728"/>
            <a:ext cx="815821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The original form of governing equations, which is based on Kelvin-Voigt impact model, was introduced by Iyouku et al. (1992).</a:t>
            </a:r>
          </a:p>
          <a:p>
            <a:pPr algn="just"/>
            <a:r>
              <a:rPr lang="en-US" altLang="ko-KR" dirty="0"/>
              <a:t>Improvement in the force diagram and the equations</a:t>
            </a:r>
          </a:p>
          <a:p>
            <a:pPr lvl="1" algn="just"/>
            <a:r>
              <a:rPr lang="en-US" altLang="ko-KR" sz="1400" dirty="0"/>
              <a:t>Correction of force terms of horizontally misaligned blocks</a:t>
            </a:r>
          </a:p>
          <a:p>
            <a:pPr lvl="1" algn="just"/>
            <a:r>
              <a:rPr lang="en-US" altLang="ko-KR" sz="1400" dirty="0"/>
              <a:t>Correction of dowel force direction</a:t>
            </a:r>
          </a:p>
          <a:p>
            <a:pPr lvl="1" algn="just"/>
            <a:r>
              <a:rPr lang="en-US" altLang="ko-KR" sz="1400" dirty="0"/>
              <a:t>Correction of friction acting points</a:t>
            </a:r>
          </a:p>
          <a:p>
            <a:pPr lvl="1" algn="just"/>
            <a:r>
              <a:rPr lang="en-US" altLang="ko-KR" sz="1400" dirty="0"/>
              <a:t>Penalty friction model with allowable viscous slip</a:t>
            </a:r>
          </a:p>
          <a:p>
            <a:pPr algn="just"/>
            <a:r>
              <a:rPr lang="en-US" altLang="ko-KR" dirty="0"/>
              <a:t>The System of ODEs for all blocks is solved by ODEPACK library (FORTRAN library for initial value problems of ODE systems) or Runge-Kutta Method.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3501008"/>
                <a:ext cx="8208912" cy="73289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𝑔</m:t>
                      </m:r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365104"/>
                <a:ext cx="8158216" cy="7341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𝑀𝑅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𝐵𝑅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𝑉𝑅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𝐷𝐹𝐿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𝐷𝐹𝑅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𝑊</m:t>
                          </m:r>
                        </m:sup>
                      </m:sSubSup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4" y="5129691"/>
                <a:ext cx="8086209" cy="10557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3635896" y="6488668"/>
            <a:ext cx="452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Last Check : 150824 (</a:t>
            </a:r>
            <a:r>
              <a:rPr lang="ko-KR" altLang="ko-KR" dirty="0"/>
              <a:t>하중 다이어그램</a:t>
            </a:r>
            <a:r>
              <a:rPr lang="en-US" altLang="ko-KR" dirty="0"/>
              <a:t> v5)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83574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지배방정식 차이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26</a:t>
            </a:fld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375664"/>
              </p:ext>
            </p:extLst>
          </p:nvPr>
        </p:nvGraphicFramePr>
        <p:xfrm>
          <a:off x="536575" y="1260648"/>
          <a:ext cx="81168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문서" r:id="rId3" imgW="8140406" imgH="534739" progId="Word.Document.12">
                  <p:embed/>
                </p:oleObj>
              </mc:Choice>
              <mc:Fallback>
                <p:oleObj name="문서" r:id="rId3" imgW="8140406" imgH="5347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1260648"/>
                        <a:ext cx="8116888" cy="500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338846"/>
              </p:ext>
            </p:extLst>
          </p:nvPr>
        </p:nvGraphicFramePr>
        <p:xfrm>
          <a:off x="453776" y="1897830"/>
          <a:ext cx="8294688" cy="2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문서" r:id="rId5" imgW="8404116" imgH="267369" progId="Word.Document.12">
                  <p:embed/>
                </p:oleObj>
              </mc:Choice>
              <mc:Fallback>
                <p:oleObj name="문서" r:id="rId5" imgW="8404116" imgH="2673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776" y="1897830"/>
                        <a:ext cx="8294688" cy="25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25307"/>
              </p:ext>
            </p:extLst>
          </p:nvPr>
        </p:nvGraphicFramePr>
        <p:xfrm>
          <a:off x="539552" y="2276872"/>
          <a:ext cx="81073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문서" r:id="rId7" imgW="8131026" imgH="823758" progId="Word.Document.12">
                  <p:embed/>
                </p:oleObj>
              </mc:Choice>
              <mc:Fallback>
                <p:oleObj name="문서" r:id="rId7" imgW="8131026" imgH="8237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2276872"/>
                        <a:ext cx="8107363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217225"/>
              </p:ext>
            </p:extLst>
          </p:nvPr>
        </p:nvGraphicFramePr>
        <p:xfrm>
          <a:off x="536575" y="4222750"/>
          <a:ext cx="80232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문서" r:id="rId9" imgW="8045888" imgH="539430" progId="Word.Document.12">
                  <p:embed/>
                </p:oleObj>
              </mc:Choice>
              <mc:Fallback>
                <p:oleObj name="문서" r:id="rId9" imgW="8045888" imgH="539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575" y="4222750"/>
                        <a:ext cx="8023225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1320"/>
              </p:ext>
            </p:extLst>
          </p:nvPr>
        </p:nvGraphicFramePr>
        <p:xfrm>
          <a:off x="467544" y="4812134"/>
          <a:ext cx="81915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문서" r:id="rId11" imgW="8216164" imgH="275308" progId="Word.Document.12">
                  <p:embed/>
                </p:oleObj>
              </mc:Choice>
              <mc:Fallback>
                <p:oleObj name="문서" r:id="rId11" imgW="8216164" imgH="2753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7544" y="4812134"/>
                        <a:ext cx="81915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59523"/>
              </p:ext>
            </p:extLst>
          </p:nvPr>
        </p:nvGraphicFramePr>
        <p:xfrm>
          <a:off x="500063" y="5232400"/>
          <a:ext cx="82391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문서" r:id="rId13" imgW="8264505" imgH="820871" progId="Word.Document.12">
                  <p:embed/>
                </p:oleObj>
              </mc:Choice>
              <mc:Fallback>
                <p:oleObj name="문서" r:id="rId13" imgW="8264505" imgH="820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063" y="5232400"/>
                        <a:ext cx="823912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9552" y="836712"/>
            <a:ext cx="479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Governing equations used in SONATINA-2V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3789040"/>
            <a:ext cx="516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Modified governing equations used in SAPCOR</a:t>
            </a:r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>
            <a:off x="4211960" y="3284984"/>
            <a:ext cx="360040" cy="258328"/>
          </a:xfrm>
          <a:prstGeom prst="down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1632" y="405069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FF0000"/>
                </a:solidFill>
              </a:defRPr>
            </a:lvl1pPr>
          </a:lstStyle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248120" y="4185920"/>
            <a:ext cx="2276207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85899" y="4437112"/>
            <a:ext cx="1213893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7784" y="434752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(2)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50160" y="4788360"/>
            <a:ext cx="1296144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63832" y="469876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(2)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81528" y="4797152"/>
            <a:ext cx="2657726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64076" y="469055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(3)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8424" y="472514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(4)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16216" y="4797152"/>
            <a:ext cx="1944216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84168" y="5471600"/>
            <a:ext cx="2448272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47664" y="5733256"/>
            <a:ext cx="1728192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58760" y="539959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(3)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03848" y="5661248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(4)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8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마찰력 총체적 문제점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4102" name="그룹 4101"/>
          <p:cNvGrpSpPr/>
          <p:nvPr/>
        </p:nvGrpSpPr>
        <p:grpSpPr>
          <a:xfrm>
            <a:off x="5994998" y="1052736"/>
            <a:ext cx="3185514" cy="3516483"/>
            <a:chOff x="5419055" y="2217428"/>
            <a:chExt cx="3185514" cy="3516483"/>
          </a:xfrm>
        </p:grpSpPr>
        <p:grpSp>
          <p:nvGrpSpPr>
            <p:cNvPr id="171" name="그룹 170"/>
            <p:cNvGrpSpPr/>
            <p:nvPr/>
          </p:nvGrpSpPr>
          <p:grpSpPr>
            <a:xfrm>
              <a:off x="6029398" y="2217428"/>
              <a:ext cx="1872000" cy="3232033"/>
              <a:chOff x="1983185" y="1856193"/>
              <a:chExt cx="1872000" cy="3232033"/>
            </a:xfrm>
          </p:grpSpPr>
          <p:sp>
            <p:nvSpPr>
              <p:cNvPr id="251" name="직사각형 250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2" name="직사각형 251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3" name="직사각형 252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4" name="사다리꼴 253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5" name="사다리꼴 254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5419055" y="2370236"/>
              <a:ext cx="3185514" cy="3363675"/>
              <a:chOff x="1372842" y="2009001"/>
              <a:chExt cx="3185514" cy="3363675"/>
            </a:xfrm>
          </p:grpSpPr>
          <p:cxnSp>
            <p:nvCxnSpPr>
              <p:cNvPr id="179" name="직선 화살표 연결선 178"/>
              <p:cNvCxnSpPr/>
              <p:nvPr/>
            </p:nvCxnSpPr>
            <p:spPr bwMode="auto">
              <a:xfrm>
                <a:off x="3117787" y="514375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0" name="직선 화살표 연결선 179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1" name="직사각형 1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2" name="직사각형 1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6383" r="-2128" b="-96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3" name="직선 화살표 연결선 182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직사각형 183"/>
                  <p:cNvSpPr/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4" name="직사각형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직선 화살표 연결선 184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직사각형 185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103" name="TextBox 4102"/>
          <p:cNvSpPr txBox="1"/>
          <p:nvPr/>
        </p:nvSpPr>
        <p:spPr>
          <a:xfrm>
            <a:off x="39852" y="5373216"/>
            <a:ext cx="8780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소나티나의 마찰력 문제점</a:t>
            </a:r>
            <a:endParaRPr lang="en-US" altLang="ko-KR" sz="800" dirty="0" smtClean="0"/>
          </a:p>
          <a:p>
            <a:r>
              <a:rPr lang="ko-KR" altLang="en-US" sz="800" dirty="0" smtClean="0"/>
              <a:t>마찰력 수식의 물리적 의미가 없음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마찰력이 떨어져 있어도 작동함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수직력 발생 시에만 작동하도록 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마찰력이 블록 간 수직력과 무관함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수직력에 관련된 함수로 표현해야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수식이 상수</a:t>
            </a:r>
            <a:r>
              <a:rPr lang="en-US" altLang="ko-KR" sz="800" dirty="0" smtClean="0"/>
              <a:t>+</a:t>
            </a:r>
            <a:r>
              <a:rPr lang="ko-KR" altLang="en-US" sz="800" dirty="0" smtClean="0"/>
              <a:t>운동에너지의 일정 비율 형태임 </a:t>
            </a:r>
            <a:r>
              <a:rPr lang="en-US" altLang="ko-KR" sz="800" dirty="0" smtClean="0"/>
              <a:t>-&gt; </a:t>
            </a:r>
            <a:r>
              <a:rPr lang="ko-KR" altLang="en-US" sz="800" dirty="0" err="1" smtClean="0"/>
              <a:t>쿨롬</a:t>
            </a:r>
            <a:r>
              <a:rPr lang="ko-KR" altLang="en-US" sz="800" dirty="0" smtClean="0"/>
              <a:t> 마찰력 형식으로 표현해야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마찰력이 실제 수직력 발생 위치가 아닌 블록의 코너에서 작동함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수직력 발생 위치에서 작동해야 함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 smtClean="0"/>
              <a:t>(*) </a:t>
            </a:r>
            <a:r>
              <a:rPr lang="ko-KR" altLang="en-US" sz="800" dirty="0" smtClean="0"/>
              <a:t>소나티나의 하중도 상에서는 상부 블록에 의한 마찰력 작용 위치를 하부 블록에 의한 마찰력 작용 위치와 좌우가 동일하게 그렸으나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실제 프로그램 상에는 상부 블록과 현재 블록의 상대 회전각에 의해 상부 블록에 의한 마찰력 작용 위치가 달라짐</a:t>
            </a:r>
            <a:r>
              <a:rPr lang="en-US" altLang="ko-KR" sz="800" dirty="0" smtClean="0"/>
              <a:t>. (</a:t>
            </a:r>
            <a:r>
              <a:rPr lang="el-GR" altLang="ko-KR" sz="800" dirty="0" smtClean="0"/>
              <a:t>α</a:t>
            </a:r>
            <a:r>
              <a:rPr lang="en-US" altLang="ko-KR" sz="800" baseline="-25000" dirty="0" smtClean="0"/>
              <a:t>k,l+1</a:t>
            </a:r>
            <a:r>
              <a:rPr lang="en-US" altLang="ko-KR" sz="800" dirty="0" smtClean="0"/>
              <a:t>&lt;=0 </a:t>
            </a:r>
            <a:r>
              <a:rPr lang="ko-KR" altLang="en-US" sz="800" dirty="0" smtClean="0"/>
              <a:t>이면 좌측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아니면 우측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112" name="TextBox 4111"/>
          <p:cNvSpPr txBox="1"/>
          <p:nvPr/>
        </p:nvSpPr>
        <p:spPr>
          <a:xfrm>
            <a:off x="1691680" y="4869160"/>
            <a:ext cx="5171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소나티나에서 작용하는 마찰력 위치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매뉴얼에 나온 </a:t>
            </a:r>
            <a:r>
              <a:rPr lang="ko-KR" altLang="en-US" dirty="0" err="1" smtClean="0"/>
              <a:t>하중도와</a:t>
            </a:r>
            <a:r>
              <a:rPr lang="ko-KR" altLang="en-US" dirty="0" smtClean="0"/>
              <a:t> 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작용위치와 다름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90" name="TextBox 389"/>
          <p:cNvSpPr txBox="1"/>
          <p:nvPr/>
        </p:nvSpPr>
        <p:spPr>
          <a:xfrm>
            <a:off x="6693084" y="4797152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SAPCOR</a:t>
            </a:r>
            <a:endParaRPr lang="ko-KR" altLang="en-US" dirty="0"/>
          </a:p>
        </p:txBody>
      </p:sp>
      <p:grpSp>
        <p:nvGrpSpPr>
          <p:cNvPr id="4113" name="그룹 4112"/>
          <p:cNvGrpSpPr/>
          <p:nvPr/>
        </p:nvGrpSpPr>
        <p:grpSpPr>
          <a:xfrm>
            <a:off x="7656" y="610224"/>
            <a:ext cx="2620128" cy="4029561"/>
            <a:chOff x="-280584" y="610224"/>
            <a:chExt cx="2620128" cy="4029561"/>
          </a:xfrm>
        </p:grpSpPr>
        <p:grpSp>
          <p:nvGrpSpPr>
            <p:cNvPr id="4111" name="그룹 4110"/>
            <p:cNvGrpSpPr/>
            <p:nvPr/>
          </p:nvGrpSpPr>
          <p:grpSpPr>
            <a:xfrm>
              <a:off x="-280584" y="610224"/>
              <a:ext cx="2620128" cy="4029561"/>
              <a:chOff x="-280584" y="610224"/>
              <a:chExt cx="2620128" cy="4029561"/>
            </a:xfrm>
          </p:grpSpPr>
          <p:grpSp>
            <p:nvGrpSpPr>
              <p:cNvPr id="257" name="그룹 256"/>
              <p:cNvGrpSpPr/>
              <p:nvPr/>
            </p:nvGrpSpPr>
            <p:grpSpPr>
              <a:xfrm>
                <a:off x="467544" y="764704"/>
                <a:ext cx="1872000" cy="3232033"/>
                <a:chOff x="1983185" y="1856193"/>
                <a:chExt cx="1872000" cy="3232033"/>
              </a:xfrm>
            </p:grpSpPr>
            <p:sp>
              <p:nvSpPr>
                <p:cNvPr id="333" name="직사각형 332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4" name="직사각형 333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5" name="직사각형 334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6" name="사다리꼴 335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37" name="사다리꼴 336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263" name="그룹 262"/>
              <p:cNvGrpSpPr/>
              <p:nvPr/>
            </p:nvGrpSpPr>
            <p:grpSpPr>
              <a:xfrm>
                <a:off x="-280584" y="610224"/>
                <a:ext cx="1106622" cy="3371199"/>
                <a:chOff x="3588963" y="2030735"/>
                <a:chExt cx="1106622" cy="3371199"/>
              </a:xfrm>
            </p:grpSpPr>
            <p:cxnSp>
              <p:nvCxnSpPr>
                <p:cNvPr id="273" name="직선 화살표 연결선 272"/>
                <p:cNvCxnSpPr/>
                <p:nvPr/>
              </p:nvCxnSpPr>
              <p:spPr bwMode="auto">
                <a:xfrm>
                  <a:off x="3588963" y="5165183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74" name="직선 화살표 연결선 273"/>
                <p:cNvCxnSpPr/>
                <p:nvPr/>
              </p:nvCxnSpPr>
              <p:spPr bwMode="auto">
                <a:xfrm>
                  <a:off x="4092963" y="2323530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직사각형 274"/>
                    <p:cNvSpPr/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5" name="직사각형 2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직사각형 275"/>
                    <p:cNvSpPr/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직사각형 2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blipFill rotWithShape="1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5" name="그룹 354"/>
              <p:cNvGrpSpPr/>
              <p:nvPr/>
            </p:nvGrpSpPr>
            <p:grpSpPr>
              <a:xfrm rot="900000">
                <a:off x="128332" y="3883785"/>
                <a:ext cx="1872000" cy="756000"/>
                <a:chOff x="467544" y="3312000"/>
                <a:chExt cx="1872000" cy="756000"/>
              </a:xfrm>
            </p:grpSpPr>
            <p:sp>
              <p:nvSpPr>
                <p:cNvPr id="356" name="직사각형 355"/>
                <p:cNvSpPr/>
                <p:nvPr/>
              </p:nvSpPr>
              <p:spPr bwMode="auto">
                <a:xfrm>
                  <a:off x="467544" y="3528000"/>
                  <a:ext cx="1872000" cy="54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57" name="사다리꼴 356"/>
                <p:cNvSpPr/>
                <p:nvPr/>
              </p:nvSpPr>
              <p:spPr bwMode="auto">
                <a:xfrm>
                  <a:off x="755544" y="3312000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58" name="사다리꼴 357"/>
                <p:cNvSpPr/>
                <p:nvPr/>
              </p:nvSpPr>
              <p:spPr bwMode="auto">
                <a:xfrm>
                  <a:off x="1799544" y="3312000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직사각형 391"/>
                <p:cNvSpPr/>
                <p:nvPr/>
              </p:nvSpPr>
              <p:spPr>
                <a:xfrm>
                  <a:off x="539552" y="2439936"/>
                  <a:ext cx="1667251" cy="26898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≤0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직사각형 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2439936"/>
                  <a:ext cx="1667251" cy="26898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14" name="그룹 4113"/>
          <p:cNvGrpSpPr/>
          <p:nvPr/>
        </p:nvGrpSpPr>
        <p:grpSpPr>
          <a:xfrm>
            <a:off x="3092736" y="764704"/>
            <a:ext cx="2991432" cy="4089950"/>
            <a:chOff x="5207658" y="764704"/>
            <a:chExt cx="2991432" cy="4089950"/>
          </a:xfrm>
        </p:grpSpPr>
        <p:grpSp>
          <p:nvGrpSpPr>
            <p:cNvPr id="369" name="그룹 368"/>
            <p:cNvGrpSpPr/>
            <p:nvPr/>
          </p:nvGrpSpPr>
          <p:grpSpPr>
            <a:xfrm>
              <a:off x="5486690" y="764704"/>
              <a:ext cx="2712400" cy="3545741"/>
              <a:chOff x="467544" y="764704"/>
              <a:chExt cx="2712400" cy="3545741"/>
            </a:xfrm>
          </p:grpSpPr>
          <p:grpSp>
            <p:nvGrpSpPr>
              <p:cNvPr id="374" name="그룹 373"/>
              <p:cNvGrpSpPr/>
              <p:nvPr/>
            </p:nvGrpSpPr>
            <p:grpSpPr>
              <a:xfrm>
                <a:off x="467544" y="764704"/>
                <a:ext cx="1872000" cy="3232033"/>
                <a:chOff x="1983185" y="1856193"/>
                <a:chExt cx="1872000" cy="3232033"/>
              </a:xfrm>
            </p:grpSpPr>
            <p:sp>
              <p:nvSpPr>
                <p:cNvPr id="380" name="직사각형 379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1" name="직사각형 380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2" name="직사각형 381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3" name="사다리꼴 382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384" name="사다리꼴 383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375" name="그룹 374"/>
              <p:cNvGrpSpPr/>
              <p:nvPr/>
            </p:nvGrpSpPr>
            <p:grpSpPr>
              <a:xfrm>
                <a:off x="2073322" y="939246"/>
                <a:ext cx="1106622" cy="3371199"/>
                <a:chOff x="3588963" y="2030735"/>
                <a:chExt cx="1106622" cy="3371199"/>
              </a:xfrm>
            </p:grpSpPr>
            <p:cxnSp>
              <p:nvCxnSpPr>
                <p:cNvPr id="376" name="직선 화살표 연결선 375"/>
                <p:cNvCxnSpPr/>
                <p:nvPr/>
              </p:nvCxnSpPr>
              <p:spPr bwMode="auto">
                <a:xfrm>
                  <a:off x="3588963" y="5165183"/>
                  <a:ext cx="504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77" name="직선 화살표 연결선 376"/>
                <p:cNvCxnSpPr/>
                <p:nvPr/>
              </p:nvCxnSpPr>
              <p:spPr bwMode="auto">
                <a:xfrm>
                  <a:off x="4092963" y="2323530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8" name="직사각형 377"/>
                    <p:cNvSpPr/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8" name="직사각형 3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6393" y="2030735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9" name="직사각형 378"/>
                    <p:cNvSpPr/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9" name="직사각형 3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2811" y="5136605"/>
                      <a:ext cx="424539" cy="265329"/>
                    </a:xfrm>
                    <a:prstGeom prst="rect">
                      <a:avLst/>
                    </a:prstGeom>
                    <a:blipFill rotWithShape="1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70" name="그룹 369"/>
            <p:cNvGrpSpPr/>
            <p:nvPr/>
          </p:nvGrpSpPr>
          <p:grpSpPr>
            <a:xfrm rot="120000">
              <a:off x="5207658" y="4098654"/>
              <a:ext cx="1872000" cy="756000"/>
              <a:chOff x="467544" y="3312000"/>
              <a:chExt cx="1872000" cy="756000"/>
            </a:xfrm>
          </p:grpSpPr>
          <p:sp>
            <p:nvSpPr>
              <p:cNvPr id="371" name="직사각형 370"/>
              <p:cNvSpPr/>
              <p:nvPr/>
            </p:nvSpPr>
            <p:spPr bwMode="auto">
              <a:xfrm>
                <a:off x="467544" y="3528000"/>
                <a:ext cx="1872000" cy="54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2" name="사다리꼴 371"/>
              <p:cNvSpPr/>
              <p:nvPr/>
            </p:nvSpPr>
            <p:spPr bwMode="auto">
              <a:xfrm>
                <a:off x="755544" y="3312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3" name="사다리꼴 372"/>
              <p:cNvSpPr/>
              <p:nvPr/>
            </p:nvSpPr>
            <p:spPr bwMode="auto">
              <a:xfrm>
                <a:off x="1799544" y="3312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직사각형 392"/>
                <p:cNvSpPr/>
                <p:nvPr/>
              </p:nvSpPr>
              <p:spPr>
                <a:xfrm>
                  <a:off x="5580112" y="2420888"/>
                  <a:ext cx="1667251" cy="26898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ko-KR" altLang="ko-KR" sz="1100" b="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3" name="직사각형 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2420888"/>
                  <a:ext cx="1667251" cy="26898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8843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(1) </a:t>
            </a:r>
            <a:r>
              <a:rPr lang="ko-KR" altLang="en-US" dirty="0" smtClean="0"/>
              <a:t>다이어그램상 마찰력 문제점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28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9259" y="671267"/>
            <a:ext cx="1872000" cy="3455110"/>
            <a:chOff x="2939720" y="743275"/>
            <a:chExt cx="1872000" cy="3455110"/>
          </a:xfrm>
        </p:grpSpPr>
        <p:grpSp>
          <p:nvGrpSpPr>
            <p:cNvPr id="10" name="그룹 9"/>
            <p:cNvGrpSpPr/>
            <p:nvPr/>
          </p:nvGrpSpPr>
          <p:grpSpPr>
            <a:xfrm>
              <a:off x="2939720" y="764704"/>
              <a:ext cx="1872000" cy="3232033"/>
              <a:chOff x="1983185" y="1856193"/>
              <a:chExt cx="1872000" cy="3232033"/>
            </a:xfrm>
          </p:grpSpPr>
          <p:sp>
            <p:nvSpPr>
              <p:cNvPr id="16" name="직사각형 15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9" name="사다리꼴 18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0" name="사다리꼴 19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228085" y="743275"/>
              <a:ext cx="1207264" cy="3455110"/>
              <a:chOff x="3685208" y="1996129"/>
              <a:chExt cx="1207264" cy="3455110"/>
            </a:xfrm>
          </p:grpSpPr>
          <p:cxnSp>
            <p:nvCxnSpPr>
              <p:cNvPr id="12" name="직선 화살표 연결선 11"/>
              <p:cNvCxnSpPr/>
              <p:nvPr/>
            </p:nvCxnSpPr>
            <p:spPr bwMode="auto">
              <a:xfrm rot="600000">
                <a:off x="3780356" y="5205366"/>
                <a:ext cx="504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직선 화살표 연결선 12"/>
              <p:cNvCxnSpPr/>
              <p:nvPr/>
            </p:nvCxnSpPr>
            <p:spPr bwMode="auto">
              <a:xfrm rot="600000">
                <a:off x="4329725" y="227421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직사각형 13"/>
                  <p:cNvSpPr/>
                  <p:nvPr/>
                </p:nvSpPr>
                <p:spPr>
                  <a:xfrm>
                    <a:off x="4333280" y="1996129"/>
                    <a:ext cx="559192" cy="268407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직사각형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280" y="1996129"/>
                    <a:ext cx="559192" cy="26840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685208" y="5185910"/>
                    <a:ext cx="424539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5208" y="5185910"/>
                    <a:ext cx="424539" cy="26532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" name="그룹 20"/>
          <p:cNvGrpSpPr/>
          <p:nvPr/>
        </p:nvGrpSpPr>
        <p:grpSpPr>
          <a:xfrm>
            <a:off x="4644008" y="908720"/>
            <a:ext cx="3185514" cy="3516483"/>
            <a:chOff x="5419055" y="2217428"/>
            <a:chExt cx="3185514" cy="3516483"/>
          </a:xfrm>
        </p:grpSpPr>
        <p:grpSp>
          <p:nvGrpSpPr>
            <p:cNvPr id="22" name="그룹 21"/>
            <p:cNvGrpSpPr/>
            <p:nvPr/>
          </p:nvGrpSpPr>
          <p:grpSpPr>
            <a:xfrm>
              <a:off x="6029398" y="2217428"/>
              <a:ext cx="1872000" cy="3232033"/>
              <a:chOff x="1983185" y="1856193"/>
              <a:chExt cx="1872000" cy="3232033"/>
            </a:xfrm>
          </p:grpSpPr>
          <p:sp>
            <p:nvSpPr>
              <p:cNvPr id="32" name="직사각형 31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5" name="사다리꼴 34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6" name="사다리꼴 35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419055" y="2370236"/>
              <a:ext cx="3185514" cy="3363675"/>
              <a:chOff x="1372842" y="2009001"/>
              <a:chExt cx="3185514" cy="3363675"/>
            </a:xfrm>
          </p:grpSpPr>
          <p:cxnSp>
            <p:nvCxnSpPr>
              <p:cNvPr id="24" name="직선 화살표 연결선 23"/>
              <p:cNvCxnSpPr/>
              <p:nvPr/>
            </p:nvCxnSpPr>
            <p:spPr bwMode="auto">
              <a:xfrm>
                <a:off x="3117787" y="5143751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직선 화살표 연결선 24"/>
              <p:cNvCxnSpPr/>
              <p:nvPr/>
            </p:nvCxnSpPr>
            <p:spPr bwMode="auto">
              <a:xfrm>
                <a:off x="3992928" y="2278782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𝐹𝑅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직사각형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7620" y="2009001"/>
                    <a:ext cx="580736" cy="2812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9404" y="5183714"/>
                    <a:ext cx="282129" cy="18896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8696" r="-2174" b="-96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/>
              <p:nvPr/>
            </p:nvCxnSpPr>
            <p:spPr bwMode="auto">
              <a:xfrm>
                <a:off x="1482916" y="4884096"/>
                <a:ext cx="360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2842" y="4884526"/>
                    <a:ext cx="466794" cy="28129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직선 화살표 연결선 29"/>
              <p:cNvCxnSpPr/>
              <p:nvPr/>
            </p:nvCxnSpPr>
            <p:spPr bwMode="auto">
              <a:xfrm>
                <a:off x="1987706" y="2042863"/>
                <a:ext cx="39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/>
                  <p:cNvSpPr/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100" b="0" dirty="0" smtClean="0">
                        <a:solidFill>
                          <a:schemeClr val="tx1"/>
                        </a:solidFill>
                      </a:rPr>
                      <a:t>-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𝐹𝐿</m:t>
                            </m:r>
                          </m:sup>
                        </m:sSubSup>
                      </m:oMath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직사각형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6654" y="2041866"/>
                    <a:ext cx="580736" cy="281295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63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0" y="5733256"/>
            <a:ext cx="6869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매뉴얼과 실제 프로그램이 다름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마찰력 방향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실제 프로그램에서는 수평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마찰력 위치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실제 프로그램에서는 상하 블록 상대 회전각으로 결정</a:t>
            </a:r>
            <a:r>
              <a:rPr lang="en-US" altLang="ko-KR" sz="800" dirty="0" smtClean="0"/>
              <a:t>)</a:t>
            </a:r>
          </a:p>
          <a:p>
            <a:pPr marL="179388" indent="-179388">
              <a:buAutoNum type="arabicParenR"/>
            </a:pPr>
            <a:r>
              <a:rPr lang="ko-KR" altLang="en-US" sz="800" dirty="0" smtClean="0"/>
              <a:t>마찰력 </a:t>
            </a:r>
            <a:r>
              <a:rPr lang="ko-KR" altLang="en-US" sz="800" dirty="0"/>
              <a:t>위치를 실제 </a:t>
            </a:r>
            <a:r>
              <a:rPr lang="ko-KR" altLang="en-US" sz="800" dirty="0" err="1"/>
              <a:t>접촉점이</a:t>
            </a:r>
            <a:r>
              <a:rPr lang="ko-KR" altLang="en-US" sz="800" dirty="0"/>
              <a:t> 아닌 상하 블록의 상대 회전각으로 결정 </a:t>
            </a:r>
            <a:r>
              <a:rPr lang="en-US" altLang="ko-KR" sz="800" dirty="0"/>
              <a:t>-&gt; </a:t>
            </a:r>
            <a:r>
              <a:rPr lang="ko-KR" altLang="en-US" sz="800" dirty="0"/>
              <a:t>실제  위치에서 계산해야 함</a:t>
            </a:r>
            <a:endParaRPr lang="en-US" altLang="ko-KR" sz="800" dirty="0"/>
          </a:p>
          <a:p>
            <a:pPr marL="179388" indent="-179388">
              <a:buAutoNum type="arabicParenR"/>
            </a:pPr>
            <a:r>
              <a:rPr lang="ko-KR" altLang="en-US" sz="800" dirty="0"/>
              <a:t>실제 수직력 계산 시 좌우를 구분하여 계산하므로 마찰력도 좌우를 구분해서 계산해야 함</a:t>
            </a:r>
            <a:endParaRPr lang="en-US" altLang="ko-KR" sz="800" dirty="0"/>
          </a:p>
          <a:p>
            <a:pPr marL="179388" indent="-179388">
              <a:buAutoNum type="arabicParenR"/>
            </a:pPr>
            <a:r>
              <a:rPr lang="ko-KR" altLang="en-US" sz="800" dirty="0"/>
              <a:t>마찰력이</a:t>
            </a:r>
            <a:r>
              <a:rPr lang="ko-KR" altLang="en-US" sz="800" dirty="0" smtClean="0"/>
              <a:t> 좌우 코너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중앙부에서 작용함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실제 수직력 위치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즉</a:t>
            </a:r>
            <a:r>
              <a:rPr lang="en-US" altLang="ko-KR" sz="800" dirty="0" smtClean="0"/>
              <a:t>, a)</a:t>
            </a:r>
            <a:r>
              <a:rPr lang="ko-KR" altLang="en-US" sz="800" dirty="0" smtClean="0"/>
              <a:t>에서 작용해야 함</a:t>
            </a:r>
            <a:endParaRPr lang="en-US" altLang="ko-KR" sz="800" dirty="0" smtClean="0"/>
          </a:p>
          <a:p>
            <a:pPr marL="179388" indent="-179388">
              <a:buAutoNum type="arabicParenR"/>
            </a:pPr>
            <a:r>
              <a:rPr lang="ko-KR" altLang="en-US" sz="800" dirty="0" smtClean="0"/>
              <a:t>상부 블록에 의한 마찰력은 방향이 반대이므로 </a:t>
            </a:r>
            <a:r>
              <a:rPr lang="en-US" altLang="ko-KR" sz="800" dirty="0" smtClean="0"/>
              <a:t>(-) </a:t>
            </a:r>
            <a:r>
              <a:rPr lang="ko-KR" altLang="en-US" sz="800" dirty="0" smtClean="0"/>
              <a:t>부호를 붙여야 함</a:t>
            </a:r>
            <a:endParaRPr lang="en-US" altLang="ko-KR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99592" y="4509120"/>
            <a:ext cx="168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SONATINA-2V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89176" y="4509120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SAPCOR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012839" y="5130816"/>
            <a:ext cx="2223457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3" y="5157192"/>
            <a:ext cx="8018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오른쪽 화살표 43"/>
          <p:cNvSpPr/>
          <p:nvPr/>
        </p:nvSpPr>
        <p:spPr>
          <a:xfrm>
            <a:off x="3491880" y="2276872"/>
            <a:ext cx="978408" cy="484632"/>
          </a:xfrm>
          <a:prstGeom prst="right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588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7152"/>
            <a:ext cx="80184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(2) </a:t>
            </a:r>
            <a:r>
              <a:rPr lang="ko-KR" altLang="en-US" sz="2800" dirty="0" smtClean="0"/>
              <a:t>다이어그램상 상부블록에 의한 하중 문제점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23528" y="5877272"/>
            <a:ext cx="3355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r>
              <a:rPr lang="ko-KR" altLang="en-US" sz="800" dirty="0" smtClean="0"/>
              <a:t>상부 블록으로부터의 하</a:t>
            </a:r>
            <a:r>
              <a:rPr lang="ko-KR" altLang="en-US" sz="800" dirty="0"/>
              <a:t>중</a:t>
            </a:r>
            <a:r>
              <a:rPr lang="ko-KR" altLang="en-US" sz="800" dirty="0" smtClean="0"/>
              <a:t>은 방향이 반대이므로 </a:t>
            </a:r>
            <a:r>
              <a:rPr lang="en-US" altLang="ko-KR" sz="800" dirty="0" smtClean="0"/>
              <a:t>(-) </a:t>
            </a:r>
            <a:r>
              <a:rPr lang="ko-KR" altLang="en-US" sz="800" dirty="0" smtClean="0"/>
              <a:t>부호를 붙여야 함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1941430" y="5412614"/>
            <a:ext cx="125729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72" name="그룹 171"/>
          <p:cNvGrpSpPr/>
          <p:nvPr/>
        </p:nvGrpSpPr>
        <p:grpSpPr>
          <a:xfrm>
            <a:off x="3275856" y="548680"/>
            <a:ext cx="2683812" cy="3837623"/>
            <a:chOff x="3274096" y="483707"/>
            <a:chExt cx="2683812" cy="3837623"/>
          </a:xfrm>
        </p:grpSpPr>
        <p:grpSp>
          <p:nvGrpSpPr>
            <p:cNvPr id="86" name="그룹 85"/>
            <p:cNvGrpSpPr/>
            <p:nvPr/>
          </p:nvGrpSpPr>
          <p:grpSpPr>
            <a:xfrm>
              <a:off x="3275856" y="836712"/>
              <a:ext cx="2682052" cy="3484618"/>
              <a:chOff x="1983185" y="1603608"/>
              <a:chExt cx="2682052" cy="348461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983185" y="1856193"/>
                <a:ext cx="1872000" cy="3232033"/>
                <a:chOff x="1983185" y="1856193"/>
                <a:chExt cx="1872000" cy="3232033"/>
              </a:xfrm>
            </p:grpSpPr>
            <p:sp>
              <p:nvSpPr>
                <p:cNvPr id="81" name="직사각형 80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 bwMode="auto">
                <a:xfrm rot="600000">
                  <a:off x="2035037" y="4618385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 bwMode="auto">
                <a:xfrm rot="600000">
                  <a:off x="3066474" y="4800226"/>
                  <a:ext cx="252000" cy="288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84" name="사다리꼴 83"/>
                <p:cNvSpPr/>
                <p:nvPr/>
              </p:nvSpPr>
              <p:spPr bwMode="auto">
                <a:xfrm rot="600000">
                  <a:off x="2536059" y="1856193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2759592" y="1603608"/>
                <a:ext cx="1905645" cy="451901"/>
                <a:chOff x="2759592" y="1611228"/>
                <a:chExt cx="1905645" cy="451901"/>
              </a:xfrm>
            </p:grpSpPr>
            <p:cxnSp>
              <p:nvCxnSpPr>
                <p:cNvPr id="25" name="직선 화살표 연결선 24"/>
                <p:cNvCxnSpPr/>
                <p:nvPr/>
              </p:nvCxnSpPr>
              <p:spPr bwMode="auto">
                <a:xfrm>
                  <a:off x="3772026" y="2053375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p:cxnSp>
              <p:nvCxnSpPr>
                <p:cNvPr id="26" name="직선 화살표 연결선 25"/>
                <p:cNvCxnSpPr/>
                <p:nvPr/>
              </p:nvCxnSpPr>
              <p:spPr bwMode="auto">
                <a:xfrm>
                  <a:off x="2759592" y="1871606"/>
                  <a:ext cx="4680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4106045" y="1794722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직사각형 1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6045" y="1794722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2831364" y="1611228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직사각형 1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1364" y="1611228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0" name="그룹 89"/>
            <p:cNvGrpSpPr/>
            <p:nvPr/>
          </p:nvGrpSpPr>
          <p:grpSpPr>
            <a:xfrm>
              <a:off x="3274096" y="483707"/>
              <a:ext cx="2379934" cy="3766718"/>
              <a:chOff x="1983185" y="1254474"/>
              <a:chExt cx="2379934" cy="3766718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1983185" y="2034975"/>
                <a:ext cx="1872000" cy="2986217"/>
                <a:chOff x="1983185" y="2034975"/>
                <a:chExt cx="1872000" cy="2986217"/>
              </a:xfrm>
            </p:grpSpPr>
            <p:sp>
              <p:nvSpPr>
                <p:cNvPr id="167" name="직사각형 166"/>
                <p:cNvSpPr/>
                <p:nvPr/>
              </p:nvSpPr>
              <p:spPr bwMode="auto">
                <a:xfrm rot="600000">
                  <a:off x="1983185" y="2141192"/>
                  <a:ext cx="1872000" cy="28800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  <p:sp>
              <p:nvSpPr>
                <p:cNvPr id="171" name="사다리꼴 170"/>
                <p:cNvSpPr/>
                <p:nvPr/>
              </p:nvSpPr>
              <p:spPr bwMode="auto">
                <a:xfrm rot="600000">
                  <a:off x="3549185" y="2034975"/>
                  <a:ext cx="252000" cy="216000"/>
                </a:xfrm>
                <a:prstGeom prst="trapezoid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0488" tIns="44450" rIns="90488" bIns="444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4000" b="1" i="0" u="none" strike="noStrike" cap="none" normalizeH="0" baseline="0" smtClean="0">
                    <a:ln>
                      <a:noFill/>
                    </a:ln>
                    <a:effectLst/>
                    <a:latin typeface="Arial" charset="0"/>
                    <a:ea typeface="굴림체" pitchFamily="49" charset="-127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>
                <a:off x="1983684" y="1254474"/>
                <a:ext cx="2379435" cy="1047725"/>
                <a:chOff x="1983684" y="1254474"/>
                <a:chExt cx="2379435" cy="1047725"/>
              </a:xfrm>
            </p:grpSpPr>
            <p:cxnSp>
              <p:nvCxnSpPr>
                <p:cNvPr id="137" name="직선 화살표 연결선 136"/>
                <p:cNvCxnSpPr/>
                <p:nvPr/>
              </p:nvCxnSpPr>
              <p:spPr bwMode="auto">
                <a:xfrm>
                  <a:off x="2380698" y="1511836"/>
                  <a:ext cx="0" cy="504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38" name="직선 화살표 연결선 137"/>
                <p:cNvCxnSpPr/>
                <p:nvPr/>
              </p:nvCxnSpPr>
              <p:spPr bwMode="auto">
                <a:xfrm>
                  <a:off x="3971748" y="1798199"/>
                  <a:ext cx="0" cy="504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직사각형 140"/>
                    <p:cNvSpPr/>
                    <p:nvPr/>
                  </p:nvSpPr>
                  <p:spPr>
                    <a:xfrm>
                      <a:off x="3803927" y="1535940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𝑉𝑅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직사각형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3927" y="1535940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직사각형 143"/>
                    <p:cNvSpPr/>
                    <p:nvPr/>
                  </p:nvSpPr>
                  <p:spPr>
                    <a:xfrm>
                      <a:off x="1983684" y="1254474"/>
                      <a:ext cx="559192" cy="268407"/>
                    </a:xfrm>
                    <a:prstGeom prst="rect">
                      <a:avLst/>
                    </a:prstGeom>
                    <a:noFill/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ko-KR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altLang="ko-KR" sz="11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𝑉𝐿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ko-KR" sz="1100" b="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직사각형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3684" y="1254474"/>
                      <a:ext cx="559192" cy="268407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73" name="직사각형 172"/>
          <p:cNvSpPr/>
          <p:nvPr/>
        </p:nvSpPr>
        <p:spPr>
          <a:xfrm>
            <a:off x="1187624" y="5021968"/>
            <a:ext cx="125729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45224"/>
            <a:ext cx="81899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6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수정사항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smtClean="0"/>
              <a:t>(3) </a:t>
            </a:r>
            <a:r>
              <a:rPr lang="ko-KR" altLang="en-US" sz="3600" dirty="0" smtClean="0"/>
              <a:t>다이어그램상 다우웰 마찰력 문제점</a:t>
            </a: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67989"/>
            <a:ext cx="81899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46186" y="4941168"/>
            <a:ext cx="267219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6228601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r>
              <a:rPr lang="ko-KR" altLang="en-US" sz="800" dirty="0" err="1" smtClean="0"/>
              <a:t>다우웰력</a:t>
            </a:r>
            <a:r>
              <a:rPr lang="ko-KR" altLang="en-US" sz="800" dirty="0" smtClean="0"/>
              <a:t> 앞에 </a:t>
            </a:r>
            <a:r>
              <a:rPr lang="el-GR" altLang="ko-KR" sz="800" dirty="0" smtClean="0"/>
              <a:t>μ</a:t>
            </a:r>
            <a:r>
              <a:rPr lang="ko-KR" altLang="en-US" sz="800" dirty="0" smtClean="0"/>
              <a:t>를 붙여서 마치 </a:t>
            </a:r>
            <a:r>
              <a:rPr lang="ko-KR" altLang="en-US" sz="800" dirty="0" err="1" smtClean="0"/>
              <a:t>다우웰력에</a:t>
            </a:r>
            <a:r>
              <a:rPr lang="ko-KR" altLang="en-US" sz="800" dirty="0" smtClean="0"/>
              <a:t> 마찰계수를 붙인 것처럼 표시하고 있음 </a:t>
            </a:r>
            <a:r>
              <a:rPr lang="en-US" altLang="ko-KR" sz="800" dirty="0" smtClean="0"/>
              <a:t>-&gt; </a:t>
            </a:r>
            <a:r>
              <a:rPr lang="ko-KR" altLang="en-US" sz="800" dirty="0" smtClean="0"/>
              <a:t>실제로는 마찰력이 단순히 </a:t>
            </a:r>
            <a:r>
              <a:rPr lang="ko-KR" altLang="en-US" sz="800" dirty="0" err="1" smtClean="0"/>
              <a:t>다우웰력에</a:t>
            </a:r>
            <a:r>
              <a:rPr lang="ko-KR" altLang="en-US" sz="800" dirty="0" smtClean="0"/>
              <a:t> 마찰계수를 곱한 값으로 계산되지 않음</a:t>
            </a:r>
            <a:r>
              <a:rPr lang="en-US" altLang="ko-KR" sz="800" dirty="0" smtClean="0"/>
              <a:t>. </a:t>
            </a:r>
            <a:r>
              <a:rPr lang="el-GR" altLang="ko-KR" sz="800" dirty="0" smtClean="0"/>
              <a:t>μ</a:t>
            </a:r>
            <a:r>
              <a:rPr lang="ko-KR" altLang="en-US" sz="800" dirty="0" smtClean="0"/>
              <a:t>를 지우고 </a:t>
            </a:r>
            <a:r>
              <a:rPr lang="en-US" altLang="ko-KR" sz="800" dirty="0" smtClean="0"/>
              <a:t>DL, DR</a:t>
            </a:r>
            <a:r>
              <a:rPr lang="ko-KR" altLang="en-US" sz="800" dirty="0" smtClean="0"/>
              <a:t>의  가운데 </a:t>
            </a:r>
            <a:r>
              <a:rPr lang="en-US" altLang="ko-KR" sz="800" dirty="0" smtClean="0"/>
              <a:t>F</a:t>
            </a:r>
            <a:r>
              <a:rPr lang="ko-KR" altLang="en-US" sz="800" dirty="0" smtClean="0"/>
              <a:t>를 넣어서 표시</a:t>
            </a:r>
            <a:r>
              <a:rPr lang="en-US" altLang="ko-KR" sz="800" dirty="0" smtClean="0"/>
              <a:t>.</a:t>
            </a:r>
          </a:p>
          <a:p>
            <a:pPr marL="228600" indent="-228600">
              <a:buFontTx/>
              <a:buAutoNum type="arabicParenR"/>
            </a:pPr>
            <a:r>
              <a:rPr lang="ko-KR" altLang="en-US" sz="800" dirty="0"/>
              <a:t>상부 블록으로부터의 하중은 방향이 반대이므로 </a:t>
            </a:r>
            <a:r>
              <a:rPr lang="en-US" altLang="ko-KR" sz="800" dirty="0"/>
              <a:t>(-) </a:t>
            </a:r>
            <a:r>
              <a:rPr lang="ko-KR" altLang="en-US" sz="800" dirty="0"/>
              <a:t>부호를 붙여야 </a:t>
            </a:r>
            <a:r>
              <a:rPr lang="ko-KR" altLang="en-US" sz="800" dirty="0" smtClean="0"/>
              <a:t>함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모멘트는 부호를 명확히 표시하기 어려운 면이 있으므로 모두 </a:t>
            </a:r>
            <a:r>
              <a:rPr lang="en-US" altLang="ko-KR" sz="800" dirty="0" smtClean="0"/>
              <a:t>(+)</a:t>
            </a:r>
            <a:r>
              <a:rPr lang="ko-KR" altLang="en-US" sz="800" dirty="0" smtClean="0"/>
              <a:t>로 표시함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220072" y="548208"/>
            <a:ext cx="1937400" cy="4389183"/>
            <a:chOff x="1983185" y="1278752"/>
            <a:chExt cx="1937400" cy="4389183"/>
          </a:xfrm>
        </p:grpSpPr>
        <p:grpSp>
          <p:nvGrpSpPr>
            <p:cNvPr id="90" name="그룹 89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166" name="직사각형 165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9" name="사다리꼴 168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0" name="사다리꼴 169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2038259" y="1278752"/>
              <a:ext cx="1882326" cy="4389183"/>
              <a:chOff x="2038259" y="1278752"/>
              <a:chExt cx="1882326" cy="4389183"/>
            </a:xfrm>
          </p:grpSpPr>
          <p:cxnSp>
            <p:nvCxnSpPr>
              <p:cNvPr id="98" name="직선 화살표 연결선 97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99" name="직선 화살표 연결선 98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00" name="직선 화살표 연결선 99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01" name="직선 화살표 연결선 100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직사각형 101"/>
                  <p:cNvSpPr/>
                  <p:nvPr/>
                </p:nvSpPr>
                <p:spPr>
                  <a:xfrm>
                    <a:off x="2590328" y="1278752"/>
                    <a:ext cx="57272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직사각형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572721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3347864" y="1412776"/>
                    <a:ext cx="57272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직사각형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572721" cy="2812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직사각형 103"/>
                  <p:cNvSpPr/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직사각형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40533" cy="28129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직사각형 104"/>
                  <p:cNvSpPr/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직사각형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28991" cy="28129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2" name="그룹 171"/>
          <p:cNvGrpSpPr/>
          <p:nvPr/>
        </p:nvGrpSpPr>
        <p:grpSpPr>
          <a:xfrm>
            <a:off x="1040135" y="476672"/>
            <a:ext cx="2000814" cy="4393864"/>
            <a:chOff x="1983185" y="1278752"/>
            <a:chExt cx="2000814" cy="4393864"/>
          </a:xfrm>
        </p:grpSpPr>
        <p:grpSp>
          <p:nvGrpSpPr>
            <p:cNvPr id="173" name="그룹 172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183" name="직사각형 182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6" name="사다리꼴 185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7" name="사다리꼴 186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2038259" y="1278752"/>
              <a:ext cx="1945740" cy="4393864"/>
              <a:chOff x="2038259" y="1278752"/>
              <a:chExt cx="1945740" cy="4393864"/>
            </a:xfrm>
          </p:grpSpPr>
          <p:cxnSp>
            <p:nvCxnSpPr>
              <p:cNvPr id="175" name="직선 화살표 연결선 174"/>
              <p:cNvCxnSpPr/>
              <p:nvPr/>
            </p:nvCxnSpPr>
            <p:spPr bwMode="auto">
              <a:xfrm>
                <a:off x="3769189" y="16898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76" name="직선 화살표 연결선 175"/>
              <p:cNvCxnSpPr/>
              <p:nvPr/>
            </p:nvCxnSpPr>
            <p:spPr bwMode="auto">
              <a:xfrm>
                <a:off x="2755032" y="1512068"/>
                <a:ext cx="0" cy="36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177" name="직선 화살표 연결선 176"/>
              <p:cNvCxnSpPr/>
              <p:nvPr/>
            </p:nvCxnSpPr>
            <p:spPr bwMode="auto">
              <a:xfrm>
                <a:off x="2269432" y="4928099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직선 화살표 연결선 177"/>
              <p:cNvCxnSpPr/>
              <p:nvPr/>
            </p:nvCxnSpPr>
            <p:spPr bwMode="auto">
              <a:xfrm>
                <a:off x="3290985" y="5115061"/>
                <a:ext cx="0" cy="504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직사각형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28" y="1278752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직사각형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64" y="1412776"/>
                    <a:ext cx="636135" cy="285976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직사각형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01" y="5373216"/>
                    <a:ext cx="531749" cy="285976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직사각형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59" y="5386640"/>
                    <a:ext cx="519629" cy="285976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168" name="오른쪽 화살표 7167"/>
          <p:cNvSpPr/>
          <p:nvPr/>
        </p:nvSpPr>
        <p:spPr>
          <a:xfrm>
            <a:off x="3491880" y="2348408"/>
            <a:ext cx="978408" cy="484632"/>
          </a:xfrm>
          <a:prstGeom prst="right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55679"/>
            <a:ext cx="82375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1" name="직사각형 190"/>
          <p:cNvSpPr/>
          <p:nvPr/>
        </p:nvSpPr>
        <p:spPr>
          <a:xfrm>
            <a:off x="5993793" y="5589240"/>
            <a:ext cx="2466639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57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다이어그램상 자중 문제점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55585"/>
            <a:ext cx="81899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216162" y="4437112"/>
            <a:ext cx="2118946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491880" y="980728"/>
            <a:ext cx="1872000" cy="3232033"/>
            <a:chOff x="1983185" y="1856193"/>
            <a:chExt cx="1872000" cy="3232033"/>
          </a:xfrm>
        </p:grpSpPr>
        <p:grpSp>
          <p:nvGrpSpPr>
            <p:cNvPr id="7" name="그룹 6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83" name="직사각형 82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6" name="사다리꼴 85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7" name="사다리꼴 86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774683" y="3596099"/>
              <a:ext cx="894476" cy="720833"/>
              <a:chOff x="2774683" y="3596099"/>
              <a:chExt cx="894476" cy="720833"/>
            </a:xfrm>
          </p:grpSpPr>
          <p:cxnSp>
            <p:nvCxnSpPr>
              <p:cNvPr id="76" name="직선 화살표 연결선 75"/>
              <p:cNvCxnSpPr/>
              <p:nvPr/>
            </p:nvCxnSpPr>
            <p:spPr bwMode="auto">
              <a:xfrm>
                <a:off x="2919731" y="3596099"/>
                <a:ext cx="0" cy="540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직사각형 79"/>
                  <p:cNvSpPr/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</m:sSubSup>
                      </m:oMath>
                    </a14:m>
                    <a:r>
                      <a:rPr lang="en-US" altLang="ko-KR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g </a:t>
                    </a:r>
                    <a:r>
                      <a:rPr lang="en-US" altLang="ko-KR" sz="1100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ko-KR" altLang="ko-KR" sz="1100" b="0" dirty="0" smtClean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ko-KR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ko-KR" sz="11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sup>
                        </m:sSubSup>
                      </m:oMath>
                    </a14:m>
                    <a:endParaRPr lang="ko-KR" altLang="ko-KR" sz="1100" b="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직사각형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683" y="4035637"/>
                    <a:ext cx="894476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TextBox 88"/>
          <p:cNvSpPr txBox="1"/>
          <p:nvPr/>
        </p:nvSpPr>
        <p:spPr>
          <a:xfrm>
            <a:off x="323528" y="5589240"/>
            <a:ext cx="57919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다이어그램 상의 문제점과 해결점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r>
              <a:rPr lang="ko-KR" altLang="en-US" sz="800" dirty="0" smtClean="0"/>
              <a:t>상부 블록들의 자중을 현재 블록의 </a:t>
            </a:r>
            <a:r>
              <a:rPr lang="ko-KR" altLang="en-US" sz="800" dirty="0" err="1" smtClean="0"/>
              <a:t>하중도에</a:t>
            </a:r>
            <a:r>
              <a:rPr lang="ko-KR" altLang="en-US" sz="800" dirty="0" smtClean="0"/>
              <a:t> 넣으면 안됨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(</a:t>
            </a:r>
            <a:r>
              <a:rPr lang="ko-KR" altLang="en-US" sz="800" dirty="0" smtClean="0"/>
              <a:t>상부 블록들의 자중의 영향은 상부 블록에 의한 수직력</a:t>
            </a:r>
            <a:r>
              <a:rPr lang="en-US" altLang="ko-KR" sz="800" dirty="0" smtClean="0"/>
              <a:t>,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VL</a:t>
            </a:r>
            <a:r>
              <a:rPr lang="en-US" altLang="ko-KR" sz="800" baseline="-25000" dirty="0" smtClean="0"/>
              <a:t>k,l+1</a:t>
            </a:r>
            <a:r>
              <a:rPr lang="ko-KR" altLang="en-US" sz="800" dirty="0" smtClean="0"/>
              <a:t>과 </a:t>
            </a:r>
            <a:r>
              <a:rPr lang="en-US" altLang="ko-KR" sz="800" dirty="0" smtClean="0"/>
              <a:t>F</a:t>
            </a:r>
            <a:r>
              <a:rPr lang="en-US" altLang="ko-KR" sz="800" baseline="30000" dirty="0" smtClean="0"/>
              <a:t>VR</a:t>
            </a:r>
            <a:r>
              <a:rPr lang="en-US" altLang="ko-KR" sz="800" baseline="-25000" dirty="0" smtClean="0"/>
              <a:t>k,l+1</a:t>
            </a:r>
            <a:r>
              <a:rPr lang="ko-KR" altLang="en-US" sz="800" dirty="0" smtClean="0"/>
              <a:t>에 의해 이미 고려되어 있음</a:t>
            </a:r>
            <a:r>
              <a:rPr lang="en-US" altLang="ko-KR" sz="800" dirty="0" smtClean="0"/>
              <a:t>)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하부 블록의 </a:t>
            </a:r>
            <a:r>
              <a:rPr lang="ko-KR" altLang="en-US" sz="800" dirty="0"/>
              <a:t>자중을 현재 블록의 </a:t>
            </a:r>
            <a:r>
              <a:rPr lang="ko-KR" altLang="en-US" sz="800" dirty="0" err="1"/>
              <a:t>하중도에</a:t>
            </a:r>
            <a:r>
              <a:rPr lang="ko-KR" altLang="en-US" sz="800" dirty="0"/>
              <a:t> 넣으면 </a:t>
            </a:r>
            <a:r>
              <a:rPr lang="ko-KR" altLang="en-US" sz="800" dirty="0" smtClean="0"/>
              <a:t>안됨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뒤집히지 않는 이상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하부 블록의 자중이 고려될 이유가 없음</a:t>
            </a:r>
            <a:r>
              <a:rPr lang="en-US" altLang="ko-KR" sz="800" dirty="0" smtClean="0"/>
              <a:t>.</a:t>
            </a:r>
          </a:p>
          <a:p>
            <a:pPr marL="228600" indent="-228600">
              <a:buAutoNum type="arabicParenR"/>
            </a:pPr>
            <a:r>
              <a:rPr lang="ko-KR" altLang="en-US" sz="800" dirty="0" smtClean="0"/>
              <a:t>하중도 상 현재 블록의 자중과 압력강하를 방향을 고려해서 </a:t>
            </a:r>
            <a:r>
              <a:rPr lang="en-US" altLang="ko-KR" sz="800" dirty="0" smtClean="0"/>
              <a:t>(-)</a:t>
            </a:r>
            <a:r>
              <a:rPr lang="ko-KR" altLang="en-US" sz="800" dirty="0" smtClean="0"/>
              <a:t>를 붙여서 넣어야 함</a:t>
            </a:r>
            <a:endParaRPr lang="en-US" altLang="ko-KR" sz="800" dirty="0" smtClean="0"/>
          </a:p>
          <a:p>
            <a:pPr marL="228600" indent="-228600">
              <a:buAutoNum type="arabicParenR"/>
            </a:pPr>
            <a:endParaRPr lang="en-US" altLang="ko-KR" sz="800" dirty="0"/>
          </a:p>
          <a:p>
            <a:r>
              <a:rPr lang="en-US" altLang="ko-KR" sz="800" dirty="0" smtClean="0"/>
              <a:t>(*) </a:t>
            </a:r>
            <a:r>
              <a:rPr lang="ko-KR" altLang="en-US" sz="800" dirty="0" smtClean="0"/>
              <a:t>자중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압력강하는 블록의 중심점에 작용한다고 가정하고 모멘트를 계산하지 않는다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6080"/>
            <a:ext cx="82375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직사각형 90"/>
          <p:cNvSpPr/>
          <p:nvPr/>
        </p:nvSpPr>
        <p:spPr>
          <a:xfrm>
            <a:off x="1475656" y="5248456"/>
            <a:ext cx="1656184" cy="285246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3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71" y="817662"/>
            <a:ext cx="1933301" cy="131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실제 소나티나 마찰력 계산 수식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32</a:t>
            </a:fld>
            <a:endParaRPr lang="ko-KR" altLang="en-US" dirty="0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179"/>
              </p:ext>
            </p:extLst>
          </p:nvPr>
        </p:nvGraphicFramePr>
        <p:xfrm>
          <a:off x="174625" y="769938"/>
          <a:ext cx="6807200" cy="545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문서" r:id="rId4" imgW="5746008" imgH="4598402" progId="Word.Document.12">
                  <p:embed/>
                </p:oleObj>
              </mc:Choice>
              <mc:Fallback>
                <p:oleObj name="문서" r:id="rId4" imgW="5746008" imgH="4598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4625" y="769938"/>
                        <a:ext cx="6807200" cy="545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직사각형 44"/>
          <p:cNvSpPr/>
          <p:nvPr/>
        </p:nvSpPr>
        <p:spPr>
          <a:xfrm>
            <a:off x="6899374" y="1586508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10164" y="940470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45" idx="1"/>
          </p:cNvCxnSpPr>
          <p:nvPr/>
        </p:nvCxnSpPr>
        <p:spPr>
          <a:xfrm flipH="1">
            <a:off x="3275856" y="1634133"/>
            <a:ext cx="3623518" cy="714747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8" idx="1"/>
          </p:cNvCxnSpPr>
          <p:nvPr/>
        </p:nvCxnSpPr>
        <p:spPr>
          <a:xfrm flipH="1">
            <a:off x="5796136" y="988095"/>
            <a:ext cx="1114028" cy="1360785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182942" y="1588542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193732" y="942504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/>
          <p:cNvCxnSpPr>
            <a:stCxn id="53" idx="1"/>
          </p:cNvCxnSpPr>
          <p:nvPr/>
        </p:nvCxnSpPr>
        <p:spPr>
          <a:xfrm flipH="1">
            <a:off x="3275856" y="1636167"/>
            <a:ext cx="4907086" cy="1144761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4" idx="1"/>
          </p:cNvCxnSpPr>
          <p:nvPr/>
        </p:nvCxnSpPr>
        <p:spPr>
          <a:xfrm flipH="1">
            <a:off x="5796136" y="990129"/>
            <a:ext cx="2397596" cy="1790799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1933301" cy="131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4888458" y="4494312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/>
          <p:cNvCxnSpPr>
            <a:stCxn id="66" idx="1"/>
          </p:cNvCxnSpPr>
          <p:nvPr/>
        </p:nvCxnSpPr>
        <p:spPr>
          <a:xfrm flipH="1" flipV="1">
            <a:off x="4572000" y="3933056"/>
            <a:ext cx="316458" cy="608881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6183734" y="4502770"/>
            <a:ext cx="587276" cy="95250"/>
          </a:xfrm>
          <a:prstGeom prst="rect">
            <a:avLst/>
          </a:prstGeom>
          <a:grpFill/>
          <a:ln w="31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71" idx="1"/>
          </p:cNvCxnSpPr>
          <p:nvPr/>
        </p:nvCxnSpPr>
        <p:spPr>
          <a:xfrm flipH="1" flipV="1">
            <a:off x="4572000" y="4365104"/>
            <a:ext cx="1611734" cy="185291"/>
          </a:xfrm>
          <a:prstGeom prst="straightConnector1">
            <a:avLst/>
          </a:prstGeom>
          <a:ln w="3175">
            <a:prstDash val="sysDot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59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소나티나</a:t>
            </a:r>
            <a:r>
              <a:rPr lang="en-US" altLang="ko-KR" dirty="0" smtClean="0"/>
              <a:t>-SAPCOR </a:t>
            </a:r>
            <a:r>
              <a:rPr lang="ko-KR" altLang="en-US" dirty="0" smtClean="0"/>
              <a:t>마찰력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33</a:t>
            </a:fld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91669"/>
              </p:ext>
            </p:extLst>
          </p:nvPr>
        </p:nvGraphicFramePr>
        <p:xfrm>
          <a:off x="467544" y="908720"/>
          <a:ext cx="813312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문서" r:id="rId3" imgW="5003715" imgH="509852" progId="Word.Document.12">
                  <p:embed/>
                </p:oleObj>
              </mc:Choice>
              <mc:Fallback>
                <p:oleObj name="문서" r:id="rId3" imgW="5003715" imgH="509852" progId="Word.Document.12">
                  <p:embed/>
                  <p:pic>
                    <p:nvPicPr>
                      <p:cNvPr id="0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08720"/>
                        <a:ext cx="8133124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왼쪽 중괄호 4"/>
          <p:cNvSpPr/>
          <p:nvPr/>
        </p:nvSpPr>
        <p:spPr>
          <a:xfrm rot="16200000">
            <a:off x="3107743" y="1235138"/>
            <a:ext cx="129727" cy="94563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55776" y="1772816"/>
            <a:ext cx="5058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Static friction(?) +  Scaled pressure drop  +             Kinetic friction(?)</a:t>
            </a:r>
            <a:endParaRPr lang="ko-KR" altLang="en-US" sz="1200" dirty="0"/>
          </a:p>
        </p:txBody>
      </p:sp>
      <p:sp>
        <p:nvSpPr>
          <p:cNvPr id="7" name="왼쪽 중괄호 6"/>
          <p:cNvSpPr/>
          <p:nvPr/>
        </p:nvSpPr>
        <p:spPr>
          <a:xfrm rot="16200000">
            <a:off x="4614354" y="963775"/>
            <a:ext cx="144016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7584" y="2276872"/>
            <a:ext cx="5700600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Static friction = </a:t>
            </a:r>
            <a:r>
              <a:rPr lang="el-GR" altLang="ko-KR" sz="900" dirty="0"/>
              <a:t>μ</a:t>
            </a:r>
            <a:r>
              <a:rPr lang="en-US" altLang="ko-KR" sz="900" baseline="30000" dirty="0"/>
              <a:t>s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 x Normal force ≠ </a:t>
            </a:r>
            <a:r>
              <a:rPr lang="el-GR" altLang="ko-KR" sz="900" dirty="0" smtClean="0"/>
              <a:t>μ</a:t>
            </a:r>
            <a:r>
              <a:rPr lang="en-US" altLang="ko-KR" sz="900" baseline="30000" dirty="0"/>
              <a:t>s</a:t>
            </a:r>
            <a:r>
              <a:rPr lang="en-US" altLang="ko-KR" sz="900" dirty="0" smtClean="0"/>
              <a:t> x Weight of blocks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(In an impact problem, Normal force varies with time which is not a constant value of Weight of blocks.)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Pressure drop should be included in Normal force rather than an individual term.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½∙m∙v2 = Kinetic energy </a:t>
            </a:r>
            <a:r>
              <a:rPr lang="en-US" altLang="ko-KR" sz="900" dirty="0"/>
              <a:t>≠</a:t>
            </a:r>
            <a:r>
              <a:rPr lang="en-US" altLang="ko-KR" sz="900" dirty="0" smtClean="0"/>
              <a:t> Normal force.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Kinetic friction = </a:t>
            </a:r>
            <a:r>
              <a:rPr lang="el-GR" altLang="ko-KR" sz="900" dirty="0" smtClean="0"/>
              <a:t>μ</a:t>
            </a:r>
            <a:r>
              <a:rPr lang="en-US" altLang="ko-KR" sz="900" baseline="30000" dirty="0" smtClean="0"/>
              <a:t>k</a:t>
            </a:r>
            <a:r>
              <a:rPr lang="en-US" altLang="ko-KR" sz="900" dirty="0" smtClean="0"/>
              <a:t> x Normal force ≠ </a:t>
            </a:r>
            <a:r>
              <a:rPr lang="el-GR" altLang="ko-KR" sz="900" dirty="0" smtClean="0"/>
              <a:t>μ</a:t>
            </a:r>
            <a:r>
              <a:rPr lang="en-US" altLang="ko-KR" sz="900" baseline="30000" dirty="0" smtClean="0"/>
              <a:t>k</a:t>
            </a:r>
            <a:r>
              <a:rPr lang="en-US" altLang="ko-KR" sz="900" dirty="0" smtClean="0"/>
              <a:t> x Kinetic energy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This friction force is always working which does not make sense.</a:t>
            </a:r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(Friction should be zero if the blocks separate with each other or the relative velocity is zero.)</a:t>
            </a:r>
          </a:p>
        </p:txBody>
      </p:sp>
      <p:sp>
        <p:nvSpPr>
          <p:cNvPr id="10" name="왼쪽 중괄호 9"/>
          <p:cNvSpPr/>
          <p:nvPr/>
        </p:nvSpPr>
        <p:spPr>
          <a:xfrm rot="16200000">
            <a:off x="6766086" y="582526"/>
            <a:ext cx="131316" cy="224926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3933056"/>
            <a:ext cx="52397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If Normal force=0 or Relative velocity=0:  Friction = 0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If abs(Relative velocity)&lt;Critical Relative velocity: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(static friction condition)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If abs(Relative </a:t>
            </a:r>
            <a:r>
              <a:rPr lang="en-US" altLang="ko-KR" sz="1600" dirty="0" smtClean="0"/>
              <a:t>velocity)&gt;=Critical </a:t>
            </a:r>
            <a:r>
              <a:rPr lang="en-US" altLang="ko-KR" sz="1600" dirty="0"/>
              <a:t>Relative velocity: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(kinetic friction condition)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where, </a:t>
            </a:r>
            <a:endParaRPr lang="en-US" altLang="ko-KR" sz="1600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42661"/>
              </p:ext>
            </p:extLst>
          </p:nvPr>
        </p:nvGraphicFramePr>
        <p:xfrm>
          <a:off x="5508104" y="4293096"/>
          <a:ext cx="213519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문서" r:id="rId5" imgW="1099274" imgH="328122" progId="Word.Document.12">
                  <p:embed/>
                </p:oleObj>
              </mc:Choice>
              <mc:Fallback>
                <p:oleObj name="문서" r:id="rId5" imgW="1099274" imgH="3281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8104" y="4293096"/>
                        <a:ext cx="2135194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655425"/>
              </p:ext>
            </p:extLst>
          </p:nvPr>
        </p:nvGraphicFramePr>
        <p:xfrm>
          <a:off x="5489436" y="5123284"/>
          <a:ext cx="3192386" cy="44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문서" r:id="rId7" imgW="1721351" imgH="236537" progId="Word.Document.12">
                  <p:embed/>
                </p:oleObj>
              </mc:Choice>
              <mc:Fallback>
                <p:oleObj name="문서" r:id="rId7" imgW="1721351" imgH="2365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9436" y="5123284"/>
                        <a:ext cx="3192386" cy="440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802153"/>
              </p:ext>
            </p:extLst>
          </p:nvPr>
        </p:nvGraphicFramePr>
        <p:xfrm>
          <a:off x="1547664" y="5877272"/>
          <a:ext cx="4389366" cy="35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문서" r:id="rId9" imgW="2639274" imgH="225719" progId="Word.Document.12">
                  <p:embed/>
                </p:oleObj>
              </mc:Choice>
              <mc:Fallback>
                <p:oleObj name="문서" r:id="rId9" imgW="2639274" imgH="2257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664" y="5877272"/>
                        <a:ext cx="4389366" cy="357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1763688" y="6165304"/>
                <a:ext cx="4572000" cy="6453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800" dirty="0"/>
                  <a:t> : Static friction coefficient</a:t>
                </a:r>
                <a:endParaRPr lang="ko-KR" altLang="ko-KR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800" dirty="0"/>
                  <a:t> : Kinetic friction coefficient</a:t>
                </a:r>
                <a:endParaRPr lang="ko-KR" altLang="ko-KR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altLang="ko-KR" sz="800" dirty="0"/>
                  <a:t> : Decay coefficient of Static-kinetic friction coefficient relationship</a:t>
                </a:r>
                <a:endParaRPr lang="ko-KR" altLang="ko-KR" sz="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sz="800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sz="800" i="1">
                            <a:latin typeface="Cambria Math"/>
                          </a:rPr>
                          <m:t>𝑐𝑟</m:t>
                        </m:r>
                      </m:sub>
                      <m:sup>
                        <m:r>
                          <a:rPr lang="en-US" altLang="ko-KR" sz="800" i="1">
                            <a:latin typeface="Cambria Math"/>
                          </a:rPr>
                          <m:t>𝐹</m:t>
                        </m:r>
                      </m:sup>
                    </m:sSubSup>
                  </m:oMath>
                </a14:m>
                <a:r>
                  <a:rPr lang="en-US" altLang="ko-KR" sz="800" dirty="0"/>
                  <a:t> : Critical relative velocity for frictional slip/stick condition</a:t>
                </a:r>
                <a:endParaRPr lang="ko-KR" altLang="en-US" sz="8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165304"/>
                <a:ext cx="4572000" cy="6453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55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Sonatina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마찰력 문제점 요약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마찰력 수식의 물리적 의미가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블록이 접촉하지 않아도 마찰력이 작용한다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극단적인 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 힘도 받지 않고 공중에 떠있는 블록의 아랫면에 마찰력이 작용해서 블록이 회전한다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블록이 멈춰 있어도 마찰력이 작용한다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정지마찰력이란 실제로 존재하는 마찰력이 아니며 미끄러짐 시작에 필요한 </a:t>
            </a:r>
            <a:r>
              <a:rPr lang="ko-KR" altLang="en-US" dirty="0" err="1" smtClean="0"/>
              <a:t>수평력을</a:t>
            </a:r>
            <a:r>
              <a:rPr lang="ko-KR" altLang="en-US" dirty="0" smtClean="0"/>
              <a:t> 의미하는 것인데 이 값을 무조건 부과함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극단적인 예로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블록이 정지해 있어도 아랫면에 작용하는 마찰력 때문에 블록이 움직인다</a:t>
            </a:r>
            <a:r>
              <a:rPr lang="en-US" altLang="ko-KR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 smtClean="0"/>
              <a:t>마찰력의 크기가 비정상적으로 크다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en-US" altLang="ko-KR" dirty="0" err="1" smtClean="0"/>
              <a:t>Sonatina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정지마찰계수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상부에 쌓인 모든 블록 무게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압력강하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운동마찰계수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운동에너지 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smtClean="0"/>
              <a:t>실제로는 대부분 운동마찰계수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수직력 이하만 작용해야 한다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70000"/>
              </a:lnSpc>
            </a:pPr>
            <a:r>
              <a:rPr lang="ko-KR" altLang="en-US" dirty="0" smtClean="0"/>
              <a:t>정지 상황에서는 블록에 가해지는 </a:t>
            </a:r>
            <a:r>
              <a:rPr lang="ko-KR" altLang="en-US" dirty="0" err="1" smtClean="0"/>
              <a:t>수평력이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마찰면에서</a:t>
            </a:r>
            <a:r>
              <a:rPr lang="ko-KR" altLang="en-US" dirty="0" smtClean="0"/>
              <a:t> 반력으로 작용한다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수평력은</a:t>
            </a:r>
            <a:r>
              <a:rPr lang="ko-KR" altLang="en-US" dirty="0" smtClean="0"/>
              <a:t> 대부분 운동마찰계수</a:t>
            </a:r>
            <a:r>
              <a:rPr lang="en-US" altLang="ko-KR" dirty="0" smtClean="0"/>
              <a:t>*</a:t>
            </a:r>
            <a:r>
              <a:rPr lang="ko-KR" altLang="en-US" dirty="0" smtClean="0"/>
              <a:t>수직력 보다 작다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</a:t>
            </a:r>
            <a:r>
              <a:rPr lang="ko-KR" altLang="en-US" dirty="0" err="1" smtClean="0"/>
              <a:t>수평력이</a:t>
            </a:r>
            <a:r>
              <a:rPr lang="ko-KR" altLang="en-US" dirty="0" smtClean="0"/>
              <a:t> 더 크다면 블록은 미끄러진다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70000"/>
              </a:lnSpc>
            </a:pP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820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자중에 의한 모멘트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764704"/>
            <a:ext cx="5554960" cy="536145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실제 </a:t>
            </a:r>
            <a:r>
              <a:rPr lang="en-US" altLang="ko-KR" sz="2000" dirty="0" err="1" smtClean="0"/>
              <a:t>Sonatina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프로그램 상의 운동방정식 상에 현재 블록 위에 쌓인 모든 블록들의 무게와 압력강하를 더한 모멘트를 블록 락킹을 방해하는 방향의 모서리에 가함</a:t>
            </a:r>
            <a:endParaRPr lang="en-US" altLang="ko-KR" sz="2000" dirty="0" smtClean="0"/>
          </a:p>
          <a:p>
            <a:r>
              <a:rPr lang="ko-KR" altLang="en-US" sz="2000" dirty="0" smtClean="0"/>
              <a:t>이로 인해 블록들이 락킹에 대한 매우 큰 저항성을 가지게 됨</a:t>
            </a:r>
            <a:endParaRPr lang="en-US" altLang="ko-KR" sz="2000" dirty="0"/>
          </a:p>
          <a:p>
            <a:r>
              <a:rPr lang="ko-KR" altLang="en-US" sz="2000" dirty="0" smtClean="0"/>
              <a:t>문제점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이미 가해진 모멘트를 중복으로 가함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블록은 상부 블록들로부터 충격력을 받는다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 충격력 안에 이미 상부 블록들의 자중과 압력강하 영향이 포함되어 있다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600" dirty="0" smtClean="0"/>
              <a:t>하중은 가하지 않으면서 모멘트만 가함</a:t>
            </a:r>
            <a:endParaRPr lang="en-US" altLang="ko-KR" sz="1600" dirty="0" smtClean="0"/>
          </a:p>
          <a:p>
            <a:pPr lvl="2"/>
            <a:r>
              <a:rPr lang="ko-KR" altLang="en-US" sz="1200" dirty="0" smtClean="0"/>
              <a:t>수직 방향 운동방정식에는 존재하지 않는 하중을 모멘트로 만들어서 가함</a:t>
            </a:r>
            <a:endParaRPr lang="en-US" altLang="ko-KR" sz="1200" dirty="0" smtClean="0"/>
          </a:p>
          <a:p>
            <a:r>
              <a:rPr lang="ko-KR" altLang="en-US" sz="2000" dirty="0" smtClean="0"/>
              <a:t>실험결과를 맞추기 위한 튜닝 작업</a:t>
            </a:r>
            <a:r>
              <a:rPr lang="en-US" altLang="ko-KR" sz="2000" dirty="0" smtClean="0"/>
              <a:t>?</a:t>
            </a:r>
            <a:endParaRPr lang="en-US" altLang="ko-KR" sz="1600" dirty="0" smtClean="0"/>
          </a:p>
          <a:p>
            <a:pPr lvl="1"/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35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732240" y="2708920"/>
            <a:ext cx="1872000" cy="3232033"/>
            <a:chOff x="1983185" y="1856193"/>
            <a:chExt cx="1872000" cy="3232033"/>
          </a:xfrm>
        </p:grpSpPr>
        <p:grpSp>
          <p:nvGrpSpPr>
            <p:cNvPr id="6" name="그룹 5"/>
            <p:cNvGrpSpPr/>
            <p:nvPr/>
          </p:nvGrpSpPr>
          <p:grpSpPr>
            <a:xfrm>
              <a:off x="1983185" y="1856193"/>
              <a:ext cx="1872000" cy="3232033"/>
              <a:chOff x="1983185" y="1856193"/>
              <a:chExt cx="1872000" cy="3232033"/>
            </a:xfrm>
          </p:grpSpPr>
          <p:sp>
            <p:nvSpPr>
              <p:cNvPr id="10" name="직사각형 9"/>
              <p:cNvSpPr/>
              <p:nvPr/>
            </p:nvSpPr>
            <p:spPr bwMode="auto">
              <a:xfrm rot="600000">
                <a:off x="1983185" y="2141192"/>
                <a:ext cx="1872000" cy="288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 rot="600000">
                <a:off x="2035037" y="4618385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 rot="600000">
                <a:off x="3066474" y="4800226"/>
                <a:ext cx="252000" cy="288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3" name="사다리꼴 12"/>
              <p:cNvSpPr/>
              <p:nvPr/>
            </p:nvSpPr>
            <p:spPr bwMode="auto">
              <a:xfrm rot="600000">
                <a:off x="2536059" y="1856193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4" name="사다리꼴 13"/>
              <p:cNvSpPr/>
              <p:nvPr/>
            </p:nvSpPr>
            <p:spPr bwMode="auto">
              <a:xfrm rot="600000">
                <a:off x="3549185" y="2034975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199209" y="3296353"/>
              <a:ext cx="1564787" cy="933599"/>
              <a:chOff x="2199209" y="3296353"/>
              <a:chExt cx="1564787" cy="933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/>
                  <p:cNvSpPr/>
                  <p:nvPr/>
                </p:nvSpPr>
                <p:spPr>
                  <a:xfrm>
                    <a:off x="2199209" y="3944425"/>
                    <a:ext cx="1564787" cy="2855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ko-KR" altLang="ko-KR" sz="11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ko-KR" sz="1100" i="1">
                                        <a:latin typeface="Cambria Math"/>
                                      </a:rPr>
                                      <m:t>𝑃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oMath>
                    </a14:m>
                    <a:r>
                      <a:rPr lang="en-US" altLang="ko-KR" sz="1100" b="0" dirty="0" smtClean="0">
                        <a:solidFill>
                          <a:schemeClr val="bg1"/>
                        </a:solidFill>
                      </a:rPr>
                      <a:t>x</a:t>
                    </a:r>
                    <a:endParaRPr lang="ko-KR" altLang="ko-KR" sz="1100" b="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직사각형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9209" y="3944425"/>
                    <a:ext cx="1564787" cy="28552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0851" b="-134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직선 화살표 연결선 22"/>
              <p:cNvCxnSpPr/>
              <p:nvPr/>
            </p:nvCxnSpPr>
            <p:spPr bwMode="auto">
              <a:xfrm flipH="1">
                <a:off x="2267025" y="3509723"/>
                <a:ext cx="637258" cy="1639"/>
              </a:xfrm>
              <a:prstGeom prst="straightConnector1">
                <a:avLst/>
              </a:prstGeom>
              <a:solidFill>
                <a:schemeClr val="accent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/>
                  <p:cNvSpPr/>
                  <p:nvPr/>
                </p:nvSpPr>
                <p:spPr>
                  <a:xfrm>
                    <a:off x="2415233" y="3296353"/>
                    <a:ext cx="293349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oMath>
                      </m:oMathPara>
                    </a14:m>
                    <a:endParaRPr lang="ko-KR" altLang="ko-KR" sz="1100" b="0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직사각형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5233" y="3296353"/>
                    <a:ext cx="293349" cy="26161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직사각형 15"/>
          <p:cNvSpPr/>
          <p:nvPr/>
        </p:nvSpPr>
        <p:spPr>
          <a:xfrm>
            <a:off x="6156176" y="6021288"/>
            <a:ext cx="2520280" cy="2880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" name="원호 16"/>
          <p:cNvSpPr/>
          <p:nvPr/>
        </p:nvSpPr>
        <p:spPr bwMode="auto">
          <a:xfrm>
            <a:off x="7212481" y="3994975"/>
            <a:ext cx="864000" cy="864000"/>
          </a:xfrm>
          <a:prstGeom prst="arc">
            <a:avLst>
              <a:gd name="adj1" fmla="val 13179414"/>
              <a:gd name="adj2" fmla="val 824064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4000" b="1" i="0" u="none" strike="noStrike" cap="none" normalizeH="0" baseline="0" smtClean="0">
              <a:ln>
                <a:noFill/>
              </a:ln>
              <a:effectLst/>
              <a:latin typeface="Arial" charset="0"/>
              <a:ea typeface="굴림체" pitchFamily="49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7010746" y="2867225"/>
            <a:ext cx="0" cy="16200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596336" y="4365104"/>
            <a:ext cx="144000" cy="144000"/>
            <a:chOff x="7596336" y="4365104"/>
            <a:chExt cx="144000" cy="144000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7668344" y="4365104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7596336" y="4437112"/>
              <a:ext cx="14400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8409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Sonatina</a:t>
            </a:r>
            <a:r>
              <a:rPr lang="en-US" altLang="ko-KR" dirty="0" smtClean="0"/>
              <a:t>-SAPCOR</a:t>
            </a:r>
            <a:r>
              <a:rPr lang="ko-KR" altLang="en-US" dirty="0" smtClean="0"/>
              <a:t> 차이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36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0" y="1260000"/>
            <a:ext cx="9000000" cy="360000"/>
            <a:chOff x="0" y="3981461"/>
            <a:chExt cx="9000000" cy="540000"/>
          </a:xfrm>
        </p:grpSpPr>
        <p:sp>
          <p:nvSpPr>
            <p:cNvPr id="21" name="직사각형 2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Vertical Force Reaction Location between Upper and Lower blocks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Different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Same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ko-KR" altLang="en-US" sz="800" dirty="0">
                  <a:solidFill>
                    <a:schemeClr val="tx1"/>
                  </a:solidFill>
                </a:rPr>
                <a:t>상하 블록의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반력의</a:t>
              </a:r>
              <a:r>
                <a:rPr lang="ko-KR" altLang="en-US" sz="800" dirty="0">
                  <a:solidFill>
                    <a:schemeClr val="tx1"/>
                  </a:solidFill>
                </a:rPr>
                <a:t> 작용 위치가 서로 다를 수 없음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900000"/>
            <a:ext cx="9000000" cy="360000"/>
            <a:chOff x="0" y="3981461"/>
            <a:chExt cx="9000000" cy="540000"/>
          </a:xfrm>
        </p:grpSpPr>
        <p:sp>
          <p:nvSpPr>
            <p:cNvPr id="31" name="직사각형 3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</a:rPr>
                <a:t>Descriptor of Moment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M(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F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sz="1000" baseline="30000" dirty="0" err="1">
                  <a:solidFill>
                    <a:schemeClr val="tx1"/>
                  </a:solidFill>
                </a:rPr>
                <a:t>descriptor</a:t>
              </a:r>
              <a:r>
                <a:rPr lang="en-US" altLang="ko-KR" sz="1000" baseline="-25000" dirty="0" err="1">
                  <a:solidFill>
                    <a:schemeClr val="tx1"/>
                  </a:solidFill>
                </a:rPr>
                <a:t>k,l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>
                <a:tabLst>
                  <a:tab pos="265113" algn="l"/>
                </a:tabLst>
              </a:pPr>
              <a:r>
                <a:rPr lang="en-US" altLang="ko-KR" sz="800" dirty="0">
                  <a:solidFill>
                    <a:schemeClr val="tx1"/>
                  </a:solidFill>
                </a:rPr>
                <a:t>M</a:t>
              </a:r>
              <a:r>
                <a:rPr lang="ko-KR" altLang="en-US" sz="800" dirty="0">
                  <a:solidFill>
                    <a:schemeClr val="tx1"/>
                  </a:solidFill>
                </a:rPr>
                <a:t>은 당연히 해당 </a:t>
              </a:r>
              <a:r>
                <a:rPr lang="en-US" altLang="ko-KR" sz="800" dirty="0">
                  <a:solidFill>
                    <a:schemeClr val="tx1"/>
                  </a:solidFill>
                </a:rPr>
                <a:t>F</a:t>
              </a:r>
              <a:r>
                <a:rPr lang="ko-KR" altLang="en-US" sz="800" dirty="0">
                  <a:solidFill>
                    <a:schemeClr val="tx1"/>
                  </a:solidFill>
                </a:rPr>
                <a:t>의 함수인데 굳이 함수임을 나타낼 필요 없음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0" y="540000"/>
            <a:ext cx="9000000" cy="360000"/>
            <a:chOff x="0" y="3981461"/>
            <a:chExt cx="9000000" cy="540000"/>
          </a:xfrm>
          <a:solidFill>
            <a:schemeClr val="bg1">
              <a:lumMod val="75000"/>
            </a:schemeClr>
          </a:solidFill>
        </p:grpSpPr>
        <p:sp>
          <p:nvSpPr>
            <p:cNvPr id="51" name="직사각형 5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Description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SONATINA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Current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tabLst>
                  <a:tab pos="265113" algn="l"/>
                </a:tabLst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변경 이유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0" y="3780000"/>
            <a:ext cx="9000000" cy="1980000"/>
            <a:chOff x="0" y="3240000"/>
            <a:chExt cx="9000000" cy="1980000"/>
          </a:xfrm>
        </p:grpSpPr>
        <p:grpSp>
          <p:nvGrpSpPr>
            <p:cNvPr id="40" name="그룹 39"/>
            <p:cNvGrpSpPr/>
            <p:nvPr/>
          </p:nvGrpSpPr>
          <p:grpSpPr>
            <a:xfrm>
              <a:off x="0" y="324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1" name="직사각형 40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DFR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8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가 마치 계수처럼 보일 수 있음</a:t>
                </a: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0" y="3600000"/>
              <a:ext cx="9000000" cy="360000"/>
              <a:chOff x="0" y="3981461"/>
              <a:chExt cx="9000000" cy="54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0" y="3981461"/>
                <a:ext cx="216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Dowel Vertical Relative Velocity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160000" y="3981461"/>
                <a:ext cx="198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140000" y="3981461"/>
                <a:ext cx="234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480000" y="3981461"/>
                <a:ext cx="2520000" cy="54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좌우 다우웰은 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라킹 시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다른 속도를 가짐</a:t>
                </a: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0" y="3960000"/>
              <a:ext cx="9000000" cy="1260000"/>
              <a:chOff x="152400" y="2132400"/>
              <a:chExt cx="9000000" cy="1260000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57" name="직사각형 56"/>
              <p:cNvSpPr/>
              <p:nvPr/>
            </p:nvSpPr>
            <p:spPr>
              <a:xfrm>
                <a:off x="152400" y="21324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Dowel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312400" y="21324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)·|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|·f(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292400" y="21324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DFL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=sign(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L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ω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6632400" y="21324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</a:pPr>
                <a:r>
                  <a:rPr lang="ko-KR" altLang="en-US" sz="800" dirty="0" err="1" smtClean="0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.)</a:t>
                </a:r>
              </a:p>
              <a:p>
                <a:pPr marL="179388" indent="-179388">
                  <a:buAutoNum type="arabicParenR"/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마찰계수에 해당하는 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f(</a:t>
                </a:r>
                <a:r>
                  <a:rPr lang="el-GR" altLang="ko-KR" sz="8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800" dirty="0" smtClean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 smtClean="0">
                    <a:solidFill>
                      <a:schemeClr val="tx1"/>
                    </a:solidFill>
                  </a:rPr>
                  <a:t>가 정의되어 있지 않음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0" y="1620000"/>
            <a:ext cx="9000000" cy="2160000"/>
            <a:chOff x="0" y="1620000"/>
            <a:chExt cx="9000000" cy="2160000"/>
          </a:xfrm>
        </p:grpSpPr>
        <p:grpSp>
          <p:nvGrpSpPr>
            <p:cNvPr id="29" name="그룹 28"/>
            <p:cNvGrpSpPr/>
            <p:nvPr/>
          </p:nvGrpSpPr>
          <p:grpSpPr>
            <a:xfrm>
              <a:off x="0" y="1980000"/>
              <a:ext cx="9000000" cy="1260000"/>
              <a:chOff x="0" y="1800000"/>
              <a:chExt cx="9000000" cy="12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4" name="직사각형 3"/>
              <p:cNvSpPr/>
              <p:nvPr/>
            </p:nvSpPr>
            <p:spPr>
              <a:xfrm>
                <a:off x="0" y="18000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160000" y="18000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·{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+f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)}</a:t>
                </a:r>
              </a:p>
              <a:p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Σ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k,j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·g+F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(always &gt;0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40000" y="18000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80000" y="18000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수직항력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을 블록의 자중과 유체 마찰로 잘못 정의하고 있음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상하 블록간 충돌하중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로 정의해야 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 -&gt;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실제 블록 간 접촉이 없어도 마찰력이 작용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179388" indent="-179388">
                  <a:buAutoNum type="arabicParenR"/>
                </a:pP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.)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0" y="1620000"/>
              <a:ext cx="9000000" cy="36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5" name="직사각형 14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마찰력은 좌우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라킹시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발생하므로 좌우에 다른 값을 적용해야 함</a:t>
                </a: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0" y="3240000"/>
              <a:ext cx="9000000" cy="54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64" name="직사각형 63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Moment Arm of Block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b : Block width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a : Vertical force acting point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마찰력은 수직력에 의해 발생하므로 수직력 위치에서 작용해야 함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6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Sonatina</a:t>
            </a:r>
            <a:r>
              <a:rPr lang="en-US" altLang="ko-KR" dirty="0"/>
              <a:t>-SAPCOR</a:t>
            </a:r>
            <a:r>
              <a:rPr lang="ko-KR" altLang="en-US" dirty="0"/>
              <a:t> 차이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37</a:t>
            </a:fld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899576"/>
            <a:ext cx="9000000" cy="2160000"/>
            <a:chOff x="0" y="1620000"/>
            <a:chExt cx="9000000" cy="2160000"/>
          </a:xfrm>
        </p:grpSpPr>
        <p:grpSp>
          <p:nvGrpSpPr>
            <p:cNvPr id="5" name="그룹 4"/>
            <p:cNvGrpSpPr/>
            <p:nvPr/>
          </p:nvGrpSpPr>
          <p:grpSpPr>
            <a:xfrm>
              <a:off x="0" y="1980000"/>
              <a:ext cx="9000000" cy="1260000"/>
              <a:chOff x="0" y="1800000"/>
              <a:chExt cx="9000000" cy="12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0" y="1800000"/>
                <a:ext cx="216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60000" y="1800000"/>
                <a:ext cx="198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·{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+f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)}</a:t>
                </a:r>
              </a:p>
              <a:p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Σ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k,j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·g+F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P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(always &gt;0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f(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 : unknown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140000" y="1800000"/>
                <a:ext cx="234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Only left side is shown:</a:t>
                </a:r>
              </a:p>
              <a:p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relative velocity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|&lt;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·F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/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if |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|&gt;=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defRPr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=-sign(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en-US" altLang="ko-KR" sz="1000" baseline="-2500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   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)=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+(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s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)·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exp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(-d</a:t>
                </a:r>
                <a:r>
                  <a:rPr lang="el-GR" altLang="ko-KR" sz="1000" baseline="-25000" dirty="0">
                    <a:solidFill>
                      <a:schemeClr val="tx1"/>
                    </a:solidFill>
                  </a:rPr>
                  <a:t>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(|</a:t>
                </a:r>
                <a:r>
                  <a:rPr lang="el-GR" altLang="ko-KR" sz="1000" dirty="0" smtClean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|-</a:t>
                </a:r>
                <a:r>
                  <a:rPr lang="el-GR" altLang="ko-KR" sz="1000" dirty="0">
                    <a:solidFill>
                      <a:schemeClr val="tx1"/>
                    </a:solidFill>
                  </a:rPr>
                  <a:t>ξ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6480000" y="1800000"/>
                <a:ext cx="2520000" cy="12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179388" indent="-179388">
                  <a:buAutoNum type="arabicParenR"/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수직항력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을 블록의 자중과 유체 마찰로 잘못 정의하고 있음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(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상하 블록간 충돌하중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8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800" baseline="30000" dirty="0" err="1">
                    <a:solidFill>
                      <a:schemeClr val="tx1"/>
                    </a:solidFill>
                  </a:rPr>
                  <a:t>V</a:t>
                </a:r>
                <a:r>
                  <a:rPr lang="en-US" altLang="ko-KR" sz="8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로 정의해야 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) -&gt;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실제 블록 간 접촉이 없어도 마찰력이 작용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marL="179388" indent="-179388">
                  <a:buAutoNum type="arabicParenR"/>
                </a:pP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의해 마찰력이 결정되어야 하는데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횡단력에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관계없이 일정한 마찰력이 작용함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 (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최대정지마찰력 미만인 경우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쿨롬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마찰력으로 계산하면 안되고 마찰력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=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횡단력이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된다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.)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0" y="1620000"/>
              <a:ext cx="9000000" cy="36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12" name="직사각형 11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Block 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 smtClean="0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FL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/ </a:t>
                </a:r>
                <a:r>
                  <a:rPr lang="en-US" altLang="ko-KR" sz="1000" dirty="0" err="1">
                    <a:solidFill>
                      <a:schemeClr val="tx1"/>
                    </a:solidFill>
                  </a:rPr>
                  <a:t>F</a:t>
                </a:r>
                <a:r>
                  <a:rPr lang="en-US" altLang="ko-KR" sz="1000" baseline="30000" dirty="0" err="1">
                    <a:solidFill>
                      <a:schemeClr val="tx1"/>
                    </a:solidFill>
                  </a:rPr>
                  <a:t>FR</a:t>
                </a:r>
                <a:r>
                  <a:rPr lang="en-US" altLang="ko-KR" sz="1000" baseline="-25000" dirty="0" err="1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ko-KR" altLang="en-US" sz="800" dirty="0">
                    <a:solidFill>
                      <a:schemeClr val="tx1"/>
                    </a:solidFill>
                  </a:rPr>
                  <a:t>마찰력은 좌우 </a:t>
                </a:r>
                <a:r>
                  <a:rPr lang="ko-KR" altLang="en-US" sz="800" dirty="0" err="1">
                    <a:solidFill>
                      <a:schemeClr val="tx1"/>
                    </a:solidFill>
                  </a:rPr>
                  <a:t>라킹시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 발생하므로 좌우에 다른 값을 적용해야 함</a:t>
                </a: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0" y="3240000"/>
              <a:ext cx="9000000" cy="540000"/>
              <a:chOff x="0" y="3060000"/>
              <a:chExt cx="9000000" cy="360000"/>
            </a:xfrm>
            <a:solidFill>
              <a:schemeClr val="bg2">
                <a:lumMod val="90000"/>
              </a:schemeClr>
            </a:solidFill>
          </p:grpSpPr>
          <p:sp>
            <p:nvSpPr>
              <p:cNvPr id="8" name="직사각형 7"/>
              <p:cNvSpPr/>
              <p:nvPr/>
            </p:nvSpPr>
            <p:spPr>
              <a:xfrm>
                <a:off x="0" y="3060000"/>
                <a:ext cx="216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Moment Arm of Block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Friction Force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160000" y="3060000"/>
                <a:ext cx="198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140000" y="3060000"/>
                <a:ext cx="234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1000" baseline="-25000" dirty="0" err="1" smtClean="0">
                    <a:solidFill>
                      <a:schemeClr val="tx1"/>
                    </a:solidFill>
                  </a:rPr>
                  <a:t>k,l</a:t>
                </a:r>
                <a:endParaRPr lang="ko-KR" altLang="en-US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6480000" y="3060000"/>
                <a:ext cx="2520000" cy="360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b : Block width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en-US" altLang="ko-KR" sz="800" dirty="0" smtClean="0">
                    <a:solidFill>
                      <a:schemeClr val="tx1"/>
                    </a:solidFill>
                  </a:rPr>
                  <a:t>a : Vertical force acting point</a:t>
                </a:r>
              </a:p>
              <a:p>
                <a:pPr>
                  <a:tabLst>
                    <a:tab pos="265113" algn="l"/>
                  </a:tabLst>
                </a:pPr>
                <a:r>
                  <a:rPr lang="ko-KR" altLang="en-US" sz="800" dirty="0" smtClean="0">
                    <a:solidFill>
                      <a:schemeClr val="tx1"/>
                    </a:solidFill>
                  </a:rPr>
                  <a:t>마찰력은 수직력에 의해 발생하므로 수직력 위치에서 작용해야 함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0" y="540000"/>
            <a:ext cx="9000000" cy="360000"/>
            <a:chOff x="0" y="3981461"/>
            <a:chExt cx="9000000" cy="540000"/>
          </a:xfrm>
          <a:solidFill>
            <a:schemeClr val="bg1">
              <a:lumMod val="75000"/>
            </a:schemeClr>
          </a:solidFill>
        </p:grpSpPr>
        <p:sp>
          <p:nvSpPr>
            <p:cNvPr id="21" name="직사각형 20"/>
            <p:cNvSpPr/>
            <p:nvPr/>
          </p:nvSpPr>
          <p:spPr>
            <a:xfrm>
              <a:off x="0" y="3981461"/>
              <a:ext cx="216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Description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160000" y="3981461"/>
              <a:ext cx="198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SONATINA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0000" y="3981461"/>
              <a:ext cx="234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Current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480000" y="3981461"/>
              <a:ext cx="2520000" cy="5400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tabLst>
                  <a:tab pos="265113" algn="l"/>
                </a:tabLst>
              </a:pPr>
              <a:r>
                <a:rPr lang="ko-KR" altLang="en-US" sz="1000" b="1" dirty="0" smtClean="0">
                  <a:solidFill>
                    <a:schemeClr val="tx1"/>
                  </a:solidFill>
                </a:rPr>
                <a:t>변경 이유</a:t>
              </a:r>
              <a:endParaRPr lang="en-US" altLang="ko-KR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220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38</a:t>
            </a:fld>
            <a:endParaRPr lang="ko-KR" altLang="en-US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1475656" y="1800000"/>
            <a:ext cx="1872000" cy="3096000"/>
            <a:chOff x="1944000" y="1944000"/>
            <a:chExt cx="1872000" cy="3096000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5" name="사다리꼴 5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56" name="사다리꼴 5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707904" y="1656000"/>
            <a:ext cx="1872000" cy="3096000"/>
            <a:chOff x="1944000" y="1944000"/>
            <a:chExt cx="1872000" cy="3096000"/>
          </a:xfrm>
        </p:grpSpPr>
        <p:sp>
          <p:nvSpPr>
            <p:cNvPr id="172" name="직사각형 171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5" name="사다리꼴 174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6" name="사다리꼴 175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177" name="그룹 176"/>
          <p:cNvGrpSpPr/>
          <p:nvPr/>
        </p:nvGrpSpPr>
        <p:grpSpPr>
          <a:xfrm>
            <a:off x="6156176" y="1737003"/>
            <a:ext cx="1872000" cy="3096000"/>
            <a:chOff x="1944000" y="1944000"/>
            <a:chExt cx="1872000" cy="3096000"/>
          </a:xfrm>
        </p:grpSpPr>
        <p:sp>
          <p:nvSpPr>
            <p:cNvPr id="178" name="직사각형 177"/>
            <p:cNvSpPr/>
            <p:nvPr/>
          </p:nvSpPr>
          <p:spPr bwMode="auto">
            <a:xfrm>
              <a:off x="1944000" y="2160000"/>
              <a:ext cx="1872000" cy="28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 bwMode="auto">
            <a:xfrm>
              <a:off x="2232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0" name="직사각형 179"/>
            <p:cNvSpPr/>
            <p:nvPr/>
          </p:nvSpPr>
          <p:spPr bwMode="auto">
            <a:xfrm>
              <a:off x="3276000" y="4752000"/>
              <a:ext cx="252000" cy="28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1" name="사다리꼴 180"/>
            <p:cNvSpPr/>
            <p:nvPr/>
          </p:nvSpPr>
          <p:spPr bwMode="auto">
            <a:xfrm>
              <a:off x="2232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182" name="사다리꼴 181"/>
            <p:cNvSpPr/>
            <p:nvPr/>
          </p:nvSpPr>
          <p:spPr bwMode="auto">
            <a:xfrm>
              <a:off x="3276000" y="1944000"/>
              <a:ext cx="252000" cy="216000"/>
            </a:xfrm>
            <a:prstGeom prst="trapezoid">
              <a:avLst/>
            </a:prstGeom>
            <a:solidFill>
              <a:schemeClr val="accent1">
                <a:alpha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475656" y="5013176"/>
            <a:ext cx="1872000" cy="756000"/>
            <a:chOff x="467544" y="3312000"/>
            <a:chExt cx="1872000" cy="756000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6" name="사다리꼴 25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27" name="사다리꼴 26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807076" y="5125406"/>
            <a:ext cx="1872000" cy="756000"/>
            <a:chOff x="467544" y="3312000"/>
            <a:chExt cx="1872000" cy="756000"/>
          </a:xfrm>
          <a:solidFill>
            <a:schemeClr val="accent1"/>
          </a:solidFill>
        </p:grpSpPr>
        <p:sp>
          <p:nvSpPr>
            <p:cNvPr id="30" name="직사각형 29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1" name="사다리꼴 30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2" name="사다리꼴 31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012160" y="5094065"/>
            <a:ext cx="1872000" cy="756000"/>
            <a:chOff x="467544" y="3312000"/>
            <a:chExt cx="1872000" cy="756000"/>
          </a:xfrm>
          <a:solidFill>
            <a:schemeClr val="accent1">
              <a:alpha val="50000"/>
            </a:schemeClr>
          </a:solidFill>
        </p:grpSpPr>
        <p:sp>
          <p:nvSpPr>
            <p:cNvPr id="34" name="직사각형 33"/>
            <p:cNvSpPr/>
            <p:nvPr/>
          </p:nvSpPr>
          <p:spPr bwMode="auto">
            <a:xfrm>
              <a:off x="467544" y="3528000"/>
              <a:ext cx="1872000" cy="540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5" name="사다리꼴 34"/>
            <p:cNvSpPr/>
            <p:nvPr/>
          </p:nvSpPr>
          <p:spPr bwMode="auto">
            <a:xfrm>
              <a:off x="755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  <p:sp>
          <p:nvSpPr>
            <p:cNvPr id="36" name="사다리꼴 35"/>
            <p:cNvSpPr/>
            <p:nvPr/>
          </p:nvSpPr>
          <p:spPr bwMode="auto">
            <a:xfrm>
              <a:off x="1799544" y="3312000"/>
              <a:ext cx="252000" cy="216000"/>
            </a:xfrm>
            <a:prstGeom prst="trapezoid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4000" b="1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ea typeface="굴림체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2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39</a:t>
            </a:fld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0" y="1656000"/>
            <a:ext cx="8892000" cy="3636000"/>
            <a:chOff x="0" y="1404000"/>
            <a:chExt cx="8892000" cy="3636000"/>
          </a:xfrm>
        </p:grpSpPr>
        <p:grpSp>
          <p:nvGrpSpPr>
            <p:cNvPr id="4" name="그룹 3"/>
            <p:cNvGrpSpPr/>
            <p:nvPr/>
          </p:nvGrpSpPr>
          <p:grpSpPr>
            <a:xfrm>
              <a:off x="595200" y="1404000"/>
              <a:ext cx="1872000" cy="3096000"/>
              <a:chOff x="1944000" y="1944000"/>
              <a:chExt cx="1872000" cy="30960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8" name="사다리꼴 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427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15" name="직사각형 14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8" name="사다리꼴 17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9" name="사다리꼴 18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2539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1" name="직사각형 20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4" name="사다리꼴 23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5" name="사다리꼴 24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483640" y="1404000"/>
              <a:ext cx="1872000" cy="3096000"/>
              <a:chOff x="1944000" y="1944000"/>
              <a:chExt cx="1872000" cy="3096000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1944000" y="2160000"/>
                <a:ext cx="1872000" cy="2880000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 bwMode="auto">
              <a:xfrm>
                <a:off x="2232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 bwMode="auto">
              <a:xfrm>
                <a:off x="3276000" y="4752000"/>
                <a:ext cx="252000" cy="28800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0" name="사다리꼴 29"/>
              <p:cNvSpPr/>
              <p:nvPr/>
            </p:nvSpPr>
            <p:spPr bwMode="auto">
              <a:xfrm>
                <a:off x="2232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1" name="사다리꼴 30"/>
              <p:cNvSpPr/>
              <p:nvPr/>
            </p:nvSpPr>
            <p:spPr bwMode="auto">
              <a:xfrm>
                <a:off x="3276000" y="1944000"/>
                <a:ext cx="252000" cy="216000"/>
              </a:xfrm>
              <a:prstGeom prst="trapezoi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95640" y="4284000"/>
              <a:ext cx="7704000" cy="756000"/>
              <a:chOff x="467544" y="3312000"/>
              <a:chExt cx="7704000" cy="756000"/>
            </a:xfrm>
            <a:solidFill>
              <a:schemeClr val="accent1"/>
            </a:solidFill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467544" y="3528000"/>
                <a:ext cx="7704000" cy="5400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2" name="사다리꼴 11"/>
              <p:cNvSpPr/>
              <p:nvPr/>
            </p:nvSpPr>
            <p:spPr bwMode="auto">
              <a:xfrm>
                <a:off x="755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3" name="사다리꼴 12"/>
              <p:cNvSpPr/>
              <p:nvPr/>
            </p:nvSpPr>
            <p:spPr bwMode="auto">
              <a:xfrm>
                <a:off x="17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6" name="사다리꼴 35"/>
              <p:cNvSpPr/>
              <p:nvPr/>
            </p:nvSpPr>
            <p:spPr bwMode="auto">
              <a:xfrm>
                <a:off x="2699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7" name="사다리꼴 36"/>
              <p:cNvSpPr/>
              <p:nvPr/>
            </p:nvSpPr>
            <p:spPr bwMode="auto">
              <a:xfrm>
                <a:off x="37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8" name="사다리꼴 37"/>
              <p:cNvSpPr/>
              <p:nvPr/>
            </p:nvSpPr>
            <p:spPr bwMode="auto">
              <a:xfrm>
                <a:off x="4643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39" name="사다리꼴 38"/>
              <p:cNvSpPr/>
              <p:nvPr/>
            </p:nvSpPr>
            <p:spPr bwMode="auto">
              <a:xfrm>
                <a:off x="56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0" name="사다리꼴 39"/>
              <p:cNvSpPr/>
              <p:nvPr/>
            </p:nvSpPr>
            <p:spPr bwMode="auto">
              <a:xfrm>
                <a:off x="6587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 bwMode="auto">
              <a:xfrm>
                <a:off x="7631544" y="3312000"/>
                <a:ext cx="252000" cy="216000"/>
              </a:xfrm>
              <a:prstGeom prst="trapezoid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</p:grpSp>
        <p:sp>
          <p:nvSpPr>
            <p:cNvPr id="52" name="직사각형 51"/>
            <p:cNvSpPr/>
            <p:nvPr/>
          </p:nvSpPr>
          <p:spPr>
            <a:xfrm>
              <a:off x="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52000" y="1620000"/>
              <a:ext cx="540000" cy="288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64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#1: </a:t>
            </a:r>
            <a:r>
              <a:rPr lang="en-US" altLang="ko-KR" sz="2000" dirty="0" err="1" smtClean="0"/>
              <a:t>ExtractAccelFromXV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Solution,Core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&lt;t&gt;</a:t>
            </a:r>
            <a:r>
              <a:rPr lang="ko-KR" altLang="en-US" sz="2000" dirty="0" smtClean="0"/>
              <a:t>도 넘겨줘야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외력은 시간에 관한 함수로 주어지므로 외력을 받는 구조물의 힘은 해당 시간을 알아야만 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그러므로 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를 같이 받아야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 </a:t>
            </a:r>
            <a:r>
              <a:rPr lang="ko-KR" altLang="en-US" dirty="0" smtClean="0"/>
              <a:t>하중 상태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5292000" y="1196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작업중</a:t>
            </a:r>
            <a:endParaRPr lang="ko-KR" altLang="en-US" dirty="0"/>
          </a:p>
        </p:txBody>
      </p:sp>
      <p:grpSp>
        <p:nvGrpSpPr>
          <p:cNvPr id="208" name="그룹 207"/>
          <p:cNvGrpSpPr/>
          <p:nvPr/>
        </p:nvGrpSpPr>
        <p:grpSpPr>
          <a:xfrm>
            <a:off x="124744" y="2083626"/>
            <a:ext cx="9006749" cy="2170263"/>
            <a:chOff x="124744" y="2083626"/>
            <a:chExt cx="9006749" cy="2170263"/>
          </a:xfrm>
        </p:grpSpPr>
        <p:cxnSp>
          <p:nvCxnSpPr>
            <p:cNvPr id="78" name="직선 화살표 연결선 77"/>
            <p:cNvCxnSpPr/>
            <p:nvPr/>
          </p:nvCxnSpPr>
          <p:spPr bwMode="auto">
            <a:xfrm>
              <a:off x="5753857" y="2308902"/>
              <a:ext cx="101502" cy="7152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70" name="그룹 169"/>
            <p:cNvGrpSpPr/>
            <p:nvPr/>
          </p:nvGrpSpPr>
          <p:grpSpPr>
            <a:xfrm>
              <a:off x="7020694" y="2721546"/>
              <a:ext cx="592882" cy="308482"/>
              <a:chOff x="6551981" y="2400475"/>
              <a:chExt cx="592882" cy="308482"/>
            </a:xfrm>
          </p:grpSpPr>
          <p:cxnSp>
            <p:nvCxnSpPr>
              <p:cNvPr id="51" name="직선 화살표 연결선 50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직사각형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95584" cy="2812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1" name="그룹 170"/>
            <p:cNvGrpSpPr/>
            <p:nvPr/>
          </p:nvGrpSpPr>
          <p:grpSpPr>
            <a:xfrm>
              <a:off x="5981877" y="2768200"/>
              <a:ext cx="567356" cy="281295"/>
              <a:chOff x="2759592" y="1611228"/>
              <a:chExt cx="567356" cy="281295"/>
            </a:xfrm>
          </p:grpSpPr>
          <p:cxnSp>
            <p:nvCxnSpPr>
              <p:cNvPr id="52" name="직선 화살표 연결선 51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직사각형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95584" cy="2812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1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Dowel</m:t>
                        </m:r>
                      </m:oMath>
                    </m:oMathPara>
                  </a14:m>
                  <a:endParaRPr lang="ko-KR" altLang="ko-KR" sz="11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7779" y="2083626"/>
                  <a:ext cx="620363" cy="2446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4" name="그룹 193"/>
            <p:cNvGrpSpPr/>
            <p:nvPr/>
          </p:nvGrpSpPr>
          <p:grpSpPr>
            <a:xfrm>
              <a:off x="593304" y="2818198"/>
              <a:ext cx="7920000" cy="1435691"/>
              <a:chOff x="0" y="2812309"/>
              <a:chExt cx="7920000" cy="1435691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0" y="3240000"/>
                <a:ext cx="7920000" cy="720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grpSp>
            <p:nvGrpSpPr>
              <p:cNvPr id="166" name="그룹 165"/>
              <p:cNvGrpSpPr/>
              <p:nvPr/>
            </p:nvGrpSpPr>
            <p:grpSpPr>
              <a:xfrm>
                <a:off x="2967864" y="3137092"/>
                <a:ext cx="422086" cy="952697"/>
                <a:chOff x="4932040" y="1635402"/>
                <a:chExt cx="422086" cy="952697"/>
              </a:xfrm>
            </p:grpSpPr>
            <p:sp>
              <p:nvSpPr>
                <p:cNvPr id="164" name="자유형 163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7" name="그룹 166"/>
              <p:cNvGrpSpPr/>
              <p:nvPr/>
            </p:nvGrpSpPr>
            <p:grpSpPr>
              <a:xfrm>
                <a:off x="4622664" y="3165280"/>
                <a:ext cx="422086" cy="952697"/>
                <a:chOff x="4932040" y="1635402"/>
                <a:chExt cx="422086" cy="952697"/>
              </a:xfrm>
            </p:grpSpPr>
            <p:sp>
              <p:nvSpPr>
                <p:cNvPr id="168" name="자유형 167"/>
                <p:cNvSpPr/>
                <p:nvPr/>
              </p:nvSpPr>
              <p:spPr>
                <a:xfrm>
                  <a:off x="4932040" y="1635402"/>
                  <a:ext cx="422086" cy="923925"/>
                </a:xfrm>
                <a:custGeom>
                  <a:avLst/>
                  <a:gdLst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2381 w 230981"/>
                    <a:gd name="connsiteY0" fmla="*/ 0 h 923925"/>
                    <a:gd name="connsiteX1" fmla="*/ 2381 w 230981"/>
                    <a:gd name="connsiteY1" fmla="*/ 464343 h 923925"/>
                    <a:gd name="connsiteX2" fmla="*/ 0 w 230981"/>
                    <a:gd name="connsiteY2" fmla="*/ 923925 h 923925"/>
                    <a:gd name="connsiteX3" fmla="*/ 230981 w 230981"/>
                    <a:gd name="connsiteY3" fmla="*/ 921543 h 923925"/>
                    <a:gd name="connsiteX4" fmla="*/ 228600 w 230981"/>
                    <a:gd name="connsiteY4" fmla="*/ 473868 h 923925"/>
                    <a:gd name="connsiteX5" fmla="*/ 221456 w 230981"/>
                    <a:gd name="connsiteY5" fmla="*/ 9525 h 923925"/>
                    <a:gd name="connsiteX0" fmla="*/ 49653 w 278253"/>
                    <a:gd name="connsiteY0" fmla="*/ 0 h 923925"/>
                    <a:gd name="connsiteX1" fmla="*/ 49653 w 278253"/>
                    <a:gd name="connsiteY1" fmla="*/ 464343 h 923925"/>
                    <a:gd name="connsiteX2" fmla="*/ 47272 w 278253"/>
                    <a:gd name="connsiteY2" fmla="*/ 923925 h 923925"/>
                    <a:gd name="connsiteX3" fmla="*/ 278253 w 278253"/>
                    <a:gd name="connsiteY3" fmla="*/ 921543 h 923925"/>
                    <a:gd name="connsiteX4" fmla="*/ 275872 w 278253"/>
                    <a:gd name="connsiteY4" fmla="*/ 473868 h 923925"/>
                    <a:gd name="connsiteX5" fmla="*/ 268728 w 278253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4799 w 323399"/>
                    <a:gd name="connsiteY0" fmla="*/ 0 h 923925"/>
                    <a:gd name="connsiteX1" fmla="*/ 94799 w 323399"/>
                    <a:gd name="connsiteY1" fmla="*/ 464343 h 923925"/>
                    <a:gd name="connsiteX2" fmla="*/ 92418 w 323399"/>
                    <a:gd name="connsiteY2" fmla="*/ 923925 h 923925"/>
                    <a:gd name="connsiteX3" fmla="*/ 323399 w 323399"/>
                    <a:gd name="connsiteY3" fmla="*/ 921543 h 923925"/>
                    <a:gd name="connsiteX4" fmla="*/ 321018 w 323399"/>
                    <a:gd name="connsiteY4" fmla="*/ 473868 h 923925"/>
                    <a:gd name="connsiteX5" fmla="*/ 313874 w 323399"/>
                    <a:gd name="connsiteY5" fmla="*/ 9525 h 923925"/>
                    <a:gd name="connsiteX0" fmla="*/ 98581 w 327181"/>
                    <a:gd name="connsiteY0" fmla="*/ 0 h 923925"/>
                    <a:gd name="connsiteX1" fmla="*/ 98581 w 327181"/>
                    <a:gd name="connsiteY1" fmla="*/ 464343 h 923925"/>
                    <a:gd name="connsiteX2" fmla="*/ 96200 w 327181"/>
                    <a:gd name="connsiteY2" fmla="*/ 923925 h 923925"/>
                    <a:gd name="connsiteX3" fmla="*/ 327181 w 327181"/>
                    <a:gd name="connsiteY3" fmla="*/ 921543 h 923925"/>
                    <a:gd name="connsiteX4" fmla="*/ 324800 w 327181"/>
                    <a:gd name="connsiteY4" fmla="*/ 473868 h 923925"/>
                    <a:gd name="connsiteX5" fmla="*/ 317656 w 32718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34801"/>
                    <a:gd name="connsiteY0" fmla="*/ 0 h 923925"/>
                    <a:gd name="connsiteX1" fmla="*/ 106201 w 334801"/>
                    <a:gd name="connsiteY1" fmla="*/ 464343 h 923925"/>
                    <a:gd name="connsiteX2" fmla="*/ 103820 w 334801"/>
                    <a:gd name="connsiteY2" fmla="*/ 923925 h 923925"/>
                    <a:gd name="connsiteX3" fmla="*/ 334801 w 334801"/>
                    <a:gd name="connsiteY3" fmla="*/ 921543 h 923925"/>
                    <a:gd name="connsiteX4" fmla="*/ 332420 w 334801"/>
                    <a:gd name="connsiteY4" fmla="*/ 473868 h 923925"/>
                    <a:gd name="connsiteX5" fmla="*/ 325276 w 334801"/>
                    <a:gd name="connsiteY5" fmla="*/ 9525 h 923925"/>
                    <a:gd name="connsiteX0" fmla="*/ 106201 w 389309"/>
                    <a:gd name="connsiteY0" fmla="*/ 0 h 923925"/>
                    <a:gd name="connsiteX1" fmla="*/ 106201 w 389309"/>
                    <a:gd name="connsiteY1" fmla="*/ 464343 h 923925"/>
                    <a:gd name="connsiteX2" fmla="*/ 103820 w 389309"/>
                    <a:gd name="connsiteY2" fmla="*/ 923925 h 923925"/>
                    <a:gd name="connsiteX3" fmla="*/ 334801 w 389309"/>
                    <a:gd name="connsiteY3" fmla="*/ 921543 h 923925"/>
                    <a:gd name="connsiteX4" fmla="*/ 332420 w 389309"/>
                    <a:gd name="connsiteY4" fmla="*/ 473868 h 923925"/>
                    <a:gd name="connsiteX5" fmla="*/ 325276 w 389309"/>
                    <a:gd name="connsiteY5" fmla="*/ 9525 h 923925"/>
                    <a:gd name="connsiteX0" fmla="*/ 106201 w 422086"/>
                    <a:gd name="connsiteY0" fmla="*/ 0 h 923925"/>
                    <a:gd name="connsiteX1" fmla="*/ 106201 w 422086"/>
                    <a:gd name="connsiteY1" fmla="*/ 464343 h 923925"/>
                    <a:gd name="connsiteX2" fmla="*/ 103820 w 422086"/>
                    <a:gd name="connsiteY2" fmla="*/ 923925 h 923925"/>
                    <a:gd name="connsiteX3" fmla="*/ 334801 w 422086"/>
                    <a:gd name="connsiteY3" fmla="*/ 921543 h 923925"/>
                    <a:gd name="connsiteX4" fmla="*/ 332420 w 422086"/>
                    <a:gd name="connsiteY4" fmla="*/ 473868 h 923925"/>
                    <a:gd name="connsiteX5" fmla="*/ 325276 w 422086"/>
                    <a:gd name="connsiteY5" fmla="*/ 9525 h 92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2086" h="923925">
                      <a:moveTo>
                        <a:pt x="106201" y="0"/>
                      </a:moveTo>
                      <a:cubicBezTo>
                        <a:pt x="-27148" y="140493"/>
                        <a:pt x="-43421" y="315118"/>
                        <a:pt x="106201" y="464343"/>
                      </a:cubicBezTo>
                      <a:cubicBezTo>
                        <a:pt x="267332" y="605631"/>
                        <a:pt x="240345" y="785019"/>
                        <a:pt x="103820" y="923925"/>
                      </a:cubicBezTo>
                      <a:lnTo>
                        <a:pt x="334801" y="921543"/>
                      </a:lnTo>
                      <a:cubicBezTo>
                        <a:pt x="443545" y="786606"/>
                        <a:pt x="459420" y="630236"/>
                        <a:pt x="332420" y="473868"/>
                      </a:cubicBezTo>
                      <a:cubicBezTo>
                        <a:pt x="208596" y="311943"/>
                        <a:pt x="184782" y="164306"/>
                        <a:pt x="325276" y="9525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4048" y="2524799"/>
                  <a:ext cx="305952" cy="63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0" name="원호 39"/>
              <p:cNvSpPr/>
              <p:nvPr/>
            </p:nvSpPr>
            <p:spPr bwMode="auto">
              <a:xfrm>
                <a:off x="3672000" y="3312000"/>
                <a:ext cx="576000" cy="576000"/>
              </a:xfrm>
              <a:prstGeom prst="arc">
                <a:avLst>
                  <a:gd name="adj1" fmla="val 13179414"/>
                  <a:gd name="adj2" fmla="val 824064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cxnSp>
            <p:nvCxnSpPr>
              <p:cNvPr id="41" name="직선 화살표 연결선 40"/>
              <p:cNvCxnSpPr/>
              <p:nvPr/>
            </p:nvCxnSpPr>
            <p:spPr bwMode="auto">
              <a:xfrm>
                <a:off x="3960000" y="3600000"/>
                <a:ext cx="576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직선 화살표 연결선 41"/>
              <p:cNvCxnSpPr/>
              <p:nvPr/>
            </p:nvCxnSpPr>
            <p:spPr bwMode="auto">
              <a:xfrm>
                <a:off x="3960000" y="3024000"/>
                <a:ext cx="0" cy="57600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/>
              </a:ln>
              <a:effectLst/>
            </p:spPr>
          </p:cxnSp>
          <p:sp>
            <p:nvSpPr>
              <p:cNvPr id="55" name="사다리꼴 54"/>
              <p:cNvSpPr/>
              <p:nvPr/>
            </p:nvSpPr>
            <p:spPr bwMode="auto">
              <a:xfrm>
                <a:off x="1440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56" name="사다리꼴 55"/>
              <p:cNvSpPr/>
              <p:nvPr/>
            </p:nvSpPr>
            <p:spPr bwMode="auto">
              <a:xfrm>
                <a:off x="24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769" y="3540421"/>
                    <a:ext cx="418128" cy="26532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직사각형 36"/>
                  <p:cNvSpPr/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latin typeface="Cambria Math"/>
                                </a:rPr>
                                <m:t>𝐶𝑆𝐵</m:t>
                              </m:r>
                            </m:sub>
                            <m:sup/>
                          </m:sSubSup>
                          <m:r>
                            <a:rPr lang="en-US" altLang="ko-KR" sz="1100" b="0" i="1" smtClean="0">
                              <a:latin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𝐵𝑎𝑠𝑒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직사각형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8380" y="2812309"/>
                    <a:ext cx="1066254" cy="26161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사다리꼴 80"/>
              <p:cNvSpPr/>
              <p:nvPr/>
            </p:nvSpPr>
            <p:spPr bwMode="auto">
              <a:xfrm>
                <a:off x="6228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60" name="사다리꼴 159"/>
              <p:cNvSpPr/>
              <p:nvPr/>
            </p:nvSpPr>
            <p:spPr bwMode="auto">
              <a:xfrm>
                <a:off x="5184000" y="3024000"/>
                <a:ext cx="252000" cy="216000"/>
              </a:xfrm>
              <a:prstGeom prst="trapezoid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488" tIns="44450" rIns="90488" bIns="4445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4000" b="1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ea typeface="굴림체" pitchFamily="49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6480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529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241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1152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3816000" y="3960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3275381" y="2719875"/>
              <a:ext cx="573710" cy="308482"/>
              <a:chOff x="6551981" y="2400475"/>
              <a:chExt cx="573710" cy="308482"/>
            </a:xfrm>
          </p:grpSpPr>
          <p:cxnSp>
            <p:nvCxnSpPr>
              <p:cNvPr id="180" name="직선 화살표 연결선 179"/>
              <p:cNvCxnSpPr/>
              <p:nvPr/>
            </p:nvCxnSpPr>
            <p:spPr bwMode="auto">
              <a:xfrm>
                <a:off x="6551981" y="2708957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3" name="직사각형 1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9279" y="2400475"/>
                    <a:ext cx="476412" cy="28129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4" name="그룹 183"/>
            <p:cNvGrpSpPr/>
            <p:nvPr/>
          </p:nvGrpSpPr>
          <p:grpSpPr>
            <a:xfrm>
              <a:off x="2236564" y="2766529"/>
              <a:ext cx="536643" cy="281295"/>
              <a:chOff x="2759592" y="1611228"/>
              <a:chExt cx="536643" cy="281295"/>
            </a:xfrm>
          </p:grpSpPr>
          <p:cxnSp>
            <p:nvCxnSpPr>
              <p:cNvPr id="185" name="직선 화살표 연결선 184"/>
              <p:cNvCxnSpPr/>
              <p:nvPr/>
            </p:nvCxnSpPr>
            <p:spPr bwMode="auto">
              <a:xfrm>
                <a:off x="2759592" y="1871606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직사각형 187"/>
                  <p:cNvSpPr/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𝐷𝐿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직사각형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364" y="1611228"/>
                    <a:ext cx="464871" cy="28129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그룹 189"/>
            <p:cNvGrpSpPr/>
            <p:nvPr/>
          </p:nvGrpSpPr>
          <p:grpSpPr>
            <a:xfrm>
              <a:off x="2506002" y="2913526"/>
              <a:ext cx="581129" cy="281295"/>
              <a:chOff x="1912698" y="2907637"/>
              <a:chExt cx="581129" cy="281295"/>
            </a:xfrm>
          </p:grpSpPr>
          <p:cxnSp>
            <p:nvCxnSpPr>
              <p:cNvPr id="63" name="직선 화살표 연결선 6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직사각형 188"/>
                  <p:cNvSpPr/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직사각형 1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56985" cy="28129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그룹 190"/>
            <p:cNvGrpSpPr/>
            <p:nvPr/>
          </p:nvGrpSpPr>
          <p:grpSpPr>
            <a:xfrm>
              <a:off x="6273768" y="2925529"/>
              <a:ext cx="619728" cy="281295"/>
              <a:chOff x="1912698" y="2907637"/>
              <a:chExt cx="619728" cy="281295"/>
            </a:xfrm>
          </p:grpSpPr>
          <p:cxnSp>
            <p:nvCxnSpPr>
              <p:cNvPr id="192" name="직선 화살표 연결선 191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직사각형 192"/>
                  <p:cNvSpPr/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3" name="직사각형 1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5584" cy="28129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6" name="그룹 195"/>
            <p:cNvGrpSpPr/>
            <p:nvPr/>
          </p:nvGrpSpPr>
          <p:grpSpPr>
            <a:xfrm>
              <a:off x="916832" y="2925529"/>
              <a:ext cx="591388" cy="281295"/>
              <a:chOff x="1912698" y="2907637"/>
              <a:chExt cx="591388" cy="281295"/>
            </a:xfrm>
          </p:grpSpPr>
          <p:cxnSp>
            <p:nvCxnSpPr>
              <p:cNvPr id="197" name="직선 화살표 연결선 196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직사각형 197"/>
                  <p:cNvSpPr/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,0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직사각형 1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67244" cy="28129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그룹 198"/>
            <p:cNvGrpSpPr/>
            <p:nvPr/>
          </p:nvGrpSpPr>
          <p:grpSpPr>
            <a:xfrm>
              <a:off x="7685584" y="2907176"/>
              <a:ext cx="754381" cy="281295"/>
              <a:chOff x="1912698" y="2907637"/>
              <a:chExt cx="754381" cy="281295"/>
            </a:xfrm>
          </p:grpSpPr>
          <p:cxnSp>
            <p:nvCxnSpPr>
              <p:cNvPr id="200" name="직선 화살표 연결선 199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직사각형 200"/>
                  <p:cNvSpPr/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𝑅𝐹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직사각형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630237" cy="28129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그룹 201"/>
            <p:cNvGrpSpPr/>
            <p:nvPr/>
          </p:nvGrpSpPr>
          <p:grpSpPr>
            <a:xfrm>
              <a:off x="8513304" y="3351836"/>
              <a:ext cx="618189" cy="266098"/>
              <a:chOff x="1912698" y="2907637"/>
              <a:chExt cx="618189" cy="266098"/>
            </a:xfrm>
          </p:grpSpPr>
          <p:cxnSp>
            <p:nvCxnSpPr>
              <p:cNvPr id="203" name="직선 화살표 연결선 202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직사각형 203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" name="직사각형 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" name="그룹 204"/>
            <p:cNvGrpSpPr/>
            <p:nvPr/>
          </p:nvGrpSpPr>
          <p:grpSpPr>
            <a:xfrm>
              <a:off x="124744" y="3384815"/>
              <a:ext cx="618189" cy="266098"/>
              <a:chOff x="1912698" y="2907637"/>
              <a:chExt cx="618189" cy="266098"/>
            </a:xfrm>
          </p:grpSpPr>
          <p:cxnSp>
            <p:nvCxnSpPr>
              <p:cNvPr id="206" name="직선 화살표 연결선 205"/>
              <p:cNvCxnSpPr/>
              <p:nvPr/>
            </p:nvCxnSpPr>
            <p:spPr bwMode="auto">
              <a:xfrm>
                <a:off x="1912698" y="3168901"/>
                <a:ext cx="4680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ko-KR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ko-KR" sz="11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ko-KR" sz="11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𝑀𝑅</m:t>
                              </m:r>
                            </m:sup>
                          </m:sSubSup>
                        </m:oMath>
                      </m:oMathPara>
                    </a14:m>
                    <a:endParaRPr lang="ko-KR" altLang="ko-KR" sz="1100" b="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7" name="직사각형 2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6842" y="2907637"/>
                    <a:ext cx="494045" cy="266098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50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&lt;Variable&gt; represents the name of a variable.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 block or a restraint should be represented by one text character in &lt;</a:t>
            </a:r>
            <a:r>
              <a:rPr lang="en-US" altLang="ko-KR" dirty="0" err="1" smtClean="0"/>
              <a:t>CoreArray</a:t>
            </a:r>
            <a:r>
              <a:rPr lang="en-US" altLang="ko-KR" dirty="0" smtClean="0"/>
              <a:t>&gt;.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«Constant»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≪≫⊂⊃《Constant》</a:t>
            </a:r>
            <a:r>
              <a:rPr lang="ko-KR" altLang="en-US" dirty="0" smtClean="0"/>
              <a:t>「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」</a:t>
            </a:r>
            <a:r>
              <a:rPr lang="en-US" altLang="ko-KR" dirty="0" smtClean="0"/>
              <a:t>〔【】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 요소 </a:t>
            </a:r>
            <a:r>
              <a:rPr lang="en-US" altLang="ko-KR" dirty="0" smtClean="0"/>
              <a:t>(Unit-Component)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본 문제에서 독립적으로 운동하는 한 개의 단위 </a:t>
            </a:r>
            <a:r>
              <a:rPr lang="ko-KR" altLang="en-US" dirty="0" err="1" smtClean="0"/>
              <a:t>질량체를</a:t>
            </a:r>
            <a:r>
              <a:rPr lang="ko-KR" altLang="en-US" dirty="0" smtClean="0"/>
              <a:t> 의미함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단위 요소</a:t>
            </a:r>
            <a:endParaRPr lang="en-US" altLang="ko-KR" dirty="0"/>
          </a:p>
          <a:p>
            <a:pPr lvl="1"/>
            <a:r>
              <a:rPr lang="en-US" altLang="ko-KR" dirty="0" smtClean="0"/>
              <a:t>Restraint</a:t>
            </a:r>
          </a:p>
          <a:p>
            <a:pPr lvl="1"/>
            <a:r>
              <a:rPr lang="en-US" altLang="ko-KR" dirty="0" smtClean="0"/>
              <a:t>Block</a:t>
            </a:r>
          </a:p>
          <a:p>
            <a:pPr lvl="1"/>
            <a:r>
              <a:rPr lang="en-US" altLang="ko-KR" dirty="0" smtClean="0"/>
              <a:t>Orifice</a:t>
            </a:r>
          </a:p>
          <a:p>
            <a:r>
              <a:rPr lang="ko-KR" altLang="en-US" dirty="0" smtClean="0"/>
              <a:t>질량이 없는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예외가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</a:t>
            </a:r>
          </a:p>
          <a:p>
            <a:pPr lvl="1"/>
            <a:r>
              <a:rPr lang="en-US" altLang="ko-KR" dirty="0" smtClean="0"/>
              <a:t>CSB (Core Support Block)</a:t>
            </a:r>
          </a:p>
          <a:p>
            <a:r>
              <a:rPr lang="ko-KR" altLang="en-US" dirty="0" smtClean="0"/>
              <a:t>한 개의 단위 요소는 반드시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U, W, R</a:t>
            </a:r>
          </a:p>
          <a:p>
            <a:pPr lvl="1"/>
            <a:r>
              <a:rPr lang="en-US" altLang="ko-KR" dirty="0" smtClean="0"/>
              <a:t>cf. QRS(</a:t>
            </a:r>
            <a:r>
              <a:rPr lang="ko-KR" altLang="en-US" dirty="0" smtClean="0"/>
              <a:t>회전자유도</a:t>
            </a:r>
            <a:r>
              <a:rPr lang="en-US" altLang="ko-KR" dirty="0" smtClean="0"/>
              <a:t>) t(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 UVW(</a:t>
            </a:r>
            <a:r>
              <a:rPr lang="ko-KR" altLang="en-US" dirty="0" smtClean="0"/>
              <a:t>이동자유도</a:t>
            </a:r>
            <a:r>
              <a:rPr lang="en-US" altLang="ko-KR" dirty="0" smtClean="0"/>
              <a:t>) XYZ(</a:t>
            </a:r>
            <a:r>
              <a:rPr lang="ko-KR" altLang="en-US" dirty="0" smtClean="0"/>
              <a:t>이동좌표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등 자유도 구속이 필요한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특별히 </a:t>
            </a:r>
            <a:r>
              <a:rPr lang="ko-KR" altLang="en-US" dirty="0" err="1" smtClean="0"/>
              <a:t>자유도를</a:t>
            </a:r>
            <a:r>
              <a:rPr lang="ko-KR" altLang="en-US" dirty="0" smtClean="0"/>
              <a:t> 제거하지 않고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유지함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개의 자유도로부터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가 생김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U, W, R, DU, DW, DR</a:t>
            </a:r>
          </a:p>
          <a:p>
            <a:r>
              <a:rPr lang="ko-KR" altLang="en-US" dirty="0" smtClean="0"/>
              <a:t>가속도</a:t>
            </a:r>
            <a:r>
              <a:rPr lang="en-US" altLang="ko-KR" dirty="0" smtClean="0"/>
              <a:t>(DDU, DDW, DDR)</a:t>
            </a:r>
            <a:r>
              <a:rPr lang="ko-KR" altLang="en-US" dirty="0" smtClean="0"/>
              <a:t>은 상태</a:t>
            </a:r>
            <a:r>
              <a:rPr lang="en-US" altLang="ko-KR" dirty="0" smtClean="0"/>
              <a:t>(State)</a:t>
            </a:r>
            <a:r>
              <a:rPr lang="ko-KR" altLang="en-US" dirty="0" smtClean="0"/>
              <a:t>로 보지 않고 하중</a:t>
            </a:r>
            <a:r>
              <a:rPr lang="en-US" altLang="ko-KR" dirty="0" smtClean="0"/>
              <a:t>(Force)</a:t>
            </a:r>
            <a:r>
              <a:rPr lang="ko-KR" altLang="en-US" dirty="0" smtClean="0"/>
              <a:t>으로 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만 결과로 저장되고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저장되지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odepack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해당 시간에서 가속도를 계산하려면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읽어들여</a:t>
            </a:r>
            <a:r>
              <a:rPr lang="ko-KR" altLang="en-US" dirty="0" smtClean="0"/>
              <a:t> 직접 계산해야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배열 인덱스 </a:t>
            </a:r>
            <a:r>
              <a:rPr lang="en-US" altLang="ko-KR" dirty="0" smtClean="0"/>
              <a:t>(K,L)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Left Side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K=0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 흑연 블록은 </a:t>
            </a:r>
            <a:r>
              <a:rPr lang="en-US" altLang="ko-KR" dirty="0" smtClean="0"/>
              <a:t>K=1~M </a:t>
            </a:r>
            <a:r>
              <a:rPr lang="ko-KR" altLang="en-US" dirty="0" smtClean="0"/>
              <a:t>까지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Right Reflector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K=M+1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최하단부터</a:t>
            </a:r>
            <a:r>
              <a:rPr lang="ko-KR" altLang="en-US" dirty="0" smtClean="0"/>
              <a:t> 계수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부터 시작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는 편의상 </a:t>
            </a:r>
            <a:r>
              <a:rPr lang="en-US" altLang="ko-KR" dirty="0" smtClean="0"/>
              <a:t>(0, 0)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CSB</a:t>
            </a:r>
            <a:r>
              <a:rPr lang="ko-KR" altLang="en-US" dirty="0" smtClean="0"/>
              <a:t>는 존재하면 편의상 </a:t>
            </a:r>
            <a:r>
              <a:rPr lang="en-US" altLang="ko-KR" dirty="0" smtClean="0"/>
              <a:t>(1,0)</a:t>
            </a:r>
            <a:r>
              <a:rPr lang="ko-KR" altLang="en-US" dirty="0" smtClean="0"/>
              <a:t>으로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지정하지 않음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4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노심 배열 </a:t>
            </a:r>
            <a:r>
              <a:rPr lang="ko-KR" altLang="en-US" dirty="0" smtClean="0"/>
              <a:t>인덱스 </a:t>
            </a:r>
            <a:r>
              <a:rPr lang="en-US" altLang="ko-KR" dirty="0" smtClean="0"/>
              <a:t>(K,L)</a:t>
            </a:r>
            <a:r>
              <a:rPr lang="ko-KR" altLang="en-US" dirty="0"/>
              <a:t>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034370" y="796062"/>
            <a:ext cx="7960271" cy="6051723"/>
            <a:chOff x="1898466" y="796062"/>
            <a:chExt cx="7960271" cy="6051723"/>
          </a:xfrm>
        </p:grpSpPr>
        <p:grpSp>
          <p:nvGrpSpPr>
            <p:cNvPr id="85" name="그룹 84"/>
            <p:cNvGrpSpPr/>
            <p:nvPr/>
          </p:nvGrpSpPr>
          <p:grpSpPr>
            <a:xfrm>
              <a:off x="1898466" y="796062"/>
              <a:ext cx="5985902" cy="5873298"/>
              <a:chOff x="1898466" y="796062"/>
              <a:chExt cx="5985902" cy="587329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843808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22" name="직선 화살표 연결선 21"/>
              <p:cNvCxnSpPr>
                <a:stCxn id="20" idx="2"/>
              </p:cNvCxnSpPr>
              <p:nvPr/>
            </p:nvCxnSpPr>
            <p:spPr>
              <a:xfrm>
                <a:off x="3148539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674506" y="796062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>
                <a:stCxn id="29" idx="2"/>
              </p:cNvCxnSpPr>
              <p:nvPr/>
            </p:nvCxnSpPr>
            <p:spPr>
              <a:xfrm>
                <a:off x="3979237" y="1165394"/>
                <a:ext cx="0" cy="3193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990962" y="797176"/>
                <a:ext cx="69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</a:t>
                </a:r>
                <a:endParaRPr lang="ko-KR" altLang="en-US" dirty="0"/>
              </a:p>
            </p:txBody>
          </p:sp>
          <p:cxnSp>
            <p:nvCxnSpPr>
              <p:cNvPr id="35" name="직선 화살표 연결선 34"/>
              <p:cNvCxnSpPr>
                <a:stCxn id="34" idx="2"/>
              </p:cNvCxnSpPr>
              <p:nvPr/>
            </p:nvCxnSpPr>
            <p:spPr>
              <a:xfrm>
                <a:off x="6338173" y="1166508"/>
                <a:ext cx="0" cy="3182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901407" y="797176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K=M+1</a:t>
                </a:r>
                <a:endParaRPr lang="ko-KR" altLang="en-US" dirty="0"/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>
                <a:off x="7206141" y="1165394"/>
                <a:ext cx="1" cy="3205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1" idx="3"/>
              </p:cNvCxnSpPr>
              <p:nvPr/>
            </p:nvCxnSpPr>
            <p:spPr>
              <a:xfrm>
                <a:off x="2482280" y="564521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3500090" y="5471778"/>
                <a:ext cx="1002950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CSB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942896" y="4176363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3500090" y="4671560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500090" y="3681165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863767" y="4166797"/>
                <a:ext cx="1002950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978156" y="416679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942896" y="3185967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294289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3500090" y="1556792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863767" y="2681204"/>
                <a:ext cx="1002950" cy="148559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C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5863791" y="1556792"/>
                <a:ext cx="1002950" cy="4951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</a:rPr>
                  <a:t>A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978156" y="3176401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978156" y="1556792"/>
                <a:ext cx="445756" cy="9903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smtClean="0">
                    <a:solidFill>
                      <a:schemeClr val="tx1"/>
                    </a:solidFill>
                  </a:rPr>
                  <a:t>R</a:t>
                </a:r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2942896" y="5471778"/>
                <a:ext cx="445756" cy="39620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Base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32040" y="3110400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98466" y="546054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</a:t>
                </a:r>
                <a:r>
                  <a:rPr lang="en-US" altLang="ko-KR" dirty="0" smtClean="0"/>
                  <a:t>=0</a:t>
                </a:r>
                <a:endParaRPr lang="ko-KR" altLang="en-US" dirty="0"/>
              </a:p>
            </p:txBody>
          </p:sp>
          <p:cxnSp>
            <p:nvCxnSpPr>
              <p:cNvPr id="64" name="직선 화살표 연결선 63"/>
              <p:cNvCxnSpPr>
                <a:stCxn id="65" idx="3"/>
              </p:cNvCxnSpPr>
              <p:nvPr/>
            </p:nvCxnSpPr>
            <p:spPr>
              <a:xfrm>
                <a:off x="2491518" y="4684494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1907704" y="4499828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863368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K=0</a:t>
                </a:r>
                <a:endParaRPr lang="ko-KR" altLang="en-US" dirty="0"/>
              </a:p>
            </p:txBody>
          </p:sp>
          <p:cxnSp>
            <p:nvCxnSpPr>
              <p:cNvPr id="67" name="직선 화살표 연결선 66"/>
              <p:cNvCxnSpPr>
                <a:stCxn id="66" idx="0"/>
              </p:cNvCxnSpPr>
              <p:nvPr/>
            </p:nvCxnSpPr>
            <p:spPr>
              <a:xfrm flipV="1">
                <a:off x="3168099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3707904" y="630002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K=1</a:t>
                </a:r>
                <a:endParaRPr lang="ko-KR" altLang="en-US" dirty="0"/>
              </a:p>
            </p:txBody>
          </p:sp>
          <p:cxnSp>
            <p:nvCxnSpPr>
              <p:cNvPr id="74" name="직선 화살표 연결선 73"/>
              <p:cNvCxnSpPr>
                <a:stCxn id="73" idx="0"/>
              </p:cNvCxnSpPr>
              <p:nvPr/>
            </p:nvCxnSpPr>
            <p:spPr>
              <a:xfrm flipV="1">
                <a:off x="4012635" y="5939988"/>
                <a:ext cx="1" cy="3600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>
                <a:stCxn id="76" idx="3"/>
              </p:cNvCxnSpPr>
              <p:nvPr/>
            </p:nvCxnSpPr>
            <p:spPr>
              <a:xfrm>
                <a:off x="2491518" y="3676382"/>
                <a:ext cx="3710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907704" y="3491716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3625741" y="299974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2761645" y="2503816"/>
                <a:ext cx="5261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/>
                  <a:t>…</a:t>
                </a:r>
                <a:endParaRPr lang="ko-KR" altLang="en-US" sz="3600" dirty="0"/>
              </a:p>
            </p:txBody>
          </p:sp>
          <p:cxnSp>
            <p:nvCxnSpPr>
              <p:cNvPr id="80" name="직선 화살표 연결선 79"/>
              <p:cNvCxnSpPr>
                <a:stCxn id="83" idx="1"/>
              </p:cNvCxnSpPr>
              <p:nvPr/>
            </p:nvCxnSpPr>
            <p:spPr>
              <a:xfrm flipH="1">
                <a:off x="4564250" y="418043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924290" y="399577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L=2</a:t>
                </a:r>
                <a:endParaRPr lang="ko-KR" altLang="en-US" dirty="0"/>
              </a:p>
            </p:txBody>
          </p:sp>
          <p:cxnSp>
            <p:nvCxnSpPr>
              <p:cNvPr id="86" name="직선 화살표 연결선 85"/>
              <p:cNvCxnSpPr>
                <a:stCxn id="87" idx="1"/>
              </p:cNvCxnSpPr>
              <p:nvPr/>
            </p:nvCxnSpPr>
            <p:spPr>
              <a:xfrm flipH="1">
                <a:off x="4572000" y="4900518"/>
                <a:ext cx="3600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4932040" y="4715852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L=1</a:t>
                </a:r>
                <a:endParaRPr lang="ko-KR" altLang="en-US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4585625" y="6231909"/>
              <a:ext cx="25562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실제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Base </a:t>
              </a:r>
              <a:r>
                <a:rPr lang="ko-KR" altLang="en-US" sz="1050" dirty="0" smtClean="0"/>
                <a:t>위에 위치하지만</a:t>
              </a:r>
              <a:r>
                <a:rPr lang="en-US" altLang="ko-KR" sz="1050" dirty="0" smtClean="0"/>
                <a:t/>
              </a:r>
              <a:br>
                <a:rPr lang="en-US" altLang="ko-KR" sz="1050" dirty="0" smtClean="0"/>
              </a:br>
              <a:r>
                <a:rPr lang="ko-KR" altLang="en-US" sz="1050" dirty="0" smtClean="0"/>
                <a:t>저장 공간 관리 편의상 </a:t>
              </a:r>
              <a:r>
                <a:rPr lang="en-US" altLang="ko-KR" sz="1050" dirty="0" smtClean="0"/>
                <a:t>(1,0)</a:t>
              </a:r>
              <a:r>
                <a:rPr lang="ko-KR" altLang="en-US" sz="1050" dirty="0" smtClean="0"/>
                <a:t>으로 지정함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6142" y="5301208"/>
              <a:ext cx="1830354" cy="154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Base</a:t>
              </a:r>
              <a:r>
                <a:rPr lang="ko-KR" altLang="en-US" sz="1050" dirty="0" smtClean="0"/>
                <a:t>와 </a:t>
              </a:r>
              <a:r>
                <a:rPr lang="en-US" altLang="ko-KR" sz="1050" dirty="0" smtClean="0"/>
                <a:t>CSB</a:t>
              </a:r>
              <a:r>
                <a:rPr lang="ko-KR" altLang="en-US" sz="1050" dirty="0" smtClean="0"/>
                <a:t>는 </a:t>
              </a:r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저장되지 않음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없음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Core[‘Array’]</a:t>
              </a:r>
              <a:r>
                <a:rPr lang="ko-KR" altLang="en-US" sz="1050" dirty="0" smtClean="0"/>
                <a:t>에 넣지 않은 이유는 각 </a:t>
              </a:r>
              <a:r>
                <a:rPr lang="ko-KR" altLang="en-US" sz="1050" dirty="0" err="1" smtClean="0"/>
                <a:t>컬럼</a:t>
              </a:r>
              <a:r>
                <a:rPr lang="ko-KR" altLang="en-US" sz="1050" dirty="0" smtClean="0"/>
                <a:t> 크기를 </a:t>
              </a:r>
              <a:r>
                <a:rPr lang="en-US" altLang="ko-KR" sz="1050" dirty="0" err="1" smtClean="0"/>
                <a:t>len</a:t>
              </a:r>
              <a:r>
                <a:rPr lang="en-US" altLang="ko-KR" sz="1050" dirty="0" smtClean="0"/>
                <a:t>(Core[‘Array’][K][L])</a:t>
              </a:r>
              <a:r>
                <a:rPr lang="ko-KR" altLang="en-US" sz="1050" dirty="0" smtClean="0"/>
                <a:t>로 계산하기 위함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28383" y="796062"/>
              <a:ext cx="1830354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일반 블록들은 </a:t>
              </a:r>
              <a:r>
                <a:rPr lang="en-US" altLang="ko-KR" sz="1050" dirty="0" smtClean="0"/>
                <a:t>Core[‘Array’] </a:t>
              </a:r>
              <a:r>
                <a:rPr lang="ko-KR" altLang="en-US" sz="1050" dirty="0" smtClean="0"/>
                <a:t>상에 해당 블록의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으로 저장됨</a:t>
              </a:r>
              <a:r>
                <a:rPr lang="en-US" altLang="ko-KR" sz="1050" dirty="0" smtClean="0"/>
                <a:t>.</a:t>
              </a:r>
            </a:p>
            <a:p>
              <a:r>
                <a:rPr lang="en-US" altLang="ko-KR" sz="1050" dirty="0" smtClean="0"/>
                <a:t>K, L </a:t>
              </a:r>
              <a:r>
                <a:rPr lang="ko-KR" altLang="en-US" sz="1050" dirty="0" smtClean="0"/>
                <a:t>루프를 돌려서 </a:t>
              </a:r>
              <a:r>
                <a:rPr lang="en-US" altLang="ko-KR" sz="1050" dirty="0" err="1" smtClean="0"/>
                <a:t>BlockTypeName</a:t>
              </a:r>
              <a:r>
                <a:rPr lang="ko-KR" altLang="en-US" sz="1050" dirty="0" smtClean="0"/>
                <a:t>을 </a:t>
              </a:r>
              <a:r>
                <a:rPr lang="ko-KR" altLang="en-US" sz="1050" dirty="0" err="1" smtClean="0"/>
                <a:t>읽어들일</a:t>
              </a:r>
              <a:r>
                <a:rPr lang="ko-KR" altLang="en-US" sz="1050" dirty="0" smtClean="0"/>
                <a:t> 수 있음</a:t>
              </a:r>
              <a:r>
                <a:rPr lang="en-US" altLang="ko-KR" sz="1050" dirty="0" smtClean="0"/>
                <a:t>.</a:t>
              </a:r>
              <a:endParaRPr lang="ko-KR" altLang="en-US" sz="1050" dirty="0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83568" y="5301208"/>
            <a:ext cx="5658478" cy="13681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58684" y="796062"/>
            <a:ext cx="6105603" cy="44193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FA9E-DD63-4F96-BD32-F8E0F32B2CFB}" type="slidenum">
              <a:rPr lang="ko-KR" altLang="en-US" smtClean="0"/>
              <a:t>44</a:t>
            </a:fld>
            <a:fld id="{11955DEA-CE8E-4BD0-9536-370E97A6B3C7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1D </a:t>
            </a:r>
            <a:r>
              <a:rPr lang="ko-KR" altLang="en-US" dirty="0" smtClean="0"/>
              <a:t>노심 배열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이것은 실제로 존재하는 저장 공간은 아님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>
                <a:hlinkClick r:id="rId2" action="ppaction://hlinksldjump"/>
              </a:rPr>
              <a:t>[</a:t>
            </a:r>
            <a:r>
              <a:rPr lang="en-US" altLang="ko-KR" sz="2000" dirty="0" err="1" smtClean="0">
                <a:hlinkClick r:id="rId2" action="ppaction://hlinksldjump"/>
              </a:rPr>
              <a:t>Dict</a:t>
            </a:r>
            <a:r>
              <a:rPr lang="en-US" altLang="ko-KR" sz="2000" dirty="0" smtClean="0">
                <a:hlinkClick r:id="rId2" action="ppaction://hlinksldjump"/>
              </a:rPr>
              <a:t>] Core</a:t>
            </a:r>
            <a:r>
              <a:rPr lang="en-US" altLang="ko-KR" sz="2000" dirty="0">
                <a:hlinkClick r:id="rId2" action="ppaction://hlinksldjump"/>
              </a:rPr>
              <a:t>[‘Index</a:t>
            </a:r>
            <a:r>
              <a:rPr lang="en-US" altLang="ko-KR" sz="2000" dirty="0" smtClean="0">
                <a:hlinkClick r:id="rId2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</a:t>
            </a:r>
            <a:r>
              <a:rPr lang="en-US" altLang="ko-KR" sz="2000" dirty="0">
                <a:hlinkClick r:id="rId3" action="ppaction://hlinksldjump"/>
              </a:rPr>
              <a:t>[List] </a:t>
            </a:r>
            <a:r>
              <a:rPr lang="en-US" altLang="ko-KR" sz="2000" dirty="0" smtClean="0">
                <a:hlinkClick r:id="rId3" action="ppaction://hlinksldjump"/>
              </a:rPr>
              <a:t>Core</a:t>
            </a:r>
            <a:r>
              <a:rPr lang="en-US" altLang="ko-KR" sz="2000" dirty="0">
                <a:hlinkClick r:id="rId3" action="ppaction://hlinksldjump"/>
              </a:rPr>
              <a:t>[‘</a:t>
            </a:r>
            <a:r>
              <a:rPr lang="en-US" altLang="ko-KR" sz="2000" dirty="0" err="1">
                <a:hlinkClick r:id="rId3" action="ppaction://hlinksldjump"/>
              </a:rPr>
              <a:t>ReverseIndex</a:t>
            </a:r>
            <a:r>
              <a:rPr lang="en-US" altLang="ko-KR" sz="2000" dirty="0" smtClean="0">
                <a:hlinkClick r:id="rId3" action="ppaction://hlinksldjump"/>
              </a:rPr>
              <a:t>’]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에 의해 참조되는 가상의 인덱스임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작동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가상으로 다음과 같은 인덱스의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차 배열을 가정</a:t>
            </a:r>
            <a:r>
              <a:rPr lang="en-US" altLang="ko-KR" sz="1800" dirty="0" smtClean="0"/>
              <a:t>.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smtClean="0"/>
              <a:t>[0, 1, 2, 3, ….]</a:t>
            </a:r>
          </a:p>
          <a:p>
            <a:pPr lvl="1"/>
            <a:r>
              <a:rPr lang="ko-KR" altLang="en-US" sz="1800" dirty="0" smtClean="0"/>
              <a:t>각 인덱스는 노심의 </a:t>
            </a:r>
            <a:r>
              <a:rPr lang="en-US" altLang="ko-KR" sz="1800" dirty="0" smtClean="0"/>
              <a:t>State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StateVector</a:t>
            </a:r>
            <a:r>
              <a:rPr lang="ko-KR" altLang="en-US" sz="1800" dirty="0" smtClean="0"/>
              <a:t>에 저장되는 순서를 나타냄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단위 요소는 기본적으로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입력</a:t>
            </a:r>
            <a:r>
              <a:rPr lang="ko-KR" altLang="en-US" sz="8000"/>
              <a:t>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Numerical Integration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(v04f) Tol0 : </a:t>
            </a:r>
            <a:r>
              <a:rPr lang="en-US" altLang="ko-KR" dirty="0" err="1"/>
              <a:t>odeint</a:t>
            </a:r>
            <a:r>
              <a:rPr lang="ko-KR" altLang="en-US" dirty="0"/>
              <a:t>의 에러 </a:t>
            </a:r>
            <a:r>
              <a:rPr lang="en-US" altLang="ko-KR" dirty="0"/>
              <a:t>tolerance </a:t>
            </a:r>
            <a:r>
              <a:rPr lang="ko-KR" altLang="en-US" dirty="0"/>
              <a:t>초기값</a:t>
            </a:r>
            <a:endParaRPr lang="en-US" altLang="ko-KR" dirty="0"/>
          </a:p>
          <a:p>
            <a:pPr lvl="1"/>
            <a:r>
              <a:rPr lang="en-US" altLang="ko-KR" dirty="0"/>
              <a:t>(v04f) ABS_ERR, REL_ERR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(v04f) Tol0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lvl="1"/>
            <a:r>
              <a:rPr lang="en-US" altLang="ko-KR" dirty="0"/>
              <a:t>(v04f) </a:t>
            </a:r>
            <a:r>
              <a:rPr lang="ko-KR" altLang="en-US" dirty="0"/>
              <a:t>실제 사용시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초기값으로 </a:t>
            </a:r>
            <a:r>
              <a:rPr lang="en-US" altLang="ko-KR" dirty="0"/>
              <a:t>Tol0</a:t>
            </a:r>
            <a:r>
              <a:rPr lang="ko-KR" altLang="en-US" dirty="0"/>
              <a:t>를 주고 </a:t>
            </a:r>
            <a:r>
              <a:rPr lang="en-US" altLang="ko-KR" dirty="0" err="1"/>
              <a:t>odeint</a:t>
            </a:r>
            <a:r>
              <a:rPr lang="ko-KR" altLang="en-US" dirty="0"/>
              <a:t>의 인자로</a:t>
            </a:r>
            <a:r>
              <a:rPr lang="en-US" altLang="ko-KR" dirty="0"/>
              <a:t> </a:t>
            </a:r>
            <a:r>
              <a:rPr lang="en-US" altLang="ko-KR" dirty="0" err="1"/>
              <a:t>atol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, </a:t>
            </a:r>
            <a:r>
              <a:rPr lang="en-US" altLang="ko-KR" dirty="0" err="1"/>
              <a:t>rtol</a:t>
            </a:r>
            <a:r>
              <a:rPr lang="en-US" altLang="ko-KR" dirty="0"/>
              <a:t>=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로 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err="1" smtClean="0"/>
              <a:t>추천값</a:t>
            </a:r>
            <a:r>
              <a:rPr lang="en-US" altLang="ko-KR" dirty="0" smtClean="0"/>
              <a:t>: 1.5e-8 (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default)</a:t>
            </a:r>
            <a:endParaRPr lang="en-US" altLang="ko-KR" dirty="0"/>
          </a:p>
          <a:p>
            <a:r>
              <a:rPr lang="en-US" altLang="ko-KR" dirty="0"/>
              <a:t>(v04f) </a:t>
            </a:r>
            <a:r>
              <a:rPr lang="en-US" altLang="ko-KR" dirty="0" err="1"/>
              <a:t>TolMax</a:t>
            </a:r>
            <a:r>
              <a:rPr lang="en-US" altLang="ko-KR" dirty="0"/>
              <a:t> : tolerance control </a:t>
            </a:r>
            <a:r>
              <a:rPr lang="ko-KR" altLang="en-US" dirty="0"/>
              <a:t>시에 </a:t>
            </a:r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값의 </a:t>
            </a:r>
            <a:r>
              <a:rPr lang="ko-KR" altLang="en-US" dirty="0" err="1"/>
              <a:t>상한값</a:t>
            </a:r>
            <a:r>
              <a:rPr lang="en-US" altLang="ko-KR" dirty="0"/>
              <a:t>. </a:t>
            </a:r>
            <a:r>
              <a:rPr lang="ko-KR" altLang="en-US" dirty="0"/>
              <a:t>이 값을 초과하면 에러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r>
              <a:rPr lang="en-US" altLang="ko-KR" dirty="0"/>
              <a:t>, 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SectionTime0 : initial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r>
              <a:rPr lang="en-US" altLang="ko-KR" dirty="0" err="1" smtClean="0"/>
              <a:t>SectionTimeMin</a:t>
            </a:r>
            <a:r>
              <a:rPr lang="en-US" altLang="ko-KR" dirty="0" smtClean="0"/>
              <a:t> : lower bound for </a:t>
            </a:r>
            <a:r>
              <a:rPr lang="en-US" altLang="ko-KR" dirty="0" err="1" smtClean="0"/>
              <a:t>SectionTime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(v04f) </a:t>
            </a:r>
            <a:r>
              <a:rPr lang="ko-KR" altLang="en-US" dirty="0" smtClean="0"/>
              <a:t>이름변경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MIN_SectionTime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SectionTimeMin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14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Friction Parameters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 smtClean="0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mu_s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Static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/>
                  <a:t>BlockTypes</a:t>
                </a:r>
                <a:r>
                  <a:rPr lang="en-US" altLang="ko-KR" dirty="0"/>
                  <a:t>[BTN</a:t>
                </a:r>
                <a:r>
                  <a:rPr lang="en-US" altLang="ko-KR" dirty="0" smtClean="0"/>
                  <a:t>][‘</a:t>
                </a:r>
                <a:r>
                  <a:rPr lang="en-US" altLang="ko-KR" dirty="0" err="1" smtClean="0"/>
                  <a:t>mu_k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Kinetic friction coefficient,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r>
                  <a:rPr lang="en-US" altLang="ko-KR" dirty="0" err="1" smtClean="0"/>
                  <a:t>BlockTypes</a:t>
                </a:r>
                <a:r>
                  <a:rPr lang="en-US" altLang="ko-KR" dirty="0" smtClean="0"/>
                  <a:t>[BTN][‘</a:t>
                </a:r>
                <a:r>
                  <a:rPr lang="en-US" altLang="ko-KR" dirty="0" err="1" smtClean="0"/>
                  <a:t>xi_F_cr</a:t>
                </a:r>
                <a:r>
                  <a:rPr lang="en-US" altLang="ko-KR" dirty="0" smtClean="0"/>
                  <a:t>’] </a:t>
                </a:r>
                <a:r>
                  <a:rPr lang="en-US" altLang="ko-KR" dirty="0"/>
                  <a:t>: </a:t>
                </a:r>
                <a:r>
                  <a:rPr lang="en-US" altLang="ko-KR" dirty="0" smtClean="0"/>
                  <a:t>Critical relative velocity for frictional slip/stick condition,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𝑐𝑟</m:t>
                        </m:r>
                      </m:sub>
                      <m:sup>
                        <m:r>
                          <a:rPr lang="en-US" altLang="ko-KR" i="1">
                            <a:latin typeface="Cambria Math"/>
                          </a:rPr>
                          <m:t>𝐹</m:t>
                        </m:r>
                      </m:sup>
                    </m:sSub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Recommended value: 1% of block width (or B)</a:t>
                </a:r>
              </a:p>
              <a:p>
                <a:r>
                  <a:rPr lang="en-US" altLang="ko-KR" dirty="0"/>
                  <a:t>BlockTypes[BTN][‘</a:t>
                </a:r>
                <a:r>
                  <a:rPr lang="en-US" altLang="ko-KR" dirty="0" err="1"/>
                  <a:t>d_mu</a:t>
                </a:r>
                <a:r>
                  <a:rPr lang="en-US" altLang="ko-KR" dirty="0"/>
                  <a:t>’] : Decay coefficient of static-kinetic friction coefficient relationship,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Recommended value: 1/</a:t>
                </a:r>
                <a:r>
                  <a:rPr lang="en-US" altLang="ko-KR" dirty="0" err="1"/>
                  <a:t>xi_F_cr</a:t>
                </a:r>
                <a:endParaRPr lang="en-US" altLang="ko-KR" dirty="0"/>
              </a:p>
              <a:p>
                <a:r>
                  <a:rPr lang="en-US" altLang="ko-KR" dirty="0" smtClean="0"/>
                  <a:t>All friction parameters are applied to the interface between the bottom of current block and the top of the lower object.</a:t>
                </a: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705" b="-2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#2: Wall</a:t>
            </a:r>
            <a:r>
              <a:rPr lang="ko-KR" altLang="en-US" sz="2000" dirty="0" smtClean="0"/>
              <a:t>을 없애고 </a:t>
            </a:r>
            <a:r>
              <a:rPr lang="en-US" altLang="ko-KR" sz="2000" dirty="0" smtClean="0"/>
              <a:t>Reflector</a:t>
            </a:r>
            <a:r>
              <a:rPr lang="ko-KR" altLang="en-US" sz="2000" dirty="0" smtClean="0"/>
              <a:t>를 사용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기존의 </a:t>
            </a:r>
            <a:r>
              <a:rPr lang="en-US" altLang="ko-KR" dirty="0" smtClean="0"/>
              <a:t>Wall</a:t>
            </a:r>
            <a:r>
              <a:rPr lang="ko-KR" altLang="en-US" dirty="0" smtClean="0"/>
              <a:t>을 없애고 대신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와 직접 스프링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댐퍼</a:t>
            </a:r>
            <a:r>
              <a:rPr lang="ko-KR" altLang="en-US" dirty="0" smtClean="0"/>
              <a:t> 연결된 </a:t>
            </a:r>
            <a:r>
              <a:rPr lang="en-US" altLang="ko-KR" dirty="0" smtClean="0"/>
              <a:t>Reflector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Fixed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'Fixed‘</a:t>
            </a:r>
          </a:p>
          <a:p>
            <a:pPr lvl="1"/>
            <a:r>
              <a:rPr lang="en-US" altLang="ko-KR" dirty="0" smtClean="0"/>
              <a:t>'None</a:t>
            </a:r>
            <a:r>
              <a:rPr lang="en-US" altLang="ko-KR" dirty="0"/>
              <a:t>' if the block is not fixed</a:t>
            </a:r>
          </a:p>
          <a:p>
            <a:pPr lvl="1"/>
            <a:r>
              <a:rPr lang="en-US" altLang="ko-KR" dirty="0" smtClean="0"/>
              <a:t>'Fixed</a:t>
            </a:r>
            <a:r>
              <a:rPr lang="en-US" altLang="ko-KR" dirty="0"/>
              <a:t>' if want to maintain initial U,DU,W,DW,R,DR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FixedToBase</a:t>
            </a:r>
            <a:r>
              <a:rPr lang="en-US" altLang="ko-KR" dirty="0"/>
              <a:t>' if U,W,R=U,W,R of Base</a:t>
            </a:r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</a:t>
            </a:r>
            <a:r>
              <a:rPr lang="en-US" altLang="ko-KR" dirty="0"/>
              <a:t>' if U=Fixed to Initial</a:t>
            </a:r>
            <a:r>
              <a:rPr lang="en-US" altLang="ko-KR" dirty="0" smtClean="0"/>
              <a:t>, DU=0</a:t>
            </a:r>
            <a:endParaRPr lang="en-US" altLang="ko-KR" dirty="0"/>
          </a:p>
          <a:p>
            <a:pPr lvl="1"/>
            <a:r>
              <a:rPr lang="en-US" altLang="ko-KR" dirty="0" smtClean="0"/>
              <a:t>'</a:t>
            </a:r>
            <a:r>
              <a:rPr lang="en-US" altLang="ko-KR" dirty="0" err="1" smtClean="0"/>
              <a:t>FixedUR</a:t>
            </a:r>
            <a:r>
              <a:rPr lang="en-US" altLang="ko-KR" dirty="0"/>
              <a:t>' if U=Fixed to Initial, </a:t>
            </a:r>
            <a:r>
              <a:rPr lang="en-US" altLang="ko-KR" dirty="0" smtClean="0"/>
              <a:t>DU=0 and </a:t>
            </a:r>
            <a:r>
              <a:rPr lang="en-US" altLang="ko-KR" dirty="0"/>
              <a:t>R=Fixed to Initial, DR=0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457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코어 형태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CSB</a:t>
            </a:r>
            <a:r>
              <a:rPr lang="ko-KR" altLang="en-US" dirty="0" smtClean="0"/>
              <a:t>가 있을 경우 </a:t>
            </a:r>
            <a:r>
              <a:rPr lang="en-US" altLang="ko-KR" dirty="0" smtClean="0"/>
              <a:t>‘CSB’</a:t>
            </a:r>
            <a:r>
              <a:rPr lang="ko-KR" altLang="en-US" dirty="0" smtClean="0"/>
              <a:t>를 맨 처음에 저장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 뒤로 각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블록 이름 문자로 이어 만든 문자열을 추가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: ‘RRR’, ‘BB’, ‘ABCD’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[‘CSB’, ’R’, ’BB’, ‘B’, ‘R’ ]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[’RRR’, ’ABC’, ‘BCD’, ‘RRR’ 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22513" y="3847076"/>
            <a:ext cx="1404000" cy="1008016"/>
            <a:chOff x="1800000" y="2340000"/>
            <a:chExt cx="1404000" cy="1008016"/>
          </a:xfrm>
        </p:grpSpPr>
        <p:sp>
          <p:nvSpPr>
            <p:cNvPr id="5" name="직사각형 4"/>
            <p:cNvSpPr/>
            <p:nvPr/>
          </p:nvSpPr>
          <p:spPr>
            <a:xfrm>
              <a:off x="1980000" y="3060000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6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60000" y="234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2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0000" y="3204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0000" y="2340000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060000" y="2340016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619258" y="5131209"/>
            <a:ext cx="1404128" cy="1224016"/>
            <a:chOff x="4320000" y="1980000"/>
            <a:chExt cx="1404128" cy="1224016"/>
          </a:xfrm>
        </p:grpSpPr>
        <p:sp>
          <p:nvSpPr>
            <p:cNvPr id="15" name="직사각형 14"/>
            <p:cNvSpPr/>
            <p:nvPr/>
          </p:nvSpPr>
          <p:spPr>
            <a:xfrm>
              <a:off x="4320000" y="3060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9992" y="28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79992" y="252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039992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4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79992" y="198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39992" y="216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040000" y="19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20000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580128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ApplyForces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각 하중 </a:t>
            </a:r>
            <a:r>
              <a:rPr lang="ko-KR" altLang="en-US" dirty="0" err="1" smtClean="0"/>
              <a:t>텀들의</a:t>
            </a:r>
            <a:r>
              <a:rPr lang="ko-KR" altLang="en-US" dirty="0" smtClean="0"/>
              <a:t> 적용 여부 결정</a:t>
            </a:r>
            <a:endParaRPr lang="en-US" altLang="ko-KR" dirty="0" smtClean="0"/>
          </a:p>
          <a:p>
            <a:r>
              <a:rPr lang="en-US" altLang="ko-KR" dirty="0" err="1" smtClean="0"/>
              <a:t>ApplyForces</a:t>
            </a:r>
            <a:r>
              <a:rPr lang="en-US" altLang="ko-KR" dirty="0" smtClean="0"/>
              <a:t>[Force Term Name]=True or False</a:t>
            </a:r>
          </a:p>
          <a:p>
            <a:r>
              <a:rPr lang="en-US" altLang="ko-KR" dirty="0" smtClean="0"/>
              <a:t>Force Term Name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Block_H</a:t>
            </a:r>
            <a:r>
              <a:rPr lang="en-US" altLang="ko-KR" dirty="0" smtClean="0"/>
              <a:t>’ : Horizontal forces on blocks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Block_D</a:t>
            </a:r>
            <a:r>
              <a:rPr lang="en-US" altLang="ko-KR" dirty="0" smtClean="0"/>
              <a:t>’ : Horizontal forces on dowels</a:t>
            </a:r>
          </a:p>
          <a:p>
            <a:pPr lvl="1"/>
            <a:r>
              <a:rPr lang="en-US" altLang="ko-KR" dirty="0"/>
              <a:t>‘</a:t>
            </a:r>
            <a:r>
              <a:rPr lang="en-US" altLang="ko-KR" dirty="0" err="1" smtClean="0"/>
              <a:t>Block_DF</a:t>
            </a:r>
            <a:r>
              <a:rPr lang="en-US" altLang="ko-KR" dirty="0" smtClean="0"/>
              <a:t>’ : Vertical frictional forces due to horizontal forces on dowels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 : Vertical forces on blocks</a:t>
            </a:r>
            <a:endParaRPr lang="en-US" altLang="ko-KR" dirty="0"/>
          </a:p>
          <a:p>
            <a:pPr lvl="1"/>
            <a:r>
              <a:rPr lang="en-US" altLang="ko-KR" dirty="0" smtClean="0"/>
              <a:t>(v04f) ‘</a:t>
            </a:r>
            <a:r>
              <a:rPr lang="en-US" altLang="ko-KR" dirty="0" err="1" smtClean="0"/>
              <a:t>Block_VF</a:t>
            </a:r>
            <a:r>
              <a:rPr lang="en-US" altLang="ko-KR" dirty="0" smtClean="0"/>
              <a:t>’ : Horizontal friction forces due to vertical forces on blocks</a:t>
            </a:r>
          </a:p>
          <a:p>
            <a:r>
              <a:rPr lang="en-US" altLang="ko-KR" dirty="0" smtClean="0"/>
              <a:t>SAPCOR_vxx_Force.py </a:t>
            </a:r>
            <a:r>
              <a:rPr lang="ko-KR" altLang="en-US" dirty="0" smtClean="0"/>
              <a:t>에서 체크</a:t>
            </a:r>
            <a:endParaRPr lang="en-US" altLang="ko-KR" dirty="0" smtClean="0"/>
          </a:p>
          <a:p>
            <a:pPr lvl="1"/>
            <a:r>
              <a:rPr lang="en-US" altLang="ko-KR" dirty="0"/>
              <a:t>‘</a:t>
            </a:r>
            <a:r>
              <a:rPr lang="en-US" altLang="ko-KR" dirty="0" err="1"/>
              <a:t>Block_H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</a:t>
            </a:r>
            <a:r>
              <a:rPr lang="en-US" altLang="ko-KR" dirty="0" smtClean="0"/>
              <a:t>’</a:t>
            </a:r>
          </a:p>
          <a:p>
            <a:r>
              <a:rPr lang="ko-KR" altLang="en-US" dirty="0" smtClean="0"/>
              <a:t>해당 하중계산 모듈에서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/>
              <a:t>Block_DF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r>
              <a:rPr lang="en-US" altLang="ko-KR" dirty="0"/>
              <a:t>(v04f</a:t>
            </a:r>
            <a:r>
              <a:rPr lang="en-US" altLang="ko-KR" dirty="0" smtClean="0"/>
              <a:t>) ‘</a:t>
            </a:r>
            <a:r>
              <a:rPr lang="en-US" altLang="ko-KR" dirty="0" err="1"/>
              <a:t>Block_VF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USER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FLAG_NoStickForce</a:t>
            </a:r>
            <a:r>
              <a:rPr lang="en-US" altLang="ko-KR" dirty="0" smtClean="0"/>
              <a:t> : True/False</a:t>
            </a:r>
          </a:p>
          <a:p>
            <a:pPr lvl="1"/>
            <a:r>
              <a:rPr lang="en-US" altLang="ko-KR" dirty="0" smtClean="0"/>
              <a:t>True : </a:t>
            </a:r>
            <a:r>
              <a:rPr lang="ko-KR" altLang="en-US" dirty="0" smtClean="0"/>
              <a:t>접착력 제거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 : </a:t>
            </a:r>
            <a:r>
              <a:rPr lang="ko-KR" altLang="en-US" dirty="0" smtClean="0"/>
              <a:t>접착력 제거 안함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루틴</a:t>
            </a:r>
            <a:endParaRPr lang="en-US" altLang="ko-KR" dirty="0" smtClean="0"/>
          </a:p>
          <a:p>
            <a:pPr lvl="2"/>
            <a:r>
              <a:rPr lang="ko-KR" altLang="en-US" smtClean="0"/>
              <a:t>모든 하중 계산 루틴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Postprocess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16624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용어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 : </a:t>
            </a:r>
            <a:r>
              <a:rPr lang="en-US" altLang="ko-KR" dirty="0" err="1" smtClean="0"/>
              <a:t>OutPut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CoreShape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그래픽 </a:t>
            </a:r>
            <a:r>
              <a:rPr lang="ko-KR" altLang="en-US" dirty="0" err="1" smtClean="0"/>
              <a:t>피규어에</a:t>
            </a:r>
            <a:r>
              <a:rPr lang="ko-KR" altLang="en-US" dirty="0"/>
              <a:t> </a:t>
            </a:r>
            <a:r>
              <a:rPr lang="ko-KR" altLang="en-US" dirty="0" smtClean="0"/>
              <a:t>관련된 출력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두가지</a:t>
            </a:r>
            <a:r>
              <a:rPr lang="ko-KR" altLang="en-US" dirty="0" smtClean="0"/>
              <a:t> 형식의 파일로 저장됨</a:t>
            </a:r>
            <a:r>
              <a:rPr lang="en-US" altLang="ko-KR" dirty="0"/>
              <a:t> </a:t>
            </a:r>
            <a:r>
              <a:rPr lang="en-US" altLang="ko-KR" dirty="0" smtClean="0"/>
              <a:t>: csv, 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출력 </a:t>
            </a:r>
            <a:r>
              <a:rPr lang="ko-KR" altLang="en-US" dirty="0" err="1" smtClean="0"/>
              <a:t>시간점에서</a:t>
            </a:r>
            <a:r>
              <a:rPr lang="ko-KR" altLang="en-US" dirty="0" smtClean="0"/>
              <a:t> 파일로 저장됨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CoreShape</a:t>
            </a:r>
            <a:r>
              <a:rPr lang="en-US" altLang="ko-KR" dirty="0" smtClean="0"/>
              <a:t>_#####_$.$$$$e+$$.csv, </a:t>
            </a:r>
            <a:r>
              <a:rPr lang="en-US" altLang="ko-KR" dirty="0"/>
              <a:t>CoreShape_#####_$.$$$$e</a:t>
            </a:r>
            <a:r>
              <a:rPr lang="en-US" altLang="ko-KR" dirty="0" smtClean="0"/>
              <a:t>+$$.png</a:t>
            </a:r>
          </a:p>
          <a:p>
            <a:pPr lvl="3"/>
            <a:r>
              <a:rPr lang="en-US" altLang="ko-KR" dirty="0" smtClean="0"/>
              <a:t>#####: 0</a:t>
            </a:r>
            <a:r>
              <a:rPr lang="ko-KR" altLang="en-US" dirty="0" smtClean="0"/>
              <a:t>부터 시작하는 일련번호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$.$$$$e+$$: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csv 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>MS </a:t>
            </a:r>
            <a:r>
              <a:rPr lang="ko-KR" altLang="en-US" dirty="0" smtClean="0"/>
              <a:t>엑셀이 설치되어 있는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더블 클릭하면 엑셀이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두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선택해서 삽입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분산형그래프를</a:t>
            </a:r>
            <a:r>
              <a:rPr lang="ko-KR" altLang="en-US" dirty="0" smtClean="0"/>
              <a:t> 실행하면 노심 형상이 그려짐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png</a:t>
            </a:r>
            <a:r>
              <a:rPr lang="ko-KR" altLang="en-US" dirty="0" smtClean="0"/>
              <a:t>로 저장되는 노심 형상 그래픽 </a:t>
            </a:r>
            <a:r>
              <a:rPr lang="ko-KR" altLang="en-US" dirty="0" err="1" smtClean="0"/>
              <a:t>피규어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Solution : </a:t>
            </a:r>
            <a:r>
              <a:rPr lang="ko-KR" altLang="en-US" dirty="0" smtClean="0"/>
              <a:t>특정 시간에서의 </a:t>
            </a:r>
            <a:r>
              <a:rPr lang="en-US" altLang="ko-KR" dirty="0" smtClean="0"/>
              <a:t>core state vector</a:t>
            </a:r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Solution_#####_$.$$$$e+$$.csv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K, L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K, L, U, W, R, DU, DW, DR</a:t>
            </a:r>
          </a:p>
          <a:p>
            <a:pPr lvl="1"/>
            <a:r>
              <a:rPr lang="en-US" altLang="ko-KR" dirty="0" smtClean="0"/>
              <a:t>Block : </a:t>
            </a:r>
            <a:r>
              <a:rPr lang="ko-KR" altLang="en-US" dirty="0" smtClean="0"/>
              <a:t>블록 별로 저장되는 해당 블록의 전체 시간에 대한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값들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이름</a:t>
            </a:r>
            <a:r>
              <a:rPr lang="en-US" altLang="ko-KR" dirty="0" smtClean="0"/>
              <a:t>: ( Col, Row).csv</a:t>
            </a:r>
          </a:p>
          <a:p>
            <a:pPr lvl="2"/>
            <a:r>
              <a:rPr lang="ko-KR" altLang="en-US" dirty="0" smtClean="0"/>
              <a:t>파일 내용</a:t>
            </a:r>
            <a:r>
              <a:rPr lang="en-US" altLang="ko-KR" dirty="0" smtClean="0"/>
              <a:t>: t, U, W, R, </a:t>
            </a:r>
            <a:r>
              <a:rPr lang="en-US" altLang="ko-KR" dirty="0" err="1" smtClean="0"/>
              <a:t>LocU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반복됨</a:t>
            </a:r>
            <a:endParaRPr lang="en-US" altLang="ko-KR" dirty="0"/>
          </a:p>
          <a:p>
            <a:pPr lvl="3"/>
            <a:r>
              <a:rPr lang="en-US" altLang="ko-KR" dirty="0" err="1" smtClean="0"/>
              <a:t>LocU</a:t>
            </a:r>
            <a:r>
              <a:rPr lang="en-US" altLang="ko-KR" dirty="0" smtClean="0"/>
              <a:t> = U – </a:t>
            </a:r>
            <a:r>
              <a:rPr lang="en-US" altLang="ko-KR" dirty="0" err="1" smtClean="0"/>
              <a:t>U_Base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LocW</a:t>
            </a:r>
            <a:r>
              <a:rPr lang="en-US" altLang="ko-KR" dirty="0" smtClean="0"/>
              <a:t> = W – </a:t>
            </a:r>
            <a:r>
              <a:rPr lang="en-US" altLang="ko-KR" dirty="0" err="1" smtClean="0"/>
              <a:t>W_Base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TimeFreq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출력이 반복되는 시간 간격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NFreq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적분 섹션 당 출력물 개수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(v04f) </a:t>
            </a:r>
            <a:r>
              <a:rPr lang="en-US" altLang="ko-KR" dirty="0" err="1"/>
              <a:t>OP_CoreShape_TimeFreq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r>
              <a:rPr lang="en-US" altLang="ko-KR" dirty="0" err="1" smtClean="0"/>
              <a:t>OP_CoreShape_Scale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변위에 곱해지는 스케일 값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OP_CoreShape_MarginX</a:t>
            </a:r>
            <a:r>
              <a:rPr lang="en-US" altLang="ko-KR" dirty="0"/>
              <a:t>, </a:t>
            </a:r>
            <a:r>
              <a:rPr lang="en-US" altLang="ko-KR" dirty="0" err="1"/>
              <a:t>OP_CoreShape_MarginY</a:t>
            </a:r>
            <a:r>
              <a:rPr lang="en-US" altLang="ko-KR" dirty="0"/>
              <a:t> = </a:t>
            </a:r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MISC::</a:t>
            </a:r>
            <a:r>
              <a:rPr lang="en-US" altLang="ko-KR" dirty="0" err="1"/>
              <a:t>Post_CoreShape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그림과 그래프 경계 사이 마진</a:t>
            </a:r>
            <a:endParaRPr lang="en-US" altLang="ko-KR" dirty="0"/>
          </a:p>
          <a:p>
            <a:r>
              <a:rPr lang="en-US" altLang="ko-KR" dirty="0" err="1" smtClean="0"/>
              <a:t>OP_Solution_TimeFreq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위치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Post_Solution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OP_Block_TimeFreq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실수</a:t>
            </a:r>
            <a:endParaRPr lang="en-US" altLang="ko-KR" dirty="0" smtClean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Post_Block</a:t>
            </a:r>
            <a:r>
              <a:rPr lang="en-US" altLang="ko-KR" dirty="0" smtClean="0"/>
              <a:t>(), 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결정할 때 </a:t>
            </a:r>
            <a:r>
              <a:rPr lang="en-US" altLang="ko-KR" dirty="0" smtClean="0"/>
              <a:t>t[] </a:t>
            </a:r>
            <a:r>
              <a:rPr lang="ko-KR" altLang="en-US" dirty="0" smtClean="0"/>
              <a:t>구간 크기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dt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OP_Block_TimeFreq</a:t>
            </a:r>
            <a:r>
              <a:rPr lang="ko-KR" altLang="en-US" smtClean="0"/>
              <a:t>는 모든 </a:t>
            </a:r>
            <a:r>
              <a:rPr lang="en-US" altLang="ko-KR" smtClean="0"/>
              <a:t>TimeFreq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변수들 중에 최소이어야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</a:t>
            </a:r>
            <a:r>
              <a:rPr lang="ko-KR" altLang="en-US" dirty="0" err="1" smtClean="0"/>
              <a:t>안하는</a:t>
            </a:r>
            <a:r>
              <a:rPr lang="ko-KR" altLang="en-US" dirty="0" smtClean="0"/>
              <a:t> 것</a:t>
            </a:r>
            <a:endParaRPr lang="en-US" altLang="ko-KR" dirty="0"/>
          </a:p>
          <a:p>
            <a:r>
              <a:rPr lang="en-US" altLang="ko-KR" dirty="0"/>
              <a:t>(v04f) [Cancelled] </a:t>
            </a:r>
            <a:r>
              <a:rPr lang="en-US" altLang="ko-KR" dirty="0" err="1"/>
              <a:t>OP_CoreShapeNFreq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::(</a:t>
            </a:r>
            <a:r>
              <a:rPr lang="en-US" altLang="ko-KR" dirty="0" err="1"/>
              <a:t>Post_CoreShape</a:t>
            </a:r>
            <a:r>
              <a:rPr lang="en-US" altLang="ko-KR" dirty="0"/>
              <a:t>, </a:t>
            </a:r>
            <a:r>
              <a:rPr lang="en-US" altLang="ko-KR" dirty="0" err="1"/>
              <a:t>Post_Solution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 err="1"/>
              <a:t>CoreShape</a:t>
            </a:r>
            <a:r>
              <a:rPr lang="en-US" altLang="ko-KR" dirty="0"/>
              <a:t> </a:t>
            </a:r>
            <a:r>
              <a:rPr lang="ko-KR" altLang="en-US" dirty="0"/>
              <a:t>출력하는 횟수</a:t>
            </a:r>
            <a:endParaRPr lang="en-US" altLang="ko-KR" dirty="0"/>
          </a:p>
          <a:p>
            <a:pPr lvl="1"/>
            <a:r>
              <a:rPr lang="en-US" altLang="ko-KR" dirty="0"/>
              <a:t>1 </a:t>
            </a:r>
            <a:r>
              <a:rPr lang="ko-KR" altLang="en-US" dirty="0"/>
              <a:t>이면 섹션 처음만 출력함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이 아니면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(t)/</a:t>
            </a:r>
            <a:r>
              <a:rPr lang="en-US" altLang="ko-KR" dirty="0" err="1"/>
              <a:t>OP_CoreShapeNFreq</a:t>
            </a:r>
            <a:r>
              <a:rPr lang="en-US" altLang="ko-KR" dirty="0"/>
              <a:t>) </a:t>
            </a:r>
            <a:r>
              <a:rPr lang="ko-KR" altLang="en-US" dirty="0"/>
              <a:t>횟수 만큼 출력함</a:t>
            </a:r>
            <a:endParaRPr lang="en-US" altLang="ko-KR" dirty="0"/>
          </a:p>
          <a:p>
            <a:pPr lvl="1"/>
            <a:r>
              <a:rPr lang="ko-KR" altLang="en-US" dirty="0"/>
              <a:t>마지막 형상은 출력하지 않는다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섹션의 처음은 무조건 출력이 되는데</a:t>
            </a:r>
            <a:r>
              <a:rPr lang="en-US" altLang="ko-KR" dirty="0"/>
              <a:t>, </a:t>
            </a:r>
            <a:r>
              <a:rPr lang="ko-KR" altLang="en-US" dirty="0"/>
              <a:t>한 섹션의 마지막 형상은 다음 섹션의 첫 형상과 동일하므로 중복된 결과가 나오기 때문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(v04f</a:t>
            </a:r>
            <a:r>
              <a:rPr lang="en-US" altLang="ko-KR" dirty="0"/>
              <a:t>) [Cancelled] </a:t>
            </a:r>
            <a:r>
              <a:rPr lang="en-US" altLang="ko-KR" dirty="0" err="1"/>
              <a:t>OP_HistoryNFreq</a:t>
            </a:r>
            <a:r>
              <a:rPr lang="en-US" altLang="ko-KR" dirty="0"/>
              <a:t>=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사용 위치</a:t>
            </a:r>
            <a:r>
              <a:rPr lang="en-US" altLang="ko-KR" dirty="0"/>
              <a:t>: </a:t>
            </a:r>
            <a:r>
              <a:rPr lang="en-US" altLang="ko-KR" dirty="0" err="1"/>
              <a:t>Misc</a:t>
            </a:r>
            <a:r>
              <a:rPr lang="en-US" altLang="ko-KR" dirty="0"/>
              <a:t>::</a:t>
            </a:r>
            <a:r>
              <a:rPr lang="en-US" altLang="ko-KR" dirty="0" err="1"/>
              <a:t>Post_Block</a:t>
            </a:r>
            <a:endParaRPr lang="en-US" altLang="ko-KR" dirty="0"/>
          </a:p>
          <a:p>
            <a:pPr lvl="1"/>
            <a:r>
              <a:rPr lang="en-US" altLang="ko-KR" dirty="0" err="1"/>
              <a:t>odeint</a:t>
            </a:r>
            <a:r>
              <a:rPr lang="en-US" altLang="ko-KR" dirty="0"/>
              <a:t> </a:t>
            </a:r>
            <a:r>
              <a:rPr lang="ko-KR" altLang="en-US" dirty="0"/>
              <a:t>적분 섹션당 </a:t>
            </a:r>
            <a:r>
              <a:rPr lang="en-US" altLang="ko-KR" dirty="0"/>
              <a:t>History </a:t>
            </a:r>
            <a:r>
              <a:rPr lang="ko-KR" altLang="en-US" dirty="0"/>
              <a:t>결과를 출력하는 횟수</a:t>
            </a:r>
            <a:endParaRPr lang="en-US" altLang="ko-KR" dirty="0"/>
          </a:p>
          <a:p>
            <a:pPr lvl="1"/>
            <a:r>
              <a:rPr lang="ko-KR" altLang="en-US" dirty="0"/>
              <a:t>그 외 사항은 </a:t>
            </a:r>
            <a:r>
              <a:rPr lang="en-US" altLang="ko-KR" dirty="0" err="1"/>
              <a:t>OP_CoreShapeNFreq</a:t>
            </a:r>
            <a:r>
              <a:rPr lang="ko-KR" altLang="en-US" dirty="0"/>
              <a:t>와 동일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 err="1"/>
              <a:t>OP_HIstoryNFreq</a:t>
            </a:r>
            <a:r>
              <a:rPr lang="en-US" altLang="ko-KR" dirty="0"/>
              <a:t>&gt;</a:t>
            </a:r>
            <a:r>
              <a:rPr lang="en-US" altLang="ko-KR" dirty="0" err="1"/>
              <a:t>OP_CoreShapeNFreq</a:t>
            </a:r>
            <a:endParaRPr lang="en-US" altLang="ko-KR" dirty="0"/>
          </a:p>
          <a:p>
            <a:pPr lvl="1"/>
            <a:r>
              <a:rPr lang="ko-KR" altLang="en-US" dirty="0"/>
              <a:t>너무 커지면 데이터 용량 너무 커짐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1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/>
              <a:t>글로벌 변수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State Vectors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smtClean="0"/>
              <a:t>] main</a:t>
            </a:r>
            <a:r>
              <a:rPr lang="en-US" altLang="ko-KR" dirty="0" smtClean="0"/>
              <a:t>::Solution = [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at t[0], </a:t>
            </a:r>
            <a:r>
              <a:rPr lang="en-US" altLang="ko-KR" dirty="0" err="1" smtClean="0"/>
              <a:t>StateVector</a:t>
            </a:r>
            <a:r>
              <a:rPr lang="en-US" altLang="ko-KR" dirty="0" smtClean="0"/>
              <a:t> at t[1], …]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[U,DU,W,DW,R,DR, … for all (K,L</a:t>
            </a:r>
            <a:r>
              <a:rPr lang="en-US" altLang="ko-KR" dirty="0" smtClean="0"/>
              <a:t>)]</a:t>
            </a:r>
          </a:p>
          <a:p>
            <a:r>
              <a:rPr lang="ko-KR" altLang="en-US" dirty="0" smtClean="0"/>
              <a:t>블록의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알 때 </a:t>
            </a:r>
            <a:r>
              <a:rPr lang="ko-KR" altLang="en-US" dirty="0" err="1" smtClean="0"/>
              <a:t>몇번째</a:t>
            </a:r>
            <a:r>
              <a:rPr lang="ko-KR" altLang="en-US" dirty="0" smtClean="0"/>
              <a:t> 성분이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의 시작이냐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err="1" smtClean="0"/>
              <a:t>GetSolFromVect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Core,Vect,K,L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쓰면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수계산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index = Core[‘Index’].index([K,L])</a:t>
            </a:r>
          </a:p>
          <a:p>
            <a:pPr lvl="3"/>
            <a:r>
              <a:rPr lang="ko-KR" altLang="en-US" dirty="0" smtClean="0"/>
              <a:t>이것은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이 코어의 블록 배열 인덱스 상 </a:t>
            </a:r>
            <a:r>
              <a:rPr lang="ko-KR" altLang="en-US" dirty="0" err="1" smtClean="0"/>
              <a:t>몇번째에</a:t>
            </a:r>
            <a:r>
              <a:rPr lang="ko-KR" altLang="en-US" dirty="0" smtClean="0"/>
              <a:t> 위치하냐를 나타냄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첫번째</a:t>
            </a:r>
            <a:r>
              <a:rPr lang="ko-KR" altLang="en-US" dirty="0" smtClean="0"/>
              <a:t> 성분</a:t>
            </a:r>
            <a:r>
              <a:rPr lang="en-US" altLang="ko-KR" dirty="0" smtClean="0"/>
              <a:t>==</a:t>
            </a:r>
            <a:r>
              <a:rPr lang="en-US" altLang="ko-KR" dirty="0" err="1" smtClean="0"/>
              <a:t>Vect</a:t>
            </a:r>
            <a:r>
              <a:rPr lang="en-US" altLang="ko-KR" dirty="0" smtClean="0"/>
              <a:t>[6*index]</a:t>
            </a:r>
          </a:p>
          <a:p>
            <a:pPr lvl="3"/>
            <a:r>
              <a:rPr lang="ko-KR" altLang="en-US" dirty="0" smtClean="0"/>
              <a:t>한 개의 블록당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있으므로 </a:t>
            </a:r>
            <a:r>
              <a:rPr lang="en-US" altLang="ko-KR" dirty="0" smtClean="0"/>
              <a:t>State Vector </a:t>
            </a:r>
            <a:r>
              <a:rPr lang="ko-KR" altLang="en-US" dirty="0" smtClean="0"/>
              <a:t>상에서 블록당 인덱스가 </a:t>
            </a:r>
            <a:r>
              <a:rPr lang="en-US" altLang="ko-KR" dirty="0" smtClean="0"/>
              <a:t>6</a:t>
            </a:r>
            <a:r>
              <a:rPr lang="ko-KR" altLang="en-US" dirty="0" smtClean="0"/>
              <a:t>씩 증가함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Time Vector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모든 계산은 전체 시간 구간 중에서 사용자가 지정한 섹션에서만 진행됨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로 섹션을 지정함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[List] t</a:t>
            </a:r>
          </a:p>
          <a:p>
            <a:pPr lvl="1"/>
            <a:r>
              <a:rPr lang="ko-KR" altLang="en-US" dirty="0" smtClean="0"/>
              <a:t>현재 계산에 사용할 시간 구간 섹션을 지정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원소는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가 결과를 뽑아낼 </a:t>
            </a:r>
            <a:r>
              <a:rPr lang="en-US" altLang="ko-KR" dirty="0" smtClean="0"/>
              <a:t>time point</a:t>
            </a:r>
            <a:r>
              <a:rPr lang="ko-KR" altLang="en-US" dirty="0" smtClean="0"/>
              <a:t>를 의미함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수치적분의 </a:t>
            </a:r>
            <a:r>
              <a:rPr lang="el-GR" altLang="ko-KR" dirty="0" smtClean="0"/>
              <a:t>δ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가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[0, 1, 2] </a:t>
            </a:r>
            <a:r>
              <a:rPr lang="ko-KR" altLang="en-US" dirty="0" smtClean="0"/>
              <a:t>을 적는다고 수치적분이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번만 계산되는 게 아님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수렴이 잘 안되면 각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 사이에서도 더 잘게 나눠서 계산을 하기도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수렴이 잘 되면 특정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값은 계산하지 않고 </a:t>
            </a:r>
            <a:r>
              <a:rPr lang="ko-KR" altLang="en-US" dirty="0" err="1" smtClean="0"/>
              <a:t>보간값을</a:t>
            </a:r>
            <a:r>
              <a:rPr lang="ko-KR" altLang="en-US" dirty="0" smtClean="0"/>
              <a:t> 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아마도 선형보간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(v04f) t=[</a:t>
            </a:r>
            <a:r>
              <a:rPr lang="en-US" altLang="ko-KR" dirty="0" err="1" smtClean="0"/>
              <a:t>SectionTime</a:t>
            </a:r>
            <a:r>
              <a:rPr lang="en-US" altLang="ko-KR" dirty="0" smtClean="0"/>
              <a:t>*float(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)/(NPoints-1)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range(</a:t>
            </a:r>
            <a:r>
              <a:rPr lang="en-US" altLang="ko-KR" dirty="0" err="1" smtClean="0"/>
              <a:t>NPoints</a:t>
            </a:r>
            <a:r>
              <a:rPr lang="en-US" altLang="ko-KR" dirty="0" smtClean="0"/>
              <a:t>)] -&gt; </a:t>
            </a:r>
            <a:r>
              <a:rPr lang="ko-KR" altLang="en-US" dirty="0" smtClean="0"/>
              <a:t>틀린 것 같음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통합흐름도의 설명대로 수정함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다음 섹션의 첫 시간을 </a:t>
            </a:r>
            <a:r>
              <a:rPr lang="en-US" altLang="ko-KR" dirty="0" err="1" smtClean="0"/>
              <a:t>CurrentTime</a:t>
            </a:r>
            <a:r>
              <a:rPr lang="en-US" altLang="ko-KR" dirty="0" smtClean="0"/>
              <a:t>=t[-1]</a:t>
            </a:r>
            <a:r>
              <a:rPr lang="ko-KR" altLang="en-US" dirty="0" smtClean="0"/>
              <a:t>로 했는데 이렇게 하면 전 섹션의 마지막과 다음 섹션의 처음이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계산되는 것 아닌가</a:t>
            </a:r>
            <a:r>
              <a:rPr lang="en-US" altLang="ko-KR" dirty="0" smtClean="0"/>
              <a:t>?</a:t>
            </a:r>
          </a:p>
          <a:p>
            <a:pPr lvl="3"/>
            <a:r>
              <a:rPr lang="ko-KR" altLang="en-US" dirty="0" smtClean="0"/>
              <a:t>아니다</a:t>
            </a:r>
            <a:r>
              <a:rPr lang="en-US" altLang="ko-KR" dirty="0" smtClean="0"/>
              <a:t>!</a:t>
            </a:r>
          </a:p>
          <a:p>
            <a:pPr lvl="3"/>
            <a:r>
              <a:rPr lang="ko-KR" altLang="en-US" dirty="0" smtClean="0"/>
              <a:t>수치적분의 정의에 의해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이미 알려져 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이용할 뿐이지 </a:t>
            </a:r>
            <a:r>
              <a:rPr lang="en-US" altLang="ko-KR" dirty="0" smtClean="0"/>
              <a:t>t[0]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계산하지는 않는다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그러므로 수치적분은 </a:t>
            </a:r>
            <a:r>
              <a:rPr lang="en-US" altLang="ko-KR" dirty="0" err="1" smtClean="0"/>
              <a:t>CurrentTime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는 이전 섹션의 </a:t>
            </a:r>
            <a:r>
              <a:rPr lang="en-US" altLang="ko-KR" dirty="0" smtClean="0"/>
              <a:t>t[-1]</a:t>
            </a:r>
            <a:r>
              <a:rPr lang="ko-KR" altLang="en-US" dirty="0" smtClean="0"/>
              <a:t>에서 한 번만 계산한다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(v04f) </a:t>
            </a:r>
            <a:r>
              <a:rPr lang="ko-KR" altLang="en-US" dirty="0" err="1" smtClean="0"/>
              <a:t>수렴실패시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t[]</a:t>
            </a:r>
            <a:r>
              <a:rPr lang="ko-KR" altLang="en-US" dirty="0" smtClean="0"/>
              <a:t>구하는 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11955DEA-CE8E-4BD0-9536-370E97A6B3C7}" type="slidenum">
              <a:rPr lang="ko-KR" altLang="en-US" smtClean="0"/>
              <a:t>59</a:t>
            </a:fld>
            <a:endParaRPr lang="ko-KR" altLang="en-US"/>
          </a:p>
        </p:txBody>
      </p:sp>
      <p:grpSp>
        <p:nvGrpSpPr>
          <p:cNvPr id="146" name="그룹 145"/>
          <p:cNvGrpSpPr/>
          <p:nvPr/>
        </p:nvGrpSpPr>
        <p:grpSpPr>
          <a:xfrm>
            <a:off x="360000" y="862936"/>
            <a:ext cx="8640000" cy="981888"/>
            <a:chOff x="360000" y="1188000"/>
            <a:chExt cx="8640000" cy="981888"/>
          </a:xfrm>
        </p:grpSpPr>
        <p:grpSp>
          <p:nvGrpSpPr>
            <p:cNvPr id="86" name="그룹 85"/>
            <p:cNvGrpSpPr/>
            <p:nvPr/>
          </p:nvGrpSpPr>
          <p:grpSpPr>
            <a:xfrm>
              <a:off x="360000" y="1476000"/>
              <a:ext cx="8640000" cy="324000"/>
              <a:chOff x="360000" y="1476000"/>
              <a:chExt cx="8640000" cy="324000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360000" y="1800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360000" y="1476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7" name="직사각형 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8" name="직사각형 7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4" name="그룹 93"/>
            <p:cNvGrpSpPr/>
            <p:nvPr/>
          </p:nvGrpSpPr>
          <p:grpSpPr>
            <a:xfrm>
              <a:off x="360000" y="1188000"/>
              <a:ext cx="714939" cy="288000"/>
              <a:chOff x="360000" y="1188000"/>
              <a:chExt cx="714939" cy="288000"/>
            </a:xfrm>
          </p:grpSpPr>
          <p:cxnSp>
            <p:nvCxnSpPr>
              <p:cNvPr id="91" name="직선 화살표 연결선 90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직사각형 9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360000" y="1872000"/>
              <a:ext cx="2880000" cy="297888"/>
              <a:chOff x="360000" y="1872000"/>
              <a:chExt cx="2880000" cy="297888"/>
            </a:xfrm>
          </p:grpSpPr>
          <p:sp>
            <p:nvSpPr>
              <p:cNvPr id="95" name="왼쪽 중괄호 9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/>
            <p:cNvSpPr/>
            <p:nvPr/>
          </p:nvSpPr>
          <p:spPr>
            <a:xfrm>
              <a:off x="8676000" y="187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360000" y="2231088"/>
            <a:ext cx="8640000" cy="981888"/>
            <a:chOff x="360000" y="2340000"/>
            <a:chExt cx="8640000" cy="981888"/>
          </a:xfrm>
        </p:grpSpPr>
        <p:grpSp>
          <p:nvGrpSpPr>
            <p:cNvPr id="87" name="그룹 86"/>
            <p:cNvGrpSpPr/>
            <p:nvPr/>
          </p:nvGrpSpPr>
          <p:grpSpPr>
            <a:xfrm>
              <a:off x="360000" y="2628000"/>
              <a:ext cx="8640000" cy="324000"/>
              <a:chOff x="360000" y="2268000"/>
              <a:chExt cx="8640000" cy="324000"/>
            </a:xfrm>
          </p:grpSpPr>
          <p:cxnSp>
            <p:nvCxnSpPr>
              <p:cNvPr id="10" name="직선 화살표 연결선 9"/>
              <p:cNvCxnSpPr/>
              <p:nvPr/>
            </p:nvCxnSpPr>
            <p:spPr>
              <a:xfrm>
                <a:off x="360000" y="2592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360000" y="2268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그룹 13"/>
              <p:cNvGrpSpPr/>
              <p:nvPr/>
            </p:nvGrpSpPr>
            <p:grpSpPr>
              <a:xfrm>
                <a:off x="3240000" y="22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9" name="그룹 108"/>
            <p:cNvGrpSpPr/>
            <p:nvPr/>
          </p:nvGrpSpPr>
          <p:grpSpPr>
            <a:xfrm>
              <a:off x="3240000" y="2340000"/>
              <a:ext cx="714939" cy="288000"/>
              <a:chOff x="360000" y="1188000"/>
              <a:chExt cx="714939" cy="288000"/>
            </a:xfrm>
          </p:grpSpPr>
          <p:cxnSp>
            <p:nvCxnSpPr>
              <p:cNvPr id="110" name="직선 화살표 연결선 109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직사각형 110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360000" y="3024000"/>
              <a:ext cx="2880000" cy="297888"/>
              <a:chOff x="360000" y="1872000"/>
              <a:chExt cx="2880000" cy="297888"/>
            </a:xfrm>
          </p:grpSpPr>
          <p:sp>
            <p:nvSpPr>
              <p:cNvPr id="113" name="왼쪽 중괄호 11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3611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직사각형 114"/>
            <p:cNvSpPr/>
            <p:nvPr/>
          </p:nvSpPr>
          <p:spPr>
            <a:xfrm>
              <a:off x="8640000" y="3024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23" name="그룹 122"/>
            <p:cNvGrpSpPr/>
            <p:nvPr/>
          </p:nvGrpSpPr>
          <p:grpSpPr>
            <a:xfrm>
              <a:off x="3240000" y="3024000"/>
              <a:ext cx="2880000" cy="297888"/>
              <a:chOff x="360000" y="1872000"/>
              <a:chExt cx="2880000" cy="297888"/>
            </a:xfrm>
          </p:grpSpPr>
          <p:sp>
            <p:nvSpPr>
              <p:cNvPr id="124" name="왼쪽 중괄호 123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5816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8" name="그룹 147"/>
          <p:cNvGrpSpPr/>
          <p:nvPr/>
        </p:nvGrpSpPr>
        <p:grpSpPr>
          <a:xfrm>
            <a:off x="360000" y="5004000"/>
            <a:ext cx="8640000" cy="1305888"/>
            <a:chOff x="360000" y="5004000"/>
            <a:chExt cx="8640000" cy="1305888"/>
          </a:xfrm>
        </p:grpSpPr>
        <p:grpSp>
          <p:nvGrpSpPr>
            <p:cNvPr id="89" name="그룹 88"/>
            <p:cNvGrpSpPr/>
            <p:nvPr/>
          </p:nvGrpSpPr>
          <p:grpSpPr>
            <a:xfrm>
              <a:off x="360000" y="5292000"/>
              <a:ext cx="8640000" cy="648000"/>
              <a:chOff x="360000" y="4068000"/>
              <a:chExt cx="8640000" cy="648000"/>
            </a:xfrm>
          </p:grpSpPr>
          <p:cxnSp>
            <p:nvCxnSpPr>
              <p:cNvPr id="33" name="직선 화살표 연결선 32"/>
              <p:cNvCxnSpPr/>
              <p:nvPr/>
            </p:nvCxnSpPr>
            <p:spPr>
              <a:xfrm>
                <a:off x="360000" y="4716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/>
              <p:cNvGrpSpPr/>
              <p:nvPr/>
            </p:nvGrpSpPr>
            <p:grpSpPr>
              <a:xfrm>
                <a:off x="360000" y="4392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41" name="직사각형 40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3240000" y="4392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39" name="직사각형 3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3240000" y="4068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그룹 46"/>
              <p:cNvGrpSpPr/>
              <p:nvPr/>
            </p:nvGrpSpPr>
            <p:grpSpPr>
              <a:xfrm>
                <a:off x="4680000" y="4068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1" name="그룹 130"/>
            <p:cNvGrpSpPr/>
            <p:nvPr/>
          </p:nvGrpSpPr>
          <p:grpSpPr>
            <a:xfrm>
              <a:off x="4680000" y="5004000"/>
              <a:ext cx="714939" cy="288000"/>
              <a:chOff x="360000" y="1188000"/>
              <a:chExt cx="714939" cy="288000"/>
            </a:xfrm>
          </p:grpSpPr>
          <p:cxnSp>
            <p:nvCxnSpPr>
              <p:cNvPr id="132" name="직선 화살표 연결선 131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360000" y="6012000"/>
              <a:ext cx="2880000" cy="297888"/>
              <a:chOff x="360000" y="1872000"/>
              <a:chExt cx="2880000" cy="297888"/>
            </a:xfrm>
          </p:grpSpPr>
          <p:sp>
            <p:nvSpPr>
              <p:cNvPr id="135" name="왼쪽 중괄호 13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7" name="직사각형 136"/>
            <p:cNvSpPr/>
            <p:nvPr/>
          </p:nvSpPr>
          <p:spPr>
            <a:xfrm>
              <a:off x="8640000" y="6012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3240000" y="6012000"/>
              <a:ext cx="1440000" cy="297888"/>
              <a:chOff x="360000" y="1872000"/>
              <a:chExt cx="1440000" cy="297888"/>
            </a:xfrm>
          </p:grpSpPr>
          <p:sp>
            <p:nvSpPr>
              <p:cNvPr id="139" name="왼쪽 중괄호 138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6012000"/>
              <a:ext cx="2880000" cy="297888"/>
              <a:chOff x="360000" y="1872000"/>
              <a:chExt cx="288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44714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1" name="그룹 150"/>
          <p:cNvGrpSpPr/>
          <p:nvPr/>
        </p:nvGrpSpPr>
        <p:grpSpPr>
          <a:xfrm>
            <a:off x="360000" y="3419256"/>
            <a:ext cx="8640000" cy="1305888"/>
            <a:chOff x="360000" y="3132000"/>
            <a:chExt cx="8640000" cy="1305888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60000" y="3132000"/>
              <a:ext cx="8640000" cy="1305888"/>
              <a:chOff x="360000" y="3132000"/>
              <a:chExt cx="8640000" cy="130588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360000" y="3429344"/>
                <a:ext cx="8640000" cy="648000"/>
                <a:chOff x="360000" y="2916000"/>
                <a:chExt cx="8640000" cy="648000"/>
              </a:xfrm>
            </p:grpSpPr>
            <p:cxnSp>
              <p:nvCxnSpPr>
                <p:cNvPr id="19" name="직선 화살표 연결선 18"/>
                <p:cNvCxnSpPr/>
                <p:nvPr/>
              </p:nvCxnSpPr>
              <p:spPr>
                <a:xfrm>
                  <a:off x="360000" y="3564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그룹 19"/>
                <p:cNvGrpSpPr/>
                <p:nvPr/>
              </p:nvGrpSpPr>
              <p:grpSpPr>
                <a:xfrm>
                  <a:off x="360000" y="324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" name="그룹 20"/>
                <p:cNvGrpSpPr/>
                <p:nvPr/>
              </p:nvGrpSpPr>
              <p:grpSpPr>
                <a:xfrm>
                  <a:off x="3240000" y="3240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2" name="직사각형 2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그룹 29"/>
                <p:cNvGrpSpPr/>
                <p:nvPr/>
              </p:nvGrpSpPr>
              <p:grpSpPr>
                <a:xfrm>
                  <a:off x="3240000" y="2916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16" name="그룹 115"/>
              <p:cNvGrpSpPr/>
              <p:nvPr/>
            </p:nvGrpSpPr>
            <p:grpSpPr>
              <a:xfrm>
                <a:off x="3240000" y="3132000"/>
                <a:ext cx="714939" cy="288000"/>
                <a:chOff x="360000" y="1188000"/>
                <a:chExt cx="714939" cy="288000"/>
              </a:xfrm>
            </p:grpSpPr>
            <p:cxnSp>
              <p:nvCxnSpPr>
                <p:cNvPr id="117" name="직선 화살표 연결선 116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직사각형 117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360000" y="4140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20" name="왼쪽 중괄호 119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2" name="직사각형 121"/>
              <p:cNvSpPr/>
              <p:nvPr/>
            </p:nvSpPr>
            <p:spPr>
              <a:xfrm>
                <a:off x="8640000" y="4140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240000" y="4140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28" name="왼쪽 중괄호 127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39201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9" name="직사각형 148"/>
            <p:cNvSpPr/>
            <p:nvPr/>
          </p:nvSpPr>
          <p:spPr>
            <a:xfrm>
              <a:off x="4770176" y="3265567"/>
              <a:ext cx="1192635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control: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/=2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0" name="직선 화살표 연결선 149"/>
            <p:cNvCxnSpPr>
              <a:stCxn id="149" idx="1"/>
            </p:cNvCxnSpPr>
            <p:nvPr/>
          </p:nvCxnSpPr>
          <p:spPr>
            <a:xfrm flipH="1">
              <a:off x="4547073" y="3419456"/>
              <a:ext cx="223103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5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수정</a:t>
            </a:r>
            <a:r>
              <a:rPr lang="en-US" altLang="ko-KR" sz="2400" dirty="0" smtClean="0"/>
              <a:t>#3: 150522, Sticking Force</a:t>
            </a:r>
            <a:r>
              <a:rPr lang="ko-KR" altLang="en-US" sz="2400" dirty="0" smtClean="0"/>
              <a:t>를 제거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4"/>
            <a:ext cx="5987008" cy="5361459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해당 위치에서 접착력에 해당하는 </a:t>
            </a:r>
            <a:r>
              <a:rPr lang="ko-KR" altLang="en-US" sz="2400" dirty="0" err="1" smtClean="0"/>
              <a:t>반력의</a:t>
            </a:r>
            <a:r>
              <a:rPr lang="ko-KR" altLang="en-US" sz="2400" dirty="0" smtClean="0"/>
              <a:t> 부호를 확인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반력</a:t>
            </a:r>
            <a:r>
              <a:rPr lang="en-US" altLang="ko-KR" sz="2400" dirty="0" smtClean="0"/>
              <a:t>&lt;0</a:t>
            </a:r>
            <a:r>
              <a:rPr lang="ko-KR" altLang="en-US" sz="2400" dirty="0" smtClean="0"/>
              <a:t> 인 경우</a:t>
            </a:r>
            <a:r>
              <a:rPr lang="en-US" altLang="ko-KR" sz="2400" dirty="0" smtClean="0"/>
              <a:t>(sticking),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반력을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0</a:t>
            </a:r>
            <a:r>
              <a:rPr lang="ko-KR" altLang="en-US" sz="2400" dirty="0" smtClean="0"/>
              <a:t>으로 만듦</a:t>
            </a:r>
            <a:r>
              <a:rPr lang="en-US" altLang="ko-KR" sz="2400" dirty="0" smtClean="0"/>
              <a:t>(detach).</a:t>
            </a:r>
          </a:p>
          <a:p>
            <a:r>
              <a:rPr lang="ko-KR" altLang="en-US" sz="2400" dirty="0" smtClean="0"/>
              <a:t>인풋에서 </a:t>
            </a:r>
            <a:r>
              <a:rPr lang="en-US" altLang="ko-KR" sz="2400" dirty="0" err="1" smtClean="0"/>
              <a:t>FLAG_NoStickForce</a:t>
            </a:r>
            <a:r>
              <a:rPr lang="ko-KR" altLang="en-US" sz="2400" dirty="0" smtClean="0"/>
              <a:t>에 </a:t>
            </a:r>
            <a:r>
              <a:rPr lang="en-US" altLang="ko-KR" sz="2400" dirty="0" smtClean="0"/>
              <a:t>True(</a:t>
            </a:r>
            <a:r>
              <a:rPr lang="ko-KR" altLang="en-US" sz="2400" dirty="0" smtClean="0"/>
              <a:t>접착력 없음</a:t>
            </a:r>
            <a:r>
              <a:rPr lang="en-US" altLang="ko-KR" sz="2400" dirty="0"/>
              <a:t>)</a:t>
            </a:r>
            <a:r>
              <a:rPr lang="en-US" altLang="ko-KR" sz="2400" dirty="0" smtClean="0"/>
              <a:t>/False(</a:t>
            </a:r>
            <a:r>
              <a:rPr lang="ko-KR" altLang="en-US" sz="2400" dirty="0" smtClean="0"/>
              <a:t>접착력 허용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값을 넣어서 선택하도록 함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92696"/>
            <a:ext cx="219609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32440" y="1844824"/>
            <a:ext cx="288032" cy="2160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23728" y="3582621"/>
            <a:ext cx="4320000" cy="2927846"/>
            <a:chOff x="1766367" y="3212975"/>
            <a:chExt cx="4320000" cy="29278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212975"/>
              <a:ext cx="4320000" cy="74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3959968"/>
              <a:ext cx="4320000" cy="724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4684360"/>
              <a:ext cx="4320000" cy="72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6367" y="5408729"/>
              <a:ext cx="4320000" cy="732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679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60</a:t>
            </a:fld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360000" y="0"/>
            <a:ext cx="8640000" cy="972000"/>
            <a:chOff x="360000" y="5040000"/>
            <a:chExt cx="8640000" cy="972000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360000" y="6012000"/>
              <a:ext cx="8640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그룹 98"/>
            <p:cNvGrpSpPr/>
            <p:nvPr/>
          </p:nvGrpSpPr>
          <p:grpSpPr>
            <a:xfrm>
              <a:off x="360000" y="5688000"/>
              <a:ext cx="2880000" cy="288000"/>
              <a:chOff x="360000" y="1512000"/>
              <a:chExt cx="2880000" cy="288000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584000" y="1584000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3240000" y="5688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10" name="직사각형 109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240000" y="5364000"/>
              <a:ext cx="1440000" cy="288000"/>
              <a:chOff x="3240000" y="4356000"/>
              <a:chExt cx="1440000" cy="288000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3240000" y="4356000"/>
                <a:ext cx="1440000" cy="28800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3737182" y="4423056"/>
                <a:ext cx="44563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Success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4680000" y="5364000"/>
              <a:ext cx="2880000" cy="288000"/>
              <a:chOff x="360000" y="1512000"/>
              <a:chExt cx="288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6" name="직사각형 105"/>
              <p:cNvSpPr/>
              <p:nvPr/>
            </p:nvSpPr>
            <p:spPr>
              <a:xfrm>
                <a:off x="360000" y="1512000"/>
                <a:ext cx="288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636098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4680000" y="5040000"/>
              <a:ext cx="1440000" cy="288000"/>
              <a:chOff x="360000" y="1512000"/>
              <a:chExt cx="1440000" cy="288000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sp>
            <p:nvSpPr>
              <p:cNvPr id="104" name="직사각형 103"/>
              <p:cNvSpPr/>
              <p:nvPr/>
            </p:nvSpPr>
            <p:spPr>
              <a:xfrm>
                <a:off x="360000" y="1512000"/>
                <a:ext cx="1440000" cy="288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  <a:effectLst>
                    <a:glow rad="457200">
                      <a:schemeClr val="bg1"/>
                    </a:glow>
                  </a:effectLst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900000" y="1584000"/>
                <a:ext cx="34144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Failed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그룹 115"/>
          <p:cNvGrpSpPr/>
          <p:nvPr/>
        </p:nvGrpSpPr>
        <p:grpSpPr>
          <a:xfrm>
            <a:off x="4680000" y="-288000"/>
            <a:ext cx="714939" cy="288000"/>
            <a:chOff x="360000" y="1188000"/>
            <a:chExt cx="714939" cy="288000"/>
          </a:xfrm>
        </p:grpSpPr>
        <p:cxnSp>
          <p:nvCxnSpPr>
            <p:cNvPr id="127" name="직선 화살표 연결선 126"/>
            <p:cNvCxnSpPr/>
            <p:nvPr/>
          </p:nvCxnSpPr>
          <p:spPr>
            <a:xfrm>
              <a:off x="360000" y="1332000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/>
            <p:cNvSpPr/>
            <p:nvPr/>
          </p:nvSpPr>
          <p:spPr>
            <a:xfrm>
              <a:off x="360000" y="1188000"/>
              <a:ext cx="714939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CurrentTime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360000" y="1008000"/>
            <a:ext cx="8562130" cy="333888"/>
            <a:chOff x="360000" y="1008000"/>
            <a:chExt cx="8562130" cy="333888"/>
          </a:xfrm>
        </p:grpSpPr>
        <p:grpSp>
          <p:nvGrpSpPr>
            <p:cNvPr id="117" name="그룹 116"/>
            <p:cNvGrpSpPr/>
            <p:nvPr/>
          </p:nvGrpSpPr>
          <p:grpSpPr>
            <a:xfrm>
              <a:off x="360000" y="1044000"/>
              <a:ext cx="2880000" cy="297888"/>
              <a:chOff x="360000" y="1872000"/>
              <a:chExt cx="2880000" cy="297888"/>
            </a:xfrm>
          </p:grpSpPr>
          <p:sp>
            <p:nvSpPr>
              <p:cNvPr id="125" name="왼쪽 중괄호 124"/>
              <p:cNvSpPr/>
              <p:nvPr/>
            </p:nvSpPr>
            <p:spPr>
              <a:xfrm rot="16200000">
                <a:off x="1728000" y="504000"/>
                <a:ext cx="144000" cy="288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330724" y="2016000"/>
                <a:ext cx="952185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8640000" y="1008000"/>
              <a:ext cx="282130" cy="153888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Time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19" name="그룹 118"/>
            <p:cNvGrpSpPr/>
            <p:nvPr/>
          </p:nvGrpSpPr>
          <p:grpSpPr>
            <a:xfrm>
              <a:off x="3240000" y="1044000"/>
              <a:ext cx="1440000" cy="297888"/>
              <a:chOff x="360000" y="1872000"/>
              <a:chExt cx="1440000" cy="297888"/>
            </a:xfrm>
          </p:grpSpPr>
          <p:sp>
            <p:nvSpPr>
              <p:cNvPr id="123" name="왼쪽 중괄호 12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680000" y="1044000"/>
              <a:ext cx="1440000" cy="297888"/>
              <a:chOff x="360000" y="1872000"/>
              <a:chExt cx="1440000" cy="297888"/>
            </a:xfrm>
          </p:grpSpPr>
          <p:sp>
            <p:nvSpPr>
              <p:cNvPr id="143" name="왼쪽 중괄호 142"/>
              <p:cNvSpPr/>
              <p:nvPr/>
            </p:nvSpPr>
            <p:spPr>
              <a:xfrm rot="16200000">
                <a:off x="1008000" y="1224000"/>
                <a:ext cx="144000" cy="1440000"/>
              </a:xfrm>
              <a:prstGeom prst="leftBrace">
                <a:avLst>
                  <a:gd name="adj1" fmla="val 51328"/>
                  <a:gd name="adj2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40000" y="2016000"/>
                <a:ext cx="1074013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MaxSectionTime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/2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6" name="그룹 175"/>
          <p:cNvGrpSpPr/>
          <p:nvPr/>
        </p:nvGrpSpPr>
        <p:grpSpPr>
          <a:xfrm>
            <a:off x="359999" y="2124000"/>
            <a:ext cx="8640001" cy="1953888"/>
            <a:chOff x="359999" y="1404000"/>
            <a:chExt cx="8640001" cy="1953888"/>
          </a:xfrm>
        </p:grpSpPr>
        <p:grpSp>
          <p:nvGrpSpPr>
            <p:cNvPr id="161" name="그룹 160"/>
            <p:cNvGrpSpPr/>
            <p:nvPr/>
          </p:nvGrpSpPr>
          <p:grpSpPr>
            <a:xfrm>
              <a:off x="360000" y="1692000"/>
              <a:ext cx="8640000" cy="1296000"/>
              <a:chOff x="360000" y="1692000"/>
              <a:chExt cx="8640000" cy="1296000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>
                <a:off x="360000" y="2988000"/>
                <a:ext cx="86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그룹 5"/>
              <p:cNvGrpSpPr/>
              <p:nvPr/>
            </p:nvGrpSpPr>
            <p:grpSpPr>
              <a:xfrm>
                <a:off x="360000" y="2664000"/>
                <a:ext cx="2880000" cy="288000"/>
                <a:chOff x="360000" y="1512000"/>
                <a:chExt cx="2880000" cy="288000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584000" y="1584000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3240000" y="2664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3240000" y="2340000"/>
                <a:ext cx="1440000" cy="288000"/>
                <a:chOff x="3240000" y="4356000"/>
                <a:chExt cx="1440000" cy="288000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3240000" y="4356000"/>
                  <a:ext cx="1440000" cy="288000"/>
                </a:xfrm>
                <a:prstGeom prst="rect">
                  <a:avLst/>
                </a:prstGeom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737182" y="4423056"/>
                  <a:ext cx="44563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Success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680000" y="2340000"/>
                <a:ext cx="2880000" cy="288000"/>
                <a:chOff x="360000" y="1512000"/>
                <a:chExt cx="288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3" name="직사각형 12"/>
                <p:cNvSpPr/>
                <p:nvPr/>
              </p:nvSpPr>
              <p:spPr>
                <a:xfrm>
                  <a:off x="360000" y="1512000"/>
                  <a:ext cx="288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1636098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680000" y="2016000"/>
                <a:ext cx="1440000" cy="288000"/>
                <a:chOff x="360000" y="1512000"/>
                <a:chExt cx="144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360000" y="1512000"/>
                  <a:ext cx="144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900000" y="1584000"/>
                  <a:ext cx="34144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그룹 20"/>
              <p:cNvGrpSpPr/>
              <p:nvPr/>
            </p:nvGrpSpPr>
            <p:grpSpPr>
              <a:xfrm>
                <a:off x="4680000" y="1692000"/>
                <a:ext cx="720000" cy="288000"/>
                <a:chOff x="3240000" y="4356000"/>
                <a:chExt cx="720000" cy="288000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3240000" y="4356000"/>
                  <a:ext cx="720000" cy="288000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1000" dirty="0" smtClean="0">
                    <a:solidFill>
                      <a:schemeClr val="tx1"/>
                    </a:solidFill>
                    <a:effectLst>
                      <a:glow rad="457200">
                        <a:schemeClr val="bg1"/>
                      </a:glow>
                    </a:effectLst>
                  </a:endParaRPr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3420000" y="4423056"/>
                  <a:ext cx="341440" cy="153888"/>
                </a:xfrm>
                <a:prstGeom prst="rect">
                  <a:avLst/>
                </a:prstGeom>
                <a:grpFill/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Failed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7" name="그룹 146"/>
            <p:cNvGrpSpPr/>
            <p:nvPr/>
          </p:nvGrpSpPr>
          <p:grpSpPr>
            <a:xfrm>
              <a:off x="4680000" y="1404000"/>
              <a:ext cx="714939" cy="288000"/>
              <a:chOff x="360000" y="1188000"/>
              <a:chExt cx="714939" cy="288000"/>
            </a:xfrm>
          </p:grpSpPr>
          <p:cxnSp>
            <p:nvCxnSpPr>
              <p:cNvPr id="148" name="직선 화살표 연결선 147"/>
              <p:cNvCxnSpPr/>
              <p:nvPr/>
            </p:nvCxnSpPr>
            <p:spPr>
              <a:xfrm>
                <a:off x="360000" y="1332000"/>
                <a:ext cx="0" cy="144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직사각형 148"/>
              <p:cNvSpPr/>
              <p:nvPr/>
            </p:nvSpPr>
            <p:spPr>
              <a:xfrm>
                <a:off x="360000" y="1188000"/>
                <a:ext cx="714939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CurrentTime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359999" y="3024000"/>
              <a:ext cx="8562130" cy="333888"/>
              <a:chOff x="360000" y="1008000"/>
              <a:chExt cx="8562130" cy="333888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360000" y="1044000"/>
                <a:ext cx="2880000" cy="297888"/>
                <a:chOff x="360000" y="1872000"/>
                <a:chExt cx="2880000" cy="297888"/>
              </a:xfrm>
            </p:grpSpPr>
            <p:sp>
              <p:nvSpPr>
                <p:cNvPr id="159" name="왼쪽 중괄호 158"/>
                <p:cNvSpPr/>
                <p:nvPr/>
              </p:nvSpPr>
              <p:spPr>
                <a:xfrm rot="16200000">
                  <a:off x="1728000" y="504000"/>
                  <a:ext cx="144000" cy="288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1330724" y="2016000"/>
                  <a:ext cx="952185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직사각형 151"/>
              <p:cNvSpPr/>
              <p:nvPr/>
            </p:nvSpPr>
            <p:spPr>
              <a:xfrm>
                <a:off x="8640000" y="1008000"/>
                <a:ext cx="282130" cy="153888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Time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3" name="그룹 152"/>
              <p:cNvGrpSpPr/>
              <p:nvPr/>
            </p:nvGrpSpPr>
            <p:grpSpPr>
              <a:xfrm>
                <a:off x="3240000" y="1044000"/>
                <a:ext cx="1440000" cy="297888"/>
                <a:chOff x="360000" y="1872000"/>
                <a:chExt cx="1440000" cy="297888"/>
              </a:xfrm>
            </p:grpSpPr>
            <p:sp>
              <p:nvSpPr>
                <p:cNvPr id="157" name="왼쪽 중괄호 156"/>
                <p:cNvSpPr/>
                <p:nvPr/>
              </p:nvSpPr>
              <p:spPr>
                <a:xfrm rot="16200000">
                  <a:off x="1008000" y="1224000"/>
                  <a:ext cx="144000" cy="144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540000" y="2016000"/>
                  <a:ext cx="1074013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MaxSectionTime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4" name="그룹 153"/>
              <p:cNvGrpSpPr/>
              <p:nvPr/>
            </p:nvGrpSpPr>
            <p:grpSpPr>
              <a:xfrm>
                <a:off x="4680000" y="1044000"/>
                <a:ext cx="720000" cy="297888"/>
                <a:chOff x="360000" y="1872000"/>
                <a:chExt cx="720000" cy="297888"/>
              </a:xfrm>
            </p:grpSpPr>
            <p:sp>
              <p:nvSpPr>
                <p:cNvPr id="155" name="왼쪽 중괄호 154"/>
                <p:cNvSpPr/>
                <p:nvPr/>
              </p:nvSpPr>
              <p:spPr>
                <a:xfrm rot="16200000">
                  <a:off x="648000" y="1584000"/>
                  <a:ext cx="144000" cy="720000"/>
                </a:xfrm>
                <a:prstGeom prst="leftBrace">
                  <a:avLst>
                    <a:gd name="adj1" fmla="val 51328"/>
                    <a:gd name="adj2" fmla="val 50000"/>
                  </a:avLst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540001" y="2016000"/>
                  <a:ext cx="376706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MST/4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88" name="그룹 187"/>
          <p:cNvGrpSpPr/>
          <p:nvPr/>
        </p:nvGrpSpPr>
        <p:grpSpPr>
          <a:xfrm>
            <a:off x="360000" y="4392000"/>
            <a:ext cx="8640000" cy="2277888"/>
            <a:chOff x="360000" y="4392000"/>
            <a:chExt cx="8640000" cy="2277888"/>
          </a:xfrm>
        </p:grpSpPr>
        <p:grpSp>
          <p:nvGrpSpPr>
            <p:cNvPr id="179" name="그룹 178"/>
            <p:cNvGrpSpPr/>
            <p:nvPr/>
          </p:nvGrpSpPr>
          <p:grpSpPr>
            <a:xfrm>
              <a:off x="360000" y="4392000"/>
              <a:ext cx="8640000" cy="2277888"/>
              <a:chOff x="360000" y="4032000"/>
              <a:chExt cx="8640000" cy="2277888"/>
            </a:xfrm>
          </p:grpSpPr>
          <p:grpSp>
            <p:nvGrpSpPr>
              <p:cNvPr id="178" name="그룹 177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5" name="직선 화살표 연결선 44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그룹 45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62" name="직사각형 61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" name="그룹 46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60" name="직사각형 59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1" name="직사각형 60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그룹 47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58" name="직사각형 57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9" name="직사각형 58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6" name="직사각형 55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7" name="직사각형 56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0" name="그룹 49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4" name="직사각형 53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" name="그룹 50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52" name="직사각형 51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53" name="직사각형 52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4" name="그룹 63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65" name="직사각형 6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66" name="직사각형 6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62" name="그룹 161"/>
              <p:cNvGrpSpPr/>
              <p:nvPr/>
            </p:nvGrpSpPr>
            <p:grpSpPr>
              <a:xfrm>
                <a:off x="4680000" y="4032000"/>
                <a:ext cx="2880000" cy="508944"/>
                <a:chOff x="360000" y="1188000"/>
                <a:chExt cx="2880000" cy="508944"/>
              </a:xfrm>
            </p:grpSpPr>
            <p:cxnSp>
              <p:nvCxnSpPr>
                <p:cNvPr id="163" name="직선 화살표 연결선 162"/>
                <p:cNvCxnSpPr/>
                <p:nvPr/>
              </p:nvCxnSpPr>
              <p:spPr>
                <a:xfrm>
                  <a:off x="360000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직사각형 163"/>
                <p:cNvSpPr/>
                <p:nvPr/>
              </p:nvSpPr>
              <p:spPr>
                <a:xfrm>
                  <a:off x="360000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1188104" y="1235279"/>
                  <a:ext cx="2051896" cy="46166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If 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/2&lt;</a:t>
                  </a:r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MinSectionTime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,</a:t>
                  </a:r>
                </a:p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Tolerance control applies:</a:t>
                  </a:r>
                </a:p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Tol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*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=2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5" name="그룹 164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166" name="그룹 165"/>
                <p:cNvGrpSpPr/>
                <p:nvPr/>
              </p:nvGrpSpPr>
              <p:grpSpPr>
                <a:xfrm>
                  <a:off x="360000" y="1044000"/>
                  <a:ext cx="2880000" cy="297888"/>
                  <a:chOff x="360000" y="1872000"/>
                  <a:chExt cx="2880000" cy="297888"/>
                </a:xfrm>
              </p:grpSpPr>
              <p:sp>
                <p:nvSpPr>
                  <p:cNvPr id="174" name="왼쪽 중괄호 173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5" name="직사각형 174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67" name="직사각형 166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8" name="그룹 167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172" name="왼쪽 중괄호 171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9" name="그룹 168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170" name="왼쪽 중괄호 169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84" name="직선 화살표 연결선 183"/>
            <p:cNvCxnSpPr>
              <a:stCxn id="181" idx="1"/>
              <a:endCxn id="59" idx="3"/>
            </p:cNvCxnSpPr>
            <p:nvPr/>
          </p:nvCxnSpPr>
          <p:spPr>
            <a:xfrm flipH="1">
              <a:off x="5269635" y="4670112"/>
              <a:ext cx="238469" cy="153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59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61</a:t>
            </a:fld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60000" y="260648"/>
            <a:ext cx="8640000" cy="2277888"/>
            <a:chOff x="360000" y="4032000"/>
            <a:chExt cx="8640000" cy="2277888"/>
          </a:xfrm>
        </p:grpSpPr>
        <p:grpSp>
          <p:nvGrpSpPr>
            <p:cNvPr id="46" name="그룹 45"/>
            <p:cNvGrpSpPr/>
            <p:nvPr/>
          </p:nvGrpSpPr>
          <p:grpSpPr>
            <a:xfrm>
              <a:off x="360000" y="4032000"/>
              <a:ext cx="8640000" cy="2277888"/>
              <a:chOff x="360000" y="4032000"/>
              <a:chExt cx="8640000" cy="2277888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360000" y="4320000"/>
                <a:ext cx="8640000" cy="1620000"/>
                <a:chOff x="360000" y="4320000"/>
                <a:chExt cx="8640000" cy="1620000"/>
              </a:xfrm>
            </p:grpSpPr>
            <p:cxnSp>
              <p:nvCxnSpPr>
                <p:cNvPr id="4" name="직선 화살표 연결선 3"/>
                <p:cNvCxnSpPr/>
                <p:nvPr/>
              </p:nvCxnSpPr>
              <p:spPr>
                <a:xfrm>
                  <a:off x="360000" y="5940000"/>
                  <a:ext cx="86400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그룹 4"/>
                <p:cNvGrpSpPr/>
                <p:nvPr/>
              </p:nvGrpSpPr>
              <p:grpSpPr>
                <a:xfrm>
                  <a:off x="360000" y="5616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" name="그룹 5"/>
                <p:cNvGrpSpPr/>
                <p:nvPr/>
              </p:nvGrpSpPr>
              <p:grpSpPr>
                <a:xfrm>
                  <a:off x="3240000" y="5616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5" name="직사각형 24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그룹 6"/>
                <p:cNvGrpSpPr/>
                <p:nvPr/>
              </p:nvGrpSpPr>
              <p:grpSpPr>
                <a:xfrm>
                  <a:off x="4680000" y="4320000"/>
                  <a:ext cx="720000" cy="288000"/>
                  <a:chOff x="3240000" y="4356000"/>
                  <a:chExt cx="720000" cy="288000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4" name="직사각형 23"/>
                  <p:cNvSpPr/>
                  <p:nvPr/>
                </p:nvSpPr>
                <p:spPr>
                  <a:xfrm>
                    <a:off x="3384000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" name="그룹 7"/>
                <p:cNvGrpSpPr/>
                <p:nvPr/>
              </p:nvGrpSpPr>
              <p:grpSpPr>
                <a:xfrm>
                  <a:off x="4680000" y="5292000"/>
                  <a:ext cx="2880000" cy="288000"/>
                  <a:chOff x="360000" y="1512000"/>
                  <a:chExt cx="288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2" name="직사각형 21"/>
                  <p:cNvSpPr/>
                  <p:nvPr/>
                </p:nvSpPr>
                <p:spPr>
                  <a:xfrm>
                    <a:off x="1636098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4680000" y="4968000"/>
                  <a:ext cx="1440000" cy="288000"/>
                  <a:chOff x="360000" y="1512000"/>
                  <a:chExt cx="144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9" name="직사각형 18"/>
                  <p:cNvSpPr/>
                  <p:nvPr/>
                </p:nvSpPr>
                <p:spPr>
                  <a:xfrm>
                    <a:off x="360000" y="1512000"/>
                    <a:ext cx="144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900000" y="1584000"/>
                    <a:ext cx="341440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4680000" y="4644000"/>
                  <a:ext cx="720000" cy="288000"/>
                  <a:chOff x="3240000" y="4356000"/>
                  <a:chExt cx="720000" cy="288000"/>
                </a:xfrm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3240000" y="4356000"/>
                    <a:ext cx="720000" cy="288000"/>
                  </a:xfrm>
                  <a:prstGeom prst="rect">
                    <a:avLst/>
                  </a:prstGeom>
                  <a:grp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3420000" y="4423056"/>
                    <a:ext cx="341440" cy="153888"/>
                  </a:xfrm>
                  <a:prstGeom prst="rect">
                    <a:avLst/>
                  </a:prstGeom>
                  <a:grpFill/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Failed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/>
                <p:cNvGrpSpPr/>
                <p:nvPr/>
              </p:nvGrpSpPr>
              <p:grpSpPr>
                <a:xfrm>
                  <a:off x="3240000" y="5292000"/>
                  <a:ext cx="1440000" cy="288000"/>
                  <a:chOff x="3240000" y="4356000"/>
                  <a:chExt cx="1440000" cy="288000"/>
                </a:xfrm>
              </p:grpSpPr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240000" y="4356000"/>
                    <a:ext cx="144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6" name="직사각형 15"/>
                  <p:cNvSpPr/>
                  <p:nvPr/>
                </p:nvSpPr>
                <p:spPr>
                  <a:xfrm>
                    <a:off x="3737182" y="4423056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" name="그룹 11"/>
                <p:cNvGrpSpPr/>
                <p:nvPr/>
              </p:nvGrpSpPr>
              <p:grpSpPr>
                <a:xfrm>
                  <a:off x="5400000" y="4320000"/>
                  <a:ext cx="2880000" cy="288000"/>
                  <a:chOff x="360000" y="1512000"/>
                  <a:chExt cx="2880000" cy="288000"/>
                </a:xfrm>
              </p:grpSpPr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60000" y="1512000"/>
                    <a:ext cx="2880000" cy="288000"/>
                  </a:xfrm>
                  <a:prstGeom prst="rect">
                    <a:avLst/>
                  </a:prstGeom>
                  <a:pattFill prst="wdUp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 sz="1000" dirty="0" smtClean="0">
                      <a:solidFill>
                        <a:schemeClr val="tx1"/>
                      </a:solidFill>
                      <a:effectLst>
                        <a:glow rad="457200">
                          <a:schemeClr val="bg1"/>
                        </a:glow>
                      </a:effectLst>
                    </a:endParaRPr>
                  </a:p>
                </p:txBody>
              </p:sp>
              <p:sp>
                <p:nvSpPr>
                  <p:cNvPr id="14" name="직사각형 13"/>
                  <p:cNvSpPr/>
                  <p:nvPr/>
                </p:nvSpPr>
                <p:spPr>
                  <a:xfrm>
                    <a:off x="1584000" y="1584000"/>
                    <a:ext cx="44563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Success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0" name="그룹 29"/>
              <p:cNvGrpSpPr/>
              <p:nvPr/>
            </p:nvGrpSpPr>
            <p:grpSpPr>
              <a:xfrm>
                <a:off x="5406947" y="4032000"/>
                <a:ext cx="714939" cy="288000"/>
                <a:chOff x="1086947" y="1188000"/>
                <a:chExt cx="714939" cy="288000"/>
              </a:xfrm>
            </p:grpSpPr>
            <p:cxnSp>
              <p:nvCxnSpPr>
                <p:cNvPr id="31" name="직선 화살표 연결선 30"/>
                <p:cNvCxnSpPr/>
                <p:nvPr/>
              </p:nvCxnSpPr>
              <p:spPr>
                <a:xfrm>
                  <a:off x="1086947" y="1332000"/>
                  <a:ext cx="0" cy="1440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직사각형 31"/>
                <p:cNvSpPr/>
                <p:nvPr/>
              </p:nvSpPr>
              <p:spPr>
                <a:xfrm>
                  <a:off x="1086947" y="1188000"/>
                  <a:ext cx="714939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err="1" smtClean="0">
                      <a:solidFill>
                        <a:schemeClr val="tx1"/>
                      </a:solidFill>
                    </a:rPr>
                    <a:t>CurrentTime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360000" y="5976000"/>
                <a:ext cx="8562130" cy="333888"/>
                <a:chOff x="360000" y="1008000"/>
                <a:chExt cx="8562130" cy="333888"/>
              </a:xfrm>
            </p:grpSpPr>
            <p:grpSp>
              <p:nvGrpSpPr>
                <p:cNvPr id="34" name="그룹 33"/>
                <p:cNvGrpSpPr/>
                <p:nvPr/>
              </p:nvGrpSpPr>
              <p:grpSpPr>
                <a:xfrm>
                  <a:off x="360000" y="1044000"/>
                  <a:ext cx="7920000" cy="297888"/>
                  <a:chOff x="360000" y="1872000"/>
                  <a:chExt cx="7920000" cy="297888"/>
                </a:xfrm>
              </p:grpSpPr>
              <p:sp>
                <p:nvSpPr>
                  <p:cNvPr id="42" name="왼쪽 중괄호 41"/>
                  <p:cNvSpPr/>
                  <p:nvPr/>
                </p:nvSpPr>
                <p:spPr>
                  <a:xfrm rot="16200000">
                    <a:off x="172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직사각형 42"/>
                  <p:cNvSpPr/>
                  <p:nvPr/>
                </p:nvSpPr>
                <p:spPr>
                  <a:xfrm>
                    <a:off x="1330724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왼쪽 중괄호 43"/>
                  <p:cNvSpPr/>
                  <p:nvPr/>
                </p:nvSpPr>
                <p:spPr>
                  <a:xfrm rot="16200000">
                    <a:off x="6768000" y="504000"/>
                    <a:ext cx="144000" cy="288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6372000" y="2016000"/>
                    <a:ext cx="952185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5" name="직사각형 34"/>
                <p:cNvSpPr/>
                <p:nvPr/>
              </p:nvSpPr>
              <p:spPr>
                <a:xfrm>
                  <a:off x="8640000" y="1008000"/>
                  <a:ext cx="282130" cy="15388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>
                  <a:spAutoFit/>
                </a:bodyPr>
                <a:lstStyle/>
                <a:p>
                  <a:pPr algn="ctr"/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Time</a:t>
                  </a:r>
                  <a:endParaRPr lang="ko-KR" altLang="en-US" sz="1000" dirty="0" smtClean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/>
                <p:cNvGrpSpPr/>
                <p:nvPr/>
              </p:nvGrpSpPr>
              <p:grpSpPr>
                <a:xfrm>
                  <a:off x="3240000" y="1044000"/>
                  <a:ext cx="1440000" cy="297888"/>
                  <a:chOff x="360000" y="1872000"/>
                  <a:chExt cx="1440000" cy="297888"/>
                </a:xfrm>
              </p:grpSpPr>
              <p:sp>
                <p:nvSpPr>
                  <p:cNvPr id="40" name="왼쪽 중괄호 39"/>
                  <p:cNvSpPr/>
                  <p:nvPr/>
                </p:nvSpPr>
                <p:spPr>
                  <a:xfrm rot="16200000">
                    <a:off x="1008000" y="1224000"/>
                    <a:ext cx="144000" cy="144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1" name="직사각형 40"/>
                  <p:cNvSpPr/>
                  <p:nvPr/>
                </p:nvSpPr>
                <p:spPr>
                  <a:xfrm>
                    <a:off x="540000" y="2016000"/>
                    <a:ext cx="1074013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err="1" smtClean="0">
                        <a:solidFill>
                          <a:schemeClr val="tx1"/>
                        </a:solidFill>
                      </a:rPr>
                      <a:t>MaxSectionTime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/2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7" name="그룹 36"/>
                <p:cNvGrpSpPr/>
                <p:nvPr/>
              </p:nvGrpSpPr>
              <p:grpSpPr>
                <a:xfrm>
                  <a:off x="4680000" y="1044000"/>
                  <a:ext cx="720000" cy="297888"/>
                  <a:chOff x="360000" y="1872000"/>
                  <a:chExt cx="720000" cy="297888"/>
                </a:xfrm>
              </p:grpSpPr>
              <p:sp>
                <p:nvSpPr>
                  <p:cNvPr id="38" name="왼쪽 중괄호 37"/>
                  <p:cNvSpPr/>
                  <p:nvPr/>
                </p:nvSpPr>
                <p:spPr>
                  <a:xfrm rot="16200000">
                    <a:off x="648000" y="1584000"/>
                    <a:ext cx="144000" cy="720000"/>
                  </a:xfrm>
                  <a:prstGeom prst="leftBrace">
                    <a:avLst>
                      <a:gd name="adj1" fmla="val 51328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직사각형 38"/>
                  <p:cNvSpPr/>
                  <p:nvPr/>
                </p:nvSpPr>
                <p:spPr>
                  <a:xfrm>
                    <a:off x="540001" y="2016000"/>
                    <a:ext cx="376706" cy="153888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noFill/>
                  </a:ln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altLang="ko-KR" sz="1000" dirty="0" smtClean="0">
                        <a:solidFill>
                          <a:schemeClr val="tx1"/>
                        </a:solidFill>
                      </a:rPr>
                      <a:t>MST/4</a:t>
                    </a:r>
                    <a:endParaRPr lang="ko-KR" altLang="en-US" sz="1000" dirty="0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47" name="직사각형 46"/>
            <p:cNvSpPr/>
            <p:nvPr/>
          </p:nvSpPr>
          <p:spPr>
            <a:xfrm>
              <a:off x="6316138" y="4725144"/>
              <a:ext cx="2504334" cy="30777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If ODEINT is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sucessful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</a:rPr>
                <a:t>SectionTime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&amp;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Tol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is set to initial values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7" idx="0"/>
            </p:cNvCxnSpPr>
            <p:nvPr/>
          </p:nvCxnSpPr>
          <p:spPr>
            <a:xfrm flipH="1" flipV="1">
              <a:off x="7324185" y="4540944"/>
              <a:ext cx="244120" cy="184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67544" y="2996952"/>
            <a:ext cx="3975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말로 설명하면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ODEINT </a:t>
            </a:r>
            <a:r>
              <a:rPr lang="ko-KR" altLang="en-US" sz="1200" dirty="0" smtClean="0"/>
              <a:t>수렴 </a:t>
            </a:r>
            <a:r>
              <a:rPr lang="ko-KR" altLang="en-US" sz="1200" dirty="0" err="1" smtClean="0"/>
              <a:t>실패시</a:t>
            </a:r>
            <a:r>
              <a:rPr lang="ko-KR" altLang="en-US" sz="1200" dirty="0" smtClean="0"/>
              <a:t> 다음 순서로 진행</a:t>
            </a:r>
            <a:endParaRPr lang="en-US" altLang="ko-KR" sz="1200" dirty="0" smtClean="0"/>
          </a:p>
          <a:p>
            <a:pPr marL="342900" indent="-342900">
              <a:buAutoNum type="arabicParenR"/>
            </a:pP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/=2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MinSectionTime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SectionTime</a:t>
            </a:r>
            <a:r>
              <a:rPr lang="en-US" altLang="ko-KR" sz="1200" dirty="0" smtClean="0"/>
              <a:t>*=2,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*=2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</a:t>
            </a: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&gt;</a:t>
            </a:r>
            <a:r>
              <a:rPr lang="en-US" altLang="ko-KR" sz="1200" dirty="0" err="1" smtClean="0"/>
              <a:t>TolMax</a:t>
            </a:r>
            <a:r>
              <a:rPr lang="en-US" altLang="ko-KR" sz="1200" dirty="0" smtClean="0"/>
              <a:t>, ERROR</a:t>
            </a:r>
            <a:endParaRPr lang="en-US" altLang="ko-KR" sz="1200" dirty="0"/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Result2=ODEINT()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</a:t>
            </a:r>
          </a:p>
          <a:p>
            <a:pPr marL="1257300" lvl="2" indent="-342900">
              <a:buAutoNum type="arabicParenR"/>
            </a:pPr>
            <a:r>
              <a:rPr lang="en-US" altLang="ko-KR" sz="1200" dirty="0" err="1" smtClean="0"/>
              <a:t>Tol</a:t>
            </a:r>
            <a:r>
              <a:rPr lang="en-US" altLang="ko-KR" sz="1200" dirty="0" smtClean="0"/>
              <a:t>*=0.75, Result3=ODEINT()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converged, Result=Result3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If not converged, Result=Result2</a:t>
            </a:r>
          </a:p>
          <a:p>
            <a:pPr marL="1257300" lvl="2" indent="-342900">
              <a:buAutoNum type="arabicParenR"/>
            </a:pPr>
            <a:r>
              <a:rPr lang="en-US" altLang="ko-KR" sz="1200" dirty="0" smtClean="0"/>
              <a:t>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not converged, </a:t>
            </a: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2-1)</a:t>
            </a:r>
          </a:p>
          <a:p>
            <a:pPr marL="342900" indent="-342900">
              <a:buAutoNum type="arabicParenR"/>
            </a:pPr>
            <a:r>
              <a:rPr lang="en-US" altLang="ko-KR" sz="1200" dirty="0" smtClean="0"/>
              <a:t>If not,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Result=ODEINT()</a:t>
            </a:r>
          </a:p>
          <a:p>
            <a:pPr marL="800100" lvl="1" indent="-342900">
              <a:buAutoNum type="arabicParenR"/>
            </a:pPr>
            <a:r>
              <a:rPr lang="en-US" altLang="ko-KR" sz="1200" dirty="0" smtClean="0"/>
              <a:t>If converged, break</a:t>
            </a:r>
          </a:p>
          <a:p>
            <a:pPr marL="800100" lvl="1" indent="-342900">
              <a:buAutoNum type="arabicParenR"/>
            </a:pPr>
            <a:r>
              <a:rPr lang="en-US" altLang="ko-KR" sz="1200" dirty="0" err="1" smtClean="0"/>
              <a:t>goto</a:t>
            </a:r>
            <a:r>
              <a:rPr lang="en-US" altLang="ko-KR" sz="1200" dirty="0" smtClean="0"/>
              <a:t> 1)</a:t>
            </a:r>
          </a:p>
          <a:p>
            <a:pPr marL="342900" indent="-342900">
              <a:buAutoNum type="arabicParenR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67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Solution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출처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Solution,Status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odeint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, …)</a:t>
            </a:r>
          </a:p>
          <a:p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en-US" altLang="ko-KR" dirty="0" err="1" smtClean="0"/>
              <a:t>numpy.ndarray</a:t>
            </a:r>
            <a:r>
              <a:rPr lang="en-US" altLang="ko-KR" dirty="0" smtClean="0"/>
              <a:t>] Solution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StartValues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벡터를 가지고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로부터 얻어지는 </a:t>
            </a:r>
            <a:r>
              <a:rPr lang="en-US" altLang="ko-KR" dirty="0" smtClean="0"/>
              <a:t>&lt;t&gt; </a:t>
            </a:r>
            <a:r>
              <a:rPr lang="ko-KR" altLang="en-US" dirty="0" smtClean="0"/>
              <a:t>벡터의 각 성분에 대한 </a:t>
            </a:r>
            <a:r>
              <a:rPr lang="en-US" altLang="ko-KR" dirty="0" smtClean="0"/>
              <a:t>State Vector. 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에서의 해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 </a:t>
            </a:r>
            <a:r>
              <a:rPr lang="ko-KR" altLang="en-US" dirty="0" smtClean="0"/>
              <a:t>벡터와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err="1" smtClean="0"/>
              <a:t>매칭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[U,DU,W,DW,R,DR, … for all (K,L)] at t[0]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[U,DU,W,DW,R,DR</a:t>
            </a:r>
            <a:r>
              <a:rPr lang="en-US" altLang="ko-KR" dirty="0"/>
              <a:t>, … for all (K,L)</a:t>
            </a:r>
            <a:r>
              <a:rPr lang="en-US" altLang="ko-KR" dirty="0" smtClean="0"/>
              <a:t>] </a:t>
            </a:r>
            <a:r>
              <a:rPr lang="en-US" altLang="ko-KR" dirty="0"/>
              <a:t>at </a:t>
            </a:r>
            <a:r>
              <a:rPr lang="en-US" altLang="ko-KR" dirty="0" smtClean="0"/>
              <a:t>t[1]</a:t>
            </a:r>
            <a:r>
              <a:rPr lang="en-US" altLang="ko-KR" baseline="-25000" dirty="0" smtClean="0"/>
              <a:t> </a:t>
            </a:r>
            <a:r>
              <a:rPr lang="en-US" altLang="ko-KR" dirty="0" smtClean="0"/>
              <a:t>, …]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(Solution) ==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(t)</a:t>
            </a:r>
          </a:p>
          <a:p>
            <a:r>
              <a:rPr lang="ko-KR" altLang="en-US" dirty="0" smtClean="0"/>
              <a:t>주의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번의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에서 한 개의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이 얻어짐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시간에 대한 해가 아니라 현재 적분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에 대한 해임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전체 해를 다 저장하려면 메모리 문제가 생길 수 있으므로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Section </a:t>
            </a:r>
            <a:r>
              <a:rPr lang="ko-KR" altLang="en-US" dirty="0" smtClean="0"/>
              <a:t>별로 구하고 결과 파일에 추가 저장하여 메모리를 절약한다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Acceleration</a:t>
            </a:r>
            <a:r>
              <a:rPr lang="ko-KR" altLang="en-US" dirty="0" smtClean="0"/>
              <a:t>은 포함되지 않음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 </a:t>
            </a:r>
            <a:r>
              <a:rPr lang="en-US" altLang="ko-KR" dirty="0" smtClean="0"/>
              <a:t>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구하는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ExtractAccelFromXV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Solution,t,Core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Core </a:t>
            </a:r>
            <a:r>
              <a:rPr lang="ko-KR" altLang="en-US" sz="8000" dirty="0" smtClean="0"/>
              <a:t>변수 공간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노심 루프 돌리는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/>
              <a:t>LCoreReverseIndex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(Core['</a:t>
            </a:r>
            <a:r>
              <a:rPr lang="en-US" altLang="ko-KR" dirty="0" err="1"/>
              <a:t>ReverseIndex</a:t>
            </a:r>
            <a:r>
              <a:rPr lang="en-US" altLang="ko-KR" dirty="0"/>
              <a:t>'])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IndexBlock</a:t>
            </a:r>
            <a:r>
              <a:rPr lang="en-US" altLang="ko-KR" dirty="0"/>
              <a:t> in </a:t>
            </a:r>
            <a:r>
              <a:rPr lang="en-US" altLang="ko-KR" dirty="0" err="1"/>
              <a:t>xrange</a:t>
            </a:r>
            <a:r>
              <a:rPr lang="en-US" altLang="ko-KR" dirty="0"/>
              <a:t>(</a:t>
            </a:r>
            <a:r>
              <a:rPr lang="en-US" altLang="ko-KR" dirty="0" err="1"/>
              <a:t>LCoreReverseIndex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 smtClean="0"/>
              <a:t>  K,L </a:t>
            </a:r>
            <a:r>
              <a:rPr lang="en-US" altLang="ko-KR" dirty="0"/>
              <a:t>= Core['</a:t>
            </a:r>
            <a:r>
              <a:rPr lang="en-US" altLang="ko-KR" dirty="0" err="1"/>
              <a:t>ReverseIndex</a:t>
            </a:r>
            <a:r>
              <a:rPr lang="en-US" altLang="ko-KR" dirty="0"/>
              <a:t>'][</a:t>
            </a:r>
            <a:r>
              <a:rPr lang="en-US" altLang="ko-KR" dirty="0" err="1"/>
              <a:t>IndexBlock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IndexW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IndexBlock</a:t>
            </a:r>
            <a:r>
              <a:rPr lang="en-US" altLang="ko-KR" dirty="0"/>
              <a:t>*6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0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smtClean="0"/>
              <a:t>[</a:t>
            </a:r>
            <a:r>
              <a:rPr lang="en-US" altLang="ko-KR" sz="4000" dirty="0" err="1" smtClean="0"/>
              <a:t>Dict</a:t>
            </a:r>
            <a:r>
              <a:rPr lang="en-US" altLang="ko-KR" sz="4000" dirty="0" smtClean="0"/>
              <a:t>] Core[‘Array’] : </a:t>
            </a:r>
            <a:r>
              <a:rPr lang="ko-KR" altLang="en-US" sz="4000" dirty="0" smtClean="0"/>
              <a:t>코어 형태 저장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프로그램 내부에서 계산 편의상 다음과 같이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Base, CSB </a:t>
            </a:r>
            <a:r>
              <a:rPr lang="ko-KR" altLang="en-US" dirty="0" smtClean="0"/>
              <a:t>정보 저장하지 않음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Base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는 위치 정보가 필요하지 않기 때문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Core[‘Array’][K][L]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위치의 블록의 이름 문자가 저장됨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블록의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시작함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편의상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사전의 키 값 생략함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{ {‘W’}, {‘B’, ’B’}, {‘B’}, {‘W’}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3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{ {’W’, ‘W’, ‘W’}, {’A’, ‘B’, ‘C’}, {‘B’, ‘C’, ‘D’}, {‘W’, ‘W’, ‘W’ }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Core[‘Index’]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</a:t>
            </a:r>
            <a:r>
              <a:rPr lang="en-US" altLang="ko-KR" dirty="0" smtClean="0"/>
              <a:t>1 </a:t>
            </a:r>
            <a:r>
              <a:rPr lang="ko-KR" altLang="en-US" dirty="0" smtClean="0"/>
              <a:t>매칭됨</a:t>
            </a:r>
            <a:r>
              <a:rPr lang="en-US" altLang="ko-KR" dirty="0" smtClean="0"/>
              <a:t>.</a:t>
            </a:r>
          </a:p>
          <a:p>
            <a:pPr marL="914400" lvl="2" indent="0">
              <a:buNone/>
            </a:pP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954501" y="2879941"/>
            <a:ext cx="1404000" cy="1008016"/>
            <a:chOff x="1800000" y="2340000"/>
            <a:chExt cx="1404000" cy="1008016"/>
          </a:xfrm>
        </p:grpSpPr>
        <p:sp>
          <p:nvSpPr>
            <p:cNvPr id="31" name="직사각형 30"/>
            <p:cNvSpPr/>
            <p:nvPr/>
          </p:nvSpPr>
          <p:spPr>
            <a:xfrm>
              <a:off x="1980000" y="3060000"/>
              <a:ext cx="104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CSB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6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60000" y="234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20000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80000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0000" y="3204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800000" y="2340000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60000" y="2340016"/>
              <a:ext cx="144000" cy="864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861387" y="4365008"/>
            <a:ext cx="1404128" cy="1224016"/>
            <a:chOff x="4320000" y="1980000"/>
            <a:chExt cx="1404128" cy="1224016"/>
          </a:xfrm>
        </p:grpSpPr>
        <p:sp>
          <p:nvSpPr>
            <p:cNvPr id="41" name="직사각형 40"/>
            <p:cNvSpPr/>
            <p:nvPr/>
          </p:nvSpPr>
          <p:spPr>
            <a:xfrm>
              <a:off x="4320000" y="3060000"/>
              <a:ext cx="1404000" cy="1440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4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679992" y="28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679992" y="252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039992" y="2700000"/>
              <a:ext cx="32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399992" y="270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4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679992" y="198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39992" y="2160000"/>
              <a:ext cx="324000" cy="54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040000" y="1980000"/>
              <a:ext cx="324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399992" y="234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99992" y="1980000"/>
              <a:ext cx="144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20000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580128" y="1980000"/>
              <a:ext cx="144000" cy="10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Base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Core[‘M’], Core[‘N’] </a:t>
            </a:r>
            <a:r>
              <a:rPr lang="ko-KR" altLang="en-US" dirty="0" smtClean="0"/>
              <a:t>코어 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Core[‘M’] : </a:t>
            </a:r>
            <a:r>
              <a:rPr lang="ko-KR" altLang="en-US" dirty="0" smtClean="0"/>
              <a:t>전체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</a:t>
            </a:r>
            <a:endParaRPr lang="en-US" altLang="ko-KR" dirty="0" smtClean="0"/>
          </a:p>
          <a:p>
            <a:r>
              <a:rPr lang="en-US" altLang="ko-KR" dirty="0" smtClean="0"/>
              <a:t>Core[‘N’] 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별 블록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Core[‘N’] -&gt; [1, 2, 3, 2, 1]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] Core[‘Index’]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(K,L)</a:t>
            </a:r>
            <a:r>
              <a:rPr lang="ko-KR" altLang="en-US" dirty="0" smtClean="0"/>
              <a:t>을 알 때 </a:t>
            </a:r>
            <a:r>
              <a:rPr lang="en-US" altLang="ko-KR" dirty="0" smtClean="0"/>
              <a:t>State Vector </a:t>
            </a:r>
            <a:r>
              <a:rPr lang="ko-KR" altLang="en-US" dirty="0" smtClean="0"/>
              <a:t>내에서의 위치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알려줌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index = Core[‘Index’][K][L]</a:t>
            </a:r>
          </a:p>
          <a:p>
            <a:r>
              <a:rPr lang="en-US" altLang="ko-KR" dirty="0" smtClean="0"/>
              <a:t>K, L</a:t>
            </a:r>
            <a:r>
              <a:rPr lang="ko-KR" altLang="en-US" dirty="0" smtClean="0"/>
              <a:t>을 잘못 </a:t>
            </a:r>
            <a:r>
              <a:rPr lang="ko-KR" altLang="en-US" dirty="0" err="1" smtClean="0"/>
              <a:t>지정할시</a:t>
            </a:r>
            <a:r>
              <a:rPr lang="ko-KR" altLang="en-US" dirty="0" smtClean="0"/>
              <a:t> 체크 못함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Core[‘Index’][0][0] == 0 (</a:t>
            </a:r>
            <a:r>
              <a:rPr lang="ko-KR" altLang="en-US" dirty="0" smtClean="0"/>
              <a:t>무조건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If 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’]==True:</a:t>
            </a:r>
          </a:p>
          <a:p>
            <a:pPr lvl="1"/>
            <a:r>
              <a:rPr lang="en-US" altLang="ko-KR" dirty="0" smtClean="0"/>
              <a:t>Core[‘Index’][1][0] == 1</a:t>
            </a:r>
          </a:p>
          <a:p>
            <a:pPr lvl="1"/>
            <a:r>
              <a:rPr lang="en-US" altLang="ko-KR" dirty="0" smtClean="0"/>
              <a:t>else: Core[‘Index’][1][0]</a:t>
            </a:r>
          </a:p>
          <a:p>
            <a:r>
              <a:rPr lang="en-US" altLang="ko-KR" dirty="0" smtClean="0"/>
              <a:t>[!] </a:t>
            </a:r>
            <a:r>
              <a:rPr lang="ko-KR" altLang="en-US" dirty="0" smtClean="0"/>
              <a:t>주의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블록이 없어도 </a:t>
            </a:r>
            <a:r>
              <a:rPr lang="en-US" altLang="ko-KR" dirty="0" smtClean="0"/>
              <a:t>(K,0) </a:t>
            </a:r>
            <a:r>
              <a:rPr lang="ko-KR" altLang="en-US" dirty="0" smtClean="0"/>
              <a:t>위치에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 저장됨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그러므로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(Core[‘Index’]) !=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’])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StateVector</a:t>
            </a:r>
            <a:r>
              <a:rPr lang="ko-KR" altLang="en-US" dirty="0" smtClean="0"/>
              <a:t>의 정확한 메모리 사이즈는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’])*6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4860032" y="2636911"/>
            <a:ext cx="504056" cy="22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364088" y="2132856"/>
            <a:ext cx="3779912" cy="7326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/>
              <a:t>“==“</a:t>
            </a:r>
            <a:r>
              <a:rPr lang="ko-KR" altLang="en-US" sz="1050" b="1" dirty="0" smtClean="0"/>
              <a:t>이 오타인지 불분명</a:t>
            </a:r>
            <a:r>
              <a:rPr lang="en-US" altLang="ko-KR" sz="1050" b="1" dirty="0" smtClean="0"/>
              <a:t>.</a:t>
            </a:r>
          </a:p>
          <a:p>
            <a:pPr algn="ctr"/>
            <a:r>
              <a:rPr lang="en-US" altLang="ko-KR" sz="1050" b="1" dirty="0" smtClean="0"/>
              <a:t>CSB</a:t>
            </a:r>
            <a:r>
              <a:rPr lang="ko-KR" altLang="en-US" sz="1050" b="1" dirty="0" smtClean="0"/>
              <a:t> 있으면 </a:t>
            </a:r>
            <a:r>
              <a:rPr lang="en-US" altLang="ko-KR" sz="1050" b="1" dirty="0" smtClean="0"/>
              <a:t>[1][0]</a:t>
            </a:r>
            <a:r>
              <a:rPr lang="ko-KR" altLang="en-US" sz="1050" b="1" dirty="0" smtClean="0"/>
              <a:t>에 </a:t>
            </a:r>
            <a:r>
              <a:rPr lang="en-US" altLang="ko-KR" sz="1050" b="1" dirty="0" smtClean="0"/>
              <a:t>1</a:t>
            </a:r>
            <a:r>
              <a:rPr lang="ko-KR" altLang="en-US" sz="1050" b="1" dirty="0" smtClean="0"/>
              <a:t>을 넣겠다는 것으로 보이나 </a:t>
            </a:r>
            <a:r>
              <a:rPr lang="ko-KR" altLang="en-US" sz="1050" b="1" dirty="0" err="1" smtClean="0"/>
              <a:t>확인요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4860032" y="3068960"/>
            <a:ext cx="504056" cy="2285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64088" y="2865511"/>
            <a:ext cx="3779912" cy="5040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해당 위치에 뭔가 넣는 것으로 보임</a:t>
            </a:r>
            <a:r>
              <a:rPr lang="en-US" altLang="ko-KR" sz="1050" b="1" dirty="0" smtClean="0"/>
              <a:t>. </a:t>
            </a:r>
            <a:r>
              <a:rPr lang="ko-KR" altLang="en-US" sz="1050" b="1" dirty="0" err="1" smtClean="0"/>
              <a:t>확인요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5796136" y="4293095"/>
            <a:ext cx="1440160" cy="2160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36296" y="4293096"/>
            <a:ext cx="1835696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텍스트로 설명 요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13" name="오른쪽 화살표 12"/>
          <p:cNvSpPr/>
          <p:nvPr/>
        </p:nvSpPr>
        <p:spPr>
          <a:xfrm rot="9820689">
            <a:off x="6499634" y="4749860"/>
            <a:ext cx="720080" cy="22127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679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[K,L]=Core[‘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’][index]</a:t>
            </a:r>
          </a:p>
          <a:p>
            <a:r>
              <a:rPr lang="ko-KR" altLang="en-US" dirty="0" smtClean="0"/>
              <a:t>전체 노심을 루프 돌리기 위해 필요함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91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Core[‘BTNs’]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Core[‘Index’]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Core[‘</a:t>
            </a:r>
            <a:r>
              <a:rPr lang="en-US" altLang="ko-KR" dirty="0" err="1" smtClean="0"/>
              <a:t>ReverseIndex</a:t>
            </a:r>
            <a:r>
              <a:rPr lang="en-US" altLang="ko-KR" dirty="0" smtClean="0"/>
              <a:t>’] </a:t>
            </a:r>
            <a:r>
              <a:rPr lang="ko-KR" altLang="en-US" dirty="0" smtClean="0"/>
              <a:t>에 저장되는 순서에 따른 블록 타입의 이름을 저장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[‘</a:t>
            </a:r>
            <a:r>
              <a:rPr lang="en-US" altLang="ko-KR" dirty="0" err="1" smtClean="0"/>
              <a:t>Base’,’CSB’,’W’,’W’,’W’,’B</a:t>
            </a:r>
            <a:r>
              <a:rPr lang="en-US" altLang="ko-KR" dirty="0" smtClean="0"/>
              <a:t>’,…]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9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803387" y="1015747"/>
            <a:ext cx="4329550" cy="2981040"/>
            <a:chOff x="4634458" y="1015747"/>
            <a:chExt cx="4329550" cy="298104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015747"/>
              <a:ext cx="4320000" cy="74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761547"/>
              <a:ext cx="4320000" cy="74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507827"/>
              <a:ext cx="4320000" cy="74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458" y="3248827"/>
              <a:ext cx="4320000" cy="74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오른쪽 화살표 4"/>
          <p:cNvSpPr/>
          <p:nvPr/>
        </p:nvSpPr>
        <p:spPr>
          <a:xfrm>
            <a:off x="4443347" y="2227129"/>
            <a:ext cx="360040" cy="58727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0" y="1016834"/>
            <a:ext cx="4320000" cy="2916136"/>
            <a:chOff x="-1700213" y="1635634"/>
            <a:chExt cx="4320000" cy="2916136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1635634"/>
              <a:ext cx="4320000" cy="74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101408"/>
              <a:ext cx="4320000" cy="721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3823056"/>
              <a:ext cx="4320000" cy="728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00213" y="2376488"/>
              <a:ext cx="4320000" cy="72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787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{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}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(K,L)</a:t>
            </a:r>
            <a:r>
              <a:rPr lang="ko-KR" altLang="en-US" dirty="0"/>
              <a:t>의 블록 타입 이름을 반환</a:t>
            </a:r>
          </a:p>
          <a:p>
            <a:r>
              <a:rPr lang="en-US" altLang="ko-KR" dirty="0" smtClean="0"/>
              <a:t>BTN = Core[‘</a:t>
            </a:r>
            <a:r>
              <a:rPr lang="en-US" altLang="ko-KR" dirty="0" err="1" smtClean="0"/>
              <a:t>BTNsKL</a:t>
            </a:r>
            <a:r>
              <a:rPr lang="en-US" altLang="ko-KR" dirty="0" smtClean="0"/>
              <a:t>’][K][L]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815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err="1" smtClean="0"/>
              <a:t>FixedToBase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105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87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IndexFixed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저장 순서의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r>
              <a:rPr lang="en-US" altLang="ko-KR" dirty="0" smtClean="0"/>
              <a:t>Base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는 절대로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가 될 수 없으므로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은 저장될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[1,2,5,10]  -&gt; </a:t>
            </a:r>
            <a:r>
              <a:rPr lang="ko-KR" altLang="en-US" dirty="0" smtClean="0"/>
              <a:t>메모리 저장 순서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번 블록들이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5007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[List] 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Fixed==‘Fixed’</a:t>
            </a:r>
            <a:r>
              <a:rPr lang="ko-KR" altLang="en-US" dirty="0" smtClean="0"/>
              <a:t>인 블록들의 </a:t>
            </a:r>
            <a:r>
              <a:rPr lang="en-US" altLang="ko-KR" dirty="0" smtClean="0"/>
              <a:t>(K,L)</a:t>
            </a:r>
            <a:r>
              <a:rPr lang="ko-KR" altLang="en-US" dirty="0" smtClean="0"/>
              <a:t>을 저장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2146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Flags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Flag_CSB</a:t>
            </a:r>
            <a:r>
              <a:rPr lang="en-US" altLang="ko-KR" dirty="0" smtClean="0"/>
              <a:t>’]==True of False</a:t>
            </a:r>
          </a:p>
          <a:p>
            <a:pPr lvl="1"/>
            <a:r>
              <a:rPr lang="en-US" altLang="ko-KR" dirty="0" smtClean="0"/>
              <a:t>True: CSB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False: CSB</a:t>
            </a:r>
            <a:r>
              <a:rPr lang="ko-KR" altLang="en-US" dirty="0" smtClean="0"/>
              <a:t>를 사용하지 않음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937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Core['</a:t>
            </a:r>
            <a:r>
              <a:rPr lang="en-US" altLang="ko-KR" dirty="0" err="1"/>
              <a:t>Post_CoreShapeAxis</a:t>
            </a:r>
            <a:r>
              <a:rPr lang="en-US" altLang="ko-KR" dirty="0" smtClean="0"/>
              <a:t>']=(</a:t>
            </a:r>
            <a:r>
              <a:rPr lang="en-US" altLang="ko-KR" dirty="0" err="1" smtClean="0"/>
              <a:t>xmin,xmax,ymin,ymax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노심 형상 그림용 좌표축 범위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Misc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Post_CoreShapeInit</a:t>
            </a:r>
            <a:r>
              <a:rPr lang="en-US" altLang="ko-KR" dirty="0" smtClean="0"/>
              <a:t> ()</a:t>
            </a:r>
            <a:r>
              <a:rPr lang="ko-KR" altLang="en-US" dirty="0" smtClean="0"/>
              <a:t>에서 계산됨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35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: &lt;w&gt; (State Vector)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</a:t>
            </a:r>
            <a:r>
              <a:rPr lang="ko-KR" altLang="en-US" dirty="0"/>
              <a:t>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,)</a:t>
            </a:r>
          </a:p>
          <a:p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</a:t>
            </a:r>
            <a:r>
              <a:rPr lang="en-US" altLang="ko-KR" dirty="0" smtClean="0"/>
              <a:t>&lt;t&gt;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State Vector</a:t>
            </a:r>
          </a:p>
          <a:p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[U,DU,W,DW,R,DR, … for all (K,L)]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11247827">
            <a:off x="4748391" y="663647"/>
            <a:ext cx="2520036" cy="2641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380312" y="692697"/>
            <a:ext cx="1776636" cy="7326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변수 타입 명기</a:t>
            </a:r>
            <a:endParaRPr lang="ko-KR" altLang="en-US" sz="1050" b="1" dirty="0"/>
          </a:p>
        </p:txBody>
      </p:sp>
      <p:sp>
        <p:nvSpPr>
          <p:cNvPr id="7" name="오른쪽 화살표 6"/>
          <p:cNvSpPr/>
          <p:nvPr/>
        </p:nvSpPr>
        <p:spPr>
          <a:xfrm rot="11247827">
            <a:off x="4735443" y="1815774"/>
            <a:ext cx="2520036" cy="2641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1844824"/>
            <a:ext cx="2987824" cy="15841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부가설명</a:t>
            </a:r>
            <a:r>
              <a:rPr lang="en-US" altLang="ko-KR" sz="1050" b="1" dirty="0"/>
              <a:t> </a:t>
            </a:r>
            <a:r>
              <a:rPr lang="ko-KR" altLang="en-US" sz="1050" b="1" dirty="0" smtClean="0"/>
              <a:t>필요</a:t>
            </a:r>
            <a:r>
              <a:rPr lang="en-US" altLang="ko-KR" sz="1050" b="1" dirty="0" smtClean="0"/>
              <a:t>.</a:t>
            </a:r>
          </a:p>
          <a:p>
            <a:pPr algn="ctr"/>
            <a:r>
              <a:rPr lang="ko-KR" altLang="en-US" sz="1050" b="1" dirty="0" smtClean="0"/>
              <a:t>이렇게 하면 </a:t>
            </a:r>
            <a:r>
              <a:rPr lang="en-US" altLang="ko-KR" sz="1050" b="1" dirty="0" smtClean="0"/>
              <a:t>w</a:t>
            </a:r>
            <a:r>
              <a:rPr lang="ko-KR" altLang="en-US" sz="1050" b="1" dirty="0" smtClean="0"/>
              <a:t>가 구해진다는 것인가</a:t>
            </a:r>
            <a:r>
              <a:rPr lang="en-US" altLang="ko-KR" sz="1050" b="1" dirty="0" smtClean="0"/>
              <a:t>, </a:t>
            </a:r>
            <a:r>
              <a:rPr lang="ko-KR" altLang="en-US" sz="1050" b="1" dirty="0" smtClean="0"/>
              <a:t>아니면 이렇게 하면 </a:t>
            </a:r>
            <a:r>
              <a:rPr lang="en-US" altLang="ko-KR" sz="1050" b="1" dirty="0" smtClean="0"/>
              <a:t>w</a:t>
            </a:r>
            <a:r>
              <a:rPr lang="ko-KR" altLang="en-US" sz="1050" b="1" dirty="0" smtClean="0"/>
              <a:t>에서 </a:t>
            </a:r>
            <a:r>
              <a:rPr lang="en-US" altLang="ko-KR" sz="1050" b="1" dirty="0" smtClean="0"/>
              <a:t>state vector</a:t>
            </a:r>
            <a:r>
              <a:rPr lang="ko-KR" altLang="en-US" sz="1050" b="1" dirty="0" smtClean="0"/>
              <a:t>가 구해진다는 것인가</a:t>
            </a:r>
            <a:r>
              <a:rPr lang="en-US" altLang="ko-KR" sz="1050" b="1" dirty="0" smtClean="0"/>
              <a:t>?</a:t>
            </a:r>
            <a:endParaRPr lang="en-US" altLang="ko-KR" sz="1050" b="1" dirty="0"/>
          </a:p>
          <a:p>
            <a:pPr algn="ctr"/>
            <a:r>
              <a:rPr lang="en-US" altLang="ko-KR" sz="1050" b="1" dirty="0" smtClean="0"/>
              <a:t>core </a:t>
            </a:r>
            <a:r>
              <a:rPr lang="ko-KR" altLang="en-US" sz="1050" b="1" dirty="0" smtClean="0"/>
              <a:t>뒤의 </a:t>
            </a:r>
            <a:r>
              <a:rPr lang="ko-KR" altLang="en-US" sz="1050" b="1" dirty="0" err="1" smtClean="0"/>
              <a:t>컴마는</a:t>
            </a:r>
            <a:r>
              <a:rPr lang="ko-KR" altLang="en-US" sz="1050" b="1" dirty="0" smtClean="0"/>
              <a:t> 오타인가</a:t>
            </a:r>
            <a:r>
              <a:rPr lang="en-US" altLang="ko-KR" sz="105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10195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odeint</a:t>
            </a:r>
            <a:r>
              <a:rPr lang="ko-KR" altLang="en-US" dirty="0" smtClean="0"/>
              <a:t>에서 사용하는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err="1" smtClean="0"/>
              <a:t>Accel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로컬 변수로 선언</a:t>
            </a:r>
            <a:endParaRPr lang="en-US" altLang="ko-KR" dirty="0" smtClean="0"/>
          </a:p>
          <a:p>
            <a:r>
              <a:rPr lang="ko-KR" altLang="en-US" dirty="0" smtClean="0"/>
              <a:t>다음 구조를 가짐</a:t>
            </a:r>
            <a:endParaRPr lang="en-US" altLang="ko-KR" dirty="0" smtClean="0"/>
          </a:p>
          <a:p>
            <a:pPr lvl="1"/>
            <a:r>
              <a:rPr lang="en-US" altLang="ko-KR" dirty="0"/>
              <a:t>[DU,DDU,DW,DDW,DR,DDR</a:t>
            </a:r>
            <a:r>
              <a:rPr lang="en-US" altLang="ko-KR" dirty="0" smtClean="0"/>
              <a:t>,...]</a:t>
            </a:r>
          </a:p>
          <a:p>
            <a:r>
              <a:rPr lang="en-US" altLang="ko-KR" dirty="0" smtClean="0"/>
              <a:t>(K,L) </a:t>
            </a:r>
            <a:r>
              <a:rPr lang="ko-KR" altLang="en-US" dirty="0" smtClean="0"/>
              <a:t>블록에 대한 인덱스 계산방법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IndexW</a:t>
            </a:r>
            <a:r>
              <a:rPr lang="en-US" altLang="ko-KR" dirty="0" smtClean="0"/>
              <a:t> </a:t>
            </a:r>
            <a:r>
              <a:rPr lang="en-US" altLang="ko-KR" dirty="0"/>
              <a:t>= Core['Index'][K][L]*6</a:t>
            </a:r>
            <a:endParaRPr lang="en-US" altLang="ko-KR" dirty="0" smtClean="0"/>
          </a:p>
          <a:p>
            <a:r>
              <a:rPr lang="en-US" altLang="ko-KR" dirty="0" smtClean="0"/>
              <a:t>DU, DW, DR</a:t>
            </a:r>
            <a:r>
              <a:rPr lang="ko-KR" altLang="en-US" dirty="0" smtClean="0"/>
              <a:t>은 현재 </a:t>
            </a:r>
            <a:r>
              <a:rPr lang="en-US" altLang="ko-KR" dirty="0" smtClean="0"/>
              <a:t>State Vector ([</a:t>
            </a:r>
            <a:r>
              <a:rPr lang="en-US" altLang="ko-KR" dirty="0"/>
              <a:t>U,DU,W,DW,R,DR</a:t>
            </a:r>
            <a:r>
              <a:rPr lang="en-US" altLang="ko-KR" dirty="0" smtClean="0"/>
              <a:t>,...])</a:t>
            </a:r>
            <a:r>
              <a:rPr lang="ko-KR" altLang="en-US" dirty="0" smtClean="0"/>
              <a:t>에서 복사함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블록이 받는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합력을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의 해당 위치에 저장하고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return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됨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Accel</a:t>
            </a:r>
            <a:r>
              <a:rPr lang="ko-KR" altLang="en-US" dirty="0" smtClean="0"/>
              <a:t>을 모든 블록이 공유해야 하므로 각 블록의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함수에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인수로 넘겨서 계산 결과를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하여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에 저장하는 방식으로 계산 결과를 공유함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VectorField</a:t>
            </a:r>
            <a:r>
              <a:rPr lang="en-US" altLang="ko-KR" dirty="0" smtClean="0"/>
              <a:t>(…):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ForceFunc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,…)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771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0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수정</a:t>
            </a:r>
            <a:r>
              <a:rPr lang="en-US" altLang="ko-KR" sz="2400" dirty="0" smtClean="0"/>
              <a:t>#4: 150422 </a:t>
            </a:r>
            <a:r>
              <a:rPr lang="ko-KR" altLang="en-US" sz="2400" dirty="0" smtClean="0"/>
              <a:t>버전 포맷 변경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모듈 </a:t>
            </a:r>
            <a:r>
              <a:rPr lang="en-US" altLang="ko-KR" sz="2400" dirty="0" smtClean="0"/>
              <a:t>import </a:t>
            </a:r>
            <a:r>
              <a:rPr lang="ko-KR" altLang="en-US" sz="2400" dirty="0" smtClean="0"/>
              <a:t>방법 변경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기존파일명</a:t>
            </a:r>
            <a:r>
              <a:rPr lang="en-US" altLang="ko-KR" dirty="0" smtClean="0"/>
              <a:t>_Build###.py</a:t>
            </a:r>
          </a:p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번호가 가장 최신인 것을 자동으로 </a:t>
            </a:r>
            <a:r>
              <a:rPr lang="en-US" altLang="ko-KR" dirty="0" smtClean="0"/>
              <a:t>import </a:t>
            </a:r>
            <a:r>
              <a:rPr lang="ko-KR" altLang="en-US" smtClean="0"/>
              <a:t>하도록 변경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smtClean="0"/>
              <a:t>BC </a:t>
            </a:r>
            <a:r>
              <a:rPr lang="ko-KR" altLang="en-US" sz="8000" dirty="0" smtClean="0"/>
              <a:t>처리방법</a:t>
            </a:r>
            <a:endParaRPr lang="ko-KR" altLang="en-US" sz="8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123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VectorFied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초기에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Core[‘</a:t>
            </a:r>
            <a:r>
              <a:rPr lang="en-US" altLang="ko-KR" dirty="0" err="1" smtClean="0"/>
              <a:t>IndexFixedToBase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에 속한 블록들의 현재 변위를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변위로 치환한다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개별 </a:t>
            </a:r>
            <a:r>
              <a:rPr lang="en-US" altLang="ko-KR" dirty="0" smtClean="0"/>
              <a:t>force </a:t>
            </a:r>
            <a:r>
              <a:rPr lang="ko-KR" altLang="en-US" dirty="0" smtClean="0"/>
              <a:t>계산 과정에서는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여부와 관계없이 정상적으로 계산한다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fixed </a:t>
            </a:r>
            <a:r>
              <a:rPr lang="ko-KR" altLang="en-US" dirty="0" smtClean="0"/>
              <a:t>안된 것으로 보고 계산한다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마지막에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Fixed==‘Fixed’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force=[DU,0,DW,0,DR,0]</a:t>
            </a:r>
          </a:p>
          <a:p>
            <a:pPr lvl="1"/>
            <a:r>
              <a:rPr lang="en-US" altLang="ko-KR" dirty="0" smtClean="0"/>
              <a:t>Fixed==‘</a:t>
            </a:r>
            <a:r>
              <a:rPr lang="en-US" altLang="ko-KR" dirty="0" err="1" smtClean="0"/>
              <a:t>FixedToBase</a:t>
            </a:r>
            <a:r>
              <a:rPr lang="en-US" altLang="ko-KR" dirty="0" smtClean="0"/>
              <a:t>’</a:t>
            </a:r>
          </a:p>
          <a:p>
            <a:pPr lvl="2"/>
            <a:r>
              <a:rPr lang="ko-KR" altLang="en-US" dirty="0" smtClean="0"/>
              <a:t>해당 블록의 </a:t>
            </a:r>
            <a:r>
              <a:rPr lang="en-US" altLang="ko-KR" dirty="0" smtClean="0"/>
              <a:t>force=[0,0,0,0,0,0]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strike="sngStrike" dirty="0" err="1" smtClean="0"/>
              <a:t>odeint</a:t>
            </a:r>
            <a:r>
              <a:rPr lang="en-US" altLang="ko-KR" sz="1600" strike="sngStrike" dirty="0" smtClean="0"/>
              <a:t>()</a:t>
            </a:r>
            <a:r>
              <a:rPr lang="ko-KR" altLang="en-US" sz="1600" strike="sngStrike" dirty="0" smtClean="0"/>
              <a:t>에서 사용자는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를 건드릴 수 없다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사용자는 해당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에서 </a:t>
            </a:r>
            <a:r>
              <a:rPr lang="en-US" altLang="ko-KR" sz="1600" strike="sngStrike" dirty="0" smtClean="0"/>
              <a:t>Force Vector</a:t>
            </a:r>
            <a:r>
              <a:rPr lang="ko-KR" altLang="en-US" sz="1600" strike="sngStrike" dirty="0" smtClean="0"/>
              <a:t>만 계산해서 넘겨줘야 한다</a:t>
            </a:r>
            <a:r>
              <a:rPr lang="en-US" altLang="ko-KR" sz="1600" strike="sngStrike" dirty="0" smtClean="0"/>
              <a:t>.</a:t>
            </a:r>
          </a:p>
          <a:p>
            <a:r>
              <a:rPr lang="ko-KR" altLang="en-US" sz="1600" strike="sngStrike" dirty="0" smtClean="0"/>
              <a:t>그러므로 변위 구속이 있는 물체의 </a:t>
            </a:r>
            <a:r>
              <a:rPr lang="en-US" altLang="ko-KR" sz="1600" strike="sngStrike" dirty="0" smtClean="0"/>
              <a:t>State</a:t>
            </a:r>
            <a:r>
              <a:rPr lang="ko-KR" altLang="en-US" sz="1600" strike="sngStrike" dirty="0" smtClean="0"/>
              <a:t>를 </a:t>
            </a:r>
            <a:r>
              <a:rPr lang="en-US" altLang="ko-KR" sz="1600" strike="sngStrike" dirty="0" smtClean="0"/>
              <a:t>State Vector</a:t>
            </a:r>
            <a:r>
              <a:rPr lang="ko-KR" altLang="en-US" sz="1600" strike="sngStrike" dirty="0" smtClean="0"/>
              <a:t>에 집어넣으면 그 물체의 변위를 조정할 방법이 없다</a:t>
            </a:r>
            <a:r>
              <a:rPr lang="en-US" altLang="ko-KR" sz="1600" strike="sngStrike" dirty="0" smtClean="0"/>
              <a:t>.</a:t>
            </a:r>
          </a:p>
          <a:p>
            <a:pPr lvl="1"/>
            <a:r>
              <a:rPr lang="ko-KR" altLang="en-US" sz="1400" dirty="0" smtClean="0"/>
              <a:t>어쩌면 가능할 지도 모른다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ko-KR" altLang="en-US" sz="1400" dirty="0" smtClean="0"/>
              <a:t>해당 물체의 </a:t>
            </a:r>
            <a:r>
              <a:rPr lang="en-US" altLang="ko-KR" sz="1400" dirty="0" smtClean="0"/>
              <a:t>State Vector</a:t>
            </a:r>
            <a:r>
              <a:rPr lang="ko-KR" altLang="en-US" sz="1400" dirty="0" smtClean="0"/>
              <a:t>를 직접 고치고 </a:t>
            </a:r>
            <a:r>
              <a:rPr lang="en-US" altLang="ko-KR" sz="1400" dirty="0" smtClean="0"/>
              <a:t>Force Vector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{0}</a:t>
            </a:r>
            <a:r>
              <a:rPr lang="ko-KR" altLang="en-US" sz="1400" dirty="0" smtClean="0"/>
              <a:t>으로 놓으면 </a:t>
            </a:r>
            <a:r>
              <a:rPr lang="en-US" altLang="ko-KR" sz="1400" dirty="0" err="1" smtClean="0"/>
              <a:t>odeint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가 그대로 인식하지 않겠는가</a:t>
            </a:r>
            <a:r>
              <a:rPr lang="en-US" altLang="ko-KR" sz="1400" dirty="0" smtClean="0"/>
              <a:t>?</a:t>
            </a:r>
          </a:p>
          <a:p>
            <a:pPr lvl="1"/>
            <a:r>
              <a:rPr lang="ko-KR" altLang="en-US" sz="1400" dirty="0" smtClean="0"/>
              <a:t>좋은 아이디어이다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테스트가 필요하다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오호라 된다</a:t>
            </a:r>
            <a:r>
              <a:rPr lang="en-US" altLang="ko-KR" sz="1400" dirty="0" smtClean="0"/>
              <a:t>~!</a:t>
            </a:r>
          </a:p>
          <a:p>
            <a:pPr lvl="1"/>
            <a:r>
              <a:rPr lang="ko-KR" altLang="en-US" sz="1400" dirty="0" smtClean="0"/>
              <a:t>일단 믿어보자</a:t>
            </a:r>
            <a:r>
              <a:rPr lang="en-US" altLang="ko-KR" sz="1400" dirty="0" smtClean="0"/>
              <a:t>!!</a:t>
            </a:r>
          </a:p>
          <a:p>
            <a:pPr lvl="1"/>
            <a:r>
              <a:rPr lang="ko-KR" altLang="en-US" sz="1400" dirty="0" smtClean="0"/>
              <a:t>테스트 결과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4578350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5488379"/>
            <a:ext cx="591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내부에서 한 블록의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강제로 구속함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PutValToVect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그 블록의 </a:t>
            </a:r>
            <a:r>
              <a:rPr lang="en-US" altLang="ko-KR" dirty="0" smtClean="0"/>
              <a:t>Force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둬야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231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블록과 </a:t>
            </a:r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000" dirty="0" err="1" smtClean="0"/>
              <a:t>BlockTypes</a:t>
            </a:r>
            <a:r>
              <a:rPr lang="en-US" altLang="ko-KR" sz="2000" dirty="0" smtClean="0"/>
              <a:t>[‘</a:t>
            </a:r>
            <a:r>
              <a:rPr lang="en-US" altLang="ko-KR" sz="2000" dirty="0"/>
              <a:t>《</a:t>
            </a:r>
            <a:r>
              <a:rPr lang="en-US" altLang="ko-KR" sz="2000" dirty="0" err="1" smtClean="0"/>
              <a:t>BlockTypeName</a:t>
            </a:r>
            <a:r>
              <a:rPr lang="en-US" altLang="ko-KR" sz="2000" dirty="0"/>
              <a:t>》</a:t>
            </a:r>
            <a:r>
              <a:rPr lang="en-US" altLang="ko-KR" sz="2000" dirty="0" smtClean="0"/>
              <a:t>’]={</a:t>
            </a:r>
            <a:br>
              <a:rPr lang="en-US" altLang="ko-KR" sz="2000" dirty="0" smtClean="0"/>
            </a:br>
            <a:r>
              <a:rPr lang="en-US" altLang="ko-KR" sz="2000" dirty="0" smtClean="0"/>
              <a:t>'a':《</a:t>
            </a:r>
            <a:r>
              <a:rPr lang="en-US" altLang="ko-KR" sz="2000" dirty="0" err="1" smtClean="0"/>
              <a:t>HalfWidthToDowel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'b':《</a:t>
            </a:r>
            <a:r>
              <a:rPr lang="en-US" altLang="ko-KR" sz="2000" dirty="0" err="1" smtClean="0"/>
              <a:t>HalfWidth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'h':《</a:t>
            </a:r>
            <a:r>
              <a:rPr lang="en-US" altLang="ko-KR" sz="2000" dirty="0" err="1" smtClean="0"/>
              <a:t>HalfHeight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'M':《Mass》,</a:t>
            </a:r>
            <a:br>
              <a:rPr lang="en-US" altLang="ko-KR" sz="2000" dirty="0" smtClean="0"/>
            </a:br>
            <a:r>
              <a:rPr lang="en-US" altLang="ko-KR" sz="2000" dirty="0" smtClean="0"/>
              <a:t>'I':《Moment of Inertia, </a:t>
            </a:r>
            <a:r>
              <a:rPr lang="en-US" altLang="ko-KR" sz="2000" dirty="0" err="1" smtClean="0"/>
              <a:t>Ixz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Kh</a:t>
            </a:r>
            <a:r>
              <a:rPr lang="en-US" altLang="ko-KR" sz="2000" dirty="0" smtClean="0"/>
              <a:t>':《Horizontal Spring Constant》,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Ch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</a:t>
            </a:r>
            <a:r>
              <a:rPr lang="en-US" altLang="ko-KR" sz="2000" dirty="0" smtClean="0"/>
              <a:t>Damping Coefficient》,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Kv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Spring Constant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dirty="0" smtClean="0"/>
              <a:t>'</a:t>
            </a:r>
            <a:r>
              <a:rPr lang="en-US" altLang="ko-KR" sz="2000" dirty="0" err="1" smtClean="0"/>
              <a:t>Cv</a:t>
            </a:r>
            <a:r>
              <a:rPr lang="en-US" altLang="ko-KR" sz="2000" dirty="0" smtClean="0"/>
              <a:t>':</a:t>
            </a:r>
            <a:r>
              <a:rPr lang="en-US" altLang="ko-KR" sz="2000" dirty="0"/>
              <a:t>《Horizontal Damping Coefficient</a:t>
            </a:r>
            <a:r>
              <a:rPr lang="en-US" altLang="ko-KR" sz="2000" dirty="0" smtClean="0"/>
              <a:t>》,</a:t>
            </a:r>
            <a:br>
              <a:rPr lang="en-US" altLang="ko-KR" sz="2000" dirty="0" smtClean="0"/>
            </a:br>
            <a:r>
              <a:rPr lang="en-US" altLang="ko-KR" sz="2000" b="1" dirty="0" smtClean="0"/>
              <a:t>'Fix':  </a:t>
            </a:r>
            <a:r>
              <a:rPr lang="en-US" altLang="ko-KR" sz="2000" b="1" dirty="0"/>
              <a:t>《</a:t>
            </a:r>
            <a:r>
              <a:rPr lang="en-US" altLang="ko-KR" sz="2000" b="1" dirty="0" smtClean="0"/>
              <a:t>'None‘, ‘Fixed’ or ‘</a:t>
            </a:r>
            <a:r>
              <a:rPr lang="en-US" altLang="ko-KR" sz="2000" b="1" dirty="0" err="1" smtClean="0"/>
              <a:t>FixedToBase</a:t>
            </a:r>
            <a:r>
              <a:rPr lang="en-US" altLang="ko-KR" sz="2000" b="1" dirty="0" smtClean="0"/>
              <a:t>’》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‘Fix’:</a:t>
            </a:r>
          </a:p>
          <a:p>
            <a:pPr lvl="1"/>
            <a:r>
              <a:rPr lang="en-US" altLang="ko-KR" sz="1600" dirty="0" smtClean="0"/>
              <a:t>‘None’   if </a:t>
            </a:r>
            <a:r>
              <a:rPr lang="en-US" altLang="ko-KR" sz="1600" dirty="0"/>
              <a:t>the block is not fixed</a:t>
            </a:r>
          </a:p>
          <a:p>
            <a:pPr lvl="1"/>
            <a:r>
              <a:rPr lang="en-US" altLang="ko-KR" sz="1600" dirty="0" smtClean="0"/>
              <a:t>‘Fixed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U,W,R=0</a:t>
            </a:r>
          </a:p>
          <a:p>
            <a:pPr lvl="1"/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FixedToBase</a:t>
            </a:r>
            <a:r>
              <a:rPr lang="en-US" altLang="ko-KR" sz="1600" dirty="0"/>
              <a:t>' </a:t>
            </a:r>
            <a:r>
              <a:rPr lang="en-US" altLang="ko-KR" sz="1600" dirty="0" smtClean="0"/>
              <a:t>  if </a:t>
            </a:r>
            <a:r>
              <a:rPr lang="en-US" altLang="ko-KR" sz="1600" dirty="0"/>
              <a:t>U,W,R=U,W,R of </a:t>
            </a:r>
            <a:r>
              <a:rPr lang="en-US" altLang="ko-KR" sz="1600" dirty="0" smtClean="0"/>
              <a:t>Base</a:t>
            </a:r>
          </a:p>
          <a:p>
            <a:r>
              <a:rPr lang="en-US" altLang="ko-KR" sz="2000" strike="sngStrike" dirty="0" smtClean="0"/>
              <a:t>‘Fixed’</a:t>
            </a:r>
            <a:r>
              <a:rPr lang="ko-KR" altLang="en-US" sz="2000" strike="sngStrike" dirty="0" smtClean="0"/>
              <a:t>를 하면 </a:t>
            </a:r>
            <a:r>
              <a:rPr lang="en-US" altLang="ko-KR" sz="2000" strike="sngStrike" dirty="0" err="1" smtClean="0"/>
              <a:t>VectorField</a:t>
            </a:r>
            <a:r>
              <a:rPr lang="en-US" altLang="ko-KR" sz="2000" strike="sngStrike" dirty="0" smtClean="0"/>
              <a:t>()</a:t>
            </a:r>
            <a:r>
              <a:rPr lang="ko-KR" altLang="en-US" sz="2000" strike="sngStrike" dirty="0" smtClean="0"/>
              <a:t>에서 </a:t>
            </a:r>
            <a:r>
              <a:rPr lang="en-US" altLang="ko-KR" sz="2000" strike="sngStrike" dirty="0" smtClean="0"/>
              <a:t>w </a:t>
            </a:r>
            <a:r>
              <a:rPr lang="ko-KR" altLang="en-US" sz="2000" strike="sngStrike" dirty="0" smtClean="0"/>
              <a:t>중 해당 부분을 모두 </a:t>
            </a:r>
            <a:r>
              <a:rPr lang="en-US" altLang="ko-KR" sz="2000" strike="sngStrike" dirty="0" smtClean="0"/>
              <a:t>0</a:t>
            </a:r>
            <a:r>
              <a:rPr lang="ko-KR" altLang="en-US" sz="2000" strike="sngStrike" dirty="0" smtClean="0"/>
              <a:t>으로 둔다</a:t>
            </a:r>
            <a:r>
              <a:rPr lang="en-US" altLang="ko-KR" sz="2000" strike="sngStrike" dirty="0" smtClean="0"/>
              <a:t>.</a:t>
            </a:r>
          </a:p>
          <a:p>
            <a:pPr lvl="1"/>
            <a:r>
              <a:rPr lang="ko-KR" altLang="en-US" sz="1200" dirty="0" smtClean="0"/>
              <a:t>이건 아니다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{0} </a:t>
            </a:r>
            <a:r>
              <a:rPr lang="ko-KR" altLang="en-US" sz="1200" dirty="0" smtClean="0"/>
              <a:t>이 아니었어도 초기 </a:t>
            </a:r>
            <a:r>
              <a:rPr lang="en-US" altLang="ko-KR" sz="1200" dirty="0" smtClean="0"/>
              <a:t>State</a:t>
            </a:r>
            <a:r>
              <a:rPr lang="ko-KR" altLang="en-US" sz="1200" dirty="0" smtClean="0"/>
              <a:t>를 계속 유지해야 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600" dirty="0" smtClean="0"/>
              <a:t>‘Fixed’</a:t>
            </a:r>
            <a:r>
              <a:rPr lang="ko-KR" altLang="en-US" sz="1600" dirty="0" smtClean="0"/>
              <a:t>를 하면 </a:t>
            </a:r>
            <a:r>
              <a:rPr lang="en-US" altLang="ko-KR" sz="1600" dirty="0" err="1" smtClean="0"/>
              <a:t>VectorField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Force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{0}</a:t>
            </a:r>
            <a:r>
              <a:rPr lang="ko-KR" altLang="en-US" sz="1600" dirty="0" smtClean="0"/>
              <a:t>으로 해서 초기 </a:t>
            </a:r>
            <a:r>
              <a:rPr lang="en-US" altLang="ko-KR" sz="1600" dirty="0" smtClean="0"/>
              <a:t>State</a:t>
            </a:r>
            <a:r>
              <a:rPr lang="ko-KR" altLang="en-US" sz="1600" dirty="0" smtClean="0"/>
              <a:t>를 유지하도록 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2000" dirty="0" smtClean="0"/>
              <a:t>‘</a:t>
            </a:r>
            <a:r>
              <a:rPr lang="en-US" altLang="ko-KR" sz="2000" dirty="0" err="1" smtClean="0"/>
              <a:t>FixedToBase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를 하면 </a:t>
            </a:r>
            <a:r>
              <a:rPr lang="en-US" altLang="ko-KR" sz="2000" dirty="0" err="1" smtClean="0"/>
              <a:t>VectorField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w </a:t>
            </a:r>
            <a:r>
              <a:rPr lang="ko-KR" altLang="en-US" sz="2000" dirty="0" smtClean="0"/>
              <a:t>중 해당 부분을 </a:t>
            </a:r>
            <a:r>
              <a:rPr lang="en-US" altLang="ko-KR" sz="2000" dirty="0" smtClean="0"/>
              <a:t>Base 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(K,L)==(0,0)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State)</a:t>
            </a:r>
            <a:r>
              <a:rPr lang="ko-KR" altLang="en-US" sz="2000" dirty="0" smtClean="0"/>
              <a:t>를 복사해서 넣는다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1700" dirty="0" smtClean="0"/>
              <a:t>Core[‘</a:t>
            </a:r>
            <a:r>
              <a:rPr lang="en-US" altLang="ko-KR" sz="1700" dirty="0" err="1" smtClean="0"/>
              <a:t>ReverseIndex</a:t>
            </a:r>
            <a:r>
              <a:rPr lang="en-US" altLang="ko-KR" sz="1700" dirty="0" smtClean="0"/>
              <a:t>’] </a:t>
            </a:r>
            <a:r>
              <a:rPr lang="ko-KR" altLang="en-US" sz="1700" dirty="0" smtClean="0"/>
              <a:t>상에서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가 가장 먼저 처리되므로 </a:t>
            </a:r>
            <a:r>
              <a:rPr lang="en-US" altLang="ko-KR" sz="1700" dirty="0" smtClean="0"/>
              <a:t>(0,0)</a:t>
            </a:r>
            <a:r>
              <a:rPr lang="ko-KR" altLang="en-US" sz="1700" dirty="0" smtClean="0"/>
              <a:t>이 값을 </a:t>
            </a:r>
            <a:r>
              <a:rPr lang="ko-KR" altLang="en-US" sz="1700" dirty="0" err="1" smtClean="0"/>
              <a:t>넣을때</a:t>
            </a:r>
            <a:r>
              <a:rPr lang="ko-KR" altLang="en-US" sz="1700" dirty="0" smtClean="0"/>
              <a:t> 이미 </a:t>
            </a:r>
            <a:r>
              <a:rPr lang="en-US" altLang="ko-KR" sz="1700" dirty="0" smtClean="0"/>
              <a:t>Base</a:t>
            </a:r>
            <a:r>
              <a:rPr lang="ko-KR" altLang="en-US" sz="1700" dirty="0" smtClean="0"/>
              <a:t>는 업데이트가 되어 있다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위 뒤 경우 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즉</a:t>
            </a:r>
            <a:r>
              <a:rPr lang="en-US" altLang="ko-KR" sz="2100" dirty="0" smtClean="0"/>
              <a:t>, ‘None’</a:t>
            </a:r>
            <a:r>
              <a:rPr lang="ko-KR" altLang="en-US" sz="2100" dirty="0" smtClean="0"/>
              <a:t>이 아닌 경우</a:t>
            </a:r>
            <a:r>
              <a:rPr lang="en-US" altLang="ko-KR" sz="2100" dirty="0" smtClean="0"/>
              <a:t>) </a:t>
            </a:r>
            <a:r>
              <a:rPr lang="en-US" altLang="ko-KR" sz="2100" dirty="0" err="1" smtClean="0"/>
              <a:t>Accel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계산 루틴을 수행하지 않고 바로 </a:t>
            </a:r>
            <a:r>
              <a:rPr lang="en-US" altLang="ko-KR" sz="2100" dirty="0" smtClean="0"/>
              <a:t>Force </a:t>
            </a:r>
            <a:r>
              <a:rPr lang="ko-KR" altLang="en-US" sz="2100" dirty="0" smtClean="0"/>
              <a:t>벡터에 </a:t>
            </a:r>
            <a:r>
              <a:rPr lang="en-US" altLang="ko-KR" sz="2100" dirty="0" smtClean="0"/>
              <a:t>(0,0,0,0,0,0) </a:t>
            </a:r>
            <a:r>
              <a:rPr lang="ko-KR" altLang="en-US" sz="2100" dirty="0" smtClean="0"/>
              <a:t>넣는다</a:t>
            </a:r>
            <a:r>
              <a:rPr lang="en-US" altLang="ko-KR" sz="2100" dirty="0" smtClean="0"/>
              <a:t>.</a:t>
            </a:r>
          </a:p>
          <a:p>
            <a:pPr lvl="1"/>
            <a:r>
              <a:rPr lang="ko-KR" altLang="en-US" sz="1700" dirty="0" smtClean="0"/>
              <a:t>주의점</a:t>
            </a:r>
            <a:r>
              <a:rPr lang="en-US" altLang="ko-KR" sz="1700" dirty="0" smtClean="0"/>
              <a:t>: Force </a:t>
            </a:r>
            <a:r>
              <a:rPr lang="ko-KR" altLang="en-US" sz="1700" dirty="0" smtClean="0"/>
              <a:t>벡터에서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은 루프의 가장 뒷부분에서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값을 복사하므로 </a:t>
            </a:r>
            <a:r>
              <a:rPr lang="en-US" altLang="ko-KR" sz="1700" dirty="0" smtClean="0"/>
              <a:t>Force </a:t>
            </a:r>
            <a:r>
              <a:rPr lang="ko-KR" altLang="en-US" sz="1700" dirty="0" smtClean="0"/>
              <a:t>벡터를 </a:t>
            </a:r>
            <a:r>
              <a:rPr lang="en-US" altLang="ko-KR" sz="1700" dirty="0" smtClean="0"/>
              <a:t>{0}</a:t>
            </a:r>
            <a:r>
              <a:rPr lang="ko-KR" altLang="en-US" sz="1700" dirty="0" smtClean="0"/>
              <a:t>으로 둘 때도 이 부분에서 처리해야 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ko-KR" altLang="en-US" sz="1700" dirty="0" smtClean="0"/>
              <a:t>만약 </a:t>
            </a:r>
            <a:r>
              <a:rPr lang="en-US" altLang="ko-KR" sz="1700" dirty="0" err="1" smtClean="0"/>
              <a:t>Accel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계산 하는 부분에서 처리하면 뒷부분에서 </a:t>
            </a:r>
            <a:r>
              <a:rPr lang="en-US" altLang="ko-KR" sz="1700" dirty="0" smtClean="0"/>
              <a:t>DU,DW,DR</a:t>
            </a:r>
            <a:r>
              <a:rPr lang="ko-KR" altLang="en-US" sz="1700" dirty="0" smtClean="0"/>
              <a:t>이 </a:t>
            </a:r>
            <a:r>
              <a:rPr lang="en-US" altLang="ko-KR" sz="1700" dirty="0" smtClean="0"/>
              <a:t>w</a:t>
            </a:r>
            <a:r>
              <a:rPr lang="ko-KR" altLang="en-US" sz="1700" dirty="0" smtClean="0"/>
              <a:t>의 값이 복사되어 들어간다</a:t>
            </a:r>
            <a:r>
              <a:rPr lang="en-US" altLang="ko-KR" sz="1700" dirty="0" smtClean="0"/>
              <a:t>.</a:t>
            </a:r>
          </a:p>
          <a:p>
            <a:r>
              <a:rPr lang="ko-KR" altLang="en-US" sz="2100" dirty="0" smtClean="0"/>
              <a:t>단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베이스는 따로 계산한다</a:t>
            </a:r>
            <a:r>
              <a:rPr lang="en-US" altLang="ko-KR" sz="21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706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변위 구속 방법</a:t>
            </a:r>
            <a:r>
              <a:rPr lang="en-US" altLang="ko-KR" dirty="0"/>
              <a:t>2 – </a:t>
            </a:r>
            <a:r>
              <a:rPr lang="ko-KR" altLang="en-US" dirty="0"/>
              <a:t>블록과 </a:t>
            </a:r>
            <a:r>
              <a:rPr lang="en-US" altLang="ko-KR" dirty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err="1"/>
              <a:t>BlockTypes</a:t>
            </a:r>
            <a:r>
              <a:rPr lang="en-US" altLang="ko-KR" dirty="0"/>
              <a:t>[‘《</a:t>
            </a:r>
            <a:r>
              <a:rPr lang="en-US" altLang="ko-KR" dirty="0" err="1"/>
              <a:t>BlockTypeName</a:t>
            </a:r>
            <a:r>
              <a:rPr lang="en-US" altLang="ko-KR" dirty="0"/>
              <a:t>》’]={</a:t>
            </a:r>
            <a:br>
              <a:rPr lang="en-US" altLang="ko-KR" dirty="0"/>
            </a:br>
            <a:r>
              <a:rPr lang="en-US" altLang="ko-KR" dirty="0"/>
              <a:t>'a':《</a:t>
            </a:r>
            <a:r>
              <a:rPr lang="en-US" altLang="ko-KR" dirty="0" err="1"/>
              <a:t>HalfWidthToDowel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'b':《</a:t>
            </a:r>
            <a:r>
              <a:rPr lang="en-US" altLang="ko-KR" dirty="0" err="1"/>
              <a:t>HalfWidth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'h':《</a:t>
            </a:r>
            <a:r>
              <a:rPr lang="en-US" altLang="ko-KR" dirty="0" err="1"/>
              <a:t>HalfHeight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'M':《Mass》,</a:t>
            </a:r>
            <a:br>
              <a:rPr lang="en-US" altLang="ko-KR" dirty="0"/>
            </a:br>
            <a:r>
              <a:rPr lang="en-US" altLang="ko-KR" dirty="0"/>
              <a:t>'I':《Moment of Inertia, </a:t>
            </a:r>
            <a:r>
              <a:rPr lang="en-US" altLang="ko-KR" dirty="0" err="1"/>
              <a:t>Ixz</a:t>
            </a:r>
            <a:r>
              <a:rPr lang="en-US" altLang="ko-KR" dirty="0"/>
              <a:t>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Kh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Ch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Kv</a:t>
            </a:r>
            <a:r>
              <a:rPr lang="en-US" altLang="ko-KR" dirty="0"/>
              <a:t>':《Horizontal Spring Constant》,</a:t>
            </a:r>
            <a:br>
              <a:rPr lang="en-US" altLang="ko-KR" dirty="0"/>
            </a:br>
            <a:r>
              <a:rPr lang="en-US" altLang="ko-KR" dirty="0"/>
              <a:t>'</a:t>
            </a:r>
            <a:r>
              <a:rPr lang="en-US" altLang="ko-KR" dirty="0" err="1"/>
              <a:t>Cv</a:t>
            </a:r>
            <a:r>
              <a:rPr lang="en-US" altLang="ko-KR" dirty="0"/>
              <a:t>':《Horizontal Damping Coefficient》,</a:t>
            </a:r>
            <a:br>
              <a:rPr lang="en-US" altLang="ko-KR" dirty="0"/>
            </a:br>
            <a:r>
              <a:rPr lang="en-US" altLang="ko-KR" dirty="0" smtClean="0"/>
              <a:t>'Fixed':  </a:t>
            </a:r>
            <a:r>
              <a:rPr lang="en-US" altLang="ko-KR" dirty="0"/>
              <a:t>《'None‘, ‘Fixed’ or ‘</a:t>
            </a:r>
            <a:r>
              <a:rPr lang="en-US" altLang="ko-KR" dirty="0" err="1"/>
              <a:t>FixedToBase</a:t>
            </a:r>
            <a:r>
              <a:rPr lang="en-US" altLang="ko-KR" dirty="0"/>
              <a:t>’》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r>
              <a:rPr lang="en-US" altLang="ko-KR" dirty="0"/>
              <a:t>‘</a:t>
            </a:r>
            <a:r>
              <a:rPr lang="en-US" altLang="ko-KR" dirty="0" smtClean="0"/>
              <a:t>Fixed’:</a:t>
            </a:r>
            <a:endParaRPr lang="en-US" altLang="ko-KR" dirty="0"/>
          </a:p>
          <a:p>
            <a:pPr lvl="1"/>
            <a:r>
              <a:rPr lang="en-US" altLang="ko-KR" dirty="0"/>
              <a:t>‘None’   if the block is not fixed</a:t>
            </a:r>
          </a:p>
          <a:p>
            <a:pPr lvl="1"/>
            <a:r>
              <a:rPr lang="en-US" altLang="ko-KR" dirty="0"/>
              <a:t>‘Fixed'   if U,W,R=0</a:t>
            </a:r>
          </a:p>
          <a:p>
            <a:pPr lvl="1"/>
            <a:r>
              <a:rPr lang="en-US" altLang="ko-KR" dirty="0"/>
              <a:t>'</a:t>
            </a:r>
            <a:r>
              <a:rPr lang="en-US" altLang="ko-KR" dirty="0" err="1"/>
              <a:t>FixedToBase</a:t>
            </a:r>
            <a:r>
              <a:rPr lang="en-US" altLang="ko-KR" dirty="0"/>
              <a:t>'   if U,W,R=U,W,R of Base</a:t>
            </a:r>
          </a:p>
          <a:p>
            <a:r>
              <a:rPr lang="en-US" altLang="ko-KR" strike="sngStrike" dirty="0"/>
              <a:t>‘Fixed’</a:t>
            </a:r>
            <a:r>
              <a:rPr lang="ko-KR" altLang="en-US" strike="sngStrike" dirty="0"/>
              <a:t>를 하면 </a:t>
            </a:r>
            <a:r>
              <a:rPr lang="en-US" altLang="ko-KR" strike="sngStrike" dirty="0" err="1"/>
              <a:t>VectorField</a:t>
            </a:r>
            <a:r>
              <a:rPr lang="en-US" altLang="ko-KR" strike="sngStrike" dirty="0"/>
              <a:t>()</a:t>
            </a:r>
            <a:r>
              <a:rPr lang="ko-KR" altLang="en-US" strike="sngStrike" dirty="0"/>
              <a:t>에서 </a:t>
            </a:r>
            <a:r>
              <a:rPr lang="en-US" altLang="ko-KR" strike="sngStrike" dirty="0"/>
              <a:t>w </a:t>
            </a:r>
            <a:r>
              <a:rPr lang="ko-KR" altLang="en-US" strike="sngStrike" dirty="0"/>
              <a:t>중 해당 부분을 모두 </a:t>
            </a:r>
            <a:r>
              <a:rPr lang="en-US" altLang="ko-KR" strike="sngStrike" dirty="0"/>
              <a:t>0</a:t>
            </a:r>
            <a:r>
              <a:rPr lang="ko-KR" altLang="en-US" strike="sngStrike" dirty="0"/>
              <a:t>으로 둔다</a:t>
            </a:r>
            <a:r>
              <a:rPr lang="en-US" altLang="ko-KR" strike="sngStrike" dirty="0"/>
              <a:t>.</a:t>
            </a:r>
          </a:p>
          <a:p>
            <a:pPr lvl="1"/>
            <a:r>
              <a:rPr lang="ko-KR" altLang="en-US" dirty="0"/>
              <a:t>이건 아니다</a:t>
            </a:r>
            <a:r>
              <a:rPr lang="en-US" altLang="ko-KR" dirty="0"/>
              <a:t>. </a:t>
            </a:r>
            <a:r>
              <a:rPr lang="ko-KR" altLang="en-US" dirty="0"/>
              <a:t>초기 </a:t>
            </a:r>
            <a:r>
              <a:rPr lang="en-US" altLang="ko-KR" dirty="0"/>
              <a:t>State</a:t>
            </a:r>
            <a:r>
              <a:rPr lang="ko-KR" altLang="en-US" dirty="0"/>
              <a:t>가 </a:t>
            </a:r>
            <a:r>
              <a:rPr lang="en-US" altLang="ko-KR" dirty="0"/>
              <a:t>{0} </a:t>
            </a:r>
            <a:r>
              <a:rPr lang="ko-KR" altLang="en-US" dirty="0"/>
              <a:t>이 아니었어도 초기 </a:t>
            </a:r>
            <a:r>
              <a:rPr lang="en-US" altLang="ko-KR" dirty="0"/>
              <a:t>State</a:t>
            </a:r>
            <a:r>
              <a:rPr lang="ko-KR" altLang="en-US" dirty="0"/>
              <a:t>를 계속 유지해야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‘Fixed’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Force</a:t>
            </a:r>
            <a:r>
              <a:rPr lang="ko-KR" altLang="en-US" dirty="0"/>
              <a:t>를 </a:t>
            </a:r>
            <a:r>
              <a:rPr lang="en-US" altLang="ko-KR" dirty="0"/>
              <a:t>{0}</a:t>
            </a:r>
            <a:r>
              <a:rPr lang="ko-KR" altLang="en-US" dirty="0"/>
              <a:t>으로 해서 초기 </a:t>
            </a:r>
            <a:r>
              <a:rPr lang="en-US" altLang="ko-KR" dirty="0"/>
              <a:t>State</a:t>
            </a:r>
            <a:r>
              <a:rPr lang="ko-KR" altLang="en-US" dirty="0"/>
              <a:t>를 유지하도록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FixedToBase</a:t>
            </a:r>
            <a:r>
              <a:rPr lang="en-US" altLang="ko-KR" dirty="0"/>
              <a:t>’</a:t>
            </a:r>
            <a:r>
              <a:rPr lang="ko-KR" altLang="en-US" dirty="0"/>
              <a:t>를 하면 </a:t>
            </a:r>
            <a:r>
              <a:rPr lang="en-US" altLang="ko-KR" dirty="0" err="1"/>
              <a:t>VectorField</a:t>
            </a:r>
            <a:r>
              <a:rPr lang="en-US" altLang="ko-KR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w </a:t>
            </a:r>
            <a:r>
              <a:rPr lang="ko-KR" altLang="en-US" dirty="0"/>
              <a:t>중 해당 부분을 </a:t>
            </a:r>
            <a:r>
              <a:rPr lang="en-US" altLang="ko-KR" dirty="0"/>
              <a:t>Base (</a:t>
            </a:r>
            <a:r>
              <a:rPr lang="ko-KR" altLang="en-US" dirty="0"/>
              <a:t>즉</a:t>
            </a:r>
            <a:r>
              <a:rPr lang="en-US" altLang="ko-KR" dirty="0"/>
              <a:t>, (K,L)==(0,0)</a:t>
            </a:r>
            <a:r>
              <a:rPr lang="ko-KR" altLang="en-US" dirty="0"/>
              <a:t>의 </a:t>
            </a:r>
            <a:r>
              <a:rPr lang="en-US" altLang="ko-KR" dirty="0"/>
              <a:t>State)</a:t>
            </a:r>
            <a:r>
              <a:rPr lang="ko-KR" altLang="en-US" dirty="0"/>
              <a:t>를 복사해서 넣는다</a:t>
            </a:r>
            <a:r>
              <a:rPr lang="en-US" altLang="ko-KR" dirty="0" smtClean="0"/>
              <a:t>. Force</a:t>
            </a:r>
            <a:r>
              <a:rPr lang="ko-KR" altLang="en-US" dirty="0" smtClean="0"/>
              <a:t>는 </a:t>
            </a:r>
            <a:r>
              <a:rPr lang="en-US" altLang="ko-KR" dirty="0"/>
              <a:t>{0</a:t>
            </a:r>
            <a:r>
              <a:rPr lang="en-US" altLang="ko-KR" dirty="0" smtClean="0"/>
              <a:t>}</a:t>
            </a:r>
            <a:r>
              <a:rPr lang="ko-KR" altLang="en-US" dirty="0" smtClean="0"/>
              <a:t>으로 해서 다음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가 변하지 않도록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의 값이 업데이트 되어 있는지 걱정하지 않아도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Core[‘</a:t>
            </a:r>
            <a:r>
              <a:rPr lang="en-US" altLang="ko-KR" dirty="0" err="1"/>
              <a:t>ReverseIndex</a:t>
            </a:r>
            <a:r>
              <a:rPr lang="en-US" altLang="ko-KR" dirty="0"/>
              <a:t>’] </a:t>
            </a:r>
            <a:r>
              <a:rPr lang="ko-KR" altLang="en-US" dirty="0"/>
              <a:t>상에서 </a:t>
            </a:r>
            <a:r>
              <a:rPr lang="en-US" altLang="ko-KR" dirty="0"/>
              <a:t>Base</a:t>
            </a:r>
            <a:r>
              <a:rPr lang="ko-KR" altLang="en-US" dirty="0"/>
              <a:t>가 가장 먼저 처리되므로 </a:t>
            </a:r>
            <a:r>
              <a:rPr lang="en-US" altLang="ko-KR" dirty="0"/>
              <a:t>(0,0)</a:t>
            </a:r>
            <a:r>
              <a:rPr lang="ko-KR" altLang="en-US" dirty="0"/>
              <a:t>이 값을 </a:t>
            </a:r>
            <a:r>
              <a:rPr lang="ko-KR" altLang="en-US" dirty="0" err="1"/>
              <a:t>넣을때</a:t>
            </a:r>
            <a:r>
              <a:rPr lang="ko-KR" altLang="en-US" dirty="0"/>
              <a:t> 이미 </a:t>
            </a:r>
            <a:r>
              <a:rPr lang="en-US" altLang="ko-KR" dirty="0"/>
              <a:t>Base</a:t>
            </a:r>
            <a:r>
              <a:rPr lang="ko-KR" altLang="en-US" dirty="0"/>
              <a:t>는 업데이트가 되어 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주의점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Force </a:t>
            </a:r>
            <a:r>
              <a:rPr lang="ko-KR" altLang="en-US" dirty="0"/>
              <a:t>벡터에서 </a:t>
            </a:r>
            <a:r>
              <a:rPr lang="en-US" altLang="ko-KR" dirty="0"/>
              <a:t>DU,DW,DR</a:t>
            </a:r>
            <a:r>
              <a:rPr lang="ko-KR" altLang="en-US" dirty="0"/>
              <a:t>은 루프의 가장 뒷부분에서 </a:t>
            </a:r>
            <a:r>
              <a:rPr lang="en-US" altLang="ko-KR" dirty="0"/>
              <a:t>w</a:t>
            </a:r>
            <a:r>
              <a:rPr lang="ko-KR" altLang="en-US" dirty="0"/>
              <a:t>의 값을 복사하므로 </a:t>
            </a:r>
            <a:r>
              <a:rPr lang="en-US" altLang="ko-KR" dirty="0"/>
              <a:t>Force </a:t>
            </a:r>
            <a:r>
              <a:rPr lang="ko-KR" altLang="en-US" dirty="0"/>
              <a:t>벡터를 </a:t>
            </a:r>
            <a:r>
              <a:rPr lang="en-US" altLang="ko-KR" dirty="0"/>
              <a:t>{0}</a:t>
            </a:r>
            <a:r>
              <a:rPr lang="ko-KR" altLang="en-US" dirty="0"/>
              <a:t>으로 둘 때도 이 부분에서 처리해야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만약 </a:t>
            </a:r>
            <a:r>
              <a:rPr lang="en-US" altLang="ko-KR" dirty="0" err="1"/>
              <a:t>Accel</a:t>
            </a:r>
            <a:r>
              <a:rPr lang="en-US" altLang="ko-KR" dirty="0"/>
              <a:t> </a:t>
            </a:r>
            <a:r>
              <a:rPr lang="ko-KR" altLang="en-US" dirty="0"/>
              <a:t>계산 하는 부분에서 처리하면 뒷부분에서 </a:t>
            </a:r>
            <a:r>
              <a:rPr lang="en-US" altLang="ko-KR" dirty="0"/>
              <a:t>DU,DW,DR</a:t>
            </a:r>
            <a:r>
              <a:rPr lang="ko-KR" altLang="en-US" dirty="0"/>
              <a:t>이 </a:t>
            </a:r>
            <a:r>
              <a:rPr lang="en-US" altLang="ko-KR" dirty="0"/>
              <a:t>w</a:t>
            </a:r>
            <a:r>
              <a:rPr lang="ko-KR" altLang="en-US" dirty="0"/>
              <a:t>의 값이 복사되어 들어간다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베이스의 구속은 따로 함수로 만들어서 계산한다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274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경계조건에 따라 </a:t>
            </a:r>
            <a:r>
              <a:rPr lang="en-US" altLang="ko-KR" dirty="0" err="1" smtClean="0"/>
              <a:t>odeint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 포함시키느냐 여부가 결정됨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U(t), 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SteateVector</a:t>
            </a:r>
            <a:r>
              <a:rPr lang="ko-KR" altLang="en-US" dirty="0" smtClean="0"/>
              <a:t>에 포함시키면 안됨</a:t>
            </a:r>
            <a:r>
              <a:rPr lang="en-US" altLang="ko-KR" dirty="0" smtClean="0"/>
              <a:t>. (U</a:t>
            </a:r>
            <a:r>
              <a:rPr lang="ko-KR" altLang="en-US" dirty="0" smtClean="0"/>
              <a:t>를 직접 </a:t>
            </a:r>
            <a:r>
              <a:rPr lang="en-US" altLang="ko-KR" dirty="0" smtClean="0"/>
              <a:t>control</a:t>
            </a:r>
            <a:r>
              <a:rPr lang="ko-KR" altLang="en-US" dirty="0" smtClean="0"/>
              <a:t>할 수가 없음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따로 함수를 만들어 하중 계산 루틴이 해당 시간에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</a:t>
            </a:r>
            <a:r>
              <a:rPr lang="ko-KR" altLang="en-US" dirty="0" smtClean="0"/>
              <a:t>를 불러들이도록 </a:t>
            </a:r>
            <a:r>
              <a:rPr lang="ko-KR" altLang="en-US" dirty="0" err="1" smtClean="0"/>
              <a:t>해야함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 smtClean="0"/>
              <a:t>StateVector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부분은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놔두고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하중 계산 시에는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에서 읽지 않고 따로 만든 함수에서 </a:t>
            </a:r>
            <a:r>
              <a:rPr lang="ko-KR" altLang="en-US" dirty="0" err="1" smtClean="0"/>
              <a:t>읽어들임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DU(t), DW(t)</a:t>
            </a:r>
            <a:r>
              <a:rPr lang="ko-KR" altLang="en-US" dirty="0" smtClean="0"/>
              <a:t>가 주어지는 경우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StateVector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[U, 0, W, 0, 0, 0]</a:t>
            </a:r>
            <a:r>
              <a:rPr lang="ko-KR" altLang="en-US" dirty="0" smtClean="0"/>
              <a:t>로 놓고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Force</a:t>
            </a:r>
            <a:r>
              <a:rPr lang="ko-KR" altLang="en-US" dirty="0"/>
              <a:t>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[DU(t), 0, DW(t), 0, 0]</a:t>
            </a:r>
            <a:r>
              <a:rPr lang="ko-KR" altLang="en-US" dirty="0" smtClean="0"/>
              <a:t>로 놓으면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실제로 이런 </a:t>
            </a:r>
            <a:r>
              <a:rPr lang="en-US" altLang="ko-KR" dirty="0" smtClean="0"/>
              <a:t>BC</a:t>
            </a:r>
            <a:r>
              <a:rPr lang="ko-KR" altLang="en-US" dirty="0" smtClean="0"/>
              <a:t>가 주어질 리 없음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DDU(t), DDW(t)</a:t>
            </a:r>
            <a:r>
              <a:rPr lang="ko-KR" altLang="en-US" dirty="0" smtClean="0"/>
              <a:t>가 주어지는 경우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Base</a:t>
            </a:r>
            <a:r>
              <a:rPr lang="ko-KR" altLang="en-US" dirty="0" smtClean="0"/>
              <a:t>를 그대로 놓고 풀면 됨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v04a</a:t>
            </a:r>
            <a:r>
              <a:rPr lang="ko-KR" altLang="en-US" dirty="0" smtClean="0"/>
              <a:t>에서는 일단 보류하고 다음 버전에서 고려하자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524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변위 구속 방법 </a:t>
            </a:r>
            <a:r>
              <a:rPr lang="en-US" altLang="ko-KR" dirty="0" smtClean="0"/>
              <a:t>- 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Load={{}}</a:t>
            </a:r>
          </a:p>
          <a:p>
            <a:pPr lvl="1"/>
            <a:r>
              <a:rPr lang="en-US" altLang="ko-KR" dirty="0" smtClean="0"/>
              <a:t>Load[1] : x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Load[3] : z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Load[5] : r</a:t>
            </a:r>
            <a:r>
              <a:rPr lang="ko-KR" altLang="en-US" dirty="0" smtClean="0"/>
              <a:t>방향 구속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][‘Type’]= ‘None’, ‘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’, ‘</a:t>
            </a:r>
            <a:r>
              <a:rPr lang="en-US" altLang="ko-KR" dirty="0" err="1" smtClean="0"/>
              <a:t>Disp</a:t>
            </a:r>
            <a:r>
              <a:rPr lang="en-US" altLang="ko-KR" dirty="0" smtClean="0"/>
              <a:t>’, or ‘Data’</a:t>
            </a:r>
          </a:p>
          <a:p>
            <a:pPr lvl="1"/>
            <a:r>
              <a:rPr lang="en-US" altLang="ko-KR" dirty="0"/>
              <a:t>Load[</a:t>
            </a:r>
            <a:r>
              <a:rPr lang="en-US" altLang="ko-KR" dirty="0" err="1"/>
              <a:t>i</a:t>
            </a:r>
            <a:r>
              <a:rPr lang="en-US" altLang="ko-KR" dirty="0"/>
              <a:t>][‘</a:t>
            </a:r>
            <a:r>
              <a:rPr lang="en-US" altLang="ko-KR" dirty="0" err="1"/>
              <a:t>FnType</a:t>
            </a:r>
            <a:r>
              <a:rPr lang="en-US" altLang="ko-KR" dirty="0"/>
              <a:t>’]= ‘Sin</a:t>
            </a:r>
            <a:r>
              <a:rPr lang="en-US" altLang="ko-KR" dirty="0" smtClean="0"/>
              <a:t>’, </a:t>
            </a:r>
            <a:r>
              <a:rPr lang="en-US" altLang="ko-KR" dirty="0"/>
              <a:t>‘Cos</a:t>
            </a:r>
            <a:r>
              <a:rPr lang="en-US" altLang="ko-KR" dirty="0" smtClean="0"/>
              <a:t>’, or ‘Data’</a:t>
            </a:r>
            <a:endParaRPr lang="en-US" altLang="ko-KR" dirty="0"/>
          </a:p>
          <a:p>
            <a:pPr lvl="1"/>
            <a:r>
              <a:rPr lang="en-US" altLang="ko-KR" dirty="0" smtClean="0"/>
              <a:t>if ‘Sin’ or ‘Cos’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][‘Amp’]=</a:t>
            </a:r>
            <a:r>
              <a:rPr lang="en-US" altLang="ko-KR" dirty="0"/>
              <a:t> </a:t>
            </a:r>
            <a:r>
              <a:rPr lang="en-US" altLang="ko-KR" dirty="0" smtClean="0"/>
              <a:t>《Amplitude》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Freq</a:t>
            </a:r>
            <a:r>
              <a:rPr lang="en-US" altLang="ko-KR" dirty="0" smtClean="0"/>
              <a:t>’]= 《Frequency (Hz)》</a:t>
            </a:r>
          </a:p>
          <a:p>
            <a:pPr lvl="1"/>
            <a:r>
              <a:rPr lang="en-US" altLang="ko-KR" dirty="0" smtClean="0"/>
              <a:t>if ‘Data’</a:t>
            </a:r>
          </a:p>
          <a:p>
            <a:pPr lvl="2"/>
            <a:r>
              <a:rPr lang="en-US" altLang="ko-KR" dirty="0" smtClean="0"/>
              <a:t>Load[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][‘</a:t>
            </a:r>
            <a:r>
              <a:rPr lang="en-US" altLang="ko-KR" dirty="0" err="1" smtClean="0"/>
              <a:t>FileName</a:t>
            </a:r>
            <a:r>
              <a:rPr lang="en-US" altLang="ko-KR" dirty="0" smtClean="0"/>
              <a:t>’]= ‘《Data File Name》’</a:t>
            </a:r>
          </a:p>
          <a:p>
            <a:pPr lvl="2"/>
            <a:r>
              <a:rPr lang="en-US" altLang="ko-KR" dirty="0" smtClean="0"/>
              <a:t>Data File Format</a:t>
            </a:r>
          </a:p>
          <a:p>
            <a:pPr lvl="3"/>
            <a:r>
              <a:rPr lang="en-US" altLang="ko-KR" dirty="0" smtClean="0"/>
              <a:t>Dummy Header Line (</a:t>
            </a:r>
            <a:r>
              <a:rPr lang="en-US" altLang="ko-KR" dirty="0" err="1" smtClean="0"/>
              <a:t>eg</a:t>
            </a:r>
            <a:r>
              <a:rPr lang="en-US" altLang="ko-KR" dirty="0" smtClean="0"/>
              <a:t>. t, </a:t>
            </a:r>
            <a:r>
              <a:rPr lang="en-US" altLang="ko-KR" dirty="0" err="1" smtClean="0"/>
              <a:t>accel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Time, Acceleration or Displacement</a:t>
            </a:r>
          </a:p>
          <a:p>
            <a:pPr lvl="3"/>
            <a:r>
              <a:rPr lang="en-US" altLang="ko-KR" dirty="0" smtClean="0"/>
              <a:t>Repeat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814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CSB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CSB</a:t>
            </a:r>
            <a:r>
              <a:rPr lang="ko-KR" altLang="en-US" dirty="0" smtClean="0"/>
              <a:t>가 없거나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에 고정되면 </a:t>
            </a:r>
            <a:r>
              <a:rPr lang="en-US" altLang="ko-KR" dirty="0" smtClean="0"/>
              <a:t>CSB</a:t>
            </a:r>
            <a:r>
              <a:rPr lang="ko-KR" altLang="en-US" dirty="0" smtClean="0"/>
              <a:t>의 자유도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smtClean="0"/>
              <a:t>CSB </a:t>
            </a:r>
            <a:r>
              <a:rPr lang="ko-KR" altLang="en-US" dirty="0" smtClean="0"/>
              <a:t>자체에 변위 구속을 넣을 일이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119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단위요소 </a:t>
            </a:r>
            <a:r>
              <a:rPr lang="en-US" altLang="ko-KR" dirty="0" smtClean="0"/>
              <a:t>fixed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Fixed : Base</a:t>
            </a:r>
            <a:r>
              <a:rPr lang="ko-KR" altLang="en-US" dirty="0" smtClean="0"/>
              <a:t>와 동일한 변위를 가지는 것을 말함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</a:t>
            </a:r>
            <a:r>
              <a:rPr lang="ko-KR" altLang="en-US" dirty="0" smtClean="0"/>
              <a:t>에서 블록의 </a:t>
            </a:r>
            <a:r>
              <a:rPr lang="en-US" altLang="ko-KR" dirty="0" smtClean="0"/>
              <a:t>fixed</a:t>
            </a:r>
            <a:r>
              <a:rPr lang="ko-KR" altLang="en-US" dirty="0" smtClean="0"/>
              <a:t>를 지정하면 그 블록은 모든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계산하지 않고 매우 큰 </a:t>
            </a:r>
            <a:r>
              <a:rPr lang="en-US" altLang="ko-KR" dirty="0" smtClean="0"/>
              <a:t>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c=0</a:t>
            </a:r>
            <a:r>
              <a:rPr lang="ko-KR" altLang="en-US" dirty="0" smtClean="0"/>
              <a:t>로 놓고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U, W</a:t>
            </a:r>
            <a:r>
              <a:rPr lang="ko-KR" altLang="en-US" dirty="0" smtClean="0"/>
              <a:t>와 연결하여 계산함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어쩌면 </a:t>
            </a:r>
            <a:r>
              <a:rPr lang="en-US" altLang="ko-KR" dirty="0" smtClean="0"/>
              <a:t>singularity</a:t>
            </a:r>
            <a:r>
              <a:rPr lang="ko-KR" altLang="en-US" dirty="0" smtClean="0"/>
              <a:t>의 위험성이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v0a</a:t>
            </a:r>
            <a:r>
              <a:rPr lang="ko-KR" altLang="en-US" dirty="0" smtClean="0"/>
              <a:t>에서 수평 충돌 </a:t>
            </a:r>
            <a:r>
              <a:rPr lang="en-US" altLang="ko-KR" dirty="0" smtClean="0"/>
              <a:t>V&amp;V</a:t>
            </a:r>
            <a:r>
              <a:rPr lang="ko-KR" altLang="en-US" dirty="0" smtClean="0"/>
              <a:t>만을 위한 임시 방편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시간에 대해 해당 블록의 </a:t>
            </a:r>
            <a:r>
              <a:rPr lang="en-US" altLang="ko-KR" dirty="0" smtClean="0"/>
              <a:t>DDU, DDW, DDR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놓는다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Base</a:t>
            </a:r>
            <a:r>
              <a:rPr lang="ko-KR" altLang="en-US" dirty="0" smtClean="0"/>
              <a:t>와 따로 놀게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403648" y="764704"/>
            <a:ext cx="5904656" cy="532859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2195736" y="764704"/>
            <a:ext cx="4824536" cy="52565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022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(v04i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초기속도 부과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3312367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Sin </a:t>
            </a:r>
            <a:r>
              <a:rPr lang="ko-KR" altLang="en-US" dirty="0" smtClean="0"/>
              <a:t>가속도를 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초기속도를 줘야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한쪽으로 흐르지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이론적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a(t) =  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∙sin(</a:t>
            </a:r>
            <a:r>
              <a:rPr lang="el-GR" altLang="ko-KR" dirty="0" smtClean="0"/>
              <a:t>ω</a:t>
            </a:r>
            <a:r>
              <a:rPr lang="en-US" altLang="ko-KR" dirty="0" smtClean="0"/>
              <a:t>t-</a:t>
            </a:r>
            <a:r>
              <a:rPr lang="el-GR" altLang="ko-KR" dirty="0" smtClean="0"/>
              <a:t>φ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v(t) = -(a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/</a:t>
            </a:r>
            <a:r>
              <a:rPr lang="el-GR" altLang="ko-KR" dirty="0" smtClean="0"/>
              <a:t>ω</a:t>
            </a:r>
            <a:r>
              <a:rPr lang="en-US" altLang="ko-KR" dirty="0" smtClean="0"/>
              <a:t>)∙cos(</a:t>
            </a:r>
            <a:r>
              <a:rPr lang="el-GR" altLang="ko-KR" dirty="0"/>
              <a:t>ω</a:t>
            </a:r>
            <a:r>
              <a:rPr lang="en-US" altLang="ko-KR" dirty="0"/>
              <a:t>t-</a:t>
            </a:r>
            <a:r>
              <a:rPr lang="el-GR" altLang="ko-KR" dirty="0"/>
              <a:t>φ</a:t>
            </a:r>
            <a:r>
              <a:rPr lang="en-US" altLang="ko-KR" dirty="0" smtClean="0"/>
              <a:t>)+C</a:t>
            </a:r>
            <a:endParaRPr lang="en-US" altLang="ko-KR" dirty="0"/>
          </a:p>
          <a:p>
            <a:pPr lvl="1"/>
            <a:r>
              <a:rPr lang="en-US" altLang="ko-KR" dirty="0" smtClean="0"/>
              <a:t>SAPCOR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t=0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State Vector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디폴트는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=0 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C=a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/</a:t>
            </a:r>
            <a:r>
              <a:rPr lang="el-GR" altLang="ko-KR" dirty="0" smtClean="0"/>
              <a:t>ω</a:t>
            </a:r>
            <a:endParaRPr lang="en-US" altLang="ko-KR" dirty="0" smtClean="0"/>
          </a:p>
          <a:p>
            <a:pPr lvl="1"/>
            <a:r>
              <a:rPr lang="en-US" altLang="ko-KR" dirty="0"/>
              <a:t>x(t) = -(a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r>
              <a:rPr lang="en-US" altLang="ko-KR" baseline="30000" dirty="0"/>
              <a:t>2</a:t>
            </a:r>
            <a:r>
              <a:rPr lang="en-US" altLang="ko-KR" dirty="0"/>
              <a:t>)∙sin(</a:t>
            </a:r>
            <a:r>
              <a:rPr lang="el-GR" altLang="ko-KR" dirty="0"/>
              <a:t>ω</a:t>
            </a:r>
            <a:r>
              <a:rPr lang="en-US" altLang="ko-KR" dirty="0"/>
              <a:t>t-</a:t>
            </a:r>
            <a:r>
              <a:rPr lang="el-GR" altLang="ko-KR" dirty="0"/>
              <a:t>φ</a:t>
            </a:r>
            <a:r>
              <a:rPr lang="en-US" altLang="ko-KR" dirty="0" smtClean="0"/>
              <a:t>)+</a:t>
            </a:r>
            <a:r>
              <a:rPr lang="en-US" altLang="ko-KR" dirty="0"/>
              <a:t>(a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r>
              <a:rPr lang="en-US" altLang="ko-KR" dirty="0"/>
              <a:t>)</a:t>
            </a:r>
            <a:r>
              <a:rPr lang="en-US" altLang="ko-KR" dirty="0" smtClean="0"/>
              <a:t>∙t, if x(0)=0</a:t>
            </a:r>
          </a:p>
          <a:p>
            <a:pPr lvl="1"/>
            <a:r>
              <a:rPr lang="ko-KR" altLang="en-US" dirty="0" smtClean="0"/>
              <a:t>그러므로</a:t>
            </a:r>
            <a:r>
              <a:rPr lang="en-US" altLang="ko-KR" dirty="0" smtClean="0"/>
              <a:t>, x(t)</a:t>
            </a:r>
            <a:r>
              <a:rPr lang="ko-KR" altLang="en-US" dirty="0" smtClean="0"/>
              <a:t>는 </a:t>
            </a:r>
            <a:r>
              <a:rPr lang="en-US" altLang="ko-KR" dirty="0"/>
              <a:t>(a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r>
              <a:rPr lang="en-US" altLang="ko-KR" dirty="0"/>
              <a:t>)∙</a:t>
            </a:r>
            <a:r>
              <a:rPr lang="en-US" altLang="ko-KR" dirty="0" smtClean="0"/>
              <a:t>t </a:t>
            </a:r>
            <a:r>
              <a:rPr lang="ko-KR" altLang="en-US" dirty="0" smtClean="0"/>
              <a:t>직선을 중심으로 </a:t>
            </a:r>
            <a:r>
              <a:rPr lang="ko-KR" altLang="en-US" dirty="0" err="1" smtClean="0"/>
              <a:t>사인파를</a:t>
            </a:r>
            <a:r>
              <a:rPr lang="ko-KR" altLang="en-US" dirty="0" smtClean="0"/>
              <a:t> 그리는 증가 함수가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의 한쪽방향으로 계속 움직인다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C=0 </a:t>
            </a:r>
            <a:r>
              <a:rPr lang="ko-KR" altLang="en-US" dirty="0" smtClean="0"/>
              <a:t>이라면 이 현상이 사라지고 </a:t>
            </a:r>
            <a:r>
              <a:rPr lang="en-US" altLang="ko-KR" dirty="0" smtClean="0"/>
              <a:t>x(t)</a:t>
            </a:r>
            <a:r>
              <a:rPr lang="ko-KR" altLang="en-US" dirty="0" smtClean="0"/>
              <a:t>는 정상적으로 반복함수가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그러기 위해서는 </a:t>
            </a:r>
            <a:r>
              <a:rPr lang="en-US" altLang="ko-KR" dirty="0" smtClean="0"/>
              <a:t>v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=-</a:t>
            </a:r>
            <a:r>
              <a:rPr lang="en-US" altLang="ko-KR" dirty="0"/>
              <a:t>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 smtClean="0"/>
              <a:t>ω</a:t>
            </a:r>
            <a:r>
              <a:rPr lang="en-US" altLang="ko-KR" dirty="0"/>
              <a:t> </a:t>
            </a:r>
            <a:r>
              <a:rPr lang="ko-KR" altLang="en-US" dirty="0" smtClean="0"/>
              <a:t>이 되어야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 문제는 코사인 가속도에서는 발생하지 않음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VectorField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 </a:t>
            </a:r>
            <a:r>
              <a:rPr lang="ko-KR" altLang="en-US" dirty="0" smtClean="0"/>
              <a:t>가속도 계산시 </a:t>
            </a:r>
            <a:r>
              <a:rPr lang="en-US" altLang="ko-KR" dirty="0" smtClean="0"/>
              <a:t>t==0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Sin </a:t>
            </a:r>
            <a:r>
              <a:rPr lang="ko-KR" altLang="en-US" dirty="0" smtClean="0"/>
              <a:t>가속도이면 해당 방향 속도에 </a:t>
            </a:r>
            <a:r>
              <a:rPr lang="en-US" altLang="ko-KR" dirty="0" smtClean="0"/>
              <a:t>–Amp/Omega </a:t>
            </a:r>
            <a:r>
              <a:rPr lang="ko-KR" altLang="en-US" dirty="0" smtClean="0"/>
              <a:t>를 부과함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89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3506571" cy="21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528392" cy="211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5976" y="4941168"/>
            <a:ext cx="360040" cy="360040"/>
          </a:xfrm>
          <a:prstGeom prst="rightArrow">
            <a:avLst/>
          </a:prstGeom>
          <a:grpFill/>
          <a:ln w="31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0192" y="616530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baseline="-25000" dirty="0"/>
              <a:t>0</a:t>
            </a:r>
            <a:r>
              <a:rPr lang="en-US" altLang="ko-KR" dirty="0"/>
              <a:t>=-a</a:t>
            </a:r>
            <a:r>
              <a:rPr lang="en-US" altLang="ko-KR" baseline="-25000" dirty="0"/>
              <a:t>0</a:t>
            </a:r>
            <a:r>
              <a:rPr lang="en-US" altLang="ko-KR" dirty="0"/>
              <a:t>/</a:t>
            </a:r>
            <a:r>
              <a:rPr lang="el-GR" altLang="ko-KR" dirty="0"/>
              <a:t>ω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91680" y="616530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v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78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 </a:t>
            </a:r>
            <a:r>
              <a:rPr lang="en-US" altLang="ko-KR" sz="2000" dirty="0" smtClean="0"/>
              <a:t>v04d #5: 150603 </a:t>
            </a:r>
            <a:r>
              <a:rPr lang="ko-KR" altLang="en-US" sz="2000" dirty="0" err="1" smtClean="0"/>
              <a:t>메인모듈</a:t>
            </a:r>
            <a:r>
              <a:rPr lang="en-US" altLang="ko-KR" sz="2000" dirty="0" smtClean="0"/>
              <a:t>_Build002, Misc_Build003 </a:t>
            </a:r>
            <a:r>
              <a:rPr lang="ko-KR" altLang="en-US" sz="2000" dirty="0" smtClean="0"/>
              <a:t>생성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GetInitBlockCenters</a:t>
            </a:r>
            <a:endParaRPr lang="en-US" altLang="ko-KR" dirty="0"/>
          </a:p>
          <a:p>
            <a:pPr lvl="1"/>
            <a:r>
              <a:rPr lang="ko-KR" altLang="en-US" dirty="0" smtClean="0"/>
              <a:t>블록 중심점 계산시 갭 사이즈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갭 사이즈인 </a:t>
            </a:r>
            <a:r>
              <a:rPr lang="en-US" altLang="ko-KR" dirty="0" smtClean="0"/>
              <a:t>Delta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ko-KR" altLang="en-US" dirty="0" smtClean="0"/>
              <a:t>사용되지 않는 </a:t>
            </a:r>
            <a:r>
              <a:rPr lang="en-US" altLang="ko-KR" dirty="0" smtClean="0"/>
              <a:t>GetInitBlockCenters2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메인 모듈에서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271 : </a:t>
            </a:r>
            <a:r>
              <a:rPr lang="en-US" altLang="ko-KR" dirty="0"/>
              <a:t>GetInitBlockCenters2(</a:t>
            </a:r>
            <a:r>
              <a:rPr lang="en-US" altLang="ko-KR" dirty="0" err="1"/>
              <a:t>Core,VERBOSE</a:t>
            </a:r>
            <a:r>
              <a:rPr lang="en-US" altLang="ko-KR" dirty="0"/>
              <a:t>=VERBOSE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Line 500~507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Misc_Build002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GetInitBlockCenters2 (</a:t>
            </a:r>
            <a:r>
              <a:rPr lang="en-US" altLang="ko-KR" dirty="0" err="1"/>
              <a:t>Core,VERBOSE</a:t>
            </a:r>
            <a:r>
              <a:rPr lang="en-US" altLang="ko-KR" dirty="0" smtClean="0"/>
              <a:t>=''): </a:t>
            </a:r>
            <a:r>
              <a:rPr lang="ko-KR" altLang="en-US" dirty="0" smtClean="0"/>
              <a:t>함수 전체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smtClean="0"/>
              <a:t>함</a:t>
            </a:r>
            <a:r>
              <a:rPr lang="ko-KR" altLang="en-US" sz="8000"/>
              <a:t>수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Force</a:t>
            </a:r>
          </a:p>
          <a:p>
            <a:pPr lvl="1"/>
            <a:r>
              <a:rPr lang="en-US" altLang="ko-KR" dirty="0" err="1"/>
              <a:t>VectorField</a:t>
            </a:r>
            <a:r>
              <a:rPr lang="en-US" altLang="ko-KR" dirty="0"/>
              <a:t> : </a:t>
            </a:r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에서의 </a:t>
            </a:r>
            <a:r>
              <a:rPr lang="en-US" altLang="ko-KR" dirty="0"/>
              <a:t>Force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CopyBaseToFixedToBase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) : 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의 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AccelModForFixedBlocks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w,t,Core,f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[DU,0,DW,0,DR]</a:t>
            </a:r>
            <a:r>
              <a:rPr lang="ko-KR" altLang="en-US" dirty="0" smtClean="0"/>
              <a:t>로 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Core[‘</a:t>
            </a:r>
            <a:r>
              <a:rPr lang="en-US" altLang="ko-KR" dirty="0" err="1" smtClean="0"/>
              <a:t>KLFixedToBase</a:t>
            </a:r>
            <a:r>
              <a:rPr lang="en-US" altLang="ko-KR" dirty="0" smtClean="0"/>
              <a:t>’]</a:t>
            </a:r>
            <a:r>
              <a:rPr lang="ko-KR" altLang="en-US" dirty="0" smtClean="0"/>
              <a:t>의 블록들의 </a:t>
            </a:r>
            <a:r>
              <a:rPr lang="en-US" altLang="ko-KR" dirty="0" err="1" smtClean="0"/>
              <a:t>Accel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[0,0,0,0,0,0]</a:t>
            </a:r>
            <a:r>
              <a:rPr lang="ko-KR" altLang="en-US" dirty="0" smtClean="0"/>
              <a:t>으로 치환</a:t>
            </a:r>
            <a:endParaRPr lang="en-US" altLang="ko-KR" dirty="0"/>
          </a:p>
          <a:p>
            <a:r>
              <a:rPr lang="en-US" altLang="ko-KR" dirty="0" err="1" smtClean="0"/>
              <a:t>Force_Block_H</a:t>
            </a:r>
            <a:endParaRPr lang="en-US" altLang="ko-KR" dirty="0" smtClean="0"/>
          </a:p>
          <a:p>
            <a:pPr lvl="1"/>
            <a:r>
              <a:rPr lang="en-US" altLang="ko-KR" dirty="0" err="1"/>
              <a:t>Force_Block_H</a:t>
            </a:r>
            <a:r>
              <a:rPr lang="en-US" altLang="ko-KR" dirty="0"/>
              <a:t> (</a:t>
            </a:r>
            <a:r>
              <a:rPr lang="en-US" altLang="ko-KR" dirty="0" err="1"/>
              <a:t>w,t,Core,K,L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Misc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ERROR : </a:t>
            </a:r>
            <a:r>
              <a:rPr lang="ko-KR" altLang="en-US" dirty="0" smtClean="0"/>
              <a:t>유저 메시지 출력</a:t>
            </a:r>
            <a:r>
              <a:rPr lang="en-US" altLang="ko-KR" dirty="0" smtClean="0"/>
              <a:t>, -1 </a:t>
            </a:r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VerboseInit</a:t>
            </a:r>
            <a:r>
              <a:rPr lang="en-US" altLang="ko-KR" dirty="0" smtClean="0"/>
              <a:t> : [</a:t>
            </a:r>
            <a:r>
              <a:rPr lang="ko-KR" altLang="en-US" dirty="0" smtClean="0"/>
              <a:t>사용자 사용금지</a:t>
            </a:r>
            <a:r>
              <a:rPr lang="en-US" altLang="ko-KR" dirty="0" smtClean="0"/>
              <a:t>] Verbose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연결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 : </a:t>
            </a:r>
            <a:r>
              <a:rPr lang="ko-KR" altLang="en-US" dirty="0" smtClean="0"/>
              <a:t>유저 메시지 출력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</a:t>
            </a:r>
            <a:r>
              <a:rPr lang="ko-KR" altLang="en-US" dirty="0"/>
              <a:t> </a:t>
            </a:r>
            <a:r>
              <a:rPr lang="ko-KR" altLang="en-US" dirty="0" smtClean="0"/>
              <a:t>파일 모두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GetBlockCoords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블록의 주어진 변위에서 중심점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모서리 좌표 구함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모든 블록의 초기 중심점 위치 정보 갱신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PrintCoreArray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노심 형상 화면 출력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MakeIndex_RearrangeArray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보류</a:t>
            </a:r>
            <a:r>
              <a:rPr lang="en-US" altLang="ko-KR" dirty="0"/>
              <a:t>] </a:t>
            </a:r>
            <a:r>
              <a:rPr lang="en-US" altLang="ko-KR" dirty="0" err="1"/>
              <a:t>MakeConnectivity</a:t>
            </a:r>
            <a:r>
              <a:rPr lang="en-US" altLang="ko-KR" dirty="0"/>
              <a:t> (Core</a:t>
            </a:r>
            <a:r>
              <a:rPr lang="en-US" altLang="ko-KR" dirty="0" smtClean="0"/>
              <a:t>,)</a:t>
            </a:r>
          </a:p>
          <a:p>
            <a:pPr lvl="1"/>
            <a:r>
              <a:rPr lang="en-US" altLang="ko-KR" dirty="0" err="1"/>
              <a:t>GetSolFromVect</a:t>
            </a:r>
            <a:r>
              <a:rPr lang="en-US" altLang="ko-KR" dirty="0"/>
              <a:t> (</a:t>
            </a:r>
            <a:r>
              <a:rPr lang="en-US" altLang="ko-KR" dirty="0" err="1"/>
              <a:t>Core,Vect,K,L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에서 </a:t>
            </a:r>
            <a:r>
              <a:rPr lang="en-US" altLang="ko-KR" dirty="0"/>
              <a:t>(K,L)</a:t>
            </a:r>
            <a:r>
              <a:rPr lang="ko-KR" altLang="en-US" dirty="0"/>
              <a:t>에 해당하는 </a:t>
            </a:r>
            <a:r>
              <a:rPr lang="en-US" altLang="ko-KR" dirty="0"/>
              <a:t>state </a:t>
            </a:r>
            <a:r>
              <a:rPr lang="ko-KR" altLang="en-US" dirty="0"/>
              <a:t>반환</a:t>
            </a:r>
            <a:r>
              <a:rPr lang="en-US" altLang="ko-KR" dirty="0"/>
              <a:t>( [U,DU,W,DW,R,DR] )</a:t>
            </a:r>
          </a:p>
          <a:p>
            <a:pPr lvl="1"/>
            <a:r>
              <a:rPr lang="en-US" altLang="ko-KR" dirty="0" err="1"/>
              <a:t>PutValToVect</a:t>
            </a:r>
            <a:r>
              <a:rPr lang="en-US" altLang="ko-KR" dirty="0"/>
              <a:t> (</a:t>
            </a:r>
            <a:r>
              <a:rPr lang="en-US" altLang="ko-KR" dirty="0" err="1"/>
              <a:t>Core,Vect,K,L,Values</a:t>
            </a:r>
            <a:r>
              <a:rPr lang="en-US" altLang="ko-KR" dirty="0"/>
              <a:t>) : State Vector, </a:t>
            </a:r>
            <a:r>
              <a:rPr lang="en-US" altLang="ko-KR" dirty="0" err="1"/>
              <a:t>Vect</a:t>
            </a:r>
            <a:r>
              <a:rPr lang="ko-KR" altLang="en-US" dirty="0"/>
              <a:t>의 </a:t>
            </a:r>
            <a:r>
              <a:rPr lang="en-US" altLang="ko-KR" dirty="0"/>
              <a:t>(K,L)</a:t>
            </a:r>
            <a:r>
              <a:rPr lang="ko-KR" altLang="en-US" dirty="0"/>
              <a:t>에 해당하는 위치에 </a:t>
            </a:r>
            <a:r>
              <a:rPr lang="en-US" altLang="ko-KR" dirty="0"/>
              <a:t>Values</a:t>
            </a:r>
            <a:r>
              <a:rPr lang="ko-KR" altLang="en-US" dirty="0"/>
              <a:t>로 표시된 </a:t>
            </a:r>
            <a:r>
              <a:rPr lang="en-US" altLang="ko-KR" dirty="0"/>
              <a:t>state</a:t>
            </a:r>
            <a:r>
              <a:rPr lang="ko-KR" altLang="en-US" dirty="0"/>
              <a:t>를 입력</a:t>
            </a:r>
            <a:r>
              <a:rPr lang="en-US" altLang="ko-KR" dirty="0"/>
              <a:t>. </a:t>
            </a:r>
            <a:r>
              <a:rPr lang="en-US" altLang="ko-KR" dirty="0" smtClean="0"/>
              <a:t>Values</a:t>
            </a:r>
            <a:r>
              <a:rPr lang="en-US" altLang="ko-KR" dirty="0"/>
              <a:t>==[U,DU,W,DW,R,DR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err="1" smtClean="0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t,Solution,Core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Post_CoreShape</a:t>
            </a:r>
            <a:r>
              <a:rPr lang="en-US" altLang="ko-KR" dirty="0"/>
              <a:t>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t,Solution,Core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ExtractAccelFromXV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Solution,t,Core</a:t>
            </a:r>
            <a:r>
              <a:rPr lang="en-US" altLang="ko-KR" dirty="0"/>
              <a:t>) : Solution </a:t>
            </a:r>
            <a:r>
              <a:rPr lang="ko-KR" altLang="en-US" dirty="0"/>
              <a:t>벡터에서 가속도 추출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Force: </a:t>
            </a:r>
            <a:r>
              <a:rPr lang="en-US" altLang="ko-KR" dirty="0" err="1" smtClean="0"/>
              <a:t>VectorField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w,t,core</a:t>
            </a:r>
            <a:r>
              <a:rPr lang="en-US" altLang="ko-KR" dirty="0" smtClean="0"/>
              <a:t>,)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ko-KR" altLang="en-US" dirty="0" smtClean="0"/>
                  <a:t>기능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시간 </a:t>
                </a:r>
                <a:r>
                  <a:rPr lang="en-US" altLang="ko-KR" dirty="0" smtClean="0"/>
                  <a:t>&lt;t&gt;</a:t>
                </a:r>
                <a:r>
                  <a:rPr lang="ko-KR" altLang="en-US" dirty="0" smtClean="0"/>
                  <a:t>에서 현재 </a:t>
                </a:r>
                <a:r>
                  <a:rPr lang="en-US" altLang="ko-KR" dirty="0" smtClean="0"/>
                  <a:t>State Vector &lt;w&gt;</a:t>
                </a:r>
                <a:r>
                  <a:rPr lang="ko-KR" altLang="en-US" dirty="0" smtClean="0"/>
                  <a:t>를 받아 각 </a:t>
                </a:r>
                <a:r>
                  <a:rPr lang="en-US" altLang="ko-KR" dirty="0" smtClean="0"/>
                  <a:t>State</a:t>
                </a:r>
                <a:r>
                  <a:rPr lang="ko-KR" altLang="en-US" dirty="0" smtClean="0"/>
                  <a:t>가 받는 </a:t>
                </a:r>
                <a:r>
                  <a:rPr lang="en-US" altLang="ko-KR" dirty="0" smtClean="0"/>
                  <a:t>Force</a:t>
                </a:r>
                <a:r>
                  <a:rPr lang="ko-KR" altLang="en-US" dirty="0" smtClean="0"/>
                  <a:t>를 계산하여 </a:t>
                </a:r>
                <a:r>
                  <a:rPr lang="en-US" altLang="ko-KR" dirty="0" smtClean="0"/>
                  <a:t>Vector</a:t>
                </a:r>
                <a:r>
                  <a:rPr lang="ko-KR" altLang="en-US" dirty="0" smtClean="0"/>
                  <a:t>로 만들어 반환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1</a:t>
                </a:r>
              </a:p>
              <a:p>
                <a:pPr lvl="1"/>
                <a:r>
                  <a:rPr lang="en-US" altLang="ko-KR" dirty="0" err="1" smtClean="0"/>
                  <a:t>odeint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Force Vector</a:t>
                </a:r>
                <a:r>
                  <a:rPr lang="ko-KR" altLang="en-US" dirty="0" smtClean="0"/>
                  <a:t>를 계산하는 루틴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세부 기능</a:t>
                </a:r>
                <a:r>
                  <a:rPr lang="en-US" altLang="ko-KR" dirty="0" smtClean="0"/>
                  <a:t>2</a:t>
                </a:r>
              </a:p>
              <a:p>
                <a:pPr lvl="1"/>
                <a:r>
                  <a:rPr lang="en-US" altLang="ko-KR" dirty="0" err="1" smtClean="0"/>
                  <a:t>ExtractAccelFromXV</a:t>
                </a:r>
                <a:r>
                  <a:rPr lang="en-US" altLang="ko-KR" dirty="0" smtClean="0"/>
                  <a:t> ()</a:t>
                </a:r>
                <a:r>
                  <a:rPr lang="ko-KR" altLang="en-US" dirty="0" smtClean="0"/>
                  <a:t>에서 해당 시간에 대한 가속도를 구하기 위해 사용</a:t>
                </a:r>
                <a:r>
                  <a:rPr lang="en-US" altLang="ko-KR" dirty="0" smtClean="0"/>
                  <a:t>.</a:t>
                </a:r>
              </a:p>
              <a:p>
                <a:r>
                  <a:rPr lang="ko-KR" altLang="en-US" dirty="0" smtClean="0"/>
                  <a:t>기타</a:t>
                </a:r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acc>
                    <m:r>
                      <a:rPr lang="en-US" altLang="ko-KR" i="1">
                        <a:latin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𝑡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 에서 우변의 벡터를 만들어 내는 역할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477" r="-667" b="-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1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Force: </a:t>
            </a:r>
            <a:r>
              <a:rPr lang="en-US" altLang="ko-KR" sz="3200" dirty="0" err="1" smtClean="0"/>
              <a:t>ExtractAccelFromXV</a:t>
            </a:r>
            <a:r>
              <a:rPr lang="en-US" altLang="ko-KR" sz="3200" dirty="0" smtClean="0"/>
              <a:t> (</a:t>
            </a:r>
            <a:r>
              <a:rPr lang="en-US" altLang="ko-KR" sz="3200" dirty="0" err="1" smtClean="0"/>
              <a:t>Solution,t,Core</a:t>
            </a:r>
            <a:r>
              <a:rPr lang="en-US" altLang="ko-KR" sz="3200" dirty="0" smtClean="0"/>
              <a:t>,)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이름 해석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</a:t>
            </a:r>
            <a:r>
              <a:rPr lang="ko-KR" altLang="en-US" dirty="0" smtClean="0"/>
              <a:t>로 이루어진 벡터의 집합을 사용하여</a:t>
            </a:r>
            <a:r>
              <a:rPr lang="en-US" altLang="ko-KR" dirty="0" smtClean="0"/>
              <a:t>Acceleration</a:t>
            </a:r>
            <a:r>
              <a:rPr lang="ko-KR" altLang="en-US" dirty="0" smtClean="0"/>
              <a:t>을 추출해낸다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odeint</a:t>
            </a:r>
            <a:r>
              <a:rPr lang="ko-KR" altLang="en-US" dirty="0"/>
              <a:t>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로부터 얻어진 해 벡</a:t>
            </a:r>
            <a:r>
              <a:rPr lang="ko-KR" altLang="en-US" dirty="0"/>
              <a:t>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&lt;Solution&gt;</a:t>
            </a:r>
            <a:r>
              <a:rPr lang="ko-KR" altLang="en-US" dirty="0" smtClean="0"/>
              <a:t>을 이용하여 가속도 벡터를 계산해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[DDU,DDW,DDR, … for all (K,L)] at t=t[0] ,</a:t>
            </a:r>
            <a:br>
              <a:rPr lang="en-US" altLang="ko-KR" dirty="0" smtClean="0"/>
            </a:br>
            <a:r>
              <a:rPr lang="en-US" altLang="ko-KR" dirty="0" smtClean="0"/>
              <a:t>  [</a:t>
            </a:r>
            <a:r>
              <a:rPr lang="en-US" altLang="ko-KR" dirty="0"/>
              <a:t>DDU,DDW,DDR, … for all (K,L)] at </a:t>
            </a:r>
            <a:r>
              <a:rPr lang="en-US" altLang="ko-KR" dirty="0" smtClean="0"/>
              <a:t>t=t[1] , …]</a:t>
            </a:r>
            <a:endParaRPr lang="en-US" altLang="ko-KR" dirty="0"/>
          </a:p>
          <a:p>
            <a:pPr lvl="1"/>
            <a:endParaRPr lang="ko-KR" altLang="en-US" baseline="-2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ERROR 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, code=-1)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</a:p>
          <a:p>
            <a:r>
              <a:rPr lang="ko-KR" altLang="en-US" dirty="0" smtClean="0"/>
              <a:t>코드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종료</a:t>
            </a:r>
            <a:endParaRPr lang="en-US" altLang="ko-KR" dirty="0" smtClean="0"/>
          </a:p>
          <a:p>
            <a:r>
              <a:rPr lang="ko-KR" altLang="en-US" dirty="0" smtClean="0"/>
              <a:t>다음 두 동작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Verbose(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sys.exit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Misc</a:t>
            </a:r>
            <a:r>
              <a:rPr lang="en-US" altLang="ko-KR" dirty="0"/>
              <a:t>: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 (OUTPUT_DIR)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[!] </a:t>
            </a:r>
            <a:r>
              <a:rPr lang="ko-KR" altLang="en-US" dirty="0" smtClean="0"/>
              <a:t>사용자 사용금지</a:t>
            </a:r>
            <a:endParaRPr lang="en-US" altLang="ko-KR" dirty="0" smtClean="0"/>
          </a:p>
          <a:p>
            <a:r>
              <a:rPr lang="en-US" altLang="ko-KR" dirty="0" smtClean="0"/>
              <a:t>Verbose </a:t>
            </a:r>
            <a:r>
              <a:rPr lang="ko-KR" altLang="en-US" dirty="0" smtClean="0"/>
              <a:t>함수에 사용될 </a:t>
            </a:r>
            <a:r>
              <a:rPr lang="en-US" altLang="ko-KR" dirty="0" smtClean="0"/>
              <a:t>FO_DIR </a:t>
            </a:r>
            <a:r>
              <a:rPr lang="ko-KR" altLang="en-US" dirty="0" smtClean="0"/>
              <a:t>전역변수를 초기화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Misc</a:t>
            </a:r>
            <a:r>
              <a:rPr lang="en-US" altLang="ko-KR" sz="2800" dirty="0" smtClean="0"/>
              <a:t>: Verbose (</a:t>
            </a:r>
            <a:r>
              <a:rPr lang="en-US" altLang="ko-KR" sz="2800" dirty="0" err="1" smtClean="0"/>
              <a:t>Msg</a:t>
            </a:r>
            <a:r>
              <a:rPr lang="en-US" altLang="ko-KR" sz="2800" dirty="0" smtClean="0"/>
              <a:t>=‘’, </a:t>
            </a:r>
            <a:r>
              <a:rPr lang="en-US" altLang="ko-KR" sz="2800" dirty="0" err="1" smtClean="0"/>
              <a:t>NewLine</a:t>
            </a:r>
            <a:r>
              <a:rPr lang="en-US" altLang="ko-KR" sz="2800" dirty="0" smtClean="0"/>
              <a:t>=True)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, log)</a:t>
            </a:r>
            <a:endParaRPr lang="en-US" altLang="ko-KR" dirty="0"/>
          </a:p>
          <a:p>
            <a:r>
              <a:rPr lang="ko-KR" altLang="en-US" dirty="0" smtClean="0"/>
              <a:t>인수 없으면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en-US" altLang="ko-KR" dirty="0" err="1" smtClean="0"/>
              <a:t>Msg</a:t>
            </a:r>
            <a:r>
              <a:rPr lang="ko-KR" altLang="en-US" dirty="0" smtClean="0"/>
              <a:t>만 있으면 출력하고 </a:t>
            </a:r>
            <a:r>
              <a:rPr lang="ko-KR" altLang="en-US" dirty="0" err="1" smtClean="0"/>
              <a:t>줄바꿈</a:t>
            </a:r>
            <a:endParaRPr lang="en-US" altLang="ko-KR" dirty="0" smtClean="0"/>
          </a:p>
          <a:p>
            <a:r>
              <a:rPr lang="ko-KR" altLang="en-US" dirty="0" smtClean="0"/>
              <a:t>줄 바꾸지 않으려면 </a:t>
            </a:r>
            <a:r>
              <a:rPr lang="en-US" altLang="ko-KR" dirty="0" err="1" smtClean="0"/>
              <a:t>NewLine</a:t>
            </a:r>
            <a:r>
              <a:rPr lang="en-US" altLang="ko-KR" dirty="0" smtClean="0"/>
              <a:t>=False </a:t>
            </a:r>
            <a:r>
              <a:rPr lang="ko-KR" altLang="en-US" dirty="0" smtClean="0"/>
              <a:t>넣을 것</a:t>
            </a:r>
            <a:endParaRPr lang="en-US" altLang="ko-KR" dirty="0" smtClean="0"/>
          </a:p>
          <a:p>
            <a:r>
              <a:rPr lang="ko-KR" altLang="en-US" dirty="0" smtClean="0"/>
              <a:t>출력 파일 이름</a:t>
            </a:r>
            <a:r>
              <a:rPr lang="en-US" altLang="ko-KR" dirty="0" smtClean="0"/>
              <a:t>: FN_OUT.log</a:t>
            </a:r>
          </a:p>
          <a:p>
            <a:pPr lvl="1"/>
            <a:r>
              <a:rPr lang="en-US" altLang="ko-KR" dirty="0" smtClean="0"/>
              <a:t>Input </a:t>
            </a:r>
            <a:r>
              <a:rPr lang="ko-KR" altLang="en-US" dirty="0" smtClean="0"/>
              <a:t>파일의 </a:t>
            </a:r>
            <a:r>
              <a:rPr lang="en-US" altLang="ko-KR" dirty="0" smtClean="0"/>
              <a:t>FN_OUT </a:t>
            </a:r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/>
              <a:t>(v04f) log </a:t>
            </a:r>
            <a:r>
              <a:rPr lang="ko-KR" altLang="en-US" dirty="0" smtClean="0"/>
              <a:t>파일은 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에 저장된 이름의 폴더에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전역변수 </a:t>
            </a:r>
            <a:r>
              <a:rPr lang="en-US" altLang="ko-KR" dirty="0" smtClean="0"/>
              <a:t>FO_DIR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VerboseInit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에서 설정됨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 smtClean="0"/>
              <a:t>Misc</a:t>
            </a:r>
            <a:r>
              <a:rPr lang="en-US" altLang="ko-KR" sz="3600" dirty="0" smtClean="0"/>
              <a:t>::</a:t>
            </a:r>
            <a:r>
              <a:rPr lang="en-US" altLang="ko-KR" sz="3600" dirty="0" err="1" smtClean="0"/>
              <a:t>GetBlockCoords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(</a:t>
            </a:r>
            <a:r>
              <a:rPr lang="en-US" altLang="ko-KR" sz="3600" dirty="0" err="1" smtClean="0"/>
              <a:t>Core,K,L,U,W,R</a:t>
            </a:r>
            <a:r>
              <a:rPr lang="en-US" altLang="ko-KR" sz="3600" dirty="0" smtClean="0"/>
              <a:t>,)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(K,L) </a:t>
            </a:r>
            <a:r>
              <a:rPr lang="ko-KR" altLang="en-US" dirty="0" smtClean="0"/>
              <a:t>블록의 변위 </a:t>
            </a:r>
            <a:r>
              <a:rPr lang="en-US" altLang="ko-KR" dirty="0" smtClean="0"/>
              <a:t>(U,W,R)</a:t>
            </a:r>
            <a:r>
              <a:rPr lang="ko-KR" altLang="en-US" dirty="0" smtClean="0"/>
              <a:t>을 주면 해당 블록의 중심점과 각 모서리의 좌표를 반환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 [U, W] for center,</a:t>
            </a:r>
            <a:br>
              <a:rPr lang="en-US" altLang="ko-KR" dirty="0" smtClean="0"/>
            </a:br>
            <a:r>
              <a:rPr lang="en-US" altLang="ko-KR" dirty="0" smtClean="0"/>
              <a:t>  [U, W] for LU,</a:t>
            </a:r>
            <a:br>
              <a:rPr lang="en-US" altLang="ko-KR" dirty="0" smtClean="0"/>
            </a:br>
            <a:r>
              <a:rPr lang="en-US" altLang="ko-KR" dirty="0" smtClean="0"/>
              <a:t>  [U, W] for LD,</a:t>
            </a:r>
            <a:br>
              <a:rPr lang="en-US" altLang="ko-KR" dirty="0" smtClean="0"/>
            </a:br>
            <a:r>
              <a:rPr lang="en-US" altLang="ko-KR" dirty="0" smtClean="0"/>
              <a:t>  [U, W] for RU,</a:t>
            </a:r>
            <a:br>
              <a:rPr lang="en-US" altLang="ko-KR" dirty="0" smtClean="0"/>
            </a:br>
            <a:r>
              <a:rPr lang="en-US" altLang="ko-KR" dirty="0" smtClean="0"/>
              <a:t>  [U, W] for RD 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GetInitBlockCenters</a:t>
            </a:r>
            <a:r>
              <a:rPr lang="en-US" altLang="ko-KR" dirty="0" smtClean="0"/>
              <a:t> (Core,)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블록의 초기 중심점 위치를 구함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반환치 없음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Core[‘</a:t>
            </a:r>
            <a:r>
              <a:rPr lang="en-US" altLang="ko-KR" dirty="0" err="1" smtClean="0"/>
              <a:t>InitialBlockCenters</a:t>
            </a:r>
            <a:r>
              <a:rPr lang="en-US" altLang="ko-KR" dirty="0" smtClean="0"/>
              <a:t>’][K][L]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(K,L) </a:t>
            </a:r>
            <a:r>
              <a:rPr lang="ko-KR" altLang="en-US" dirty="0" smtClean="0"/>
              <a:t>블록의 중심점 좌표 </a:t>
            </a:r>
            <a:r>
              <a:rPr lang="en-US" altLang="ko-KR" dirty="0" smtClean="0"/>
              <a:t>[x, z] </a:t>
            </a:r>
            <a:r>
              <a:rPr lang="ko-KR" altLang="en-US" dirty="0" smtClean="0"/>
              <a:t>가 저장됨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Misc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PrintCoreArray</a:t>
            </a:r>
            <a:r>
              <a:rPr lang="en-US" altLang="ko-KR" dirty="0" smtClean="0"/>
              <a:t> (Core)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코어의 블록 및 기타 구성 요소의 배치 형상을 수직으로 적층된 모습으로 화면 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5DEA-CE8E-4BD0-9536-370E97A6B3C7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6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pFill/>
        <a:ln w="3175">
          <a:solidFill>
            <a:schemeClr val="tx1"/>
          </a:solidFill>
        </a:ln>
      </a:spPr>
      <a:bodyPr wrap="square" rtlCol="0" anchor="ctr">
        <a:noAutofit/>
      </a:bodyPr>
      <a:lstStyle>
        <a:defPPr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21369</TotalTime>
  <Words>13999</Words>
  <Application>Microsoft Office PowerPoint</Application>
  <PresentationFormat>화면 슬라이드 쇼(4:3)</PresentationFormat>
  <Paragraphs>2467</Paragraphs>
  <Slides>148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148</vt:i4>
      </vt:variant>
    </vt:vector>
  </HeadingPairs>
  <TitlesOfParts>
    <vt:vector size="151" baseType="lpstr">
      <vt:lpstr>Office 테마</vt:lpstr>
      <vt:lpstr>문서</vt:lpstr>
      <vt:lpstr>워크시트</vt:lpstr>
      <vt:lpstr>SAPCOR (Seismic Analysis for a Prismatic Core of a HTGR) Developer’s Manual</vt:lpstr>
      <vt:lpstr>목록</vt:lpstr>
      <vt:lpstr>수정사항</vt:lpstr>
      <vt:lpstr>수정#1: ExtractAccelFromXV (Solution,Core)에 &lt;t&gt;도 넘겨줘야 한다.</vt:lpstr>
      <vt:lpstr>수정#2: Wall을 없애고 Reflector를 사용</vt:lpstr>
      <vt:lpstr>수정#3: 150522, Sticking Force를 제거</vt:lpstr>
      <vt:lpstr>PowerPoint 프레젠테이션</vt:lpstr>
      <vt:lpstr>수정#4: 150422 버전 포맷 변경, 모듈 import 방법 변경</vt:lpstr>
      <vt:lpstr>수정 v04d #5: 150603 메인모듈_Build002, Misc_Build003 생성</vt:lpstr>
      <vt:lpstr>수정 v04d #6: Input_Build003</vt:lpstr>
      <vt:lpstr>수정 v04e - 마찰</vt:lpstr>
      <vt:lpstr>수정 v04f</vt:lpstr>
      <vt:lpstr>수정사항 v04h (160601)</vt:lpstr>
      <vt:lpstr>수정사항 v04i (161202)</vt:lpstr>
      <vt:lpstr>기본</vt:lpstr>
      <vt:lpstr>가정</vt:lpstr>
      <vt:lpstr>소스 파일 설명</vt:lpstr>
      <vt:lpstr>기호 표시</vt:lpstr>
      <vt:lpstr>[v5] Force SuperScript 정의</vt:lpstr>
      <vt:lpstr>[v4] Force SuperScript 정의</vt:lpstr>
      <vt:lpstr>[v3] Force SuperScript 정의</vt:lpstr>
      <vt:lpstr>[v2] Force SuperScript 정의</vt:lpstr>
      <vt:lpstr>[소나티나] Force SuperScript 정의</vt:lpstr>
      <vt:lpstr>[소나티나 다시 그림] Force SuperScript 정의</vt:lpstr>
      <vt:lpstr>지배방정식</vt:lpstr>
      <vt:lpstr>지배방정식 차이</vt:lpstr>
      <vt:lpstr>마찰력 총체적 문제점</vt:lpstr>
      <vt:lpstr>(1) 다이어그램상 마찰력 문제점</vt:lpstr>
      <vt:lpstr>(2) 다이어그램상 상부블록에 의한 하중 문제점</vt:lpstr>
      <vt:lpstr>(3) 다이어그램상 다우웰 마찰력 문제점</vt:lpstr>
      <vt:lpstr>(4) 다이어그램상 자중 문제점 </vt:lpstr>
      <vt:lpstr>실제 소나티나 마찰력 계산 수식</vt:lpstr>
      <vt:lpstr>소나티나-SAPCOR 마찰력 비교</vt:lpstr>
      <vt:lpstr>Sonatina 마찰력 문제점 요약</vt:lpstr>
      <vt:lpstr>자중에 의한 모멘트 문제</vt:lpstr>
      <vt:lpstr>Sonatina-SAPCOR 차이 (1)</vt:lpstr>
      <vt:lpstr>Sonatina-SAPCOR 차이 (2)</vt:lpstr>
      <vt:lpstr>PowerPoint 프레젠테이션</vt:lpstr>
      <vt:lpstr>PowerPoint 프레젠테이션</vt:lpstr>
      <vt:lpstr>CSB 하중 상태</vt:lpstr>
      <vt:lpstr>PowerPoint 프레젠테이션</vt:lpstr>
      <vt:lpstr>단위 요소 (Unit-Component)</vt:lpstr>
      <vt:lpstr>노심 배열 인덱스 (K,L)</vt:lpstr>
      <vt:lpstr>노심 배열 인덱스 (K,L) 예</vt:lpstr>
      <vt:lpstr> 1D 노심 배열 인덱스</vt:lpstr>
      <vt:lpstr>입력치</vt:lpstr>
      <vt:lpstr>Numerical Integration Setting</vt:lpstr>
      <vt:lpstr>PowerPoint 프레젠테이션</vt:lpstr>
      <vt:lpstr>Friction Parameters</vt:lpstr>
      <vt:lpstr>Fixed 처리</vt:lpstr>
      <vt:lpstr>CoreArray : 코어 형태 저장</vt:lpstr>
      <vt:lpstr>ApplyForces</vt:lpstr>
      <vt:lpstr>USER CONTROL</vt:lpstr>
      <vt:lpstr>Postprocess</vt:lpstr>
      <vt:lpstr>PowerPoint 프레젠테이션</vt:lpstr>
      <vt:lpstr>글로벌 변수</vt:lpstr>
      <vt:lpstr>State Vectors 구조</vt:lpstr>
      <vt:lpstr>Time Vector</vt:lpstr>
      <vt:lpstr>(v04f) 수렴실패시 t[]구하는 법</vt:lpstr>
      <vt:lpstr>PowerPoint 프레젠테이션</vt:lpstr>
      <vt:lpstr>PowerPoint 프레젠테이션</vt:lpstr>
      <vt:lpstr>Solution Array</vt:lpstr>
      <vt:lpstr>Core 변수 공간</vt:lpstr>
      <vt:lpstr>노심 루프 돌리는 방법</vt:lpstr>
      <vt:lpstr>[Dict] Core[‘Array’] : 코어 형태 저장</vt:lpstr>
      <vt:lpstr>Core[‘M’], Core[‘N’] 코어 크기</vt:lpstr>
      <vt:lpstr>[Dict] Core[‘Index’]</vt:lpstr>
      <vt:lpstr>[List] Core[‘ReverseIndex’]</vt:lpstr>
      <vt:lpstr>[List] Core[‘BTNs’]</vt:lpstr>
      <vt:lpstr>{Dict} Core[‘BTNsKL’]</vt:lpstr>
      <vt:lpstr>[List] Core[‘IndexFixedToBase’]</vt:lpstr>
      <vt:lpstr>[List] Core[‘KLFixedToBase’]</vt:lpstr>
      <vt:lpstr>[List] Core[‘IndexFixed’]</vt:lpstr>
      <vt:lpstr>[List] Core[‘KLFixed’]</vt:lpstr>
      <vt:lpstr>Flags</vt:lpstr>
      <vt:lpstr>기타</vt:lpstr>
      <vt:lpstr>VectorField: &lt;w&gt; (State Vector)</vt:lpstr>
      <vt:lpstr>odeint에서 사용하는 Accel  구조</vt:lpstr>
      <vt:lpstr>PowerPoint 프레젠테이션</vt:lpstr>
      <vt:lpstr>BC 처리방법</vt:lpstr>
      <vt:lpstr>결론</vt:lpstr>
      <vt:lpstr>변위 구속 방법</vt:lpstr>
      <vt:lpstr>변위 구속 방법2 – 블록과 CSB</vt:lpstr>
      <vt:lpstr>변위 구속 방법2 – 블록과 CSB</vt:lpstr>
      <vt:lpstr>Base</vt:lpstr>
      <vt:lpstr>변위 구속 방법 - Base</vt:lpstr>
      <vt:lpstr>CSB</vt:lpstr>
      <vt:lpstr>단위요소 fixed 방법</vt:lpstr>
      <vt:lpstr>(v04i추가) 초기속도 부과 방법</vt:lpstr>
      <vt:lpstr>함수</vt:lpstr>
      <vt:lpstr>목록</vt:lpstr>
      <vt:lpstr>Force: VectorField (w,t,core,)</vt:lpstr>
      <vt:lpstr>Force: ExtractAccelFromXV (Solution,t,Core,)</vt:lpstr>
      <vt:lpstr>Misc: ERROR (msg, code=-1)</vt:lpstr>
      <vt:lpstr>Misc: VerboseInit (OUTPUT_DIR)</vt:lpstr>
      <vt:lpstr>Misc: Verbose (Msg=‘’, NewLine=True)</vt:lpstr>
      <vt:lpstr>Misc::GetBlockCoords (Core,K,L,U,W,R,)</vt:lpstr>
      <vt:lpstr>Misc: GetInitBlockCenters (Core,)</vt:lpstr>
      <vt:lpstr>Misc: PrintCoreArray (Core)</vt:lpstr>
      <vt:lpstr>Misc: [보류] MakeIndex_RearrangeArray (Core, CoreArray,)</vt:lpstr>
      <vt:lpstr>Misc: [보류] MakeConnectivity (Core,)</vt:lpstr>
      <vt:lpstr>Misc::POST 류 정책</vt:lpstr>
      <vt:lpstr>Misc::Post_CoreShape (t,Solution,Core,)</vt:lpstr>
      <vt:lpstr>Misc: Post_CoreShape (t,Solution,Core,FO_DIR,)</vt:lpstr>
      <vt:lpstr>Misc: Post_CoreShapeInit (Core,)</vt:lpstr>
      <vt:lpstr>Post_Solution (t,Solution,Accel,Core,FO_DIR,)</vt:lpstr>
      <vt:lpstr>순서도</vt:lpstr>
      <vt:lpstr>Force</vt:lpstr>
      <vt:lpstr>제한 사항</vt:lpstr>
      <vt:lpstr>옆 컬럼의 수평 충돌 블록 번호 찾기</vt:lpstr>
      <vt:lpstr>Upper Corner</vt:lpstr>
      <vt:lpstr>Lower Corner</vt:lpstr>
      <vt:lpstr>기타</vt:lpstr>
      <vt:lpstr>PowerPoint 프레젠테이션</vt:lpstr>
      <vt:lpstr>PowerPoint 프레젠테이션</vt:lpstr>
      <vt:lpstr>기하형상계산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충격력 처음 튀는 하중, 끝에 접착력 생기는 이유</vt:lpstr>
      <vt:lpstr>Reference Block</vt:lpstr>
      <vt:lpstr>예제를 위한 기준 블록</vt:lpstr>
      <vt:lpstr>진동 거동 비교</vt:lpstr>
      <vt:lpstr>SONATINA 코드 분석</vt:lpstr>
      <vt:lpstr>펑션콜</vt:lpstr>
      <vt:lpstr>펑션콜2</vt:lpstr>
      <vt:lpstr>6 : FIT (F,T)</vt:lpstr>
      <vt:lpstr>마찰 코딩 확인</vt:lpstr>
      <vt:lpstr>Card group 22 : Gap pressure difference force</vt:lpstr>
      <vt:lpstr>Card group 23 : Factor according to friction force</vt:lpstr>
      <vt:lpstr>1110 데이터 수정</vt:lpstr>
      <vt:lpstr>매뉴얼, 프로그램 비교</vt:lpstr>
      <vt:lpstr>1110 데이터 예제와 수계산 비교</vt:lpstr>
      <vt:lpstr>Card group 24 : Coefficient of friction</vt:lpstr>
      <vt:lpstr>마찰력 계산 : function FRIC()</vt:lpstr>
      <vt:lpstr>마찰력 계산 : 의문점</vt:lpstr>
      <vt:lpstr>해결책</vt:lpstr>
      <vt:lpstr>꼭지점 마찰력 계산 : v=0 인 경우</vt:lpstr>
      <vt:lpstr>꼭지점 마찰력 계산 : v!=0 인 경우</vt:lpstr>
      <vt:lpstr>소나티나 돌려보자</vt:lpstr>
      <vt:lpstr>황당한 에러들이 발생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230552</dc:creator>
  <cp:lastModifiedBy>230552</cp:lastModifiedBy>
  <cp:revision>414</cp:revision>
  <cp:lastPrinted>2016-12-02T06:11:09Z</cp:lastPrinted>
  <dcterms:created xsi:type="dcterms:W3CDTF">2014-02-27T07:17:05Z</dcterms:created>
  <dcterms:modified xsi:type="dcterms:W3CDTF">2016-12-02T10:38:04Z</dcterms:modified>
</cp:coreProperties>
</file>