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5" r:id="rId2"/>
    <p:sldId id="376" r:id="rId3"/>
    <p:sldId id="377" r:id="rId4"/>
    <p:sldId id="378" r:id="rId5"/>
    <p:sldId id="379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67" autoAdjust="0"/>
  </p:normalViewPr>
  <p:slideViewPr>
    <p:cSldViewPr>
      <p:cViewPr>
        <p:scale>
          <a:sx n="125" d="100"/>
          <a:sy n="125" d="100"/>
        </p:scale>
        <p:origin x="143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3528" y="1800000"/>
            <a:ext cx="3920447" cy="3240000"/>
            <a:chOff x="759553" y="1800000"/>
            <a:chExt cx="3920447" cy="3240000"/>
          </a:xfrm>
        </p:grpSpPr>
        <p:grpSp>
          <p:nvGrpSpPr>
            <p:cNvPr id="5" name="그룹 4"/>
            <p:cNvGrpSpPr/>
            <p:nvPr/>
          </p:nvGrpSpPr>
          <p:grpSpPr>
            <a:xfrm>
              <a:off x="759553" y="1801391"/>
              <a:ext cx="1872000" cy="3232033"/>
              <a:chOff x="1983185" y="1856193"/>
              <a:chExt cx="1872000" cy="3232033"/>
            </a:xfrm>
          </p:grpSpPr>
          <p:sp>
            <p:nvSpPr>
              <p:cNvPr id="85" name="직사각형 84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9" name="사다리꼴 88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2880000" y="1800000"/>
              <a:ext cx="1800000" cy="3240000"/>
              <a:chOff x="5040000" y="2340000"/>
              <a:chExt cx="1800000" cy="3240000"/>
            </a:xfrm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6480000" y="2340000"/>
                <a:ext cx="360000" cy="3240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5040000" y="2520000"/>
                <a:ext cx="720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pic>
            <p:nvPicPr>
              <p:cNvPr id="91" name="Picture 2"/>
              <p:cNvPicPr>
                <a:picLocks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5868000" y="3600000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4320000" y="1800000"/>
              <a:ext cx="0" cy="32400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148064" y="1639303"/>
            <a:ext cx="4334972" cy="3593295"/>
            <a:chOff x="5148064" y="1639303"/>
            <a:chExt cx="4334972" cy="3593295"/>
          </a:xfrm>
        </p:grpSpPr>
        <p:grpSp>
          <p:nvGrpSpPr>
            <p:cNvPr id="10" name="그룹 9"/>
            <p:cNvGrpSpPr/>
            <p:nvPr/>
          </p:nvGrpSpPr>
          <p:grpSpPr>
            <a:xfrm>
              <a:off x="7298788" y="1639303"/>
              <a:ext cx="2184248" cy="3593295"/>
              <a:chOff x="7741342" y="1639303"/>
              <a:chExt cx="2184248" cy="35932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직사각형 70"/>
                  <p:cNvSpPr/>
                  <p:nvPr/>
                </p:nvSpPr>
                <p:spPr>
                  <a:xfrm>
                    <a:off x="7741342" y="3141355"/>
                    <a:ext cx="97956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342" y="3141355"/>
                    <a:ext cx="979564" cy="28129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/>
              <p:cNvCxnSpPr/>
              <p:nvPr/>
            </p:nvCxnSpPr>
            <p:spPr bwMode="auto">
              <a:xfrm>
                <a:off x="8834274" y="1927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>
                <a:off x="8834274" y="4951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직사각형 74"/>
                  <p:cNvSpPr/>
                  <p:nvPr/>
                </p:nvSpPr>
                <p:spPr>
                  <a:xfrm>
                    <a:off x="8582274" y="3295303"/>
                    <a:ext cx="825482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직사각형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2274" y="3295303"/>
                    <a:ext cx="82548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9324528" y="3151103"/>
                    <a:ext cx="60106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직사각형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528" y="3151103"/>
                    <a:ext cx="601062" cy="28129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8690274" y="4951303"/>
                    <a:ext cx="60106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0274" y="4951303"/>
                    <a:ext cx="601062" cy="2812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582274" y="1639303"/>
                    <a:ext cx="8415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2274" y="1639303"/>
                    <a:ext cx="841512" cy="2812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8740201" y="3611807"/>
                    <a:ext cx="581313" cy="43088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oMath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직사각형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0201" y="3611807"/>
                    <a:ext cx="581313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직사각형 79"/>
              <p:cNvSpPr/>
              <p:nvPr/>
            </p:nvSpPr>
            <p:spPr bwMode="auto">
              <a:xfrm>
                <a:off x="8654274" y="1999303"/>
                <a:ext cx="720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 bwMode="auto">
              <a:xfrm flipH="1">
                <a:off x="8294274" y="344323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직선 화살표 연결선 81"/>
              <p:cNvCxnSpPr/>
              <p:nvPr/>
            </p:nvCxnSpPr>
            <p:spPr bwMode="auto">
              <a:xfrm flipH="1">
                <a:off x="9374274" y="343930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0" name="그룹 59"/>
            <p:cNvGrpSpPr/>
            <p:nvPr/>
          </p:nvGrpSpPr>
          <p:grpSpPr>
            <a:xfrm>
              <a:off x="5148064" y="1779905"/>
              <a:ext cx="2535494" cy="3449295"/>
              <a:chOff x="2523553" y="1440000"/>
              <a:chExt cx="2535494" cy="3449295"/>
            </a:xfrm>
          </p:grpSpPr>
          <p:sp>
            <p:nvSpPr>
              <p:cNvPr id="61" name="직사각형 60"/>
              <p:cNvSpPr/>
              <p:nvPr/>
            </p:nvSpPr>
            <p:spPr bwMode="auto">
              <a:xfrm rot="600000">
                <a:off x="2523553" y="1724999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 rot="600000">
                <a:off x="2575405" y="4202192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 rot="600000">
                <a:off x="3606842" y="4384033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4" name="사다리꼴 63"/>
              <p:cNvSpPr/>
              <p:nvPr/>
            </p:nvSpPr>
            <p:spPr bwMode="auto">
              <a:xfrm rot="600000">
                <a:off x="3076427" y="1440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5" name="사다리꼴 64"/>
              <p:cNvSpPr/>
              <p:nvPr/>
            </p:nvSpPr>
            <p:spPr bwMode="auto">
              <a:xfrm rot="600000">
                <a:off x="4089553" y="1618782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4645335" y="1908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직사각형 66"/>
                  <p:cNvSpPr/>
                  <p:nvPr/>
                </p:nvSpPr>
                <p:spPr>
                  <a:xfrm>
                    <a:off x="4593855" y="1603821"/>
                    <a:ext cx="46519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직사각형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3855" y="1603821"/>
                    <a:ext cx="465192" cy="28129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4140000" y="4745657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464000" y="4608000"/>
                    <a:ext cx="47320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직사각형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4000" y="4608000"/>
                    <a:ext cx="473206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/>
                  <p:cNvSpPr/>
                  <p:nvPr/>
                </p:nvSpPr>
                <p:spPr>
                  <a:xfrm>
                    <a:off x="3169394" y="2996952"/>
                    <a:ext cx="578428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직사각형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394" y="2996952"/>
                    <a:ext cx="578428" cy="26161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오른쪽 화살표 11"/>
          <p:cNvSpPr/>
          <p:nvPr/>
        </p:nvSpPr>
        <p:spPr>
          <a:xfrm>
            <a:off x="4428040" y="3212976"/>
            <a:ext cx="504000" cy="3600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968941" y="1152789"/>
            <a:ext cx="86018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1633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60000" y="1620000"/>
            <a:ext cx="9345959" cy="3606834"/>
            <a:chOff x="360000" y="1620000"/>
            <a:chExt cx="9345959" cy="3606834"/>
          </a:xfrm>
        </p:grpSpPr>
        <p:grpSp>
          <p:nvGrpSpPr>
            <p:cNvPr id="10" name="그룹 9"/>
            <p:cNvGrpSpPr/>
            <p:nvPr/>
          </p:nvGrpSpPr>
          <p:grpSpPr>
            <a:xfrm>
              <a:off x="360000" y="1800000"/>
              <a:ext cx="3919328" cy="3240000"/>
              <a:chOff x="-1800000" y="1800000"/>
              <a:chExt cx="3919328" cy="32400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47328" y="1801768"/>
                <a:ext cx="1872000" cy="3231310"/>
                <a:chOff x="360802" y="1801768"/>
                <a:chExt cx="1872000" cy="323131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 rot="21000000">
                  <a:off x="360802" y="2079818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 rot="21000000">
                  <a:off x="862368" y="4745078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 bwMode="auto">
                <a:xfrm rot="21000000">
                  <a:off x="1893795" y="4563180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8" name="사다리꼴 87"/>
                <p:cNvSpPr/>
                <p:nvPr/>
              </p:nvSpPr>
              <p:spPr bwMode="auto">
                <a:xfrm rot="21000000">
                  <a:off x="376137" y="198027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9" name="사다리꼴 88"/>
                <p:cNvSpPr/>
                <p:nvPr/>
              </p:nvSpPr>
              <p:spPr bwMode="auto">
                <a:xfrm rot="21000000">
                  <a:off x="1389311" y="180176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-1800000" y="1800000"/>
                <a:ext cx="1800000" cy="3240000"/>
                <a:chOff x="-1440000" y="1800000"/>
                <a:chExt cx="1800000" cy="3240000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-1440000" y="1800000"/>
                  <a:ext cx="360000" cy="3240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 bwMode="auto">
                <a:xfrm>
                  <a:off x="-360000" y="198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pic>
              <p:nvPicPr>
                <p:cNvPr id="91" name="Picture 2"/>
                <p:cNvPicPr>
                  <a:picLocks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rot="5400000">
                  <a:off x="-972000" y="3060000"/>
                  <a:ext cx="504000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8" name="직선 연결선 7"/>
                <p:cNvCxnSpPr/>
                <p:nvPr/>
              </p:nvCxnSpPr>
              <p:spPr>
                <a:xfrm>
                  <a:off x="-1080000" y="1800000"/>
                  <a:ext cx="0" cy="324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오른쪽 화살표 11"/>
            <p:cNvSpPr/>
            <p:nvPr/>
          </p:nvSpPr>
          <p:spPr>
            <a:xfrm>
              <a:off x="4644008" y="3212976"/>
              <a:ext cx="504000" cy="360000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239736" y="1620000"/>
              <a:ext cx="4466223" cy="3606834"/>
              <a:chOff x="5239736" y="1620000"/>
              <a:chExt cx="4466223" cy="360683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239736" y="1620000"/>
                <a:ext cx="2338547" cy="3593295"/>
                <a:chOff x="5239736" y="1620000"/>
                <a:chExt cx="2338547" cy="359329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6654376" y="3151174"/>
                      <a:ext cx="923907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1" name="직사각형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4376" y="3151174"/>
                      <a:ext cx="923907" cy="28129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/>
                <p:cNvCxnSpPr/>
                <p:nvPr/>
              </p:nvCxnSpPr>
              <p:spPr bwMode="auto">
                <a:xfrm>
                  <a:off x="6170625" y="190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>
                  <a:off x="6170625" y="4932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6060673" y="3276000"/>
                      <a:ext cx="5332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(0,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5" name="직사각형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0673" y="3276000"/>
                      <a:ext cx="533287" cy="26161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5239736" y="3278410"/>
                      <a:ext cx="431849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직사각형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9736" y="3278410"/>
                      <a:ext cx="431849" cy="28129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6096475" y="4932000"/>
                      <a:ext cx="467243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7" name="직사각형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475" y="4932000"/>
                      <a:ext cx="467243" cy="28129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5990055" y="1620000"/>
                      <a:ext cx="672300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직사각형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0055" y="1620000"/>
                      <a:ext cx="672300" cy="28129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직사각형 78"/>
                    <p:cNvSpPr/>
                    <p:nvPr/>
                  </p:nvSpPr>
                  <p:spPr>
                    <a:xfrm>
                      <a:off x="6076552" y="3592504"/>
                      <a:ext cx="581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" name="직사각형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6552" y="3592504"/>
                      <a:ext cx="581313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직사각형 79"/>
                <p:cNvSpPr/>
                <p:nvPr/>
              </p:nvSpPr>
              <p:spPr bwMode="auto">
                <a:xfrm>
                  <a:off x="5990625" y="198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81" name="직선 화살표 연결선 80"/>
                <p:cNvCxnSpPr/>
                <p:nvPr/>
              </p:nvCxnSpPr>
              <p:spPr bwMode="auto">
                <a:xfrm flipH="1">
                  <a:off x="6717651" y="3420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2" name="직선 화살표 연결선 81"/>
                <p:cNvCxnSpPr/>
                <p:nvPr/>
              </p:nvCxnSpPr>
              <p:spPr bwMode="auto">
                <a:xfrm flipH="1">
                  <a:off x="5630729" y="3420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6876256" y="1800000"/>
                <a:ext cx="2829703" cy="3426834"/>
                <a:chOff x="4658297" y="1800000"/>
                <a:chExt cx="2829703" cy="3426834"/>
              </a:xfrm>
            </p:grpSpPr>
            <p:cxnSp>
              <p:nvCxnSpPr>
                <p:cNvPr id="66" name="직선 화살표 연결선 65"/>
                <p:cNvCxnSpPr/>
                <p:nvPr/>
              </p:nvCxnSpPr>
              <p:spPr bwMode="auto">
                <a:xfrm>
                  <a:off x="5010378" y="225782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4658297" y="2106103"/>
                      <a:ext cx="453649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297" y="2106103"/>
                      <a:ext cx="453649" cy="28129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화살표 연결선 67"/>
                <p:cNvCxnSpPr/>
                <p:nvPr/>
              </p:nvCxnSpPr>
              <p:spPr bwMode="auto">
                <a:xfrm>
                  <a:off x="5508000" y="509471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5143301" y="4945539"/>
                      <a:ext cx="461665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9" name="직사각형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3301" y="4945539"/>
                      <a:ext cx="461665" cy="28129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직사각형 69"/>
                    <p:cNvSpPr/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직사각형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6" name="그룹 95"/>
                <p:cNvGrpSpPr/>
                <p:nvPr/>
              </p:nvGrpSpPr>
              <p:grpSpPr>
                <a:xfrm>
                  <a:off x="5616000" y="1800000"/>
                  <a:ext cx="1872000" cy="3231310"/>
                  <a:chOff x="360802" y="1801768"/>
                  <a:chExt cx="1872000" cy="3231310"/>
                </a:xfrm>
              </p:grpSpPr>
              <p:sp>
                <p:nvSpPr>
                  <p:cNvPr id="102" name="직사각형 101"/>
                  <p:cNvSpPr/>
                  <p:nvPr/>
                </p:nvSpPr>
                <p:spPr bwMode="auto">
                  <a:xfrm rot="21000000">
                    <a:off x="360802" y="2079818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 bwMode="auto">
                  <a:xfrm rot="21000000">
                    <a:off x="862368" y="4745078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 bwMode="auto">
                  <a:xfrm rot="21000000">
                    <a:off x="1893795" y="4563180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5" name="사다리꼴 104"/>
                  <p:cNvSpPr/>
                  <p:nvPr/>
                </p:nvSpPr>
                <p:spPr bwMode="auto">
                  <a:xfrm rot="21000000">
                    <a:off x="376137" y="198027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6" name="사다리꼴 105"/>
                  <p:cNvSpPr/>
                  <p:nvPr/>
                </p:nvSpPr>
                <p:spPr bwMode="auto">
                  <a:xfrm rot="21000000">
                    <a:off x="1389311" y="180176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5208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m,l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블록은 반드시 </a:t>
            </a:r>
            <a:r>
              <a:rPr lang="en-US" altLang="ko-KR" sz="3200" dirty="0" smtClean="0"/>
              <a:t>(m+1,l) SRB</a:t>
            </a:r>
            <a:r>
              <a:rPr lang="ko-KR" altLang="en-US" sz="3200" dirty="0" smtClean="0"/>
              <a:t>와 충돌한다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m,l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블록의 수직 변위가 얼마가 되건 </a:t>
            </a:r>
            <a:r>
              <a:rPr lang="en-US" altLang="ko-KR" dirty="0" smtClean="0"/>
              <a:t>(m+1,l) SRB</a:t>
            </a:r>
            <a:r>
              <a:rPr lang="ko-KR" altLang="en-US" dirty="0" smtClean="0"/>
              <a:t>가 같이 수직으로 움직이면서 수평충돌 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(1,l) </a:t>
            </a:r>
            <a:r>
              <a:rPr lang="ko-KR" altLang="en-US" dirty="0" smtClean="0"/>
              <a:t>블록은 반드시 </a:t>
            </a:r>
            <a:r>
              <a:rPr lang="en-US" altLang="ko-KR" dirty="0" smtClean="0"/>
              <a:t>(0,l) SRB</a:t>
            </a:r>
            <a:r>
              <a:rPr lang="ko-KR" altLang="en-US" dirty="0" smtClean="0"/>
              <a:t>와 충돌한다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최외각블록</a:t>
            </a:r>
            <a:r>
              <a:rPr lang="en-US" altLang="ko-KR" sz="2800" dirty="0" smtClean="0"/>
              <a:t>-SRB-</a:t>
            </a:r>
            <a:r>
              <a:rPr lang="ko-KR" altLang="en-US" sz="2800" dirty="0" smtClean="0"/>
              <a:t>벽체 하중은 동시에 계산해야 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최외각블록</a:t>
            </a:r>
            <a:r>
              <a:rPr lang="ko-KR" altLang="en-US" dirty="0" smtClean="0"/>
              <a:t> 수평하중 계산 결과를 </a:t>
            </a:r>
            <a:r>
              <a:rPr lang="en-US" altLang="ko-KR" dirty="0" smtClean="0"/>
              <a:t>SRB</a:t>
            </a:r>
            <a:r>
              <a:rPr lang="ko-KR" altLang="en-US" dirty="0"/>
              <a:t> </a:t>
            </a:r>
            <a:r>
              <a:rPr lang="ko-KR" altLang="en-US" dirty="0" smtClean="0"/>
              <a:t>하중 계산 시 이용</a:t>
            </a:r>
            <a:endParaRPr lang="en-US" altLang="ko-KR" dirty="0"/>
          </a:p>
          <a:p>
            <a:r>
              <a:rPr lang="en-US" altLang="ko-KR" dirty="0" smtClean="0"/>
              <a:t>SRB </a:t>
            </a:r>
            <a:r>
              <a:rPr lang="ko-KR" altLang="en-US" dirty="0" smtClean="0"/>
              <a:t>하중 계산 시 </a:t>
            </a:r>
            <a:r>
              <a:rPr lang="en-US" altLang="ko-KR" dirty="0" smtClean="0"/>
              <a:t>SRB-</a:t>
            </a:r>
            <a:r>
              <a:rPr lang="ko-KR" altLang="en-US" dirty="0" smtClean="0"/>
              <a:t>벽체 하중 필요</a:t>
            </a:r>
            <a:endParaRPr lang="en-US" altLang="ko-KR" dirty="0" smtClean="0"/>
          </a:p>
          <a:p>
            <a:r>
              <a:rPr lang="ko-KR" altLang="en-US" dirty="0" smtClean="0"/>
              <a:t>그러므로 한번에 계산해야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코너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85673" y="1988840"/>
            <a:ext cx="2896632" cy="1976023"/>
            <a:chOff x="6102979" y="1916832"/>
            <a:chExt cx="2896632" cy="19760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979" y="1916832"/>
              <a:ext cx="2896632" cy="1976023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791152" y="194223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085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18656</TotalTime>
  <Words>120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굴림체</vt:lpstr>
      <vt:lpstr>맑은 고딕</vt:lpstr>
      <vt:lpstr>Arial</vt:lpstr>
      <vt:lpstr>Cambria Math</vt:lpstr>
      <vt:lpstr>Office 테마</vt:lpstr>
      <vt:lpstr>블록-측면경계 하중 다이어그램</vt:lpstr>
      <vt:lpstr>블록-측면경계 하중 다이어그램</vt:lpstr>
      <vt:lpstr>(m,l) 블록은 반드시 (m+1,l) SRB와 충돌한다.</vt:lpstr>
      <vt:lpstr>최외각블록-SRB-벽체 하중은 동시에 계산해야 함</vt:lpstr>
      <vt:lpstr>블록 TR 코너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315</cp:revision>
  <cp:lastPrinted>2015-05-19T06:37:47Z</cp:lastPrinted>
  <dcterms:created xsi:type="dcterms:W3CDTF">2014-02-27T07:17:05Z</dcterms:created>
  <dcterms:modified xsi:type="dcterms:W3CDTF">2017-02-10T06:22:34Z</dcterms:modified>
</cp:coreProperties>
</file>