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2"/>
  </p:notesMasterIdLst>
  <p:handoutMasterIdLst>
    <p:handoutMasterId r:id="rId133"/>
  </p:handoutMasterIdLst>
  <p:sldIdLst>
    <p:sldId id="432" r:id="rId2"/>
    <p:sldId id="412" r:id="rId3"/>
    <p:sldId id="271" r:id="rId4"/>
    <p:sldId id="269" r:id="rId5"/>
    <p:sldId id="319" r:id="rId6"/>
    <p:sldId id="393" r:id="rId7"/>
    <p:sldId id="394" r:id="rId8"/>
    <p:sldId id="396" r:id="rId9"/>
    <p:sldId id="398" r:id="rId10"/>
    <p:sldId id="400" r:id="rId11"/>
    <p:sldId id="430" r:id="rId12"/>
    <p:sldId id="429" r:id="rId13"/>
    <p:sldId id="435" r:id="rId14"/>
    <p:sldId id="363" r:id="rId15"/>
    <p:sldId id="381" r:id="rId16"/>
    <p:sldId id="364" r:id="rId17"/>
    <p:sldId id="273" r:id="rId18"/>
    <p:sldId id="406" r:id="rId19"/>
    <p:sldId id="397" r:id="rId20"/>
    <p:sldId id="384" r:id="rId21"/>
    <p:sldId id="383" r:id="rId22"/>
    <p:sldId id="433" r:id="rId23"/>
    <p:sldId id="407" r:id="rId24"/>
    <p:sldId id="378" r:id="rId25"/>
    <p:sldId id="379" r:id="rId26"/>
    <p:sldId id="350" r:id="rId27"/>
    <p:sldId id="259" r:id="rId28"/>
    <p:sldId id="321" r:id="rId29"/>
    <p:sldId id="287" r:id="rId30"/>
    <p:sldId id="288" r:id="rId31"/>
    <p:sldId id="320" r:id="rId32"/>
    <p:sldId id="286" r:id="rId33"/>
    <p:sldId id="421" r:id="rId34"/>
    <p:sldId id="422" r:id="rId35"/>
    <p:sldId id="392" r:id="rId36"/>
    <p:sldId id="431" r:id="rId37"/>
    <p:sldId id="284" r:id="rId38"/>
    <p:sldId id="369" r:id="rId39"/>
    <p:sldId id="395" r:id="rId40"/>
    <p:sldId id="401" r:id="rId41"/>
    <p:sldId id="423" r:id="rId42"/>
    <p:sldId id="272" r:id="rId43"/>
    <p:sldId id="280" r:id="rId44"/>
    <p:sldId id="399" r:id="rId45"/>
    <p:sldId id="418" r:id="rId46"/>
    <p:sldId id="419" r:id="rId47"/>
    <p:sldId id="420" r:id="rId48"/>
    <p:sldId id="275" r:id="rId49"/>
    <p:sldId id="282" r:id="rId50"/>
    <p:sldId id="402" r:id="rId51"/>
    <p:sldId id="285" r:id="rId52"/>
    <p:sldId id="425" r:id="rId53"/>
    <p:sldId id="281" r:id="rId54"/>
    <p:sldId id="290" r:id="rId55"/>
    <p:sldId id="370" r:id="rId56"/>
    <p:sldId id="373" r:id="rId57"/>
    <p:sldId id="371" r:id="rId58"/>
    <p:sldId id="374" r:id="rId59"/>
    <p:sldId id="375" r:id="rId60"/>
    <p:sldId id="376" r:id="rId61"/>
    <p:sldId id="283" r:id="rId62"/>
    <p:sldId id="403" r:id="rId63"/>
    <p:sldId id="274" r:id="rId64"/>
    <p:sldId id="323" r:id="rId65"/>
    <p:sldId id="372" r:id="rId66"/>
    <p:sldId id="344" r:id="rId67"/>
    <p:sldId id="345" r:id="rId68"/>
    <p:sldId id="347" r:id="rId69"/>
    <p:sldId id="322" r:id="rId70"/>
    <p:sldId id="346" r:id="rId71"/>
    <p:sldId id="343" r:id="rId72"/>
    <p:sldId id="324" r:id="rId73"/>
    <p:sldId id="276" r:id="rId74"/>
    <p:sldId id="312" r:id="rId75"/>
    <p:sldId id="277" r:id="rId76"/>
    <p:sldId id="408" r:id="rId77"/>
    <p:sldId id="426" r:id="rId78"/>
    <p:sldId id="428" r:id="rId79"/>
    <p:sldId id="427" r:id="rId80"/>
    <p:sldId id="311" r:id="rId81"/>
    <p:sldId id="315" r:id="rId82"/>
    <p:sldId id="316" r:id="rId83"/>
    <p:sldId id="313" r:id="rId84"/>
    <p:sldId id="314" r:id="rId85"/>
    <p:sldId id="424" r:id="rId86"/>
    <p:sldId id="404" r:id="rId87"/>
    <p:sldId id="410" r:id="rId88"/>
    <p:sldId id="409" r:id="rId89"/>
    <p:sldId id="411" r:id="rId90"/>
    <p:sldId id="291" r:id="rId91"/>
    <p:sldId id="289" r:id="rId92"/>
    <p:sldId id="377" r:id="rId93"/>
    <p:sldId id="414" r:id="rId94"/>
    <p:sldId id="415" r:id="rId95"/>
    <p:sldId id="416" r:id="rId96"/>
    <p:sldId id="351" r:id="rId97"/>
    <p:sldId id="353" r:id="rId98"/>
    <p:sldId id="354" r:id="rId99"/>
    <p:sldId id="413" r:id="rId100"/>
    <p:sldId id="355" r:id="rId101"/>
    <p:sldId id="417" r:id="rId102"/>
    <p:sldId id="385" r:id="rId103"/>
    <p:sldId id="386" r:id="rId104"/>
    <p:sldId id="356" r:id="rId105"/>
    <p:sldId id="357" r:id="rId106"/>
    <p:sldId id="358" r:id="rId107"/>
    <p:sldId id="359" r:id="rId108"/>
    <p:sldId id="360" r:id="rId109"/>
    <p:sldId id="361" r:id="rId110"/>
    <p:sldId id="367" r:id="rId111"/>
    <p:sldId id="366" r:id="rId112"/>
    <p:sldId id="368" r:id="rId113"/>
    <p:sldId id="365" r:id="rId114"/>
    <p:sldId id="387" r:id="rId115"/>
    <p:sldId id="388" r:id="rId116"/>
    <p:sldId id="389" r:id="rId117"/>
    <p:sldId id="331" r:id="rId118"/>
    <p:sldId id="336" r:id="rId119"/>
    <p:sldId id="332" r:id="rId120"/>
    <p:sldId id="333" r:id="rId121"/>
    <p:sldId id="390" r:id="rId122"/>
    <p:sldId id="334" r:id="rId123"/>
    <p:sldId id="337" r:id="rId124"/>
    <p:sldId id="335" r:id="rId125"/>
    <p:sldId id="380" r:id="rId126"/>
    <p:sldId id="338" r:id="rId127"/>
    <p:sldId id="339" r:id="rId128"/>
    <p:sldId id="340" r:id="rId129"/>
    <p:sldId id="341" r:id="rId130"/>
    <p:sldId id="342" r:id="rId131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F1F64E6-0F69-43FD-8CE0-F80505395439}">
          <p14:sldIdLst>
            <p14:sldId id="432"/>
            <p14:sldId id="412"/>
            <p14:sldId id="271"/>
            <p14:sldId id="269"/>
            <p14:sldId id="319"/>
            <p14:sldId id="393"/>
            <p14:sldId id="394"/>
            <p14:sldId id="396"/>
            <p14:sldId id="398"/>
            <p14:sldId id="400"/>
            <p14:sldId id="430"/>
            <p14:sldId id="429"/>
            <p14:sldId id="435"/>
            <p14:sldId id="363"/>
            <p14:sldId id="381"/>
            <p14:sldId id="364"/>
          </p14:sldIdLst>
        </p14:section>
        <p14:section name="Nomenclature" id="{77CCAB1B-8542-45BE-908C-4D96354886B1}">
          <p14:sldIdLst>
            <p14:sldId id="273"/>
            <p14:sldId id="406"/>
            <p14:sldId id="397"/>
            <p14:sldId id="384"/>
            <p14:sldId id="383"/>
            <p14:sldId id="433"/>
            <p14:sldId id="407"/>
            <p14:sldId id="378"/>
            <p14:sldId id="379"/>
            <p14:sldId id="350"/>
            <p14:sldId id="259"/>
            <p14:sldId id="321"/>
            <p14:sldId id="287"/>
            <p14:sldId id="288"/>
            <p14:sldId id="320"/>
          </p14:sldIdLst>
        </p14:section>
        <p14:section name="Input" id="{8C6D16F5-D303-46CE-90FD-21AD4BD62A59}">
          <p14:sldIdLst>
            <p14:sldId id="286"/>
            <p14:sldId id="421"/>
            <p14:sldId id="422"/>
            <p14:sldId id="392"/>
            <p14:sldId id="431"/>
            <p14:sldId id="284"/>
            <p14:sldId id="369"/>
            <p14:sldId id="395"/>
            <p14:sldId id="401"/>
            <p14:sldId id="423"/>
          </p14:sldIdLst>
        </p14:section>
        <p14:section name="글로벌 변수" id="{73D7DBEE-200C-47FF-8728-0ACEB94E17EA}">
          <p14:sldIdLst>
            <p14:sldId id="272"/>
            <p14:sldId id="280"/>
            <p14:sldId id="399"/>
            <p14:sldId id="418"/>
            <p14:sldId id="419"/>
            <p14:sldId id="420"/>
            <p14:sldId id="275"/>
          </p14:sldIdLst>
        </p14:section>
        <p14:section name="Core 변수 공간" id="{DA70B194-A578-4374-86A6-666465F5FAC5}">
          <p14:sldIdLst>
            <p14:sldId id="282"/>
            <p14:sldId id="402"/>
            <p14:sldId id="285"/>
            <p14:sldId id="425"/>
            <p14:sldId id="281"/>
            <p14:sldId id="290"/>
            <p14:sldId id="370"/>
            <p14:sldId id="373"/>
            <p14:sldId id="371"/>
            <p14:sldId id="374"/>
            <p14:sldId id="375"/>
            <p14:sldId id="376"/>
            <p14:sldId id="283"/>
            <p14:sldId id="403"/>
            <p14:sldId id="274"/>
          </p14:sldIdLst>
        </p14:section>
        <p14:section name="BC처리방법" id="{33CECC2E-7B67-4A25-84A5-C6B4A4EFB6E3}">
          <p14:sldIdLst>
            <p14:sldId id="323"/>
            <p14:sldId id="372"/>
            <p14:sldId id="344"/>
            <p14:sldId id="345"/>
            <p14:sldId id="347"/>
            <p14:sldId id="322"/>
            <p14:sldId id="346"/>
            <p14:sldId id="343"/>
            <p14:sldId id="324"/>
          </p14:sldIdLst>
        </p14:section>
        <p14:section name="함수" id="{02998E8C-55BC-4FFE-A340-244097AA8539}">
          <p14:sldIdLst>
            <p14:sldId id="276"/>
            <p14:sldId id="312"/>
          </p14:sldIdLst>
        </p14:section>
        <p14:section name="Functions - Force" id="{677CB4E3-C6BF-4BF8-A60A-34336857625D}">
          <p14:sldIdLst>
            <p14:sldId id="277"/>
            <p14:sldId id="408"/>
          </p14:sldIdLst>
        </p14:section>
        <p14:section name="Functions - Misc" id="{1245277C-8EC9-4FDB-8056-A3CB7E1E32AC}">
          <p14:sldIdLst>
            <p14:sldId id="426"/>
            <p14:sldId id="428"/>
            <p14:sldId id="427"/>
            <p14:sldId id="311"/>
            <p14:sldId id="315"/>
            <p14:sldId id="316"/>
            <p14:sldId id="313"/>
            <p14:sldId id="314"/>
            <p14:sldId id="424"/>
            <p14:sldId id="404"/>
            <p14:sldId id="410"/>
            <p14:sldId id="409"/>
            <p14:sldId id="411"/>
          </p14:sldIdLst>
        </p14:section>
        <p14:section name="Flowchart" id="{85F0672C-0139-4235-99F2-0582CC056AC8}">
          <p14:sldIdLst>
            <p14:sldId id="291"/>
            <p14:sldId id="289"/>
            <p14:sldId id="377"/>
            <p14:sldId id="414"/>
            <p14:sldId id="415"/>
            <p14:sldId id="416"/>
            <p14:sldId id="351"/>
            <p14:sldId id="353"/>
            <p14:sldId id="354"/>
          </p14:sldIdLst>
        </p14:section>
        <p14:section name="기하형상계산" id="{304DA652-60DA-452B-8A55-179DEABEF162}">
          <p14:sldIdLst>
            <p14:sldId id="413"/>
            <p14:sldId id="355"/>
            <p14:sldId id="417"/>
            <p14:sldId id="385"/>
            <p14:sldId id="386"/>
            <p14:sldId id="356"/>
            <p14:sldId id="357"/>
            <p14:sldId id="358"/>
            <p14:sldId id="359"/>
            <p14:sldId id="360"/>
            <p14:sldId id="361"/>
          </p14:sldIdLst>
        </p14:section>
        <p14:section name="Reference Block" id="{9DDFEEFD-8B18-483E-90AD-C6B76C78EAD5}">
          <p14:sldIdLst>
            <p14:sldId id="367"/>
            <p14:sldId id="366"/>
            <p14:sldId id="368"/>
          </p14:sldIdLst>
        </p14:section>
        <p14:section name="소나티나 코드 분석" id="{2C4F528E-3F0F-4C5C-B2B4-09BC9AB9AA5D}">
          <p14:sldIdLst>
            <p14:sldId id="365"/>
            <p14:sldId id="387"/>
            <p14:sldId id="388"/>
            <p14:sldId id="389"/>
            <p14:sldId id="331"/>
            <p14:sldId id="336"/>
            <p14:sldId id="332"/>
            <p14:sldId id="333"/>
            <p14:sldId id="390"/>
            <p14:sldId id="334"/>
            <p14:sldId id="337"/>
            <p14:sldId id="335"/>
            <p14:sldId id="380"/>
            <p14:sldId id="338"/>
            <p14:sldId id="339"/>
            <p14:sldId id="340"/>
          </p14:sldIdLst>
        </p14:section>
        <p14:section name="Sonatina" id="{55EEB544-F420-422C-A59B-FB4DCC3CA2E6}">
          <p14:sldIdLst>
            <p14:sldId id="341"/>
            <p14:sldId id="34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5150" autoAdjust="0"/>
  </p:normalViewPr>
  <p:slideViewPr>
    <p:cSldViewPr>
      <p:cViewPr varScale="1">
        <p:scale>
          <a:sx n="108" d="100"/>
          <a:sy n="108" d="100"/>
        </p:scale>
        <p:origin x="-160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B3779-0409-4014-B887-920DA3FC8CD8}" type="datetimeFigureOut">
              <a:rPr lang="ko-KR" altLang="en-US" smtClean="0"/>
              <a:t>2016-08-16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EC4A1-0180-4C28-9B11-114C293D5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3109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27F9C-DCA4-45DA-A02F-E8008D4E8D1A}" type="datetimeFigureOut">
              <a:rPr lang="ko-KR" altLang="en-US" smtClean="0"/>
              <a:t>2016-08-16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C492A-37D3-4391-ACE7-C06AE9550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0885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9473-6E0B-4529-8A7B-979A58F5DDAB}" type="datetime1">
              <a:rPr lang="ko-KR" altLang="en-US" smtClean="0"/>
              <a:t>2016-08-16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08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9AF8-7EAC-4C95-835E-758C5FAC31FE}" type="datetime1">
              <a:rPr lang="ko-KR" altLang="en-US" smtClean="0"/>
              <a:t>2016-08-16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32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4367-E301-4AA9-ACC5-FDF4FA3EEE8D}" type="datetime1">
              <a:rPr lang="ko-KR" altLang="en-US" smtClean="0"/>
              <a:t>2016-08-16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39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1AF2-2400-4FA7-9C2C-CC9CB8B47472}" type="datetime1">
              <a:rPr lang="ko-KR" altLang="en-US" smtClean="0"/>
              <a:t>2016-08-16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8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F552-FA8D-45A5-8ADC-8D405D20E491}" type="datetime1">
              <a:rPr lang="ko-KR" altLang="en-US" smtClean="0"/>
              <a:t>2016-08-16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78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8A1-3740-44E1-928E-BC9BE2680DB5}" type="datetime1">
              <a:rPr lang="ko-KR" altLang="en-US" smtClean="0"/>
              <a:t>2016-08-16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85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1C2F3-58A5-401A-9060-A48FA95C3829}" type="datetime1">
              <a:rPr lang="ko-KR" altLang="en-US" smtClean="0"/>
              <a:t>2016-08-16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0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2F4D-5DF0-46C8-8B38-033D6FF00BBC}" type="datetime1">
              <a:rPr lang="ko-KR" altLang="en-US" smtClean="0"/>
              <a:t>2016-08-16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16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2E6F-AF47-4FE9-BFAB-4779C28358DA}" type="datetime1">
              <a:rPr lang="ko-KR" altLang="en-US" smtClean="0"/>
              <a:t>2016-08-16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38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3CD2-DFB5-4FCF-A481-3D1C0DF71854}" type="datetime1">
              <a:rPr lang="ko-KR" altLang="en-US" smtClean="0"/>
              <a:t>2016-08-16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0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A8C0-5DD2-4A65-A7B6-6E5542BC6E3A}" type="datetime1">
              <a:rPr lang="ko-KR" altLang="en-US" smtClean="0"/>
              <a:t>2016-08-16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9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764704"/>
            <a:ext cx="8229600" cy="5361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F2594-9F6F-4D89-B493-F5D3E8EB05B3}" type="datetime1">
              <a:rPr lang="ko-KR" altLang="en-US" smtClean="0"/>
              <a:t>2016-08-16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33989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55DEA-CE8E-4BD0-9536-370E97A6B3C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32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50.png"/><Relationship Id="rId4" Type="http://schemas.openxmlformats.org/officeDocument/2006/relationships/image" Target="../media/image540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6.emf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54.png"/><Relationship Id="rId18" Type="http://schemas.openxmlformats.org/officeDocument/2006/relationships/image" Target="../media/image17.png"/><Relationship Id="rId26" Type="http://schemas.openxmlformats.org/officeDocument/2006/relationships/image" Target="../media/image58.png"/><Relationship Id="rId3" Type="http://schemas.openxmlformats.org/officeDocument/2006/relationships/image" Target="../media/image211.png"/><Relationship Id="rId21" Type="http://schemas.openxmlformats.org/officeDocument/2006/relationships/image" Target="../media/image37.png"/><Relationship Id="rId34" Type="http://schemas.openxmlformats.org/officeDocument/2006/relationships/image" Target="../media/image66.png"/><Relationship Id="rId7" Type="http://schemas.openxmlformats.org/officeDocument/2006/relationships/image" Target="../media/image60.png"/><Relationship Id="rId12" Type="http://schemas.openxmlformats.org/officeDocument/2006/relationships/image" Target="../media/image113.png"/><Relationship Id="rId17" Type="http://schemas.openxmlformats.org/officeDocument/2006/relationships/image" Target="../media/image16.png"/><Relationship Id="rId25" Type="http://schemas.openxmlformats.org/officeDocument/2006/relationships/image" Target="../media/image57.png"/><Relationship Id="rId33" Type="http://schemas.openxmlformats.org/officeDocument/2006/relationships/image" Target="../media/image65.png"/><Relationship Id="rId2" Type="http://schemas.openxmlformats.org/officeDocument/2006/relationships/image" Target="../media/image112.png"/><Relationship Id="rId16" Type="http://schemas.openxmlformats.org/officeDocument/2006/relationships/image" Target="../media/image36.png"/><Relationship Id="rId20" Type="http://schemas.openxmlformats.org/officeDocument/2006/relationships/image" Target="../media/image19.png"/><Relationship Id="rId29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image" Target="../media/image33.png"/><Relationship Id="rId24" Type="http://schemas.openxmlformats.org/officeDocument/2006/relationships/image" Target="../media/image56.png"/><Relationship Id="rId32" Type="http://schemas.openxmlformats.org/officeDocument/2006/relationships/image" Target="../media/image43.png"/><Relationship Id="rId5" Type="http://schemas.openxmlformats.org/officeDocument/2006/relationships/image" Target="../media/image52.png"/><Relationship Id="rId15" Type="http://schemas.openxmlformats.org/officeDocument/2006/relationships/image" Target="../media/image35.png"/><Relationship Id="rId23" Type="http://schemas.openxmlformats.org/officeDocument/2006/relationships/image" Target="../media/image55.png"/><Relationship Id="rId28" Type="http://schemas.openxmlformats.org/officeDocument/2006/relationships/image" Target="../media/image61.png"/><Relationship Id="rId36" Type="http://schemas.openxmlformats.org/officeDocument/2006/relationships/audio" Target="../media/audio1.wav"/><Relationship Id="rId10" Type="http://schemas.openxmlformats.org/officeDocument/2006/relationships/image" Target="../media/image90.png"/><Relationship Id="rId19" Type="http://schemas.openxmlformats.org/officeDocument/2006/relationships/image" Target="../media/image18.png"/><Relationship Id="rId31" Type="http://schemas.openxmlformats.org/officeDocument/2006/relationships/image" Target="../media/image64.png"/><Relationship Id="rId4" Type="http://schemas.openxmlformats.org/officeDocument/2006/relationships/image" Target="../media/image51.png"/><Relationship Id="rId9" Type="http://schemas.openxmlformats.org/officeDocument/2006/relationships/image" Target="../media/image80.png"/><Relationship Id="rId14" Type="http://schemas.openxmlformats.org/officeDocument/2006/relationships/image" Target="../media/image34.png"/><Relationship Id="rId22" Type="http://schemas.openxmlformats.org/officeDocument/2006/relationships/image" Target="../media/image38.png"/><Relationship Id="rId27" Type="http://schemas.openxmlformats.org/officeDocument/2006/relationships/image" Target="../media/image59.png"/><Relationship Id="rId30" Type="http://schemas.openxmlformats.org/officeDocument/2006/relationships/image" Target="../media/image63.png"/><Relationship Id="rId35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11.png"/><Relationship Id="rId21" Type="http://schemas.openxmlformats.org/officeDocument/2006/relationships/image" Target="../media/image37.png"/><Relationship Id="rId34" Type="http://schemas.openxmlformats.org/officeDocument/2006/relationships/image" Target="../media/image45.png"/><Relationship Id="rId7" Type="http://schemas.openxmlformats.org/officeDocument/2006/relationships/image" Target="../media/image60.png"/><Relationship Id="rId12" Type="http://schemas.openxmlformats.org/officeDocument/2006/relationships/image" Target="../media/image113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44.png"/><Relationship Id="rId2" Type="http://schemas.openxmlformats.org/officeDocument/2006/relationships/image" Target="../media/image112.png"/><Relationship Id="rId16" Type="http://schemas.openxmlformats.org/officeDocument/2006/relationships/image" Target="../media/image36.png"/><Relationship Id="rId20" Type="http://schemas.openxmlformats.org/officeDocument/2006/relationships/image" Target="../media/image19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image" Target="../media/image33.png"/><Relationship Id="rId24" Type="http://schemas.openxmlformats.org/officeDocument/2006/relationships/image" Target="../media/image40.png"/><Relationship Id="rId32" Type="http://schemas.openxmlformats.org/officeDocument/2006/relationships/image" Target="../media/image43.png"/><Relationship Id="rId5" Type="http://schemas.openxmlformats.org/officeDocument/2006/relationships/image" Target="../media/image411.png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28" Type="http://schemas.openxmlformats.org/officeDocument/2006/relationships/image" Target="../media/image47.png"/><Relationship Id="rId10" Type="http://schemas.openxmlformats.org/officeDocument/2006/relationships/image" Target="../media/image90.png"/><Relationship Id="rId19" Type="http://schemas.openxmlformats.org/officeDocument/2006/relationships/image" Target="../media/image18.png"/><Relationship Id="rId31" Type="http://schemas.openxmlformats.org/officeDocument/2006/relationships/image" Target="../media/image50.png"/><Relationship Id="rId4" Type="http://schemas.openxmlformats.org/officeDocument/2006/relationships/image" Target="../media/image311.png"/><Relationship Id="rId9" Type="http://schemas.openxmlformats.org/officeDocument/2006/relationships/image" Target="../media/image80.png"/><Relationship Id="rId14" Type="http://schemas.openxmlformats.org/officeDocument/2006/relationships/image" Target="../media/image34.png"/><Relationship Id="rId22" Type="http://schemas.openxmlformats.org/officeDocument/2006/relationships/image" Target="../media/image38.png"/><Relationship Id="rId27" Type="http://schemas.openxmlformats.org/officeDocument/2006/relationships/image" Target="../media/image26.png"/><Relationship Id="rId30" Type="http://schemas.openxmlformats.org/officeDocument/2006/relationships/image" Target="../media/image49.png"/><Relationship Id="rId35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9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11.png"/><Relationship Id="rId21" Type="http://schemas.openxmlformats.org/officeDocument/2006/relationships/image" Target="../media/image37.png"/><Relationship Id="rId34" Type="http://schemas.openxmlformats.org/officeDocument/2006/relationships/image" Target="../media/image45.png"/><Relationship Id="rId7" Type="http://schemas.openxmlformats.org/officeDocument/2006/relationships/image" Target="../media/image60.png"/><Relationship Id="rId12" Type="http://schemas.openxmlformats.org/officeDocument/2006/relationships/image" Target="../media/image113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44.png"/><Relationship Id="rId2" Type="http://schemas.openxmlformats.org/officeDocument/2006/relationships/image" Target="../media/image112.png"/><Relationship Id="rId16" Type="http://schemas.openxmlformats.org/officeDocument/2006/relationships/image" Target="../media/image36.png"/><Relationship Id="rId20" Type="http://schemas.openxmlformats.org/officeDocument/2006/relationships/image" Target="../media/image19.png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image" Target="../media/image33.png"/><Relationship Id="rId24" Type="http://schemas.openxmlformats.org/officeDocument/2006/relationships/image" Target="../media/image40.png"/><Relationship Id="rId32" Type="http://schemas.openxmlformats.org/officeDocument/2006/relationships/image" Target="../media/image43.png"/><Relationship Id="rId5" Type="http://schemas.openxmlformats.org/officeDocument/2006/relationships/image" Target="../media/image411.png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28" Type="http://schemas.openxmlformats.org/officeDocument/2006/relationships/image" Target="../media/image41.png"/><Relationship Id="rId10" Type="http://schemas.openxmlformats.org/officeDocument/2006/relationships/image" Target="../media/image90.png"/><Relationship Id="rId19" Type="http://schemas.openxmlformats.org/officeDocument/2006/relationships/image" Target="../media/image18.png"/><Relationship Id="rId31" Type="http://schemas.openxmlformats.org/officeDocument/2006/relationships/image" Target="../media/image32.png"/><Relationship Id="rId4" Type="http://schemas.openxmlformats.org/officeDocument/2006/relationships/image" Target="../media/image311.png"/><Relationship Id="rId9" Type="http://schemas.openxmlformats.org/officeDocument/2006/relationships/image" Target="../media/image80.png"/><Relationship Id="rId14" Type="http://schemas.openxmlformats.org/officeDocument/2006/relationships/image" Target="../media/image34.png"/><Relationship Id="rId22" Type="http://schemas.openxmlformats.org/officeDocument/2006/relationships/image" Target="../media/image38.png"/><Relationship Id="rId27" Type="http://schemas.openxmlformats.org/officeDocument/2006/relationships/image" Target="../media/image26.png"/><Relationship Id="rId30" Type="http://schemas.openxmlformats.org/officeDocument/2006/relationships/image" Target="../media/image31.png"/><Relationship Id="rId35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11.png"/><Relationship Id="rId21" Type="http://schemas.openxmlformats.org/officeDocument/2006/relationships/image" Target="../media/image20.png"/><Relationship Id="rId7" Type="http://schemas.openxmlformats.org/officeDocument/2006/relationships/image" Target="../media/image60.png"/><Relationship Id="rId12" Type="http://schemas.openxmlformats.org/officeDocument/2006/relationships/image" Target="../media/image113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12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image" Target="../media/image101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11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0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11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13" Type="http://schemas.openxmlformats.org/officeDocument/2006/relationships/image" Target="../media/image440.png"/><Relationship Id="rId3" Type="http://schemas.openxmlformats.org/officeDocument/2006/relationships/image" Target="../media/image210.png"/><Relationship Id="rId7" Type="http://schemas.openxmlformats.org/officeDocument/2006/relationships/image" Target="../media/image380.png"/><Relationship Id="rId12" Type="http://schemas.openxmlformats.org/officeDocument/2006/relationships/image" Target="../media/image43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0.png"/><Relationship Id="rId11" Type="http://schemas.openxmlformats.org/officeDocument/2006/relationships/image" Target="../media/image420.png"/><Relationship Id="rId5" Type="http://schemas.openxmlformats.org/officeDocument/2006/relationships/image" Target="../media/image470.png"/><Relationship Id="rId10" Type="http://schemas.openxmlformats.org/officeDocument/2006/relationships/image" Target="../media/image410.png"/><Relationship Id="rId4" Type="http://schemas.openxmlformats.org/officeDocument/2006/relationships/image" Target="../media/image310.png"/><Relationship Id="rId9" Type="http://schemas.openxmlformats.org/officeDocument/2006/relationships/image" Target="../media/image400.png"/><Relationship Id="rId14" Type="http://schemas.openxmlformats.org/officeDocument/2006/relationships/image" Target="../media/image45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slide" Target="slide5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SAPCOR</a:t>
            </a:r>
            <a:br>
              <a:rPr lang="en-US" altLang="ko-KR" dirty="0" smtClean="0"/>
            </a:br>
            <a:r>
              <a:rPr lang="en-US" altLang="ko-KR" dirty="0" smtClean="0"/>
              <a:t>(Seismic Analysis for a Prismatic Core</a:t>
            </a:r>
            <a:r>
              <a:rPr lang="en-US" altLang="ko-KR" dirty="0"/>
              <a:t> </a:t>
            </a:r>
            <a:r>
              <a:rPr lang="en-US" altLang="ko-KR" dirty="0" smtClean="0"/>
              <a:t>of a HTGR)</a:t>
            </a:r>
            <a:br>
              <a:rPr lang="en-US" altLang="ko-KR" dirty="0" smtClean="0"/>
            </a:br>
            <a:r>
              <a:rPr lang="en-US" altLang="ko-KR" dirty="0" smtClean="0"/>
              <a:t>Developer’s Manual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562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수정 </a:t>
            </a:r>
            <a:r>
              <a:rPr lang="en-US" altLang="ko-KR" sz="2000" dirty="0"/>
              <a:t>v04d </a:t>
            </a:r>
            <a:r>
              <a:rPr lang="en-US" altLang="ko-KR" sz="2000" dirty="0" smtClean="0"/>
              <a:t>#6: Input_Build003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 OUTPUT FILENAME</a:t>
            </a:r>
          </a:p>
          <a:p>
            <a:pPr lvl="1"/>
            <a:r>
              <a:rPr lang="en-US" altLang="ko-KR" dirty="0" smtClean="0"/>
              <a:t>FN_FIG=‘filename’</a:t>
            </a:r>
          </a:p>
          <a:p>
            <a:pPr lvl="1"/>
            <a:r>
              <a:rPr lang="en-US" altLang="ko-KR" dirty="0" err="1" smtClean="0"/>
              <a:t>FN_CoreShape</a:t>
            </a:r>
            <a:r>
              <a:rPr lang="en-US" altLang="ko-KR" dirty="0" smtClean="0"/>
              <a:t>=‘filename’ # Core Shape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7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251520" y="11663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코너 좌표 계산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906076" y="435048"/>
            <a:ext cx="3316614" cy="3937072"/>
            <a:chOff x="553486" y="1738218"/>
            <a:chExt cx="3316614" cy="3937072"/>
          </a:xfrm>
        </p:grpSpPr>
        <p:grpSp>
          <p:nvGrpSpPr>
            <p:cNvPr id="2" name="그룹 1"/>
            <p:cNvGrpSpPr/>
            <p:nvPr/>
          </p:nvGrpSpPr>
          <p:grpSpPr>
            <a:xfrm flipH="1">
              <a:off x="761214" y="1738218"/>
              <a:ext cx="2880320" cy="3937072"/>
              <a:chOff x="761214" y="1738218"/>
              <a:chExt cx="2880320" cy="3937072"/>
            </a:xfrm>
          </p:grpSpPr>
          <p:grpSp>
            <p:nvGrpSpPr>
              <p:cNvPr id="10" name="그룹 9"/>
              <p:cNvGrpSpPr/>
              <p:nvPr/>
            </p:nvGrpSpPr>
            <p:grpSpPr>
              <a:xfrm rot="19800000">
                <a:off x="1481294" y="2265355"/>
                <a:ext cx="1440160" cy="2880320"/>
                <a:chOff x="971600" y="1268760"/>
                <a:chExt cx="1440160" cy="2880320"/>
              </a:xfrm>
            </p:grpSpPr>
            <p:sp>
              <p:nvSpPr>
                <p:cNvPr id="11" name="직사각형 10"/>
                <p:cNvSpPr/>
                <p:nvPr/>
              </p:nvSpPr>
              <p:spPr>
                <a:xfrm>
                  <a:off x="971600" y="126876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1691680" y="126876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971600" y="270892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1691680" y="270892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" name="원호 14"/>
              <p:cNvSpPr/>
              <p:nvPr/>
            </p:nvSpPr>
            <p:spPr>
              <a:xfrm rot="10800000">
                <a:off x="761214" y="1738218"/>
                <a:ext cx="1440160" cy="144016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직선 화살표 연결선 16"/>
              <p:cNvCxnSpPr/>
              <p:nvPr/>
            </p:nvCxnSpPr>
            <p:spPr>
              <a:xfrm>
                <a:off x="857686" y="2458300"/>
                <a:ext cx="0" cy="36003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857686" y="2458300"/>
                <a:ext cx="623607" cy="0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flipH="1">
                <a:off x="761214" y="2458300"/>
                <a:ext cx="96472" cy="0"/>
              </a:xfrm>
              <a:prstGeom prst="line">
                <a:avLst/>
              </a:prstGeom>
              <a:ln>
                <a:headEnd type="triangle" w="sm" len="me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그룹 35"/>
              <p:cNvGrpSpPr/>
              <p:nvPr/>
            </p:nvGrpSpPr>
            <p:grpSpPr>
              <a:xfrm>
                <a:off x="2198993" y="4234689"/>
                <a:ext cx="1440160" cy="1440160"/>
                <a:chOff x="2409379" y="3045150"/>
                <a:chExt cx="1440160" cy="1440160"/>
              </a:xfrm>
            </p:grpSpPr>
            <p:sp>
              <p:nvSpPr>
                <p:cNvPr id="31" name="원호 30"/>
                <p:cNvSpPr/>
                <p:nvPr/>
              </p:nvSpPr>
              <p:spPr>
                <a:xfrm rot="10800000">
                  <a:off x="2409379" y="3045150"/>
                  <a:ext cx="1440160" cy="144016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2" name="직선 화살표 연결선 31"/>
                <p:cNvCxnSpPr/>
                <p:nvPr/>
              </p:nvCxnSpPr>
              <p:spPr>
                <a:xfrm>
                  <a:off x="2505851" y="3765232"/>
                  <a:ext cx="0" cy="360039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/>
                <p:cNvCxnSpPr/>
                <p:nvPr/>
              </p:nvCxnSpPr>
              <p:spPr>
                <a:xfrm>
                  <a:off x="2505851" y="3765232"/>
                  <a:ext cx="623607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/>
                <p:cNvCxnSpPr/>
                <p:nvPr/>
              </p:nvCxnSpPr>
              <p:spPr>
                <a:xfrm flipH="1">
                  <a:off x="2409379" y="3765232"/>
                  <a:ext cx="96472" cy="0"/>
                </a:xfrm>
                <a:prstGeom prst="line">
                  <a:avLst/>
                </a:prstGeom>
                <a:ln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그룹 36"/>
              <p:cNvGrpSpPr/>
              <p:nvPr/>
            </p:nvGrpSpPr>
            <p:grpSpPr>
              <a:xfrm rot="10800000">
                <a:off x="2201374" y="4235130"/>
                <a:ext cx="1440160" cy="1440160"/>
                <a:chOff x="2409379" y="3045150"/>
                <a:chExt cx="1440160" cy="1440160"/>
              </a:xfrm>
            </p:grpSpPr>
            <p:sp>
              <p:nvSpPr>
                <p:cNvPr id="38" name="원호 37"/>
                <p:cNvSpPr/>
                <p:nvPr/>
              </p:nvSpPr>
              <p:spPr>
                <a:xfrm rot="10800000">
                  <a:off x="2409379" y="3045150"/>
                  <a:ext cx="1440160" cy="144016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9" name="직선 화살표 연결선 38"/>
                <p:cNvCxnSpPr/>
                <p:nvPr/>
              </p:nvCxnSpPr>
              <p:spPr>
                <a:xfrm>
                  <a:off x="2505851" y="3765232"/>
                  <a:ext cx="0" cy="360039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>
                <a:xfrm>
                  <a:off x="2505851" y="3765232"/>
                  <a:ext cx="623607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>
                <a:xfrm flipH="1">
                  <a:off x="2409379" y="3765232"/>
                  <a:ext cx="96472" cy="0"/>
                </a:xfrm>
                <a:prstGeom prst="line">
                  <a:avLst/>
                </a:prstGeom>
                <a:ln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그룹 41"/>
              <p:cNvGrpSpPr/>
              <p:nvPr/>
            </p:nvGrpSpPr>
            <p:grpSpPr>
              <a:xfrm rot="10800000">
                <a:off x="763595" y="1739615"/>
                <a:ext cx="1440160" cy="1440160"/>
                <a:chOff x="2409379" y="3045150"/>
                <a:chExt cx="1440160" cy="1440160"/>
              </a:xfrm>
            </p:grpSpPr>
            <p:sp>
              <p:nvSpPr>
                <p:cNvPr id="43" name="원호 42"/>
                <p:cNvSpPr/>
                <p:nvPr/>
              </p:nvSpPr>
              <p:spPr>
                <a:xfrm rot="10800000">
                  <a:off x="2409379" y="3045150"/>
                  <a:ext cx="1440160" cy="144016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4" name="직선 화살표 연결선 43"/>
                <p:cNvCxnSpPr/>
                <p:nvPr/>
              </p:nvCxnSpPr>
              <p:spPr>
                <a:xfrm>
                  <a:off x="2505851" y="3765232"/>
                  <a:ext cx="0" cy="360039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/>
                <p:cNvCxnSpPr/>
                <p:nvPr/>
              </p:nvCxnSpPr>
              <p:spPr>
                <a:xfrm>
                  <a:off x="2505851" y="3765232"/>
                  <a:ext cx="623607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/>
                <p:cNvCxnSpPr/>
                <p:nvPr/>
              </p:nvCxnSpPr>
              <p:spPr>
                <a:xfrm flipH="1">
                  <a:off x="2409379" y="3765232"/>
                  <a:ext cx="96472" cy="0"/>
                </a:xfrm>
                <a:prstGeom prst="line">
                  <a:avLst/>
                </a:prstGeom>
                <a:ln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" name="TextBox 46"/>
            <p:cNvSpPr txBox="1"/>
            <p:nvPr/>
          </p:nvSpPr>
          <p:spPr>
            <a:xfrm>
              <a:off x="2051720" y="2504148"/>
              <a:ext cx="511926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b(1-cosR)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275465" y="2292353"/>
              <a:ext cx="36284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b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16496" y="2276872"/>
              <a:ext cx="55360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-b(1-cosR)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136976" y="2489853"/>
              <a:ext cx="404525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-b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53486" y="5001003"/>
              <a:ext cx="511926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b(1-cosR)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58539" y="4786638"/>
              <a:ext cx="36284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b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789451" y="4779700"/>
              <a:ext cx="55360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-b(1-cosR)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20050" y="4984138"/>
              <a:ext cx="404525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-b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6354" y="529252"/>
            <a:ext cx="4128839" cy="3608932"/>
            <a:chOff x="3901235" y="1899380"/>
            <a:chExt cx="4128839" cy="3608932"/>
          </a:xfrm>
        </p:grpSpPr>
        <p:sp>
          <p:nvSpPr>
            <p:cNvPr id="74" name="TextBox 73"/>
            <p:cNvSpPr txBox="1"/>
            <p:nvPr/>
          </p:nvSpPr>
          <p:spPr>
            <a:xfrm>
              <a:off x="5479195" y="2132856"/>
              <a:ext cx="36124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>
                  <a:solidFill>
                    <a:srgbClr val="0070C0"/>
                  </a:solidFill>
                </a:rPr>
                <a:t>h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742461" y="1939151"/>
              <a:ext cx="55200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flipH="1">
              <a:off x="3901235" y="1899380"/>
              <a:ext cx="4128839" cy="3608932"/>
              <a:chOff x="3901235" y="1899380"/>
              <a:chExt cx="4128839" cy="3608932"/>
            </a:xfrm>
          </p:grpSpPr>
          <p:grpSp>
            <p:nvGrpSpPr>
              <p:cNvPr id="55" name="그룹 54"/>
              <p:cNvGrpSpPr/>
              <p:nvPr/>
            </p:nvGrpSpPr>
            <p:grpSpPr>
              <a:xfrm rot="19800000">
                <a:off x="5244922" y="2262535"/>
                <a:ext cx="1440161" cy="2880320"/>
                <a:chOff x="971600" y="1268760"/>
                <a:chExt cx="1440161" cy="2880320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971600" y="126876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1691681" y="126876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971600" y="270892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1691680" y="270892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0" name="원호 69"/>
              <p:cNvSpPr/>
              <p:nvPr/>
            </p:nvSpPr>
            <p:spPr>
              <a:xfrm rot="16200000">
                <a:off x="3907795" y="2620107"/>
                <a:ext cx="2880319" cy="288032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1" name="직선 화살표 연결선 70"/>
              <p:cNvCxnSpPr/>
              <p:nvPr/>
            </p:nvCxnSpPr>
            <p:spPr>
              <a:xfrm flipH="1" flipV="1">
                <a:off x="4617700" y="2818731"/>
                <a:ext cx="730254" cy="2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 flipH="1">
                <a:off x="5347953" y="2818733"/>
                <a:ext cx="0" cy="1241533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flipV="1">
                <a:off x="5347954" y="2624136"/>
                <a:ext cx="0" cy="194597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triangle" w="sm" len="me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원호 77"/>
              <p:cNvSpPr/>
              <p:nvPr/>
            </p:nvSpPr>
            <p:spPr>
              <a:xfrm rot="16200000">
                <a:off x="5149754" y="1899380"/>
                <a:ext cx="2880319" cy="288032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9" name="직선 화살표 연결선 78"/>
              <p:cNvCxnSpPr/>
              <p:nvPr/>
            </p:nvCxnSpPr>
            <p:spPr>
              <a:xfrm flipH="1" flipV="1">
                <a:off x="5859659" y="2098004"/>
                <a:ext cx="730254" cy="2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flipH="1">
                <a:off x="6589912" y="2098006"/>
                <a:ext cx="0" cy="1241533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 flipV="1">
                <a:off x="6589913" y="1903409"/>
                <a:ext cx="0" cy="194597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triangle" w="sm" len="me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그룹 97"/>
              <p:cNvGrpSpPr/>
              <p:nvPr/>
            </p:nvGrpSpPr>
            <p:grpSpPr>
              <a:xfrm rot="10800000">
                <a:off x="3901235" y="2627260"/>
                <a:ext cx="2880320" cy="2881052"/>
                <a:chOff x="4111465" y="4801182"/>
                <a:chExt cx="2880320" cy="2881052"/>
              </a:xfrm>
            </p:grpSpPr>
            <p:sp>
              <p:nvSpPr>
                <p:cNvPr id="85" name="원호 84"/>
                <p:cNvSpPr/>
                <p:nvPr/>
              </p:nvSpPr>
              <p:spPr>
                <a:xfrm rot="16200000">
                  <a:off x="4111465" y="4801915"/>
                  <a:ext cx="2880319" cy="288032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6" name="직선 화살표 연결선 85"/>
                <p:cNvCxnSpPr/>
                <p:nvPr/>
              </p:nvCxnSpPr>
              <p:spPr>
                <a:xfrm flipH="1" flipV="1">
                  <a:off x="4818989" y="4995777"/>
                  <a:ext cx="730254" cy="2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연결선 86"/>
                <p:cNvCxnSpPr/>
                <p:nvPr/>
              </p:nvCxnSpPr>
              <p:spPr>
                <a:xfrm flipH="1">
                  <a:off x="5549242" y="4995779"/>
                  <a:ext cx="0" cy="1241533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연결선 87"/>
                <p:cNvCxnSpPr/>
                <p:nvPr/>
              </p:nvCxnSpPr>
              <p:spPr>
                <a:xfrm flipV="1">
                  <a:off x="5549243" y="4801182"/>
                  <a:ext cx="0" cy="194597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그룹 100"/>
              <p:cNvGrpSpPr/>
              <p:nvPr/>
            </p:nvGrpSpPr>
            <p:grpSpPr>
              <a:xfrm rot="10800000">
                <a:off x="5142605" y="1903781"/>
                <a:ext cx="2880320" cy="2881052"/>
                <a:chOff x="4111465" y="4801182"/>
                <a:chExt cx="2880320" cy="2881052"/>
              </a:xfrm>
            </p:grpSpPr>
            <p:sp>
              <p:nvSpPr>
                <p:cNvPr id="104" name="원호 103"/>
                <p:cNvSpPr/>
                <p:nvPr/>
              </p:nvSpPr>
              <p:spPr>
                <a:xfrm rot="16200000">
                  <a:off x="4111465" y="4801915"/>
                  <a:ext cx="2880319" cy="288032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5" name="직선 화살표 연결선 104"/>
                <p:cNvCxnSpPr/>
                <p:nvPr/>
              </p:nvCxnSpPr>
              <p:spPr>
                <a:xfrm flipH="1" flipV="1">
                  <a:off x="4818989" y="4995777"/>
                  <a:ext cx="730254" cy="2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/>
                <p:cNvCxnSpPr/>
                <p:nvPr/>
              </p:nvCxnSpPr>
              <p:spPr>
                <a:xfrm flipH="1">
                  <a:off x="5549242" y="4995779"/>
                  <a:ext cx="0" cy="1241533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/>
                <p:cNvCxnSpPr/>
                <p:nvPr/>
              </p:nvCxnSpPr>
              <p:spPr>
                <a:xfrm flipV="1">
                  <a:off x="5549243" y="4801182"/>
                  <a:ext cx="0" cy="194597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4" name="TextBox 93"/>
            <p:cNvSpPr txBox="1"/>
            <p:nvPr/>
          </p:nvSpPr>
          <p:spPr>
            <a:xfrm>
              <a:off x="6690696" y="2837510"/>
              <a:ext cx="36124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>
                  <a:solidFill>
                    <a:srgbClr val="0070C0"/>
                  </a:solidFill>
                </a:rPr>
                <a:t>h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953962" y="2643805"/>
              <a:ext cx="55200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66628" y="4438961"/>
              <a:ext cx="40292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410779" y="4631393"/>
              <a:ext cx="510323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078129" y="5143615"/>
              <a:ext cx="40292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638150" y="5349458"/>
              <a:ext cx="510323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79469" y="4180344"/>
            <a:ext cx="49231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변위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LU: U+= </a:t>
            </a:r>
            <a:r>
              <a:rPr lang="en-US" altLang="ko-KR" sz="1400" dirty="0" smtClean="0">
                <a:solidFill>
                  <a:srgbClr val="00B0F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sinR+b</a:t>
            </a:r>
            <a:r>
              <a:rPr lang="en-US" altLang="ko-KR" sz="1400" dirty="0" smtClean="0">
                <a:solidFill>
                  <a:srgbClr val="00B0F0"/>
                </a:solidFill>
              </a:rPr>
              <a:t>(1-cosR)	</a:t>
            </a:r>
            <a:r>
              <a:rPr lang="en-US" altLang="ko-KR" sz="1400" dirty="0" smtClean="0"/>
              <a:t>W+=</a:t>
            </a:r>
            <a:r>
              <a:rPr lang="en-US" altLang="ko-KR" sz="1400" dirty="0" smtClean="0">
                <a:solidFill>
                  <a:srgbClr val="FF0000"/>
                </a:solidFill>
              </a:rPr>
              <a:t>-h(1-cosR)+b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LD: </a:t>
            </a:r>
            <a:r>
              <a:rPr lang="en-US" altLang="ko-KR" sz="1400" dirty="0"/>
              <a:t>U</a:t>
            </a:r>
            <a:r>
              <a:rPr lang="en-US" altLang="ko-KR" sz="1400" dirty="0" smtClean="0"/>
              <a:t>+=</a:t>
            </a:r>
            <a:r>
              <a:rPr lang="en-US" altLang="ko-KR" sz="1400" dirty="0" smtClean="0">
                <a:solidFill>
                  <a:srgbClr val="00B0F0"/>
                </a:solidFill>
              </a:rPr>
              <a:t>-h </a:t>
            </a:r>
            <a:r>
              <a:rPr lang="en-US" altLang="ko-KR" sz="1400" dirty="0" err="1">
                <a:solidFill>
                  <a:srgbClr val="00B0F0"/>
                </a:solidFill>
              </a:rPr>
              <a:t>sinR+b</a:t>
            </a:r>
            <a:r>
              <a:rPr lang="en-US" altLang="ko-KR" sz="1400" dirty="0">
                <a:solidFill>
                  <a:srgbClr val="00B0F0"/>
                </a:solidFill>
              </a:rPr>
              <a:t>(1-cosR</a:t>
            </a:r>
            <a:r>
              <a:rPr lang="en-US" altLang="ko-KR" sz="1400" dirty="0" smtClean="0">
                <a:solidFill>
                  <a:srgbClr val="00B0F0"/>
                </a:solidFill>
              </a:rPr>
              <a:t>)	</a:t>
            </a:r>
            <a:r>
              <a:rPr lang="en-US" altLang="ko-KR" sz="1400" dirty="0" smtClean="0"/>
              <a:t>W+= </a:t>
            </a:r>
            <a:r>
              <a:rPr lang="en-US" altLang="ko-KR" sz="1400" dirty="0" smtClean="0">
                <a:solidFill>
                  <a:srgbClr val="FF0000"/>
                </a:solidFill>
              </a:rPr>
              <a:t>h(1-cosR</a:t>
            </a:r>
            <a:r>
              <a:rPr lang="en-US" altLang="ko-KR" sz="1400" dirty="0">
                <a:solidFill>
                  <a:srgbClr val="FF0000"/>
                </a:solidFill>
              </a:rPr>
              <a:t>)+b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RU</a:t>
            </a:r>
            <a:r>
              <a:rPr lang="en-US" altLang="ko-KR" sz="1400" dirty="0"/>
              <a:t>: U+= </a:t>
            </a:r>
            <a:r>
              <a:rPr lang="en-US" altLang="ko-KR" sz="1400" dirty="0">
                <a:solidFill>
                  <a:srgbClr val="00B0F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sinR</a:t>
            </a:r>
            <a:r>
              <a:rPr lang="en-US" altLang="ko-KR" sz="1400" dirty="0" smtClean="0">
                <a:solidFill>
                  <a:srgbClr val="00B0F0"/>
                </a:solidFill>
              </a:rPr>
              <a:t>-b(1-cosR)	</a:t>
            </a:r>
            <a:r>
              <a:rPr lang="en-US" altLang="ko-KR" sz="1400" dirty="0" smtClean="0"/>
              <a:t>W</a:t>
            </a:r>
            <a:r>
              <a:rPr lang="en-US" altLang="ko-KR" sz="1400" dirty="0"/>
              <a:t>+=</a:t>
            </a:r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</a:rPr>
              <a:t>h(1-cosR)-b </a:t>
            </a:r>
            <a:r>
              <a:rPr lang="en-US" altLang="ko-KR" sz="1400" dirty="0" err="1">
                <a:solidFill>
                  <a:srgbClr val="FF0000"/>
                </a:solidFill>
              </a:rPr>
              <a:t>sinR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RD</a:t>
            </a:r>
            <a:r>
              <a:rPr lang="en-US" altLang="ko-KR" sz="1400" dirty="0"/>
              <a:t>: U+=</a:t>
            </a:r>
            <a:r>
              <a:rPr lang="en-US" altLang="ko-KR" sz="1400" dirty="0">
                <a:solidFill>
                  <a:srgbClr val="00B0F0"/>
                </a:solidFill>
              </a:rPr>
              <a:t>-h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sinR</a:t>
            </a:r>
            <a:r>
              <a:rPr lang="en-US" altLang="ko-KR" sz="1400" dirty="0" smtClean="0">
                <a:solidFill>
                  <a:srgbClr val="00B0F0"/>
                </a:solidFill>
              </a:rPr>
              <a:t>-b(1-cosR)	</a:t>
            </a:r>
            <a:r>
              <a:rPr lang="en-US" altLang="ko-KR" sz="1400" dirty="0" smtClean="0"/>
              <a:t>W</a:t>
            </a:r>
            <a:r>
              <a:rPr lang="en-US" altLang="ko-KR" sz="1400" dirty="0"/>
              <a:t>+=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h(1-cosR)-b </a:t>
            </a:r>
            <a:r>
              <a:rPr lang="en-US" altLang="ko-KR" sz="1400" dirty="0" err="1">
                <a:solidFill>
                  <a:srgbClr val="FF0000"/>
                </a:solidFill>
              </a:rPr>
              <a:t>sinR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속도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미분</a:t>
            </a:r>
            <a:r>
              <a:rPr lang="en-US" altLang="ko-KR" sz="1400" dirty="0" smtClean="0"/>
              <a:t>)&gt;</a:t>
            </a:r>
          </a:p>
          <a:p>
            <a:r>
              <a:rPr lang="en-US" altLang="ko-KR" sz="1400" dirty="0"/>
              <a:t>LU: U+= </a:t>
            </a:r>
            <a:r>
              <a:rPr lang="en-US" altLang="ko-KR" sz="1400" dirty="0">
                <a:solidFill>
                  <a:srgbClr val="00B0F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cosR+b</a:t>
            </a:r>
            <a:r>
              <a:rPr lang="en-US" altLang="ko-KR" sz="1400" dirty="0" smtClean="0">
                <a:solidFill>
                  <a:srgbClr val="00B0F0"/>
                </a:solidFill>
              </a:rPr>
              <a:t>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sinR</a:t>
            </a:r>
            <a:r>
              <a:rPr lang="en-US" altLang="ko-KR" sz="1400" dirty="0">
                <a:solidFill>
                  <a:srgbClr val="00B0F0"/>
                </a:solidFill>
              </a:rPr>
              <a:t>	</a:t>
            </a:r>
            <a:r>
              <a:rPr lang="en-US" altLang="ko-KR" sz="1400" dirty="0"/>
              <a:t>W+=</a:t>
            </a:r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sinR+b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cosR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LD: U+=</a:t>
            </a:r>
            <a:r>
              <a:rPr lang="en-US" altLang="ko-KR" sz="1400" dirty="0">
                <a:solidFill>
                  <a:srgbClr val="00B0F0"/>
                </a:solidFill>
              </a:rPr>
              <a:t>-h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cosR+b</a:t>
            </a:r>
            <a:r>
              <a:rPr lang="en-US" altLang="ko-KR" sz="1400" dirty="0" smtClean="0">
                <a:solidFill>
                  <a:srgbClr val="00B0F0"/>
                </a:solidFill>
              </a:rPr>
              <a:t>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sinR</a:t>
            </a:r>
            <a:r>
              <a:rPr lang="en-US" altLang="ko-KR" sz="1400" dirty="0">
                <a:solidFill>
                  <a:srgbClr val="00B0F0"/>
                </a:solidFill>
              </a:rPr>
              <a:t>	</a:t>
            </a:r>
            <a:r>
              <a:rPr lang="en-US" altLang="ko-KR" sz="1400" dirty="0"/>
              <a:t>W+= </a:t>
            </a:r>
            <a:r>
              <a:rPr lang="en-US" altLang="ko-KR" sz="1400" dirty="0" smtClean="0">
                <a:solidFill>
                  <a:srgbClr val="FF000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sinR+b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cosR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RU: U+= </a:t>
            </a:r>
            <a:r>
              <a:rPr lang="en-US" altLang="ko-KR" sz="1400" dirty="0">
                <a:solidFill>
                  <a:srgbClr val="00B0F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cosR</a:t>
            </a:r>
            <a:r>
              <a:rPr lang="en-US" altLang="ko-KR" sz="1400" dirty="0" smtClean="0">
                <a:solidFill>
                  <a:srgbClr val="00B0F0"/>
                </a:solidFill>
              </a:rPr>
              <a:t>-b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sinR</a:t>
            </a:r>
            <a:r>
              <a:rPr lang="en-US" altLang="ko-KR" sz="1400" dirty="0">
                <a:solidFill>
                  <a:srgbClr val="00B0F0"/>
                </a:solidFill>
              </a:rPr>
              <a:t>	</a:t>
            </a:r>
            <a:r>
              <a:rPr lang="en-US" altLang="ko-KR" sz="1400" dirty="0"/>
              <a:t>W+=</a:t>
            </a:r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</a:t>
            </a:r>
            <a:r>
              <a:rPr lang="en-US" altLang="ko-KR" sz="1400" dirty="0" smtClean="0">
                <a:solidFill>
                  <a:srgbClr val="FF0000"/>
                </a:solidFill>
              </a:rPr>
              <a:t>-b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cosR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RD: U+=</a:t>
            </a:r>
            <a:r>
              <a:rPr lang="en-US" altLang="ko-KR" sz="1400" dirty="0">
                <a:solidFill>
                  <a:srgbClr val="00B0F0"/>
                </a:solidFill>
              </a:rPr>
              <a:t>-h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cosR</a:t>
            </a:r>
            <a:r>
              <a:rPr lang="en-US" altLang="ko-KR" sz="1400" dirty="0" smtClean="0">
                <a:solidFill>
                  <a:srgbClr val="00B0F0"/>
                </a:solidFill>
              </a:rPr>
              <a:t>-b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sinR</a:t>
            </a:r>
            <a:r>
              <a:rPr lang="en-US" altLang="ko-KR" sz="1400" dirty="0">
                <a:solidFill>
                  <a:srgbClr val="00B0F0"/>
                </a:solidFill>
              </a:rPr>
              <a:t>	</a:t>
            </a:r>
            <a:r>
              <a:rPr lang="en-US" altLang="ko-KR" sz="1400" dirty="0"/>
              <a:t>W+=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</a:t>
            </a:r>
            <a:r>
              <a:rPr lang="en-US" altLang="ko-KR" sz="1400" dirty="0" smtClean="0">
                <a:solidFill>
                  <a:srgbClr val="FF0000"/>
                </a:solidFill>
              </a:rPr>
              <a:t>-b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cosR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     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5927810" y="180045"/>
            <a:ext cx="2663438" cy="545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[v] TRIPLE CHECKED</a:t>
            </a:r>
          </a:p>
          <a:p>
            <a:pPr algn="ctr"/>
            <a:r>
              <a:rPr lang="en-US" altLang="ko-KR" dirty="0" smtClean="0"/>
              <a:t>151207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100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22690" y="1297580"/>
            <a:ext cx="1933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파란색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수평변위</a:t>
            </a:r>
            <a:endParaRPr lang="en-US" altLang="ko-KR" dirty="0" smtClean="0"/>
          </a:p>
          <a:p>
            <a:r>
              <a:rPr lang="ko-KR" altLang="en-US" dirty="0" smtClean="0"/>
              <a:t>빨간색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수직변위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60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251520" y="11663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코너 좌표 계산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906076" y="435048"/>
            <a:ext cx="3316614" cy="3937072"/>
            <a:chOff x="553486" y="1738218"/>
            <a:chExt cx="3316614" cy="3937072"/>
          </a:xfrm>
        </p:grpSpPr>
        <p:grpSp>
          <p:nvGrpSpPr>
            <p:cNvPr id="2" name="그룹 1"/>
            <p:cNvGrpSpPr/>
            <p:nvPr/>
          </p:nvGrpSpPr>
          <p:grpSpPr>
            <a:xfrm flipH="1">
              <a:off x="761214" y="1738218"/>
              <a:ext cx="2880320" cy="3937072"/>
              <a:chOff x="761214" y="1738218"/>
              <a:chExt cx="2880320" cy="3937072"/>
            </a:xfrm>
          </p:grpSpPr>
          <p:grpSp>
            <p:nvGrpSpPr>
              <p:cNvPr id="10" name="그룹 9"/>
              <p:cNvGrpSpPr/>
              <p:nvPr/>
            </p:nvGrpSpPr>
            <p:grpSpPr>
              <a:xfrm rot="19800000">
                <a:off x="1481294" y="2265355"/>
                <a:ext cx="1440160" cy="2880320"/>
                <a:chOff x="971600" y="1268760"/>
                <a:chExt cx="1440160" cy="2880320"/>
              </a:xfrm>
            </p:grpSpPr>
            <p:sp>
              <p:nvSpPr>
                <p:cNvPr id="11" name="직사각형 10"/>
                <p:cNvSpPr/>
                <p:nvPr/>
              </p:nvSpPr>
              <p:spPr>
                <a:xfrm>
                  <a:off x="971600" y="126876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1691680" y="126876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971600" y="270892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1691680" y="270892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" name="원호 14"/>
              <p:cNvSpPr/>
              <p:nvPr/>
            </p:nvSpPr>
            <p:spPr>
              <a:xfrm rot="10800000">
                <a:off x="761214" y="1738218"/>
                <a:ext cx="1440160" cy="144016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직선 화살표 연결선 16"/>
              <p:cNvCxnSpPr/>
              <p:nvPr/>
            </p:nvCxnSpPr>
            <p:spPr>
              <a:xfrm>
                <a:off x="857686" y="2458300"/>
                <a:ext cx="0" cy="36003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857686" y="2458300"/>
                <a:ext cx="623607" cy="0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flipH="1">
                <a:off x="761214" y="2458300"/>
                <a:ext cx="96472" cy="0"/>
              </a:xfrm>
              <a:prstGeom prst="line">
                <a:avLst/>
              </a:prstGeom>
              <a:ln>
                <a:headEnd type="triangle" w="sm" len="me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그룹 35"/>
              <p:cNvGrpSpPr/>
              <p:nvPr/>
            </p:nvGrpSpPr>
            <p:grpSpPr>
              <a:xfrm>
                <a:off x="2198993" y="4234689"/>
                <a:ext cx="1440160" cy="1440160"/>
                <a:chOff x="2409379" y="3045150"/>
                <a:chExt cx="1440160" cy="1440160"/>
              </a:xfrm>
            </p:grpSpPr>
            <p:sp>
              <p:nvSpPr>
                <p:cNvPr id="31" name="원호 30"/>
                <p:cNvSpPr/>
                <p:nvPr/>
              </p:nvSpPr>
              <p:spPr>
                <a:xfrm rot="10800000">
                  <a:off x="2409379" y="3045150"/>
                  <a:ext cx="1440160" cy="144016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2" name="직선 화살표 연결선 31"/>
                <p:cNvCxnSpPr/>
                <p:nvPr/>
              </p:nvCxnSpPr>
              <p:spPr>
                <a:xfrm>
                  <a:off x="2505851" y="3765232"/>
                  <a:ext cx="0" cy="360039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/>
                <p:cNvCxnSpPr/>
                <p:nvPr/>
              </p:nvCxnSpPr>
              <p:spPr>
                <a:xfrm>
                  <a:off x="2505851" y="3765232"/>
                  <a:ext cx="623607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/>
                <p:cNvCxnSpPr/>
                <p:nvPr/>
              </p:nvCxnSpPr>
              <p:spPr>
                <a:xfrm flipH="1">
                  <a:off x="2409379" y="3765232"/>
                  <a:ext cx="96472" cy="0"/>
                </a:xfrm>
                <a:prstGeom prst="line">
                  <a:avLst/>
                </a:prstGeom>
                <a:ln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그룹 36"/>
              <p:cNvGrpSpPr/>
              <p:nvPr/>
            </p:nvGrpSpPr>
            <p:grpSpPr>
              <a:xfrm rot="10800000">
                <a:off x="2201374" y="4235130"/>
                <a:ext cx="1440160" cy="1440160"/>
                <a:chOff x="2409379" y="3045150"/>
                <a:chExt cx="1440160" cy="1440160"/>
              </a:xfrm>
            </p:grpSpPr>
            <p:sp>
              <p:nvSpPr>
                <p:cNvPr id="38" name="원호 37"/>
                <p:cNvSpPr/>
                <p:nvPr/>
              </p:nvSpPr>
              <p:spPr>
                <a:xfrm rot="10800000">
                  <a:off x="2409379" y="3045150"/>
                  <a:ext cx="1440160" cy="144016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9" name="직선 화살표 연결선 38"/>
                <p:cNvCxnSpPr/>
                <p:nvPr/>
              </p:nvCxnSpPr>
              <p:spPr>
                <a:xfrm>
                  <a:off x="2505851" y="3765232"/>
                  <a:ext cx="0" cy="360039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>
                <a:xfrm>
                  <a:off x="2505851" y="3765232"/>
                  <a:ext cx="623607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>
                <a:xfrm flipH="1">
                  <a:off x="2409379" y="3765232"/>
                  <a:ext cx="96472" cy="0"/>
                </a:xfrm>
                <a:prstGeom prst="line">
                  <a:avLst/>
                </a:prstGeom>
                <a:ln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그룹 41"/>
              <p:cNvGrpSpPr/>
              <p:nvPr/>
            </p:nvGrpSpPr>
            <p:grpSpPr>
              <a:xfrm rot="10800000">
                <a:off x="763595" y="1739615"/>
                <a:ext cx="1440160" cy="1440160"/>
                <a:chOff x="2409379" y="3045150"/>
                <a:chExt cx="1440160" cy="1440160"/>
              </a:xfrm>
            </p:grpSpPr>
            <p:sp>
              <p:nvSpPr>
                <p:cNvPr id="43" name="원호 42"/>
                <p:cNvSpPr/>
                <p:nvPr/>
              </p:nvSpPr>
              <p:spPr>
                <a:xfrm rot="10800000">
                  <a:off x="2409379" y="3045150"/>
                  <a:ext cx="1440160" cy="144016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4" name="직선 화살표 연결선 43"/>
                <p:cNvCxnSpPr/>
                <p:nvPr/>
              </p:nvCxnSpPr>
              <p:spPr>
                <a:xfrm>
                  <a:off x="2505851" y="3765232"/>
                  <a:ext cx="0" cy="360039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/>
                <p:cNvCxnSpPr/>
                <p:nvPr/>
              </p:nvCxnSpPr>
              <p:spPr>
                <a:xfrm>
                  <a:off x="2505851" y="3765232"/>
                  <a:ext cx="623607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/>
                <p:cNvCxnSpPr/>
                <p:nvPr/>
              </p:nvCxnSpPr>
              <p:spPr>
                <a:xfrm flipH="1">
                  <a:off x="2409379" y="3765232"/>
                  <a:ext cx="96472" cy="0"/>
                </a:xfrm>
                <a:prstGeom prst="line">
                  <a:avLst/>
                </a:prstGeom>
                <a:ln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" name="TextBox 46"/>
            <p:cNvSpPr txBox="1"/>
            <p:nvPr/>
          </p:nvSpPr>
          <p:spPr>
            <a:xfrm>
              <a:off x="2051720" y="2504148"/>
              <a:ext cx="511926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b(1-cosR)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275465" y="2292353"/>
              <a:ext cx="36284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b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16496" y="2276872"/>
              <a:ext cx="55360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-b(1-cosR)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136976" y="2489853"/>
              <a:ext cx="404525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-b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53486" y="5001003"/>
              <a:ext cx="511926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b(1-cosR)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58539" y="4786638"/>
              <a:ext cx="36284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b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789451" y="4779700"/>
              <a:ext cx="55360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-b(1-cosR)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20050" y="4984138"/>
              <a:ext cx="404525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-b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6354" y="529252"/>
            <a:ext cx="4128839" cy="3608932"/>
            <a:chOff x="3901235" y="1899380"/>
            <a:chExt cx="4128839" cy="3608932"/>
          </a:xfrm>
        </p:grpSpPr>
        <p:sp>
          <p:nvSpPr>
            <p:cNvPr id="74" name="TextBox 73"/>
            <p:cNvSpPr txBox="1"/>
            <p:nvPr/>
          </p:nvSpPr>
          <p:spPr>
            <a:xfrm>
              <a:off x="5479195" y="2132856"/>
              <a:ext cx="36124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>
                  <a:solidFill>
                    <a:srgbClr val="0070C0"/>
                  </a:solidFill>
                </a:rPr>
                <a:t>h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742461" y="1939151"/>
              <a:ext cx="55200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flipH="1">
              <a:off x="3901235" y="1899380"/>
              <a:ext cx="4128839" cy="3608932"/>
              <a:chOff x="3901235" y="1899380"/>
              <a:chExt cx="4128839" cy="3608932"/>
            </a:xfrm>
          </p:grpSpPr>
          <p:grpSp>
            <p:nvGrpSpPr>
              <p:cNvPr id="55" name="그룹 54"/>
              <p:cNvGrpSpPr/>
              <p:nvPr/>
            </p:nvGrpSpPr>
            <p:grpSpPr>
              <a:xfrm rot="19800000">
                <a:off x="5244922" y="2262535"/>
                <a:ext cx="1440161" cy="2880320"/>
                <a:chOff x="971600" y="1268760"/>
                <a:chExt cx="1440161" cy="2880320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971600" y="126876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1691681" y="126876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971600" y="270892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1691680" y="270892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0" name="원호 69"/>
              <p:cNvSpPr/>
              <p:nvPr/>
            </p:nvSpPr>
            <p:spPr>
              <a:xfrm rot="16200000">
                <a:off x="3907795" y="2620107"/>
                <a:ext cx="2880319" cy="288032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1" name="직선 화살표 연결선 70"/>
              <p:cNvCxnSpPr/>
              <p:nvPr/>
            </p:nvCxnSpPr>
            <p:spPr>
              <a:xfrm flipH="1" flipV="1">
                <a:off x="4617700" y="2818731"/>
                <a:ext cx="730254" cy="2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 flipH="1">
                <a:off x="5347953" y="2818733"/>
                <a:ext cx="0" cy="1241533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flipV="1">
                <a:off x="5347954" y="2624136"/>
                <a:ext cx="0" cy="194597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triangle" w="sm" len="me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원호 77"/>
              <p:cNvSpPr/>
              <p:nvPr/>
            </p:nvSpPr>
            <p:spPr>
              <a:xfrm rot="16200000">
                <a:off x="5149754" y="1899380"/>
                <a:ext cx="2880319" cy="288032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9" name="직선 화살표 연결선 78"/>
              <p:cNvCxnSpPr/>
              <p:nvPr/>
            </p:nvCxnSpPr>
            <p:spPr>
              <a:xfrm flipH="1" flipV="1">
                <a:off x="5859659" y="2098004"/>
                <a:ext cx="730254" cy="2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flipH="1">
                <a:off x="6589912" y="2098006"/>
                <a:ext cx="0" cy="1241533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 flipV="1">
                <a:off x="6589913" y="1903409"/>
                <a:ext cx="0" cy="194597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triangle" w="sm" len="me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그룹 97"/>
              <p:cNvGrpSpPr/>
              <p:nvPr/>
            </p:nvGrpSpPr>
            <p:grpSpPr>
              <a:xfrm rot="10800000">
                <a:off x="3901235" y="2627260"/>
                <a:ext cx="2880320" cy="2881052"/>
                <a:chOff x="4111465" y="4801182"/>
                <a:chExt cx="2880320" cy="2881052"/>
              </a:xfrm>
            </p:grpSpPr>
            <p:sp>
              <p:nvSpPr>
                <p:cNvPr id="85" name="원호 84"/>
                <p:cNvSpPr/>
                <p:nvPr/>
              </p:nvSpPr>
              <p:spPr>
                <a:xfrm rot="16200000">
                  <a:off x="4111465" y="4801915"/>
                  <a:ext cx="2880319" cy="288032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6" name="직선 화살표 연결선 85"/>
                <p:cNvCxnSpPr/>
                <p:nvPr/>
              </p:nvCxnSpPr>
              <p:spPr>
                <a:xfrm flipH="1" flipV="1">
                  <a:off x="4818989" y="4995777"/>
                  <a:ext cx="730254" cy="2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연결선 86"/>
                <p:cNvCxnSpPr/>
                <p:nvPr/>
              </p:nvCxnSpPr>
              <p:spPr>
                <a:xfrm flipH="1">
                  <a:off x="5549242" y="4995779"/>
                  <a:ext cx="0" cy="1241533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연결선 87"/>
                <p:cNvCxnSpPr/>
                <p:nvPr/>
              </p:nvCxnSpPr>
              <p:spPr>
                <a:xfrm flipV="1">
                  <a:off x="5549243" y="4801182"/>
                  <a:ext cx="0" cy="194597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그룹 100"/>
              <p:cNvGrpSpPr/>
              <p:nvPr/>
            </p:nvGrpSpPr>
            <p:grpSpPr>
              <a:xfrm rot="10800000">
                <a:off x="5142605" y="1903781"/>
                <a:ext cx="2880320" cy="2881052"/>
                <a:chOff x="4111465" y="4801182"/>
                <a:chExt cx="2880320" cy="2881052"/>
              </a:xfrm>
            </p:grpSpPr>
            <p:sp>
              <p:nvSpPr>
                <p:cNvPr id="104" name="원호 103"/>
                <p:cNvSpPr/>
                <p:nvPr/>
              </p:nvSpPr>
              <p:spPr>
                <a:xfrm rot="16200000">
                  <a:off x="4111465" y="4801915"/>
                  <a:ext cx="2880319" cy="288032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5" name="직선 화살표 연결선 104"/>
                <p:cNvCxnSpPr/>
                <p:nvPr/>
              </p:nvCxnSpPr>
              <p:spPr>
                <a:xfrm flipH="1" flipV="1">
                  <a:off x="4818989" y="4995777"/>
                  <a:ext cx="730254" cy="2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/>
                <p:cNvCxnSpPr/>
                <p:nvPr/>
              </p:nvCxnSpPr>
              <p:spPr>
                <a:xfrm flipH="1">
                  <a:off x="5549242" y="4995779"/>
                  <a:ext cx="0" cy="1241533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/>
                <p:cNvCxnSpPr/>
                <p:nvPr/>
              </p:nvCxnSpPr>
              <p:spPr>
                <a:xfrm flipV="1">
                  <a:off x="5549243" y="4801182"/>
                  <a:ext cx="0" cy="194597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4" name="TextBox 93"/>
            <p:cNvSpPr txBox="1"/>
            <p:nvPr/>
          </p:nvSpPr>
          <p:spPr>
            <a:xfrm>
              <a:off x="6690696" y="2837510"/>
              <a:ext cx="36124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>
                  <a:solidFill>
                    <a:srgbClr val="0070C0"/>
                  </a:solidFill>
                </a:rPr>
                <a:t>h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953962" y="2643805"/>
              <a:ext cx="55200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66628" y="4438961"/>
              <a:ext cx="40292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410779" y="4631393"/>
              <a:ext cx="510323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078129" y="5143615"/>
              <a:ext cx="40292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638150" y="5349458"/>
              <a:ext cx="510323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79469" y="4180344"/>
            <a:ext cx="49231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변위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LU: U+= </a:t>
            </a:r>
            <a:r>
              <a:rPr lang="en-US" altLang="ko-KR" sz="1400" dirty="0" smtClean="0">
                <a:solidFill>
                  <a:srgbClr val="00B0F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sinR+b</a:t>
            </a:r>
            <a:r>
              <a:rPr lang="en-US" altLang="ko-KR" sz="1400" dirty="0" smtClean="0">
                <a:solidFill>
                  <a:srgbClr val="00B0F0"/>
                </a:solidFill>
              </a:rPr>
              <a:t>(1-cosR)	</a:t>
            </a:r>
            <a:r>
              <a:rPr lang="en-US" altLang="ko-KR" sz="1400" dirty="0" smtClean="0"/>
              <a:t>W+=</a:t>
            </a:r>
            <a:r>
              <a:rPr lang="en-US" altLang="ko-KR" sz="1400" dirty="0" smtClean="0">
                <a:solidFill>
                  <a:srgbClr val="FF0000"/>
                </a:solidFill>
              </a:rPr>
              <a:t>-h(1-cosR)+b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LD: </a:t>
            </a:r>
            <a:r>
              <a:rPr lang="en-US" altLang="ko-KR" sz="1400" dirty="0"/>
              <a:t>U</a:t>
            </a:r>
            <a:r>
              <a:rPr lang="en-US" altLang="ko-KR" sz="1400" dirty="0" smtClean="0"/>
              <a:t>+=</a:t>
            </a:r>
            <a:r>
              <a:rPr lang="en-US" altLang="ko-KR" sz="1400" dirty="0" smtClean="0">
                <a:solidFill>
                  <a:srgbClr val="00B0F0"/>
                </a:solidFill>
              </a:rPr>
              <a:t>-h </a:t>
            </a:r>
            <a:r>
              <a:rPr lang="en-US" altLang="ko-KR" sz="1400" dirty="0" err="1">
                <a:solidFill>
                  <a:srgbClr val="00B0F0"/>
                </a:solidFill>
              </a:rPr>
              <a:t>sinR+b</a:t>
            </a:r>
            <a:r>
              <a:rPr lang="en-US" altLang="ko-KR" sz="1400" dirty="0">
                <a:solidFill>
                  <a:srgbClr val="00B0F0"/>
                </a:solidFill>
              </a:rPr>
              <a:t>(1-cosR</a:t>
            </a:r>
            <a:r>
              <a:rPr lang="en-US" altLang="ko-KR" sz="1400" dirty="0" smtClean="0">
                <a:solidFill>
                  <a:srgbClr val="00B0F0"/>
                </a:solidFill>
              </a:rPr>
              <a:t>)	</a:t>
            </a:r>
            <a:r>
              <a:rPr lang="en-US" altLang="ko-KR" sz="1400" dirty="0" smtClean="0"/>
              <a:t>W+= </a:t>
            </a:r>
            <a:r>
              <a:rPr lang="en-US" altLang="ko-KR" sz="1400" dirty="0" smtClean="0">
                <a:solidFill>
                  <a:srgbClr val="FF0000"/>
                </a:solidFill>
              </a:rPr>
              <a:t>h(1-cosR</a:t>
            </a:r>
            <a:r>
              <a:rPr lang="en-US" altLang="ko-KR" sz="1400" dirty="0">
                <a:solidFill>
                  <a:srgbClr val="FF0000"/>
                </a:solidFill>
              </a:rPr>
              <a:t>)+b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RU</a:t>
            </a:r>
            <a:r>
              <a:rPr lang="en-US" altLang="ko-KR" sz="1400" dirty="0"/>
              <a:t>: U+= </a:t>
            </a:r>
            <a:r>
              <a:rPr lang="en-US" altLang="ko-KR" sz="1400" dirty="0">
                <a:solidFill>
                  <a:srgbClr val="00B0F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sinR</a:t>
            </a:r>
            <a:r>
              <a:rPr lang="en-US" altLang="ko-KR" sz="1400" dirty="0" smtClean="0">
                <a:solidFill>
                  <a:srgbClr val="00B0F0"/>
                </a:solidFill>
              </a:rPr>
              <a:t>-b(1-cosR)	</a:t>
            </a:r>
            <a:r>
              <a:rPr lang="en-US" altLang="ko-KR" sz="1400" dirty="0" smtClean="0"/>
              <a:t>W</a:t>
            </a:r>
            <a:r>
              <a:rPr lang="en-US" altLang="ko-KR" sz="1400" dirty="0"/>
              <a:t>+=</a:t>
            </a:r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</a:rPr>
              <a:t>h(1-cosR)-b </a:t>
            </a:r>
            <a:r>
              <a:rPr lang="en-US" altLang="ko-KR" sz="1400" dirty="0" err="1">
                <a:solidFill>
                  <a:srgbClr val="FF0000"/>
                </a:solidFill>
              </a:rPr>
              <a:t>sinR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RD</a:t>
            </a:r>
            <a:r>
              <a:rPr lang="en-US" altLang="ko-KR" sz="1400" dirty="0"/>
              <a:t>: U+=</a:t>
            </a:r>
            <a:r>
              <a:rPr lang="en-US" altLang="ko-KR" sz="1400" dirty="0">
                <a:solidFill>
                  <a:srgbClr val="00B0F0"/>
                </a:solidFill>
              </a:rPr>
              <a:t>-h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sinR</a:t>
            </a:r>
            <a:r>
              <a:rPr lang="en-US" altLang="ko-KR" sz="1400" dirty="0" smtClean="0">
                <a:solidFill>
                  <a:srgbClr val="00B0F0"/>
                </a:solidFill>
              </a:rPr>
              <a:t>-b(1-cosR)	</a:t>
            </a:r>
            <a:r>
              <a:rPr lang="en-US" altLang="ko-KR" sz="1400" dirty="0" smtClean="0"/>
              <a:t>W</a:t>
            </a:r>
            <a:r>
              <a:rPr lang="en-US" altLang="ko-KR" sz="1400" dirty="0"/>
              <a:t>+=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h(1-cosR)-b </a:t>
            </a:r>
            <a:r>
              <a:rPr lang="en-US" altLang="ko-KR" sz="1400" dirty="0" err="1">
                <a:solidFill>
                  <a:srgbClr val="FF0000"/>
                </a:solidFill>
              </a:rPr>
              <a:t>sinR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속도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미분</a:t>
            </a:r>
            <a:r>
              <a:rPr lang="en-US" altLang="ko-KR" sz="1400" dirty="0" smtClean="0"/>
              <a:t>)&gt;</a:t>
            </a:r>
          </a:p>
          <a:p>
            <a:r>
              <a:rPr lang="en-US" altLang="ko-KR" sz="1400" dirty="0"/>
              <a:t>LU: U+= </a:t>
            </a:r>
            <a:r>
              <a:rPr lang="en-US" altLang="ko-KR" sz="1400" dirty="0">
                <a:solidFill>
                  <a:srgbClr val="00B0F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cosR+b</a:t>
            </a:r>
            <a:r>
              <a:rPr lang="en-US" altLang="ko-KR" sz="1400" dirty="0" smtClean="0">
                <a:solidFill>
                  <a:srgbClr val="00B0F0"/>
                </a:solidFill>
              </a:rPr>
              <a:t>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sinR</a:t>
            </a:r>
            <a:r>
              <a:rPr lang="en-US" altLang="ko-KR" sz="1400" dirty="0">
                <a:solidFill>
                  <a:srgbClr val="00B0F0"/>
                </a:solidFill>
              </a:rPr>
              <a:t>	</a:t>
            </a:r>
            <a:r>
              <a:rPr lang="en-US" altLang="ko-KR" sz="1400" dirty="0"/>
              <a:t>W+=</a:t>
            </a:r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sinR+b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cosR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LD: U+=</a:t>
            </a:r>
            <a:r>
              <a:rPr lang="en-US" altLang="ko-KR" sz="1400" dirty="0">
                <a:solidFill>
                  <a:srgbClr val="00B0F0"/>
                </a:solidFill>
              </a:rPr>
              <a:t>-h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cosR+b</a:t>
            </a:r>
            <a:r>
              <a:rPr lang="en-US" altLang="ko-KR" sz="1400" dirty="0" smtClean="0">
                <a:solidFill>
                  <a:srgbClr val="00B0F0"/>
                </a:solidFill>
              </a:rPr>
              <a:t>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sinR</a:t>
            </a:r>
            <a:r>
              <a:rPr lang="en-US" altLang="ko-KR" sz="1400" dirty="0">
                <a:solidFill>
                  <a:srgbClr val="00B0F0"/>
                </a:solidFill>
              </a:rPr>
              <a:t>	</a:t>
            </a:r>
            <a:r>
              <a:rPr lang="en-US" altLang="ko-KR" sz="1400" dirty="0"/>
              <a:t>W+= </a:t>
            </a:r>
            <a:r>
              <a:rPr lang="en-US" altLang="ko-KR" sz="1400" dirty="0" smtClean="0">
                <a:solidFill>
                  <a:srgbClr val="FF000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sinR+b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cosR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RU: U+= </a:t>
            </a:r>
            <a:r>
              <a:rPr lang="en-US" altLang="ko-KR" sz="1400" dirty="0">
                <a:solidFill>
                  <a:srgbClr val="00B0F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cosR</a:t>
            </a:r>
            <a:r>
              <a:rPr lang="en-US" altLang="ko-KR" sz="1400" dirty="0" smtClean="0">
                <a:solidFill>
                  <a:srgbClr val="00B0F0"/>
                </a:solidFill>
              </a:rPr>
              <a:t>-b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cosR</a:t>
            </a:r>
            <a:r>
              <a:rPr lang="en-US" altLang="ko-KR" sz="1400" dirty="0">
                <a:solidFill>
                  <a:srgbClr val="00B0F0"/>
                </a:solidFill>
              </a:rPr>
              <a:t>	</a:t>
            </a:r>
            <a:r>
              <a:rPr lang="en-US" altLang="ko-KR" sz="1400" dirty="0"/>
              <a:t>W+=</a:t>
            </a:r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</a:t>
            </a:r>
            <a:r>
              <a:rPr lang="en-US" altLang="ko-KR" sz="1400" dirty="0" smtClean="0">
                <a:solidFill>
                  <a:srgbClr val="FF0000"/>
                </a:solidFill>
              </a:rPr>
              <a:t>-b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cosR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RD: U+=</a:t>
            </a:r>
            <a:r>
              <a:rPr lang="en-US" altLang="ko-KR" sz="1400" dirty="0">
                <a:solidFill>
                  <a:srgbClr val="00B0F0"/>
                </a:solidFill>
              </a:rPr>
              <a:t>-h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cosR</a:t>
            </a:r>
            <a:r>
              <a:rPr lang="en-US" altLang="ko-KR" sz="1400" dirty="0" smtClean="0">
                <a:solidFill>
                  <a:srgbClr val="00B0F0"/>
                </a:solidFill>
              </a:rPr>
              <a:t>-b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cosR</a:t>
            </a:r>
            <a:r>
              <a:rPr lang="en-US" altLang="ko-KR" sz="1400" dirty="0">
                <a:solidFill>
                  <a:srgbClr val="00B0F0"/>
                </a:solidFill>
              </a:rPr>
              <a:t>	</a:t>
            </a:r>
            <a:r>
              <a:rPr lang="en-US" altLang="ko-KR" sz="1400" dirty="0"/>
              <a:t>W+=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</a:t>
            </a:r>
            <a:r>
              <a:rPr lang="en-US" altLang="ko-KR" sz="1400" dirty="0" smtClean="0">
                <a:solidFill>
                  <a:srgbClr val="FF0000"/>
                </a:solidFill>
              </a:rPr>
              <a:t>-b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cosR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     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5927810" y="180045"/>
            <a:ext cx="2663438" cy="6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[v] DOUBLE CHECKED</a:t>
            </a:r>
          </a:p>
          <a:p>
            <a:pPr algn="ctr"/>
            <a:r>
              <a:rPr lang="en-US" altLang="ko-KR" dirty="0" smtClean="0"/>
              <a:t>151207</a:t>
            </a:r>
            <a:r>
              <a:rPr lang="ko-KR" altLang="en-US" dirty="0" smtClean="0"/>
              <a:t>이전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101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22690" y="1297580"/>
            <a:ext cx="1933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파란색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수평변위</a:t>
            </a:r>
            <a:endParaRPr lang="en-US" altLang="ko-KR" dirty="0" smtClean="0"/>
          </a:p>
          <a:p>
            <a:r>
              <a:rPr lang="ko-KR" altLang="en-US" dirty="0" smtClean="0"/>
              <a:t>빨간색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수직변위</a:t>
            </a:r>
            <a:endParaRPr lang="ko-KR" altLang="en-US" dirty="0"/>
          </a:p>
        </p:txBody>
      </p:sp>
      <p:sp>
        <p:nvSpPr>
          <p:cNvPr id="20" name="&quot;없음&quot; 기호 19"/>
          <p:cNvSpPr/>
          <p:nvPr/>
        </p:nvSpPr>
        <p:spPr>
          <a:xfrm>
            <a:off x="2999722" y="6081700"/>
            <a:ext cx="473139" cy="515652"/>
          </a:xfrm>
          <a:prstGeom prst="noSmoking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483768" y="6165304"/>
            <a:ext cx="329501" cy="432048"/>
          </a:xfrm>
          <a:prstGeom prst="rect">
            <a:avLst/>
          </a:prstGeom>
          <a:grp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110" idx="1"/>
          </p:cNvCxnSpPr>
          <p:nvPr/>
        </p:nvCxnSpPr>
        <p:spPr>
          <a:xfrm>
            <a:off x="251520" y="301298"/>
            <a:ext cx="8339728" cy="6152038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179512" y="435047"/>
            <a:ext cx="8784976" cy="5904479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9132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251520" y="11663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모멘트 암 계산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7156" y="4916059"/>
            <a:ext cx="23647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수평</a:t>
            </a:r>
            <a:r>
              <a:rPr lang="ko-KR" altLang="en-US" dirty="0" err="1"/>
              <a:t>력</a:t>
            </a:r>
            <a:endParaRPr lang="en-US" altLang="ko-KR" dirty="0" smtClean="0"/>
          </a:p>
          <a:p>
            <a:r>
              <a:rPr lang="en-US" altLang="ko-KR" dirty="0" smtClean="0"/>
              <a:t>LU: h </a:t>
            </a:r>
            <a:r>
              <a:rPr lang="en-US" altLang="ko-KR" dirty="0" err="1" smtClean="0"/>
              <a:t>cosR</a:t>
            </a:r>
            <a:r>
              <a:rPr lang="en-US" altLang="ko-KR" dirty="0" smtClean="0"/>
              <a:t> + a </a:t>
            </a:r>
            <a:r>
              <a:rPr lang="en-US" altLang="ko-KR" dirty="0" err="1" smtClean="0"/>
              <a:t>sinR</a:t>
            </a:r>
            <a:endParaRPr lang="en-US" altLang="ko-KR" dirty="0" smtClean="0"/>
          </a:p>
          <a:p>
            <a:r>
              <a:rPr lang="en-US" altLang="ko-KR" dirty="0" smtClean="0"/>
              <a:t>LD: h </a:t>
            </a:r>
            <a:r>
              <a:rPr lang="en-US" altLang="ko-KR" dirty="0" err="1" smtClean="0"/>
              <a:t>cosR</a:t>
            </a:r>
            <a:r>
              <a:rPr lang="en-US" altLang="ko-KR" dirty="0" smtClean="0"/>
              <a:t> – a </a:t>
            </a:r>
            <a:r>
              <a:rPr lang="en-US" altLang="ko-KR" dirty="0" err="1" smtClean="0"/>
              <a:t>sinR</a:t>
            </a:r>
            <a:endParaRPr lang="en-US" altLang="ko-KR" dirty="0" smtClean="0"/>
          </a:p>
          <a:p>
            <a:r>
              <a:rPr lang="en-US" altLang="ko-KR" dirty="0" smtClean="0"/>
              <a:t>RU</a:t>
            </a:r>
            <a:r>
              <a:rPr lang="en-US" altLang="ko-KR" dirty="0"/>
              <a:t>: </a:t>
            </a:r>
            <a:r>
              <a:rPr lang="en-US" altLang="ko-KR" dirty="0" smtClean="0"/>
              <a:t>h </a:t>
            </a:r>
            <a:r>
              <a:rPr lang="en-US" altLang="ko-KR" dirty="0" err="1" smtClean="0"/>
              <a:t>cosR</a:t>
            </a:r>
            <a:r>
              <a:rPr lang="en-US" altLang="ko-KR" dirty="0" smtClean="0"/>
              <a:t> - a </a:t>
            </a:r>
            <a:r>
              <a:rPr lang="en-US" altLang="ko-KR" dirty="0" err="1" smtClean="0"/>
              <a:t>sinR</a:t>
            </a:r>
            <a:endParaRPr lang="en-US" altLang="ko-KR" dirty="0" smtClean="0"/>
          </a:p>
          <a:p>
            <a:r>
              <a:rPr lang="en-US" altLang="ko-KR" dirty="0" smtClean="0"/>
              <a:t>RD: h </a:t>
            </a:r>
            <a:r>
              <a:rPr lang="en-US" altLang="ko-KR" dirty="0" err="1" smtClean="0"/>
              <a:t>cosR</a:t>
            </a:r>
            <a:r>
              <a:rPr lang="en-US" altLang="ko-KR" dirty="0" smtClean="0"/>
              <a:t> + a </a:t>
            </a:r>
            <a:r>
              <a:rPr lang="en-US" altLang="ko-KR" dirty="0" err="1" smtClean="0"/>
              <a:t>sinR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102</a:t>
            </a:fld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6225808" y="180045"/>
            <a:ext cx="2663438" cy="30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[X] DOUBLE CHECKED</a:t>
            </a:r>
            <a:endParaRPr lang="ko-KR" altLang="en-US" dirty="0"/>
          </a:p>
        </p:txBody>
      </p:sp>
      <p:grpSp>
        <p:nvGrpSpPr>
          <p:cNvPr id="187" name="그룹 186"/>
          <p:cNvGrpSpPr/>
          <p:nvPr/>
        </p:nvGrpSpPr>
        <p:grpSpPr>
          <a:xfrm>
            <a:off x="4117092" y="818134"/>
            <a:ext cx="3932494" cy="3930934"/>
            <a:chOff x="4117092" y="818134"/>
            <a:chExt cx="3932494" cy="3930934"/>
          </a:xfrm>
        </p:grpSpPr>
        <p:grpSp>
          <p:nvGrpSpPr>
            <p:cNvPr id="124" name="그룹 123"/>
            <p:cNvGrpSpPr/>
            <p:nvPr/>
          </p:nvGrpSpPr>
          <p:grpSpPr>
            <a:xfrm rot="1800000" flipH="1">
              <a:off x="5418825" y="1346203"/>
              <a:ext cx="1440161" cy="2880320"/>
              <a:chOff x="971600" y="1268760"/>
              <a:chExt cx="1440161" cy="2880320"/>
            </a:xfrm>
          </p:grpSpPr>
          <p:sp>
            <p:nvSpPr>
              <p:cNvPr id="146" name="직사각형 145"/>
              <p:cNvSpPr/>
              <p:nvPr/>
            </p:nvSpPr>
            <p:spPr>
              <a:xfrm>
                <a:off x="971600" y="126876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1691681" y="126876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971600" y="270892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1691680" y="270892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5596786" y="3883339"/>
              <a:ext cx="36124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cxnSp>
          <p:nvCxnSpPr>
            <p:cNvPr id="129" name="직선 화살표 연결선 128"/>
            <p:cNvCxnSpPr/>
            <p:nvPr/>
          </p:nvCxnSpPr>
          <p:spPr>
            <a:xfrm>
              <a:off x="5418825" y="4029725"/>
              <a:ext cx="717166" cy="0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/>
            <p:cNvCxnSpPr/>
            <p:nvPr/>
          </p:nvCxnSpPr>
          <p:spPr>
            <a:xfrm flipV="1">
              <a:off x="6042576" y="4389068"/>
              <a:ext cx="0" cy="36000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5418825" y="4402840"/>
              <a:ext cx="623751" cy="867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 flipH="1">
              <a:off x="6140753" y="2797195"/>
              <a:ext cx="0" cy="122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5534360" y="4406216"/>
              <a:ext cx="420555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-a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cosR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cxnSp>
          <p:nvCxnSpPr>
            <p:cNvPr id="162" name="직선 연결선 161"/>
            <p:cNvCxnSpPr/>
            <p:nvPr/>
          </p:nvCxnSpPr>
          <p:spPr>
            <a:xfrm>
              <a:off x="5422060" y="4040474"/>
              <a:ext cx="0" cy="3600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6076152" y="4625957"/>
              <a:ext cx="84695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 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-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cxnSp>
          <p:nvCxnSpPr>
            <p:cNvPr id="164" name="직선 연결선 163"/>
            <p:cNvCxnSpPr/>
            <p:nvPr/>
          </p:nvCxnSpPr>
          <p:spPr>
            <a:xfrm>
              <a:off x="4800728" y="3671680"/>
              <a:ext cx="0" cy="3600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>
              <a:off x="4793286" y="4026637"/>
              <a:ext cx="623751" cy="867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4915722" y="4036443"/>
              <a:ext cx="45101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+a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cosR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4117092" y="3188569"/>
              <a:ext cx="81329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+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cxnSp>
          <p:nvCxnSpPr>
            <p:cNvPr id="168" name="직선 화살표 연결선 167"/>
            <p:cNvCxnSpPr/>
            <p:nvPr/>
          </p:nvCxnSpPr>
          <p:spPr>
            <a:xfrm flipV="1">
              <a:off x="4800728" y="3311680"/>
              <a:ext cx="0" cy="36000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 flipH="1">
              <a:off x="6140753" y="1558393"/>
              <a:ext cx="0" cy="122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6321542" y="1558393"/>
              <a:ext cx="36124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cxnSp>
          <p:nvCxnSpPr>
            <p:cNvPr id="172" name="직선 화살표 연결선 171"/>
            <p:cNvCxnSpPr/>
            <p:nvPr/>
          </p:nvCxnSpPr>
          <p:spPr>
            <a:xfrm>
              <a:off x="6143581" y="1539655"/>
              <a:ext cx="717166" cy="0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6858986" y="1179107"/>
              <a:ext cx="0" cy="3600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6236293" y="1169548"/>
              <a:ext cx="623751" cy="867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6341588" y="1021866"/>
              <a:ext cx="420555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-a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cosR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cxnSp>
          <p:nvCxnSpPr>
            <p:cNvPr id="176" name="직선 연결선 175"/>
            <p:cNvCxnSpPr/>
            <p:nvPr/>
          </p:nvCxnSpPr>
          <p:spPr>
            <a:xfrm>
              <a:off x="6037813" y="4031400"/>
              <a:ext cx="0" cy="3600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>
              <a:off x="6244781" y="1179614"/>
              <a:ext cx="0" cy="3600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/>
            <p:nvPr/>
          </p:nvCxnSpPr>
          <p:spPr>
            <a:xfrm>
              <a:off x="7490458" y="1543077"/>
              <a:ext cx="0" cy="3600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>
              <a:off x="6867765" y="1533518"/>
              <a:ext cx="623751" cy="867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6973060" y="1385836"/>
              <a:ext cx="45101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+a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cosR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cxnSp>
          <p:nvCxnSpPr>
            <p:cNvPr id="181" name="직선 화살표 연결선 180"/>
            <p:cNvCxnSpPr/>
            <p:nvPr/>
          </p:nvCxnSpPr>
          <p:spPr>
            <a:xfrm flipV="1">
              <a:off x="7487667" y="1895522"/>
              <a:ext cx="0" cy="36000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화살표 연결선 181"/>
            <p:cNvCxnSpPr/>
            <p:nvPr/>
          </p:nvCxnSpPr>
          <p:spPr>
            <a:xfrm flipV="1">
              <a:off x="6245819" y="818134"/>
              <a:ext cx="0" cy="36000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7236296" y="2273923"/>
              <a:ext cx="81329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+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339552" y="818134"/>
              <a:ext cx="78283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-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47036" y="967243"/>
            <a:ext cx="4155670" cy="3592980"/>
            <a:chOff x="47036" y="967243"/>
            <a:chExt cx="4155670" cy="3592980"/>
          </a:xfrm>
        </p:grpSpPr>
        <p:grpSp>
          <p:nvGrpSpPr>
            <p:cNvPr id="55" name="그룹 54"/>
            <p:cNvGrpSpPr/>
            <p:nvPr/>
          </p:nvGrpSpPr>
          <p:grpSpPr>
            <a:xfrm rot="1800000" flipH="1">
              <a:off x="1387247" y="1316914"/>
              <a:ext cx="1440161" cy="2880320"/>
              <a:chOff x="971600" y="1268760"/>
              <a:chExt cx="1440161" cy="288032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971600" y="126876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1691681" y="126876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971600" y="270892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691680" y="270892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2107328" y="3437591"/>
              <a:ext cx="385289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cosR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137481" y="4129651"/>
              <a:ext cx="42696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+a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sinR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 flipV="1">
              <a:off x="755576" y="4000436"/>
              <a:ext cx="135175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V="1">
              <a:off x="2004648" y="4004289"/>
              <a:ext cx="0" cy="356188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2105025" y="2755900"/>
              <a:ext cx="277" cy="1254761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H="1">
              <a:off x="1691680" y="4364330"/>
              <a:ext cx="312968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588735" y="4437112"/>
              <a:ext cx="81329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+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cxnSp>
          <p:nvCxnSpPr>
            <p:cNvPr id="99" name="직선 화살표 연결선 98"/>
            <p:cNvCxnSpPr/>
            <p:nvPr/>
          </p:nvCxnSpPr>
          <p:spPr>
            <a:xfrm flipH="1">
              <a:off x="450672" y="3645024"/>
              <a:ext cx="312968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flipV="1">
              <a:off x="763640" y="3649312"/>
              <a:ext cx="0" cy="356188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323528" y="3773557"/>
              <a:ext cx="39651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-a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sinR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419872" y="1916832"/>
              <a:ext cx="78283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-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cxnSp>
          <p:nvCxnSpPr>
            <p:cNvPr id="113" name="직선 화살표 연결선 112"/>
            <p:cNvCxnSpPr/>
            <p:nvPr/>
          </p:nvCxnSpPr>
          <p:spPr>
            <a:xfrm flipH="1">
              <a:off x="2201402" y="1144977"/>
              <a:ext cx="312968" cy="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/>
            <p:cNvCxnSpPr/>
            <p:nvPr/>
          </p:nvCxnSpPr>
          <p:spPr>
            <a:xfrm flipH="1">
              <a:off x="3455327" y="1875166"/>
              <a:ext cx="312968" cy="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V="1">
              <a:off x="2104413" y="1509860"/>
              <a:ext cx="135175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/>
            <p:cNvCxnSpPr/>
            <p:nvPr/>
          </p:nvCxnSpPr>
          <p:spPr>
            <a:xfrm>
              <a:off x="2105025" y="1506003"/>
              <a:ext cx="277" cy="1254761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1691680" y="2136327"/>
              <a:ext cx="385289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cosR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cxnSp>
          <p:nvCxnSpPr>
            <p:cNvPr id="118" name="직선 연결선 117"/>
            <p:cNvCxnSpPr/>
            <p:nvPr/>
          </p:nvCxnSpPr>
          <p:spPr>
            <a:xfrm flipV="1">
              <a:off x="2213307" y="1156008"/>
              <a:ext cx="0" cy="356188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flipV="1">
              <a:off x="3454910" y="1516597"/>
              <a:ext cx="0" cy="356188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3468964" y="1624469"/>
              <a:ext cx="39651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-a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sinR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171676" y="1323466"/>
              <a:ext cx="42696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+a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sinR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865274" y="967243"/>
              <a:ext cx="81329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+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7036" y="3419237"/>
              <a:ext cx="78283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-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5046177" y="5093568"/>
            <a:ext cx="374493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수</a:t>
            </a:r>
            <a:r>
              <a:rPr lang="ko-KR" altLang="en-US" sz="1400" dirty="0"/>
              <a:t>직</a:t>
            </a:r>
            <a:r>
              <a:rPr lang="ko-KR" altLang="en-US" sz="1400" dirty="0" smtClean="0"/>
              <a:t>력</a:t>
            </a:r>
            <a:endParaRPr lang="en-US" altLang="ko-KR" sz="1400" dirty="0" smtClean="0"/>
          </a:p>
          <a:p>
            <a:r>
              <a:rPr lang="en-US" altLang="ko-KR" sz="1400" dirty="0" smtClean="0"/>
              <a:t>LU:  (h </a:t>
            </a:r>
            <a:r>
              <a:rPr lang="en-US" altLang="ko-KR" sz="1400" dirty="0" err="1" smtClean="0"/>
              <a:t>sinR</a:t>
            </a:r>
            <a:r>
              <a:rPr lang="en-US" altLang="ko-KR" sz="1400" dirty="0" smtClean="0"/>
              <a:t> - </a:t>
            </a:r>
            <a:r>
              <a:rPr lang="en-US" altLang="ko-KR" sz="1400" dirty="0"/>
              <a:t>a </a:t>
            </a:r>
            <a:r>
              <a:rPr lang="en-US" altLang="ko-KR" sz="1400" dirty="0" err="1"/>
              <a:t>cosR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) = -(a </a:t>
            </a:r>
            <a:r>
              <a:rPr lang="en-US" altLang="ko-KR" sz="1400" dirty="0" err="1" smtClean="0"/>
              <a:t>cosR</a:t>
            </a:r>
            <a:r>
              <a:rPr lang="en-US" altLang="ko-KR" sz="1400" dirty="0" smtClean="0"/>
              <a:t> – h </a:t>
            </a:r>
            <a:r>
              <a:rPr lang="en-US" altLang="ko-KR" sz="1400" dirty="0" err="1" smtClean="0"/>
              <a:t>sinR</a:t>
            </a:r>
            <a:r>
              <a:rPr lang="en-US" altLang="ko-KR" sz="1400" dirty="0" smtClean="0"/>
              <a:t>) </a:t>
            </a:r>
          </a:p>
          <a:p>
            <a:r>
              <a:rPr lang="en-US" altLang="ko-KR" sz="1400" dirty="0" smtClean="0"/>
              <a:t>LD:  (h </a:t>
            </a:r>
            <a:r>
              <a:rPr lang="en-US" altLang="ko-KR" sz="1400" dirty="0" err="1" smtClean="0"/>
              <a:t>sinR</a:t>
            </a:r>
            <a:r>
              <a:rPr lang="en-US" altLang="ko-KR" sz="1400" dirty="0"/>
              <a:t> + a </a:t>
            </a:r>
            <a:r>
              <a:rPr lang="en-US" altLang="ko-KR" sz="1400" dirty="0" err="1" smtClean="0"/>
              <a:t>cosR</a:t>
            </a:r>
            <a:r>
              <a:rPr lang="en-US" altLang="ko-KR" sz="1400" dirty="0" smtClean="0"/>
              <a:t>)</a:t>
            </a:r>
            <a:r>
              <a:rPr lang="en-US" altLang="ko-KR" sz="1400" dirty="0"/>
              <a:t> = </a:t>
            </a:r>
            <a:r>
              <a:rPr lang="en-US" altLang="ko-KR" sz="1400" dirty="0" smtClean="0"/>
              <a:t> (</a:t>
            </a:r>
            <a:r>
              <a:rPr lang="en-US" altLang="ko-KR" sz="1400" dirty="0"/>
              <a:t>a </a:t>
            </a:r>
            <a:r>
              <a:rPr lang="en-US" altLang="ko-KR" sz="1400" dirty="0" err="1"/>
              <a:t>cosR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+ </a:t>
            </a:r>
            <a:r>
              <a:rPr lang="en-US" altLang="ko-KR" sz="1400" dirty="0"/>
              <a:t>h </a:t>
            </a:r>
            <a:r>
              <a:rPr lang="en-US" altLang="ko-KR" sz="1400" dirty="0" err="1"/>
              <a:t>sinR</a:t>
            </a:r>
            <a:r>
              <a:rPr lang="en-US" altLang="ko-KR" sz="1400" dirty="0"/>
              <a:t>) </a:t>
            </a:r>
          </a:p>
          <a:p>
            <a:r>
              <a:rPr lang="en-US" altLang="ko-KR" sz="1400" dirty="0" smtClean="0"/>
              <a:t>RU</a:t>
            </a:r>
            <a:r>
              <a:rPr lang="en-US" altLang="ko-KR" sz="1400" dirty="0"/>
              <a:t>: </a:t>
            </a:r>
            <a:r>
              <a:rPr lang="en-US" altLang="ko-KR" sz="1400" dirty="0" smtClean="0"/>
              <a:t> (h </a:t>
            </a:r>
            <a:r>
              <a:rPr lang="en-US" altLang="ko-KR" sz="1400" dirty="0" err="1" smtClean="0"/>
              <a:t>sinR</a:t>
            </a:r>
            <a:r>
              <a:rPr lang="en-US" altLang="ko-KR" sz="1400" dirty="0" smtClean="0"/>
              <a:t> + </a:t>
            </a:r>
            <a:r>
              <a:rPr lang="en-US" altLang="ko-KR" sz="1400" dirty="0"/>
              <a:t>a </a:t>
            </a:r>
            <a:r>
              <a:rPr lang="en-US" altLang="ko-KR" sz="1400" dirty="0" err="1" smtClean="0"/>
              <a:t>cosR</a:t>
            </a:r>
            <a:r>
              <a:rPr lang="en-US" altLang="ko-KR" sz="1400" dirty="0" smtClean="0"/>
              <a:t>)</a:t>
            </a:r>
            <a:r>
              <a:rPr lang="en-US" altLang="ko-KR" sz="1400" dirty="0"/>
              <a:t> = </a:t>
            </a:r>
            <a:r>
              <a:rPr lang="en-US" altLang="ko-KR" sz="1400" dirty="0" smtClean="0"/>
              <a:t> (</a:t>
            </a:r>
            <a:r>
              <a:rPr lang="en-US" altLang="ko-KR" sz="1400" dirty="0"/>
              <a:t>a </a:t>
            </a:r>
            <a:r>
              <a:rPr lang="en-US" altLang="ko-KR" sz="1400" dirty="0" err="1"/>
              <a:t>cosR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+ </a:t>
            </a:r>
            <a:r>
              <a:rPr lang="en-US" altLang="ko-KR" sz="1400" dirty="0"/>
              <a:t>h </a:t>
            </a:r>
            <a:r>
              <a:rPr lang="en-US" altLang="ko-KR" sz="1400" dirty="0" err="1"/>
              <a:t>sinR</a:t>
            </a:r>
            <a:r>
              <a:rPr lang="en-US" altLang="ko-KR" sz="1400" dirty="0"/>
              <a:t>) </a:t>
            </a:r>
          </a:p>
          <a:p>
            <a:r>
              <a:rPr lang="en-US" altLang="ko-KR" sz="1400" dirty="0" smtClean="0"/>
              <a:t>RD:  (h </a:t>
            </a:r>
            <a:r>
              <a:rPr lang="en-US" altLang="ko-KR" sz="1400" dirty="0" err="1" smtClean="0"/>
              <a:t>sinR</a:t>
            </a:r>
            <a:r>
              <a:rPr lang="en-US" altLang="ko-KR" sz="1400" dirty="0" smtClean="0"/>
              <a:t> - a </a:t>
            </a:r>
            <a:r>
              <a:rPr lang="en-US" altLang="ko-KR" sz="1400" dirty="0" err="1" smtClean="0"/>
              <a:t>cosR</a:t>
            </a:r>
            <a:r>
              <a:rPr lang="en-US" altLang="ko-KR" sz="1400" dirty="0"/>
              <a:t>) = -(a </a:t>
            </a:r>
            <a:r>
              <a:rPr lang="en-US" altLang="ko-KR" sz="1400" dirty="0" err="1"/>
              <a:t>cosR</a:t>
            </a:r>
            <a:r>
              <a:rPr lang="en-US" altLang="ko-KR" sz="1400" dirty="0"/>
              <a:t> – h </a:t>
            </a:r>
            <a:r>
              <a:rPr lang="en-US" altLang="ko-KR" sz="1400" dirty="0" err="1"/>
              <a:t>sinR</a:t>
            </a:r>
            <a:r>
              <a:rPr lang="en-US" altLang="ko-KR" sz="1400" dirty="0"/>
              <a:t>) </a:t>
            </a:r>
          </a:p>
        </p:txBody>
      </p:sp>
      <p:cxnSp>
        <p:nvCxnSpPr>
          <p:cNvPr id="191" name="직선 연결선 190"/>
          <p:cNvCxnSpPr/>
          <p:nvPr/>
        </p:nvCxnSpPr>
        <p:spPr>
          <a:xfrm>
            <a:off x="5105161" y="1028798"/>
            <a:ext cx="3211255" cy="3840362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H="1">
            <a:off x="4930382" y="998134"/>
            <a:ext cx="3602058" cy="3917925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945740" y="2500073"/>
            <a:ext cx="479169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이 너무 크면 모멘트 방향이 바뀌어 버림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R</a:t>
            </a:r>
            <a:r>
              <a:rPr lang="ko-KR" altLang="en-US" dirty="0" smtClean="0"/>
              <a:t>은 매우 작다고 가정하고 일정하게 해야 함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39981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251520" y="11663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모멘트 암 계산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916059"/>
            <a:ext cx="26244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수평</a:t>
            </a:r>
            <a:r>
              <a:rPr lang="ko-KR" altLang="en-US" dirty="0" err="1"/>
              <a:t>력</a:t>
            </a:r>
            <a:endParaRPr lang="en-US" altLang="ko-KR" dirty="0" smtClean="0"/>
          </a:p>
          <a:p>
            <a:r>
              <a:rPr lang="en-US" altLang="ko-KR" dirty="0" smtClean="0"/>
              <a:t>LU: +(h </a:t>
            </a:r>
            <a:r>
              <a:rPr lang="en-US" altLang="ko-KR" dirty="0" err="1" smtClean="0"/>
              <a:t>cosR</a:t>
            </a:r>
            <a:r>
              <a:rPr lang="en-US" altLang="ko-KR" dirty="0" smtClean="0"/>
              <a:t> + a </a:t>
            </a:r>
            <a:r>
              <a:rPr lang="en-US" altLang="ko-KR" dirty="0" err="1" smtClean="0"/>
              <a:t>sinR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LD: –(h </a:t>
            </a:r>
            <a:r>
              <a:rPr lang="en-US" altLang="ko-KR" dirty="0" err="1" smtClean="0"/>
              <a:t>cosR</a:t>
            </a:r>
            <a:r>
              <a:rPr lang="en-US" altLang="ko-KR" dirty="0" smtClean="0"/>
              <a:t> – a </a:t>
            </a:r>
            <a:r>
              <a:rPr lang="en-US" altLang="ko-KR" dirty="0" err="1" smtClean="0"/>
              <a:t>sinR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r>
              <a:rPr lang="en-US" altLang="ko-KR" dirty="0" smtClean="0"/>
              <a:t>RU</a:t>
            </a:r>
            <a:r>
              <a:rPr lang="en-US" altLang="ko-KR" dirty="0"/>
              <a:t>: </a:t>
            </a:r>
            <a:r>
              <a:rPr lang="en-US" altLang="ko-KR" dirty="0" smtClean="0"/>
              <a:t>+(h </a:t>
            </a:r>
            <a:r>
              <a:rPr lang="en-US" altLang="ko-KR" dirty="0" err="1" smtClean="0"/>
              <a:t>cosR</a:t>
            </a:r>
            <a:r>
              <a:rPr lang="en-US" altLang="ko-KR" dirty="0" smtClean="0"/>
              <a:t> </a:t>
            </a:r>
            <a:r>
              <a:rPr lang="en-US" altLang="ko-KR" dirty="0"/>
              <a:t>– </a:t>
            </a:r>
            <a:r>
              <a:rPr lang="en-US" altLang="ko-KR" dirty="0" smtClean="0"/>
              <a:t>a </a:t>
            </a:r>
            <a:r>
              <a:rPr lang="en-US" altLang="ko-KR" dirty="0" err="1" smtClean="0"/>
              <a:t>sinR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RD: </a:t>
            </a:r>
            <a:r>
              <a:rPr lang="en-US" altLang="ko-KR" dirty="0"/>
              <a:t>– </a:t>
            </a:r>
            <a:r>
              <a:rPr lang="en-US" altLang="ko-KR" dirty="0" smtClean="0"/>
              <a:t>(h </a:t>
            </a:r>
            <a:r>
              <a:rPr lang="en-US" altLang="ko-KR" dirty="0" err="1" smtClean="0"/>
              <a:t>cosR</a:t>
            </a:r>
            <a:r>
              <a:rPr lang="en-US" altLang="ko-KR" dirty="0" smtClean="0"/>
              <a:t> + a </a:t>
            </a:r>
            <a:r>
              <a:rPr lang="en-US" altLang="ko-KR" dirty="0" err="1" smtClean="0"/>
              <a:t>sinR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103</a:t>
            </a:fld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5927587" y="188550"/>
            <a:ext cx="2663438" cy="30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 ] DOUBLE CHECKED</a:t>
            </a:r>
            <a:endParaRPr lang="ko-KR" altLang="en-US" dirty="0"/>
          </a:p>
        </p:txBody>
      </p:sp>
      <p:grpSp>
        <p:nvGrpSpPr>
          <p:cNvPr id="124" name="그룹 123"/>
          <p:cNvGrpSpPr/>
          <p:nvPr/>
        </p:nvGrpSpPr>
        <p:grpSpPr>
          <a:xfrm rot="1148385" flipH="1">
            <a:off x="5418825" y="1346203"/>
            <a:ext cx="1440161" cy="2880320"/>
            <a:chOff x="971600" y="1268760"/>
            <a:chExt cx="1440161" cy="2880320"/>
          </a:xfrm>
        </p:grpSpPr>
        <p:sp>
          <p:nvSpPr>
            <p:cNvPr id="146" name="직사각형 145"/>
            <p:cNvSpPr/>
            <p:nvPr/>
          </p:nvSpPr>
          <p:spPr>
            <a:xfrm>
              <a:off x="971600" y="1268761"/>
              <a:ext cx="720080" cy="144015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1691681" y="1268760"/>
              <a:ext cx="720080" cy="144015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971600" y="2708921"/>
              <a:ext cx="720080" cy="144015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1691680" y="2708920"/>
              <a:ext cx="720080" cy="144015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5724128" y="3975923"/>
            <a:ext cx="361244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h </a:t>
            </a:r>
            <a:r>
              <a:rPr lang="en-US" altLang="ko-KR" sz="800" dirty="0" err="1" smtClean="0">
                <a:solidFill>
                  <a:srgbClr val="FF0000"/>
                </a:solidFill>
              </a:rPr>
              <a:t>sinR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129" name="직선 화살표 연결선 128"/>
          <p:cNvCxnSpPr/>
          <p:nvPr/>
        </p:nvCxnSpPr>
        <p:spPr>
          <a:xfrm>
            <a:off x="5666715" y="4147650"/>
            <a:ext cx="469276" cy="0"/>
          </a:xfrm>
          <a:prstGeom prst="straightConnector1">
            <a:avLst/>
          </a:prstGeom>
          <a:ln w="952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/>
          <p:nvPr/>
        </p:nvCxnSpPr>
        <p:spPr>
          <a:xfrm flipV="1">
            <a:off x="6352668" y="4389068"/>
            <a:ext cx="0" cy="36000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5664134" y="4392000"/>
            <a:ext cx="684000" cy="867"/>
          </a:xfrm>
          <a:prstGeom prst="line">
            <a:avLst/>
          </a:prstGeom>
          <a:ln>
            <a:solidFill>
              <a:srgbClr val="008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6140753" y="2797195"/>
            <a:ext cx="0" cy="1353543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5845424" y="4406216"/>
            <a:ext cx="378877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008000"/>
                </a:solidFill>
              </a:rPr>
              <a:t>a </a:t>
            </a:r>
            <a:r>
              <a:rPr lang="en-US" altLang="ko-KR" sz="800" dirty="0" err="1" smtClean="0">
                <a:solidFill>
                  <a:srgbClr val="008000"/>
                </a:solidFill>
              </a:rPr>
              <a:t>cosR</a:t>
            </a:r>
            <a:endParaRPr lang="ko-KR" altLang="en-US" sz="800" dirty="0">
              <a:solidFill>
                <a:srgbClr val="008000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6440280" y="4384402"/>
            <a:ext cx="854969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0070C0"/>
                </a:solidFill>
              </a:rPr>
              <a:t>-h </a:t>
            </a:r>
            <a:r>
              <a:rPr lang="en-US" altLang="ko-KR" sz="800" dirty="0" err="1" smtClean="0">
                <a:solidFill>
                  <a:srgbClr val="0070C0"/>
                </a:solidFill>
              </a:rPr>
              <a:t>sinR</a:t>
            </a:r>
            <a:r>
              <a:rPr lang="en-US" altLang="ko-KR" sz="800" dirty="0" smtClean="0">
                <a:solidFill>
                  <a:srgbClr val="0070C0"/>
                </a:solidFill>
              </a:rPr>
              <a:t> + a </a:t>
            </a:r>
            <a:r>
              <a:rPr lang="en-US" altLang="ko-KR" sz="800" dirty="0" err="1" smtClean="0">
                <a:solidFill>
                  <a:srgbClr val="0070C0"/>
                </a:solidFill>
              </a:rPr>
              <a:t>cosR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5157642" y="4182383"/>
            <a:ext cx="378877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008000"/>
                </a:solidFill>
              </a:rPr>
              <a:t>a </a:t>
            </a:r>
            <a:r>
              <a:rPr lang="en-US" altLang="ko-KR" sz="800" dirty="0" err="1" smtClean="0">
                <a:solidFill>
                  <a:srgbClr val="008000"/>
                </a:solidFill>
              </a:rPr>
              <a:t>cosR</a:t>
            </a:r>
            <a:endParaRPr lang="ko-KR" altLang="en-US" sz="800" dirty="0">
              <a:solidFill>
                <a:srgbClr val="008000"/>
              </a:solidFill>
            </a:endParaRPr>
          </a:p>
        </p:txBody>
      </p:sp>
      <p:cxnSp>
        <p:nvCxnSpPr>
          <p:cNvPr id="168" name="직선 화살표 연결선 167"/>
          <p:cNvCxnSpPr/>
          <p:nvPr/>
        </p:nvCxnSpPr>
        <p:spPr>
          <a:xfrm flipV="1">
            <a:off x="4986567" y="3532822"/>
            <a:ext cx="0" cy="36000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6223385" y="1465080"/>
            <a:ext cx="361244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h </a:t>
            </a:r>
            <a:r>
              <a:rPr lang="en-US" altLang="ko-KR" sz="800" dirty="0" err="1" smtClean="0">
                <a:solidFill>
                  <a:srgbClr val="FF0000"/>
                </a:solidFill>
              </a:rPr>
              <a:t>sinR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118320" y="1055995"/>
            <a:ext cx="378877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008000"/>
                </a:solidFill>
              </a:rPr>
              <a:t>a </a:t>
            </a:r>
            <a:r>
              <a:rPr lang="en-US" altLang="ko-KR" sz="800" dirty="0" err="1" smtClean="0">
                <a:solidFill>
                  <a:srgbClr val="008000"/>
                </a:solidFill>
              </a:rPr>
              <a:t>cosR</a:t>
            </a:r>
            <a:endParaRPr lang="ko-KR" altLang="en-US" sz="800" dirty="0">
              <a:solidFill>
                <a:srgbClr val="008000"/>
              </a:solidFill>
            </a:endParaRPr>
          </a:p>
        </p:txBody>
      </p:sp>
      <p:cxnSp>
        <p:nvCxnSpPr>
          <p:cNvPr id="176" name="직선 연결선 175"/>
          <p:cNvCxnSpPr/>
          <p:nvPr/>
        </p:nvCxnSpPr>
        <p:spPr>
          <a:xfrm flipH="1">
            <a:off x="5665775" y="4159554"/>
            <a:ext cx="0" cy="22345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7178650" y="944602"/>
            <a:ext cx="378877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008000"/>
                </a:solidFill>
              </a:rPr>
              <a:t>a </a:t>
            </a:r>
            <a:r>
              <a:rPr lang="en-US" altLang="ko-KR" sz="800" dirty="0" err="1" smtClean="0">
                <a:solidFill>
                  <a:srgbClr val="008000"/>
                </a:solidFill>
              </a:rPr>
              <a:t>cosR</a:t>
            </a:r>
            <a:endParaRPr lang="ko-KR" altLang="en-US" sz="800" dirty="0">
              <a:solidFill>
                <a:srgbClr val="008000"/>
              </a:solidFill>
            </a:endParaRPr>
          </a:p>
        </p:txBody>
      </p:sp>
      <p:cxnSp>
        <p:nvCxnSpPr>
          <p:cNvPr id="181" name="직선 화살표 연결선 180"/>
          <p:cNvCxnSpPr/>
          <p:nvPr/>
        </p:nvCxnSpPr>
        <p:spPr>
          <a:xfrm flipV="1">
            <a:off x="7296875" y="1285080"/>
            <a:ext cx="0" cy="36000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/>
          <p:nvPr/>
        </p:nvCxnSpPr>
        <p:spPr>
          <a:xfrm flipV="1">
            <a:off x="5932687" y="841866"/>
            <a:ext cx="0" cy="36000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7357476" y="1307844"/>
            <a:ext cx="885426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0070C0"/>
                </a:solidFill>
              </a:rPr>
              <a:t>+h </a:t>
            </a:r>
            <a:r>
              <a:rPr lang="en-US" altLang="ko-KR" sz="800" dirty="0" err="1" smtClean="0">
                <a:solidFill>
                  <a:srgbClr val="0070C0"/>
                </a:solidFill>
              </a:rPr>
              <a:t>sinR</a:t>
            </a:r>
            <a:r>
              <a:rPr lang="en-US" altLang="ko-KR" sz="800" dirty="0" smtClean="0">
                <a:solidFill>
                  <a:srgbClr val="0070C0"/>
                </a:solidFill>
              </a:rPr>
              <a:t> + a </a:t>
            </a:r>
            <a:r>
              <a:rPr lang="en-US" altLang="ko-KR" sz="800" dirty="0" err="1" smtClean="0">
                <a:solidFill>
                  <a:srgbClr val="0070C0"/>
                </a:solidFill>
              </a:rPr>
              <a:t>cosR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grpSp>
        <p:nvGrpSpPr>
          <p:cNvPr id="186" name="그룹 185"/>
          <p:cNvGrpSpPr/>
          <p:nvPr/>
        </p:nvGrpSpPr>
        <p:grpSpPr>
          <a:xfrm>
            <a:off x="47036" y="967243"/>
            <a:ext cx="4155670" cy="3592980"/>
            <a:chOff x="47036" y="967243"/>
            <a:chExt cx="4155670" cy="3592980"/>
          </a:xfrm>
        </p:grpSpPr>
        <p:grpSp>
          <p:nvGrpSpPr>
            <p:cNvPr id="55" name="그룹 54"/>
            <p:cNvGrpSpPr/>
            <p:nvPr/>
          </p:nvGrpSpPr>
          <p:grpSpPr>
            <a:xfrm rot="1800000" flipH="1">
              <a:off x="1387247" y="1316914"/>
              <a:ext cx="1440161" cy="2880320"/>
              <a:chOff x="971600" y="1268760"/>
              <a:chExt cx="1440161" cy="288032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971600" y="126876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1691681" y="126876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971600" y="270892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691680" y="270892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2107328" y="3437591"/>
              <a:ext cx="385289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cosR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137481" y="4129651"/>
              <a:ext cx="42696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+a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sinR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 flipV="1">
              <a:off x="755576" y="4000436"/>
              <a:ext cx="135175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V="1">
              <a:off x="2004648" y="4004289"/>
              <a:ext cx="0" cy="356188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2105025" y="2755900"/>
              <a:ext cx="277" cy="1254761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H="1">
              <a:off x="1691680" y="4364330"/>
              <a:ext cx="312968" cy="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588735" y="4437112"/>
              <a:ext cx="81329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+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cxnSp>
          <p:nvCxnSpPr>
            <p:cNvPr id="99" name="직선 화살표 연결선 98"/>
            <p:cNvCxnSpPr/>
            <p:nvPr/>
          </p:nvCxnSpPr>
          <p:spPr>
            <a:xfrm flipH="1">
              <a:off x="450672" y="3645024"/>
              <a:ext cx="312968" cy="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flipV="1">
              <a:off x="763640" y="3649312"/>
              <a:ext cx="0" cy="356188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323528" y="3773557"/>
              <a:ext cx="39651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-a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sinR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419872" y="1916832"/>
              <a:ext cx="78283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-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cxnSp>
          <p:nvCxnSpPr>
            <p:cNvPr id="113" name="직선 화살표 연결선 112"/>
            <p:cNvCxnSpPr/>
            <p:nvPr/>
          </p:nvCxnSpPr>
          <p:spPr>
            <a:xfrm flipH="1">
              <a:off x="2201402" y="1144977"/>
              <a:ext cx="312968" cy="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/>
            <p:cNvCxnSpPr/>
            <p:nvPr/>
          </p:nvCxnSpPr>
          <p:spPr>
            <a:xfrm flipH="1">
              <a:off x="3455327" y="1875166"/>
              <a:ext cx="312968" cy="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V="1">
              <a:off x="2104413" y="1509860"/>
              <a:ext cx="135175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/>
            <p:cNvCxnSpPr/>
            <p:nvPr/>
          </p:nvCxnSpPr>
          <p:spPr>
            <a:xfrm>
              <a:off x="2105025" y="1506003"/>
              <a:ext cx="277" cy="1254761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1691680" y="2136327"/>
              <a:ext cx="385289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cosR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cxnSp>
          <p:nvCxnSpPr>
            <p:cNvPr id="118" name="직선 연결선 117"/>
            <p:cNvCxnSpPr/>
            <p:nvPr/>
          </p:nvCxnSpPr>
          <p:spPr>
            <a:xfrm flipV="1">
              <a:off x="2213307" y="1156008"/>
              <a:ext cx="0" cy="356188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flipV="1">
              <a:off x="3454910" y="1516597"/>
              <a:ext cx="0" cy="356188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3468964" y="1624469"/>
              <a:ext cx="39651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-a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sinR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171676" y="1323466"/>
              <a:ext cx="42696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+a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sinR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865274" y="967243"/>
              <a:ext cx="81329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+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7036" y="3419237"/>
              <a:ext cx="78283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-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4893777" y="4941168"/>
            <a:ext cx="356860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수</a:t>
            </a:r>
            <a:r>
              <a:rPr lang="ko-KR" altLang="en-US" sz="1400" dirty="0"/>
              <a:t>직</a:t>
            </a:r>
            <a:r>
              <a:rPr lang="ko-KR" altLang="en-US" sz="1400" dirty="0" smtClean="0"/>
              <a:t>력</a:t>
            </a:r>
            <a:endParaRPr lang="en-US" altLang="ko-KR" sz="1400" dirty="0" smtClean="0"/>
          </a:p>
          <a:p>
            <a:r>
              <a:rPr lang="en-US" altLang="ko-KR" sz="1400" dirty="0" smtClean="0"/>
              <a:t>LU: -(h </a:t>
            </a:r>
            <a:r>
              <a:rPr lang="en-US" altLang="ko-KR" sz="1400" dirty="0" err="1" smtClean="0"/>
              <a:t>sinR</a:t>
            </a:r>
            <a:r>
              <a:rPr lang="en-US" altLang="ko-KR" sz="1400" dirty="0" smtClean="0"/>
              <a:t> - a </a:t>
            </a:r>
            <a:r>
              <a:rPr lang="en-US" altLang="ko-KR" sz="1400" dirty="0" err="1" smtClean="0"/>
              <a:t>cosR</a:t>
            </a:r>
            <a:r>
              <a:rPr lang="en-US" altLang="ko-KR" sz="1400" dirty="0" smtClean="0"/>
              <a:t>) = (a </a:t>
            </a:r>
            <a:r>
              <a:rPr lang="en-US" altLang="ko-KR" sz="1400" dirty="0" err="1" smtClean="0"/>
              <a:t>cosR</a:t>
            </a:r>
            <a:r>
              <a:rPr lang="en-US" altLang="ko-KR" sz="1400" dirty="0" smtClean="0"/>
              <a:t> – h </a:t>
            </a:r>
            <a:r>
              <a:rPr lang="en-US" altLang="ko-KR" sz="1400" dirty="0" err="1" smtClean="0"/>
              <a:t>sinR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LD: (h </a:t>
            </a:r>
            <a:r>
              <a:rPr lang="en-US" altLang="ko-KR" sz="1400" dirty="0" err="1" smtClean="0"/>
              <a:t>sinR</a:t>
            </a:r>
            <a:r>
              <a:rPr lang="en-US" altLang="ko-KR" sz="1400" dirty="0" smtClean="0"/>
              <a:t> + a </a:t>
            </a:r>
            <a:r>
              <a:rPr lang="en-US" altLang="ko-KR" sz="1400" dirty="0" err="1" smtClean="0"/>
              <a:t>cosR</a:t>
            </a:r>
            <a:r>
              <a:rPr lang="en-US" altLang="ko-KR" sz="1400" dirty="0" smtClean="0"/>
              <a:t>) </a:t>
            </a:r>
            <a:r>
              <a:rPr lang="en-US" altLang="ko-KR" sz="1400" dirty="0"/>
              <a:t>= (a </a:t>
            </a:r>
            <a:r>
              <a:rPr lang="en-US" altLang="ko-KR" sz="1400" dirty="0" err="1"/>
              <a:t>cosR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+ </a:t>
            </a:r>
            <a:r>
              <a:rPr lang="en-US" altLang="ko-KR" sz="1400" dirty="0"/>
              <a:t>h </a:t>
            </a:r>
            <a:r>
              <a:rPr lang="en-US" altLang="ko-KR" sz="1400" dirty="0" err="1"/>
              <a:t>sinR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RU</a:t>
            </a:r>
            <a:r>
              <a:rPr lang="en-US" altLang="ko-KR" sz="1400" dirty="0"/>
              <a:t>: </a:t>
            </a:r>
            <a:r>
              <a:rPr lang="en-US" altLang="ko-KR" sz="1400" dirty="0" smtClean="0"/>
              <a:t>(h </a:t>
            </a:r>
            <a:r>
              <a:rPr lang="en-US" altLang="ko-KR" sz="1400" dirty="0" err="1" smtClean="0"/>
              <a:t>sinR</a:t>
            </a:r>
            <a:r>
              <a:rPr lang="en-US" altLang="ko-KR" sz="1400" dirty="0" smtClean="0"/>
              <a:t> + a </a:t>
            </a:r>
            <a:r>
              <a:rPr lang="en-US" altLang="ko-KR" sz="1400" dirty="0" err="1" smtClean="0"/>
              <a:t>cosR</a:t>
            </a:r>
            <a:r>
              <a:rPr lang="en-US" altLang="ko-KR" sz="1400" dirty="0" smtClean="0"/>
              <a:t>)</a:t>
            </a:r>
            <a:r>
              <a:rPr lang="en-US" altLang="ko-KR" sz="1400" dirty="0"/>
              <a:t> = (a </a:t>
            </a:r>
            <a:r>
              <a:rPr lang="en-US" altLang="ko-KR" sz="1400" dirty="0" err="1"/>
              <a:t>cosR</a:t>
            </a:r>
            <a:r>
              <a:rPr lang="en-US" altLang="ko-KR" sz="1400" dirty="0"/>
              <a:t> + h </a:t>
            </a:r>
            <a:r>
              <a:rPr lang="en-US" altLang="ko-KR" sz="1400" dirty="0" err="1"/>
              <a:t>sinR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RD: -(h </a:t>
            </a:r>
            <a:r>
              <a:rPr lang="en-US" altLang="ko-KR" sz="1400" dirty="0" err="1" smtClean="0"/>
              <a:t>sinR</a:t>
            </a:r>
            <a:r>
              <a:rPr lang="en-US" altLang="ko-KR" sz="1400" dirty="0" smtClean="0"/>
              <a:t> - a </a:t>
            </a:r>
            <a:r>
              <a:rPr lang="en-US" altLang="ko-KR" sz="1400" dirty="0" err="1" smtClean="0"/>
              <a:t>cosR</a:t>
            </a:r>
            <a:r>
              <a:rPr lang="en-US" altLang="ko-KR" sz="1400" dirty="0" smtClean="0"/>
              <a:t>) =</a:t>
            </a:r>
            <a:r>
              <a:rPr lang="en-US" altLang="ko-KR" sz="1400" dirty="0"/>
              <a:t> (a </a:t>
            </a:r>
            <a:r>
              <a:rPr lang="en-US" altLang="ko-KR" sz="1400" dirty="0" err="1"/>
              <a:t>cosR</a:t>
            </a:r>
            <a:r>
              <a:rPr lang="en-US" altLang="ko-KR" sz="1400" dirty="0"/>
              <a:t> – h </a:t>
            </a:r>
            <a:r>
              <a:rPr lang="en-US" altLang="ko-KR" sz="1400" dirty="0" err="1"/>
              <a:t>sinR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990295" y="3914921"/>
            <a:ext cx="0" cy="22345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980134" y="4146783"/>
            <a:ext cx="684000" cy="867"/>
          </a:xfrm>
          <a:prstGeom prst="line">
            <a:avLst/>
          </a:prstGeom>
          <a:ln>
            <a:solidFill>
              <a:srgbClr val="008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040476" y="3545634"/>
            <a:ext cx="885426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0070C0"/>
                </a:solidFill>
              </a:rPr>
              <a:t>+h </a:t>
            </a:r>
            <a:r>
              <a:rPr lang="en-US" altLang="ko-KR" sz="800" dirty="0" err="1" smtClean="0">
                <a:solidFill>
                  <a:srgbClr val="0070C0"/>
                </a:solidFill>
              </a:rPr>
              <a:t>sinR</a:t>
            </a:r>
            <a:r>
              <a:rPr lang="en-US" altLang="ko-KR" sz="800" dirty="0" smtClean="0">
                <a:solidFill>
                  <a:srgbClr val="0070C0"/>
                </a:solidFill>
              </a:rPr>
              <a:t> + a </a:t>
            </a:r>
            <a:r>
              <a:rPr lang="en-US" altLang="ko-KR" sz="800" dirty="0" err="1" smtClean="0">
                <a:solidFill>
                  <a:srgbClr val="0070C0"/>
                </a:solidFill>
              </a:rPr>
              <a:t>cosR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6135991" y="1423558"/>
            <a:ext cx="0" cy="1353543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6138905" y="1430088"/>
            <a:ext cx="469276" cy="0"/>
          </a:xfrm>
          <a:prstGeom prst="straightConnector1">
            <a:avLst/>
          </a:prstGeom>
          <a:ln w="952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H="1">
            <a:off x="6605528" y="1189717"/>
            <a:ext cx="0" cy="22345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5927587" y="1201866"/>
            <a:ext cx="684000" cy="867"/>
          </a:xfrm>
          <a:prstGeom prst="line">
            <a:avLst/>
          </a:prstGeom>
          <a:ln>
            <a:solidFill>
              <a:srgbClr val="008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996877" y="814420"/>
            <a:ext cx="854969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0070C0"/>
                </a:solidFill>
              </a:rPr>
              <a:t>-h </a:t>
            </a:r>
            <a:r>
              <a:rPr lang="en-US" altLang="ko-KR" sz="800" dirty="0" err="1" smtClean="0">
                <a:solidFill>
                  <a:srgbClr val="0070C0"/>
                </a:solidFill>
              </a:rPr>
              <a:t>sinR</a:t>
            </a:r>
            <a:r>
              <a:rPr lang="en-US" altLang="ko-KR" sz="800" dirty="0" smtClean="0">
                <a:solidFill>
                  <a:srgbClr val="0070C0"/>
                </a:solidFill>
              </a:rPr>
              <a:t> + a </a:t>
            </a:r>
            <a:r>
              <a:rPr lang="en-US" altLang="ko-KR" sz="800" dirty="0" err="1" smtClean="0">
                <a:solidFill>
                  <a:srgbClr val="0070C0"/>
                </a:solidFill>
              </a:rPr>
              <a:t>cosR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cxnSp>
        <p:nvCxnSpPr>
          <p:cNvPr id="85" name="직선 연결선 84"/>
          <p:cNvCxnSpPr/>
          <p:nvPr/>
        </p:nvCxnSpPr>
        <p:spPr>
          <a:xfrm>
            <a:off x="6606828" y="1430088"/>
            <a:ext cx="684000" cy="867"/>
          </a:xfrm>
          <a:prstGeom prst="line">
            <a:avLst/>
          </a:prstGeom>
          <a:ln>
            <a:solidFill>
              <a:srgbClr val="008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775098" y="1285080"/>
            <a:ext cx="378877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008000"/>
                </a:solidFill>
              </a:rPr>
              <a:t>a </a:t>
            </a:r>
            <a:r>
              <a:rPr lang="en-US" altLang="ko-KR" sz="800" dirty="0" err="1" smtClean="0">
                <a:solidFill>
                  <a:srgbClr val="008000"/>
                </a:solidFill>
              </a:rPr>
              <a:t>cosR</a:t>
            </a:r>
            <a:endParaRPr lang="ko-KR" altLang="en-US" sz="800" dirty="0">
              <a:solidFill>
                <a:srgbClr val="008000"/>
              </a:solidFill>
            </a:endParaRPr>
          </a:p>
        </p:txBody>
      </p:sp>
      <p:sp>
        <p:nvSpPr>
          <p:cNvPr id="66" name="실행 단추: 홈 65">
            <a:hlinkClick r:id="" action="ppaction://hlinkshowjump?jump=firstslide" highlightClick="1"/>
            <a:hlinkHover r:id="" action="ppaction://noaction">
              <a:snd r:embed="rId2" name="cashreg.wav"/>
            </a:hlinkHover>
          </p:cNvPr>
          <p:cNvSpPr/>
          <p:nvPr/>
        </p:nvSpPr>
        <p:spPr>
          <a:xfrm>
            <a:off x="8676456" y="169252"/>
            <a:ext cx="360040" cy="360000"/>
          </a:xfrm>
          <a:prstGeom prst="actionButtonHome">
            <a:avLst/>
          </a:prstGeom>
          <a:ln w="158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" name="원호 1"/>
          <p:cNvSpPr/>
          <p:nvPr/>
        </p:nvSpPr>
        <p:spPr>
          <a:xfrm>
            <a:off x="1744413" y="2417101"/>
            <a:ext cx="720000" cy="720000"/>
          </a:xfrm>
          <a:prstGeom prst="arc">
            <a:avLst>
              <a:gd name="adj1" fmla="val 9875534"/>
              <a:gd name="adj2" fmla="val 5673363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63647" y="2550268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모멘트 </a:t>
            </a:r>
            <a:r>
              <a:rPr lang="en-US" altLang="ko-KR" dirty="0" smtClean="0"/>
              <a:t>(+) </a:t>
            </a:r>
            <a:r>
              <a:rPr lang="ko-KR" altLang="en-US" dirty="0" smtClean="0"/>
              <a:t>방향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28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3000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9319" y="548680"/>
            <a:ext cx="1150490" cy="2265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Connectivity[K][L]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1691680" y="332656"/>
            <a:ext cx="5810419" cy="11499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[A1,A2,A3,A4]</a:t>
            </a:r>
          </a:p>
          <a:p>
            <a:r>
              <a:rPr lang="en-US" altLang="ko-KR" sz="1000" dirty="0" smtClean="0"/>
              <a:t>A1 : Row number of the block in (K-1)</a:t>
            </a:r>
            <a:r>
              <a:rPr lang="en-US" altLang="ko-KR" sz="1000" dirty="0" err="1" smtClean="0"/>
              <a:t>th</a:t>
            </a:r>
            <a:r>
              <a:rPr lang="en-US" altLang="ko-KR" sz="1000" dirty="0" smtClean="0"/>
              <a:t> column, which will collide with LU corner of (K,L) block</a:t>
            </a:r>
          </a:p>
          <a:p>
            <a:r>
              <a:rPr lang="en-US" altLang="ko-KR" sz="1000" dirty="0" smtClean="0"/>
              <a:t>A2 </a:t>
            </a:r>
            <a:r>
              <a:rPr lang="en-US" altLang="ko-KR" sz="1000" dirty="0"/>
              <a:t>: Row number of the block in (K-1)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 column, which will collide with </a:t>
            </a:r>
            <a:r>
              <a:rPr lang="en-US" altLang="ko-KR" sz="1000" dirty="0" smtClean="0"/>
              <a:t>LD </a:t>
            </a:r>
            <a:r>
              <a:rPr lang="en-US" altLang="ko-KR" sz="1000" dirty="0"/>
              <a:t>corner of (K,L) block</a:t>
            </a:r>
            <a:endParaRPr lang="ko-KR" altLang="en-US" sz="1000" dirty="0"/>
          </a:p>
          <a:p>
            <a:r>
              <a:rPr lang="en-US" altLang="ko-KR" sz="1000" dirty="0" smtClean="0"/>
              <a:t>A3 </a:t>
            </a:r>
            <a:r>
              <a:rPr lang="en-US" altLang="ko-KR" sz="1000" dirty="0"/>
              <a:t>: Row number of the block in (</a:t>
            </a:r>
            <a:r>
              <a:rPr lang="en-US" altLang="ko-KR" sz="1000" dirty="0" smtClean="0"/>
              <a:t>K+1)</a:t>
            </a:r>
            <a:r>
              <a:rPr lang="en-US" altLang="ko-KR" sz="1000" dirty="0" err="1" smtClean="0"/>
              <a:t>th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column, which will collide with </a:t>
            </a:r>
            <a:r>
              <a:rPr lang="en-US" altLang="ko-KR" sz="1000" dirty="0" smtClean="0"/>
              <a:t>RU </a:t>
            </a:r>
            <a:r>
              <a:rPr lang="en-US" altLang="ko-KR" sz="1000" dirty="0"/>
              <a:t>corner of (K,L) block</a:t>
            </a:r>
            <a:endParaRPr lang="ko-KR" altLang="en-US" sz="1000" dirty="0"/>
          </a:p>
          <a:p>
            <a:r>
              <a:rPr lang="en-US" altLang="ko-KR" sz="1000" dirty="0" smtClean="0"/>
              <a:t>A4 </a:t>
            </a:r>
            <a:r>
              <a:rPr lang="en-US" altLang="ko-KR" sz="1000" dirty="0"/>
              <a:t>: Row number of the block in (</a:t>
            </a:r>
            <a:r>
              <a:rPr lang="en-US" altLang="ko-KR" sz="1000" dirty="0" smtClean="0"/>
              <a:t>K+1)</a:t>
            </a:r>
            <a:r>
              <a:rPr lang="en-US" altLang="ko-KR" sz="1000" dirty="0" err="1" smtClean="0"/>
              <a:t>th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column, which will collide with </a:t>
            </a:r>
            <a:r>
              <a:rPr lang="en-US" altLang="ko-KR" sz="1000" dirty="0" smtClean="0"/>
              <a:t>RD </a:t>
            </a:r>
            <a:r>
              <a:rPr lang="en-US" altLang="ko-KR" sz="1000" dirty="0"/>
              <a:t>corner of (K,L) </a:t>
            </a:r>
            <a:r>
              <a:rPr lang="en-US" altLang="ko-KR" sz="1000" dirty="0" smtClean="0"/>
              <a:t>block</a:t>
            </a:r>
          </a:p>
          <a:p>
            <a:r>
              <a:rPr lang="en-US" altLang="ko-KR" sz="1000" dirty="0" smtClean="0"/>
              <a:t>if K==0: A1=A2=None  (Left restraint)</a:t>
            </a:r>
          </a:p>
          <a:p>
            <a:r>
              <a:rPr lang="en-US" altLang="ko-KR" sz="1000" dirty="0" smtClean="0"/>
              <a:t>if K==M+1: A3=A4=None (Right restraint)</a:t>
            </a:r>
            <a:endParaRPr lang="ko-KR" altLang="en-US" sz="1000" dirty="0"/>
          </a:p>
        </p:txBody>
      </p:sp>
      <p:cxnSp>
        <p:nvCxnSpPr>
          <p:cNvPr id="5" name="꺾인 연결선 4"/>
          <p:cNvCxnSpPr>
            <a:stCxn id="2" idx="3"/>
            <a:endCxn id="3" idx="1"/>
          </p:cNvCxnSpPr>
          <p:nvPr/>
        </p:nvCxnSpPr>
        <p:spPr>
          <a:xfrm>
            <a:off x="1419809" y="661976"/>
            <a:ext cx="271871" cy="24564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961304" y="1958772"/>
            <a:ext cx="440828" cy="698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(0,L)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3419172" y="1629210"/>
            <a:ext cx="440828" cy="1396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Base</a:t>
            </a:r>
            <a:endParaRPr lang="ko-KR" altLang="en-US" sz="800" dirty="0"/>
          </a:p>
        </p:txBody>
      </p:sp>
      <p:sp>
        <p:nvSpPr>
          <p:cNvPr id="10" name="직사각형 9"/>
          <p:cNvSpPr/>
          <p:nvPr/>
        </p:nvSpPr>
        <p:spPr>
          <a:xfrm>
            <a:off x="4499992" y="1629210"/>
            <a:ext cx="440828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(K+1,A3)</a:t>
            </a:r>
            <a:endParaRPr lang="ko-KR" altLang="en-US" sz="800" dirty="0"/>
          </a:p>
        </p:txBody>
      </p:sp>
      <p:sp>
        <p:nvSpPr>
          <p:cNvPr id="11" name="직사각형 10"/>
          <p:cNvSpPr/>
          <p:nvPr/>
        </p:nvSpPr>
        <p:spPr>
          <a:xfrm>
            <a:off x="4499992" y="2327586"/>
            <a:ext cx="440828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(K+1,A4)</a:t>
            </a:r>
            <a:endParaRPr lang="ko-KR" altLang="en-US" sz="800" dirty="0"/>
          </a:p>
        </p:txBody>
      </p:sp>
      <p:sp>
        <p:nvSpPr>
          <p:cNvPr id="12" name="직사각형 11"/>
          <p:cNvSpPr/>
          <p:nvPr/>
        </p:nvSpPr>
        <p:spPr>
          <a:xfrm>
            <a:off x="2097876" y="1958772"/>
            <a:ext cx="440828" cy="698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(K,L)</a:t>
            </a:r>
            <a:endParaRPr lang="ko-KR" altLang="en-US" sz="800" dirty="0"/>
          </a:p>
        </p:txBody>
      </p:sp>
      <p:sp>
        <p:nvSpPr>
          <p:cNvPr id="13" name="직사각형 12"/>
          <p:cNvSpPr/>
          <p:nvPr/>
        </p:nvSpPr>
        <p:spPr>
          <a:xfrm>
            <a:off x="1555744" y="1629210"/>
            <a:ext cx="440828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(K-1,A1)</a:t>
            </a:r>
            <a:endParaRPr lang="ko-KR" altLang="en-US" sz="800" dirty="0"/>
          </a:p>
        </p:txBody>
      </p:sp>
      <p:sp>
        <p:nvSpPr>
          <p:cNvPr id="14" name="직사각형 13"/>
          <p:cNvSpPr/>
          <p:nvPr/>
        </p:nvSpPr>
        <p:spPr>
          <a:xfrm>
            <a:off x="1555744" y="2327586"/>
            <a:ext cx="440828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(K-1,A2)</a:t>
            </a:r>
            <a:endParaRPr lang="ko-KR" altLang="en-US" sz="800" dirty="0"/>
          </a:p>
        </p:txBody>
      </p:sp>
      <p:sp>
        <p:nvSpPr>
          <p:cNvPr id="15" name="직사각형 14"/>
          <p:cNvSpPr/>
          <p:nvPr/>
        </p:nvSpPr>
        <p:spPr>
          <a:xfrm>
            <a:off x="2636564" y="1629210"/>
            <a:ext cx="440828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(K+1,A3)</a:t>
            </a:r>
            <a:endParaRPr lang="ko-KR" altLang="en-US" sz="800" dirty="0"/>
          </a:p>
        </p:txBody>
      </p:sp>
      <p:sp>
        <p:nvSpPr>
          <p:cNvPr id="16" name="직사각형 15"/>
          <p:cNvSpPr/>
          <p:nvPr/>
        </p:nvSpPr>
        <p:spPr>
          <a:xfrm>
            <a:off x="2636564" y="2327586"/>
            <a:ext cx="440828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(K+1,A4)</a:t>
            </a:r>
            <a:endParaRPr lang="ko-KR" altLang="en-US" sz="800" dirty="0"/>
          </a:p>
        </p:txBody>
      </p:sp>
      <p:sp>
        <p:nvSpPr>
          <p:cNvPr id="17" name="직사각형 16"/>
          <p:cNvSpPr/>
          <p:nvPr/>
        </p:nvSpPr>
        <p:spPr>
          <a:xfrm>
            <a:off x="5833512" y="1958772"/>
            <a:ext cx="440828" cy="698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(M+1,L)</a:t>
            </a:r>
            <a:endParaRPr lang="ko-KR" altLang="en-US" sz="800" dirty="0"/>
          </a:p>
        </p:txBody>
      </p:sp>
      <p:sp>
        <p:nvSpPr>
          <p:cNvPr id="18" name="직사각형 17"/>
          <p:cNvSpPr/>
          <p:nvPr/>
        </p:nvSpPr>
        <p:spPr>
          <a:xfrm>
            <a:off x="5291380" y="1629210"/>
            <a:ext cx="440828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(K-1,A1)</a:t>
            </a:r>
            <a:endParaRPr lang="ko-KR" altLang="en-US" sz="800" dirty="0"/>
          </a:p>
        </p:txBody>
      </p:sp>
      <p:sp>
        <p:nvSpPr>
          <p:cNvPr id="19" name="직사각형 18"/>
          <p:cNvSpPr/>
          <p:nvPr/>
        </p:nvSpPr>
        <p:spPr>
          <a:xfrm>
            <a:off x="5291380" y="2327586"/>
            <a:ext cx="440828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(K-1,A2)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6372200" y="1629210"/>
            <a:ext cx="440828" cy="1396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Base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2029725" y="3025962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Blocks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672095" y="3040684"/>
            <a:ext cx="1106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Left Restraint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514537" y="3040684"/>
            <a:ext cx="1215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Right Restraint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404158" y="3501008"/>
            <a:ext cx="1054309" cy="2265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Core[‘</a:t>
            </a:r>
            <a:r>
              <a:rPr lang="en-US" altLang="ko-KR" sz="1000" dirty="0" err="1" smtClean="0"/>
              <a:t>MatProp</a:t>
            </a:r>
            <a:r>
              <a:rPr lang="en-US" altLang="ko-KR" sz="1000" dirty="0" smtClean="0"/>
              <a:t>’]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1907704" y="3501007"/>
            <a:ext cx="541348" cy="2265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‘Block’:</a:t>
            </a:r>
          </a:p>
        </p:txBody>
      </p:sp>
      <p:cxnSp>
        <p:nvCxnSpPr>
          <p:cNvPr id="28" name="꺾인 연결선 27"/>
          <p:cNvCxnSpPr>
            <a:stCxn id="25" idx="3"/>
            <a:endCxn id="26" idx="1"/>
          </p:cNvCxnSpPr>
          <p:nvPr/>
        </p:nvCxnSpPr>
        <p:spPr>
          <a:xfrm flipV="1">
            <a:off x="1458467" y="3614303"/>
            <a:ext cx="449237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879634" y="3424063"/>
            <a:ext cx="1873443" cy="3804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‘K’: Block spring stiffness</a:t>
            </a:r>
          </a:p>
          <a:p>
            <a:r>
              <a:rPr lang="en-US" altLang="ko-KR" sz="1000" dirty="0" smtClean="0"/>
              <a:t>‘C’: Block damping coefficient</a:t>
            </a:r>
          </a:p>
        </p:txBody>
      </p:sp>
      <p:cxnSp>
        <p:nvCxnSpPr>
          <p:cNvPr id="33" name="꺾인 연결선 32"/>
          <p:cNvCxnSpPr>
            <a:stCxn id="26" idx="3"/>
            <a:endCxn id="30" idx="1"/>
          </p:cNvCxnSpPr>
          <p:nvPr/>
        </p:nvCxnSpPr>
        <p:spPr>
          <a:xfrm>
            <a:off x="2449052" y="3614303"/>
            <a:ext cx="430582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957530" y="3997950"/>
            <a:ext cx="743327" cy="2265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‘Restraint’: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929460" y="3921006"/>
            <a:ext cx="2075422" cy="3804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‘K’: Restraint spring stiffness</a:t>
            </a:r>
          </a:p>
          <a:p>
            <a:r>
              <a:rPr lang="en-US" altLang="ko-KR" sz="1000" dirty="0" smtClean="0"/>
              <a:t>‘C’: Restraint damping coefficient</a:t>
            </a:r>
          </a:p>
        </p:txBody>
      </p:sp>
      <p:cxnSp>
        <p:nvCxnSpPr>
          <p:cNvPr id="36" name="꺾인 연결선 35"/>
          <p:cNvCxnSpPr>
            <a:stCxn id="34" idx="3"/>
            <a:endCxn id="35" idx="1"/>
          </p:cNvCxnSpPr>
          <p:nvPr/>
        </p:nvCxnSpPr>
        <p:spPr>
          <a:xfrm>
            <a:off x="2700857" y="4111246"/>
            <a:ext cx="22860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25" idx="3"/>
            <a:endCxn id="34" idx="1"/>
          </p:cNvCxnSpPr>
          <p:nvPr/>
        </p:nvCxnSpPr>
        <p:spPr>
          <a:xfrm>
            <a:off x="1458467" y="3614304"/>
            <a:ext cx="499063" cy="49694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67544" y="3179183"/>
            <a:ext cx="4752528" cy="1329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467544" y="3317683"/>
            <a:ext cx="4473276" cy="119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77538" y="4870379"/>
            <a:ext cx="1580094" cy="2265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Blocktypes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BlockSymbol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2418944" y="4797152"/>
            <a:ext cx="3551788" cy="13038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‘a’: Half dowel pin space</a:t>
            </a:r>
          </a:p>
          <a:p>
            <a:r>
              <a:rPr lang="en-US" altLang="ko-KR" sz="1000" dirty="0" smtClean="0"/>
              <a:t>‘b’: Half block width</a:t>
            </a:r>
          </a:p>
          <a:p>
            <a:r>
              <a:rPr lang="en-US" altLang="ko-KR" sz="1000" dirty="0" smtClean="0"/>
              <a:t>‘h’: Half block height</a:t>
            </a:r>
          </a:p>
          <a:p>
            <a:r>
              <a:rPr lang="en-US" altLang="ko-KR" sz="1000" dirty="0" smtClean="0"/>
              <a:t>‘M’: Block mass</a:t>
            </a:r>
          </a:p>
          <a:p>
            <a:r>
              <a:rPr lang="en-US" altLang="ko-KR" sz="1000" dirty="0" smtClean="0"/>
              <a:t>‘I’: Block mass moment of inertia, </a:t>
            </a:r>
            <a:r>
              <a:rPr lang="en-US" altLang="ko-KR" sz="1000" dirty="0" err="1" smtClean="0"/>
              <a:t>Iyy</a:t>
            </a:r>
            <a:endParaRPr lang="en-US" altLang="ko-KR" sz="1000" dirty="0" smtClean="0"/>
          </a:p>
          <a:p>
            <a:r>
              <a:rPr lang="en-US" altLang="ko-KR" sz="1000" dirty="0" smtClean="0"/>
              <a:t>‘</a:t>
            </a:r>
            <a:r>
              <a:rPr lang="en-US" altLang="ko-KR" sz="1000" dirty="0" err="1" smtClean="0"/>
              <a:t>Kv</a:t>
            </a:r>
            <a:r>
              <a:rPr lang="en-US" altLang="ko-KR" sz="1000" dirty="0" smtClean="0"/>
              <a:t>’: Vertical spring stiffness</a:t>
            </a:r>
          </a:p>
          <a:p>
            <a:r>
              <a:rPr lang="en-US" altLang="ko-KR" sz="1000" dirty="0" smtClean="0"/>
              <a:t>‘</a:t>
            </a:r>
            <a:r>
              <a:rPr lang="en-US" altLang="ko-KR" sz="1000" dirty="0" err="1" smtClean="0"/>
              <a:t>Cv</a:t>
            </a:r>
            <a:r>
              <a:rPr lang="en-US" altLang="ko-KR" sz="1000" dirty="0" smtClean="0"/>
              <a:t>’: Vertical damping coefficient</a:t>
            </a:r>
          </a:p>
          <a:p>
            <a:r>
              <a:rPr lang="en-US" altLang="ko-KR" sz="1000" dirty="0" smtClean="0"/>
              <a:t>‘</a:t>
            </a:r>
            <a:r>
              <a:rPr lang="en-US" altLang="ko-KR" sz="1000" dirty="0" err="1" smtClean="0"/>
              <a:t>FixedV</a:t>
            </a:r>
            <a:r>
              <a:rPr lang="en-US" altLang="ko-KR" sz="1000" dirty="0" smtClean="0"/>
              <a:t>’: True of False, whether the block is fixed vertically</a:t>
            </a:r>
          </a:p>
        </p:txBody>
      </p:sp>
      <p:cxnSp>
        <p:nvCxnSpPr>
          <p:cNvPr id="47" name="꺾인 연결선 46"/>
          <p:cNvCxnSpPr>
            <a:stCxn id="43" idx="3"/>
            <a:endCxn id="46" idx="1"/>
          </p:cNvCxnSpPr>
          <p:nvPr/>
        </p:nvCxnSpPr>
        <p:spPr>
          <a:xfrm>
            <a:off x="1957632" y="4983675"/>
            <a:ext cx="461312" cy="46538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07494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9319" y="548680"/>
            <a:ext cx="435550" cy="2265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Main</a:t>
            </a:r>
            <a:endParaRPr lang="ko-KR" altLang="en-US" sz="1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5076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7481" y="3645024"/>
            <a:ext cx="2748683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GetBlockCoords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Core,K,L,U,W,R,VERBOSE</a:t>
            </a:r>
            <a:r>
              <a:rPr lang="en-US" altLang="ko-KR" sz="1000" dirty="0" smtClean="0"/>
              <a:t>=‘’)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3347864" y="3645023"/>
            <a:ext cx="455687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Return:  [[</a:t>
            </a:r>
            <a:r>
              <a:rPr lang="en-US" altLang="ko-KR" sz="1000" dirty="0" err="1" smtClean="0"/>
              <a:t>x,z</a:t>
            </a:r>
            <a:r>
              <a:rPr lang="en-US" altLang="ko-KR" sz="1000" dirty="0" smtClean="0"/>
              <a:t>], [</a:t>
            </a:r>
            <a:r>
              <a:rPr lang="en-US" altLang="ko-KR" sz="1000" dirty="0" err="1" smtClean="0"/>
              <a:t>x,z</a:t>
            </a:r>
            <a:r>
              <a:rPr lang="en-US" altLang="ko-KR" sz="1000" dirty="0" smtClean="0"/>
              <a:t>], [</a:t>
            </a:r>
            <a:r>
              <a:rPr lang="en-US" altLang="ko-KR" sz="1000" dirty="0" err="1" smtClean="0"/>
              <a:t>x,z</a:t>
            </a:r>
            <a:r>
              <a:rPr lang="en-US" altLang="ko-KR" sz="1000" dirty="0" smtClean="0"/>
              <a:t>], [</a:t>
            </a:r>
            <a:r>
              <a:rPr lang="en-US" altLang="ko-KR" sz="1000" dirty="0" err="1" smtClean="0"/>
              <a:t>x,z</a:t>
            </a:r>
            <a:r>
              <a:rPr lang="en-US" altLang="ko-KR" sz="1000" dirty="0" smtClean="0"/>
              <a:t>], [</a:t>
            </a:r>
            <a:r>
              <a:rPr lang="en-US" altLang="ko-KR" sz="1000" dirty="0" err="1" smtClean="0"/>
              <a:t>x,z</a:t>
            </a:r>
            <a:r>
              <a:rPr lang="en-US" altLang="ko-KR" sz="1000" dirty="0" smtClean="0"/>
              <a:t>]]   (Coordinates of center, LU, LD, RU, RD)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269319" y="548680"/>
            <a:ext cx="2392816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/>
              <a:t>GetInitBlockCenters</a:t>
            </a:r>
            <a:r>
              <a:rPr lang="en-US" altLang="ko-KR" sz="1000" dirty="0"/>
              <a:t> (</a:t>
            </a:r>
            <a:r>
              <a:rPr lang="en-US" altLang="ko-KR" sz="1000" dirty="0" err="1"/>
              <a:t>Core,VERBOSE</a:t>
            </a:r>
            <a:r>
              <a:rPr lang="en-US" altLang="ko-KR" sz="1000" dirty="0"/>
              <a:t>='')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2960383" y="548679"/>
            <a:ext cx="2150763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Append: Core[‘</a:t>
            </a:r>
            <a:r>
              <a:rPr lang="en-US" altLang="ko-KR" sz="1000" dirty="0" err="1" smtClean="0"/>
              <a:t>InitialBlockCenters</a:t>
            </a:r>
            <a:r>
              <a:rPr lang="en-US" altLang="ko-KR" sz="1000" dirty="0" smtClean="0"/>
              <a:t>’]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69319" y="116632"/>
            <a:ext cx="919657" cy="2265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&lt;INITIALIZE&gt;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242469" y="3140968"/>
            <a:ext cx="682413" cy="2265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&lt;STATE&gt;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183174" y="4077072"/>
            <a:ext cx="1386131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/>
              <a:t>PrintCoreArray</a:t>
            </a:r>
            <a:r>
              <a:rPr lang="en-US" altLang="ko-KR" sz="1000" dirty="0"/>
              <a:t> (</a:t>
            </a:r>
            <a:r>
              <a:rPr lang="en-US" altLang="ko-KR" sz="1000" dirty="0" smtClean="0"/>
              <a:t>Core)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2064433" y="4077071"/>
            <a:ext cx="352614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Console Output: Text symbol representation of core array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69319" y="980728"/>
            <a:ext cx="3442784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/>
              <a:t>MakeIndex_RearrangeArray</a:t>
            </a:r>
            <a:r>
              <a:rPr lang="en-US" altLang="ko-KR" sz="1000" dirty="0"/>
              <a:t> (</a:t>
            </a:r>
            <a:r>
              <a:rPr lang="en-US" altLang="ko-KR" sz="1000" dirty="0" err="1"/>
              <a:t>Core,CoreArray,VERBOSE</a:t>
            </a:r>
            <a:r>
              <a:rPr lang="en-US" altLang="ko-KR" sz="1000" dirty="0"/>
              <a:t>='')</a:t>
            </a:r>
          </a:p>
        </p:txBody>
      </p:sp>
      <p:cxnSp>
        <p:nvCxnSpPr>
          <p:cNvPr id="13" name="꺾인 연결선 12"/>
          <p:cNvCxnSpPr>
            <a:stCxn id="6" idx="3"/>
            <a:endCxn id="7" idx="1"/>
          </p:cNvCxnSpPr>
          <p:nvPr/>
        </p:nvCxnSpPr>
        <p:spPr>
          <a:xfrm flipV="1">
            <a:off x="2662135" y="661975"/>
            <a:ext cx="298248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8" idx="3"/>
            <a:endCxn id="6" idx="0"/>
          </p:cNvCxnSpPr>
          <p:nvPr/>
        </p:nvCxnSpPr>
        <p:spPr>
          <a:xfrm>
            <a:off x="1188976" y="229928"/>
            <a:ext cx="276751" cy="3187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184888" y="903783"/>
            <a:ext cx="4188180" cy="38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Append: Core[‘Index’]   (Order index of components)</a:t>
            </a:r>
          </a:p>
          <a:p>
            <a:r>
              <a:rPr lang="en-US" altLang="ko-KR" sz="1000" dirty="0" smtClean="0"/>
              <a:t>  Core[‘Array’]   (Vertical symbolic representation of core except CSB)</a:t>
            </a:r>
          </a:p>
        </p:txBody>
      </p:sp>
      <p:cxnSp>
        <p:nvCxnSpPr>
          <p:cNvPr id="19" name="꺾인 연결선 18"/>
          <p:cNvCxnSpPr>
            <a:stCxn id="12" idx="3"/>
            <a:endCxn id="18" idx="1"/>
          </p:cNvCxnSpPr>
          <p:nvPr/>
        </p:nvCxnSpPr>
        <p:spPr>
          <a:xfrm flipV="1">
            <a:off x="3712103" y="1094023"/>
            <a:ext cx="472785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78157" y="1436663"/>
            <a:ext cx="2287018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/>
              <a:t>MakeConnectivity</a:t>
            </a:r>
            <a:r>
              <a:rPr lang="en-US" altLang="ko-KR" sz="1000" dirty="0"/>
              <a:t> (</a:t>
            </a:r>
            <a:r>
              <a:rPr lang="en-US" altLang="ko-KR" sz="1000" dirty="0" err="1"/>
              <a:t>Core,VERBOSE</a:t>
            </a:r>
            <a:r>
              <a:rPr lang="en-US" altLang="ko-KR" sz="1000" dirty="0"/>
              <a:t>='')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960383" y="1436662"/>
            <a:ext cx="5196469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Append: Core[‘Connectivity’]   (Horizontal connectivity for all components except CSB)</a:t>
            </a:r>
          </a:p>
        </p:txBody>
      </p:sp>
      <p:cxnSp>
        <p:nvCxnSpPr>
          <p:cNvPr id="23" name="꺾인 연결선 22"/>
          <p:cNvCxnSpPr>
            <a:stCxn id="21" idx="3"/>
            <a:endCxn id="22" idx="1"/>
          </p:cNvCxnSpPr>
          <p:nvPr/>
        </p:nvCxnSpPr>
        <p:spPr>
          <a:xfrm flipV="1">
            <a:off x="2565175" y="1549958"/>
            <a:ext cx="39520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4" idx="3"/>
            <a:endCxn id="5" idx="1"/>
          </p:cNvCxnSpPr>
          <p:nvPr/>
        </p:nvCxnSpPr>
        <p:spPr>
          <a:xfrm flipV="1">
            <a:off x="2956164" y="3758319"/>
            <a:ext cx="391700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0" idx="3"/>
            <a:endCxn id="11" idx="1"/>
          </p:cNvCxnSpPr>
          <p:nvPr/>
        </p:nvCxnSpPr>
        <p:spPr>
          <a:xfrm flipV="1">
            <a:off x="1569305" y="4190367"/>
            <a:ext cx="495128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9" idx="3"/>
            <a:endCxn id="4" idx="0"/>
          </p:cNvCxnSpPr>
          <p:nvPr/>
        </p:nvCxnSpPr>
        <p:spPr>
          <a:xfrm>
            <a:off x="924882" y="3254264"/>
            <a:ext cx="656941" cy="3907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40986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2493" y="692696"/>
            <a:ext cx="1955197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/>
              <a:t>GetSolFromVect</a:t>
            </a:r>
            <a:r>
              <a:rPr lang="en-US" altLang="ko-KR" sz="1000" dirty="0"/>
              <a:t> (</a:t>
            </a:r>
            <a:r>
              <a:rPr lang="en-US" altLang="ko-KR" sz="1000" dirty="0" err="1"/>
              <a:t>Core,Vect,K,L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3312876" y="692695"/>
            <a:ext cx="1724365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Return:  [U,DU,W,DW,R,DR]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207481" y="188640"/>
            <a:ext cx="714473" cy="2265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&lt;FORCE&gt;</a:t>
            </a:r>
            <a:endParaRPr lang="ko-KR" altLang="en-US" sz="1000" dirty="0"/>
          </a:p>
        </p:txBody>
      </p:sp>
      <p:cxnSp>
        <p:nvCxnSpPr>
          <p:cNvPr id="5" name="꺾인 연결선 4"/>
          <p:cNvCxnSpPr>
            <a:stCxn id="2" idx="3"/>
            <a:endCxn id="3" idx="1"/>
          </p:cNvCxnSpPr>
          <p:nvPr/>
        </p:nvCxnSpPr>
        <p:spPr>
          <a:xfrm flipV="1">
            <a:off x="2127690" y="805991"/>
            <a:ext cx="1185186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4" idx="3"/>
            <a:endCxn id="2" idx="0"/>
          </p:cNvCxnSpPr>
          <p:nvPr/>
        </p:nvCxnSpPr>
        <p:spPr>
          <a:xfrm>
            <a:off x="921954" y="301936"/>
            <a:ext cx="228138" cy="3907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72492" y="1083695"/>
            <a:ext cx="2203662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/>
              <a:t>PutValToVect</a:t>
            </a:r>
            <a:r>
              <a:rPr lang="en-US" altLang="ko-KR" sz="1000" dirty="0"/>
              <a:t> (</a:t>
            </a:r>
            <a:r>
              <a:rPr lang="en-US" altLang="ko-KR" sz="1000" dirty="0" err="1"/>
              <a:t>Core,Vect,K,L,Values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3312875" y="1083694"/>
            <a:ext cx="900421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Update: </a:t>
            </a:r>
            <a:r>
              <a:rPr lang="en-US" altLang="ko-KR" sz="1000" dirty="0" err="1" smtClean="0"/>
              <a:t>Vect</a:t>
            </a:r>
            <a:endParaRPr lang="ko-KR" altLang="en-US" sz="1000" dirty="0"/>
          </a:p>
        </p:txBody>
      </p:sp>
      <p:cxnSp>
        <p:nvCxnSpPr>
          <p:cNvPr id="10" name="꺾인 연결선 9"/>
          <p:cNvCxnSpPr>
            <a:stCxn id="8" idx="3"/>
            <a:endCxn id="9" idx="1"/>
          </p:cNvCxnSpPr>
          <p:nvPr/>
        </p:nvCxnSpPr>
        <p:spPr>
          <a:xfrm flipV="1">
            <a:off x="2376154" y="1196990"/>
            <a:ext cx="93672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53453" y="1916833"/>
            <a:ext cx="1464678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Force_Base</a:t>
            </a:r>
            <a:r>
              <a:rPr lang="en-US" altLang="ko-KR" sz="1000" dirty="0" smtClean="0"/>
              <a:t> (w, t, Core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2034712" y="1916832"/>
            <a:ext cx="3242408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Return: [DDU,DDW,DDR] (Base acceleration at give t)</a:t>
            </a:r>
          </a:p>
        </p:txBody>
      </p:sp>
      <p:cxnSp>
        <p:nvCxnSpPr>
          <p:cNvPr id="13" name="꺾인 연결선 12"/>
          <p:cNvCxnSpPr>
            <a:stCxn id="11" idx="3"/>
            <a:endCxn id="12" idx="1"/>
          </p:cNvCxnSpPr>
          <p:nvPr/>
        </p:nvCxnSpPr>
        <p:spPr>
          <a:xfrm flipV="1">
            <a:off x="1618131" y="2030128"/>
            <a:ext cx="41658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83173" y="1484785"/>
            <a:ext cx="1434221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/>
              <a:t>VectorField</a:t>
            </a:r>
            <a:r>
              <a:rPr lang="en-US" altLang="ko-KR" sz="1000" dirty="0"/>
              <a:t>(w, t, Core)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2064432" y="1484784"/>
            <a:ext cx="2351138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Return: [DU,DDU,DW,DDW,DR,DDR,…]</a:t>
            </a:r>
          </a:p>
        </p:txBody>
      </p:sp>
      <p:cxnSp>
        <p:nvCxnSpPr>
          <p:cNvPr id="16" name="꺾인 연결선 15"/>
          <p:cNvCxnSpPr>
            <a:stCxn id="14" idx="3"/>
            <a:endCxn id="15" idx="1"/>
          </p:cNvCxnSpPr>
          <p:nvPr/>
        </p:nvCxnSpPr>
        <p:spPr>
          <a:xfrm flipV="1">
            <a:off x="1617394" y="1598080"/>
            <a:ext cx="44703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07700" y="2288312"/>
            <a:ext cx="142300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Force_CSB</a:t>
            </a:r>
            <a:r>
              <a:rPr lang="en-US" altLang="ko-KR" sz="1000" dirty="0" smtClean="0"/>
              <a:t> (w, t, Core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2088959" y="2288311"/>
            <a:ext cx="320073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Return: [DDU,DDW,DDR] (CSB acceleration at give t)</a:t>
            </a:r>
          </a:p>
        </p:txBody>
      </p:sp>
      <p:cxnSp>
        <p:nvCxnSpPr>
          <p:cNvPr id="19" name="꺾인 연결선 18"/>
          <p:cNvCxnSpPr>
            <a:stCxn id="17" idx="3"/>
            <a:endCxn id="18" idx="1"/>
          </p:cNvCxnSpPr>
          <p:nvPr/>
        </p:nvCxnSpPr>
        <p:spPr>
          <a:xfrm flipV="1">
            <a:off x="1630700" y="2401607"/>
            <a:ext cx="458259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16538" y="2646709"/>
            <a:ext cx="205298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/>
              <a:t>Force_RestraintL</a:t>
            </a:r>
            <a:r>
              <a:rPr lang="en-US" altLang="ko-KR" sz="1000" dirty="0" smtClean="0"/>
              <a:t> (w, t, Core, K, L)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2701160" y="2646708"/>
            <a:ext cx="3756972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Return: [DDU,DDW,DDR] (Left restraint acceleration at give t)</a:t>
            </a:r>
          </a:p>
        </p:txBody>
      </p:sp>
      <p:cxnSp>
        <p:nvCxnSpPr>
          <p:cNvPr id="22" name="꺾인 연결선 21"/>
          <p:cNvCxnSpPr>
            <a:stCxn id="20" idx="3"/>
            <a:endCxn id="21" idx="1"/>
          </p:cNvCxnSpPr>
          <p:nvPr/>
        </p:nvCxnSpPr>
        <p:spPr>
          <a:xfrm flipV="1">
            <a:off x="2269518" y="2760004"/>
            <a:ext cx="431642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16538" y="3025700"/>
            <a:ext cx="205298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Force_RestraintR</a:t>
            </a:r>
            <a:r>
              <a:rPr lang="en-US" altLang="ko-KR" sz="1000" dirty="0" smtClean="0"/>
              <a:t> (w, t, Core, K, L)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2701160" y="3025699"/>
            <a:ext cx="3803459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Return: [DDU,DDW,DDR] (Right restraint acceleration at give t)</a:t>
            </a:r>
          </a:p>
        </p:txBody>
      </p:sp>
      <p:cxnSp>
        <p:nvCxnSpPr>
          <p:cNvPr id="25" name="꺾인 연결선 24"/>
          <p:cNvCxnSpPr>
            <a:stCxn id="23" idx="3"/>
            <a:endCxn id="24" idx="1"/>
          </p:cNvCxnSpPr>
          <p:nvPr/>
        </p:nvCxnSpPr>
        <p:spPr>
          <a:xfrm flipV="1">
            <a:off x="2269518" y="3138995"/>
            <a:ext cx="431642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07700" y="3412183"/>
            <a:ext cx="1790087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Force_Block</a:t>
            </a:r>
            <a:r>
              <a:rPr lang="en-US" altLang="ko-KR" sz="1000" dirty="0" smtClean="0"/>
              <a:t> (w, t, Core, K, L)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692322" y="3412182"/>
            <a:ext cx="3284086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Return: [DDU,DDW,DDR] (Block acceleration at give t)</a:t>
            </a:r>
          </a:p>
        </p:txBody>
      </p:sp>
      <p:cxnSp>
        <p:nvCxnSpPr>
          <p:cNvPr id="28" name="꺾인 연결선 27"/>
          <p:cNvCxnSpPr>
            <a:stCxn id="26" idx="3"/>
            <a:endCxn id="27" idx="1"/>
          </p:cNvCxnSpPr>
          <p:nvPr/>
        </p:nvCxnSpPr>
        <p:spPr>
          <a:xfrm flipV="1">
            <a:off x="1997787" y="3525478"/>
            <a:ext cx="694535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92467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700087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 smtClean="0"/>
              <a:t>충격력 처음 튀는 하중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끝에 접착력 생기는 이유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198467" y="5013176"/>
            <a:ext cx="31582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초기 속도에 의해 </a:t>
            </a:r>
            <a:r>
              <a:rPr lang="en-US" altLang="ko-KR" sz="1100" dirty="0" smtClean="0"/>
              <a:t>c*dx</a:t>
            </a:r>
            <a:r>
              <a:rPr lang="ko-KR" altLang="en-US" sz="1100" dirty="0" smtClean="0"/>
              <a:t>의 값이 처음부터 들어감</a:t>
            </a:r>
            <a:endParaRPr lang="en-US" altLang="ko-KR" sz="1100" dirty="0" smtClean="0"/>
          </a:p>
          <a:p>
            <a:r>
              <a:rPr lang="en-US" altLang="ko-KR" sz="1100" dirty="0" smtClean="0"/>
              <a:t>(</a:t>
            </a:r>
            <a:r>
              <a:rPr lang="ko-KR" altLang="en-US" sz="1100" dirty="0" smtClean="0"/>
              <a:t>불연속이 생길 수 밖에 없음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cxnSp>
        <p:nvCxnSpPr>
          <p:cNvPr id="5" name="직선 화살표 연결선 4"/>
          <p:cNvCxnSpPr>
            <a:stCxn id="3" idx="0"/>
          </p:cNvCxnSpPr>
          <p:nvPr/>
        </p:nvCxnSpPr>
        <p:spPr>
          <a:xfrm flipH="1" flipV="1">
            <a:off x="1619672" y="4293096"/>
            <a:ext cx="115791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83938" y="3503026"/>
            <a:ext cx="2652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떨어지기 직전 </a:t>
            </a:r>
            <a:r>
              <a:rPr lang="en-US" altLang="ko-KR" sz="1100" dirty="0" smtClean="0"/>
              <a:t>x~=0</a:t>
            </a:r>
            <a:r>
              <a:rPr lang="ko-KR" altLang="en-US" sz="1100" dirty="0" smtClean="0"/>
              <a:t>이나 </a:t>
            </a:r>
            <a:r>
              <a:rPr lang="en-US" altLang="ko-KR" sz="1100" dirty="0" smtClean="0"/>
              <a:t>dx&gt;0 </a:t>
            </a:r>
            <a:r>
              <a:rPr lang="ko-KR" altLang="en-US" sz="1100" dirty="0" smtClean="0"/>
              <a:t>이므로</a:t>
            </a:r>
            <a:endParaRPr lang="en-US" altLang="ko-KR" sz="1100" dirty="0" smtClean="0"/>
          </a:p>
          <a:p>
            <a:r>
              <a:rPr lang="en-US" altLang="ko-KR" sz="1100" dirty="0" smtClean="0"/>
              <a:t>k*</a:t>
            </a:r>
            <a:r>
              <a:rPr lang="en-US" altLang="ko-KR" sz="1100" dirty="0" err="1" smtClean="0"/>
              <a:t>x-c</a:t>
            </a:r>
            <a:r>
              <a:rPr lang="en-US" altLang="ko-KR" sz="1100" dirty="0" smtClean="0"/>
              <a:t>*dx&lt;0 </a:t>
            </a:r>
            <a:r>
              <a:rPr lang="ko-KR" altLang="en-US" sz="1100" dirty="0" smtClean="0"/>
              <a:t>이 됨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접착력</a:t>
            </a:r>
            <a:r>
              <a:rPr lang="en-US" altLang="ko-KR" sz="1100" dirty="0" smtClean="0"/>
              <a:t>)</a:t>
            </a:r>
          </a:p>
          <a:p>
            <a:r>
              <a:rPr lang="ko-KR" altLang="en-US" sz="1100" dirty="0" smtClean="0"/>
              <a:t>분리 순간 </a:t>
            </a:r>
            <a:r>
              <a:rPr lang="en-US" altLang="ko-KR" sz="1100" dirty="0" smtClean="0"/>
              <a:t>x=0, dx&gt;0 </a:t>
            </a:r>
            <a:r>
              <a:rPr lang="ko-KR" altLang="en-US" sz="1100" dirty="0" smtClean="0"/>
              <a:t>이므로 역시 불연속이 생길 수 밖에 없음</a:t>
            </a:r>
            <a:endParaRPr lang="ko-KR" altLang="en-US" sz="1100" dirty="0"/>
          </a:p>
        </p:txBody>
      </p:sp>
      <p:cxnSp>
        <p:nvCxnSpPr>
          <p:cNvPr id="8" name="직선 화살표 연결선 7"/>
          <p:cNvCxnSpPr>
            <a:stCxn id="7" idx="2"/>
          </p:cNvCxnSpPr>
          <p:nvPr/>
        </p:nvCxnSpPr>
        <p:spPr>
          <a:xfrm flipH="1">
            <a:off x="6913735" y="4272467"/>
            <a:ext cx="796482" cy="1018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99290" y="5006007"/>
            <a:ext cx="2060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구간을 듬성듬성하게 나누면 이것은 지나칠 수 있음</a:t>
            </a:r>
            <a:endParaRPr lang="ko-KR" altLang="en-US" sz="1100" dirty="0"/>
          </a:p>
        </p:txBody>
      </p:sp>
      <p:sp>
        <p:nvSpPr>
          <p:cNvPr id="9" name="타원 8"/>
          <p:cNvSpPr/>
          <p:nvPr/>
        </p:nvSpPr>
        <p:spPr>
          <a:xfrm>
            <a:off x="6981071" y="4797152"/>
            <a:ext cx="144016" cy="122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516216" y="4697139"/>
            <a:ext cx="144016" cy="122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216255" y="4188405"/>
            <a:ext cx="144016" cy="122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>
            <a:stCxn id="13" idx="5"/>
            <a:endCxn id="12" idx="1"/>
          </p:cNvCxnSpPr>
          <p:nvPr/>
        </p:nvCxnSpPr>
        <p:spPr>
          <a:xfrm>
            <a:off x="6339180" y="4292805"/>
            <a:ext cx="198127" cy="422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" idx="0"/>
            <a:endCxn id="12" idx="2"/>
          </p:cNvCxnSpPr>
          <p:nvPr/>
        </p:nvCxnSpPr>
        <p:spPr>
          <a:xfrm flipV="1">
            <a:off x="5629761" y="4758295"/>
            <a:ext cx="886455" cy="247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" idx="0"/>
            <a:endCxn id="9" idx="2"/>
          </p:cNvCxnSpPr>
          <p:nvPr/>
        </p:nvCxnSpPr>
        <p:spPr>
          <a:xfrm flipV="1">
            <a:off x="5629761" y="4858308"/>
            <a:ext cx="1351310" cy="147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9552" y="5949280"/>
            <a:ext cx="6601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초기 하중 불연속은 물리적으로 의미가 설명이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끝의 접착력은 물리적으로 안 맞는 것 아닌가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하중 </a:t>
            </a:r>
            <a:r>
              <a:rPr lang="ko-KR" altLang="en-US" dirty="0" err="1" smtClean="0">
                <a:solidFill>
                  <a:srgbClr val="FF0000"/>
                </a:solidFill>
              </a:rPr>
              <a:t>계산값이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&lt;0 </a:t>
            </a:r>
            <a:r>
              <a:rPr lang="ko-KR" altLang="en-US" dirty="0" smtClean="0">
                <a:solidFill>
                  <a:srgbClr val="FF0000"/>
                </a:solidFill>
              </a:rPr>
              <a:t>이면 그냥 </a:t>
            </a:r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r>
              <a:rPr lang="ko-KR" altLang="en-US" dirty="0" smtClean="0">
                <a:solidFill>
                  <a:srgbClr val="FF0000"/>
                </a:solidFill>
              </a:rPr>
              <a:t>으로 조정해야 하는 것 아닌가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522" y="5877272"/>
            <a:ext cx="1544973" cy="809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꺾인 연결선 22"/>
          <p:cNvCxnSpPr>
            <a:stCxn id="19" idx="3"/>
            <a:endCxn id="1028" idx="1"/>
          </p:cNvCxnSpPr>
          <p:nvPr/>
        </p:nvCxnSpPr>
        <p:spPr>
          <a:xfrm flipV="1">
            <a:off x="7141039" y="6281998"/>
            <a:ext cx="350483" cy="12894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540427" y="5445224"/>
            <a:ext cx="1754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v03c</a:t>
            </a:r>
            <a:r>
              <a:rPr lang="ko-KR" altLang="en-US" sz="1000" dirty="0" smtClean="0"/>
              <a:t>에 반영됐음</a:t>
            </a:r>
            <a:r>
              <a:rPr lang="en-US" altLang="ko-KR" sz="1000" dirty="0" smtClean="0"/>
              <a:t>(X)</a:t>
            </a:r>
          </a:p>
          <a:p>
            <a:r>
              <a:rPr lang="en-US" altLang="ko-KR" sz="1000" dirty="0" smtClean="0"/>
              <a:t>v04d</a:t>
            </a:r>
            <a:r>
              <a:rPr lang="ko-KR" altLang="en-US" sz="1000" dirty="0" smtClean="0"/>
              <a:t>에 </a:t>
            </a:r>
            <a:r>
              <a:rPr lang="en-US" altLang="ko-KR" sz="1000" dirty="0" err="1" smtClean="0"/>
              <a:t>FLAG_NoStickForce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5241" y="15032"/>
            <a:ext cx="6377580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결론</a:t>
            </a:r>
            <a:r>
              <a:rPr lang="en-US" altLang="ko-KR" b="1" dirty="0" smtClean="0">
                <a:solidFill>
                  <a:srgbClr val="FF0000"/>
                </a:solidFill>
              </a:rPr>
              <a:t>: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이론해</a:t>
            </a:r>
            <a:r>
              <a:rPr lang="en-US" altLang="ko-KR" b="1" dirty="0" smtClean="0">
                <a:solidFill>
                  <a:srgbClr val="FF0000"/>
                </a:solidFill>
              </a:rPr>
              <a:t>, Abaqus</a:t>
            </a:r>
            <a:r>
              <a:rPr lang="ko-KR" altLang="en-US" b="1" dirty="0" smtClean="0">
                <a:solidFill>
                  <a:srgbClr val="FF0000"/>
                </a:solidFill>
              </a:rPr>
              <a:t>와 맞추기 위해서는 접착력 있어야 함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   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입력부에서</a:t>
            </a:r>
            <a:r>
              <a:rPr lang="ko-KR" altLang="en-US" b="1" dirty="0" smtClean="0">
                <a:solidFill>
                  <a:srgbClr val="FF0000"/>
                </a:solidFill>
              </a:rPr>
              <a:t> 스위치를 만들어 사용자 선택하게 하자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FA9E-DD63-4F96-BD32-F8E0F32B2CFB}" type="slidenum">
              <a:rPr lang="ko-KR" altLang="en-US" smtClean="0"/>
              <a:t>109</a:t>
            </a:fld>
            <a:fld id="{11955DEA-CE8E-4BD0-9536-370E97A6B3C7}" type="slidenum">
              <a:rPr lang="ko-KR" altLang="en-US" smtClean="0"/>
              <a:t>109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921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수정 </a:t>
            </a:r>
            <a:r>
              <a:rPr lang="en-US" altLang="ko-KR" dirty="0" smtClean="0"/>
              <a:t>v04e - </a:t>
            </a:r>
            <a:r>
              <a:rPr lang="ko-KR" altLang="en-US" dirty="0" smtClean="0"/>
              <a:t>마찰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v04d_</a:t>
            </a:r>
            <a:r>
              <a:rPr lang="ko-KR" altLang="en-US" dirty="0" smtClean="0"/>
              <a:t>수식확인</a:t>
            </a:r>
            <a:r>
              <a:rPr lang="en-US" altLang="ko-KR" dirty="0" smtClean="0"/>
              <a:t>_</a:t>
            </a:r>
            <a:r>
              <a:rPr lang="ko-KR" altLang="en-US" dirty="0" smtClean="0"/>
              <a:t>블록수평마찰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pptx</a:t>
            </a:r>
            <a:endParaRPr lang="en-US" altLang="ko-KR" dirty="0" smtClean="0"/>
          </a:p>
          <a:p>
            <a:r>
              <a:rPr lang="en-US" altLang="ko-KR" dirty="0" smtClean="0"/>
              <a:t>Abaqus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elastic slip </a:t>
            </a:r>
            <a:r>
              <a:rPr lang="ko-KR" altLang="en-US" dirty="0" smtClean="0"/>
              <a:t>모델 유사하게 작성</a:t>
            </a:r>
            <a:endParaRPr lang="en-US" altLang="ko-KR" dirty="0" smtClean="0"/>
          </a:p>
          <a:p>
            <a:r>
              <a:rPr lang="en-US" altLang="ko-KR" dirty="0" smtClean="0"/>
              <a:t>viscous slip </a:t>
            </a:r>
            <a:r>
              <a:rPr lang="ko-KR" altLang="en-US" dirty="0" smtClean="0"/>
              <a:t>모델이라고 부르자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임계점</a:t>
            </a:r>
            <a:r>
              <a:rPr lang="ko-KR" altLang="en-US" dirty="0" smtClean="0"/>
              <a:t> 이하에서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붙어있어야 할 조건에서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상대속도에 비례하는 마찰력이 발생함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물리적으로 어느 정도 말이 되는 모델임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단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진동현상이 발생한다면 막을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진동현상이 문제가 된다면 시스템 또는 마찰모델 </a:t>
            </a:r>
            <a:r>
              <a:rPr lang="ko-KR" altLang="en-US" dirty="0" err="1" smtClean="0"/>
              <a:t>댐핑을</a:t>
            </a:r>
            <a:r>
              <a:rPr lang="en-US" altLang="ko-KR" dirty="0" smtClean="0"/>
              <a:t>	</a:t>
            </a:r>
            <a:r>
              <a:rPr lang="ko-KR" altLang="en-US" dirty="0" smtClean="0"/>
              <a:t>고려해보자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62430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Reference Block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09032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예제를 위한 기준 블록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111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085299"/>
              </p:ext>
            </p:extLst>
          </p:nvPr>
        </p:nvGraphicFramePr>
        <p:xfrm>
          <a:off x="1547664" y="692696"/>
          <a:ext cx="6096000" cy="597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Sonatina-2V Sample Problem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Reference Block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M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0.0195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X50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K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24500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x40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1e6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C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9.81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x50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500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w</a:t>
                      </a:r>
                      <a:r>
                        <a:rPr lang="en-US" altLang="ko-KR" sz="1050" baseline="-25000" dirty="0" err="1" smtClean="0"/>
                        <a:t>n</a:t>
                      </a:r>
                      <a:endParaRPr lang="ko-KR" altLang="en-US" sz="105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1121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1000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Cc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43.7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2000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zeta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0.224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0.25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I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0.924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x50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50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a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0.9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b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7.25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d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5.2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0.8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h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14.25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l-GR" altLang="ko-KR" sz="1050" dirty="0" smtClean="0"/>
                        <a:t>μ</a:t>
                      </a:r>
                      <a:r>
                        <a:rPr lang="en-US" altLang="ko-KR" sz="1050" baseline="-25000" dirty="0" smtClean="0"/>
                        <a:t>s</a:t>
                      </a:r>
                      <a:endParaRPr lang="ko-KR" altLang="en-US" sz="105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0.5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050" dirty="0" smtClean="0"/>
                        <a:t>Μ</a:t>
                      </a:r>
                      <a:r>
                        <a:rPr lang="en-US" altLang="ko-KR" sz="1050" baseline="-25000" dirty="0" smtClean="0"/>
                        <a:t>s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0.2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050" baseline="0" dirty="0" smtClean="0"/>
                        <a:t>ξ</a:t>
                      </a:r>
                      <a:r>
                        <a:rPr lang="en-US" altLang="ko-KR" sz="1050" baseline="30000" dirty="0" err="1" smtClean="0"/>
                        <a:t>F</a:t>
                      </a:r>
                      <a:r>
                        <a:rPr lang="en-US" altLang="ko-KR" sz="1050" baseline="-25000" dirty="0" err="1" smtClean="0"/>
                        <a:t>cr</a:t>
                      </a:r>
                      <a:r>
                        <a:rPr lang="en-US" altLang="ko-KR" sz="1050" baseline="0" dirty="0" smtClean="0"/>
                        <a:t> </a:t>
                      </a:r>
                      <a:endParaRPr lang="ko-KR" altLang="en-US" sz="105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0.01 (=0.01b)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d</a:t>
                      </a:r>
                      <a:r>
                        <a:rPr lang="el-GR" altLang="ko-KR" sz="1050" baseline="-25000" dirty="0" smtClean="0"/>
                        <a:t>μ</a:t>
                      </a:r>
                      <a:endParaRPr lang="ko-KR" altLang="en-US" sz="105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100 (=1/</a:t>
                      </a:r>
                      <a:r>
                        <a:rPr lang="el-GR" altLang="ko-KR" sz="1050" baseline="0" dirty="0" smtClean="0"/>
                        <a:t>ξ</a:t>
                      </a:r>
                      <a:r>
                        <a:rPr lang="en-US" altLang="ko-KR" sz="1050" baseline="30000" smtClean="0"/>
                        <a:t>F</a:t>
                      </a:r>
                      <a:r>
                        <a:rPr lang="en-US" altLang="ko-KR" sz="1050" baseline="-25000" smtClean="0"/>
                        <a:t>cr</a:t>
                      </a:r>
                      <a:r>
                        <a:rPr lang="en-US" altLang="ko-KR" sz="1050" baseline="0" smtClean="0"/>
                        <a:t>)</a:t>
                      </a:r>
                      <a:endParaRPr lang="ko-KR" altLang="en-US" sz="105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14430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진동 거동 비교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112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857" y="1340768"/>
            <a:ext cx="4085046" cy="43787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4298042" cy="43787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2563" y="5729412"/>
            <a:ext cx="325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Sonatina-2V Sample Problem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40813" y="5729412"/>
            <a:ext cx="1843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Reference Block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883" y="6472362"/>
            <a:ext cx="281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Verification/</a:t>
            </a:r>
            <a:r>
              <a:rPr lang="ko-KR" altLang="en-US" dirty="0" smtClean="0"/>
              <a:t>기준블록거동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5602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6000" dirty="0" smtClean="0"/>
              <a:t>SONATINA </a:t>
            </a:r>
            <a:r>
              <a:rPr lang="ko-KR" altLang="en-US" sz="6000" dirty="0" smtClean="0"/>
              <a:t>코드 분석</a:t>
            </a:r>
            <a:endParaRPr lang="ko-KR" altLang="en-US" sz="6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547585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펑션콜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9512" y="806035"/>
            <a:ext cx="806631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PROGRAM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22286" y="806035"/>
            <a:ext cx="1505540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DTLIST (FP_IN,FP_OUT)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22286" y="1196752"/>
            <a:ext cx="1343638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SETARY (ARY,NARY)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5" idx="3"/>
            <a:endCxn id="6" idx="1"/>
          </p:cNvCxnSpPr>
          <p:nvPr/>
        </p:nvCxnSpPr>
        <p:spPr>
          <a:xfrm>
            <a:off x="986143" y="929146"/>
            <a:ext cx="236143" cy="1270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5" idx="3"/>
            <a:endCxn id="7" idx="1"/>
          </p:cNvCxnSpPr>
          <p:nvPr/>
        </p:nvCxnSpPr>
        <p:spPr>
          <a:xfrm>
            <a:off x="986143" y="929146"/>
            <a:ext cx="236143" cy="390717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417431" y="1196752"/>
            <a:ext cx="484428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TITLE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꺾인 연결선 14"/>
          <p:cNvCxnSpPr>
            <a:stCxn id="7" idx="3"/>
            <a:endCxn id="13" idx="1"/>
          </p:cNvCxnSpPr>
          <p:nvPr/>
        </p:nvCxnSpPr>
        <p:spPr>
          <a:xfrm>
            <a:off x="2565924" y="1319863"/>
            <a:ext cx="851507" cy="1270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417431" y="1556792"/>
            <a:ext cx="660758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ROC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꺾인 연결선 18"/>
          <p:cNvCxnSpPr>
            <a:stCxn id="7" idx="3"/>
            <a:endCxn id="17" idx="1"/>
          </p:cNvCxnSpPr>
          <p:nvPr/>
        </p:nvCxnSpPr>
        <p:spPr>
          <a:xfrm>
            <a:off x="2565924" y="1319863"/>
            <a:ext cx="851507" cy="36004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45555" y="3326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36506" y="4367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388584" y="1563917"/>
            <a:ext cx="883575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CRDINN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5" name="꺾인 연결선 24"/>
          <p:cNvCxnSpPr>
            <a:stCxn id="17" idx="3"/>
            <a:endCxn id="23" idx="1"/>
          </p:cNvCxnSpPr>
          <p:nvPr/>
        </p:nvCxnSpPr>
        <p:spPr>
          <a:xfrm>
            <a:off x="4078189" y="1679903"/>
            <a:ext cx="310395" cy="7125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431064" y="1916832"/>
            <a:ext cx="798617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DTAPR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3" name="꺾인 연결선 32"/>
          <p:cNvCxnSpPr>
            <a:stCxn id="17" idx="3"/>
            <a:endCxn id="31" idx="1"/>
          </p:cNvCxnSpPr>
          <p:nvPr/>
        </p:nvCxnSpPr>
        <p:spPr>
          <a:xfrm>
            <a:off x="4078189" y="1679903"/>
            <a:ext cx="352875" cy="36004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4443902" y="2263341"/>
            <a:ext cx="811441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JULY31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7" name="꺾인 연결선 36"/>
          <p:cNvCxnSpPr>
            <a:stCxn id="17" idx="3"/>
            <a:endCxn id="35" idx="1"/>
          </p:cNvCxnSpPr>
          <p:nvPr/>
        </p:nvCxnSpPr>
        <p:spPr>
          <a:xfrm>
            <a:off x="4078189" y="1679903"/>
            <a:ext cx="365713" cy="706549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451696" y="3479833"/>
            <a:ext cx="737701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MXCL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1" name="꺾인 연결선 40"/>
          <p:cNvCxnSpPr>
            <a:stCxn id="17" idx="3"/>
            <a:endCxn id="39" idx="1"/>
          </p:cNvCxnSpPr>
          <p:nvPr/>
        </p:nvCxnSpPr>
        <p:spPr>
          <a:xfrm>
            <a:off x="4078189" y="1679903"/>
            <a:ext cx="373507" cy="1923041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486174" y="3902858"/>
            <a:ext cx="630301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XPR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7" name="꺾인 연결선 46"/>
          <p:cNvCxnSpPr>
            <a:stCxn id="17" idx="3"/>
            <a:endCxn id="43" idx="1"/>
          </p:cNvCxnSpPr>
          <p:nvPr/>
        </p:nvCxnSpPr>
        <p:spPr>
          <a:xfrm>
            <a:off x="4078189" y="1679903"/>
            <a:ext cx="407985" cy="2346066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4451696" y="4386009"/>
            <a:ext cx="734496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FMPR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1" name="꺾인 연결선 50"/>
          <p:cNvCxnSpPr>
            <a:stCxn id="17" idx="3"/>
            <a:endCxn id="49" idx="1"/>
          </p:cNvCxnSpPr>
          <p:nvPr/>
        </p:nvCxnSpPr>
        <p:spPr>
          <a:xfrm>
            <a:off x="4078189" y="1679903"/>
            <a:ext cx="373507" cy="2829217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4427665" y="4746049"/>
            <a:ext cx="747320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MXPR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꺾인 연결선 54"/>
          <p:cNvCxnSpPr>
            <a:stCxn id="17" idx="3"/>
            <a:endCxn id="53" idx="1"/>
          </p:cNvCxnSpPr>
          <p:nvPr/>
        </p:nvCxnSpPr>
        <p:spPr>
          <a:xfrm>
            <a:off x="4078189" y="1679903"/>
            <a:ext cx="349476" cy="3189257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805171" y="9568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4432475" y="5178097"/>
            <a:ext cx="484428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TITLE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580112" y="1910066"/>
            <a:ext cx="484428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TITLE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8" name="꺾인 연결선 67"/>
          <p:cNvCxnSpPr>
            <a:stCxn id="31" idx="3"/>
            <a:endCxn id="66" idx="1"/>
          </p:cNvCxnSpPr>
          <p:nvPr/>
        </p:nvCxnSpPr>
        <p:spPr>
          <a:xfrm flipV="1">
            <a:off x="5229681" y="2033177"/>
            <a:ext cx="350431" cy="6766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17" idx="3"/>
            <a:endCxn id="65" idx="1"/>
          </p:cNvCxnSpPr>
          <p:nvPr/>
        </p:nvCxnSpPr>
        <p:spPr>
          <a:xfrm>
            <a:off x="4078189" y="1679903"/>
            <a:ext cx="354286" cy="3621305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640693" y="4364127"/>
            <a:ext cx="484428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TITLE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4" name="꺾인 연결선 73"/>
          <p:cNvCxnSpPr>
            <a:stCxn id="49" idx="3"/>
            <a:endCxn id="72" idx="1"/>
          </p:cNvCxnSpPr>
          <p:nvPr/>
        </p:nvCxnSpPr>
        <p:spPr>
          <a:xfrm flipV="1">
            <a:off x="5186192" y="4487238"/>
            <a:ext cx="454501" cy="21882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5640693" y="4756407"/>
            <a:ext cx="484428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TITLE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8" name="꺾인 연결선 77"/>
          <p:cNvCxnSpPr>
            <a:stCxn id="53" idx="3"/>
            <a:endCxn id="76" idx="1"/>
          </p:cNvCxnSpPr>
          <p:nvPr/>
        </p:nvCxnSpPr>
        <p:spPr>
          <a:xfrm>
            <a:off x="5174985" y="4869160"/>
            <a:ext cx="465708" cy="10358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811441" y="3335110"/>
            <a:ext cx="1505540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RK or Newton method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0" y="3332478"/>
            <a:ext cx="811441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JULY31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427665" y="5538137"/>
            <a:ext cx="925253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FUNB0 (TIM)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꺾인 연결선 84"/>
          <p:cNvCxnSpPr>
            <a:stCxn id="17" idx="3"/>
            <a:endCxn id="83" idx="1"/>
          </p:cNvCxnSpPr>
          <p:nvPr/>
        </p:nvCxnSpPr>
        <p:spPr>
          <a:xfrm>
            <a:off x="4078189" y="1679903"/>
            <a:ext cx="349476" cy="3981345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5580112" y="2263341"/>
            <a:ext cx="1018227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FUNB0 (TIM)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FUNB0 (TIMH)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9" name="꺾인 연결선 88"/>
          <p:cNvCxnSpPr>
            <a:stCxn id="35" idx="3"/>
            <a:endCxn id="87" idx="1"/>
          </p:cNvCxnSpPr>
          <p:nvPr/>
        </p:nvCxnSpPr>
        <p:spPr>
          <a:xfrm>
            <a:off x="5255343" y="2386452"/>
            <a:ext cx="324769" cy="76944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117362" y="4891806"/>
            <a:ext cx="3456385" cy="1785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Function Lists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 (…)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BDERIV (TIM,X,XBP) #CNEA reported error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DERIV (TIM,X,KIDX,LIDX,IIDX) # CNEA reported warning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FUNB0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FUNB1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FUNU0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FUNU1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FUNW0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FUNW1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FRIC (FI1,FI2,N,MDMY2,K,L,V)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5580112" y="2732407"/>
            <a:ext cx="2045753" cy="5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DERIV (TIM,X,KIDX,LIDX,IIDX)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DERIV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smtClean="0">
                <a:solidFill>
                  <a:schemeClr val="tx1"/>
                </a:solidFill>
              </a:rPr>
              <a:t>TIMH,XN,KIDX,LIDX,IIDX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BDERIV </a:t>
            </a:r>
            <a:r>
              <a:rPr lang="en-US" altLang="ko-KR" sz="1000" dirty="0">
                <a:solidFill>
                  <a:schemeClr val="tx1"/>
                </a:solidFill>
              </a:rPr>
              <a:t>(TIMH,XN,XNBP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3" name="꺾인 연결선 102"/>
          <p:cNvCxnSpPr>
            <a:stCxn id="35" idx="3"/>
            <a:endCxn id="93" idx="1"/>
          </p:cNvCxnSpPr>
          <p:nvPr/>
        </p:nvCxnSpPr>
        <p:spPr>
          <a:xfrm>
            <a:off x="5255343" y="2386452"/>
            <a:ext cx="324769" cy="622954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089225" y="13994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0" y="3086257"/>
            <a:ext cx="883575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CRDINN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811441" y="3061571"/>
            <a:ext cx="998991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입력파일 읽음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24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펑션콜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115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9240" y="1688209"/>
            <a:ext cx="3456385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 (…)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Entries: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BDERIV (TIM,X,XBP) #CNEA reported error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DERIV (TIM,X,KIDX,LIDX,IIDX) # CNEA reported warning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19593" y="1652626"/>
            <a:ext cx="883575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VSPRNG (...)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19593" y="2040241"/>
            <a:ext cx="840295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DOWEL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19593" y="2472289"/>
            <a:ext cx="901209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MOMNT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39294" y="2904337"/>
            <a:ext cx="793807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BLOCK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" name="꺾인 연결선 9"/>
          <p:cNvCxnSpPr>
            <a:stCxn id="4" idx="3"/>
            <a:endCxn id="5" idx="1"/>
          </p:cNvCxnSpPr>
          <p:nvPr/>
        </p:nvCxnSpPr>
        <p:spPr>
          <a:xfrm flipV="1">
            <a:off x="3615625" y="1775737"/>
            <a:ext cx="503968" cy="266415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4" idx="3"/>
            <a:endCxn id="6" idx="1"/>
          </p:cNvCxnSpPr>
          <p:nvPr/>
        </p:nvCxnSpPr>
        <p:spPr>
          <a:xfrm>
            <a:off x="3615625" y="2042152"/>
            <a:ext cx="503968" cy="12120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4" idx="3"/>
            <a:endCxn id="7" idx="1"/>
          </p:cNvCxnSpPr>
          <p:nvPr/>
        </p:nvCxnSpPr>
        <p:spPr>
          <a:xfrm>
            <a:off x="3615625" y="2042152"/>
            <a:ext cx="503968" cy="553248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4" idx="3"/>
            <a:endCxn id="8" idx="1"/>
          </p:cNvCxnSpPr>
          <p:nvPr/>
        </p:nvCxnSpPr>
        <p:spPr>
          <a:xfrm>
            <a:off x="3615625" y="2042152"/>
            <a:ext cx="523669" cy="985296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04570" y="4063639"/>
            <a:ext cx="772969" cy="5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FUNB0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Entries: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FUNB1 (T)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4298" y="5484276"/>
            <a:ext cx="845103" cy="5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FUNW0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Entries: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FUNW1 (T)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5" name="꺾인 연결선 24"/>
          <p:cNvCxnSpPr>
            <a:stCxn id="21" idx="3"/>
            <a:endCxn id="46" idx="1"/>
          </p:cNvCxnSpPr>
          <p:nvPr/>
        </p:nvCxnSpPr>
        <p:spPr>
          <a:xfrm flipV="1">
            <a:off x="977539" y="4308132"/>
            <a:ext cx="3194952" cy="32506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84768" y="4720798"/>
            <a:ext cx="787395" cy="5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FUNU0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Entries: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FUNU1 (T)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4" name="꺾인 연결선 33"/>
          <p:cNvCxnSpPr>
            <a:stCxn id="32" idx="3"/>
            <a:endCxn id="49" idx="1"/>
          </p:cNvCxnSpPr>
          <p:nvPr/>
        </p:nvCxnSpPr>
        <p:spPr>
          <a:xfrm flipV="1">
            <a:off x="972163" y="4993263"/>
            <a:ext cx="3200328" cy="4534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4172491" y="4185021"/>
            <a:ext cx="830677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FIT (FPAI,T)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72491" y="4870152"/>
            <a:ext cx="830677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FIT (FPAI,T)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144974" y="3339487"/>
            <a:ext cx="925253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FUNB0 (TIM)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FUNB1 (TIM)</a:t>
            </a:r>
          </a:p>
        </p:txBody>
      </p:sp>
      <p:cxnSp>
        <p:nvCxnSpPr>
          <p:cNvPr id="58" name="꺾인 연결선 57"/>
          <p:cNvCxnSpPr>
            <a:stCxn id="4" idx="3"/>
            <a:endCxn id="55" idx="1"/>
          </p:cNvCxnSpPr>
          <p:nvPr/>
        </p:nvCxnSpPr>
        <p:spPr>
          <a:xfrm>
            <a:off x="3615625" y="2042152"/>
            <a:ext cx="529349" cy="149739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/>
          <p:cNvSpPr/>
          <p:nvPr/>
        </p:nvSpPr>
        <p:spPr>
          <a:xfrm>
            <a:off x="5323530" y="4739105"/>
            <a:ext cx="3456385" cy="1785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Function Lists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 (…)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BDERIV (TIM,X,XBP) #CNEA reported error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DERIV (TIM,X,KIDX,LIDX,IIDX) # CNEA reported warning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FUNB0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FUNB1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FUNU0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FUNU1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FUNW0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FUNW1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FRIC (FI1,FI2,N,MDMY2,K,L,V)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1380320" y="13952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62" name="직사각형 161"/>
          <p:cNvSpPr/>
          <p:nvPr/>
        </p:nvSpPr>
        <p:spPr>
          <a:xfrm>
            <a:off x="5335696" y="1585779"/>
            <a:ext cx="971741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FUNW0 (TIM)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FUNW1 (TIM)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4" name="꺾인 연결선 163"/>
          <p:cNvCxnSpPr>
            <a:stCxn id="5" idx="3"/>
            <a:endCxn id="162" idx="1"/>
          </p:cNvCxnSpPr>
          <p:nvPr/>
        </p:nvCxnSpPr>
        <p:spPr>
          <a:xfrm>
            <a:off x="5003168" y="1775737"/>
            <a:ext cx="332528" cy="10097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/>
          <p:cNvSpPr/>
          <p:nvPr/>
        </p:nvSpPr>
        <p:spPr>
          <a:xfrm>
            <a:off x="4119593" y="3824591"/>
            <a:ext cx="1863011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FRIC (FI1,FI2,N,MDMY2,K,L,V)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9" name="꺾인 연결선 168"/>
          <p:cNvCxnSpPr>
            <a:stCxn id="4" idx="3"/>
            <a:endCxn id="167" idx="1"/>
          </p:cNvCxnSpPr>
          <p:nvPr/>
        </p:nvCxnSpPr>
        <p:spPr>
          <a:xfrm>
            <a:off x="3615625" y="2042152"/>
            <a:ext cx="503968" cy="190555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4298924" y="10447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27014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 : FIT (F,T)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T : </a:t>
            </a:r>
            <a:r>
              <a:rPr lang="ko-KR" altLang="en-US" dirty="0" smtClean="0"/>
              <a:t>현재 시간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F : </a:t>
            </a:r>
            <a:r>
              <a:rPr lang="ko-KR" altLang="en-US" dirty="0" smtClean="0"/>
              <a:t>현재 외력 각속도</a:t>
            </a:r>
            <a:r>
              <a:rPr lang="en-US" altLang="ko-KR" dirty="0" smtClean="0"/>
              <a:t>, f</a:t>
            </a:r>
            <a:r>
              <a:rPr lang="ko-KR" altLang="en-US" dirty="0" smtClean="0"/>
              <a:t> </a:t>
            </a:r>
            <a:r>
              <a:rPr lang="en-US" altLang="ko-KR" dirty="0" smtClean="0"/>
              <a:t>(Hz)</a:t>
            </a:r>
          </a:p>
          <a:p>
            <a:pPr>
              <a:lnSpc>
                <a:spcPct val="170000"/>
              </a:lnSpc>
            </a:pPr>
            <a:r>
              <a:rPr lang="ko-KR" altLang="en-US" dirty="0" smtClean="0"/>
              <a:t>필요변수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COMMON /KXKXK/  </a:t>
            </a:r>
            <a:r>
              <a:rPr lang="en-US" altLang="ko-KR" b="1" i="1" u="sng" dirty="0" smtClean="0"/>
              <a:t>Z1,Z2,Z3,Z4,Z5,Z6</a:t>
            </a:r>
            <a:r>
              <a:rPr lang="en-US" altLang="ko-KR" dirty="0" smtClean="0"/>
              <a:t>,DDT(3,2),VX(3,2,1100)</a:t>
            </a:r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COMMON </a:t>
            </a:r>
            <a:r>
              <a:rPr lang="en-US" altLang="ko-KR" dirty="0"/>
              <a:t>/VIBCNS/ A, </a:t>
            </a:r>
            <a:r>
              <a:rPr lang="en-US" altLang="ko-KR" b="1" i="1" u="sng" dirty="0"/>
              <a:t>W</a:t>
            </a:r>
            <a:r>
              <a:rPr lang="en-US" altLang="ko-KR" dirty="0" smtClean="0"/>
              <a:t>, P, COF4</a:t>
            </a:r>
            <a:r>
              <a:rPr lang="en-US" altLang="ko-KR" dirty="0"/>
              <a:t>, COF5, </a:t>
            </a:r>
            <a:r>
              <a:rPr lang="en-US" altLang="ko-KR" dirty="0" smtClean="0"/>
              <a:t>COF6</a:t>
            </a:r>
          </a:p>
          <a:p>
            <a:pPr lvl="2">
              <a:lnSpc>
                <a:spcPct val="170000"/>
              </a:lnSpc>
            </a:pPr>
            <a:r>
              <a:rPr lang="en-US" altLang="ko-KR" dirty="0" smtClean="0"/>
              <a:t>W</a:t>
            </a:r>
            <a:r>
              <a:rPr lang="ko-KR" altLang="en-US" dirty="0" smtClean="0"/>
              <a:t>의 의미 찾기</a:t>
            </a:r>
            <a:endParaRPr lang="en-US" altLang="ko-KR" dirty="0" smtClean="0"/>
          </a:p>
          <a:p>
            <a:pPr lvl="2">
              <a:lnSpc>
                <a:spcPct val="170000"/>
              </a:lnSpc>
            </a:pPr>
            <a:r>
              <a:rPr lang="en-US" altLang="ko-KR" dirty="0" smtClean="0"/>
              <a:t>3:CRDINN</a:t>
            </a:r>
            <a:r>
              <a:rPr lang="en-US" altLang="ko-KR" dirty="0"/>
              <a:t>() : COMMON /VIBCSN</a:t>
            </a:r>
            <a:r>
              <a:rPr lang="en-US" altLang="ko-KR" dirty="0" smtClean="0"/>
              <a:t>/ COF1,COF2,COF3,COF4,COF5,COF6</a:t>
            </a:r>
            <a:endParaRPr lang="en-US" altLang="ko-KR" dirty="0"/>
          </a:p>
          <a:p>
            <a:pPr lvl="2">
              <a:lnSpc>
                <a:spcPct val="170000"/>
              </a:lnSpc>
            </a:pPr>
            <a:r>
              <a:rPr lang="en-US" altLang="ko-KR" dirty="0" smtClean="0"/>
              <a:t>2:ROC() : COMMON /VIBCNS/COF1,COF2,COF3</a:t>
            </a:r>
          </a:p>
          <a:p>
            <a:pPr lvl="2">
              <a:lnSpc>
                <a:spcPct val="170000"/>
              </a:lnSpc>
            </a:pPr>
            <a:r>
              <a:rPr lang="en-US" altLang="ko-KR" dirty="0" smtClean="0"/>
              <a:t>1:SETARY() </a:t>
            </a:r>
            <a:r>
              <a:rPr lang="ko-KR" altLang="en-US" dirty="0" smtClean="0"/>
              <a:t>도 동일</a:t>
            </a:r>
            <a:endParaRPr lang="en-US" altLang="ko-KR" dirty="0" smtClean="0"/>
          </a:p>
          <a:p>
            <a:pPr lvl="3">
              <a:lnSpc>
                <a:spcPct val="170000"/>
              </a:lnSpc>
            </a:pPr>
            <a:r>
              <a:rPr lang="ko-KR" altLang="en-US" dirty="0" smtClean="0"/>
              <a:t>최상위에서 </a:t>
            </a:r>
            <a:r>
              <a:rPr lang="en-US" altLang="ko-KR" dirty="0" smtClean="0"/>
              <a:t>COF1~3</a:t>
            </a:r>
            <a:r>
              <a:rPr lang="ko-KR" altLang="en-US" dirty="0" smtClean="0"/>
              <a:t>만 정의했음 </a:t>
            </a:r>
            <a:r>
              <a:rPr lang="en-US" altLang="ko-KR" dirty="0" smtClean="0"/>
              <a:t>-&gt; COF4~6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안쓰이는</a:t>
            </a:r>
            <a:r>
              <a:rPr lang="ko-KR" altLang="en-US" dirty="0" smtClean="0"/>
              <a:t> 건가</a:t>
            </a:r>
            <a:r>
              <a:rPr lang="en-US" altLang="ko-KR" dirty="0" smtClean="0"/>
              <a:t>?</a:t>
            </a:r>
          </a:p>
          <a:p>
            <a:pPr lvl="3">
              <a:lnSpc>
                <a:spcPct val="170000"/>
              </a:lnSpc>
            </a:pPr>
            <a:r>
              <a:rPr lang="ko-KR" altLang="en-US" dirty="0" smtClean="0"/>
              <a:t>아마도 </a:t>
            </a:r>
            <a:r>
              <a:rPr lang="en-US" altLang="ko-KR" dirty="0" smtClean="0"/>
              <a:t>common</a:t>
            </a:r>
            <a:r>
              <a:rPr lang="ko-KR" altLang="en-US" dirty="0" smtClean="0"/>
              <a:t>은 하위에서 정의된 것이 사용되는 모양임</a:t>
            </a:r>
            <a:r>
              <a:rPr lang="en-US" altLang="ko-KR" dirty="0" smtClean="0"/>
              <a:t>.</a:t>
            </a:r>
          </a:p>
          <a:p>
            <a:pPr lvl="3">
              <a:lnSpc>
                <a:spcPct val="170000"/>
              </a:lnSpc>
            </a:pPr>
            <a:r>
              <a:rPr lang="en-US" altLang="ko-KR" dirty="0" smtClean="0"/>
              <a:t>3:CRDINN()</a:t>
            </a:r>
            <a:r>
              <a:rPr lang="ko-KR" altLang="en-US" dirty="0"/>
              <a:t>의</a:t>
            </a:r>
            <a:r>
              <a:rPr lang="en-US" altLang="ko-KR" dirty="0" smtClean="0"/>
              <a:t> JSEQ==3000</a:t>
            </a:r>
            <a:r>
              <a:rPr lang="ko-KR" altLang="en-US" dirty="0" smtClean="0"/>
              <a:t>에서는 다 </a:t>
            </a:r>
            <a:r>
              <a:rPr lang="ko-KR" altLang="en-US" dirty="0" err="1" smtClean="0"/>
              <a:t>읽어들이고</a:t>
            </a:r>
            <a:r>
              <a:rPr lang="ko-KR" altLang="en-US" dirty="0" smtClean="0"/>
              <a:t> 있음</a:t>
            </a:r>
            <a:endParaRPr lang="en-US" altLang="ko-KR" dirty="0" smtClean="0"/>
          </a:p>
          <a:p>
            <a:pPr lvl="2">
              <a:lnSpc>
                <a:spcPct val="170000"/>
              </a:lnSpc>
            </a:pPr>
            <a:r>
              <a:rPr lang="en-US" altLang="ko-KR" dirty="0" smtClean="0"/>
              <a:t>3:CRDINN()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COF2</a:t>
            </a:r>
            <a:r>
              <a:rPr lang="ko-KR" altLang="en-US" dirty="0"/>
              <a:t> </a:t>
            </a:r>
            <a:r>
              <a:rPr lang="ko-KR" altLang="en-US" dirty="0" smtClean="0"/>
              <a:t>값임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pl-PL" altLang="ko-KR" dirty="0" smtClean="0"/>
              <a:t>F </a:t>
            </a:r>
            <a:r>
              <a:rPr lang="pl-PL" altLang="ko-KR" dirty="0"/>
              <a:t>= W + Z1*T + Z2*T*T + Z3*T**3 + Z4*T**4 + Z5*T**5 +Z6*T**</a:t>
            </a:r>
            <a:r>
              <a:rPr lang="pl-PL" altLang="ko-KR" dirty="0" smtClean="0"/>
              <a:t>6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W : KIK==0~3</a:t>
            </a:r>
            <a:r>
              <a:rPr lang="ko-KR" altLang="en-US" dirty="0" smtClean="0"/>
              <a:t>인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각속도</a:t>
            </a:r>
            <a:r>
              <a:rPr lang="en-US" altLang="ko-KR" dirty="0" smtClean="0"/>
              <a:t>(Hz) -&gt; 2*pi*F = omega</a:t>
            </a:r>
          </a:p>
          <a:p>
            <a:pPr lvl="2">
              <a:lnSpc>
                <a:spcPct val="170000"/>
              </a:lnSpc>
            </a:pPr>
            <a:r>
              <a:rPr lang="en-US" altLang="ko-KR" dirty="0" smtClean="0"/>
              <a:t>KIK==4</a:t>
            </a:r>
            <a:r>
              <a:rPr lang="ko-KR" altLang="en-US" dirty="0" smtClean="0"/>
              <a:t>인 경우</a:t>
            </a:r>
            <a:r>
              <a:rPr lang="en-US" altLang="ko-KR" dirty="0" smtClean="0"/>
              <a:t>, dummy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각속도를 시간에 따른 함수로 주기 위한 </a:t>
            </a:r>
            <a:r>
              <a:rPr lang="ko-KR" altLang="en-US" dirty="0" err="1" smtClean="0"/>
              <a:t>보정식</a:t>
            </a:r>
            <a:r>
              <a:rPr lang="ko-KR" altLang="en-US" dirty="0" smtClean="0"/>
              <a:t> 같음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ko-KR" altLang="en-US" dirty="0" smtClean="0"/>
              <a:t>호출 예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FUNB0()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FIT(FPAI,T)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17280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마찰 코딩 확인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45514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smtClean="0"/>
              <a:t>Card group 22 : Gap pressure difference force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altLang="ko-KR" dirty="0" smtClean="0"/>
              <a:t>JSEQ=1050,1060</a:t>
            </a:r>
          </a:p>
          <a:p>
            <a:pPr lvl="1">
              <a:lnSpc>
                <a:spcPct val="160000"/>
              </a:lnSpc>
            </a:pPr>
            <a:r>
              <a:rPr lang="en-US" altLang="ko-KR" dirty="0" smtClean="0"/>
              <a:t>1050 K L GSF { GSPK }</a:t>
            </a:r>
          </a:p>
          <a:p>
            <a:pPr lvl="2">
              <a:lnSpc>
                <a:spcPct val="160000"/>
              </a:lnSpc>
            </a:pPr>
            <a:r>
              <a:rPr lang="en-US" altLang="ko-KR" dirty="0" smtClean="0"/>
              <a:t>GSF(K,L) : Gap pressure difference force</a:t>
            </a:r>
          </a:p>
          <a:p>
            <a:pPr lvl="2">
              <a:lnSpc>
                <a:spcPct val="160000"/>
              </a:lnSpc>
            </a:pPr>
            <a:r>
              <a:rPr lang="en-US" altLang="ko-KR" dirty="0" smtClean="0"/>
              <a:t>GSPK(K,L) : Spring constant simulating gas pressure effect</a:t>
            </a:r>
          </a:p>
          <a:p>
            <a:pPr lvl="1">
              <a:lnSpc>
                <a:spcPct val="160000"/>
              </a:lnSpc>
            </a:pPr>
            <a:r>
              <a:rPr lang="ko-KR" altLang="en-US" dirty="0" smtClean="0"/>
              <a:t>프로그램 상에는 </a:t>
            </a:r>
            <a:r>
              <a:rPr lang="en-US" altLang="ko-KR" dirty="0" smtClean="0"/>
              <a:t>GSPK</a:t>
            </a:r>
            <a:r>
              <a:rPr lang="ko-KR" altLang="en-US" dirty="0" smtClean="0"/>
              <a:t>는 변수 선언도 없고 입출력도 안함</a:t>
            </a:r>
            <a:r>
              <a:rPr lang="en-US" altLang="ko-KR" dirty="0" smtClean="0"/>
              <a:t>.</a:t>
            </a:r>
          </a:p>
          <a:p>
            <a:pPr>
              <a:lnSpc>
                <a:spcPct val="160000"/>
              </a:lnSpc>
            </a:pPr>
            <a:r>
              <a:rPr lang="en-US" altLang="ko-KR" dirty="0" smtClean="0"/>
              <a:t>GSF(K,L)</a:t>
            </a:r>
            <a:r>
              <a:rPr lang="ko-KR" altLang="en-US" dirty="0" smtClean="0"/>
              <a:t>은 유일하게 </a:t>
            </a:r>
            <a:r>
              <a:rPr lang="en-US" altLang="ko-KR" dirty="0" smtClean="0"/>
              <a:t>function FUN()</a:t>
            </a:r>
            <a:r>
              <a:rPr lang="ko-KR" altLang="en-US" dirty="0" smtClean="0"/>
              <a:t>에서 사용됨</a:t>
            </a:r>
            <a:r>
              <a:rPr lang="en-US" altLang="ko-KR" dirty="0" smtClean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 smtClean="0"/>
              <a:t>아마도 마찰계산에는 사용되지 않는 것 같음</a:t>
            </a:r>
            <a:r>
              <a:rPr lang="en-US" altLang="ko-KR" dirty="0" smtClean="0"/>
              <a:t>.</a:t>
            </a:r>
          </a:p>
          <a:p>
            <a:pPr>
              <a:lnSpc>
                <a:spcPct val="16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79455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Card group 23 : Factor according to friction force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/>
              <a:t>1110 KDMY1 KDMY2 LDMY1 LDMY2 FI1 FI2 [ PPPP ]</a:t>
            </a:r>
          </a:p>
          <a:p>
            <a:pPr lvl="2">
              <a:lnSpc>
                <a:spcPct val="150000"/>
              </a:lnSpc>
            </a:pPr>
            <a:r>
              <a:rPr lang="en-US" altLang="ko-KR" sz="1200" dirty="0" smtClean="0"/>
              <a:t>FI1 : Coefficient of static friction (?)</a:t>
            </a:r>
          </a:p>
          <a:p>
            <a:pPr lvl="2">
              <a:lnSpc>
                <a:spcPct val="150000"/>
              </a:lnSpc>
            </a:pPr>
            <a:r>
              <a:rPr lang="en-US" altLang="ko-KR" sz="1200" dirty="0" smtClean="0"/>
              <a:t>FI2 : Coefficient of dynamic friction (?)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FI1(KDMY1,LDMY1)~FI1(KDMY2,LDMY2)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FI1 </a:t>
            </a:r>
            <a:r>
              <a:rPr lang="ko-KR" altLang="en-US" sz="1600" dirty="0" smtClean="0"/>
              <a:t>값을 집어넣는다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FI2</a:t>
            </a:r>
            <a:r>
              <a:rPr lang="ko-KR" altLang="en-US" sz="1600" dirty="0" smtClean="0"/>
              <a:t>에 대해서도 마찬가지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예제에서는 전체 블록에 전부 적용함</a:t>
            </a: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r>
              <a:rPr lang="en-US" altLang="ko-KR" sz="1400" dirty="0" smtClean="0"/>
              <a:t>1110       </a:t>
            </a:r>
            <a:r>
              <a:rPr lang="en-US" altLang="ko-KR" sz="1400" dirty="0"/>
              <a:t>1.0      14.0       1.0      13.0       0.2 </a:t>
            </a: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r>
              <a:rPr lang="en-US" altLang="ko-KR" sz="1400" dirty="0" smtClean="0"/>
              <a:t>KDMY2=14</a:t>
            </a:r>
            <a:r>
              <a:rPr lang="ko-KR" altLang="en-US" sz="1400" dirty="0" smtClean="0"/>
              <a:t>인 이</a:t>
            </a:r>
            <a:r>
              <a:rPr lang="ko-KR" altLang="en-US" sz="1400" dirty="0"/>
              <a:t>유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블록 </a:t>
            </a:r>
            <a:r>
              <a:rPr lang="en-US" altLang="ko-KR" sz="1400" dirty="0" smtClean="0"/>
              <a:t>12</a:t>
            </a:r>
            <a:r>
              <a:rPr lang="ko-KR" altLang="en-US" sz="1400" dirty="0" smtClean="0"/>
              <a:t>열에 </a:t>
            </a:r>
            <a:r>
              <a:rPr lang="ko-KR" altLang="en-US" sz="1400" dirty="0" err="1" smtClean="0"/>
              <a:t>좌우측</a:t>
            </a:r>
            <a:r>
              <a:rPr lang="ko-KR" altLang="en-US" sz="1400" dirty="0" smtClean="0"/>
              <a:t> 고정반사체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개 추가됨</a:t>
            </a:r>
            <a:endParaRPr lang="en-US" altLang="ko-KR" sz="1400" dirty="0" smtClean="0"/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PPPP : </a:t>
            </a:r>
            <a:r>
              <a:rPr lang="ko-KR" altLang="en-US" sz="1800" dirty="0" smtClean="0"/>
              <a:t>매뉴얼에 없는 알 수 없는 값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실제 미사용</a:t>
            </a:r>
            <a:r>
              <a:rPr lang="en-US" altLang="ko-KR" sz="1800" dirty="0" smtClean="0"/>
              <a:t>) (</a:t>
            </a:r>
            <a:r>
              <a:rPr lang="ko-KR" altLang="en-US" sz="1800" dirty="0" smtClean="0"/>
              <a:t>뒤에 추가 설명</a:t>
            </a:r>
            <a:r>
              <a:rPr lang="en-US" altLang="ko-KR" sz="18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FI1</a:t>
            </a:r>
            <a:r>
              <a:rPr lang="ko-KR" altLang="en-US" sz="1800" dirty="0" smtClean="0"/>
              <a:t>는 매뉴얼 상 수직항력에 사용자가 정한 값으로 </a:t>
            </a:r>
            <a:r>
              <a:rPr lang="ko-KR" altLang="en-US" sz="1800" dirty="0" err="1" smtClean="0"/>
              <a:t>웨이팅한</a:t>
            </a:r>
            <a:r>
              <a:rPr lang="ko-KR" altLang="en-US" sz="1800" dirty="0" smtClean="0"/>
              <a:t> 값이다</a:t>
            </a:r>
            <a:r>
              <a:rPr lang="en-US" altLang="ko-KR" sz="1800" dirty="0" smtClean="0"/>
              <a:t>. (</a:t>
            </a:r>
            <a:r>
              <a:rPr lang="ko-KR" altLang="en-US" sz="1800" dirty="0" smtClean="0"/>
              <a:t>수직항력을 그대로 쓰기엔 너무 크다고 생각했나</a:t>
            </a:r>
            <a:r>
              <a:rPr lang="en-US" altLang="ko-KR" sz="1800" dirty="0" smtClean="0"/>
              <a:t>?)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FI2</a:t>
            </a:r>
            <a:r>
              <a:rPr lang="ko-KR" altLang="en-US" sz="1800" dirty="0" smtClean="0"/>
              <a:t>는 읽어는 들이나 사용되지 않는다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400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수정 </a:t>
            </a:r>
            <a:r>
              <a:rPr lang="en-US" altLang="ko-KR" dirty="0" smtClean="0"/>
              <a:t>v04f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#</a:t>
            </a:r>
            <a:r>
              <a:rPr lang="en-US" altLang="ko-KR" dirty="0"/>
              <a:t>1: Sect, </a:t>
            </a:r>
            <a:r>
              <a:rPr lang="en-US" altLang="ko-KR" dirty="0" err="1"/>
              <a:t>Tol</a:t>
            </a:r>
            <a:r>
              <a:rPr lang="en-US" altLang="ko-KR" dirty="0"/>
              <a:t> </a:t>
            </a:r>
            <a:r>
              <a:rPr lang="en-US" altLang="ko-KR" dirty="0" smtClean="0"/>
              <a:t>Control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en-US" altLang="ko-KR" dirty="0" smtClean="0"/>
              <a:t>#2: log 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FO_DIR</a:t>
            </a:r>
            <a:r>
              <a:rPr lang="ko-KR" altLang="en-US" dirty="0" smtClean="0"/>
              <a:t>에 생성하도록</a:t>
            </a:r>
            <a:endParaRPr lang="en-US" altLang="ko-KR" dirty="0" smtClean="0"/>
          </a:p>
          <a:p>
            <a:r>
              <a:rPr lang="en-US" altLang="ko-KR" dirty="0" smtClean="0"/>
              <a:t>#3: </a:t>
            </a:r>
            <a:r>
              <a:rPr lang="ko-KR" altLang="en-US" dirty="0" smtClean="0"/>
              <a:t>기타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log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check_index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출력되도록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Input::</a:t>
            </a:r>
            <a:r>
              <a:rPr lang="en-US" altLang="ko-KR" dirty="0" err="1" smtClean="0"/>
              <a:t>Force_F</a:t>
            </a:r>
            <a:r>
              <a:rPr lang="en-US" altLang="ko-KR" dirty="0" smtClean="0"/>
              <a:t> -&gt;</a:t>
            </a:r>
            <a:r>
              <a:rPr lang="ko-KR" altLang="en-US" dirty="0" smtClean="0"/>
              <a:t>이름변경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Force_VF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Force_V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Force.py</a:t>
            </a:r>
            <a:r>
              <a:rPr lang="ko-KR" altLang="en-US" dirty="0" smtClean="0"/>
              <a:t>에서 검사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Force_VF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Force_V_F</a:t>
            </a:r>
            <a:r>
              <a:rPr lang="ko-KR" altLang="en-US" dirty="0" smtClean="0"/>
              <a:t>에서 검사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Force_D_F</a:t>
            </a:r>
            <a:r>
              <a:rPr lang="ko-KR" altLang="en-US" dirty="0" smtClean="0"/>
              <a:t>와 동일하게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#4: </a:t>
            </a:r>
            <a:r>
              <a:rPr lang="en-US" altLang="ko-KR" dirty="0" err="1" smtClean="0"/>
              <a:t>Force_Block_V_F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버그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L336: (#,1)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CSB</a:t>
            </a:r>
            <a:r>
              <a:rPr lang="ko-KR" altLang="en-US" dirty="0"/>
              <a:t> </a:t>
            </a:r>
            <a:r>
              <a:rPr lang="ko-KR" altLang="en-US" dirty="0" smtClean="0"/>
              <a:t>사이에서 </a:t>
            </a:r>
            <a:r>
              <a:rPr lang="en-US" altLang="ko-KR" dirty="0" smtClean="0"/>
              <a:t>CSB</a:t>
            </a:r>
            <a:r>
              <a:rPr lang="ko-KR" altLang="en-US" dirty="0" smtClean="0"/>
              <a:t>에 가해지는 마찰력 계산시 </a:t>
            </a:r>
            <a:r>
              <a:rPr lang="en-US" altLang="ko-KR" dirty="0" smtClean="0"/>
              <a:t>CSB</a:t>
            </a:r>
            <a:r>
              <a:rPr lang="ko-KR" altLang="en-US" dirty="0" smtClean="0"/>
              <a:t>의 인덱스 오류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</a:t>
            </a:r>
            <a:r>
              <a:rPr lang="en-US" altLang="ko-KR" dirty="0" smtClean="0"/>
              <a:t>: </a:t>
            </a:r>
            <a:r>
              <a:rPr lang="en-US" altLang="ko-KR" dirty="0" err="1"/>
              <a:t>IndexWm</a:t>
            </a:r>
            <a:r>
              <a:rPr lang="en-US" altLang="ko-KR" dirty="0"/>
              <a:t> = Core['Index'][K][L-1]*</a:t>
            </a:r>
            <a:r>
              <a:rPr lang="en-US" altLang="ko-KR" dirty="0" smtClean="0"/>
              <a:t>6</a:t>
            </a:r>
          </a:p>
          <a:p>
            <a:pPr lvl="1"/>
            <a:r>
              <a:rPr lang="ko-KR" altLang="en-US" dirty="0" smtClean="0"/>
              <a:t>수정</a:t>
            </a:r>
            <a:r>
              <a:rPr lang="en-US" altLang="ko-KR" dirty="0" smtClean="0"/>
              <a:t>: </a:t>
            </a:r>
            <a:r>
              <a:rPr lang="en-US" altLang="ko-KR" dirty="0" err="1"/>
              <a:t>IndexWm</a:t>
            </a:r>
            <a:r>
              <a:rPr lang="en-US" altLang="ko-KR" dirty="0"/>
              <a:t> = Core['Index</a:t>
            </a:r>
            <a:r>
              <a:rPr lang="en-US" altLang="ko-KR" dirty="0" smtClean="0"/>
              <a:t>'][1][0]*6</a:t>
            </a:r>
          </a:p>
          <a:p>
            <a:r>
              <a:rPr lang="en-US" altLang="ko-KR" dirty="0" smtClean="0"/>
              <a:t>#4: </a:t>
            </a:r>
            <a:r>
              <a:rPr lang="en-US" altLang="ko-KR" dirty="0" err="1" smtClean="0"/>
              <a:t>Force_Block_V_F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접착력 제거 버그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L168-176</a:t>
            </a:r>
            <a:r>
              <a:rPr lang="ko-KR" altLang="en-US" dirty="0" smtClean="0"/>
              <a:t>에서 접착력 제거 시 모멘트를 제거하고 있음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하중을 제거하도록 수정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 처리과정을 모멘트 계산 전으로 위치 변경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접착력 </a:t>
            </a:r>
            <a:r>
              <a:rPr lang="ko-KR" altLang="en-US" dirty="0" err="1" smtClean="0"/>
              <a:t>제거시</a:t>
            </a:r>
            <a:r>
              <a:rPr lang="en-US" altLang="ko-KR" dirty="0" smtClean="0"/>
              <a:t>, F_V=0</a:t>
            </a:r>
            <a:r>
              <a:rPr lang="ko-KR" altLang="en-US" dirty="0" smtClean="0"/>
              <a:t>이 되므로 모멘트는 자동으로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됨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06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1110 </a:t>
            </a:r>
            <a:r>
              <a:rPr lang="ko-KR" altLang="en-US" dirty="0" smtClean="0"/>
              <a:t>데이터 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dirty="0" smtClean="0"/>
              <a:t>입력 데이터 읽어 들인 후 다음 과정으로 수정함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문번호</a:t>
            </a:r>
            <a:r>
              <a:rPr lang="ko-KR" altLang="en-US" dirty="0" smtClean="0"/>
              <a:t> </a:t>
            </a:r>
            <a:r>
              <a:rPr lang="en-US" altLang="ko-KR" dirty="0" smtClean="0"/>
              <a:t>1120)</a:t>
            </a:r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II = N-L+1  -&gt;  </a:t>
            </a:r>
            <a:r>
              <a:rPr lang="ko-KR" altLang="en-US" dirty="0" smtClean="0"/>
              <a:t>블록 상부부터 </a:t>
            </a:r>
            <a:r>
              <a:rPr lang="en-US" altLang="ko-KR" dirty="0" smtClean="0"/>
              <a:t>13~1 </a:t>
            </a:r>
            <a:r>
              <a:rPr lang="ko-KR" altLang="en-US" dirty="0" smtClean="0"/>
              <a:t>루프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www += </a:t>
            </a:r>
            <a:r>
              <a:rPr lang="en-US" altLang="ko-KR" dirty="0" err="1" smtClean="0"/>
              <a:t>wg</a:t>
            </a:r>
            <a:r>
              <a:rPr lang="en-US" altLang="ko-KR" dirty="0" smtClean="0"/>
              <a:t>(K,II)  -&gt;  </a:t>
            </a:r>
            <a:r>
              <a:rPr lang="ko-KR" altLang="en-US" dirty="0" smtClean="0"/>
              <a:t>블록 무게</a:t>
            </a:r>
            <a:r>
              <a:rPr lang="en-US" altLang="ko-KR" dirty="0" smtClean="0"/>
              <a:t>(kg) </a:t>
            </a:r>
            <a:r>
              <a:rPr lang="ko-KR" altLang="en-US" dirty="0" smtClean="0"/>
              <a:t>누적함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FI1(K,II) = www*FI1(K,II)+</a:t>
            </a:r>
            <a:r>
              <a:rPr lang="en-US" altLang="ko-KR" dirty="0" err="1" smtClean="0"/>
              <a:t>pppp</a:t>
            </a:r>
            <a:endParaRPr lang="en-US" altLang="ko-KR" dirty="0" smtClean="0"/>
          </a:p>
          <a:p>
            <a:pPr lvl="2">
              <a:lnSpc>
                <a:spcPct val="170000"/>
              </a:lnSpc>
            </a:pPr>
            <a:r>
              <a:rPr lang="en-US" altLang="ko-KR" dirty="0" smtClean="0"/>
              <a:t>FI1(K,II) : </a:t>
            </a:r>
            <a:r>
              <a:rPr lang="ko-KR" altLang="en-US" dirty="0" smtClean="0"/>
              <a:t>자중에 대한 </a:t>
            </a:r>
            <a:r>
              <a:rPr lang="ko-KR" altLang="en-US" dirty="0" err="1" smtClean="0"/>
              <a:t>웨이팅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팩터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: 0.2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70000"/>
              </a:lnSpc>
            </a:pPr>
            <a:r>
              <a:rPr lang="ko-KR" altLang="en-US" dirty="0" smtClean="0"/>
              <a:t>그러므로 이 식은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Ffric</a:t>
            </a:r>
            <a:r>
              <a:rPr lang="en-US" altLang="ko-KR" dirty="0" smtClean="0"/>
              <a:t> = mu*Sum(W)+</a:t>
            </a:r>
            <a:r>
              <a:rPr lang="en-US" altLang="ko-KR" dirty="0" err="1" smtClean="0"/>
              <a:t>Pdrop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본셈</a:t>
            </a:r>
            <a:endParaRPr lang="en-US" altLang="ko-KR" dirty="0" smtClean="0"/>
          </a:p>
          <a:p>
            <a:pPr lvl="2">
              <a:lnSpc>
                <a:spcPct val="170000"/>
              </a:lnSpc>
            </a:pPr>
            <a:r>
              <a:rPr lang="en-US" altLang="ko-KR" dirty="0" smtClean="0"/>
              <a:t>FI2</a:t>
            </a:r>
            <a:r>
              <a:rPr lang="ko-KR" altLang="en-US" dirty="0" smtClean="0"/>
              <a:t>는 안 건드림   </a:t>
            </a:r>
            <a:r>
              <a:rPr lang="en-US" altLang="ko-KR" dirty="0" smtClean="0"/>
              <a:t>-&gt;  </a:t>
            </a:r>
            <a:r>
              <a:rPr lang="ko-KR" altLang="en-US" dirty="0" err="1" smtClean="0"/>
              <a:t>이건뭐냐</a:t>
            </a:r>
            <a:r>
              <a:rPr lang="en-US" altLang="ko-KR" dirty="0" smtClean="0"/>
              <a:t>?</a:t>
            </a:r>
          </a:p>
          <a:p>
            <a:pPr lvl="2">
              <a:lnSpc>
                <a:spcPct val="170000"/>
              </a:lnSpc>
            </a:pPr>
            <a:r>
              <a:rPr lang="ko-KR" altLang="en-US" dirty="0" smtClean="0"/>
              <a:t>그러므로 매뉴얼의 식 </a:t>
            </a:r>
            <a:r>
              <a:rPr lang="en-US" altLang="ko-KR" dirty="0" smtClean="0"/>
              <a:t>(13)</a:t>
            </a:r>
            <a:r>
              <a:rPr lang="ko-KR" altLang="en-US" dirty="0" smtClean="0"/>
              <a:t>에서 자중 부분만 </a:t>
            </a:r>
            <a:r>
              <a:rPr lang="en-US" altLang="ko-KR" dirty="0" smtClean="0"/>
              <a:t>20%</a:t>
            </a:r>
            <a:r>
              <a:rPr lang="ko-KR" altLang="en-US" dirty="0" smtClean="0"/>
              <a:t>로 넣은 셈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en-US" altLang="ko-KR" dirty="0" err="1" smtClean="0"/>
              <a:t>Func</a:t>
            </a:r>
            <a:r>
              <a:rPr lang="en-US" altLang="ko-KR" dirty="0" smtClean="0"/>
              <a:t> FRIC()</a:t>
            </a:r>
            <a:r>
              <a:rPr lang="ko-KR" altLang="en-US" dirty="0" smtClean="0"/>
              <a:t>에서 뭔가 또 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70000"/>
              </a:lnSpc>
            </a:pPr>
            <a:r>
              <a:rPr lang="en-US" altLang="ko-KR" dirty="0" err="1" smtClean="0"/>
              <a:t>Fric</a:t>
            </a:r>
            <a:r>
              <a:rPr lang="en-US" altLang="ko-KR" dirty="0" smtClean="0"/>
              <a:t> = FI1(K,L) * FICOF + F12(K,L) * V * V</a:t>
            </a:r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오호 이식이 식</a:t>
            </a:r>
            <a:r>
              <a:rPr lang="en-US" altLang="ko-KR" dirty="0" smtClean="0"/>
              <a:t>(12)</a:t>
            </a:r>
            <a:r>
              <a:rPr lang="ko-KR" altLang="en-US" dirty="0" smtClean="0"/>
              <a:t>인 셈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70000"/>
              </a:lnSpc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50273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매뉴얼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비교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83968" y="1412776"/>
                <a:ext cx="3621761" cy="879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𝑄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𝐹𝐼</m:t>
                      </m:r>
                      <m:r>
                        <a:rPr lang="en-US" altLang="ko-KR" b="0" i="1" smtClean="0">
                          <a:latin typeface="Cambria Math"/>
                        </a:rPr>
                        <m:t>1</m:t>
                      </m:r>
                      <m:d>
                        <m:d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𝐾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𝐿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𝑔</m:t>
                          </m:r>
                        </m:e>
                      </m:nary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en-US" altLang="ko-KR" b="0" i="1" smtClean="0">
                          <a:latin typeface="Cambria Math"/>
                        </a:rPr>
                        <m:t>𝑝𝑝𝑝𝑝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1412776"/>
                <a:ext cx="3621761" cy="87985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31640" y="1412776"/>
                <a:ext cx="2369431" cy="879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𝑄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𝑔</m:t>
                          </m:r>
                        </m:e>
                      </m:nary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𝑃</m:t>
                          </m:r>
                        </m:sup>
                      </m:sSup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412776"/>
                <a:ext cx="2369431" cy="87985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32040" y="2607156"/>
                <a:ext cx="4186402" cy="442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2607156"/>
                <a:ext cx="4186402" cy="442878"/>
              </a:xfrm>
              <a:prstGeom prst="rect">
                <a:avLst/>
              </a:prstGeom>
              <a:blipFill rotWithShape="1"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-154732" y="2607156"/>
                <a:ext cx="5091843" cy="442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𝑄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4732" y="2607156"/>
                <a:ext cx="5091843" cy="442878"/>
              </a:xfrm>
              <a:prstGeom prst="rect">
                <a:avLst/>
              </a:prstGeom>
              <a:blipFill rotWithShape="1">
                <a:blip r:embed="rId5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391473" y="3356992"/>
            <a:ext cx="448802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FI1</a:t>
            </a:r>
            <a:r>
              <a:rPr lang="ko-KR" altLang="en-US" sz="1600" dirty="0" smtClean="0"/>
              <a:t>이라는 </a:t>
            </a:r>
            <a:r>
              <a:rPr lang="ko-KR" altLang="en-US" sz="1600" dirty="0" err="1" smtClean="0"/>
              <a:t>웨이팅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팩터를</a:t>
            </a:r>
            <a:r>
              <a:rPr lang="ko-KR" altLang="en-US" sz="1600" dirty="0" smtClean="0"/>
              <a:t> 사용</a:t>
            </a:r>
            <a:endParaRPr lang="en-US" altLang="ko-KR" sz="1600" dirty="0" smtClean="0"/>
          </a:p>
          <a:p>
            <a:r>
              <a:rPr lang="en-US" altLang="ko-KR" sz="1600" dirty="0" smtClean="0"/>
              <a:t>FI2, </a:t>
            </a:r>
            <a:r>
              <a:rPr lang="en-US" altLang="ko-KR" sz="1600" dirty="0" err="1" smtClean="0"/>
              <a:t>pppp</a:t>
            </a:r>
            <a:r>
              <a:rPr lang="ko-KR" altLang="en-US" sz="1600" dirty="0" smtClean="0"/>
              <a:t>는 실제로 사용하지도 않음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/>
              <a:t>정지마찰계수는 </a:t>
            </a:r>
            <a:r>
              <a:rPr lang="en-US" altLang="ko-KR" sz="1600" dirty="0"/>
              <a:t>FICOF = DMY(1) 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읽어들이고</a:t>
            </a:r>
            <a:r>
              <a:rPr lang="ko-KR" altLang="en-US" sz="1600" dirty="0"/>
              <a:t> 있는데 실제로 </a:t>
            </a:r>
            <a:r>
              <a:rPr lang="en-US" altLang="ko-KR" sz="1600" dirty="0"/>
              <a:t>DMY(1)</a:t>
            </a:r>
            <a:r>
              <a:rPr lang="ko-KR" altLang="en-US" sz="1600" dirty="0"/>
              <a:t>은 블록의 </a:t>
            </a:r>
            <a:r>
              <a:rPr lang="en-US" altLang="ko-KR" sz="1600" dirty="0"/>
              <a:t>K</a:t>
            </a:r>
            <a:r>
              <a:rPr lang="ko-KR" altLang="en-US" sz="1600" dirty="0"/>
              <a:t>값임</a:t>
            </a:r>
            <a:r>
              <a:rPr lang="en-US" altLang="ko-KR" sz="1600" dirty="0" smtClean="0"/>
              <a:t>. (</a:t>
            </a:r>
            <a:r>
              <a:rPr lang="ko-KR" altLang="en-US" sz="1600" dirty="0"/>
              <a:t>버그</a:t>
            </a:r>
            <a:r>
              <a:rPr lang="en-US" altLang="ko-KR" sz="1600" dirty="0"/>
              <a:t>-_-)</a:t>
            </a:r>
          </a:p>
          <a:p>
            <a:r>
              <a:rPr lang="ko-KR" altLang="en-US" sz="1600" dirty="0"/>
              <a:t>운동마찰계수는 아예 </a:t>
            </a:r>
            <a:r>
              <a:rPr lang="ko-KR" altLang="en-US" sz="1600" dirty="0" smtClean="0"/>
              <a:t>읽어 들이지도 </a:t>
            </a:r>
            <a:r>
              <a:rPr lang="ko-KR" altLang="en-US" sz="1600" dirty="0"/>
              <a:t>않음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저 수식대로 라면</a:t>
            </a:r>
            <a:endParaRPr lang="en-US" altLang="ko-KR" sz="1600" dirty="0" smtClean="0"/>
          </a:p>
          <a:p>
            <a:r>
              <a:rPr lang="en-US" altLang="ko-KR" sz="1600" dirty="0" smtClean="0"/>
              <a:t>FI2&gt;0 </a:t>
            </a:r>
            <a:r>
              <a:rPr lang="ko-KR" altLang="en-US" sz="1600" dirty="0" smtClean="0"/>
              <a:t>인 상태에서 마찰력이 속도제곱에 비례해 증가해버림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운동마찰계수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정지마찰계수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FI2&lt;0</a:t>
            </a:r>
            <a:r>
              <a:rPr lang="ko-KR" altLang="en-US" sz="1600" dirty="0" smtClean="0"/>
              <a:t>으로 보면 마찰력이 속도제곱에 비례해 감소해버림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지수의 역함수 적으로 감소해야 하는데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3573016"/>
            <a:ext cx="4055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수식 자체가 틀림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상하 블록 떨어져 있어도 마찰력 작용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34415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1110 </a:t>
            </a:r>
            <a:r>
              <a:rPr lang="ko-KR" altLang="en-US" dirty="0" smtClean="0"/>
              <a:t>데이터 예제와 </a:t>
            </a:r>
            <a:r>
              <a:rPr lang="ko-KR" altLang="en-US" dirty="0" err="1" smtClean="0"/>
              <a:t>수계산</a:t>
            </a:r>
            <a:r>
              <a:rPr lang="ko-KR" altLang="en-US" dirty="0" smtClean="0"/>
              <a:t>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정확함</a:t>
            </a:r>
            <a:endParaRPr lang="ko-KR" altLang="en-US" sz="2000" dirty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389019"/>
              </p:ext>
            </p:extLst>
          </p:nvPr>
        </p:nvGraphicFramePr>
        <p:xfrm>
          <a:off x="1781175" y="1814513"/>
          <a:ext cx="5581650" cy="322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" name="워크시트" r:id="rId3" imgW="5581757" imgH="3228930" progId="Excel.Sheet.12">
                  <p:embed/>
                </p:oleObj>
              </mc:Choice>
              <mc:Fallback>
                <p:oleObj name="워크시트" r:id="rId3" imgW="5581757" imgH="32289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1175" y="1814513"/>
                        <a:ext cx="5581650" cy="322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74699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Card group 24 : Coefficient of friction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1130 FICOF { FICOFK }</a:t>
            </a:r>
          </a:p>
          <a:p>
            <a:pPr lvl="2"/>
            <a:r>
              <a:rPr lang="en-US" altLang="ko-KR" sz="1600" dirty="0" smtClean="0"/>
              <a:t>FICOF : Coefficient of static friction (?)</a:t>
            </a:r>
          </a:p>
          <a:p>
            <a:pPr lvl="2"/>
            <a:r>
              <a:rPr lang="en-US" altLang="ko-KR" sz="1600" dirty="0" smtClean="0"/>
              <a:t>FICOFK : Coefficient of dynamic friction (?)</a:t>
            </a:r>
          </a:p>
          <a:p>
            <a:pPr lvl="1"/>
            <a:r>
              <a:rPr lang="en-US" altLang="ko-KR" sz="2000" dirty="0" smtClean="0">
                <a:solidFill>
                  <a:srgbClr val="0000FF"/>
                </a:solidFill>
              </a:rPr>
              <a:t>FICOFK</a:t>
            </a:r>
            <a:r>
              <a:rPr lang="ko-KR" altLang="en-US" sz="2000" dirty="0" smtClean="0"/>
              <a:t>는 매뉴얼 상에는 나오나 실제 프로그램에는 변수 선언도 없고 </a:t>
            </a:r>
            <a:r>
              <a:rPr lang="en-US" altLang="ko-KR" sz="2000" dirty="0" smtClean="0">
                <a:solidFill>
                  <a:srgbClr val="FF0000"/>
                </a:solidFill>
              </a:rPr>
              <a:t>read </a:t>
            </a:r>
            <a:r>
              <a:rPr lang="ko-KR" altLang="en-US" sz="2000" dirty="0" smtClean="0">
                <a:solidFill>
                  <a:srgbClr val="FF0000"/>
                </a:solidFill>
              </a:rPr>
              <a:t>하지도</a:t>
            </a:r>
            <a:r>
              <a:rPr lang="en-US" altLang="ko-KR" sz="2000" dirty="0" smtClean="0">
                <a:solidFill>
                  <a:srgbClr val="FF0000"/>
                </a:solidFill>
              </a:rPr>
              <a:t>, </a:t>
            </a:r>
            <a:r>
              <a:rPr lang="ko-KR" altLang="en-US" sz="2000" dirty="0" smtClean="0">
                <a:solidFill>
                  <a:srgbClr val="FF0000"/>
                </a:solidFill>
              </a:rPr>
              <a:t>결과에 출력하지도 않음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82706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마찰력 계산 </a:t>
            </a:r>
            <a:r>
              <a:rPr lang="en-US" altLang="ko-KR" dirty="0" smtClean="0"/>
              <a:t>: function FRIC()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프로그</a:t>
            </a:r>
            <a:r>
              <a:rPr lang="ko-KR" altLang="en-US" sz="1400" dirty="0"/>
              <a:t>램</a:t>
            </a:r>
            <a:endParaRPr lang="en-US" altLang="ko-KR" sz="1400" dirty="0" smtClean="0"/>
          </a:p>
          <a:p>
            <a:pPr lvl="1">
              <a:lnSpc>
                <a:spcPct val="120000"/>
              </a:lnSpc>
            </a:pPr>
            <a:r>
              <a:rPr lang="ko-KR" alt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초기 </a:t>
            </a:r>
            <a:r>
              <a:rPr lang="ko-KR" alt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읽어들인</a:t>
            </a:r>
            <a:r>
              <a:rPr lang="ko-KR" alt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FI1(K,L) : K,L</a:t>
            </a:r>
            <a:r>
              <a:rPr lang="ko-KR" alt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에서 사용할 수직항력에 대한 </a:t>
            </a:r>
            <a:r>
              <a:rPr lang="ko-KR" alt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웨이팅</a:t>
            </a:r>
            <a:r>
              <a:rPr lang="ko-KR" alt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예제는 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20% </a:t>
            </a:r>
            <a:r>
              <a:rPr lang="ko-KR" alt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사용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FI1(K,L) *= </a:t>
            </a:r>
            <a:r>
              <a:rPr lang="ko-KR" alt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위에 쌓인 블록 무게</a:t>
            </a:r>
            <a:endParaRPr lang="en-US" altLang="ko-KR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FI1(K,L) += </a:t>
            </a:r>
            <a:r>
              <a:rPr lang="en-US" altLang="ko-KR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pppp</a:t>
            </a:r>
            <a:endParaRPr lang="en-US" altLang="ko-KR" sz="12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FRIC = FI1(K,L)*FICOF+FI2(K,L)*V*V  : </a:t>
            </a:r>
            <a:r>
              <a:rPr lang="ko-KR" alt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해당 수식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 (12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f(</a:t>
            </a:r>
            <a:r>
              <a:rPr lang="en-US" altLang="ko-KR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12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ko-KR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200" baseline="30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ko-KR" sz="12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l-GR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ko-KR" sz="1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+f</a:t>
            </a:r>
            <a:r>
              <a:rPr lang="en-US" altLang="ko-KR" sz="1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12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)+f</a:t>
            </a:r>
            <a:r>
              <a:rPr lang="en-US" altLang="ko-KR" sz="1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</a:t>
            </a:r>
            <a:r>
              <a:rPr lang="en-US" altLang="ko-KR" sz="12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)+f</a:t>
            </a:r>
            <a:r>
              <a:rPr lang="en-US" altLang="ko-KR" sz="1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</a:t>
            </a:r>
            <a:r>
              <a:rPr lang="en-US" altLang="ko-KR" sz="12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sz="1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>
              <a:lnSpc>
                <a:spcPct val="120000"/>
              </a:lnSpc>
            </a:pP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V==0. : FRIC=0.</a:t>
            </a:r>
          </a:p>
          <a:p>
            <a:pPr lvl="1">
              <a:lnSpc>
                <a:spcPct val="120000"/>
              </a:lnSpc>
            </a:pP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FIFT = DSIGN(CVA,V) * FRIC   : </a:t>
            </a:r>
            <a:r>
              <a:rPr lang="ko-KR" alt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해당 수식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  (9)  F</a:t>
            </a:r>
            <a:r>
              <a:rPr lang="en-US" altLang="ko-KR" sz="1200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2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k,l-1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sign(</a:t>
            </a:r>
            <a:r>
              <a:rPr lang="en-US" altLang="ko-KR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12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f(</a:t>
            </a:r>
            <a:r>
              <a:rPr lang="en-US" altLang="ko-KR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12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1400" dirty="0" smtClean="0"/>
              <a:t>변수 의미</a:t>
            </a:r>
            <a:endParaRPr lang="en-US" altLang="ko-KR" sz="1400" dirty="0" smtClean="0"/>
          </a:p>
          <a:p>
            <a:pPr lvl="1">
              <a:lnSpc>
                <a:spcPct val="120000"/>
              </a:lnSpc>
            </a:pPr>
            <a:r>
              <a:rPr lang="en-US" altLang="ko-KR" sz="1300" dirty="0" smtClean="0"/>
              <a:t>FI1(K,L)</a:t>
            </a:r>
          </a:p>
          <a:p>
            <a:pPr lvl="2">
              <a:lnSpc>
                <a:spcPct val="120000"/>
              </a:lnSpc>
            </a:pPr>
            <a:r>
              <a:rPr lang="ko-KR" altLang="en-US" sz="1200" dirty="0" smtClean="0"/>
              <a:t>초기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수직항력에 곱해질 </a:t>
            </a:r>
            <a:r>
              <a:rPr lang="ko-KR" altLang="en-US" sz="1200" dirty="0" err="1" smtClean="0"/>
              <a:t>웨이트</a:t>
            </a:r>
            <a:r>
              <a:rPr lang="ko-KR" altLang="en-US" sz="1200" dirty="0" smtClean="0"/>
              <a:t> 값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예제</a:t>
            </a:r>
            <a:r>
              <a:rPr lang="en-US" altLang="ko-KR" sz="1200" dirty="0" smtClean="0"/>
              <a:t>: 0.2)</a:t>
            </a:r>
          </a:p>
          <a:p>
            <a:pPr lvl="2">
              <a:lnSpc>
                <a:spcPct val="120000"/>
              </a:lnSpc>
            </a:pPr>
            <a:r>
              <a:rPr lang="ko-KR" altLang="en-US" sz="1200" dirty="0" smtClean="0"/>
              <a:t>마찰력 계산 직전</a:t>
            </a:r>
            <a:r>
              <a:rPr lang="en-US" altLang="ko-KR" sz="1200" dirty="0" smtClean="0"/>
              <a:t>: (K,L) </a:t>
            </a:r>
            <a:r>
              <a:rPr lang="ko-KR" altLang="en-US" sz="1200" dirty="0" smtClean="0"/>
              <a:t>위에 쌓인 블록들 무게</a:t>
            </a:r>
            <a:r>
              <a:rPr lang="en-US" altLang="ko-KR" sz="1200" dirty="0" smtClean="0"/>
              <a:t>*</a:t>
            </a:r>
            <a:r>
              <a:rPr lang="ko-KR" altLang="en-US" sz="1200" dirty="0" err="1" smtClean="0"/>
              <a:t>웨이트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+ </a:t>
            </a:r>
            <a:r>
              <a:rPr lang="en-US" altLang="ko-KR" sz="1200" dirty="0" err="1" smtClean="0"/>
              <a:t>F</a:t>
            </a:r>
            <a:r>
              <a:rPr lang="en-US" altLang="ko-KR" sz="1200" baseline="30000" dirty="0" err="1" smtClean="0"/>
              <a:t>P</a:t>
            </a:r>
            <a:r>
              <a:rPr lang="en-US" altLang="ko-KR" sz="1200" baseline="-25000" dirty="0" err="1" smtClean="0"/>
              <a:t>k,l</a:t>
            </a:r>
            <a:endParaRPr lang="en-US" altLang="ko-KR" sz="1200" dirty="0" smtClean="0"/>
          </a:p>
          <a:p>
            <a:pPr lvl="1">
              <a:lnSpc>
                <a:spcPct val="120000"/>
              </a:lnSpc>
            </a:pPr>
            <a:r>
              <a:rPr lang="en-US" altLang="ko-KR" sz="1300" dirty="0" err="1" smtClean="0"/>
              <a:t>F</a:t>
            </a:r>
            <a:r>
              <a:rPr lang="en-US" altLang="ko-KR" sz="1300" baseline="30000" dirty="0" err="1" smtClean="0"/>
              <a:t>P</a:t>
            </a:r>
            <a:r>
              <a:rPr lang="en-US" altLang="ko-KR" sz="1300" baseline="-25000" dirty="0" err="1" smtClean="0"/>
              <a:t>k,l</a:t>
            </a:r>
            <a:r>
              <a:rPr lang="en-US" altLang="ko-KR" sz="1300" dirty="0" smtClean="0"/>
              <a:t> : </a:t>
            </a:r>
            <a:r>
              <a:rPr lang="ko-KR" altLang="en-US" sz="1300" dirty="0" smtClean="0"/>
              <a:t>블록 </a:t>
            </a:r>
            <a:r>
              <a:rPr lang="en-US" altLang="ko-KR" sz="1300" dirty="0"/>
              <a:t>1</a:t>
            </a:r>
            <a:r>
              <a:rPr lang="ko-KR" altLang="en-US" sz="1300" dirty="0"/>
              <a:t>개당 압력 강하에 의한 </a:t>
            </a:r>
            <a:r>
              <a:rPr lang="ko-KR" altLang="en-US" sz="1300" dirty="0" smtClean="0"/>
              <a:t>힘 </a:t>
            </a:r>
            <a:r>
              <a:rPr lang="en-US" altLang="ko-KR" sz="1300" dirty="0" smtClean="0"/>
              <a:t>(</a:t>
            </a:r>
            <a:r>
              <a:rPr lang="ko-KR" altLang="en-US" sz="1300" dirty="0" smtClean="0"/>
              <a:t>사용 </a:t>
            </a:r>
            <a:r>
              <a:rPr lang="ko-KR" altLang="en-US" sz="1300" dirty="0" err="1" smtClean="0"/>
              <a:t>안되는</a:t>
            </a:r>
            <a:r>
              <a:rPr lang="ko-KR" altLang="en-US" sz="1300" dirty="0" smtClean="0"/>
              <a:t> 듯</a:t>
            </a:r>
            <a:r>
              <a:rPr lang="en-US" altLang="ko-KR" sz="1300" dirty="0" smtClean="0"/>
              <a:t>)</a:t>
            </a:r>
          </a:p>
          <a:p>
            <a:pPr lvl="2">
              <a:lnSpc>
                <a:spcPct val="120000"/>
              </a:lnSpc>
            </a:pPr>
            <a:r>
              <a:rPr lang="en-US" altLang="ko-KR" sz="1200" dirty="0" smtClean="0"/>
              <a:t>JSEQ=1110</a:t>
            </a:r>
            <a:r>
              <a:rPr lang="ko-KR" altLang="en-US" sz="1200" dirty="0" smtClean="0"/>
              <a:t>에서 읽힘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결과에 출력은 안함</a:t>
            </a:r>
            <a:r>
              <a:rPr lang="en-US" altLang="ko-KR" sz="1200" dirty="0" smtClean="0"/>
              <a:t>.</a:t>
            </a:r>
          </a:p>
          <a:p>
            <a:pPr lvl="2">
              <a:lnSpc>
                <a:spcPct val="120000"/>
              </a:lnSpc>
            </a:pPr>
            <a:r>
              <a:rPr lang="ko-KR" altLang="en-US" sz="1200" dirty="0" smtClean="0"/>
              <a:t>그러나 매뉴얼의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입력파일 설명 </a:t>
            </a:r>
            <a:r>
              <a:rPr lang="ko-KR" altLang="en-US" sz="1200" dirty="0" smtClean="0"/>
              <a:t>부분에는 </a:t>
            </a:r>
            <a:r>
              <a:rPr lang="ko-KR" altLang="en-US" sz="1200" dirty="0"/>
              <a:t>표시 안되어 있음</a:t>
            </a:r>
            <a:r>
              <a:rPr lang="en-US" altLang="ko-KR" sz="1200" dirty="0"/>
              <a:t> (</a:t>
            </a:r>
            <a:r>
              <a:rPr lang="en-US" altLang="ko-KR" sz="1200" dirty="0" smtClean="0"/>
              <a:t>p.32</a:t>
            </a:r>
            <a:r>
              <a:rPr lang="en-US" altLang="ko-KR" sz="1200" dirty="0"/>
              <a:t>)</a:t>
            </a:r>
            <a:endParaRPr lang="en-US" altLang="ko-KR" sz="1200" dirty="0" smtClean="0"/>
          </a:p>
          <a:p>
            <a:pPr lvl="2">
              <a:lnSpc>
                <a:spcPct val="120000"/>
              </a:lnSpc>
            </a:pPr>
            <a:r>
              <a:rPr lang="ko-KR" altLang="en-US" sz="1200" dirty="0" smtClean="0"/>
              <a:t>예제에선 </a:t>
            </a:r>
            <a:r>
              <a:rPr lang="en-US" altLang="ko-KR" sz="1200" dirty="0" smtClean="0"/>
              <a:t>0</a:t>
            </a:r>
          </a:p>
          <a:p>
            <a:pPr lvl="1">
              <a:lnSpc>
                <a:spcPct val="120000"/>
              </a:lnSpc>
            </a:pPr>
            <a:r>
              <a:rPr lang="en-US" altLang="ko-KR" sz="1300" dirty="0" smtClean="0"/>
              <a:t>FI2(K,L)</a:t>
            </a:r>
          </a:p>
          <a:p>
            <a:pPr lvl="2">
              <a:lnSpc>
                <a:spcPct val="120000"/>
              </a:lnSpc>
            </a:pPr>
            <a:r>
              <a:rPr lang="ko-KR" altLang="en-US" sz="1200" dirty="0" smtClean="0"/>
              <a:t>운동 마찰력에 해당하는 부분</a:t>
            </a:r>
            <a:endParaRPr lang="en-US" altLang="ko-KR" sz="1200" dirty="0" smtClean="0"/>
          </a:p>
          <a:p>
            <a:pPr lvl="2">
              <a:lnSpc>
                <a:spcPct val="120000"/>
              </a:lnSpc>
            </a:pPr>
            <a:r>
              <a:rPr lang="ko-KR" altLang="en-US" sz="1200" dirty="0" smtClean="0"/>
              <a:t>운동 마찰력의 표현이 프로그램과 매뉴얼이 다름</a:t>
            </a:r>
            <a:endParaRPr lang="en-US" altLang="ko-KR" sz="1200" dirty="0" smtClean="0"/>
          </a:p>
          <a:p>
            <a:pPr lvl="3">
              <a:lnSpc>
                <a:spcPct val="120000"/>
              </a:lnSpc>
            </a:pPr>
            <a:r>
              <a:rPr lang="ko-KR" altLang="en-US" sz="1100" dirty="0" smtClean="0"/>
              <a:t>프로그램 상       </a:t>
            </a:r>
            <a:r>
              <a:rPr lang="en-US" altLang="ko-KR" sz="1100" dirty="0" smtClean="0"/>
              <a:t>: FI2(K,L) * v</a:t>
            </a:r>
            <a:r>
              <a:rPr lang="en-US" altLang="ko-KR" sz="1100" baseline="30000" dirty="0" smtClean="0"/>
              <a:t>2</a:t>
            </a:r>
            <a:endParaRPr lang="en-US" altLang="ko-KR" sz="1100" dirty="0" smtClean="0"/>
          </a:p>
          <a:p>
            <a:pPr lvl="3">
              <a:lnSpc>
                <a:spcPct val="120000"/>
              </a:lnSpc>
            </a:pPr>
            <a:r>
              <a:rPr lang="ko-KR" altLang="en-US" sz="1100" dirty="0" smtClean="0"/>
              <a:t>매뉴얼 상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식</a:t>
            </a:r>
            <a:r>
              <a:rPr lang="en-US" altLang="ko-KR" sz="1100" dirty="0" smtClean="0"/>
              <a:t>(12) : </a:t>
            </a:r>
            <a:r>
              <a:rPr lang="en-US" altLang="ko-KR" sz="1100" dirty="0" err="1" smtClean="0"/>
              <a:t>F</a:t>
            </a:r>
            <a:r>
              <a:rPr lang="en-US" altLang="ko-KR" sz="1100" baseline="30000" dirty="0" err="1" smtClean="0"/>
              <a:t>Q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dirty="0" smtClean="0"/>
              <a:t> * FI2(K,L) * v</a:t>
            </a:r>
            <a:r>
              <a:rPr lang="en-US" altLang="ko-KR" sz="1100" baseline="30000" dirty="0" smtClean="0"/>
              <a:t>2</a:t>
            </a:r>
            <a:r>
              <a:rPr lang="en-US" altLang="ko-KR" sz="1100" dirty="0" smtClean="0"/>
              <a:t>   (</a:t>
            </a:r>
            <a:r>
              <a:rPr lang="ko-KR" altLang="en-US" sz="1100" dirty="0" smtClean="0"/>
              <a:t>마찰계수의 개념</a:t>
            </a:r>
            <a:r>
              <a:rPr lang="en-US" altLang="ko-KR" sz="1100" dirty="0" smtClean="0"/>
              <a:t>)</a:t>
            </a:r>
          </a:p>
          <a:p>
            <a:pPr lvl="2">
              <a:lnSpc>
                <a:spcPct val="120000"/>
              </a:lnSpc>
            </a:pPr>
            <a:r>
              <a:rPr lang="ko-KR" altLang="en-US" sz="1200" dirty="0" smtClean="0"/>
              <a:t>예제는 </a:t>
            </a:r>
            <a:r>
              <a:rPr lang="en-US" altLang="ko-KR" sz="1200" dirty="0" smtClean="0"/>
              <a:t>0</a:t>
            </a:r>
          </a:p>
          <a:p>
            <a:pPr>
              <a:lnSpc>
                <a:spcPct val="120000"/>
              </a:lnSpc>
            </a:pPr>
            <a:endParaRPr lang="ko-KR" altLang="en-US" sz="1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23250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마찰력 계산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의문점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 smtClean="0"/>
              <a:t>왜 수직항력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위에 쌓인 블록들 무게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일부분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입력파일의 </a:t>
            </a:r>
            <a:r>
              <a:rPr lang="en-US" altLang="ko-KR" sz="1600" dirty="0" smtClean="0"/>
              <a:t>FI1)</a:t>
            </a:r>
            <a:r>
              <a:rPr lang="ko-KR" altLang="en-US" sz="1600" dirty="0" smtClean="0"/>
              <a:t>만 사용하는가</a:t>
            </a:r>
            <a:r>
              <a:rPr lang="en-US" altLang="ko-KR" sz="1600" dirty="0" smtClean="0"/>
              <a:t>? (</a:t>
            </a:r>
            <a:r>
              <a:rPr lang="ko-KR" altLang="en-US" sz="1600" dirty="0" smtClean="0"/>
              <a:t>예제</a:t>
            </a:r>
            <a:r>
              <a:rPr lang="en-US" altLang="ko-KR" sz="1600" dirty="0" smtClean="0"/>
              <a:t>: 20%)</a:t>
            </a:r>
          </a:p>
          <a:p>
            <a:pPr>
              <a:lnSpc>
                <a:spcPct val="120000"/>
              </a:lnSpc>
            </a:pPr>
            <a:r>
              <a:rPr lang="en-US" altLang="ko-KR" sz="16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600" baseline="30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16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ko-KR" altLang="en-US" sz="1600" dirty="0" smtClean="0"/>
              <a:t>은 매뉴얼의 입력 파일 설명에 언급되어 있지 않다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6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600" baseline="30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ko-KR" sz="16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ko-KR" altLang="en-US" sz="1600" dirty="0" smtClean="0"/>
              <a:t>을 프로그램대로 써보면</a:t>
            </a:r>
            <a:endParaRPr lang="en-US" altLang="ko-KR" sz="1600" dirty="0" smtClean="0"/>
          </a:p>
          <a:p>
            <a:pPr lvl="1">
              <a:lnSpc>
                <a:spcPct val="120000"/>
              </a:lnSpc>
            </a:pPr>
            <a:r>
              <a:rPr lang="en-US" altLang="ko-KR" sz="15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500" baseline="30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ko-KR" sz="15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5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ko-KR" sz="15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altLang="ko-KR" sz="15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ko-KR" sz="15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ko-KR" sz="15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l~N</a:t>
            </a:r>
            <a:r>
              <a:rPr lang="en-US" altLang="ko-KR" sz="15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ko-KR" sz="15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sz="15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k,j</a:t>
            </a:r>
            <a:r>
              <a:rPr lang="en-US" altLang="ko-KR" sz="15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] * 0.2</a:t>
            </a:r>
            <a:r>
              <a:rPr lang="en-US" altLang="ko-KR" sz="1500" baseline="-25000" dirty="0" smtClean="0">
                <a:solidFill>
                  <a:srgbClr val="0000FF"/>
                </a:solidFill>
              </a:rPr>
              <a:t>(1110</a:t>
            </a:r>
            <a:r>
              <a:rPr lang="ko-KR" altLang="en-US" sz="1500" baseline="-25000" dirty="0" smtClean="0">
                <a:solidFill>
                  <a:srgbClr val="0000FF"/>
                </a:solidFill>
              </a:rPr>
              <a:t>에서 </a:t>
            </a:r>
            <a:r>
              <a:rPr lang="en-US" altLang="ko-KR" sz="1500" baseline="-25000" dirty="0" smtClean="0">
                <a:solidFill>
                  <a:srgbClr val="0000FF"/>
                </a:solidFill>
              </a:rPr>
              <a:t>FI1(K,L)</a:t>
            </a:r>
            <a:r>
              <a:rPr lang="ko-KR" altLang="en-US" sz="1500" baseline="-25000" dirty="0" smtClean="0">
                <a:solidFill>
                  <a:srgbClr val="0000FF"/>
                </a:solidFill>
              </a:rPr>
              <a:t>로 읽은 값</a:t>
            </a:r>
            <a:r>
              <a:rPr lang="en-US" altLang="ko-KR" sz="1500" baseline="-25000" dirty="0" smtClean="0">
                <a:solidFill>
                  <a:srgbClr val="0000FF"/>
                </a:solidFill>
              </a:rPr>
              <a:t>)</a:t>
            </a:r>
            <a:r>
              <a:rPr lang="en-US" altLang="ko-KR" sz="1500" dirty="0" smtClean="0">
                <a:solidFill>
                  <a:srgbClr val="0000FF"/>
                </a:solidFill>
              </a:rPr>
              <a:t> + </a:t>
            </a:r>
            <a:r>
              <a:rPr lang="en-US" altLang="ko-KR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400" baseline="30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14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FI2(K,L) * v</a:t>
            </a:r>
            <a:r>
              <a:rPr lang="en-US" altLang="ko-KR" sz="1400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ko-KR" sz="1500" baseline="30000" dirty="0" smtClean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solidFill>
                  <a:srgbClr val="0000FF"/>
                </a:solidFill>
              </a:rPr>
              <a:t>card 23</a:t>
            </a:r>
            <a:r>
              <a:rPr lang="ko-KR" altLang="en-US" sz="1600" dirty="0" smtClean="0"/>
              <a:t>에서 </a:t>
            </a:r>
            <a:r>
              <a:rPr lang="ko-KR" altLang="en-US" sz="1600" dirty="0" err="1" smtClean="0"/>
              <a:t>읽어들인</a:t>
            </a:r>
            <a:r>
              <a:rPr lang="ko-KR" altLang="en-US" sz="1600" dirty="0" smtClean="0"/>
              <a:t> </a:t>
            </a:r>
            <a:r>
              <a:rPr lang="en-US" altLang="ko-KR" sz="1600" dirty="0" smtClean="0">
                <a:solidFill>
                  <a:srgbClr val="0000FF"/>
                </a:solidFill>
              </a:rPr>
              <a:t>FI1</a:t>
            </a:r>
            <a:r>
              <a:rPr lang="ko-KR" altLang="en-US" sz="1600" dirty="0" smtClean="0"/>
              <a:t>은 마찰계수가 아니다</a:t>
            </a:r>
            <a:r>
              <a:rPr lang="en-US" altLang="ko-KR" sz="1600" dirty="0" smtClean="0"/>
              <a:t>. (</a:t>
            </a:r>
            <a:r>
              <a:rPr lang="en-US" altLang="ko-KR" sz="1600" dirty="0" smtClean="0">
                <a:solidFill>
                  <a:srgbClr val="0000FF"/>
                </a:solidFill>
              </a:rPr>
              <a:t>FI2</a:t>
            </a:r>
            <a:r>
              <a:rPr lang="ko-KR" altLang="en-US" sz="1600" dirty="0" smtClean="0"/>
              <a:t>는 사용되지도 않는다</a:t>
            </a:r>
            <a:r>
              <a:rPr lang="en-US" altLang="ko-KR" sz="1600" dirty="0" smtClean="0"/>
              <a:t>.)</a:t>
            </a:r>
          </a:p>
          <a:p>
            <a:pPr>
              <a:lnSpc>
                <a:spcPct val="120000"/>
              </a:lnSpc>
            </a:pPr>
            <a:r>
              <a:rPr lang="ko-KR" altLang="en-US" sz="1600" dirty="0" smtClean="0"/>
              <a:t>프로그램대로 써보면</a:t>
            </a:r>
            <a:endParaRPr lang="en-US" altLang="ko-KR" sz="1600" dirty="0" smtClean="0"/>
          </a:p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altLang="ko-KR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16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FI1(K,L) * Sum[weight] * </a:t>
            </a:r>
            <a:r>
              <a:rPr lang="el-GR" altLang="ko-KR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ko-KR" sz="16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ko-KR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FI2(K,L) * v</a:t>
            </a:r>
            <a:r>
              <a:rPr lang="en-US" altLang="ko-KR" sz="1600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6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</a:p>
          <a:p>
            <a:pPr>
              <a:lnSpc>
                <a:spcPct val="120000"/>
              </a:lnSpc>
            </a:pPr>
            <a:r>
              <a:rPr lang="ko-KR" altLang="en-US" sz="1600" dirty="0" smtClean="0"/>
              <a:t>의문점</a:t>
            </a:r>
            <a:endParaRPr lang="en-US" altLang="ko-KR" sz="1600" dirty="0" smtClean="0"/>
          </a:p>
          <a:p>
            <a:pPr lvl="1">
              <a:lnSpc>
                <a:spcPct val="120000"/>
              </a:lnSpc>
            </a:pPr>
            <a:r>
              <a:rPr lang="ko-KR" altLang="en-US" sz="1200" dirty="0" smtClean="0"/>
              <a:t>운동마찰계수는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v</a:t>
            </a:r>
            <a:r>
              <a:rPr lang="ko-KR" altLang="en-US" sz="1200" dirty="0" smtClean="0"/>
              <a:t>가 아니라 </a:t>
            </a:r>
            <a:r>
              <a:rPr lang="en-US" altLang="ko-KR" sz="1200" dirty="0" smtClean="0"/>
              <a:t>dv/</a:t>
            </a:r>
            <a:r>
              <a:rPr lang="en-US" altLang="ko-KR" sz="1200" dirty="0" err="1" smtClean="0"/>
              <a:t>dt</a:t>
            </a:r>
            <a:r>
              <a:rPr lang="ko-KR" altLang="en-US" sz="1200" dirty="0" smtClean="0"/>
              <a:t>의 함수가 아닌가</a:t>
            </a:r>
            <a:r>
              <a:rPr lang="en-US" altLang="ko-KR" sz="1200" dirty="0" smtClean="0"/>
              <a:t>? -&gt; </a:t>
            </a:r>
            <a:r>
              <a:rPr lang="ko-KR" altLang="en-US" sz="1200" dirty="0" smtClean="0"/>
              <a:t>아님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상대속도의 함수임</a:t>
            </a:r>
            <a:r>
              <a:rPr lang="en-US" altLang="ko-KR" sz="1200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1200" dirty="0" smtClean="0"/>
              <a:t>운동마찰계수는 수직항력에 수평방향의 속도 성분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즉 </a:t>
            </a:r>
            <a:r>
              <a:rPr lang="en-US" altLang="ko-KR" sz="1200" dirty="0" smtClean="0"/>
              <a:t>v!=0 </a:t>
            </a:r>
            <a:r>
              <a:rPr lang="ko-KR" altLang="en-US" sz="1200" dirty="0" err="1" smtClean="0"/>
              <a:t>일때만</a:t>
            </a:r>
            <a:r>
              <a:rPr lang="ko-KR" altLang="en-US" sz="1200" dirty="0" smtClean="0"/>
              <a:t> 적용해야 하는 것 아닌가</a:t>
            </a:r>
            <a:r>
              <a:rPr lang="en-US" altLang="ko-KR" sz="1200" dirty="0" smtClean="0"/>
              <a:t>? -&gt; </a:t>
            </a:r>
            <a:r>
              <a:rPr lang="ko-KR" altLang="en-US" sz="1200" dirty="0" smtClean="0"/>
              <a:t>맞음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중간의 변화를 다항식으로 표현한 것임</a:t>
            </a:r>
            <a:r>
              <a:rPr lang="en-US" altLang="ko-KR" sz="1200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1200" dirty="0" smtClean="0"/>
              <a:t>심지어 두 블록이 상하로 떨어져 있어도 마찰력이 발생한다</a:t>
            </a:r>
            <a:r>
              <a:rPr lang="en-US" altLang="ko-KR" sz="1200" dirty="0" smtClean="0"/>
              <a:t>. (w</a:t>
            </a:r>
            <a:r>
              <a:rPr lang="ko-KR" altLang="en-US" sz="1200" dirty="0" smtClean="0"/>
              <a:t>에 대한 기준이 없다</a:t>
            </a:r>
            <a:r>
              <a:rPr lang="en-US" altLang="ko-KR" sz="1200" dirty="0" smtClean="0"/>
              <a:t>.)</a:t>
            </a:r>
          </a:p>
          <a:p>
            <a:pPr lvl="2">
              <a:lnSpc>
                <a:spcPct val="120000"/>
              </a:lnSpc>
            </a:pPr>
            <a:endParaRPr lang="ko-KR" altLang="en-US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79643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해결책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우선은 소나티나 방법대로 코딩하고 사용자가 마찰력 계산 방법을 선택하도록 하자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정확히는 이렇게 해야 할 것 같다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가장 먼저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mu</a:t>
            </a:r>
            <a:r>
              <a:rPr lang="en-US" altLang="ko-KR" baseline="-25000" dirty="0" err="1" smtClean="0"/>
              <a:t>s</a:t>
            </a:r>
            <a:r>
              <a:rPr lang="en-US" altLang="ko-KR" dirty="0" err="1" smtClean="0"/>
              <a:t>,mu</a:t>
            </a:r>
            <a:r>
              <a:rPr lang="en-US" altLang="ko-KR" baseline="-25000" dirty="0" err="1" smtClean="0"/>
              <a:t>k</a:t>
            </a:r>
            <a:r>
              <a:rPr lang="ko-KR" altLang="en-US" dirty="0" smtClean="0"/>
              <a:t>는 상수 가정</a:t>
            </a:r>
            <a:endParaRPr lang="en-US" altLang="ko-KR" dirty="0" smtClean="0"/>
          </a:p>
          <a:p>
            <a:r>
              <a:rPr lang="ko-KR" altLang="en-US" dirty="0" smtClean="0"/>
              <a:t>우선 꼭지점의 상대 수직 변위가 </a:t>
            </a:r>
            <a:r>
              <a:rPr lang="en-US" altLang="ko-KR" dirty="0" smtClean="0"/>
              <a:t>&lt;=0</a:t>
            </a:r>
            <a:r>
              <a:rPr lang="ko-KR" altLang="en-US" dirty="0" err="1" smtClean="0"/>
              <a:t>일때만</a:t>
            </a:r>
            <a:r>
              <a:rPr lang="ko-KR" altLang="en-US" dirty="0" smtClean="0"/>
              <a:t> 작동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v=0</a:t>
            </a:r>
            <a:r>
              <a:rPr lang="ko-KR" altLang="en-US" dirty="0" smtClean="0"/>
              <a:t>인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꼭지점에서의 수평방향 </a:t>
            </a:r>
            <a:r>
              <a:rPr lang="ko-KR" altLang="en-US" dirty="0" err="1" smtClean="0"/>
              <a:t>합력을</a:t>
            </a:r>
            <a:r>
              <a:rPr lang="ko-KR" altLang="en-US" dirty="0" smtClean="0"/>
              <a:t> 계산해야 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다음 페이지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82838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꼭지점 마</a:t>
            </a:r>
            <a:r>
              <a:rPr lang="ko-KR" altLang="en-US" dirty="0"/>
              <a:t>찰</a:t>
            </a:r>
            <a:r>
              <a:rPr lang="ko-KR" altLang="en-US" dirty="0" smtClean="0"/>
              <a:t>력 계산 </a:t>
            </a:r>
            <a:r>
              <a:rPr lang="en-US" altLang="ko-KR" dirty="0" smtClean="0"/>
              <a:t>: v=0 </a:t>
            </a:r>
            <a:r>
              <a:rPr lang="ko-KR" altLang="en-US" dirty="0" smtClean="0"/>
              <a:t>인 경우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 rot="1625809">
            <a:off x="1619671" y="1912876"/>
            <a:ext cx="914400" cy="127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827583" y="3325627"/>
            <a:ext cx="26642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1056944" y="2550096"/>
            <a:ext cx="96125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7583" y="2134606"/>
            <a:ext cx="63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endParaRPr lang="ko-KR" alt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3563887" y="1774565"/>
            <a:ext cx="1829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</a:t>
            </a:r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r>
              <a:rPr lang="en-US" altLang="ko-KR" dirty="0" smtClean="0"/>
              <a:t>&lt;=</a:t>
            </a:r>
            <a:r>
              <a:rPr lang="en-US" altLang="ko-KR" dirty="0" err="1" smtClean="0"/>
              <a:t>mu</a:t>
            </a:r>
            <a:r>
              <a:rPr lang="en-US" altLang="ko-KR" baseline="-25000" dirty="0" err="1" smtClean="0"/>
              <a:t>s</a:t>
            </a:r>
            <a:r>
              <a:rPr lang="en-US" altLang="ko-KR" dirty="0" err="1" smtClean="0"/>
              <a:t>Fv</a:t>
            </a:r>
            <a:endParaRPr lang="ko-KR" altLang="en-US" baseline="-25000" dirty="0"/>
          </a:p>
        </p:txBody>
      </p:sp>
      <p:sp>
        <p:nvSpPr>
          <p:cNvPr id="11" name="직사각형 10"/>
          <p:cNvSpPr/>
          <p:nvPr/>
        </p:nvSpPr>
        <p:spPr>
          <a:xfrm rot="1625809">
            <a:off x="6612267" y="1931183"/>
            <a:ext cx="914400" cy="127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5820179" y="3343934"/>
            <a:ext cx="26642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049540" y="2568403"/>
            <a:ext cx="96125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20179" y="2152913"/>
            <a:ext cx="63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endParaRPr lang="ko-KR" altLang="en-US" baseline="-25000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7163196" y="3343934"/>
            <a:ext cx="100920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55213" y="2954038"/>
            <a:ext cx="1424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Friction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endParaRPr lang="ko-KR" altLang="en-US" baseline="-25000" dirty="0"/>
          </a:p>
        </p:txBody>
      </p:sp>
      <p:sp>
        <p:nvSpPr>
          <p:cNvPr id="18" name="오른쪽 화살표 17"/>
          <p:cNvSpPr/>
          <p:nvPr/>
        </p:nvSpPr>
        <p:spPr>
          <a:xfrm>
            <a:off x="4139951" y="245799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rot="1625809">
            <a:off x="1714927" y="4253783"/>
            <a:ext cx="914400" cy="127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922839" y="5666534"/>
            <a:ext cx="26642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1152200" y="4891003"/>
            <a:ext cx="96125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2839" y="4475513"/>
            <a:ext cx="63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endParaRPr lang="ko-KR" alt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659143" y="4115472"/>
            <a:ext cx="163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</a:t>
            </a:r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mu</a:t>
            </a:r>
            <a:r>
              <a:rPr lang="en-US" altLang="ko-KR" baseline="-25000" dirty="0" err="1" smtClean="0"/>
              <a:t>s</a:t>
            </a:r>
            <a:r>
              <a:rPr lang="en-US" altLang="ko-KR" dirty="0" err="1" smtClean="0"/>
              <a:t>Fv</a:t>
            </a:r>
            <a:endParaRPr lang="ko-KR" altLang="en-US" baseline="-25000" dirty="0"/>
          </a:p>
        </p:txBody>
      </p:sp>
      <p:sp>
        <p:nvSpPr>
          <p:cNvPr id="24" name="직사각형 23"/>
          <p:cNvSpPr/>
          <p:nvPr/>
        </p:nvSpPr>
        <p:spPr>
          <a:xfrm rot="1625809">
            <a:off x="6707523" y="4272090"/>
            <a:ext cx="914400" cy="127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5915435" y="5684841"/>
            <a:ext cx="26642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6144796" y="4909310"/>
            <a:ext cx="96125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15435" y="4493820"/>
            <a:ext cx="63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endParaRPr lang="ko-KR" altLang="en-US" baseline="-25000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7258452" y="5684841"/>
            <a:ext cx="100920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62527" y="5283534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Friction</a:t>
            </a:r>
            <a:r>
              <a:rPr lang="en-US" altLang="ko-KR" dirty="0" smtClean="0"/>
              <a:t>=</a:t>
            </a:r>
            <a:r>
              <a:rPr lang="en-US" altLang="ko-KR" dirty="0" err="1"/>
              <a:t>mu</a:t>
            </a:r>
            <a:r>
              <a:rPr lang="en-US" altLang="ko-KR" baseline="-25000" dirty="0" err="1"/>
              <a:t>s</a:t>
            </a:r>
            <a:r>
              <a:rPr lang="en-US" altLang="ko-KR" dirty="0" err="1"/>
              <a:t>Fv</a:t>
            </a:r>
            <a:endParaRPr lang="ko-KR" altLang="en-US" baseline="-25000" dirty="0"/>
          </a:p>
        </p:txBody>
      </p:sp>
      <p:sp>
        <p:nvSpPr>
          <p:cNvPr id="30" name="오른쪽 화살표 29"/>
          <p:cNvSpPr/>
          <p:nvPr/>
        </p:nvSpPr>
        <p:spPr>
          <a:xfrm>
            <a:off x="4199731" y="484484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949479" y="908720"/>
            <a:ext cx="5513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꼭지점의 수직 상대변위</a:t>
            </a:r>
            <a:r>
              <a:rPr lang="en-US" altLang="ko-KR" dirty="0" smtClean="0"/>
              <a:t>&gt;0, </a:t>
            </a:r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Friction</a:t>
            </a:r>
            <a:r>
              <a:rPr lang="en-US" altLang="ko-KR" dirty="0" smtClean="0"/>
              <a:t>=0</a:t>
            </a:r>
          </a:p>
          <a:p>
            <a:r>
              <a:rPr lang="en-US" altLang="ko-KR" dirty="0"/>
              <a:t>if </a:t>
            </a:r>
            <a:r>
              <a:rPr lang="ko-KR" altLang="en-US" dirty="0"/>
              <a:t>꼭지점의 수직 </a:t>
            </a:r>
            <a:r>
              <a:rPr lang="ko-KR" altLang="en-US" dirty="0" smtClean="0"/>
              <a:t>상대변위</a:t>
            </a:r>
            <a:r>
              <a:rPr lang="en-US" altLang="ko-KR" dirty="0" smtClean="0"/>
              <a:t>&lt;=0</a:t>
            </a:r>
            <a:r>
              <a:rPr lang="en-US" altLang="ko-KR" dirty="0"/>
              <a:t>, </a:t>
            </a:r>
            <a:r>
              <a:rPr lang="ko-KR" altLang="en-US" dirty="0" smtClean="0"/>
              <a:t>아래 계산을 따른다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127</a:t>
            </a:fld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61189" y="5733256"/>
            <a:ext cx="261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Friction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mu</a:t>
            </a:r>
            <a:r>
              <a:rPr lang="en-US" altLang="ko-KR" baseline="-25000" dirty="0" err="1" smtClean="0"/>
              <a:t>k</a:t>
            </a:r>
            <a:r>
              <a:rPr lang="en-US" altLang="ko-KR" dirty="0" err="1" smtClean="0"/>
              <a:t>Fv</a:t>
            </a:r>
            <a:endParaRPr lang="en-US" altLang="ko-KR" dirty="0" smtClean="0"/>
          </a:p>
          <a:p>
            <a:r>
              <a:rPr lang="ko-KR" altLang="en-US" dirty="0" err="1" smtClean="0"/>
              <a:t>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해야하는</a:t>
            </a:r>
            <a:r>
              <a:rPr lang="ko-KR" altLang="en-US" dirty="0" smtClean="0"/>
              <a:t> 거 아닌가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77887" y="5805264"/>
            <a:ext cx="4666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</a:t>
            </a:r>
            <a:r>
              <a:rPr lang="ko-KR" altLang="en-US" dirty="0" smtClean="0"/>
              <a:t>가 아니라 해당 꼭지점과 </a:t>
            </a:r>
            <a:endParaRPr lang="en-US" altLang="ko-KR" dirty="0" smtClean="0"/>
          </a:p>
          <a:p>
            <a:r>
              <a:rPr lang="ko-KR" altLang="en-US" dirty="0" smtClean="0"/>
              <a:t>아래 블록의 맞닿는 꼭지점과의 상대속도로</a:t>
            </a:r>
            <a:endParaRPr lang="en-US" altLang="ko-KR" dirty="0" smtClean="0"/>
          </a:p>
          <a:p>
            <a:r>
              <a:rPr lang="ko-KR" altLang="en-US" dirty="0" smtClean="0"/>
              <a:t>봐야 하는 거 아닌가</a:t>
            </a:r>
            <a:r>
              <a:rPr lang="en-US" altLang="ko-KR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79459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꼭지점 마</a:t>
            </a:r>
            <a:r>
              <a:rPr lang="ko-KR" altLang="en-US" dirty="0"/>
              <a:t>찰</a:t>
            </a:r>
            <a:r>
              <a:rPr lang="ko-KR" altLang="en-US" dirty="0" smtClean="0"/>
              <a:t>력 계산 </a:t>
            </a:r>
            <a:r>
              <a:rPr lang="en-US" altLang="ko-KR" dirty="0" smtClean="0"/>
              <a:t>: v!=0 </a:t>
            </a:r>
            <a:r>
              <a:rPr lang="ko-KR" altLang="en-US" dirty="0" smtClean="0"/>
              <a:t>인 경우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 rot="1625809">
            <a:off x="1297013" y="2127150"/>
            <a:ext cx="914400" cy="127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04925" y="3539901"/>
            <a:ext cx="26642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734286" y="2764370"/>
            <a:ext cx="96125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4925" y="2348880"/>
            <a:ext cx="63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endParaRPr lang="ko-KR" alt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3241229" y="198883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무조</a:t>
            </a:r>
            <a:r>
              <a:rPr lang="ko-KR" altLang="en-US" dirty="0"/>
              <a:t>건</a:t>
            </a:r>
          </a:p>
        </p:txBody>
      </p:sp>
      <p:sp>
        <p:nvSpPr>
          <p:cNvPr id="11" name="직사각형 10"/>
          <p:cNvSpPr/>
          <p:nvPr/>
        </p:nvSpPr>
        <p:spPr>
          <a:xfrm rot="1625809">
            <a:off x="6289609" y="2145457"/>
            <a:ext cx="914400" cy="127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5497521" y="3558208"/>
            <a:ext cx="26642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726882" y="2782677"/>
            <a:ext cx="96125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97521" y="2367187"/>
            <a:ext cx="63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endParaRPr lang="ko-KR" altLang="en-US" baseline="-25000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6840538" y="3558208"/>
            <a:ext cx="100920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32555" y="3168312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Friction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mu</a:t>
            </a:r>
            <a:r>
              <a:rPr lang="en-US" altLang="ko-KR" baseline="-25000" dirty="0" err="1" smtClean="0"/>
              <a:t>k</a:t>
            </a:r>
            <a:r>
              <a:rPr lang="en-US" altLang="ko-KR" dirty="0" err="1" smtClean="0"/>
              <a:t>Fv</a:t>
            </a:r>
            <a:endParaRPr lang="ko-KR" altLang="en-US" baseline="-25000" dirty="0"/>
          </a:p>
        </p:txBody>
      </p:sp>
      <p:sp>
        <p:nvSpPr>
          <p:cNvPr id="18" name="오른쪽 화살표 17"/>
          <p:cNvSpPr/>
          <p:nvPr/>
        </p:nvSpPr>
        <p:spPr>
          <a:xfrm>
            <a:off x="3817293" y="267226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886315" y="3861048"/>
            <a:ext cx="48403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</a:t>
            </a:r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mu</a:t>
            </a:r>
            <a:r>
              <a:rPr lang="en-US" altLang="ko-KR" baseline="-25000" dirty="0" err="1" smtClean="0"/>
              <a:t>k</a:t>
            </a:r>
            <a:r>
              <a:rPr lang="en-US" altLang="ko-KR" dirty="0" err="1" smtClean="0"/>
              <a:t>Fv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a=0</a:t>
            </a:r>
            <a:r>
              <a:rPr lang="ko-KR" altLang="en-US" dirty="0" smtClean="0"/>
              <a:t>이고 등속운동</a:t>
            </a:r>
            <a:endParaRPr lang="en-US" altLang="ko-KR" dirty="0" smtClean="0"/>
          </a:p>
          <a:p>
            <a:r>
              <a:rPr lang="en-US" altLang="ko-KR" dirty="0" smtClean="0"/>
              <a:t>if </a:t>
            </a:r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mu</a:t>
            </a:r>
            <a:r>
              <a:rPr lang="en-US" altLang="ko-KR" baseline="-25000" dirty="0" err="1" smtClean="0"/>
              <a:t>k</a:t>
            </a:r>
            <a:r>
              <a:rPr lang="en-US" altLang="ko-KR" dirty="0" err="1" smtClean="0"/>
              <a:t>Fv</a:t>
            </a:r>
            <a:r>
              <a:rPr lang="ko-KR" altLang="en-US" dirty="0"/>
              <a:t>이면 </a:t>
            </a:r>
            <a:r>
              <a:rPr lang="en-US" altLang="ko-KR" dirty="0" smtClean="0"/>
              <a:t>a&gt;0</a:t>
            </a:r>
            <a:r>
              <a:rPr lang="ko-KR" altLang="en-US" dirty="0"/>
              <a:t>이고 가</a:t>
            </a:r>
            <a:r>
              <a:rPr lang="ko-KR" altLang="en-US" dirty="0" smtClean="0"/>
              <a:t>속운동</a:t>
            </a:r>
            <a:endParaRPr lang="en-US" altLang="ko-KR" dirty="0"/>
          </a:p>
          <a:p>
            <a:r>
              <a:rPr lang="en-US" altLang="ko-KR" dirty="0" smtClean="0"/>
              <a:t>if </a:t>
            </a:r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mu</a:t>
            </a:r>
            <a:r>
              <a:rPr lang="en-US" altLang="ko-KR" baseline="-25000" dirty="0" err="1" smtClean="0"/>
              <a:t>k</a:t>
            </a:r>
            <a:r>
              <a:rPr lang="en-US" altLang="ko-KR" dirty="0" err="1" smtClean="0"/>
              <a:t>Fv</a:t>
            </a:r>
            <a:r>
              <a:rPr lang="ko-KR" altLang="en-US" dirty="0"/>
              <a:t>이면 </a:t>
            </a:r>
            <a:r>
              <a:rPr lang="en-US" altLang="ko-KR" dirty="0" smtClean="0"/>
              <a:t>a&lt;0</a:t>
            </a:r>
            <a:r>
              <a:rPr lang="ko-KR" altLang="en-US" dirty="0"/>
              <a:t>이고 </a:t>
            </a:r>
            <a:r>
              <a:rPr lang="ko-KR" altLang="en-US" dirty="0" smtClean="0"/>
              <a:t>감속운동 하다가</a:t>
            </a:r>
            <a:endParaRPr lang="en-US" altLang="ko-KR" dirty="0" smtClean="0"/>
          </a:p>
          <a:p>
            <a:r>
              <a:rPr lang="en-US" altLang="ko-KR" dirty="0" smtClean="0"/>
              <a:t>v=0</a:t>
            </a:r>
            <a:r>
              <a:rPr lang="ko-KR" altLang="en-US" dirty="0" smtClean="0"/>
              <a:t>이 되는 순간 정지마찰력 계산으로 바뀜</a:t>
            </a:r>
            <a:endParaRPr lang="en-US" altLang="ko-KR" dirty="0"/>
          </a:p>
        </p:txBody>
      </p:sp>
      <p:sp>
        <p:nvSpPr>
          <p:cNvPr id="31" name="TextBox 30"/>
          <p:cNvSpPr txBox="1"/>
          <p:nvPr/>
        </p:nvSpPr>
        <p:spPr>
          <a:xfrm>
            <a:off x="1818771" y="980728"/>
            <a:ext cx="5513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마찬가지로 꼭지점이 떨어지면 마찰력은 없다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if </a:t>
            </a:r>
            <a:r>
              <a:rPr lang="ko-KR" altLang="en-US" dirty="0" smtClean="0"/>
              <a:t>꼭지점의 수직 상대변위</a:t>
            </a:r>
            <a:r>
              <a:rPr lang="en-US" altLang="ko-KR" dirty="0" smtClean="0"/>
              <a:t>&gt;0, </a:t>
            </a:r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Friction</a:t>
            </a:r>
            <a:r>
              <a:rPr lang="en-US" altLang="ko-KR" dirty="0" smtClean="0"/>
              <a:t>=0</a:t>
            </a:r>
          </a:p>
          <a:p>
            <a:r>
              <a:rPr lang="en-US" altLang="ko-KR" dirty="0"/>
              <a:t>if </a:t>
            </a:r>
            <a:r>
              <a:rPr lang="ko-KR" altLang="en-US" dirty="0"/>
              <a:t>꼭지점의 수직 </a:t>
            </a:r>
            <a:r>
              <a:rPr lang="ko-KR" altLang="en-US" dirty="0" smtClean="0"/>
              <a:t>상대변위</a:t>
            </a:r>
            <a:r>
              <a:rPr lang="en-US" altLang="ko-KR" dirty="0" smtClean="0"/>
              <a:t>&lt;=0</a:t>
            </a:r>
            <a:r>
              <a:rPr lang="en-US" altLang="ko-KR" dirty="0"/>
              <a:t>, </a:t>
            </a:r>
            <a:r>
              <a:rPr lang="ko-KR" altLang="en-US" dirty="0" smtClean="0"/>
              <a:t>아래 계산을 따른다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2" name="TextBox 31"/>
          <p:cNvSpPr txBox="1"/>
          <p:nvPr/>
        </p:nvSpPr>
        <p:spPr>
          <a:xfrm>
            <a:off x="1376838" y="5229200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상대 수직 변위는 수직력 계산에서 가져오면 될 것 같다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32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소나티나 돌려보자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일단 보류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03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수정상항 </a:t>
            </a:r>
            <a:r>
              <a:rPr lang="en-US" altLang="ko-KR" smtClean="0"/>
              <a:t>v04h (160601)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ko-KR" altLang="en-US" dirty="0" smtClean="0"/>
              <a:t>파람 추가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TimeIncr</a:t>
            </a:r>
            <a:endParaRPr lang="en-US" altLang="ko-KR" dirty="0"/>
          </a:p>
          <a:p>
            <a:pPr lvl="1"/>
            <a:r>
              <a:rPr lang="en-US" altLang="ko-KR" dirty="0" err="1" smtClean="0"/>
              <a:t>odeint</a:t>
            </a:r>
            <a:r>
              <a:rPr lang="ko-KR" altLang="en-US" dirty="0"/>
              <a:t>의 결과를 뽑아낼 시간 간격</a:t>
            </a:r>
            <a:endParaRPr lang="en-US" altLang="ko-KR" dirty="0"/>
          </a:p>
          <a:p>
            <a:pPr lvl="1"/>
            <a:r>
              <a:rPr lang="en-US" altLang="ko-KR" dirty="0"/>
              <a:t>v04f</a:t>
            </a:r>
            <a:r>
              <a:rPr lang="ko-KR" altLang="en-US" dirty="0"/>
              <a:t>까지는 </a:t>
            </a:r>
            <a:r>
              <a:rPr lang="en-US" altLang="ko-KR" dirty="0" err="1"/>
              <a:t>OP_Block_TimeFreq</a:t>
            </a:r>
            <a:r>
              <a:rPr lang="ko-KR" altLang="en-US" dirty="0"/>
              <a:t>의 값을 이용해 </a:t>
            </a:r>
            <a:r>
              <a:rPr lang="en-US" altLang="ko-KR" dirty="0" err="1"/>
              <a:t>odeint</a:t>
            </a:r>
            <a:r>
              <a:rPr lang="ko-KR" altLang="en-US" dirty="0"/>
              <a:t>의 결과를 뽑아낼 시간 간격을 </a:t>
            </a:r>
            <a:r>
              <a:rPr lang="ko-KR" altLang="en-US" dirty="0" smtClean="0"/>
              <a:t>정했었음</a:t>
            </a:r>
            <a:r>
              <a:rPr lang="en-US" altLang="ko-KR" dirty="0" smtClean="0"/>
              <a:t>\</a:t>
            </a:r>
          </a:p>
          <a:p>
            <a:pPr lvl="1"/>
            <a:r>
              <a:rPr lang="ko-KR" altLang="en-US" dirty="0" smtClean="0"/>
              <a:t>이제는 </a:t>
            </a:r>
            <a:r>
              <a:rPr lang="en-US" altLang="ko-KR" dirty="0" err="1"/>
              <a:t>OP_Block_TimeFreq</a:t>
            </a:r>
            <a:r>
              <a:rPr lang="ko-KR" altLang="en-US" dirty="0"/>
              <a:t>는 블록 결과를 저장하는 시간 간격으로만 사용됨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Input </a:t>
            </a:r>
            <a:r>
              <a:rPr lang="ko-KR" altLang="en-US" smtClean="0"/>
              <a:t>파람 수정</a:t>
            </a:r>
            <a:endParaRPr lang="en-US" altLang="ko-KR" dirty="0"/>
          </a:p>
          <a:p>
            <a:pPr lvl="1"/>
            <a:r>
              <a:rPr lang="ko-KR" altLang="en-US" dirty="0"/>
              <a:t>각 결과출력</a:t>
            </a:r>
            <a:r>
              <a:rPr lang="en-US" altLang="ko-KR" dirty="0"/>
              <a:t> </a:t>
            </a:r>
            <a:r>
              <a:rPr lang="en-US" altLang="ko-KR" dirty="0" err="1"/>
              <a:t>TimeFreq</a:t>
            </a:r>
            <a:r>
              <a:rPr lang="ko-KR" altLang="en-US" dirty="0"/>
              <a:t>를 </a:t>
            </a:r>
            <a:r>
              <a:rPr lang="en-US" altLang="ko-KR" dirty="0"/>
              <a:t>0</a:t>
            </a:r>
            <a:r>
              <a:rPr lang="ko-KR" altLang="en-US" dirty="0"/>
              <a:t>으로 놓으면 해당 결과는 출력되지 않음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Force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해석 완료 후</a:t>
            </a:r>
            <a:r>
              <a:rPr lang="en-US" altLang="ko-KR" dirty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en-US" altLang="ko-KR" dirty="0" smtClean="0"/>
              <a:t>Output_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_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폴더에서 </a:t>
            </a:r>
            <a:r>
              <a:rPr lang="en-US" altLang="ko-KR" dirty="0" smtClean="0"/>
              <a:t>Time.csv</a:t>
            </a:r>
            <a:r>
              <a:rPr lang="en-US" altLang="ko-KR" dirty="0"/>
              <a:t>, </a:t>
            </a:r>
            <a:r>
              <a:rPr lang="en-US" altLang="ko-KR" dirty="0" smtClean="0"/>
              <a:t>StateVector.csv </a:t>
            </a:r>
            <a:r>
              <a:rPr lang="ko-KR" altLang="en-US" dirty="0" smtClean="0"/>
              <a:t>를 실행 폴더에 복사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SAPCOR-POST_vxxx_Buildxxxx.py </a:t>
            </a:r>
            <a:r>
              <a:rPr lang="ko-KR" altLang="en-US" dirty="0" smtClean="0"/>
              <a:t>를 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“POST_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_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폴더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en-US" altLang="ko-KR" dirty="0"/>
              <a:t>Force </a:t>
            </a:r>
            <a:r>
              <a:rPr lang="ko-KR" altLang="en-US" dirty="0" smtClean="0"/>
              <a:t>모듈 별 변위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힘</a:t>
            </a:r>
            <a:r>
              <a:rPr lang="en-US" altLang="ko-KR" dirty="0"/>
              <a:t>, </a:t>
            </a:r>
            <a:r>
              <a:rPr lang="ko-KR" altLang="en-US" dirty="0"/>
              <a:t>모멘트 </a:t>
            </a:r>
            <a:r>
              <a:rPr lang="ko-KR" altLang="en-US" dirty="0" smtClean="0"/>
              <a:t>결과 출력</a:t>
            </a:r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endParaRPr lang="en-US" altLang="ko-KR" dirty="0"/>
          </a:p>
          <a:p>
            <a:pPr lvl="2"/>
            <a:r>
              <a:rPr lang="en-US" altLang="ko-KR" dirty="0" smtClean="0"/>
              <a:t>(</a:t>
            </a:r>
            <a:r>
              <a:rPr lang="en-US" altLang="ko-KR" dirty="0" smtClean="0"/>
              <a:t>K,L)_D.csv -&gt; </a:t>
            </a:r>
            <a:r>
              <a:rPr lang="ko-KR" altLang="en-US" dirty="0" smtClean="0"/>
              <a:t>다우웰 하중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(K,L)_DF.csv -&gt; </a:t>
            </a:r>
            <a:r>
              <a:rPr lang="ko-KR" altLang="en-US" dirty="0" smtClean="0"/>
              <a:t>다우웰 하중에 의한 마찰력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(K,L)_V.csv -&gt; </a:t>
            </a:r>
            <a:r>
              <a:rPr lang="ko-KR" altLang="en-US" dirty="0" smtClean="0"/>
              <a:t>수직 하중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(K,L)_VF.csv -&gt; </a:t>
            </a:r>
            <a:r>
              <a:rPr lang="ko-KR" altLang="en-US" dirty="0" smtClean="0"/>
              <a:t>수직 하중에 의한 마찰력</a:t>
            </a:r>
            <a:endParaRPr lang="en-US" altLang="ko-KR" dirty="0"/>
          </a:p>
          <a:p>
            <a:r>
              <a:rPr lang="ko-KR" altLang="en-US" dirty="0"/>
              <a:t>메인 모듈의 화면 출력 및 로그 파일 출력 형태 수정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94131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황당한 에러들이 발생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Dowel </a:t>
            </a:r>
            <a:r>
              <a:rPr lang="ko-KR" altLang="en-US" sz="2400" dirty="0" smtClean="0"/>
              <a:t>서브루틴 </a:t>
            </a:r>
            <a:r>
              <a:rPr lang="ko-KR" altLang="en-US" sz="2400" dirty="0" err="1" smtClean="0"/>
              <a:t>파라미터가</a:t>
            </a:r>
            <a:r>
              <a:rPr lang="ko-KR" altLang="en-US" sz="2400" dirty="0" smtClean="0"/>
              <a:t> 서로 </a:t>
            </a:r>
            <a:r>
              <a:rPr lang="ko-KR" altLang="en-US" sz="2400" dirty="0" err="1" smtClean="0"/>
              <a:t>안맞음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en-US" altLang="ko-KR" sz="1400" b="1" dirty="0" smtClean="0"/>
              <a:t>CALL </a:t>
            </a:r>
            <a:r>
              <a:rPr lang="en-US" altLang="ko-KR" sz="1400" dirty="0" smtClean="0"/>
              <a:t>DOWEL(</a:t>
            </a:r>
            <a:br>
              <a:rPr lang="en-US" altLang="ko-KR" sz="1400" dirty="0" smtClean="0"/>
            </a:br>
            <a:r>
              <a:rPr lang="en-US" altLang="ko-KR" sz="1400" dirty="0" smtClean="0"/>
              <a:t>K     </a:t>
            </a:r>
            <a:r>
              <a:rPr lang="en-US" altLang="ko-KR" sz="1400" dirty="0"/>
              <a:t>,L ,Z  ,X     ,H     ,D     ,DLTDWR,DLTDWL,IFSG  ,SPKDWA,SPCDWA,DWA   ,DWF   ,DRF   ,DLF   ,DRFM  ,DLFM  ,XBP   ,M     ,N     ,MDMY1 ,MDMY2 ,SNT   ,CST   ,SNB   ,CSB   )     </a:t>
            </a:r>
            <a:endParaRPr lang="ko-KR" altLang="en-US" sz="1400" dirty="0"/>
          </a:p>
          <a:p>
            <a:pPr lvl="1"/>
            <a:r>
              <a:rPr lang="en-US" altLang="ko-KR" sz="1400" b="1" dirty="0" smtClean="0"/>
              <a:t>SUBROUTINE </a:t>
            </a:r>
            <a:r>
              <a:rPr lang="en-US" altLang="ko-KR" sz="1400" dirty="0" smtClean="0"/>
              <a:t>DOWEL(</a:t>
            </a:r>
            <a:br>
              <a:rPr lang="en-US" altLang="ko-KR" sz="1400" dirty="0" smtClean="0"/>
            </a:br>
            <a:r>
              <a:rPr lang="en-US" altLang="ko-KR" sz="1400" dirty="0" smtClean="0"/>
              <a:t>K     </a:t>
            </a:r>
            <a:r>
              <a:rPr lang="en-US" altLang="ko-KR" sz="1400" dirty="0"/>
              <a:t>,L ,Z  ,X     ,H     ,D     ,DLTDWR,DLTDWL,IFSG  ,SPKDWA,SPCDWA,DWA   ,DWF   ,DRF   ,DLF   ,DRFM  ,DLFM  ,XBP   ,M     ,N     ,MDMY1 ,MDMY2 ,SNT   ,CST   ,SNB   ,CSB   ,</a:t>
            </a:r>
            <a:r>
              <a:rPr lang="en-US" altLang="ko-KR" sz="1400" dirty="0">
                <a:solidFill>
                  <a:srgbClr val="FF0000"/>
                </a:solidFill>
              </a:rPr>
              <a:t>UBYD</a:t>
            </a:r>
            <a:r>
              <a:rPr lang="en-US" altLang="ko-KR" sz="1400" dirty="0"/>
              <a:t>  </a:t>
            </a:r>
            <a:r>
              <a:rPr lang="en-US" altLang="ko-KR" sz="1400" dirty="0" smtClean="0"/>
              <a:t>)</a:t>
            </a:r>
          </a:p>
          <a:p>
            <a:pPr lvl="1"/>
            <a:r>
              <a:rPr lang="ko-KR" altLang="en-US" sz="1400" dirty="0" smtClean="0"/>
              <a:t>콜 쪽에 </a:t>
            </a:r>
            <a:r>
              <a:rPr lang="en-US" altLang="ko-KR" sz="1400" dirty="0" smtClean="0"/>
              <a:t>UBYD </a:t>
            </a:r>
            <a:r>
              <a:rPr lang="ko-KR" altLang="en-US" sz="1400" dirty="0" smtClean="0"/>
              <a:t>추가하니 일단 해결됨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2400" dirty="0" smtClean="0"/>
              <a:t>서브 </a:t>
            </a:r>
            <a:r>
              <a:rPr lang="en-US" altLang="ko-KR" sz="2400" dirty="0" smtClean="0"/>
              <a:t>ROC</a:t>
            </a:r>
            <a:r>
              <a:rPr lang="ko-KR" altLang="en-US" sz="2400" dirty="0" smtClean="0"/>
              <a:t>를 </a:t>
            </a:r>
            <a:r>
              <a:rPr lang="ko-KR" altLang="en-US" sz="2400" dirty="0" err="1" smtClean="0"/>
              <a:t>콜하는데</a:t>
            </a:r>
            <a:r>
              <a:rPr lang="ko-KR" altLang="en-US" sz="2400" dirty="0" smtClean="0"/>
              <a:t> 변수 </a:t>
            </a:r>
            <a:r>
              <a:rPr lang="en-US" altLang="ko-KR" sz="2400" dirty="0" smtClean="0"/>
              <a:t>type</a:t>
            </a:r>
            <a:r>
              <a:rPr lang="ko-KR" altLang="en-US" sz="2400" dirty="0" smtClean="0"/>
              <a:t>이 </a:t>
            </a:r>
            <a:r>
              <a:rPr lang="ko-KR" altLang="en-US" sz="2400" dirty="0" err="1" smtClean="0"/>
              <a:t>안맞다고</a:t>
            </a:r>
            <a:r>
              <a:rPr lang="ko-KR" altLang="en-US" sz="2400" dirty="0" smtClean="0"/>
              <a:t> 난리임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en-US" altLang="ko-KR" sz="1400" dirty="0" smtClean="0"/>
              <a:t>IAG</a:t>
            </a:r>
            <a:r>
              <a:rPr lang="en-US" altLang="ko-KR" sz="1400" dirty="0"/>
              <a:t>, IVSG, IFSG, IMG980 </a:t>
            </a:r>
            <a:r>
              <a:rPr lang="ko-KR" altLang="en-US" sz="1400" dirty="0" smtClean="0"/>
              <a:t>이 네 변수가 일단 문제임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이거 외에도 엄청 더 있음</a:t>
            </a:r>
            <a:r>
              <a:rPr lang="en-US" altLang="ko-KR" sz="1400" dirty="0" smtClean="0"/>
              <a:t>)</a:t>
            </a:r>
          </a:p>
          <a:p>
            <a:pPr lvl="1"/>
            <a:r>
              <a:rPr lang="ko-KR" altLang="en-US" sz="1400" dirty="0" smtClean="0"/>
              <a:t>시도</a:t>
            </a:r>
            <a:r>
              <a:rPr lang="en-US" altLang="ko-KR" sz="1400" dirty="0" smtClean="0"/>
              <a:t>1</a:t>
            </a:r>
          </a:p>
          <a:p>
            <a:pPr lvl="2"/>
            <a:r>
              <a:rPr lang="en-US" altLang="ko-KR" sz="1000" dirty="0" smtClean="0"/>
              <a:t>Sub ROC()</a:t>
            </a:r>
            <a:r>
              <a:rPr lang="ko-KR" altLang="en-US" sz="1000" dirty="0" smtClean="0"/>
              <a:t>에서 해당 변수를 원래 정의된 대로 </a:t>
            </a:r>
            <a:r>
              <a:rPr lang="en-US" altLang="ko-KR" sz="1000" dirty="0" smtClean="0"/>
              <a:t>real*8 </a:t>
            </a:r>
            <a:r>
              <a:rPr lang="ko-KR" altLang="en-US" sz="1000" dirty="0" smtClean="0"/>
              <a:t>로 명시적 정의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안됨</a:t>
            </a:r>
            <a:endParaRPr lang="en-US" altLang="ko-KR" sz="1000" dirty="0" smtClean="0"/>
          </a:p>
          <a:p>
            <a:pPr lvl="1"/>
            <a:r>
              <a:rPr lang="ko-KR" altLang="en-US" sz="1400" dirty="0" smtClean="0"/>
              <a:t>시도</a:t>
            </a:r>
            <a:r>
              <a:rPr lang="en-US" altLang="ko-KR" sz="1400" dirty="0" smtClean="0"/>
              <a:t>2</a:t>
            </a:r>
          </a:p>
          <a:p>
            <a:pPr lvl="2"/>
            <a:r>
              <a:rPr lang="ko-KR" altLang="en-US" sz="1000" dirty="0" smtClean="0"/>
              <a:t>혹시 </a:t>
            </a:r>
            <a:r>
              <a:rPr lang="en-US" altLang="ko-KR" sz="1000" dirty="0" smtClean="0"/>
              <a:t>72 </a:t>
            </a:r>
            <a:r>
              <a:rPr lang="ko-KR" altLang="en-US" sz="1000" dirty="0" smtClean="0"/>
              <a:t>열 이후의 </a:t>
            </a:r>
            <a:r>
              <a:rPr lang="ko-KR" altLang="en-US" sz="1000" dirty="0" err="1" smtClean="0"/>
              <a:t>행번호</a:t>
            </a:r>
            <a:r>
              <a:rPr lang="ko-KR" altLang="en-US" sz="1000" dirty="0" smtClean="0"/>
              <a:t> 때문이 아닐까</a:t>
            </a:r>
            <a:r>
              <a:rPr lang="en-US" altLang="ko-KR" sz="1000" dirty="0" smtClean="0"/>
              <a:t>? </a:t>
            </a:r>
            <a:r>
              <a:rPr lang="ko-KR" altLang="en-US" sz="1000" dirty="0" smtClean="0"/>
              <a:t>다 지워보자</a:t>
            </a:r>
            <a:r>
              <a:rPr lang="en-US" altLang="ko-KR" sz="1000" dirty="0" smtClean="0"/>
              <a:t>. -&gt; </a:t>
            </a:r>
            <a:r>
              <a:rPr lang="ko-KR" altLang="en-US" sz="1000" dirty="0" smtClean="0"/>
              <a:t>안됨</a:t>
            </a:r>
            <a:r>
              <a:rPr lang="en-US" altLang="ko-KR" sz="1000" dirty="0" smtClean="0"/>
              <a:t>.</a:t>
            </a:r>
          </a:p>
          <a:p>
            <a:pPr lvl="1"/>
            <a:r>
              <a:rPr lang="ko-KR" altLang="en-US" sz="1400" dirty="0" smtClean="0"/>
              <a:t>시도</a:t>
            </a:r>
            <a:r>
              <a:rPr lang="en-US" altLang="ko-KR" sz="1400" dirty="0" smtClean="0"/>
              <a:t>3</a:t>
            </a:r>
          </a:p>
          <a:p>
            <a:pPr lvl="2"/>
            <a:r>
              <a:rPr lang="ko-KR" altLang="en-US" sz="1000" dirty="0" smtClean="0"/>
              <a:t>문제되는 </a:t>
            </a:r>
            <a:r>
              <a:rPr lang="en-US" altLang="ko-KR" sz="1000" dirty="0" smtClean="0"/>
              <a:t>Call</a:t>
            </a:r>
            <a:r>
              <a:rPr lang="ko-KR" altLang="en-US" sz="1000" dirty="0" smtClean="0"/>
              <a:t>을 모두 주석 처리 동일 형태 </a:t>
            </a:r>
            <a:r>
              <a:rPr lang="en-US" altLang="ko-KR" sz="1000" dirty="0" smtClean="0"/>
              <a:t>sub</a:t>
            </a:r>
            <a:r>
              <a:rPr lang="ko-KR" altLang="en-US" sz="1000" dirty="0" smtClean="0"/>
              <a:t>만들어 테스트</a:t>
            </a:r>
            <a:endParaRPr lang="en-US" altLang="ko-KR" sz="1000" dirty="0" smtClean="0"/>
          </a:p>
          <a:p>
            <a:pPr lvl="1"/>
            <a:r>
              <a:rPr lang="ko-KR" altLang="en-US" sz="1400" dirty="0" smtClean="0"/>
              <a:t>문제점 발견</a:t>
            </a:r>
            <a:endParaRPr lang="en-US" altLang="ko-KR" sz="1400" dirty="0" smtClean="0"/>
          </a:p>
          <a:p>
            <a:pPr lvl="2"/>
            <a:r>
              <a:rPr lang="en-US" altLang="ko-KR" sz="1000" dirty="0" smtClean="0"/>
              <a:t>real*8 </a:t>
            </a:r>
            <a:r>
              <a:rPr lang="ko-KR" altLang="en-US" sz="1000" dirty="0" smtClean="0"/>
              <a:t>이 </a:t>
            </a:r>
            <a:r>
              <a:rPr lang="en-US" altLang="ko-KR" sz="1000" dirty="0" smtClean="0"/>
              <a:t>call – sub </a:t>
            </a:r>
            <a:r>
              <a:rPr lang="ko-KR" altLang="en-US" sz="1000" dirty="0" smtClean="0"/>
              <a:t>에서 제대로 안 넘겨지는 모양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모두 </a:t>
            </a:r>
            <a:r>
              <a:rPr lang="en-US" altLang="ko-KR" sz="1000" dirty="0" smtClean="0"/>
              <a:t>real</a:t>
            </a:r>
            <a:r>
              <a:rPr lang="ko-KR" altLang="en-US" sz="1000" dirty="0" smtClean="0"/>
              <a:t>로 변경</a:t>
            </a:r>
            <a:endParaRPr lang="en-US" altLang="ko-KR" sz="1000" dirty="0" smtClean="0"/>
          </a:p>
          <a:p>
            <a:pPr lvl="2"/>
            <a:r>
              <a:rPr lang="en-US" altLang="ko-KR" sz="1000" dirty="0" smtClean="0"/>
              <a:t>double precision – real </a:t>
            </a:r>
            <a:r>
              <a:rPr lang="ko-KR" altLang="en-US" sz="1000" dirty="0" smtClean="0"/>
              <a:t>조합이 있음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모두 </a:t>
            </a:r>
            <a:r>
              <a:rPr lang="en-US" altLang="ko-KR" sz="1000" dirty="0" smtClean="0"/>
              <a:t>real</a:t>
            </a:r>
            <a:r>
              <a:rPr lang="ko-KR" altLang="en-US" sz="1000" dirty="0" smtClean="0"/>
              <a:t>로 변경</a:t>
            </a:r>
            <a:endParaRPr lang="en-US" altLang="ko-KR" sz="1000" dirty="0" smtClean="0"/>
          </a:p>
          <a:p>
            <a:pPr lvl="2"/>
            <a:r>
              <a:rPr lang="ko-KR" altLang="en-US" sz="1000" dirty="0" err="1" smtClean="0"/>
              <a:t>빌드시</a:t>
            </a:r>
            <a:r>
              <a:rPr lang="ko-KR" altLang="en-US" sz="1000" dirty="0" smtClean="0"/>
              <a:t> 메뉴에 </a:t>
            </a:r>
            <a:r>
              <a:rPr lang="ko-KR" altLang="en-US" sz="1000" dirty="0" err="1" smtClean="0"/>
              <a:t>클린을</a:t>
            </a:r>
            <a:r>
              <a:rPr lang="ko-KR" altLang="en-US" sz="1000" dirty="0" smtClean="0"/>
              <a:t> 먼저하고 </a:t>
            </a:r>
            <a:r>
              <a:rPr lang="ko-KR" altLang="en-US" sz="1000" dirty="0" err="1" smtClean="0"/>
              <a:t>빌드할</a:t>
            </a:r>
            <a:r>
              <a:rPr lang="ko-KR" altLang="en-US" sz="1000" dirty="0" smtClean="0"/>
              <a:t> 것</a:t>
            </a:r>
            <a:endParaRPr lang="en-US" altLang="ko-KR" sz="1000" dirty="0" smtClean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29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기</a:t>
            </a:r>
            <a:r>
              <a:rPr lang="ko-KR" altLang="en-US" dirty="0"/>
              <a:t>본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8" name="실행 단추: 홈 7">
            <a:hlinkClick r:id="" action="ppaction://hlinkshowjump?jump=firstslide" highlightClick="1"/>
            <a:hlinkHover r:id="" action="ppaction://noaction">
              <a:snd r:embed="rId2" name="cashreg.wav"/>
            </a:hlinkHover>
          </p:cNvPr>
          <p:cNvSpPr/>
          <p:nvPr/>
        </p:nvSpPr>
        <p:spPr>
          <a:xfrm>
            <a:off x="8676456" y="116632"/>
            <a:ext cx="360040" cy="360000"/>
          </a:xfrm>
          <a:prstGeom prst="actionButtonHome">
            <a:avLst/>
          </a:prstGeom>
          <a:ln w="158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16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 블록은 다우웰</a:t>
            </a:r>
            <a:r>
              <a:rPr lang="en-US" altLang="ko-KR" dirty="0" smtClean="0"/>
              <a:t>/</a:t>
            </a:r>
            <a:r>
              <a:rPr lang="ko-KR" altLang="en-US" dirty="0" smtClean="0"/>
              <a:t>핀이 벗겨지지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모든 블록이 수직으로 접촉할 때는 꼭지점끼리 접촉한다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모든 블록의 최대 회전각도는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도 이하 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마찰력은 수평과 수직방향으로만 작용한다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소스 파일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16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243583"/>
              </p:ext>
            </p:extLst>
          </p:nvPr>
        </p:nvGraphicFramePr>
        <p:xfrm>
          <a:off x="395536" y="836712"/>
          <a:ext cx="8496944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/>
                <a:gridCol w="50405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SonKAERI_v#.py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메인</a:t>
                      </a:r>
                      <a:r>
                        <a:rPr lang="en-US" altLang="ko-KR" dirty="0" smtClean="0"/>
                        <a:t>. #</a:t>
                      </a:r>
                      <a:r>
                        <a:rPr lang="ko-KR" altLang="en-US" dirty="0" smtClean="0"/>
                        <a:t>는 버전 정보</a:t>
                      </a:r>
                      <a:r>
                        <a:rPr lang="en-US" altLang="ko-KR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SonKAERI_v#_Force.py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ODEINT()</a:t>
                      </a:r>
                      <a:r>
                        <a:rPr lang="ko-KR" altLang="en-US" dirty="0" smtClean="0"/>
                        <a:t>의 하중 계산을 위한 준비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하중 별 서브루틴 호출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SonKAERI_v#_Force_Block_D.py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Dowel </a:t>
                      </a:r>
                      <a:r>
                        <a:rPr lang="ko-KR" altLang="en-US" dirty="0" smtClean="0"/>
                        <a:t>하중 계산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SonKAERI_v#_Force_Block_H.py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내부 블록 간 </a:t>
                      </a:r>
                      <a:r>
                        <a:rPr lang="ko-KR" altLang="en-US" dirty="0" err="1" smtClean="0"/>
                        <a:t>수평력</a:t>
                      </a:r>
                      <a:r>
                        <a:rPr lang="ko-KR" altLang="en-US" dirty="0" smtClean="0"/>
                        <a:t> 계산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SonKAERI_v#_Force_Block_V.py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내부 블록 간 또는 내부 블록과 </a:t>
                      </a:r>
                      <a:r>
                        <a:rPr lang="en-US" altLang="ko-KR" dirty="0" smtClean="0"/>
                        <a:t>CSB/Base </a:t>
                      </a:r>
                      <a:r>
                        <a:rPr lang="ko-KR" altLang="en-US" dirty="0" smtClean="0"/>
                        <a:t>간 수직력 계산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SonKAERI_v#_Input.py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사용자 </a:t>
                      </a:r>
                      <a:r>
                        <a:rPr lang="ko-KR" altLang="en-US" dirty="0" err="1" smtClean="0"/>
                        <a:t>입력치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SonKAERI_v#_Misc.py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기타 서브루틴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실행 단추: 홈 5">
            <a:hlinkClick r:id="" action="ppaction://hlinkshowjump?jump=firstslide" highlightClick="1"/>
            <a:hlinkHover r:id="" action="ppaction://noaction">
              <a:snd r:embed="rId2" name="cashreg.wav"/>
            </a:hlinkHover>
          </p:cNvPr>
          <p:cNvSpPr/>
          <p:nvPr/>
        </p:nvSpPr>
        <p:spPr>
          <a:xfrm>
            <a:off x="8676456" y="116632"/>
            <a:ext cx="360040" cy="360000"/>
          </a:xfrm>
          <a:prstGeom prst="actionButtonHome">
            <a:avLst/>
          </a:prstGeom>
          <a:ln w="158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58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000" dirty="0" smtClean="0"/>
              <a:t>기호 표시</a:t>
            </a:r>
            <a:endParaRPr lang="ko-KR" altLang="en-US" sz="8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실행 단추: 홈 5">
            <a:hlinkClick r:id="" action="ppaction://hlinkshowjump?jump=firstslide" highlightClick="1"/>
            <a:hlinkHover r:id="" action="ppaction://noaction">
              <a:snd r:embed="rId2" name="cashreg.wav"/>
            </a:hlinkHover>
          </p:cNvPr>
          <p:cNvSpPr/>
          <p:nvPr/>
        </p:nvSpPr>
        <p:spPr>
          <a:xfrm>
            <a:off x="8676456" y="116632"/>
            <a:ext cx="360040" cy="360000"/>
          </a:xfrm>
          <a:prstGeom prst="actionButtonHome">
            <a:avLst/>
          </a:prstGeom>
          <a:ln w="158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29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[v5] Force </a:t>
            </a:r>
            <a:r>
              <a:rPr lang="en-US" altLang="ko-KR" dirty="0" err="1" smtClean="0"/>
              <a:t>SuperScript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6660232" y="827006"/>
            <a:ext cx="14357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&lt;1</a:t>
            </a:r>
            <a:r>
              <a:rPr lang="en-US" altLang="ko-KR" sz="1200" baseline="30000" dirty="0" smtClean="0"/>
              <a:t>st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Character&gt;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Horizontal</a:t>
            </a:r>
          </a:p>
          <a:p>
            <a:r>
              <a:rPr lang="en-US" altLang="ko-KR" sz="1200" dirty="0" smtClean="0"/>
              <a:t>T : Top</a:t>
            </a:r>
          </a:p>
          <a:p>
            <a:r>
              <a:rPr lang="en-US" altLang="ko-KR" sz="1200" dirty="0" smtClean="0"/>
              <a:t>M : Upper-Middle</a:t>
            </a:r>
          </a:p>
          <a:p>
            <a:r>
              <a:rPr lang="en-US" altLang="ko-KR" sz="1200" dirty="0" smtClean="0"/>
              <a:t>N : Lower-Middle</a:t>
            </a:r>
          </a:p>
          <a:p>
            <a:r>
              <a:rPr lang="en-US" altLang="ko-KR" sz="1200" dirty="0" smtClean="0"/>
              <a:t>B : Bottom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Vertical</a:t>
            </a:r>
          </a:p>
          <a:p>
            <a:r>
              <a:rPr lang="en-US" altLang="ko-KR" sz="1200" dirty="0" smtClean="0"/>
              <a:t>V : Vertical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Friction</a:t>
            </a:r>
          </a:p>
          <a:p>
            <a:r>
              <a:rPr lang="en-US" altLang="ko-KR" sz="1200" dirty="0" smtClean="0"/>
              <a:t>F : Friction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Dowel</a:t>
            </a:r>
          </a:p>
          <a:p>
            <a:r>
              <a:rPr lang="en-US" altLang="ko-KR" sz="1200" dirty="0" smtClean="0"/>
              <a:t>D : Dowel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Fluid</a:t>
            </a:r>
          </a:p>
          <a:p>
            <a:r>
              <a:rPr lang="en-US" altLang="ko-KR" sz="1200" dirty="0" smtClean="0"/>
              <a:t>P : Pressure Drop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&lt;2</a:t>
            </a:r>
            <a:r>
              <a:rPr lang="en-US" altLang="ko-KR" sz="1200" baseline="30000" dirty="0" smtClean="0"/>
              <a:t>nd</a:t>
            </a:r>
            <a:r>
              <a:rPr lang="en-US" altLang="ko-KR" sz="1200" dirty="0" smtClean="0"/>
              <a:t> Character&gt;</a:t>
            </a:r>
          </a:p>
          <a:p>
            <a:r>
              <a:rPr lang="en-US" altLang="ko-KR" sz="1200" dirty="0" smtClean="0"/>
              <a:t>L : Left</a:t>
            </a:r>
          </a:p>
          <a:p>
            <a:r>
              <a:rPr lang="en-US" altLang="ko-KR" sz="1200" dirty="0" smtClean="0"/>
              <a:t>R : Right</a:t>
            </a:r>
          </a:p>
          <a:p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406901"/>
            <a:ext cx="12170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그룹핑</a:t>
            </a:r>
            <a:r>
              <a:rPr lang="ko-KR" altLang="en-US" sz="800" dirty="0" smtClean="0"/>
              <a:t> 내용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/>
              <a:t>블록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/>
              <a:t>몸체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/>
              <a:t>다우웰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좌표축</a:t>
            </a:r>
            <a:r>
              <a:rPr lang="en-US" altLang="ko-KR" sz="800" dirty="0" smtClean="0"/>
              <a:t>+</a:t>
            </a:r>
            <a:r>
              <a:rPr lang="ko-KR" altLang="en-US" sz="800" dirty="0" smtClean="0"/>
              <a:t>이름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수직 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회전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각도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각도 이름</a:t>
            </a:r>
            <a:endParaRPr lang="en-US" altLang="ko-KR" sz="800" dirty="0" smtClean="0"/>
          </a:p>
          <a:p>
            <a:r>
              <a:rPr lang="en-US" altLang="ko-KR" sz="800" dirty="0" smtClean="0"/>
              <a:t>  </a:t>
            </a:r>
            <a:r>
              <a:rPr lang="ko-KR" altLang="en-US" sz="800" dirty="0" smtClean="0"/>
              <a:t>자중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자중 이름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블록 치수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h,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b,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a,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d,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ko-KR" altLang="en-US" sz="800" dirty="0" err="1" smtClean="0"/>
              <a:t>수평력</a:t>
            </a:r>
            <a:endParaRPr lang="en-US" altLang="ko-KR" sz="800" dirty="0" smtClean="0"/>
          </a:p>
          <a:p>
            <a:r>
              <a:rPr lang="ko-KR" altLang="en-US" sz="800" dirty="0" smtClean="0"/>
              <a:t>수직력</a:t>
            </a:r>
            <a:endParaRPr lang="en-US" altLang="ko-KR" sz="800" dirty="0" smtClean="0"/>
          </a:p>
          <a:p>
            <a:r>
              <a:rPr lang="ko-KR" altLang="en-US" sz="800" dirty="0" err="1" smtClean="0"/>
              <a:t>다우웰력</a:t>
            </a:r>
            <a:r>
              <a:rPr lang="en-US" altLang="ko-KR" sz="800" dirty="0" smtClean="0"/>
              <a:t>+</a:t>
            </a:r>
            <a:r>
              <a:rPr lang="ko-KR" altLang="en-US" sz="800" dirty="0" smtClean="0"/>
              <a:t>다우웰 표시</a:t>
            </a:r>
            <a:endParaRPr lang="en-US" altLang="ko-KR" sz="800" dirty="0" smtClean="0"/>
          </a:p>
          <a:p>
            <a:r>
              <a:rPr lang="ko-KR" altLang="en-US" sz="800" dirty="0" smtClean="0"/>
              <a:t>수평마찰력</a:t>
            </a:r>
            <a:endParaRPr lang="en-US" altLang="ko-KR" sz="800" dirty="0" smtClean="0"/>
          </a:p>
          <a:p>
            <a:r>
              <a:rPr lang="ko-KR" altLang="en-US" sz="800" dirty="0" smtClean="0"/>
              <a:t>다우웰 마찰력</a:t>
            </a:r>
            <a:endParaRPr lang="en-US" altLang="ko-KR" sz="800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2288142" y="1244952"/>
            <a:ext cx="3686173" cy="4659910"/>
            <a:chOff x="1245867" y="979533"/>
            <a:chExt cx="3686173" cy="4659910"/>
          </a:xfrm>
        </p:grpSpPr>
        <p:grpSp>
          <p:nvGrpSpPr>
            <p:cNvPr id="83" name="그룹 82"/>
            <p:cNvGrpSpPr/>
            <p:nvPr/>
          </p:nvGrpSpPr>
          <p:grpSpPr>
            <a:xfrm>
              <a:off x="1983185" y="1856193"/>
              <a:ext cx="1872000" cy="3232033"/>
              <a:chOff x="1983185" y="1856193"/>
              <a:chExt cx="1872000" cy="3232033"/>
            </a:xfrm>
          </p:grpSpPr>
          <p:sp>
            <p:nvSpPr>
              <p:cNvPr id="84" name="직사각형 83"/>
              <p:cNvSpPr/>
              <p:nvPr/>
            </p:nvSpPr>
            <p:spPr bwMode="auto">
              <a:xfrm rot="600000">
                <a:off x="1983185" y="2141192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 bwMode="auto">
              <a:xfrm rot="600000">
                <a:off x="2035037" y="4618385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 bwMode="auto">
              <a:xfrm rot="600000">
                <a:off x="3066474" y="480022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7" name="사다리꼴 86"/>
              <p:cNvSpPr/>
              <p:nvPr/>
            </p:nvSpPr>
            <p:spPr bwMode="auto">
              <a:xfrm rot="600000">
                <a:off x="2536059" y="1856193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8" name="사다리꼴 87"/>
              <p:cNvSpPr/>
              <p:nvPr/>
            </p:nvSpPr>
            <p:spPr bwMode="auto">
              <a:xfrm rot="600000">
                <a:off x="3549185" y="2034975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2029603" y="2145042"/>
              <a:ext cx="2861918" cy="2171890"/>
              <a:chOff x="2029603" y="2145042"/>
              <a:chExt cx="2861918" cy="2171890"/>
            </a:xfrm>
          </p:grpSpPr>
          <p:sp>
            <p:nvSpPr>
              <p:cNvPr id="90" name="원호 89"/>
              <p:cNvSpPr/>
              <p:nvPr/>
            </p:nvSpPr>
            <p:spPr bwMode="auto">
              <a:xfrm>
                <a:off x="2487185" y="3164099"/>
                <a:ext cx="864000" cy="864000"/>
              </a:xfrm>
              <a:prstGeom prst="arc">
                <a:avLst>
                  <a:gd name="adj1" fmla="val 13179414"/>
                  <a:gd name="adj2" fmla="val 824064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91" name="직선 화살표 연결선 90"/>
              <p:cNvCxnSpPr/>
              <p:nvPr/>
            </p:nvCxnSpPr>
            <p:spPr bwMode="auto">
              <a:xfrm>
                <a:off x="2919185" y="3596099"/>
                <a:ext cx="158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92" name="직선 화살표 연결선 91"/>
              <p:cNvCxnSpPr/>
              <p:nvPr/>
            </p:nvCxnSpPr>
            <p:spPr bwMode="auto">
              <a:xfrm>
                <a:off x="2918110" y="2948580"/>
                <a:ext cx="0" cy="648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/>
            </p:spPr>
          </p:cxnSp>
          <p:cxnSp>
            <p:nvCxnSpPr>
              <p:cNvPr id="93" name="직선 화살표 연결선 92"/>
              <p:cNvCxnSpPr/>
              <p:nvPr/>
            </p:nvCxnSpPr>
            <p:spPr bwMode="auto">
              <a:xfrm>
                <a:off x="2919731" y="3596099"/>
                <a:ext cx="0" cy="54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94" name="원호 93"/>
              <p:cNvSpPr/>
              <p:nvPr/>
            </p:nvSpPr>
            <p:spPr bwMode="auto">
              <a:xfrm>
                <a:off x="2029603" y="2431940"/>
                <a:ext cx="1800000" cy="1800000"/>
              </a:xfrm>
              <a:prstGeom prst="arc">
                <a:avLst>
                  <a:gd name="adj1" fmla="val 16181104"/>
                  <a:gd name="adj2" fmla="val 1694006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95" name="직선 연결선 94"/>
              <p:cNvCxnSpPr/>
              <p:nvPr/>
            </p:nvCxnSpPr>
            <p:spPr bwMode="auto">
              <a:xfrm flipV="1">
                <a:off x="2919731" y="2372732"/>
                <a:ext cx="0" cy="4680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직사각형 95"/>
                  <p:cNvSpPr/>
                  <p:nvPr/>
                </p:nvSpPr>
                <p:spPr>
                  <a:xfrm>
                    <a:off x="4444412" y="3432201"/>
                    <a:ext cx="447109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" name="직사각형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4412" y="3432201"/>
                    <a:ext cx="447109" cy="273408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직사각형 96"/>
                  <p:cNvSpPr/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/>
                        </m:sSubSup>
                      </m:oMath>
                    </a14:m>
                    <a:r>
                      <a:rPr lang="en-US" altLang="ko-KR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g </a:t>
                    </a:r>
                    <a:r>
                      <a:rPr lang="en-US" altLang="ko-KR" sz="1100" b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ko-KR" altLang="ko-KR" sz="1100" b="0" dirty="0" smtClean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sup>
                        </m:sSubSup>
                      </m:oMath>
                    </a14:m>
                    <a:endParaRPr lang="ko-KR" altLang="ko-KR" sz="1100" b="0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직사각형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869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직사각형 97"/>
                  <p:cNvSpPr/>
                  <p:nvPr/>
                </p:nvSpPr>
                <p:spPr>
                  <a:xfrm>
                    <a:off x="2793387" y="2145042"/>
                    <a:ext cx="442172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ko-KR" altLang="en-US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직사각형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93387" y="2145042"/>
                    <a:ext cx="442172" cy="273408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직사각형 98"/>
                  <p:cNvSpPr/>
                  <p:nvPr/>
                </p:nvSpPr>
                <p:spPr>
                  <a:xfrm>
                    <a:off x="2519188" y="2773033"/>
                    <a:ext cx="466474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9" name="직사각형 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9188" y="2773033"/>
                    <a:ext cx="466474" cy="27340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그룹 99"/>
            <p:cNvGrpSpPr/>
            <p:nvPr/>
          </p:nvGrpSpPr>
          <p:grpSpPr>
            <a:xfrm>
              <a:off x="2725568" y="2014145"/>
              <a:ext cx="1567826" cy="3208106"/>
              <a:chOff x="2725568" y="2014145"/>
              <a:chExt cx="1567826" cy="3208106"/>
            </a:xfrm>
          </p:grpSpPr>
          <p:cxnSp>
            <p:nvCxnSpPr>
              <p:cNvPr id="101" name="직선 화살표 연결선 100"/>
              <p:cNvCxnSpPr/>
              <p:nvPr/>
            </p:nvCxnSpPr>
            <p:spPr bwMode="auto">
              <a:xfrm rot="6000000">
                <a:off x="3240255" y="3964832"/>
                <a:ext cx="0" cy="93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2" name="직선 화살표 연결선 101"/>
              <p:cNvCxnSpPr/>
              <p:nvPr/>
            </p:nvCxnSpPr>
            <p:spPr bwMode="auto">
              <a:xfrm flipH="1">
                <a:off x="3788569" y="3787311"/>
                <a:ext cx="252111" cy="1413339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3" name="직선 화살표 연결선 102"/>
              <p:cNvCxnSpPr/>
              <p:nvPr/>
            </p:nvCxnSpPr>
            <p:spPr bwMode="auto">
              <a:xfrm flipH="1">
                <a:off x="4038615" y="2359819"/>
                <a:ext cx="254779" cy="144593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4" name="직선 화살표 연결선 103"/>
              <p:cNvCxnSpPr/>
              <p:nvPr/>
            </p:nvCxnSpPr>
            <p:spPr bwMode="auto">
              <a:xfrm rot="6000000">
                <a:off x="3153002" y="4186866"/>
                <a:ext cx="0" cy="79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5" name="직선 화살표 연결선 104"/>
              <p:cNvCxnSpPr/>
              <p:nvPr/>
            </p:nvCxnSpPr>
            <p:spPr bwMode="auto">
              <a:xfrm rot="6000000">
                <a:off x="2977568" y="4472563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7" name="직선 연결선 106"/>
              <p:cNvCxnSpPr/>
              <p:nvPr/>
            </p:nvCxnSpPr>
            <p:spPr bwMode="auto">
              <a:xfrm rot="600000" flipV="1">
                <a:off x="2913141" y="2014145"/>
                <a:ext cx="0" cy="320810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0" name="직선 연결선 109"/>
              <p:cNvCxnSpPr/>
              <p:nvPr/>
            </p:nvCxnSpPr>
            <p:spPr bwMode="auto">
              <a:xfrm rot="600000" flipV="1">
                <a:off x="2913116" y="3705497"/>
                <a:ext cx="1260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직사각형 110"/>
                  <p:cNvSpPr/>
                  <p:nvPr/>
                </p:nvSpPr>
                <p:spPr>
                  <a:xfrm rot="600000">
                    <a:off x="2743508" y="4470936"/>
                    <a:ext cx="448713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직사각형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743508" y="4470936"/>
                    <a:ext cx="448713" cy="273408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직사각형 111"/>
                  <p:cNvSpPr/>
                  <p:nvPr/>
                </p:nvSpPr>
                <p:spPr>
                  <a:xfrm rot="600000">
                    <a:off x="2926132" y="4320686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2" name="직사각형 1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926132" y="4320686"/>
                    <a:ext cx="445507" cy="273408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직사각형 112"/>
                  <p:cNvSpPr/>
                  <p:nvPr/>
                </p:nvSpPr>
                <p:spPr>
                  <a:xfrm rot="600000">
                    <a:off x="3097034" y="4189242"/>
                    <a:ext cx="437812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3" name="직사각형 1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3097034" y="4189242"/>
                    <a:ext cx="437812" cy="273408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직사각형 113"/>
                  <p:cNvSpPr/>
                  <p:nvPr/>
                </p:nvSpPr>
                <p:spPr>
                  <a:xfrm rot="16800000">
                    <a:off x="3602738" y="4219365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4" name="직사각형 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3602738" y="4219365"/>
                    <a:ext cx="445507" cy="273408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직사각형 114"/>
                  <p:cNvSpPr/>
                  <p:nvPr/>
                </p:nvSpPr>
                <p:spPr>
                  <a:xfrm rot="16800000">
                    <a:off x="3829172" y="2978036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직사각형 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3829172" y="2978036"/>
                    <a:ext cx="445507" cy="273408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6" name="그룹 115"/>
            <p:cNvGrpSpPr/>
            <p:nvPr/>
          </p:nvGrpSpPr>
          <p:grpSpPr>
            <a:xfrm>
              <a:off x="1569516" y="1254474"/>
              <a:ext cx="2815147" cy="4384969"/>
              <a:chOff x="1569516" y="1254474"/>
              <a:chExt cx="2815147" cy="4384969"/>
            </a:xfrm>
          </p:grpSpPr>
          <p:cxnSp>
            <p:nvCxnSpPr>
              <p:cNvPr id="117" name="직선 화살표 연결선 116"/>
              <p:cNvCxnSpPr/>
              <p:nvPr/>
            </p:nvCxnSpPr>
            <p:spPr bwMode="auto">
              <a:xfrm>
                <a:off x="2380698" y="1511836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8" name="직선 화살표 연결선 117"/>
              <p:cNvCxnSpPr/>
              <p:nvPr/>
            </p:nvCxnSpPr>
            <p:spPr bwMode="auto">
              <a:xfrm>
                <a:off x="3971748" y="1798199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9" name="직선 화살표 연결선 118"/>
              <p:cNvCxnSpPr/>
              <p:nvPr/>
            </p:nvCxnSpPr>
            <p:spPr bwMode="auto">
              <a:xfrm>
                <a:off x="1854746" y="4873849"/>
                <a:ext cx="0" cy="39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0" name="직선 화살표 연결선 119"/>
              <p:cNvCxnSpPr/>
              <p:nvPr/>
            </p:nvCxnSpPr>
            <p:spPr bwMode="auto">
              <a:xfrm>
                <a:off x="3458131" y="5137169"/>
                <a:ext cx="0" cy="43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직사각형 120"/>
                  <p:cNvSpPr/>
                  <p:nvPr/>
                </p:nvSpPr>
                <p:spPr>
                  <a:xfrm>
                    <a:off x="3803927" y="1535940"/>
                    <a:ext cx="580736" cy="28225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직사각형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3927" y="1535940"/>
                    <a:ext cx="580736" cy="282257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직사각형 121"/>
                  <p:cNvSpPr/>
                  <p:nvPr/>
                </p:nvSpPr>
                <p:spPr>
                  <a:xfrm>
                    <a:off x="3391279" y="5373216"/>
                    <a:ext cx="453265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직사각형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1279" y="5373216"/>
                    <a:ext cx="453265" cy="266227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직사각형 122"/>
                  <p:cNvSpPr/>
                  <p:nvPr/>
                </p:nvSpPr>
                <p:spPr>
                  <a:xfrm>
                    <a:off x="1569516" y="5241480"/>
                    <a:ext cx="441723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직사각형 1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69516" y="5241480"/>
                    <a:ext cx="441723" cy="266227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직사각형 123"/>
                  <p:cNvSpPr/>
                  <p:nvPr/>
                </p:nvSpPr>
                <p:spPr>
                  <a:xfrm>
                    <a:off x="1983684" y="1254474"/>
                    <a:ext cx="580736" cy="28225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직사각형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3684" y="1254474"/>
                    <a:ext cx="580736" cy="282257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5" name="그룹 124"/>
            <p:cNvGrpSpPr/>
            <p:nvPr/>
          </p:nvGrpSpPr>
          <p:grpSpPr>
            <a:xfrm>
              <a:off x="1245867" y="1866253"/>
              <a:ext cx="3686173" cy="3430175"/>
              <a:chOff x="1245867" y="1866253"/>
              <a:chExt cx="3686173" cy="3430175"/>
            </a:xfrm>
          </p:grpSpPr>
          <p:cxnSp>
            <p:nvCxnSpPr>
              <p:cNvPr id="126" name="직선 화살표 연결선 125"/>
              <p:cNvCxnSpPr/>
              <p:nvPr/>
            </p:nvCxnSpPr>
            <p:spPr bwMode="auto">
              <a:xfrm>
                <a:off x="4107185" y="2336099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27" name="직선 화살표 연결선 126"/>
              <p:cNvCxnSpPr/>
              <p:nvPr/>
            </p:nvCxnSpPr>
            <p:spPr bwMode="auto">
              <a:xfrm>
                <a:off x="3999185" y="2912099"/>
                <a:ext cx="612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28" name="직선 화살표 연결선 127"/>
              <p:cNvCxnSpPr/>
              <p:nvPr/>
            </p:nvCxnSpPr>
            <p:spPr bwMode="auto">
              <a:xfrm>
                <a:off x="3711185" y="456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29" name="직선 화살표 연결선 128"/>
              <p:cNvCxnSpPr/>
              <p:nvPr/>
            </p:nvCxnSpPr>
            <p:spPr bwMode="auto">
              <a:xfrm>
                <a:off x="3603185" y="516343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0" name="직선 화살표 연결선 129"/>
              <p:cNvCxnSpPr/>
              <p:nvPr/>
            </p:nvCxnSpPr>
            <p:spPr bwMode="auto">
              <a:xfrm>
                <a:off x="1371185" y="4820099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1" name="직선 화살표 연결선 130"/>
              <p:cNvCxnSpPr/>
              <p:nvPr/>
            </p:nvCxnSpPr>
            <p:spPr bwMode="auto">
              <a:xfrm>
                <a:off x="1335185" y="420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2" name="직선 화살표 연결선 131"/>
              <p:cNvCxnSpPr/>
              <p:nvPr/>
            </p:nvCxnSpPr>
            <p:spPr bwMode="auto">
              <a:xfrm>
                <a:off x="1623185" y="258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3" name="직선 화살표 연결선 132"/>
              <p:cNvCxnSpPr/>
              <p:nvPr/>
            </p:nvCxnSpPr>
            <p:spPr bwMode="auto">
              <a:xfrm>
                <a:off x="1731185" y="2000534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직사각형 133"/>
                  <p:cNvSpPr/>
                  <p:nvPr/>
                </p:nvSpPr>
                <p:spPr>
                  <a:xfrm>
                    <a:off x="4454730" y="2646770"/>
                    <a:ext cx="47731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직사각형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4730" y="2646770"/>
                    <a:ext cx="477310" cy="265329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직사각형 134"/>
                  <p:cNvSpPr/>
                  <p:nvPr/>
                </p:nvSpPr>
                <p:spPr>
                  <a:xfrm>
                    <a:off x="4483584" y="2203757"/>
                    <a:ext cx="44845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직사각형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3584" y="2203757"/>
                    <a:ext cx="448456" cy="265329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직사각형 135"/>
                  <p:cNvSpPr/>
                  <p:nvPr/>
                </p:nvSpPr>
                <p:spPr>
                  <a:xfrm>
                    <a:off x="4125218" y="4432903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직사각형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5218" y="4432903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직사각형 136"/>
                  <p:cNvSpPr/>
                  <p:nvPr/>
                </p:nvSpPr>
                <p:spPr>
                  <a:xfrm>
                    <a:off x="4006026" y="5031099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7" name="직사각형 1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6026" y="5031099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직사각형 137"/>
                  <p:cNvSpPr/>
                  <p:nvPr/>
                </p:nvSpPr>
                <p:spPr>
                  <a:xfrm>
                    <a:off x="1259632" y="4531823"/>
                    <a:ext cx="44493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8" name="직사각형 1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9632" y="4531823"/>
                    <a:ext cx="444930" cy="265329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직사각형 138"/>
                  <p:cNvSpPr/>
                  <p:nvPr/>
                </p:nvSpPr>
                <p:spPr>
                  <a:xfrm>
                    <a:off x="1256073" y="3926604"/>
                    <a:ext cx="45294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9" name="직사각형 1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6073" y="3926604"/>
                    <a:ext cx="452945" cy="265329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직사각형 139"/>
                  <p:cNvSpPr/>
                  <p:nvPr/>
                </p:nvSpPr>
                <p:spPr>
                  <a:xfrm>
                    <a:off x="1245867" y="2455434"/>
                    <a:ext cx="465769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0" name="직사각형 1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5867" y="2455434"/>
                    <a:ext cx="465769" cy="265329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직사각형 140"/>
                  <p:cNvSpPr/>
                  <p:nvPr/>
                </p:nvSpPr>
                <p:spPr>
                  <a:xfrm>
                    <a:off x="1379349" y="1866253"/>
                    <a:ext cx="436914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1" name="직사각형 1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9349" y="1866253"/>
                    <a:ext cx="436914" cy="265329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2" name="그룹 141"/>
            <p:cNvGrpSpPr/>
            <p:nvPr/>
          </p:nvGrpSpPr>
          <p:grpSpPr>
            <a:xfrm>
              <a:off x="2133869" y="979533"/>
              <a:ext cx="1563109" cy="4359597"/>
              <a:chOff x="2133869" y="987153"/>
              <a:chExt cx="1563109" cy="4359597"/>
            </a:xfrm>
          </p:grpSpPr>
          <p:cxnSp>
            <p:nvCxnSpPr>
              <p:cNvPr id="143" name="직선 화살표 연결선 142"/>
              <p:cNvCxnSpPr/>
              <p:nvPr/>
            </p:nvCxnSpPr>
            <p:spPr bwMode="auto">
              <a:xfrm>
                <a:off x="3296718" y="2253376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44" name="직선 화살표 연결선 143"/>
              <p:cNvCxnSpPr/>
              <p:nvPr/>
            </p:nvCxnSpPr>
            <p:spPr bwMode="auto">
              <a:xfrm>
                <a:off x="2645190" y="2074073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45" name="직선 화살표 연결선 144"/>
              <p:cNvCxnSpPr/>
              <p:nvPr/>
            </p:nvCxnSpPr>
            <p:spPr bwMode="auto">
              <a:xfrm>
                <a:off x="2763018" y="5098451"/>
                <a:ext cx="39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6" name="직선 화살표 연결선 145"/>
              <p:cNvCxnSpPr/>
              <p:nvPr/>
            </p:nvCxnSpPr>
            <p:spPr bwMode="auto">
              <a:xfrm>
                <a:off x="2133869" y="4914171"/>
                <a:ext cx="432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7" name="직선 화살표 연결선 146"/>
              <p:cNvCxnSpPr>
                <a:stCxn id="152" idx="2"/>
              </p:cNvCxnSpPr>
              <p:nvPr/>
            </p:nvCxnSpPr>
            <p:spPr bwMode="auto">
              <a:xfrm>
                <a:off x="2477542" y="1231835"/>
                <a:ext cx="98771" cy="67356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직사각형 147"/>
                  <p:cNvSpPr/>
                  <p:nvPr/>
                </p:nvSpPr>
                <p:spPr>
                  <a:xfrm>
                    <a:off x="3300908" y="2285871"/>
                    <a:ext cx="396070" cy="18896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8" name="직사각형 1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0908" y="2285871"/>
                    <a:ext cx="396070" cy="188962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 l="-21538" t="-22581" r="-9231" b="-3871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직사각형 148"/>
                  <p:cNvSpPr/>
                  <p:nvPr/>
                </p:nvSpPr>
                <p:spPr>
                  <a:xfrm>
                    <a:off x="2709243" y="1805819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9" name="직사각형 1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9243" y="1805819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직사각형 149"/>
                  <p:cNvSpPr/>
                  <p:nvPr/>
                </p:nvSpPr>
                <p:spPr>
                  <a:xfrm>
                    <a:off x="2244231" y="4632193"/>
                    <a:ext cx="44813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0" name="직사각형 1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4231" y="4632193"/>
                    <a:ext cx="448135" cy="265329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직사각형 150"/>
                  <p:cNvSpPr/>
                  <p:nvPr/>
                </p:nvSpPr>
                <p:spPr>
                  <a:xfrm>
                    <a:off x="2651132" y="5081421"/>
                    <a:ext cx="459677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1" name="직사각형 1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1132" y="5081421"/>
                    <a:ext cx="459677" cy="265329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직사각형 151"/>
                  <p:cNvSpPr/>
                  <p:nvPr/>
                </p:nvSpPr>
                <p:spPr>
                  <a:xfrm>
                    <a:off x="2167360" y="987153"/>
                    <a:ext cx="620363" cy="24468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Dowel</m:t>
                          </m:r>
                        </m:oMath>
                      </m:oMathPara>
                    </a14:m>
                    <a:endParaRPr lang="ko-KR" altLang="ko-KR" sz="11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2" name="직사각형 1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7360" y="987153"/>
                    <a:ext cx="620363" cy="244682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8" name="그룹 157"/>
            <p:cNvGrpSpPr/>
            <p:nvPr/>
          </p:nvGrpSpPr>
          <p:grpSpPr>
            <a:xfrm>
              <a:off x="1957296" y="1402094"/>
              <a:ext cx="1860327" cy="4223841"/>
              <a:chOff x="1957296" y="1402094"/>
              <a:chExt cx="1860327" cy="4223841"/>
            </a:xfrm>
          </p:grpSpPr>
          <p:cxnSp>
            <p:nvCxnSpPr>
              <p:cNvPr id="159" name="직선 화살표 연결선 158"/>
              <p:cNvCxnSpPr/>
              <p:nvPr/>
            </p:nvCxnSpPr>
            <p:spPr bwMode="auto">
              <a:xfrm>
                <a:off x="3658212" y="1817881"/>
                <a:ext cx="0" cy="43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0" name="직선 화살표 연결선 159"/>
              <p:cNvCxnSpPr/>
              <p:nvPr/>
            </p:nvCxnSpPr>
            <p:spPr bwMode="auto">
              <a:xfrm>
                <a:off x="2643011" y="1639133"/>
                <a:ext cx="0" cy="43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1" name="직선 화살표 연결선 160"/>
              <p:cNvCxnSpPr/>
              <p:nvPr/>
            </p:nvCxnSpPr>
            <p:spPr bwMode="auto">
              <a:xfrm>
                <a:off x="2136082" y="4906668"/>
                <a:ext cx="0" cy="43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62" name="직선 화살표 연결선 161"/>
              <p:cNvCxnSpPr/>
              <p:nvPr/>
            </p:nvCxnSpPr>
            <p:spPr bwMode="auto">
              <a:xfrm>
                <a:off x="3167160" y="5086485"/>
                <a:ext cx="0" cy="43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직사각형 162"/>
                  <p:cNvSpPr/>
                  <p:nvPr/>
                </p:nvSpPr>
                <p:spPr>
                  <a:xfrm>
                    <a:off x="2512713" y="1402094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직사각형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2713" y="1402094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직사각형 163"/>
                  <p:cNvSpPr/>
                  <p:nvPr/>
                </p:nvSpPr>
                <p:spPr>
                  <a:xfrm>
                    <a:off x="3236887" y="1550872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직사각형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6887" y="1550872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직사각형 164"/>
                  <p:cNvSpPr/>
                  <p:nvPr/>
                </p:nvSpPr>
                <p:spPr>
                  <a:xfrm>
                    <a:off x="2701976" y="5344640"/>
                    <a:ext cx="540533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직사각형 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976" y="5344640"/>
                    <a:ext cx="540533" cy="281295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직사각형 165"/>
                  <p:cNvSpPr/>
                  <p:nvPr/>
                </p:nvSpPr>
                <p:spPr>
                  <a:xfrm>
                    <a:off x="1957296" y="5291790"/>
                    <a:ext cx="528991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6" name="직사각형 1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7296" y="5291790"/>
                    <a:ext cx="528991" cy="281295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6" name="그룹 105"/>
            <p:cNvGrpSpPr/>
            <p:nvPr/>
          </p:nvGrpSpPr>
          <p:grpSpPr>
            <a:xfrm>
              <a:off x="1309439" y="2024727"/>
              <a:ext cx="3401725" cy="3356741"/>
              <a:chOff x="1309439" y="2024727"/>
              <a:chExt cx="3401725" cy="3356741"/>
            </a:xfrm>
          </p:grpSpPr>
          <p:cxnSp>
            <p:nvCxnSpPr>
              <p:cNvPr id="108" name="직선 화살표 연결선 107"/>
              <p:cNvCxnSpPr/>
              <p:nvPr/>
            </p:nvCxnSpPr>
            <p:spPr bwMode="auto">
              <a:xfrm>
                <a:off x="3234694" y="5143751"/>
                <a:ext cx="21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09" name="직선 화살표 연결선 108"/>
              <p:cNvCxnSpPr/>
              <p:nvPr/>
            </p:nvCxnSpPr>
            <p:spPr bwMode="auto">
              <a:xfrm>
                <a:off x="3992928" y="2278782"/>
                <a:ext cx="39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직사각형 166"/>
                  <p:cNvSpPr/>
                  <p:nvPr/>
                </p:nvSpPr>
                <p:spPr>
                  <a:xfrm>
                    <a:off x="4130428" y="2024727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7" name="직사각형 1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0428" y="2024727"/>
                    <a:ext cx="580736" cy="281295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직사각형 167"/>
                  <p:cNvSpPr/>
                  <p:nvPr/>
                </p:nvSpPr>
                <p:spPr>
                  <a:xfrm>
                    <a:off x="3169171" y="5192506"/>
                    <a:ext cx="282129" cy="18896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직사각형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9171" y="5192506"/>
                    <a:ext cx="282129" cy="188962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 l="-8696" r="-2174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9" name="직선 화살표 연결선 168"/>
              <p:cNvCxnSpPr/>
              <p:nvPr/>
            </p:nvCxnSpPr>
            <p:spPr bwMode="auto">
              <a:xfrm>
                <a:off x="1482916" y="4884096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0" name="직사각형 169"/>
                  <p:cNvSpPr/>
                  <p:nvPr/>
                </p:nvSpPr>
                <p:spPr>
                  <a:xfrm>
                    <a:off x="1309439" y="4866942"/>
                    <a:ext cx="46679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0" name="직사각형 1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9439" y="4866942"/>
                    <a:ext cx="466794" cy="281295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1" name="직선 화살표 연결선 170"/>
              <p:cNvCxnSpPr/>
              <p:nvPr/>
            </p:nvCxnSpPr>
            <p:spPr bwMode="auto">
              <a:xfrm>
                <a:off x="1987706" y="2042863"/>
                <a:ext cx="39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직사각형 171"/>
                  <p:cNvSpPr/>
                  <p:nvPr/>
                </p:nvSpPr>
                <p:spPr>
                  <a:xfrm>
                    <a:off x="1706654" y="2041866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2" name="직사각형 1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6654" y="2041866"/>
                    <a:ext cx="580736" cy="281295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 b="-638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53" name="TextBox 152"/>
          <p:cNvSpPr txBox="1"/>
          <p:nvPr/>
        </p:nvSpPr>
        <p:spPr>
          <a:xfrm>
            <a:off x="28867" y="693671"/>
            <a:ext cx="159493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&lt;v5 </a:t>
            </a:r>
            <a:r>
              <a:rPr lang="ko-KR" altLang="en-US" sz="800" dirty="0" smtClean="0"/>
              <a:t>수정사항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1) </a:t>
            </a:r>
            <a:r>
              <a:rPr lang="ko-KR" altLang="en-US" sz="800" dirty="0" smtClean="0"/>
              <a:t>다우웰 마찰력 방향 수정</a:t>
            </a:r>
            <a:endParaRPr lang="en-US" altLang="ko-KR" sz="800" dirty="0" smtClean="0"/>
          </a:p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양의 값이 위로 향하도록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 smtClean="0"/>
              <a:t>2) </a:t>
            </a:r>
            <a:r>
              <a:rPr lang="en-US" altLang="ko-KR" sz="800" dirty="0" err="1" smtClean="0"/>
              <a:t>F</a:t>
            </a:r>
            <a:r>
              <a:rPr lang="en-US" altLang="ko-KR" sz="800" baseline="30000" dirty="0" err="1" smtClean="0"/>
              <a:t>DFL</a:t>
            </a:r>
            <a:r>
              <a:rPr lang="en-US" altLang="ko-KR" sz="800" dirty="0" err="1" smtClean="0"/>
              <a:t>k,l</a:t>
            </a:r>
            <a:r>
              <a:rPr lang="en-US" altLang="ko-KR" sz="800" dirty="0" smtClean="0"/>
              <a:t>, </a:t>
            </a:r>
            <a:r>
              <a:rPr lang="en-US" altLang="ko-KR" sz="800" dirty="0" err="1" smtClean="0"/>
              <a:t>F</a:t>
            </a:r>
            <a:r>
              <a:rPr lang="en-US" altLang="ko-KR" sz="800" baseline="30000" dirty="0" err="1" smtClean="0"/>
              <a:t>DFR</a:t>
            </a:r>
            <a:r>
              <a:rPr lang="en-US" altLang="ko-KR" sz="800" baseline="-25000" dirty="0" err="1" smtClean="0"/>
              <a:t>k,l</a:t>
            </a:r>
            <a:r>
              <a:rPr lang="en-US" altLang="ko-KR" sz="800" dirty="0" smtClean="0"/>
              <a:t>, </a:t>
            </a:r>
            <a:r>
              <a:rPr lang="en-US" altLang="ko-KR" sz="800" dirty="0" err="1" smtClean="0"/>
              <a:t>F</a:t>
            </a:r>
            <a:r>
              <a:rPr lang="en-US" altLang="ko-KR" sz="800" baseline="30000" dirty="0" err="1" smtClean="0"/>
              <a:t>VR</a:t>
            </a:r>
            <a:r>
              <a:rPr lang="en-US" altLang="ko-KR" sz="800" baseline="-25000" dirty="0" err="1" smtClean="0"/>
              <a:t>k,l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화살표 크기 조정</a:t>
            </a:r>
            <a:endParaRPr lang="en-US" altLang="ko-KR" sz="800" dirty="0" smtClean="0"/>
          </a:p>
          <a:p>
            <a:r>
              <a:rPr lang="en-US" altLang="ko-KR" sz="800" dirty="0" smtClean="0"/>
              <a:t>3) </a:t>
            </a:r>
            <a:r>
              <a:rPr lang="ko-KR" altLang="en-US" sz="800" dirty="0" smtClean="0"/>
              <a:t>다우웰 화살표 위치 수정</a:t>
            </a:r>
            <a:endParaRPr lang="en-US" altLang="ko-KR" sz="800" dirty="0" smtClean="0"/>
          </a:p>
          <a:p>
            <a:r>
              <a:rPr lang="en-US" altLang="ko-KR" sz="800" dirty="0" smtClean="0"/>
              <a:t>4) </a:t>
            </a:r>
            <a:r>
              <a:rPr lang="ko-KR" altLang="en-US" sz="800" dirty="0" smtClean="0"/>
              <a:t>블록 마찰력 화살표를 수평으로</a:t>
            </a:r>
            <a:endParaRPr lang="en-US" altLang="ko-KR" sz="800" dirty="0" smtClean="0"/>
          </a:p>
          <a:p>
            <a:r>
              <a:rPr lang="en-US" altLang="ko-KR" sz="800" dirty="0" smtClean="0"/>
              <a:t>5) </a:t>
            </a:r>
            <a:r>
              <a:rPr lang="ko-KR" altLang="en-US" sz="800" dirty="0" smtClean="0"/>
              <a:t>우측 </a:t>
            </a:r>
            <a:r>
              <a:rPr lang="ko-KR" altLang="en-US" sz="800" dirty="0" err="1" smtClean="0"/>
              <a:t>수평력</a:t>
            </a:r>
            <a:r>
              <a:rPr lang="ko-KR" altLang="en-US" sz="800" dirty="0" smtClean="0"/>
              <a:t> 화살표 방향 반전</a:t>
            </a:r>
            <a:endParaRPr lang="en-US" altLang="ko-KR" sz="800" dirty="0" smtClean="0"/>
          </a:p>
          <a:p>
            <a:r>
              <a:rPr lang="en-US" altLang="ko-KR" sz="800" dirty="0" smtClean="0"/>
              <a:t>6) </a:t>
            </a:r>
            <a:r>
              <a:rPr lang="ko-KR" altLang="en-US" sz="800" dirty="0" smtClean="0"/>
              <a:t>전반적으로 기호의 부호와 화살표 방향 일치</a:t>
            </a:r>
            <a:endParaRPr lang="en-US" altLang="ko-KR" sz="800" dirty="0" smtClean="0"/>
          </a:p>
          <a:p>
            <a:r>
              <a:rPr lang="en-US" altLang="ko-KR" sz="800" dirty="0" smtClean="0"/>
              <a:t>7) </a:t>
            </a:r>
            <a:r>
              <a:rPr lang="ko-KR" altLang="en-US" sz="800" dirty="0" smtClean="0"/>
              <a:t>수직 변위 위치 변경</a:t>
            </a:r>
            <a:endParaRPr lang="en-US" altLang="ko-KR" sz="800" dirty="0" smtClean="0"/>
          </a:p>
        </p:txBody>
      </p:sp>
      <p:sp>
        <p:nvSpPr>
          <p:cNvPr id="154" name="실행 단추: 홈 153">
            <a:hlinkClick r:id="" action="ppaction://hlinkshowjump?jump=firstslide" highlightClick="1"/>
            <a:hlinkHover r:id="" action="ppaction://noaction">
              <a:snd r:embed="rId36" name="cashreg.wav"/>
            </a:hlinkHover>
          </p:cNvPr>
          <p:cNvSpPr/>
          <p:nvPr/>
        </p:nvSpPr>
        <p:spPr>
          <a:xfrm>
            <a:off x="8676456" y="116632"/>
            <a:ext cx="360040" cy="360000"/>
          </a:xfrm>
          <a:prstGeom prst="actionButtonHome">
            <a:avLst/>
          </a:prstGeom>
          <a:ln w="158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62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[v4] Force </a:t>
            </a:r>
            <a:r>
              <a:rPr lang="en-US" altLang="ko-KR" dirty="0" err="1" smtClean="0"/>
              <a:t>SuperScript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5724128" y="785369"/>
            <a:ext cx="14357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&lt;1</a:t>
            </a:r>
            <a:r>
              <a:rPr lang="en-US" altLang="ko-KR" sz="1200" baseline="30000" dirty="0" smtClean="0"/>
              <a:t>st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Character&gt;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Horizontal</a:t>
            </a:r>
          </a:p>
          <a:p>
            <a:r>
              <a:rPr lang="en-US" altLang="ko-KR" sz="1200" dirty="0" smtClean="0"/>
              <a:t>T : Top</a:t>
            </a:r>
          </a:p>
          <a:p>
            <a:r>
              <a:rPr lang="en-US" altLang="ko-KR" sz="1200" dirty="0" smtClean="0"/>
              <a:t>M : Upper-Middle</a:t>
            </a:r>
          </a:p>
          <a:p>
            <a:r>
              <a:rPr lang="en-US" altLang="ko-KR" sz="1200" dirty="0" smtClean="0"/>
              <a:t>N : Lower-Middle</a:t>
            </a:r>
          </a:p>
          <a:p>
            <a:r>
              <a:rPr lang="en-US" altLang="ko-KR" sz="1200" dirty="0" smtClean="0"/>
              <a:t>B : Bottom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Vertical</a:t>
            </a:r>
          </a:p>
          <a:p>
            <a:r>
              <a:rPr lang="en-US" altLang="ko-KR" sz="1200" dirty="0" smtClean="0"/>
              <a:t>V : Vertical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Friction</a:t>
            </a:r>
          </a:p>
          <a:p>
            <a:r>
              <a:rPr lang="en-US" altLang="ko-KR" sz="1200" dirty="0" smtClean="0"/>
              <a:t>F : Friction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Dowel</a:t>
            </a:r>
          </a:p>
          <a:p>
            <a:r>
              <a:rPr lang="en-US" altLang="ko-KR" sz="1200" dirty="0" smtClean="0"/>
              <a:t>D : Dowel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Fluid</a:t>
            </a:r>
          </a:p>
          <a:p>
            <a:r>
              <a:rPr lang="en-US" altLang="ko-KR" sz="1200" dirty="0" smtClean="0"/>
              <a:t>P : Pressure Drop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&lt;2</a:t>
            </a:r>
            <a:r>
              <a:rPr lang="en-US" altLang="ko-KR" sz="1200" baseline="30000" dirty="0" smtClean="0"/>
              <a:t>nd</a:t>
            </a:r>
            <a:r>
              <a:rPr lang="en-US" altLang="ko-KR" sz="1200" dirty="0" smtClean="0"/>
              <a:t> Character&gt;</a:t>
            </a:r>
          </a:p>
          <a:p>
            <a:r>
              <a:rPr lang="en-US" altLang="ko-KR" sz="1200" dirty="0" smtClean="0"/>
              <a:t>L : Left</a:t>
            </a:r>
          </a:p>
          <a:p>
            <a:r>
              <a:rPr lang="en-US" altLang="ko-KR" sz="1200" dirty="0" smtClean="0"/>
              <a:t>R : Right</a:t>
            </a:r>
          </a:p>
          <a:p>
            <a:endParaRPr lang="ko-KR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5508104" y="5608596"/>
            <a:ext cx="2710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하중 방향은 보기 좋게 하기 위해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힘의 방향을 임의로 그림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실제 수식에서는 힘과 모멘트는 모두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좌표축 방향을 </a:t>
            </a:r>
            <a:r>
              <a:rPr lang="en-US" altLang="ko-KR" sz="1200" dirty="0" smtClean="0">
                <a:solidFill>
                  <a:srgbClr val="FF0000"/>
                </a:solidFill>
              </a:rPr>
              <a:t>(+)</a:t>
            </a:r>
            <a:r>
              <a:rPr lang="ko-KR" altLang="en-US" sz="1200" dirty="0" smtClean="0">
                <a:solidFill>
                  <a:srgbClr val="FF0000"/>
                </a:solidFill>
              </a:rPr>
              <a:t>로 함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06901"/>
            <a:ext cx="12170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그룹핑</a:t>
            </a:r>
            <a:r>
              <a:rPr lang="ko-KR" altLang="en-US" sz="800" dirty="0" smtClean="0"/>
              <a:t> 내용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/>
              <a:t>블록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/>
              <a:t>몸체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/>
              <a:t>다우웰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좌표축</a:t>
            </a:r>
            <a:r>
              <a:rPr lang="en-US" altLang="ko-KR" sz="800" dirty="0" smtClean="0"/>
              <a:t>+</a:t>
            </a:r>
            <a:r>
              <a:rPr lang="ko-KR" altLang="en-US" sz="800" dirty="0" smtClean="0"/>
              <a:t>이름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수직 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회전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각도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각도 이름</a:t>
            </a:r>
            <a:endParaRPr lang="en-US" altLang="ko-KR" sz="800" dirty="0" smtClean="0"/>
          </a:p>
          <a:p>
            <a:r>
              <a:rPr lang="en-US" altLang="ko-KR" sz="800" dirty="0" smtClean="0"/>
              <a:t>  </a:t>
            </a:r>
            <a:r>
              <a:rPr lang="ko-KR" altLang="en-US" sz="800" dirty="0" smtClean="0"/>
              <a:t>자중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자중 이름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블록 치수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h,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b,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a,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d,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ko-KR" altLang="en-US" sz="800" dirty="0" err="1" smtClean="0"/>
              <a:t>수평력</a:t>
            </a:r>
            <a:endParaRPr lang="en-US" altLang="ko-KR" sz="800" dirty="0" smtClean="0"/>
          </a:p>
          <a:p>
            <a:r>
              <a:rPr lang="ko-KR" altLang="en-US" sz="800" dirty="0" smtClean="0"/>
              <a:t>수직력</a:t>
            </a:r>
            <a:endParaRPr lang="en-US" altLang="ko-KR" sz="800" dirty="0" smtClean="0"/>
          </a:p>
          <a:p>
            <a:r>
              <a:rPr lang="ko-KR" altLang="en-US" sz="800" dirty="0" err="1" smtClean="0"/>
              <a:t>다우웰력</a:t>
            </a:r>
            <a:r>
              <a:rPr lang="en-US" altLang="ko-KR" sz="800" dirty="0" smtClean="0"/>
              <a:t>+</a:t>
            </a:r>
            <a:r>
              <a:rPr lang="ko-KR" altLang="en-US" sz="800" dirty="0" smtClean="0"/>
              <a:t>다우웰 표시</a:t>
            </a:r>
            <a:endParaRPr lang="en-US" altLang="ko-KR" sz="800" dirty="0" smtClean="0"/>
          </a:p>
          <a:p>
            <a:r>
              <a:rPr lang="ko-KR" altLang="en-US" sz="800" dirty="0" smtClean="0"/>
              <a:t>수평마찰력</a:t>
            </a:r>
            <a:endParaRPr lang="en-US" altLang="ko-KR" sz="800" dirty="0" smtClean="0"/>
          </a:p>
          <a:p>
            <a:r>
              <a:rPr lang="ko-KR" altLang="en-US" sz="800" dirty="0" smtClean="0"/>
              <a:t>다우웰 마찰력</a:t>
            </a:r>
            <a:endParaRPr lang="en-US" altLang="ko-KR" sz="800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1498479" y="1121574"/>
            <a:ext cx="3686173" cy="4789328"/>
            <a:chOff x="1245867" y="878607"/>
            <a:chExt cx="3686173" cy="4789328"/>
          </a:xfrm>
        </p:grpSpPr>
        <p:grpSp>
          <p:nvGrpSpPr>
            <p:cNvPr id="83" name="그룹 82"/>
            <p:cNvGrpSpPr/>
            <p:nvPr/>
          </p:nvGrpSpPr>
          <p:grpSpPr>
            <a:xfrm>
              <a:off x="1983185" y="1856193"/>
              <a:ext cx="1872000" cy="3232033"/>
              <a:chOff x="1983185" y="1856193"/>
              <a:chExt cx="1872000" cy="3232033"/>
            </a:xfrm>
          </p:grpSpPr>
          <p:sp>
            <p:nvSpPr>
              <p:cNvPr id="84" name="직사각형 83"/>
              <p:cNvSpPr/>
              <p:nvPr/>
            </p:nvSpPr>
            <p:spPr bwMode="auto">
              <a:xfrm rot="600000">
                <a:off x="1983185" y="2141192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 bwMode="auto">
              <a:xfrm rot="600000">
                <a:off x="2035037" y="4618385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 bwMode="auto">
              <a:xfrm rot="600000">
                <a:off x="3066474" y="480022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7" name="사다리꼴 86"/>
              <p:cNvSpPr/>
              <p:nvPr/>
            </p:nvSpPr>
            <p:spPr bwMode="auto">
              <a:xfrm rot="600000">
                <a:off x="2536059" y="1856193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8" name="사다리꼴 87"/>
              <p:cNvSpPr/>
              <p:nvPr/>
            </p:nvSpPr>
            <p:spPr bwMode="auto">
              <a:xfrm rot="600000">
                <a:off x="3549185" y="2034975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2029603" y="878607"/>
              <a:ext cx="2861918" cy="3438325"/>
              <a:chOff x="2029603" y="878607"/>
              <a:chExt cx="2861918" cy="3438325"/>
            </a:xfrm>
          </p:grpSpPr>
          <p:sp>
            <p:nvSpPr>
              <p:cNvPr id="90" name="원호 89"/>
              <p:cNvSpPr/>
              <p:nvPr/>
            </p:nvSpPr>
            <p:spPr bwMode="auto">
              <a:xfrm>
                <a:off x="2487185" y="3164099"/>
                <a:ext cx="864000" cy="864000"/>
              </a:xfrm>
              <a:prstGeom prst="arc">
                <a:avLst>
                  <a:gd name="adj1" fmla="val 13179414"/>
                  <a:gd name="adj2" fmla="val 824064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91" name="직선 화살표 연결선 90"/>
              <p:cNvCxnSpPr/>
              <p:nvPr/>
            </p:nvCxnSpPr>
            <p:spPr bwMode="auto">
              <a:xfrm>
                <a:off x="2919185" y="3596099"/>
                <a:ext cx="158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92" name="직선 화살표 연결선 91"/>
              <p:cNvCxnSpPr/>
              <p:nvPr/>
            </p:nvCxnSpPr>
            <p:spPr bwMode="auto">
              <a:xfrm>
                <a:off x="2918110" y="1112099"/>
                <a:ext cx="0" cy="14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/>
            </p:spPr>
          </p:cxnSp>
          <p:cxnSp>
            <p:nvCxnSpPr>
              <p:cNvPr id="93" name="직선 화살표 연결선 92"/>
              <p:cNvCxnSpPr/>
              <p:nvPr/>
            </p:nvCxnSpPr>
            <p:spPr bwMode="auto">
              <a:xfrm>
                <a:off x="2919731" y="3596099"/>
                <a:ext cx="0" cy="54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94" name="원호 93"/>
              <p:cNvSpPr/>
              <p:nvPr/>
            </p:nvSpPr>
            <p:spPr bwMode="auto">
              <a:xfrm>
                <a:off x="2029603" y="2431940"/>
                <a:ext cx="1800000" cy="1800000"/>
              </a:xfrm>
              <a:prstGeom prst="arc">
                <a:avLst>
                  <a:gd name="adj1" fmla="val 16181104"/>
                  <a:gd name="adj2" fmla="val 1694006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95" name="직선 연결선 94"/>
              <p:cNvCxnSpPr/>
              <p:nvPr/>
            </p:nvCxnSpPr>
            <p:spPr bwMode="auto">
              <a:xfrm flipV="1">
                <a:off x="2919731" y="1652099"/>
                <a:ext cx="0" cy="19440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직사각형 95"/>
                  <p:cNvSpPr/>
                  <p:nvPr/>
                </p:nvSpPr>
                <p:spPr>
                  <a:xfrm>
                    <a:off x="4444412" y="3432201"/>
                    <a:ext cx="447109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" name="직사각형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4412" y="3432201"/>
                    <a:ext cx="447109" cy="273408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직사각형 96"/>
                  <p:cNvSpPr/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/>
                        </m:sSubSup>
                      </m:oMath>
                    </a14:m>
                    <a:r>
                      <a:rPr lang="en-US" altLang="ko-KR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g </a:t>
                    </a:r>
                    <a:r>
                      <a:rPr lang="en-US" altLang="ko-KR" sz="1100" b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ko-KR" altLang="ko-KR" sz="1100" b="0" dirty="0" smtClean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sup>
                        </m:sSubSup>
                      </m:oMath>
                    </a14:m>
                    <a:endParaRPr lang="ko-KR" altLang="ko-KR" sz="1100" b="0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직사각형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869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직사각형 97"/>
                  <p:cNvSpPr/>
                  <p:nvPr/>
                </p:nvSpPr>
                <p:spPr>
                  <a:xfrm>
                    <a:off x="2814816" y="2145042"/>
                    <a:ext cx="442172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ko-KR" altLang="en-US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직사각형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4816" y="2145042"/>
                    <a:ext cx="442172" cy="273408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직사각형 98"/>
                  <p:cNvSpPr/>
                  <p:nvPr/>
                </p:nvSpPr>
                <p:spPr>
                  <a:xfrm>
                    <a:off x="2750661" y="878607"/>
                    <a:ext cx="466474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9" name="직사각형 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0661" y="878607"/>
                    <a:ext cx="466474" cy="27340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그룹 99"/>
            <p:cNvGrpSpPr/>
            <p:nvPr/>
          </p:nvGrpSpPr>
          <p:grpSpPr>
            <a:xfrm>
              <a:off x="2725568" y="2014145"/>
              <a:ext cx="1567826" cy="3208106"/>
              <a:chOff x="2725568" y="2014145"/>
              <a:chExt cx="1567826" cy="3208106"/>
            </a:xfrm>
          </p:grpSpPr>
          <p:cxnSp>
            <p:nvCxnSpPr>
              <p:cNvPr id="101" name="직선 화살표 연결선 100"/>
              <p:cNvCxnSpPr/>
              <p:nvPr/>
            </p:nvCxnSpPr>
            <p:spPr bwMode="auto">
              <a:xfrm rot="6000000">
                <a:off x="3240255" y="3964832"/>
                <a:ext cx="0" cy="93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2" name="직선 화살표 연결선 101"/>
              <p:cNvCxnSpPr/>
              <p:nvPr/>
            </p:nvCxnSpPr>
            <p:spPr bwMode="auto">
              <a:xfrm flipH="1">
                <a:off x="3788569" y="3787311"/>
                <a:ext cx="252111" cy="1413339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3" name="직선 화살표 연결선 102"/>
              <p:cNvCxnSpPr/>
              <p:nvPr/>
            </p:nvCxnSpPr>
            <p:spPr bwMode="auto">
              <a:xfrm flipH="1">
                <a:off x="4038615" y="2359819"/>
                <a:ext cx="254779" cy="144593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4" name="직선 화살표 연결선 103"/>
              <p:cNvCxnSpPr/>
              <p:nvPr/>
            </p:nvCxnSpPr>
            <p:spPr bwMode="auto">
              <a:xfrm rot="6000000">
                <a:off x="3153002" y="4186866"/>
                <a:ext cx="0" cy="79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5" name="직선 화살표 연결선 104"/>
              <p:cNvCxnSpPr/>
              <p:nvPr/>
            </p:nvCxnSpPr>
            <p:spPr bwMode="auto">
              <a:xfrm rot="6000000">
                <a:off x="2977568" y="4472563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7" name="직선 연결선 106"/>
              <p:cNvCxnSpPr/>
              <p:nvPr/>
            </p:nvCxnSpPr>
            <p:spPr bwMode="auto">
              <a:xfrm rot="600000" flipV="1">
                <a:off x="2913141" y="2014145"/>
                <a:ext cx="0" cy="320810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0" name="직선 연결선 109"/>
              <p:cNvCxnSpPr/>
              <p:nvPr/>
            </p:nvCxnSpPr>
            <p:spPr bwMode="auto">
              <a:xfrm rot="600000" flipV="1">
                <a:off x="2913116" y="3705497"/>
                <a:ext cx="1260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직사각형 110"/>
                  <p:cNvSpPr/>
                  <p:nvPr/>
                </p:nvSpPr>
                <p:spPr>
                  <a:xfrm rot="600000">
                    <a:off x="2743508" y="4470936"/>
                    <a:ext cx="448713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직사각형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743508" y="4470936"/>
                    <a:ext cx="448713" cy="273408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직사각형 111"/>
                  <p:cNvSpPr/>
                  <p:nvPr/>
                </p:nvSpPr>
                <p:spPr>
                  <a:xfrm rot="600000">
                    <a:off x="2926132" y="4320686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2" name="직사각형 1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926132" y="4320686"/>
                    <a:ext cx="445507" cy="273408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직사각형 112"/>
                  <p:cNvSpPr/>
                  <p:nvPr/>
                </p:nvSpPr>
                <p:spPr>
                  <a:xfrm rot="600000">
                    <a:off x="3097034" y="4189242"/>
                    <a:ext cx="437812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3" name="직사각형 1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3097034" y="4189242"/>
                    <a:ext cx="437812" cy="273408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직사각형 113"/>
                  <p:cNvSpPr/>
                  <p:nvPr/>
                </p:nvSpPr>
                <p:spPr>
                  <a:xfrm rot="16800000">
                    <a:off x="3602738" y="4219365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4" name="직사각형 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3602738" y="4219365"/>
                    <a:ext cx="445507" cy="273408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직사각형 114"/>
                  <p:cNvSpPr/>
                  <p:nvPr/>
                </p:nvSpPr>
                <p:spPr>
                  <a:xfrm rot="16800000">
                    <a:off x="3829172" y="2978036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직사각형 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3829172" y="2978036"/>
                    <a:ext cx="445507" cy="273408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6" name="그룹 115"/>
            <p:cNvGrpSpPr/>
            <p:nvPr/>
          </p:nvGrpSpPr>
          <p:grpSpPr>
            <a:xfrm>
              <a:off x="1609997" y="1254474"/>
              <a:ext cx="2774666" cy="4384969"/>
              <a:chOff x="1609997" y="1254474"/>
              <a:chExt cx="2774666" cy="4384969"/>
            </a:xfrm>
          </p:grpSpPr>
          <p:cxnSp>
            <p:nvCxnSpPr>
              <p:cNvPr id="117" name="직선 화살표 연결선 116"/>
              <p:cNvCxnSpPr/>
              <p:nvPr/>
            </p:nvCxnSpPr>
            <p:spPr bwMode="auto">
              <a:xfrm>
                <a:off x="2380698" y="1511836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8" name="직선 화살표 연결선 117"/>
              <p:cNvCxnSpPr/>
              <p:nvPr/>
            </p:nvCxnSpPr>
            <p:spPr bwMode="auto">
              <a:xfrm>
                <a:off x="3971748" y="1798199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9" name="직선 화살표 연결선 118"/>
              <p:cNvCxnSpPr/>
              <p:nvPr/>
            </p:nvCxnSpPr>
            <p:spPr bwMode="auto">
              <a:xfrm>
                <a:off x="1854746" y="4873849"/>
                <a:ext cx="0" cy="39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0" name="직선 화살표 연결선 119"/>
              <p:cNvCxnSpPr/>
              <p:nvPr/>
            </p:nvCxnSpPr>
            <p:spPr bwMode="auto">
              <a:xfrm>
                <a:off x="3458131" y="5151455"/>
                <a:ext cx="0" cy="468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직사각형 120"/>
                  <p:cNvSpPr/>
                  <p:nvPr/>
                </p:nvSpPr>
                <p:spPr>
                  <a:xfrm>
                    <a:off x="3803927" y="1535940"/>
                    <a:ext cx="580736" cy="28225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직사각형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3927" y="1535940"/>
                    <a:ext cx="580736" cy="282257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직사각형 121"/>
                  <p:cNvSpPr/>
                  <p:nvPr/>
                </p:nvSpPr>
                <p:spPr>
                  <a:xfrm>
                    <a:off x="3391279" y="5373216"/>
                    <a:ext cx="453265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직사각형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1279" y="5373216"/>
                    <a:ext cx="453265" cy="266227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직사각형 122"/>
                  <p:cNvSpPr/>
                  <p:nvPr/>
                </p:nvSpPr>
                <p:spPr>
                  <a:xfrm>
                    <a:off x="1609997" y="5251005"/>
                    <a:ext cx="441723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직사각형 1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9997" y="5251005"/>
                    <a:ext cx="441723" cy="266227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직사각형 123"/>
                  <p:cNvSpPr/>
                  <p:nvPr/>
                </p:nvSpPr>
                <p:spPr>
                  <a:xfrm>
                    <a:off x="1983684" y="1254474"/>
                    <a:ext cx="580736" cy="28225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직사각형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3684" y="1254474"/>
                    <a:ext cx="580736" cy="282257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5" name="그룹 124"/>
            <p:cNvGrpSpPr/>
            <p:nvPr/>
          </p:nvGrpSpPr>
          <p:grpSpPr>
            <a:xfrm>
              <a:off x="1245867" y="1866253"/>
              <a:ext cx="3686173" cy="3430175"/>
              <a:chOff x="1245867" y="1866253"/>
              <a:chExt cx="3686173" cy="3430175"/>
            </a:xfrm>
          </p:grpSpPr>
          <p:cxnSp>
            <p:nvCxnSpPr>
              <p:cNvPr id="126" name="직선 화살표 연결선 125"/>
              <p:cNvCxnSpPr/>
              <p:nvPr/>
            </p:nvCxnSpPr>
            <p:spPr bwMode="auto">
              <a:xfrm>
                <a:off x="4107185" y="2336099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7" name="직선 화살표 연결선 126"/>
              <p:cNvCxnSpPr/>
              <p:nvPr/>
            </p:nvCxnSpPr>
            <p:spPr bwMode="auto">
              <a:xfrm>
                <a:off x="3999185" y="2912099"/>
                <a:ext cx="612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8" name="직선 화살표 연결선 127"/>
              <p:cNvCxnSpPr/>
              <p:nvPr/>
            </p:nvCxnSpPr>
            <p:spPr bwMode="auto">
              <a:xfrm>
                <a:off x="3711185" y="456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9" name="직선 화살표 연결선 128"/>
              <p:cNvCxnSpPr/>
              <p:nvPr/>
            </p:nvCxnSpPr>
            <p:spPr bwMode="auto">
              <a:xfrm>
                <a:off x="3603185" y="516343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30" name="직선 화살표 연결선 129"/>
              <p:cNvCxnSpPr/>
              <p:nvPr/>
            </p:nvCxnSpPr>
            <p:spPr bwMode="auto">
              <a:xfrm>
                <a:off x="1371185" y="4820099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1" name="직선 화살표 연결선 130"/>
              <p:cNvCxnSpPr/>
              <p:nvPr/>
            </p:nvCxnSpPr>
            <p:spPr bwMode="auto">
              <a:xfrm>
                <a:off x="1335185" y="420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2" name="직선 화살표 연결선 131"/>
              <p:cNvCxnSpPr/>
              <p:nvPr/>
            </p:nvCxnSpPr>
            <p:spPr bwMode="auto">
              <a:xfrm>
                <a:off x="1623185" y="258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3" name="직선 화살표 연결선 132"/>
              <p:cNvCxnSpPr/>
              <p:nvPr/>
            </p:nvCxnSpPr>
            <p:spPr bwMode="auto">
              <a:xfrm>
                <a:off x="1731185" y="2000534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직사각형 133"/>
                  <p:cNvSpPr/>
                  <p:nvPr/>
                </p:nvSpPr>
                <p:spPr>
                  <a:xfrm>
                    <a:off x="4454730" y="2646770"/>
                    <a:ext cx="47731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직사각형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4730" y="2646770"/>
                    <a:ext cx="477310" cy="265329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직사각형 134"/>
                  <p:cNvSpPr/>
                  <p:nvPr/>
                </p:nvSpPr>
                <p:spPr>
                  <a:xfrm>
                    <a:off x="4483584" y="2203757"/>
                    <a:ext cx="44845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직사각형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3584" y="2203757"/>
                    <a:ext cx="448456" cy="265329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직사각형 135"/>
                  <p:cNvSpPr/>
                  <p:nvPr/>
                </p:nvSpPr>
                <p:spPr>
                  <a:xfrm>
                    <a:off x="4125218" y="4432903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직사각형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5218" y="4432903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직사각형 136"/>
                  <p:cNvSpPr/>
                  <p:nvPr/>
                </p:nvSpPr>
                <p:spPr>
                  <a:xfrm>
                    <a:off x="4006026" y="5031099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7" name="직사각형 1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6026" y="5031099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직사각형 137"/>
                  <p:cNvSpPr/>
                  <p:nvPr/>
                </p:nvSpPr>
                <p:spPr>
                  <a:xfrm>
                    <a:off x="1259632" y="4531823"/>
                    <a:ext cx="44493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8" name="직사각형 1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9632" y="4531823"/>
                    <a:ext cx="444930" cy="265329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직사각형 138"/>
                  <p:cNvSpPr/>
                  <p:nvPr/>
                </p:nvSpPr>
                <p:spPr>
                  <a:xfrm>
                    <a:off x="1256073" y="3926604"/>
                    <a:ext cx="45294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9" name="직사각형 1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6073" y="3926604"/>
                    <a:ext cx="452945" cy="265329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직사각형 139"/>
                  <p:cNvSpPr/>
                  <p:nvPr/>
                </p:nvSpPr>
                <p:spPr>
                  <a:xfrm>
                    <a:off x="1245867" y="2455434"/>
                    <a:ext cx="465769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0" name="직사각형 1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5867" y="2455434"/>
                    <a:ext cx="465769" cy="265329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직사각형 140"/>
                  <p:cNvSpPr/>
                  <p:nvPr/>
                </p:nvSpPr>
                <p:spPr>
                  <a:xfrm>
                    <a:off x="1379349" y="1866253"/>
                    <a:ext cx="436914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1" name="직사각형 1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9349" y="1866253"/>
                    <a:ext cx="436914" cy="265329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2" name="그룹 141"/>
            <p:cNvGrpSpPr/>
            <p:nvPr/>
          </p:nvGrpSpPr>
          <p:grpSpPr>
            <a:xfrm>
              <a:off x="2187020" y="1023203"/>
              <a:ext cx="2389652" cy="4072626"/>
              <a:chOff x="2187020" y="1030823"/>
              <a:chExt cx="2389652" cy="4072626"/>
            </a:xfrm>
          </p:grpSpPr>
          <p:cxnSp>
            <p:nvCxnSpPr>
              <p:cNvPr id="143" name="직선 화살표 연결선 142"/>
              <p:cNvCxnSpPr/>
              <p:nvPr/>
            </p:nvCxnSpPr>
            <p:spPr bwMode="auto">
              <a:xfrm>
                <a:off x="3772026" y="2053375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44" name="직선 화살표 연결선 143"/>
              <p:cNvCxnSpPr/>
              <p:nvPr/>
            </p:nvCxnSpPr>
            <p:spPr bwMode="auto">
              <a:xfrm>
                <a:off x="2759592" y="1871606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45" name="직선 화살표 연결선 144"/>
              <p:cNvCxnSpPr/>
              <p:nvPr/>
            </p:nvCxnSpPr>
            <p:spPr bwMode="auto">
              <a:xfrm>
                <a:off x="3290985" y="510344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6" name="직선 화살표 연결선 145"/>
              <p:cNvCxnSpPr/>
              <p:nvPr/>
            </p:nvCxnSpPr>
            <p:spPr bwMode="auto">
              <a:xfrm>
                <a:off x="2267219" y="493560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7" name="직선 화살표 연결선 146"/>
              <p:cNvCxnSpPr/>
              <p:nvPr/>
            </p:nvCxnSpPr>
            <p:spPr bwMode="auto">
              <a:xfrm>
                <a:off x="2563578" y="1256099"/>
                <a:ext cx="101502" cy="71523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직사각형 147"/>
                  <p:cNvSpPr/>
                  <p:nvPr/>
                </p:nvSpPr>
                <p:spPr>
                  <a:xfrm>
                    <a:off x="3995936" y="1778055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8" name="직사각형 1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5936" y="1778055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 b="-638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직사각형 148"/>
                  <p:cNvSpPr/>
                  <p:nvPr/>
                </p:nvSpPr>
                <p:spPr>
                  <a:xfrm>
                    <a:off x="2853589" y="1611228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9" name="직사각형 1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3589" y="1611228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직사각형 149"/>
                  <p:cNvSpPr/>
                  <p:nvPr/>
                </p:nvSpPr>
                <p:spPr>
                  <a:xfrm>
                    <a:off x="2263280" y="4663150"/>
                    <a:ext cx="44813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0" name="직사각형 1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3280" y="4663150"/>
                    <a:ext cx="448135" cy="265329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직사각형 150"/>
                  <p:cNvSpPr/>
                  <p:nvPr/>
                </p:nvSpPr>
                <p:spPr>
                  <a:xfrm>
                    <a:off x="3253028" y="4824392"/>
                    <a:ext cx="459677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1" name="직사각형 1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3028" y="4824392"/>
                    <a:ext cx="459677" cy="265329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직사각형 151"/>
                  <p:cNvSpPr/>
                  <p:nvPr/>
                </p:nvSpPr>
                <p:spPr>
                  <a:xfrm>
                    <a:off x="2187020" y="1030823"/>
                    <a:ext cx="620363" cy="24468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Dowel</m:t>
                          </m:r>
                        </m:oMath>
                      </m:oMathPara>
                    </a14:m>
                    <a:endParaRPr lang="ko-KR" altLang="ko-KR" sz="11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2" name="직사각형 1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7020" y="1030823"/>
                    <a:ext cx="620363" cy="244682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8" name="그룹 157"/>
            <p:cNvGrpSpPr/>
            <p:nvPr/>
          </p:nvGrpSpPr>
          <p:grpSpPr>
            <a:xfrm>
              <a:off x="2038259" y="1278752"/>
              <a:ext cx="1890341" cy="4389183"/>
              <a:chOff x="2038259" y="1278752"/>
              <a:chExt cx="1890341" cy="4389183"/>
            </a:xfrm>
          </p:grpSpPr>
          <p:cxnSp>
            <p:nvCxnSpPr>
              <p:cNvPr id="159" name="직선 화살표 연결선 158"/>
              <p:cNvCxnSpPr/>
              <p:nvPr/>
            </p:nvCxnSpPr>
            <p:spPr bwMode="auto">
              <a:xfrm>
                <a:off x="3769189" y="16898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60" name="직선 화살표 연결선 159"/>
              <p:cNvCxnSpPr/>
              <p:nvPr/>
            </p:nvCxnSpPr>
            <p:spPr bwMode="auto">
              <a:xfrm>
                <a:off x="2755032" y="15120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61" name="직선 화살표 연결선 160"/>
              <p:cNvCxnSpPr/>
              <p:nvPr/>
            </p:nvCxnSpPr>
            <p:spPr bwMode="auto">
              <a:xfrm>
                <a:off x="2269432" y="4928099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2" name="직선 화살표 연결선 161"/>
              <p:cNvCxnSpPr/>
              <p:nvPr/>
            </p:nvCxnSpPr>
            <p:spPr bwMode="auto">
              <a:xfrm>
                <a:off x="3290985" y="5115061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직사각형 162"/>
                  <p:cNvSpPr/>
                  <p:nvPr/>
                </p:nvSpPr>
                <p:spPr>
                  <a:xfrm>
                    <a:off x="2590328" y="1278752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직사각형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328" y="1278752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직사각형 163"/>
                  <p:cNvSpPr/>
                  <p:nvPr/>
                </p:nvSpPr>
                <p:spPr>
                  <a:xfrm>
                    <a:off x="3347864" y="1412776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직사각형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7864" y="1412776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직사각형 164"/>
                  <p:cNvSpPr/>
                  <p:nvPr/>
                </p:nvSpPr>
                <p:spPr>
                  <a:xfrm>
                    <a:off x="2825801" y="5373216"/>
                    <a:ext cx="540533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직사각형 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5801" y="5373216"/>
                    <a:ext cx="540533" cy="281295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직사각형 165"/>
                  <p:cNvSpPr/>
                  <p:nvPr/>
                </p:nvSpPr>
                <p:spPr>
                  <a:xfrm>
                    <a:off x="2038259" y="5386640"/>
                    <a:ext cx="528991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6" name="직사각형 1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8259" y="5386640"/>
                    <a:ext cx="528991" cy="281295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6" name="그룹 105"/>
            <p:cNvGrpSpPr/>
            <p:nvPr/>
          </p:nvGrpSpPr>
          <p:grpSpPr>
            <a:xfrm>
              <a:off x="1751898" y="1613240"/>
              <a:ext cx="2959266" cy="3867708"/>
              <a:chOff x="1751898" y="1613240"/>
              <a:chExt cx="2959266" cy="3867708"/>
            </a:xfrm>
          </p:grpSpPr>
          <p:cxnSp>
            <p:nvCxnSpPr>
              <p:cNvPr id="108" name="직선 화살표 연결선 107"/>
              <p:cNvCxnSpPr/>
              <p:nvPr/>
            </p:nvCxnSpPr>
            <p:spPr bwMode="auto">
              <a:xfrm rot="600000">
                <a:off x="3456150" y="5217569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09" name="직선 화살표 연결선 108"/>
              <p:cNvCxnSpPr/>
              <p:nvPr/>
            </p:nvCxnSpPr>
            <p:spPr bwMode="auto">
              <a:xfrm rot="600000">
                <a:off x="3992928" y="2278782"/>
                <a:ext cx="39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직사각형 166"/>
                  <p:cNvSpPr/>
                  <p:nvPr/>
                </p:nvSpPr>
                <p:spPr>
                  <a:xfrm>
                    <a:off x="4130428" y="2024727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7" name="직사각형 1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0428" y="2024727"/>
                    <a:ext cx="580736" cy="281295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직사각형 167"/>
                  <p:cNvSpPr/>
                  <p:nvPr/>
                </p:nvSpPr>
                <p:spPr>
                  <a:xfrm>
                    <a:off x="3654944" y="5199653"/>
                    <a:ext cx="46679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직사각형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4944" y="5199653"/>
                    <a:ext cx="466794" cy="281295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9" name="직선 화살표 연결선 168"/>
              <p:cNvCxnSpPr/>
              <p:nvPr/>
            </p:nvCxnSpPr>
            <p:spPr bwMode="auto">
              <a:xfrm rot="600000">
                <a:off x="1852010" y="4931721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0" name="직사각형 169"/>
                  <p:cNvSpPr/>
                  <p:nvPr/>
                </p:nvSpPr>
                <p:spPr>
                  <a:xfrm>
                    <a:off x="1847601" y="4950286"/>
                    <a:ext cx="46679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0" name="직사각형 1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7601" y="4950286"/>
                    <a:ext cx="466794" cy="281295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1" name="직선 화살표 연결선 170"/>
              <p:cNvCxnSpPr/>
              <p:nvPr/>
            </p:nvCxnSpPr>
            <p:spPr bwMode="auto">
              <a:xfrm rot="600000">
                <a:off x="1987706" y="1940017"/>
                <a:ext cx="39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직사각형 171"/>
                  <p:cNvSpPr/>
                  <p:nvPr/>
                </p:nvSpPr>
                <p:spPr>
                  <a:xfrm>
                    <a:off x="1751898" y="1613240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2" name="직사각형 1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1898" y="1613240"/>
                    <a:ext cx="580736" cy="281295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53" name="TextBox 152"/>
          <p:cNvSpPr txBox="1"/>
          <p:nvPr/>
        </p:nvSpPr>
        <p:spPr>
          <a:xfrm>
            <a:off x="28867" y="693671"/>
            <a:ext cx="1055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&lt;v4 </a:t>
            </a:r>
            <a:r>
              <a:rPr lang="ko-KR" altLang="en-US" sz="1000" dirty="0" smtClean="0"/>
              <a:t>수정사항</a:t>
            </a:r>
            <a:r>
              <a:rPr lang="en-US" altLang="ko-KR" sz="1000" dirty="0" smtClean="0"/>
              <a:t>&gt;</a:t>
            </a:r>
          </a:p>
          <a:p>
            <a:r>
              <a:rPr lang="el-GR" altLang="ko-KR" sz="1000" dirty="0" smtClean="0"/>
              <a:t>μ</a:t>
            </a:r>
            <a:r>
              <a:rPr lang="en-US" altLang="ko-KR" sz="1000" dirty="0" smtClean="0"/>
              <a:t>F</a:t>
            </a:r>
            <a:r>
              <a:rPr lang="en-US" altLang="ko-KR" sz="1000" baseline="30000" dirty="0" smtClean="0"/>
              <a:t>DL</a:t>
            </a:r>
            <a:r>
              <a:rPr lang="en-US" altLang="ko-KR" sz="1000" dirty="0" smtClean="0"/>
              <a:t> -&gt; F</a:t>
            </a:r>
            <a:r>
              <a:rPr lang="en-US" altLang="ko-KR" sz="1000" baseline="30000" dirty="0" smtClean="0"/>
              <a:t>DFL</a:t>
            </a:r>
          </a:p>
          <a:p>
            <a:r>
              <a:rPr lang="el-GR" altLang="ko-KR" sz="1000" dirty="0"/>
              <a:t>μ</a:t>
            </a:r>
            <a:r>
              <a:rPr lang="en-US" altLang="ko-KR" sz="1000" dirty="0" smtClean="0"/>
              <a:t>F</a:t>
            </a:r>
            <a:r>
              <a:rPr lang="en-US" altLang="ko-KR" sz="1000" baseline="30000" dirty="0" smtClean="0"/>
              <a:t>DR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-&gt; </a:t>
            </a:r>
            <a:r>
              <a:rPr lang="en-US" altLang="ko-KR" sz="1000" dirty="0" smtClean="0"/>
              <a:t>F</a:t>
            </a:r>
            <a:r>
              <a:rPr lang="en-US" altLang="ko-KR" sz="1000" baseline="30000" dirty="0" smtClean="0"/>
              <a:t>DFR</a:t>
            </a:r>
            <a:endParaRPr lang="en-US" altLang="ko-KR" sz="1000" baseline="30000" dirty="0"/>
          </a:p>
          <a:p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32336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기호 표시 </a:t>
            </a:r>
            <a:r>
              <a:rPr lang="en-US" altLang="ko-KR" dirty="0">
                <a:hlinkClick r:id="rId2" action="ppaction://hlinksldjump"/>
              </a:rPr>
              <a:t>[</a:t>
            </a:r>
            <a:r>
              <a:rPr lang="ko-KR" altLang="en-US" dirty="0">
                <a:latin typeface="Arial"/>
                <a:cs typeface="Arial"/>
                <a:hlinkClick r:id="rId2" action="ppaction://hlinksldjump"/>
              </a:rPr>
              <a:t>링크</a:t>
            </a:r>
            <a:r>
              <a:rPr lang="en-US" altLang="ko-KR" dirty="0" smtClean="0">
                <a:latin typeface="Arial"/>
                <a:cs typeface="Arial"/>
                <a:hlinkClick r:id="rId2" action="ppaction://hlinksldjump"/>
              </a:rPr>
              <a:t>]</a:t>
            </a:r>
            <a:endParaRPr lang="en-US" altLang="ko-KR" dirty="0" smtClean="0"/>
          </a:p>
          <a:p>
            <a:r>
              <a:rPr lang="ko-KR" altLang="en-US" dirty="0" smtClean="0"/>
              <a:t>기하형상 계산 </a:t>
            </a:r>
            <a:r>
              <a:rPr lang="en-US" altLang="ko-KR" dirty="0" smtClean="0">
                <a:hlinkClick r:id="rId3" action="ppaction://hlinksldjump"/>
              </a:rPr>
              <a:t>[</a:t>
            </a:r>
            <a:r>
              <a:rPr lang="ko-KR" altLang="en-US" dirty="0" smtClean="0">
                <a:latin typeface="Arial"/>
                <a:cs typeface="Arial"/>
                <a:hlinkClick r:id="rId3" action="ppaction://hlinksldjump"/>
              </a:rPr>
              <a:t>링</a:t>
            </a:r>
            <a:r>
              <a:rPr lang="ko-KR" altLang="en-US" dirty="0">
                <a:latin typeface="Arial"/>
                <a:cs typeface="Arial"/>
                <a:hlinkClick r:id="rId3" action="ppaction://hlinksldjump"/>
              </a:rPr>
              <a:t>크</a:t>
            </a:r>
            <a:r>
              <a:rPr lang="en-US" altLang="ko-KR" dirty="0" smtClean="0">
                <a:latin typeface="Arial"/>
                <a:cs typeface="Arial"/>
                <a:hlinkClick r:id="rId3" action="ppaction://hlinksldjump"/>
              </a:rPr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실행 단추: 홈 4">
            <a:hlinkClick r:id="" action="ppaction://hlinkshowjump?jump=firstslide" highlightClick="1"/>
            <a:hlinkHover r:id="" action="ppaction://noaction">
              <a:snd r:embed="rId4" name="cashreg.wav"/>
            </a:hlinkHover>
          </p:cNvPr>
          <p:cNvSpPr/>
          <p:nvPr/>
        </p:nvSpPr>
        <p:spPr>
          <a:xfrm>
            <a:off x="8676456" y="116632"/>
            <a:ext cx="360040" cy="360000"/>
          </a:xfrm>
          <a:prstGeom prst="actionButtonHome">
            <a:avLst/>
          </a:prstGeom>
          <a:ln w="158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02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[v3] Force </a:t>
            </a:r>
            <a:r>
              <a:rPr lang="en-US" altLang="ko-KR" dirty="0" err="1" smtClean="0"/>
              <a:t>SuperScript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5724128" y="785369"/>
            <a:ext cx="14357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&lt;1</a:t>
            </a:r>
            <a:r>
              <a:rPr lang="en-US" altLang="ko-KR" sz="1200" baseline="30000" dirty="0" smtClean="0"/>
              <a:t>st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Character&gt;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Horizontal</a:t>
            </a:r>
          </a:p>
          <a:p>
            <a:r>
              <a:rPr lang="en-US" altLang="ko-KR" sz="1200" dirty="0" smtClean="0"/>
              <a:t>T : Top</a:t>
            </a:r>
          </a:p>
          <a:p>
            <a:r>
              <a:rPr lang="en-US" altLang="ko-KR" sz="1200" dirty="0" smtClean="0"/>
              <a:t>M : Upper-Middle</a:t>
            </a:r>
          </a:p>
          <a:p>
            <a:r>
              <a:rPr lang="en-US" altLang="ko-KR" sz="1200" dirty="0" smtClean="0"/>
              <a:t>N : Lower-Middle</a:t>
            </a:r>
          </a:p>
          <a:p>
            <a:r>
              <a:rPr lang="en-US" altLang="ko-KR" sz="1200" dirty="0" smtClean="0"/>
              <a:t>B : Bottom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Vertical</a:t>
            </a:r>
          </a:p>
          <a:p>
            <a:r>
              <a:rPr lang="en-US" altLang="ko-KR" sz="1200" dirty="0" smtClean="0"/>
              <a:t>V : Vertical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Friction</a:t>
            </a:r>
          </a:p>
          <a:p>
            <a:r>
              <a:rPr lang="en-US" altLang="ko-KR" sz="1200" dirty="0" smtClean="0"/>
              <a:t>F : Friction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Dowel</a:t>
            </a:r>
          </a:p>
          <a:p>
            <a:r>
              <a:rPr lang="en-US" altLang="ko-KR" sz="1200" dirty="0" smtClean="0"/>
              <a:t>D : Dowel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Fluid</a:t>
            </a:r>
          </a:p>
          <a:p>
            <a:r>
              <a:rPr lang="en-US" altLang="ko-KR" sz="1200" dirty="0" smtClean="0"/>
              <a:t>P : Pressure Drop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&lt;2</a:t>
            </a:r>
            <a:r>
              <a:rPr lang="en-US" altLang="ko-KR" sz="1200" baseline="30000" dirty="0" smtClean="0"/>
              <a:t>nd</a:t>
            </a:r>
            <a:r>
              <a:rPr lang="en-US" altLang="ko-KR" sz="1200" dirty="0" smtClean="0"/>
              <a:t> Character&gt;</a:t>
            </a:r>
          </a:p>
          <a:p>
            <a:r>
              <a:rPr lang="en-US" altLang="ko-KR" sz="1200" dirty="0" smtClean="0"/>
              <a:t>L : Left</a:t>
            </a:r>
          </a:p>
          <a:p>
            <a:r>
              <a:rPr lang="en-US" altLang="ko-KR" sz="1200" dirty="0" smtClean="0"/>
              <a:t>R : Right</a:t>
            </a:r>
          </a:p>
          <a:p>
            <a:endParaRPr lang="ko-KR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5508104" y="5608596"/>
            <a:ext cx="2710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하중 방향은 보기 좋게 하기 위해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힘의 방향을 임의로 그림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실제 수식에서는 힘과 모멘트는 모두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좌표축 방향을 </a:t>
            </a:r>
            <a:r>
              <a:rPr lang="en-US" altLang="ko-KR" sz="1200" dirty="0" smtClean="0">
                <a:solidFill>
                  <a:srgbClr val="FF0000"/>
                </a:solidFill>
              </a:rPr>
              <a:t>(+)</a:t>
            </a:r>
            <a:r>
              <a:rPr lang="ko-KR" altLang="en-US" sz="1200" dirty="0" smtClean="0">
                <a:solidFill>
                  <a:srgbClr val="FF0000"/>
                </a:solidFill>
              </a:rPr>
              <a:t>로 함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836712"/>
            <a:ext cx="12170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그룹핑</a:t>
            </a:r>
            <a:r>
              <a:rPr lang="ko-KR" altLang="en-US" sz="800" dirty="0" smtClean="0"/>
              <a:t> 내용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/>
              <a:t>블록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/>
              <a:t>몸체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/>
              <a:t>다우웰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좌표축</a:t>
            </a:r>
            <a:r>
              <a:rPr lang="en-US" altLang="ko-KR" sz="800" dirty="0" smtClean="0"/>
              <a:t>+</a:t>
            </a:r>
            <a:r>
              <a:rPr lang="ko-KR" altLang="en-US" sz="800" dirty="0" smtClean="0"/>
              <a:t>이름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수직 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회전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각도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각도 이름</a:t>
            </a:r>
            <a:endParaRPr lang="en-US" altLang="ko-KR" sz="800" dirty="0" smtClean="0"/>
          </a:p>
          <a:p>
            <a:r>
              <a:rPr lang="en-US" altLang="ko-KR" sz="800" dirty="0" smtClean="0"/>
              <a:t>  </a:t>
            </a:r>
            <a:r>
              <a:rPr lang="ko-KR" altLang="en-US" sz="800" dirty="0" smtClean="0"/>
              <a:t>자중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자중 이름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블록 치수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h,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b,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a,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d,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ko-KR" altLang="en-US" sz="800" dirty="0" err="1" smtClean="0"/>
              <a:t>수평력</a:t>
            </a:r>
            <a:endParaRPr lang="en-US" altLang="ko-KR" sz="800" dirty="0" smtClean="0"/>
          </a:p>
          <a:p>
            <a:r>
              <a:rPr lang="ko-KR" altLang="en-US" sz="800" dirty="0" smtClean="0"/>
              <a:t>수직력</a:t>
            </a:r>
            <a:endParaRPr lang="en-US" altLang="ko-KR" sz="800" dirty="0" smtClean="0"/>
          </a:p>
          <a:p>
            <a:r>
              <a:rPr lang="ko-KR" altLang="en-US" sz="800" dirty="0" err="1" smtClean="0"/>
              <a:t>다우웰력</a:t>
            </a:r>
            <a:r>
              <a:rPr lang="en-US" altLang="ko-KR" sz="800" dirty="0" smtClean="0"/>
              <a:t>+</a:t>
            </a:r>
            <a:r>
              <a:rPr lang="ko-KR" altLang="en-US" sz="800" dirty="0" smtClean="0"/>
              <a:t>다우웰 표시</a:t>
            </a:r>
            <a:endParaRPr lang="en-US" altLang="ko-KR" sz="800" dirty="0" smtClean="0"/>
          </a:p>
          <a:p>
            <a:r>
              <a:rPr lang="ko-KR" altLang="en-US" sz="800" dirty="0" smtClean="0"/>
              <a:t>수평마찰력</a:t>
            </a:r>
            <a:endParaRPr lang="en-US" altLang="ko-KR" sz="800" dirty="0" smtClean="0"/>
          </a:p>
          <a:p>
            <a:r>
              <a:rPr lang="ko-KR" altLang="en-US" sz="800" dirty="0" smtClean="0"/>
              <a:t>다우웰 마찰력</a:t>
            </a:r>
            <a:endParaRPr lang="en-US" altLang="ko-KR" sz="800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1245867" y="878607"/>
            <a:ext cx="3686173" cy="4794009"/>
            <a:chOff x="1245867" y="878607"/>
            <a:chExt cx="3686173" cy="4794009"/>
          </a:xfrm>
        </p:grpSpPr>
        <p:grpSp>
          <p:nvGrpSpPr>
            <p:cNvPr id="83" name="그룹 82"/>
            <p:cNvGrpSpPr/>
            <p:nvPr/>
          </p:nvGrpSpPr>
          <p:grpSpPr>
            <a:xfrm>
              <a:off x="1983185" y="1856193"/>
              <a:ext cx="1872000" cy="3232033"/>
              <a:chOff x="1983185" y="1856193"/>
              <a:chExt cx="1872000" cy="3232033"/>
            </a:xfrm>
          </p:grpSpPr>
          <p:sp>
            <p:nvSpPr>
              <p:cNvPr id="84" name="직사각형 83"/>
              <p:cNvSpPr/>
              <p:nvPr/>
            </p:nvSpPr>
            <p:spPr bwMode="auto">
              <a:xfrm rot="600000">
                <a:off x="1983185" y="2141192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 bwMode="auto">
              <a:xfrm rot="600000">
                <a:off x="2035037" y="4618385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 bwMode="auto">
              <a:xfrm rot="600000">
                <a:off x="3066474" y="480022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7" name="사다리꼴 86"/>
              <p:cNvSpPr/>
              <p:nvPr/>
            </p:nvSpPr>
            <p:spPr bwMode="auto">
              <a:xfrm rot="600000">
                <a:off x="2536059" y="1856193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8" name="사다리꼴 87"/>
              <p:cNvSpPr/>
              <p:nvPr/>
            </p:nvSpPr>
            <p:spPr bwMode="auto">
              <a:xfrm rot="600000">
                <a:off x="3549185" y="2034975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2029603" y="878607"/>
              <a:ext cx="2861918" cy="3438325"/>
              <a:chOff x="2029603" y="878607"/>
              <a:chExt cx="2861918" cy="3438325"/>
            </a:xfrm>
          </p:grpSpPr>
          <p:sp>
            <p:nvSpPr>
              <p:cNvPr id="90" name="원호 89"/>
              <p:cNvSpPr/>
              <p:nvPr/>
            </p:nvSpPr>
            <p:spPr bwMode="auto">
              <a:xfrm>
                <a:off x="2487185" y="3164099"/>
                <a:ext cx="864000" cy="864000"/>
              </a:xfrm>
              <a:prstGeom prst="arc">
                <a:avLst>
                  <a:gd name="adj1" fmla="val 13179414"/>
                  <a:gd name="adj2" fmla="val 824064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91" name="직선 화살표 연결선 90"/>
              <p:cNvCxnSpPr/>
              <p:nvPr/>
            </p:nvCxnSpPr>
            <p:spPr bwMode="auto">
              <a:xfrm>
                <a:off x="2919185" y="3596099"/>
                <a:ext cx="158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92" name="직선 화살표 연결선 91"/>
              <p:cNvCxnSpPr/>
              <p:nvPr/>
            </p:nvCxnSpPr>
            <p:spPr bwMode="auto">
              <a:xfrm>
                <a:off x="2918110" y="1112099"/>
                <a:ext cx="0" cy="14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/>
            </p:spPr>
          </p:cxnSp>
          <p:cxnSp>
            <p:nvCxnSpPr>
              <p:cNvPr id="93" name="직선 화살표 연결선 92"/>
              <p:cNvCxnSpPr/>
              <p:nvPr/>
            </p:nvCxnSpPr>
            <p:spPr bwMode="auto">
              <a:xfrm>
                <a:off x="2919731" y="3596099"/>
                <a:ext cx="0" cy="54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94" name="원호 93"/>
              <p:cNvSpPr/>
              <p:nvPr/>
            </p:nvSpPr>
            <p:spPr bwMode="auto">
              <a:xfrm>
                <a:off x="2029603" y="2431940"/>
                <a:ext cx="1800000" cy="1800000"/>
              </a:xfrm>
              <a:prstGeom prst="arc">
                <a:avLst>
                  <a:gd name="adj1" fmla="val 16181104"/>
                  <a:gd name="adj2" fmla="val 1694006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95" name="직선 연결선 94"/>
              <p:cNvCxnSpPr/>
              <p:nvPr/>
            </p:nvCxnSpPr>
            <p:spPr bwMode="auto">
              <a:xfrm flipV="1">
                <a:off x="2919731" y="1652099"/>
                <a:ext cx="0" cy="19440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직사각형 95"/>
                  <p:cNvSpPr/>
                  <p:nvPr/>
                </p:nvSpPr>
                <p:spPr>
                  <a:xfrm>
                    <a:off x="4444412" y="3432201"/>
                    <a:ext cx="447109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" name="직사각형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4412" y="3432201"/>
                    <a:ext cx="447109" cy="273408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직사각형 96"/>
                  <p:cNvSpPr/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/>
                        </m:sSubSup>
                      </m:oMath>
                    </a14:m>
                    <a:r>
                      <a:rPr lang="en-US" altLang="ko-KR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g </a:t>
                    </a:r>
                    <a:r>
                      <a:rPr lang="en-US" altLang="ko-KR" sz="1100" b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ko-KR" altLang="ko-KR" sz="1100" b="0" dirty="0" smtClean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sup>
                        </m:sSubSup>
                      </m:oMath>
                    </a14:m>
                    <a:endParaRPr lang="ko-KR" altLang="ko-KR" sz="1100" b="0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직사각형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869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직사각형 97"/>
                  <p:cNvSpPr/>
                  <p:nvPr/>
                </p:nvSpPr>
                <p:spPr>
                  <a:xfrm>
                    <a:off x="2814816" y="2145042"/>
                    <a:ext cx="442172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ko-KR" altLang="en-US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직사각형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4816" y="2145042"/>
                    <a:ext cx="442172" cy="273408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직사각형 98"/>
                  <p:cNvSpPr/>
                  <p:nvPr/>
                </p:nvSpPr>
                <p:spPr>
                  <a:xfrm>
                    <a:off x="2750661" y="878607"/>
                    <a:ext cx="466474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9" name="직사각형 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0661" y="878607"/>
                    <a:ext cx="466474" cy="27340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그룹 99"/>
            <p:cNvGrpSpPr/>
            <p:nvPr/>
          </p:nvGrpSpPr>
          <p:grpSpPr>
            <a:xfrm>
              <a:off x="2725568" y="2014145"/>
              <a:ext cx="1567826" cy="3208106"/>
              <a:chOff x="2725568" y="2014145"/>
              <a:chExt cx="1567826" cy="3208106"/>
            </a:xfrm>
          </p:grpSpPr>
          <p:cxnSp>
            <p:nvCxnSpPr>
              <p:cNvPr id="101" name="직선 화살표 연결선 100"/>
              <p:cNvCxnSpPr/>
              <p:nvPr/>
            </p:nvCxnSpPr>
            <p:spPr bwMode="auto">
              <a:xfrm rot="6000000">
                <a:off x="3240255" y="3964832"/>
                <a:ext cx="0" cy="93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2" name="직선 화살표 연결선 101"/>
              <p:cNvCxnSpPr/>
              <p:nvPr/>
            </p:nvCxnSpPr>
            <p:spPr bwMode="auto">
              <a:xfrm flipH="1">
                <a:off x="3788569" y="3787311"/>
                <a:ext cx="252111" cy="1413339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3" name="직선 화살표 연결선 102"/>
              <p:cNvCxnSpPr/>
              <p:nvPr/>
            </p:nvCxnSpPr>
            <p:spPr bwMode="auto">
              <a:xfrm flipH="1">
                <a:off x="4038615" y="2359819"/>
                <a:ext cx="254779" cy="144593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4" name="직선 화살표 연결선 103"/>
              <p:cNvCxnSpPr/>
              <p:nvPr/>
            </p:nvCxnSpPr>
            <p:spPr bwMode="auto">
              <a:xfrm rot="6000000">
                <a:off x="3153002" y="4186866"/>
                <a:ext cx="0" cy="79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5" name="직선 화살표 연결선 104"/>
              <p:cNvCxnSpPr/>
              <p:nvPr/>
            </p:nvCxnSpPr>
            <p:spPr bwMode="auto">
              <a:xfrm rot="6000000">
                <a:off x="2977568" y="4472563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7" name="직선 연결선 106"/>
              <p:cNvCxnSpPr/>
              <p:nvPr/>
            </p:nvCxnSpPr>
            <p:spPr bwMode="auto">
              <a:xfrm rot="600000" flipV="1">
                <a:off x="2913141" y="2014145"/>
                <a:ext cx="0" cy="320810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0" name="직선 연결선 109"/>
              <p:cNvCxnSpPr/>
              <p:nvPr/>
            </p:nvCxnSpPr>
            <p:spPr bwMode="auto">
              <a:xfrm rot="600000" flipV="1">
                <a:off x="2913116" y="3705497"/>
                <a:ext cx="1260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직사각형 110"/>
                  <p:cNvSpPr/>
                  <p:nvPr/>
                </p:nvSpPr>
                <p:spPr>
                  <a:xfrm rot="600000">
                    <a:off x="2743508" y="4470936"/>
                    <a:ext cx="448713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직사각형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743508" y="4470936"/>
                    <a:ext cx="448713" cy="273408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직사각형 111"/>
                  <p:cNvSpPr/>
                  <p:nvPr/>
                </p:nvSpPr>
                <p:spPr>
                  <a:xfrm rot="600000">
                    <a:off x="2926132" y="4320686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2" name="직사각형 1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926132" y="4320686"/>
                    <a:ext cx="445507" cy="273408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직사각형 112"/>
                  <p:cNvSpPr/>
                  <p:nvPr/>
                </p:nvSpPr>
                <p:spPr>
                  <a:xfrm rot="600000">
                    <a:off x="3097034" y="4189242"/>
                    <a:ext cx="437812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3" name="직사각형 1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3097034" y="4189242"/>
                    <a:ext cx="437812" cy="273408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직사각형 113"/>
                  <p:cNvSpPr/>
                  <p:nvPr/>
                </p:nvSpPr>
                <p:spPr>
                  <a:xfrm rot="16800000">
                    <a:off x="3602738" y="4219365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4" name="직사각형 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3602738" y="4219365"/>
                    <a:ext cx="445507" cy="273408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직사각형 114"/>
                  <p:cNvSpPr/>
                  <p:nvPr/>
                </p:nvSpPr>
                <p:spPr>
                  <a:xfrm rot="16800000">
                    <a:off x="3829172" y="2978036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직사각형 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3829172" y="2978036"/>
                    <a:ext cx="445507" cy="273408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6" name="그룹 115"/>
            <p:cNvGrpSpPr/>
            <p:nvPr/>
          </p:nvGrpSpPr>
          <p:grpSpPr>
            <a:xfrm>
              <a:off x="1609997" y="1254474"/>
              <a:ext cx="2774666" cy="4384969"/>
              <a:chOff x="1609997" y="1254474"/>
              <a:chExt cx="2774666" cy="4384969"/>
            </a:xfrm>
          </p:grpSpPr>
          <p:cxnSp>
            <p:nvCxnSpPr>
              <p:cNvPr id="117" name="직선 화살표 연결선 116"/>
              <p:cNvCxnSpPr/>
              <p:nvPr/>
            </p:nvCxnSpPr>
            <p:spPr bwMode="auto">
              <a:xfrm>
                <a:off x="2380698" y="1511836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8" name="직선 화살표 연결선 117"/>
              <p:cNvCxnSpPr/>
              <p:nvPr/>
            </p:nvCxnSpPr>
            <p:spPr bwMode="auto">
              <a:xfrm>
                <a:off x="3971748" y="1798199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9" name="직선 화살표 연결선 118"/>
              <p:cNvCxnSpPr/>
              <p:nvPr/>
            </p:nvCxnSpPr>
            <p:spPr bwMode="auto">
              <a:xfrm>
                <a:off x="1854746" y="4873849"/>
                <a:ext cx="0" cy="39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0" name="직선 화살표 연결선 119"/>
              <p:cNvCxnSpPr/>
              <p:nvPr/>
            </p:nvCxnSpPr>
            <p:spPr bwMode="auto">
              <a:xfrm>
                <a:off x="3458131" y="5151455"/>
                <a:ext cx="0" cy="468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직사각형 120"/>
                  <p:cNvSpPr/>
                  <p:nvPr/>
                </p:nvSpPr>
                <p:spPr>
                  <a:xfrm>
                    <a:off x="3803927" y="1535940"/>
                    <a:ext cx="580736" cy="28225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직사각형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3927" y="1535940"/>
                    <a:ext cx="580736" cy="282257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직사각형 121"/>
                  <p:cNvSpPr/>
                  <p:nvPr/>
                </p:nvSpPr>
                <p:spPr>
                  <a:xfrm>
                    <a:off x="3391279" y="5373216"/>
                    <a:ext cx="453265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직사각형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1279" y="5373216"/>
                    <a:ext cx="453265" cy="266227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직사각형 122"/>
                  <p:cNvSpPr/>
                  <p:nvPr/>
                </p:nvSpPr>
                <p:spPr>
                  <a:xfrm>
                    <a:off x="1609997" y="5251005"/>
                    <a:ext cx="441723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직사각형 1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9997" y="5251005"/>
                    <a:ext cx="441723" cy="266227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직사각형 123"/>
                  <p:cNvSpPr/>
                  <p:nvPr/>
                </p:nvSpPr>
                <p:spPr>
                  <a:xfrm>
                    <a:off x="1983684" y="1254474"/>
                    <a:ext cx="580736" cy="28225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직사각형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3684" y="1254474"/>
                    <a:ext cx="580736" cy="282257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5" name="그룹 124"/>
            <p:cNvGrpSpPr/>
            <p:nvPr/>
          </p:nvGrpSpPr>
          <p:grpSpPr>
            <a:xfrm>
              <a:off x="1245867" y="1866253"/>
              <a:ext cx="3686173" cy="3430175"/>
              <a:chOff x="1245867" y="1866253"/>
              <a:chExt cx="3686173" cy="3430175"/>
            </a:xfrm>
          </p:grpSpPr>
          <p:cxnSp>
            <p:nvCxnSpPr>
              <p:cNvPr id="126" name="직선 화살표 연결선 125"/>
              <p:cNvCxnSpPr/>
              <p:nvPr/>
            </p:nvCxnSpPr>
            <p:spPr bwMode="auto">
              <a:xfrm>
                <a:off x="4107185" y="2336099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7" name="직선 화살표 연결선 126"/>
              <p:cNvCxnSpPr/>
              <p:nvPr/>
            </p:nvCxnSpPr>
            <p:spPr bwMode="auto">
              <a:xfrm>
                <a:off x="3999185" y="2912099"/>
                <a:ext cx="612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8" name="직선 화살표 연결선 127"/>
              <p:cNvCxnSpPr/>
              <p:nvPr/>
            </p:nvCxnSpPr>
            <p:spPr bwMode="auto">
              <a:xfrm>
                <a:off x="3711185" y="456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9" name="직선 화살표 연결선 128"/>
              <p:cNvCxnSpPr/>
              <p:nvPr/>
            </p:nvCxnSpPr>
            <p:spPr bwMode="auto">
              <a:xfrm>
                <a:off x="3603185" y="516343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30" name="직선 화살표 연결선 129"/>
              <p:cNvCxnSpPr/>
              <p:nvPr/>
            </p:nvCxnSpPr>
            <p:spPr bwMode="auto">
              <a:xfrm>
                <a:off x="1371185" y="4820099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1" name="직선 화살표 연결선 130"/>
              <p:cNvCxnSpPr/>
              <p:nvPr/>
            </p:nvCxnSpPr>
            <p:spPr bwMode="auto">
              <a:xfrm>
                <a:off x="1335185" y="420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2" name="직선 화살표 연결선 131"/>
              <p:cNvCxnSpPr/>
              <p:nvPr/>
            </p:nvCxnSpPr>
            <p:spPr bwMode="auto">
              <a:xfrm>
                <a:off x="1623185" y="258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3" name="직선 화살표 연결선 132"/>
              <p:cNvCxnSpPr/>
              <p:nvPr/>
            </p:nvCxnSpPr>
            <p:spPr bwMode="auto">
              <a:xfrm>
                <a:off x="1731185" y="2000534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직사각형 133"/>
                  <p:cNvSpPr/>
                  <p:nvPr/>
                </p:nvSpPr>
                <p:spPr>
                  <a:xfrm>
                    <a:off x="4454730" y="2646770"/>
                    <a:ext cx="47731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직사각형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4730" y="2646770"/>
                    <a:ext cx="477310" cy="265329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직사각형 134"/>
                  <p:cNvSpPr/>
                  <p:nvPr/>
                </p:nvSpPr>
                <p:spPr>
                  <a:xfrm>
                    <a:off x="4483584" y="2203757"/>
                    <a:ext cx="44845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직사각형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3584" y="2203757"/>
                    <a:ext cx="448456" cy="265329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직사각형 135"/>
                  <p:cNvSpPr/>
                  <p:nvPr/>
                </p:nvSpPr>
                <p:spPr>
                  <a:xfrm>
                    <a:off x="4125218" y="4432903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직사각형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5218" y="4432903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직사각형 136"/>
                  <p:cNvSpPr/>
                  <p:nvPr/>
                </p:nvSpPr>
                <p:spPr>
                  <a:xfrm>
                    <a:off x="4006026" y="5031099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7" name="직사각형 1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6026" y="5031099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직사각형 137"/>
                  <p:cNvSpPr/>
                  <p:nvPr/>
                </p:nvSpPr>
                <p:spPr>
                  <a:xfrm>
                    <a:off x="1259632" y="4531823"/>
                    <a:ext cx="44493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8" name="직사각형 1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9632" y="4531823"/>
                    <a:ext cx="444930" cy="265329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직사각형 138"/>
                  <p:cNvSpPr/>
                  <p:nvPr/>
                </p:nvSpPr>
                <p:spPr>
                  <a:xfrm>
                    <a:off x="1256073" y="3926604"/>
                    <a:ext cx="45294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9" name="직사각형 1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6073" y="3926604"/>
                    <a:ext cx="452945" cy="265329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직사각형 139"/>
                  <p:cNvSpPr/>
                  <p:nvPr/>
                </p:nvSpPr>
                <p:spPr>
                  <a:xfrm>
                    <a:off x="1245867" y="2455434"/>
                    <a:ext cx="465769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0" name="직사각형 1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5867" y="2455434"/>
                    <a:ext cx="465769" cy="265329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직사각형 140"/>
                  <p:cNvSpPr/>
                  <p:nvPr/>
                </p:nvSpPr>
                <p:spPr>
                  <a:xfrm>
                    <a:off x="1379349" y="1866253"/>
                    <a:ext cx="436914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1" name="직사각형 1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9349" y="1866253"/>
                    <a:ext cx="436914" cy="265329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2" name="그룹 141"/>
            <p:cNvGrpSpPr/>
            <p:nvPr/>
          </p:nvGrpSpPr>
          <p:grpSpPr>
            <a:xfrm>
              <a:off x="2187020" y="1023203"/>
              <a:ext cx="2389652" cy="4072626"/>
              <a:chOff x="2187020" y="1030823"/>
              <a:chExt cx="2389652" cy="4072626"/>
            </a:xfrm>
          </p:grpSpPr>
          <p:cxnSp>
            <p:nvCxnSpPr>
              <p:cNvPr id="143" name="직선 화살표 연결선 142"/>
              <p:cNvCxnSpPr/>
              <p:nvPr/>
            </p:nvCxnSpPr>
            <p:spPr bwMode="auto">
              <a:xfrm>
                <a:off x="3772026" y="2053375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44" name="직선 화살표 연결선 143"/>
              <p:cNvCxnSpPr/>
              <p:nvPr/>
            </p:nvCxnSpPr>
            <p:spPr bwMode="auto">
              <a:xfrm>
                <a:off x="2759592" y="1871606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45" name="직선 화살표 연결선 144"/>
              <p:cNvCxnSpPr/>
              <p:nvPr/>
            </p:nvCxnSpPr>
            <p:spPr bwMode="auto">
              <a:xfrm>
                <a:off x="3290985" y="510344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6" name="직선 화살표 연결선 145"/>
              <p:cNvCxnSpPr/>
              <p:nvPr/>
            </p:nvCxnSpPr>
            <p:spPr bwMode="auto">
              <a:xfrm>
                <a:off x="2267219" y="493560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7" name="직선 화살표 연결선 146"/>
              <p:cNvCxnSpPr/>
              <p:nvPr/>
            </p:nvCxnSpPr>
            <p:spPr bwMode="auto">
              <a:xfrm>
                <a:off x="2563578" y="1256099"/>
                <a:ext cx="101502" cy="71523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직사각형 147"/>
                  <p:cNvSpPr/>
                  <p:nvPr/>
                </p:nvSpPr>
                <p:spPr>
                  <a:xfrm>
                    <a:off x="3995936" y="1778055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8" name="직사각형 1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5936" y="1778055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 b="-638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직사각형 148"/>
                  <p:cNvSpPr/>
                  <p:nvPr/>
                </p:nvSpPr>
                <p:spPr>
                  <a:xfrm>
                    <a:off x="2853589" y="1611228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9" name="직사각형 1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3589" y="1611228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직사각형 149"/>
                  <p:cNvSpPr/>
                  <p:nvPr/>
                </p:nvSpPr>
                <p:spPr>
                  <a:xfrm>
                    <a:off x="2263280" y="4663150"/>
                    <a:ext cx="44813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0" name="직사각형 1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3280" y="4663150"/>
                    <a:ext cx="448135" cy="265329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직사각형 150"/>
                  <p:cNvSpPr/>
                  <p:nvPr/>
                </p:nvSpPr>
                <p:spPr>
                  <a:xfrm>
                    <a:off x="3253028" y="4824392"/>
                    <a:ext cx="459677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1" name="직사각형 1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3028" y="4824392"/>
                    <a:ext cx="459677" cy="265329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직사각형 151"/>
                  <p:cNvSpPr/>
                  <p:nvPr/>
                </p:nvSpPr>
                <p:spPr>
                  <a:xfrm>
                    <a:off x="2187020" y="1030823"/>
                    <a:ext cx="620363" cy="24468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Dowel</m:t>
                          </m:r>
                        </m:oMath>
                      </m:oMathPara>
                    </a14:m>
                    <a:endParaRPr lang="ko-KR" altLang="ko-KR" sz="11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2" name="직사각형 1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7020" y="1030823"/>
                    <a:ext cx="620363" cy="244682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8" name="그룹 157"/>
            <p:cNvGrpSpPr/>
            <p:nvPr/>
          </p:nvGrpSpPr>
          <p:grpSpPr>
            <a:xfrm>
              <a:off x="2038259" y="1278752"/>
              <a:ext cx="1967286" cy="4393864"/>
              <a:chOff x="2038259" y="1278752"/>
              <a:chExt cx="1967286" cy="4393864"/>
            </a:xfrm>
          </p:grpSpPr>
          <p:cxnSp>
            <p:nvCxnSpPr>
              <p:cNvPr id="159" name="직선 화살표 연결선 158"/>
              <p:cNvCxnSpPr/>
              <p:nvPr/>
            </p:nvCxnSpPr>
            <p:spPr bwMode="auto">
              <a:xfrm>
                <a:off x="3769189" y="16898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60" name="직선 화살표 연결선 159"/>
              <p:cNvCxnSpPr/>
              <p:nvPr/>
            </p:nvCxnSpPr>
            <p:spPr bwMode="auto">
              <a:xfrm>
                <a:off x="2755032" y="15120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61" name="직선 화살표 연결선 160"/>
              <p:cNvCxnSpPr/>
              <p:nvPr/>
            </p:nvCxnSpPr>
            <p:spPr bwMode="auto">
              <a:xfrm>
                <a:off x="2269432" y="4928099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2" name="직선 화살표 연결선 161"/>
              <p:cNvCxnSpPr/>
              <p:nvPr/>
            </p:nvCxnSpPr>
            <p:spPr bwMode="auto">
              <a:xfrm>
                <a:off x="3290985" y="5115061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직사각형 162"/>
                  <p:cNvSpPr/>
                  <p:nvPr/>
                </p:nvSpPr>
                <p:spPr>
                  <a:xfrm>
                    <a:off x="2590328" y="1278752"/>
                    <a:ext cx="657681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𝜇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직사각형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328" y="1278752"/>
                    <a:ext cx="657681" cy="281295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직사각형 163"/>
                  <p:cNvSpPr/>
                  <p:nvPr/>
                </p:nvSpPr>
                <p:spPr>
                  <a:xfrm>
                    <a:off x="3347864" y="1412776"/>
                    <a:ext cx="657681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𝜇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직사각형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7864" y="1412776"/>
                    <a:ext cx="657681" cy="281295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직사각형 164"/>
                  <p:cNvSpPr/>
                  <p:nvPr/>
                </p:nvSpPr>
                <p:spPr>
                  <a:xfrm>
                    <a:off x="2825801" y="5373216"/>
                    <a:ext cx="531749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직사각형 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5801" y="5373216"/>
                    <a:ext cx="531749" cy="285976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직사각형 165"/>
                  <p:cNvSpPr/>
                  <p:nvPr/>
                </p:nvSpPr>
                <p:spPr>
                  <a:xfrm>
                    <a:off x="2038259" y="5386640"/>
                    <a:ext cx="519629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6" name="직사각형 1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8259" y="5386640"/>
                    <a:ext cx="519629" cy="285976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6" name="그룹 105"/>
            <p:cNvGrpSpPr/>
            <p:nvPr/>
          </p:nvGrpSpPr>
          <p:grpSpPr>
            <a:xfrm>
              <a:off x="1751898" y="1613240"/>
              <a:ext cx="2959266" cy="3867708"/>
              <a:chOff x="1751898" y="1613240"/>
              <a:chExt cx="2959266" cy="3867708"/>
            </a:xfrm>
          </p:grpSpPr>
          <p:cxnSp>
            <p:nvCxnSpPr>
              <p:cNvPr id="108" name="직선 화살표 연결선 107"/>
              <p:cNvCxnSpPr/>
              <p:nvPr/>
            </p:nvCxnSpPr>
            <p:spPr bwMode="auto">
              <a:xfrm rot="600000">
                <a:off x="3456150" y="5217569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09" name="직선 화살표 연결선 108"/>
              <p:cNvCxnSpPr/>
              <p:nvPr/>
            </p:nvCxnSpPr>
            <p:spPr bwMode="auto">
              <a:xfrm rot="600000">
                <a:off x="3992928" y="2278782"/>
                <a:ext cx="39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직사각형 166"/>
                  <p:cNvSpPr/>
                  <p:nvPr/>
                </p:nvSpPr>
                <p:spPr>
                  <a:xfrm>
                    <a:off x="4130428" y="2024727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7" name="직사각형 1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0428" y="2024727"/>
                    <a:ext cx="580736" cy="281295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직사각형 167"/>
                  <p:cNvSpPr/>
                  <p:nvPr/>
                </p:nvSpPr>
                <p:spPr>
                  <a:xfrm>
                    <a:off x="3654944" y="5199653"/>
                    <a:ext cx="46679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직사각형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4944" y="5199653"/>
                    <a:ext cx="466794" cy="281295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9" name="직선 화살표 연결선 168"/>
              <p:cNvCxnSpPr/>
              <p:nvPr/>
            </p:nvCxnSpPr>
            <p:spPr bwMode="auto">
              <a:xfrm rot="600000">
                <a:off x="1852010" y="4931721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0" name="직사각형 169"/>
                  <p:cNvSpPr/>
                  <p:nvPr/>
                </p:nvSpPr>
                <p:spPr>
                  <a:xfrm>
                    <a:off x="1847601" y="4950286"/>
                    <a:ext cx="46679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0" name="직사각형 1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7601" y="4950286"/>
                    <a:ext cx="466794" cy="281295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1" name="직선 화살표 연결선 170"/>
              <p:cNvCxnSpPr/>
              <p:nvPr/>
            </p:nvCxnSpPr>
            <p:spPr bwMode="auto">
              <a:xfrm rot="600000">
                <a:off x="1987706" y="1940017"/>
                <a:ext cx="39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직사각형 171"/>
                  <p:cNvSpPr/>
                  <p:nvPr/>
                </p:nvSpPr>
                <p:spPr>
                  <a:xfrm>
                    <a:off x="1751898" y="1613240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2" name="직사각형 1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1898" y="1613240"/>
                    <a:ext cx="580736" cy="281295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9279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[v2] Force </a:t>
            </a:r>
            <a:r>
              <a:rPr lang="en-US" altLang="ko-KR" dirty="0" err="1" smtClean="0"/>
              <a:t>SuperScript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5724128" y="785369"/>
            <a:ext cx="14357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&lt;1</a:t>
            </a:r>
            <a:r>
              <a:rPr lang="en-US" altLang="ko-KR" sz="1200" baseline="30000" dirty="0" smtClean="0"/>
              <a:t>st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Character&gt;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Horizontal</a:t>
            </a:r>
          </a:p>
          <a:p>
            <a:r>
              <a:rPr lang="en-US" altLang="ko-KR" sz="1200" dirty="0" smtClean="0"/>
              <a:t>T : Top</a:t>
            </a:r>
          </a:p>
          <a:p>
            <a:r>
              <a:rPr lang="en-US" altLang="ko-KR" sz="1200" dirty="0" smtClean="0"/>
              <a:t>M : Upper-Middle</a:t>
            </a:r>
          </a:p>
          <a:p>
            <a:r>
              <a:rPr lang="en-US" altLang="ko-KR" sz="1200" dirty="0" smtClean="0"/>
              <a:t>N : Lower-Middle</a:t>
            </a:r>
          </a:p>
          <a:p>
            <a:r>
              <a:rPr lang="en-US" altLang="ko-KR" sz="1200" dirty="0" smtClean="0"/>
              <a:t>B : Bottom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Vertical</a:t>
            </a:r>
          </a:p>
          <a:p>
            <a:r>
              <a:rPr lang="en-US" altLang="ko-KR" sz="1200" dirty="0" smtClean="0"/>
              <a:t>V : Vertical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Friction</a:t>
            </a:r>
          </a:p>
          <a:p>
            <a:r>
              <a:rPr lang="en-US" altLang="ko-KR" sz="1200" dirty="0" smtClean="0"/>
              <a:t>F : Friction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Dowel</a:t>
            </a:r>
          </a:p>
          <a:p>
            <a:r>
              <a:rPr lang="en-US" altLang="ko-KR" sz="1200" dirty="0" smtClean="0"/>
              <a:t>D : Dowel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Fluid</a:t>
            </a:r>
          </a:p>
          <a:p>
            <a:r>
              <a:rPr lang="en-US" altLang="ko-KR" sz="1200" dirty="0" smtClean="0"/>
              <a:t>P : Pressure Drop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&lt;2nc Character&gt;</a:t>
            </a:r>
          </a:p>
          <a:p>
            <a:r>
              <a:rPr lang="en-US" altLang="ko-KR" sz="1200" dirty="0" smtClean="0"/>
              <a:t>L : Left</a:t>
            </a:r>
          </a:p>
          <a:p>
            <a:r>
              <a:rPr lang="en-US" altLang="ko-KR" sz="1200" dirty="0" smtClean="0"/>
              <a:t>R : Right</a:t>
            </a:r>
          </a:p>
          <a:p>
            <a:endParaRPr lang="ko-KR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5508104" y="5608596"/>
            <a:ext cx="2710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하중 방향은 보기 좋게 하기 위해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힘의 방향을 임의로 그림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실제 수식에서는 힘과 모멘트는 모두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좌표축 방향을 </a:t>
            </a:r>
            <a:r>
              <a:rPr lang="en-US" altLang="ko-KR" sz="1200" dirty="0" smtClean="0">
                <a:solidFill>
                  <a:srgbClr val="FF0000"/>
                </a:solidFill>
              </a:rPr>
              <a:t>(+)</a:t>
            </a:r>
            <a:r>
              <a:rPr lang="ko-KR" altLang="en-US" sz="1200" dirty="0" smtClean="0">
                <a:solidFill>
                  <a:srgbClr val="FF0000"/>
                </a:solidFill>
              </a:rPr>
              <a:t>로 함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836712"/>
            <a:ext cx="12170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그룹핑</a:t>
            </a:r>
            <a:r>
              <a:rPr lang="ko-KR" altLang="en-US" sz="800" dirty="0" smtClean="0"/>
              <a:t> 내용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/>
              <a:t>블록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/>
              <a:t>몸체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/>
              <a:t>다우웰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좌표축</a:t>
            </a:r>
            <a:r>
              <a:rPr lang="en-US" altLang="ko-KR" sz="800" dirty="0" smtClean="0"/>
              <a:t>+</a:t>
            </a:r>
            <a:r>
              <a:rPr lang="ko-KR" altLang="en-US" sz="800" dirty="0" smtClean="0"/>
              <a:t>이름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수직 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회전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각도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각도 이름</a:t>
            </a:r>
            <a:endParaRPr lang="en-US" altLang="ko-KR" sz="800" dirty="0" smtClean="0"/>
          </a:p>
          <a:p>
            <a:r>
              <a:rPr lang="en-US" altLang="ko-KR" sz="800" dirty="0" smtClean="0"/>
              <a:t>  </a:t>
            </a:r>
            <a:r>
              <a:rPr lang="ko-KR" altLang="en-US" sz="800" dirty="0" smtClean="0"/>
              <a:t>자중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자중 이름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블록 치수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h,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b,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a,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d,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ko-KR" altLang="en-US" sz="800" dirty="0" err="1" smtClean="0"/>
              <a:t>수평력</a:t>
            </a:r>
            <a:endParaRPr lang="en-US" altLang="ko-KR" sz="800" dirty="0" smtClean="0"/>
          </a:p>
          <a:p>
            <a:r>
              <a:rPr lang="ko-KR" altLang="en-US" sz="800" dirty="0" smtClean="0"/>
              <a:t>수직력</a:t>
            </a:r>
            <a:endParaRPr lang="en-US" altLang="ko-KR" sz="800" dirty="0" smtClean="0"/>
          </a:p>
          <a:p>
            <a:r>
              <a:rPr lang="ko-KR" altLang="en-US" sz="800" dirty="0" err="1" smtClean="0"/>
              <a:t>다우웰력</a:t>
            </a:r>
            <a:r>
              <a:rPr lang="en-US" altLang="ko-KR" sz="800" dirty="0" smtClean="0"/>
              <a:t>+</a:t>
            </a:r>
            <a:r>
              <a:rPr lang="ko-KR" altLang="en-US" sz="800" dirty="0" smtClean="0"/>
              <a:t>다우웰 표시</a:t>
            </a:r>
            <a:endParaRPr lang="en-US" altLang="ko-KR" sz="800" dirty="0" smtClean="0"/>
          </a:p>
          <a:p>
            <a:r>
              <a:rPr lang="ko-KR" altLang="en-US" sz="800" dirty="0" smtClean="0"/>
              <a:t>수평마찰력</a:t>
            </a:r>
            <a:endParaRPr lang="en-US" altLang="ko-KR" sz="800" dirty="0" smtClean="0"/>
          </a:p>
          <a:p>
            <a:r>
              <a:rPr lang="ko-KR" altLang="en-US" sz="800" dirty="0" smtClean="0"/>
              <a:t>다우웰 마찰력</a:t>
            </a:r>
            <a:endParaRPr lang="en-US" altLang="ko-KR" sz="800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1256073" y="878607"/>
            <a:ext cx="3635448" cy="4794009"/>
            <a:chOff x="1256073" y="878607"/>
            <a:chExt cx="3635448" cy="4794009"/>
          </a:xfrm>
        </p:grpSpPr>
        <p:grpSp>
          <p:nvGrpSpPr>
            <p:cNvPr id="83" name="그룹 82"/>
            <p:cNvGrpSpPr/>
            <p:nvPr/>
          </p:nvGrpSpPr>
          <p:grpSpPr>
            <a:xfrm>
              <a:off x="1983185" y="1856193"/>
              <a:ext cx="1872000" cy="3232033"/>
              <a:chOff x="1983185" y="1856193"/>
              <a:chExt cx="1872000" cy="3232033"/>
            </a:xfrm>
          </p:grpSpPr>
          <p:sp>
            <p:nvSpPr>
              <p:cNvPr id="84" name="직사각형 83"/>
              <p:cNvSpPr/>
              <p:nvPr/>
            </p:nvSpPr>
            <p:spPr bwMode="auto">
              <a:xfrm rot="600000">
                <a:off x="1983185" y="2141192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 bwMode="auto">
              <a:xfrm rot="600000">
                <a:off x="2035037" y="4618385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 bwMode="auto">
              <a:xfrm rot="600000">
                <a:off x="3066474" y="480022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7" name="사다리꼴 86"/>
              <p:cNvSpPr/>
              <p:nvPr/>
            </p:nvSpPr>
            <p:spPr bwMode="auto">
              <a:xfrm rot="600000">
                <a:off x="2536059" y="1856193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8" name="사다리꼴 87"/>
              <p:cNvSpPr/>
              <p:nvPr/>
            </p:nvSpPr>
            <p:spPr bwMode="auto">
              <a:xfrm rot="600000">
                <a:off x="3549185" y="2034975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2029603" y="878607"/>
              <a:ext cx="2861918" cy="3438325"/>
              <a:chOff x="2029603" y="878607"/>
              <a:chExt cx="2861918" cy="3438325"/>
            </a:xfrm>
          </p:grpSpPr>
          <p:sp>
            <p:nvSpPr>
              <p:cNvPr id="90" name="원호 89"/>
              <p:cNvSpPr/>
              <p:nvPr/>
            </p:nvSpPr>
            <p:spPr bwMode="auto">
              <a:xfrm>
                <a:off x="2487185" y="3164099"/>
                <a:ext cx="864000" cy="864000"/>
              </a:xfrm>
              <a:prstGeom prst="arc">
                <a:avLst>
                  <a:gd name="adj1" fmla="val 13179414"/>
                  <a:gd name="adj2" fmla="val 824064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91" name="직선 화살표 연결선 90"/>
              <p:cNvCxnSpPr/>
              <p:nvPr/>
            </p:nvCxnSpPr>
            <p:spPr bwMode="auto">
              <a:xfrm>
                <a:off x="2919185" y="3596099"/>
                <a:ext cx="158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92" name="직선 화살표 연결선 91"/>
              <p:cNvCxnSpPr/>
              <p:nvPr/>
            </p:nvCxnSpPr>
            <p:spPr bwMode="auto">
              <a:xfrm>
                <a:off x="2918110" y="1112099"/>
                <a:ext cx="0" cy="14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/>
            </p:spPr>
          </p:cxnSp>
          <p:cxnSp>
            <p:nvCxnSpPr>
              <p:cNvPr id="93" name="직선 화살표 연결선 92"/>
              <p:cNvCxnSpPr/>
              <p:nvPr/>
            </p:nvCxnSpPr>
            <p:spPr bwMode="auto">
              <a:xfrm>
                <a:off x="2919731" y="3596099"/>
                <a:ext cx="0" cy="54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94" name="원호 93"/>
              <p:cNvSpPr/>
              <p:nvPr/>
            </p:nvSpPr>
            <p:spPr bwMode="auto">
              <a:xfrm>
                <a:off x="2029603" y="2431940"/>
                <a:ext cx="1800000" cy="1800000"/>
              </a:xfrm>
              <a:prstGeom prst="arc">
                <a:avLst>
                  <a:gd name="adj1" fmla="val 16181104"/>
                  <a:gd name="adj2" fmla="val 1694006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95" name="직선 연결선 94"/>
              <p:cNvCxnSpPr/>
              <p:nvPr/>
            </p:nvCxnSpPr>
            <p:spPr bwMode="auto">
              <a:xfrm flipV="1">
                <a:off x="2919731" y="1652099"/>
                <a:ext cx="0" cy="19440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직사각형 95"/>
                  <p:cNvSpPr/>
                  <p:nvPr/>
                </p:nvSpPr>
                <p:spPr>
                  <a:xfrm>
                    <a:off x="4444412" y="3432201"/>
                    <a:ext cx="447109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" name="직사각형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4412" y="3432201"/>
                    <a:ext cx="447109" cy="273408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직사각형 96"/>
                  <p:cNvSpPr/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/>
                        </m:sSubSup>
                      </m:oMath>
                    </a14:m>
                    <a:r>
                      <a:rPr lang="en-US" altLang="ko-KR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g </a:t>
                    </a:r>
                    <a:r>
                      <a:rPr lang="en-US" altLang="ko-KR" sz="1100" b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ko-KR" altLang="ko-KR" sz="1100" b="0" dirty="0" smtClean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sup>
                        </m:sSubSup>
                      </m:oMath>
                    </a14:m>
                    <a:endParaRPr lang="ko-KR" altLang="ko-KR" sz="1100" b="0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직사각형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869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직사각형 97"/>
                  <p:cNvSpPr/>
                  <p:nvPr/>
                </p:nvSpPr>
                <p:spPr>
                  <a:xfrm>
                    <a:off x="2814816" y="2145042"/>
                    <a:ext cx="442172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ko-KR" altLang="en-US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직사각형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4816" y="2145042"/>
                    <a:ext cx="442172" cy="273408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직사각형 98"/>
                  <p:cNvSpPr/>
                  <p:nvPr/>
                </p:nvSpPr>
                <p:spPr>
                  <a:xfrm>
                    <a:off x="2750661" y="878607"/>
                    <a:ext cx="466474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9" name="직사각형 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0661" y="878607"/>
                    <a:ext cx="466474" cy="27340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그룹 99"/>
            <p:cNvGrpSpPr/>
            <p:nvPr/>
          </p:nvGrpSpPr>
          <p:grpSpPr>
            <a:xfrm>
              <a:off x="2725568" y="2014145"/>
              <a:ext cx="1567826" cy="3208106"/>
              <a:chOff x="2725568" y="2014145"/>
              <a:chExt cx="1567826" cy="3208106"/>
            </a:xfrm>
          </p:grpSpPr>
          <p:cxnSp>
            <p:nvCxnSpPr>
              <p:cNvPr id="101" name="직선 화살표 연결선 100"/>
              <p:cNvCxnSpPr/>
              <p:nvPr/>
            </p:nvCxnSpPr>
            <p:spPr bwMode="auto">
              <a:xfrm rot="6000000">
                <a:off x="3240255" y="3964832"/>
                <a:ext cx="0" cy="93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2" name="직선 화살표 연결선 101"/>
              <p:cNvCxnSpPr/>
              <p:nvPr/>
            </p:nvCxnSpPr>
            <p:spPr bwMode="auto">
              <a:xfrm flipH="1">
                <a:off x="3788569" y="3787311"/>
                <a:ext cx="252111" cy="1413339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3" name="직선 화살표 연결선 102"/>
              <p:cNvCxnSpPr/>
              <p:nvPr/>
            </p:nvCxnSpPr>
            <p:spPr bwMode="auto">
              <a:xfrm flipH="1">
                <a:off x="4038615" y="2359819"/>
                <a:ext cx="254779" cy="144593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4" name="직선 화살표 연결선 103"/>
              <p:cNvCxnSpPr/>
              <p:nvPr/>
            </p:nvCxnSpPr>
            <p:spPr bwMode="auto">
              <a:xfrm rot="6000000">
                <a:off x="3153002" y="4186866"/>
                <a:ext cx="0" cy="79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5" name="직선 화살표 연결선 104"/>
              <p:cNvCxnSpPr/>
              <p:nvPr/>
            </p:nvCxnSpPr>
            <p:spPr bwMode="auto">
              <a:xfrm rot="6000000">
                <a:off x="2977568" y="4472563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7" name="직선 연결선 106"/>
              <p:cNvCxnSpPr/>
              <p:nvPr/>
            </p:nvCxnSpPr>
            <p:spPr bwMode="auto">
              <a:xfrm rot="600000" flipV="1">
                <a:off x="2913141" y="2014145"/>
                <a:ext cx="0" cy="320810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0" name="직선 연결선 109"/>
              <p:cNvCxnSpPr/>
              <p:nvPr/>
            </p:nvCxnSpPr>
            <p:spPr bwMode="auto">
              <a:xfrm rot="600000" flipV="1">
                <a:off x="2913116" y="3705497"/>
                <a:ext cx="1260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직사각형 110"/>
                  <p:cNvSpPr/>
                  <p:nvPr/>
                </p:nvSpPr>
                <p:spPr>
                  <a:xfrm rot="600000">
                    <a:off x="2743508" y="4470936"/>
                    <a:ext cx="448713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직사각형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743508" y="4470936"/>
                    <a:ext cx="448713" cy="273408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직사각형 111"/>
                  <p:cNvSpPr/>
                  <p:nvPr/>
                </p:nvSpPr>
                <p:spPr>
                  <a:xfrm rot="600000">
                    <a:off x="2926132" y="4320686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2" name="직사각형 1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926132" y="4320686"/>
                    <a:ext cx="445507" cy="273408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직사각형 112"/>
                  <p:cNvSpPr/>
                  <p:nvPr/>
                </p:nvSpPr>
                <p:spPr>
                  <a:xfrm rot="600000">
                    <a:off x="3097034" y="4189242"/>
                    <a:ext cx="437812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3" name="직사각형 1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3097034" y="4189242"/>
                    <a:ext cx="437812" cy="273408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직사각형 113"/>
                  <p:cNvSpPr/>
                  <p:nvPr/>
                </p:nvSpPr>
                <p:spPr>
                  <a:xfrm rot="16800000">
                    <a:off x="3602738" y="4219365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4" name="직사각형 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3602738" y="4219365"/>
                    <a:ext cx="445507" cy="273408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직사각형 114"/>
                  <p:cNvSpPr/>
                  <p:nvPr/>
                </p:nvSpPr>
                <p:spPr>
                  <a:xfrm rot="16800000">
                    <a:off x="3829172" y="2978036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직사각형 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3829172" y="2978036"/>
                    <a:ext cx="445507" cy="273408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6" name="그룹 115"/>
            <p:cNvGrpSpPr/>
            <p:nvPr/>
          </p:nvGrpSpPr>
          <p:grpSpPr>
            <a:xfrm>
              <a:off x="1609997" y="1254474"/>
              <a:ext cx="2753122" cy="4384969"/>
              <a:chOff x="1609997" y="1254474"/>
              <a:chExt cx="2753122" cy="4384969"/>
            </a:xfrm>
          </p:grpSpPr>
          <p:cxnSp>
            <p:nvCxnSpPr>
              <p:cNvPr id="117" name="직선 화살표 연결선 116"/>
              <p:cNvCxnSpPr/>
              <p:nvPr/>
            </p:nvCxnSpPr>
            <p:spPr bwMode="auto">
              <a:xfrm>
                <a:off x="2380698" y="1511836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8" name="직선 화살표 연결선 117"/>
              <p:cNvCxnSpPr/>
              <p:nvPr/>
            </p:nvCxnSpPr>
            <p:spPr bwMode="auto">
              <a:xfrm>
                <a:off x="3971748" y="1798199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9" name="직선 화살표 연결선 118"/>
              <p:cNvCxnSpPr/>
              <p:nvPr/>
            </p:nvCxnSpPr>
            <p:spPr bwMode="auto">
              <a:xfrm>
                <a:off x="1854746" y="4873849"/>
                <a:ext cx="0" cy="39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0" name="직선 화살표 연결선 119"/>
              <p:cNvCxnSpPr/>
              <p:nvPr/>
            </p:nvCxnSpPr>
            <p:spPr bwMode="auto">
              <a:xfrm>
                <a:off x="3458131" y="5151455"/>
                <a:ext cx="0" cy="468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직사각형 120"/>
                  <p:cNvSpPr/>
                  <p:nvPr/>
                </p:nvSpPr>
                <p:spPr>
                  <a:xfrm>
                    <a:off x="3803927" y="1535940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직사각형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3927" y="1535940"/>
                    <a:ext cx="559192" cy="268407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직사각형 121"/>
                  <p:cNvSpPr/>
                  <p:nvPr/>
                </p:nvSpPr>
                <p:spPr>
                  <a:xfrm>
                    <a:off x="3391279" y="5373216"/>
                    <a:ext cx="453265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직사각형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1279" y="5373216"/>
                    <a:ext cx="453265" cy="266227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직사각형 122"/>
                  <p:cNvSpPr/>
                  <p:nvPr/>
                </p:nvSpPr>
                <p:spPr>
                  <a:xfrm>
                    <a:off x="1609997" y="5251005"/>
                    <a:ext cx="441723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직사각형 1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9997" y="5251005"/>
                    <a:ext cx="441723" cy="266227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직사각형 123"/>
                  <p:cNvSpPr/>
                  <p:nvPr/>
                </p:nvSpPr>
                <p:spPr>
                  <a:xfrm>
                    <a:off x="1983684" y="1254474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직사각형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3684" y="1254474"/>
                    <a:ext cx="559192" cy="268407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5" name="그룹 124"/>
            <p:cNvGrpSpPr/>
            <p:nvPr/>
          </p:nvGrpSpPr>
          <p:grpSpPr>
            <a:xfrm>
              <a:off x="1256073" y="1723511"/>
              <a:ext cx="3493300" cy="3439921"/>
              <a:chOff x="1256073" y="1723511"/>
              <a:chExt cx="3493300" cy="3439921"/>
            </a:xfrm>
          </p:grpSpPr>
          <p:cxnSp>
            <p:nvCxnSpPr>
              <p:cNvPr id="126" name="직선 화살표 연결선 125"/>
              <p:cNvCxnSpPr/>
              <p:nvPr/>
            </p:nvCxnSpPr>
            <p:spPr bwMode="auto">
              <a:xfrm>
                <a:off x="4107185" y="2336099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7" name="직선 화살표 연결선 126"/>
              <p:cNvCxnSpPr/>
              <p:nvPr/>
            </p:nvCxnSpPr>
            <p:spPr bwMode="auto">
              <a:xfrm>
                <a:off x="3999185" y="2912099"/>
                <a:ext cx="612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8" name="직선 화살표 연결선 127"/>
              <p:cNvCxnSpPr/>
              <p:nvPr/>
            </p:nvCxnSpPr>
            <p:spPr bwMode="auto">
              <a:xfrm>
                <a:off x="3711185" y="456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9" name="직선 화살표 연결선 128"/>
              <p:cNvCxnSpPr/>
              <p:nvPr/>
            </p:nvCxnSpPr>
            <p:spPr bwMode="auto">
              <a:xfrm>
                <a:off x="3603185" y="516343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30" name="직선 화살표 연결선 129"/>
              <p:cNvCxnSpPr/>
              <p:nvPr/>
            </p:nvCxnSpPr>
            <p:spPr bwMode="auto">
              <a:xfrm>
                <a:off x="1371185" y="4820099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1" name="직선 화살표 연결선 130"/>
              <p:cNvCxnSpPr/>
              <p:nvPr/>
            </p:nvCxnSpPr>
            <p:spPr bwMode="auto">
              <a:xfrm>
                <a:off x="1335185" y="420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2" name="직선 화살표 연결선 131"/>
              <p:cNvCxnSpPr/>
              <p:nvPr/>
            </p:nvCxnSpPr>
            <p:spPr bwMode="auto">
              <a:xfrm>
                <a:off x="1623185" y="258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3" name="직선 화살표 연결선 132"/>
              <p:cNvCxnSpPr/>
              <p:nvPr/>
            </p:nvCxnSpPr>
            <p:spPr bwMode="auto">
              <a:xfrm>
                <a:off x="1731185" y="2000534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직사각형 133"/>
                  <p:cNvSpPr/>
                  <p:nvPr/>
                </p:nvSpPr>
                <p:spPr>
                  <a:xfrm>
                    <a:off x="4272063" y="2636912"/>
                    <a:ext cx="47731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직사각형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72063" y="2636912"/>
                    <a:ext cx="477310" cy="265329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직사각형 134"/>
                  <p:cNvSpPr/>
                  <p:nvPr/>
                </p:nvSpPr>
                <p:spPr>
                  <a:xfrm>
                    <a:off x="4265062" y="2065610"/>
                    <a:ext cx="44845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직사각형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5062" y="2065610"/>
                    <a:ext cx="448456" cy="265329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직사각형 135"/>
                  <p:cNvSpPr/>
                  <p:nvPr/>
                </p:nvSpPr>
                <p:spPr>
                  <a:xfrm>
                    <a:off x="3923928" y="4293096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직사각형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3928" y="4293096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직사각형 136"/>
                  <p:cNvSpPr/>
                  <p:nvPr/>
                </p:nvSpPr>
                <p:spPr>
                  <a:xfrm>
                    <a:off x="3813416" y="4891863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7" name="직사각형 1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3416" y="4891863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직사각형 137"/>
                  <p:cNvSpPr/>
                  <p:nvPr/>
                </p:nvSpPr>
                <p:spPr>
                  <a:xfrm>
                    <a:off x="1259632" y="4531823"/>
                    <a:ext cx="44493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8" name="직사각형 1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9632" y="4531823"/>
                    <a:ext cx="444930" cy="265329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직사각형 138"/>
                  <p:cNvSpPr/>
                  <p:nvPr/>
                </p:nvSpPr>
                <p:spPr>
                  <a:xfrm>
                    <a:off x="1256073" y="3926604"/>
                    <a:ext cx="45294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9" name="직사각형 1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6073" y="3926604"/>
                    <a:ext cx="452945" cy="265329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직사각형 139"/>
                  <p:cNvSpPr/>
                  <p:nvPr/>
                </p:nvSpPr>
                <p:spPr>
                  <a:xfrm>
                    <a:off x="1547664" y="2309099"/>
                    <a:ext cx="465769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0" name="직사각형 1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7664" y="2309099"/>
                    <a:ext cx="465769" cy="265329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직사각형 140"/>
                  <p:cNvSpPr/>
                  <p:nvPr/>
                </p:nvSpPr>
                <p:spPr>
                  <a:xfrm>
                    <a:off x="1636342" y="1723511"/>
                    <a:ext cx="436914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1" name="직사각형 1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6342" y="1723511"/>
                    <a:ext cx="436914" cy="265329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2" name="그룹 141"/>
            <p:cNvGrpSpPr/>
            <p:nvPr/>
          </p:nvGrpSpPr>
          <p:grpSpPr>
            <a:xfrm>
              <a:off x="2187020" y="1023203"/>
              <a:ext cx="2478217" cy="4072626"/>
              <a:chOff x="2187020" y="1030823"/>
              <a:chExt cx="2478217" cy="4072626"/>
            </a:xfrm>
          </p:grpSpPr>
          <p:cxnSp>
            <p:nvCxnSpPr>
              <p:cNvPr id="143" name="직선 화살표 연결선 142"/>
              <p:cNvCxnSpPr/>
              <p:nvPr/>
            </p:nvCxnSpPr>
            <p:spPr bwMode="auto">
              <a:xfrm>
                <a:off x="3772026" y="2053375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44" name="직선 화살표 연결선 143"/>
              <p:cNvCxnSpPr/>
              <p:nvPr/>
            </p:nvCxnSpPr>
            <p:spPr bwMode="auto">
              <a:xfrm>
                <a:off x="2759592" y="1871606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45" name="직선 화살표 연결선 144"/>
              <p:cNvCxnSpPr/>
              <p:nvPr/>
            </p:nvCxnSpPr>
            <p:spPr bwMode="auto">
              <a:xfrm>
                <a:off x="3290985" y="510344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6" name="직선 화살표 연결선 145"/>
              <p:cNvCxnSpPr/>
              <p:nvPr/>
            </p:nvCxnSpPr>
            <p:spPr bwMode="auto">
              <a:xfrm>
                <a:off x="2267219" y="493560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7" name="직선 화살표 연결선 146"/>
              <p:cNvCxnSpPr/>
              <p:nvPr/>
            </p:nvCxnSpPr>
            <p:spPr bwMode="auto">
              <a:xfrm>
                <a:off x="2563578" y="1256099"/>
                <a:ext cx="101502" cy="71523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직사각형 147"/>
                  <p:cNvSpPr/>
                  <p:nvPr/>
                </p:nvSpPr>
                <p:spPr>
                  <a:xfrm>
                    <a:off x="4106045" y="1794722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8" name="직사각형 1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6045" y="1794722"/>
                    <a:ext cx="559192" cy="268407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직사각형 148"/>
                  <p:cNvSpPr/>
                  <p:nvPr/>
                </p:nvSpPr>
                <p:spPr>
                  <a:xfrm>
                    <a:off x="2831364" y="1611228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9" name="직사각형 1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1364" y="1611228"/>
                    <a:ext cx="559192" cy="268407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직사각형 149"/>
                  <p:cNvSpPr/>
                  <p:nvPr/>
                </p:nvSpPr>
                <p:spPr>
                  <a:xfrm>
                    <a:off x="2263280" y="4663150"/>
                    <a:ext cx="44813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0" name="직사각형 1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3280" y="4663150"/>
                    <a:ext cx="448135" cy="265329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직사각형 150"/>
                  <p:cNvSpPr/>
                  <p:nvPr/>
                </p:nvSpPr>
                <p:spPr>
                  <a:xfrm>
                    <a:off x="3253028" y="4824392"/>
                    <a:ext cx="459677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1" name="직사각형 1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3028" y="4824392"/>
                    <a:ext cx="459677" cy="265329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직사각형 151"/>
                  <p:cNvSpPr/>
                  <p:nvPr/>
                </p:nvSpPr>
                <p:spPr>
                  <a:xfrm>
                    <a:off x="2187020" y="1030823"/>
                    <a:ext cx="620363" cy="24468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Dowel</m:t>
                          </m:r>
                        </m:oMath>
                      </m:oMathPara>
                    </a14:m>
                    <a:endParaRPr lang="ko-KR" altLang="ko-KR" sz="11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2" name="직사각형 1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7020" y="1030823"/>
                    <a:ext cx="620363" cy="244682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3" name="그룹 152"/>
            <p:cNvGrpSpPr/>
            <p:nvPr/>
          </p:nvGrpSpPr>
          <p:grpSpPr>
            <a:xfrm>
              <a:off x="2263348" y="1860539"/>
              <a:ext cx="1393178" cy="3422728"/>
              <a:chOff x="2263348" y="1860539"/>
              <a:chExt cx="1393178" cy="3422728"/>
            </a:xfrm>
          </p:grpSpPr>
          <p:cxnSp>
            <p:nvCxnSpPr>
              <p:cNvPr id="154" name="직선 화살표 연결선 153"/>
              <p:cNvCxnSpPr/>
              <p:nvPr/>
            </p:nvCxnSpPr>
            <p:spPr bwMode="auto">
              <a:xfrm rot="600000">
                <a:off x="2466899" y="507545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55" name="직선 화살표 연결선 154"/>
              <p:cNvCxnSpPr/>
              <p:nvPr/>
            </p:nvCxnSpPr>
            <p:spPr bwMode="auto">
              <a:xfrm rot="600000">
                <a:off x="2963585" y="2126399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직사각형 155"/>
                  <p:cNvSpPr/>
                  <p:nvPr/>
                </p:nvSpPr>
                <p:spPr>
                  <a:xfrm>
                    <a:off x="3097334" y="1860539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직사각형 1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7334" y="1860539"/>
                    <a:ext cx="559192" cy="268407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직사각형 156"/>
                  <p:cNvSpPr/>
                  <p:nvPr/>
                </p:nvSpPr>
                <p:spPr>
                  <a:xfrm>
                    <a:off x="2263348" y="5017938"/>
                    <a:ext cx="424539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직사각형 1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3348" y="5017938"/>
                    <a:ext cx="424539" cy="265329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8" name="그룹 157"/>
            <p:cNvGrpSpPr/>
            <p:nvPr/>
          </p:nvGrpSpPr>
          <p:grpSpPr>
            <a:xfrm>
              <a:off x="2038259" y="1278752"/>
              <a:ext cx="1945740" cy="4393864"/>
              <a:chOff x="2038259" y="1278752"/>
              <a:chExt cx="1945740" cy="4393864"/>
            </a:xfrm>
          </p:grpSpPr>
          <p:cxnSp>
            <p:nvCxnSpPr>
              <p:cNvPr id="159" name="직선 화살표 연결선 158"/>
              <p:cNvCxnSpPr/>
              <p:nvPr/>
            </p:nvCxnSpPr>
            <p:spPr bwMode="auto">
              <a:xfrm>
                <a:off x="3769189" y="16898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60" name="직선 화살표 연결선 159"/>
              <p:cNvCxnSpPr/>
              <p:nvPr/>
            </p:nvCxnSpPr>
            <p:spPr bwMode="auto">
              <a:xfrm>
                <a:off x="2755032" y="15120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61" name="직선 화살표 연결선 160"/>
              <p:cNvCxnSpPr/>
              <p:nvPr/>
            </p:nvCxnSpPr>
            <p:spPr bwMode="auto">
              <a:xfrm>
                <a:off x="2269432" y="4928099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2" name="직선 화살표 연결선 161"/>
              <p:cNvCxnSpPr/>
              <p:nvPr/>
            </p:nvCxnSpPr>
            <p:spPr bwMode="auto">
              <a:xfrm>
                <a:off x="3290985" y="5115061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직사각형 162"/>
                  <p:cNvSpPr/>
                  <p:nvPr/>
                </p:nvSpPr>
                <p:spPr>
                  <a:xfrm>
                    <a:off x="2590328" y="1278752"/>
                    <a:ext cx="636135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직사각형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328" y="1278752"/>
                    <a:ext cx="636135" cy="285976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직사각형 163"/>
                  <p:cNvSpPr/>
                  <p:nvPr/>
                </p:nvSpPr>
                <p:spPr>
                  <a:xfrm>
                    <a:off x="3347864" y="1412776"/>
                    <a:ext cx="636135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직사각형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7864" y="1412776"/>
                    <a:ext cx="636135" cy="285976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직사각형 164"/>
                  <p:cNvSpPr/>
                  <p:nvPr/>
                </p:nvSpPr>
                <p:spPr>
                  <a:xfrm>
                    <a:off x="2825801" y="5373216"/>
                    <a:ext cx="531749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직사각형 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5801" y="5373216"/>
                    <a:ext cx="531749" cy="285976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직사각형 165"/>
                  <p:cNvSpPr/>
                  <p:nvPr/>
                </p:nvSpPr>
                <p:spPr>
                  <a:xfrm>
                    <a:off x="2038259" y="5386640"/>
                    <a:ext cx="519629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6" name="직사각형 1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8259" y="5386640"/>
                    <a:ext cx="519629" cy="285976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2138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지배방정</a:t>
            </a:r>
            <a:r>
              <a:rPr lang="ko-KR" altLang="en-US" dirty="0"/>
              <a:t>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9" y="980728"/>
            <a:ext cx="8158216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dirty="0"/>
              <a:t>The original form of governing equations, which is based on Kelvin-Voigt impact model, was introduced by Iyouku et al. (1992).</a:t>
            </a:r>
          </a:p>
          <a:p>
            <a:pPr algn="just"/>
            <a:r>
              <a:rPr lang="en-US" altLang="ko-KR" dirty="0"/>
              <a:t>Improvement in the force diagram and the equations</a:t>
            </a:r>
          </a:p>
          <a:p>
            <a:pPr lvl="1" algn="just"/>
            <a:r>
              <a:rPr lang="en-US" altLang="ko-KR" sz="1400" dirty="0"/>
              <a:t>Correction of force terms of horizontally misaligned blocks</a:t>
            </a:r>
          </a:p>
          <a:p>
            <a:pPr lvl="1" algn="just"/>
            <a:r>
              <a:rPr lang="en-US" altLang="ko-KR" sz="1400" dirty="0"/>
              <a:t>Correction of dowel force direction</a:t>
            </a:r>
          </a:p>
          <a:p>
            <a:pPr lvl="1" algn="just"/>
            <a:r>
              <a:rPr lang="en-US" altLang="ko-KR" sz="1400" dirty="0"/>
              <a:t>Correction of friction acting points</a:t>
            </a:r>
          </a:p>
          <a:p>
            <a:pPr lvl="1" algn="just"/>
            <a:r>
              <a:rPr lang="en-US" altLang="ko-KR" sz="1400" dirty="0"/>
              <a:t>Penalty friction model with allowable viscous slip</a:t>
            </a:r>
          </a:p>
          <a:p>
            <a:pPr algn="just"/>
            <a:r>
              <a:rPr lang="en-US" altLang="ko-KR" dirty="0"/>
              <a:t>The System of ODEs for all blocks is solved by ODEPACK library (FORTRAN library for initial value problems of ODE systems) or Runge-Kutta Method.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395535" y="3501008"/>
                <a:ext cx="8208912" cy="7328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𝑇𝐿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𝑀𝐿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𝑁𝐿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𝐵𝐿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𝑇𝑅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𝑀𝑅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𝑁𝑅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𝐵𝑅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𝐹𝐿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𝐹𝑅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𝐹𝐿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𝐹𝑅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𝐷𝑅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3501008"/>
                <a:ext cx="8208912" cy="73289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323528" y="4365104"/>
                <a:ext cx="8158216" cy="7341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𝑉𝐿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𝑉𝑅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𝑉𝐿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𝑉𝑅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𝐷𝐹𝐿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𝐷𝐹𝑅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𝐷𝐹𝐿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𝐷𝐹𝑅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𝑔</m:t>
                      </m:r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𝑃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365104"/>
                <a:ext cx="8158216" cy="7341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395534" y="5129691"/>
                <a:ext cx="8086209" cy="10557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𝑇𝐿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𝑀𝐿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𝑁𝐿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𝐵𝐿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𝑇𝑅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𝑀𝑅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𝑁𝑅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𝐵𝑅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𝐹𝐿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𝐹𝑅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𝐹𝐿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𝐹𝑅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𝑉𝐿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𝑉𝑅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𝑉𝐿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𝑉𝑅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𝐷𝐹𝐿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𝐷𝐹𝑅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𝐷𝐹𝐿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𝐷𝐹𝑅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𝑊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𝑃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4" y="5129691"/>
                <a:ext cx="8086209" cy="105573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3635896" y="6488668"/>
            <a:ext cx="4520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Last Check : 150824 (</a:t>
            </a:r>
            <a:r>
              <a:rPr lang="ko-KR" altLang="ko-KR" dirty="0"/>
              <a:t>하중 다이어그램</a:t>
            </a:r>
            <a:r>
              <a:rPr lang="en-US" altLang="ko-KR" dirty="0"/>
              <a:t> v5)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183574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Sonatina</a:t>
            </a:r>
            <a:r>
              <a:rPr lang="en-US" altLang="ko-KR" dirty="0"/>
              <a:t> </a:t>
            </a:r>
            <a:r>
              <a:rPr lang="ko-KR" altLang="en-US" dirty="0"/>
              <a:t>용어 차이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23</a:t>
            </a:fld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0" y="1260000"/>
            <a:ext cx="9000000" cy="360000"/>
            <a:chOff x="0" y="3981461"/>
            <a:chExt cx="9000000" cy="540000"/>
          </a:xfrm>
        </p:grpSpPr>
        <p:sp>
          <p:nvSpPr>
            <p:cNvPr id="21" name="직사각형 20"/>
            <p:cNvSpPr/>
            <p:nvPr/>
          </p:nvSpPr>
          <p:spPr>
            <a:xfrm>
              <a:off x="0" y="3981461"/>
              <a:ext cx="2160000" cy="5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Vertical Force Reaction Location between Upper and Lower blocks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160000" y="3981461"/>
              <a:ext cx="1980000" cy="5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Different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140000" y="3981461"/>
              <a:ext cx="2340000" cy="5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Same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480000" y="3981461"/>
              <a:ext cx="2520000" cy="5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>
                <a:tabLst>
                  <a:tab pos="265113" algn="l"/>
                </a:tabLst>
              </a:pPr>
              <a:r>
                <a:rPr lang="ko-KR" altLang="en-US" sz="800" dirty="0">
                  <a:solidFill>
                    <a:schemeClr val="tx1"/>
                  </a:solidFill>
                </a:rPr>
                <a:t>상하 블록의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반력의</a:t>
              </a:r>
              <a:r>
                <a:rPr lang="ko-KR" altLang="en-US" sz="800" dirty="0">
                  <a:solidFill>
                    <a:schemeClr val="tx1"/>
                  </a:solidFill>
                </a:rPr>
                <a:t> 작용 위치가 서로 다를 수 없음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0" y="900000"/>
            <a:ext cx="9000000" cy="360000"/>
            <a:chOff x="0" y="3981461"/>
            <a:chExt cx="9000000" cy="540000"/>
          </a:xfrm>
        </p:grpSpPr>
        <p:sp>
          <p:nvSpPr>
            <p:cNvPr id="31" name="직사각형 30"/>
            <p:cNvSpPr/>
            <p:nvPr/>
          </p:nvSpPr>
          <p:spPr>
            <a:xfrm>
              <a:off x="0" y="3981461"/>
              <a:ext cx="2160000" cy="5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Descriptor of Moment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160000" y="3981461"/>
              <a:ext cx="1980000" cy="5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M(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F</a:t>
              </a:r>
              <a:r>
                <a:rPr lang="en-US" altLang="ko-KR" sz="1000" baseline="30000" dirty="0" err="1">
                  <a:solidFill>
                    <a:schemeClr val="tx1"/>
                  </a:solidFill>
                </a:rPr>
                <a:t>descriptor</a:t>
              </a:r>
              <a:r>
                <a:rPr lang="en-US" altLang="ko-KR" sz="1000" baseline="-25000" dirty="0" err="1">
                  <a:solidFill>
                    <a:schemeClr val="tx1"/>
                  </a:solidFill>
                </a:rPr>
                <a:t>k,l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140000" y="3981461"/>
              <a:ext cx="2340000" cy="5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r>
                <a:rPr lang="en-US" altLang="ko-KR" sz="1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sz="1000" baseline="30000" dirty="0" err="1">
                  <a:solidFill>
                    <a:schemeClr val="tx1"/>
                  </a:solidFill>
                </a:rPr>
                <a:t>descriptor</a:t>
              </a:r>
              <a:r>
                <a:rPr lang="en-US" altLang="ko-KR" sz="1000" baseline="-25000" dirty="0" err="1">
                  <a:solidFill>
                    <a:schemeClr val="tx1"/>
                  </a:solidFill>
                </a:rPr>
                <a:t>k,l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480000" y="3981461"/>
              <a:ext cx="2520000" cy="5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>
                <a:tabLst>
                  <a:tab pos="265113" algn="l"/>
                </a:tabLst>
              </a:pPr>
              <a:r>
                <a:rPr lang="en-US" altLang="ko-KR" sz="800" dirty="0">
                  <a:solidFill>
                    <a:schemeClr val="tx1"/>
                  </a:solidFill>
                </a:rPr>
                <a:t>M</a:t>
              </a:r>
              <a:r>
                <a:rPr lang="ko-KR" altLang="en-US" sz="800" dirty="0">
                  <a:solidFill>
                    <a:schemeClr val="tx1"/>
                  </a:solidFill>
                </a:rPr>
                <a:t>은 당연히 해당 </a:t>
              </a:r>
              <a:r>
                <a:rPr lang="en-US" altLang="ko-KR" sz="800" dirty="0">
                  <a:solidFill>
                    <a:schemeClr val="tx1"/>
                  </a:solidFill>
                </a:rPr>
                <a:t>F</a:t>
              </a:r>
              <a:r>
                <a:rPr lang="ko-KR" altLang="en-US" sz="800" dirty="0">
                  <a:solidFill>
                    <a:schemeClr val="tx1"/>
                  </a:solidFill>
                </a:rPr>
                <a:t>의 함수인데 굳이 함수임을 나타낼 필요 없음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0" y="540000"/>
            <a:ext cx="9000000" cy="360000"/>
            <a:chOff x="0" y="3981461"/>
            <a:chExt cx="9000000" cy="540000"/>
          </a:xfrm>
          <a:solidFill>
            <a:schemeClr val="bg1">
              <a:lumMod val="75000"/>
            </a:schemeClr>
          </a:solidFill>
        </p:grpSpPr>
        <p:sp>
          <p:nvSpPr>
            <p:cNvPr id="51" name="직사각형 50"/>
            <p:cNvSpPr/>
            <p:nvPr/>
          </p:nvSpPr>
          <p:spPr>
            <a:xfrm>
              <a:off x="0" y="3981461"/>
              <a:ext cx="2160000" cy="5400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Description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160000" y="3981461"/>
              <a:ext cx="1980000" cy="5400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SONATINA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140000" y="3981461"/>
              <a:ext cx="2340000" cy="5400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Current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480000" y="3981461"/>
              <a:ext cx="2520000" cy="5400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tabLst>
                  <a:tab pos="265113" algn="l"/>
                </a:tabLst>
              </a:pPr>
              <a:r>
                <a:rPr lang="ko-KR" altLang="en-US" sz="1000" b="1" dirty="0" smtClean="0">
                  <a:solidFill>
                    <a:schemeClr val="tx1"/>
                  </a:solidFill>
                </a:rPr>
                <a:t>변경 이유</a:t>
              </a:r>
              <a:endParaRPr lang="en-US" altLang="ko-KR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0" y="3780000"/>
            <a:ext cx="9000000" cy="1980000"/>
            <a:chOff x="0" y="3240000"/>
            <a:chExt cx="9000000" cy="1980000"/>
          </a:xfrm>
        </p:grpSpPr>
        <p:grpSp>
          <p:nvGrpSpPr>
            <p:cNvPr id="40" name="그룹 39"/>
            <p:cNvGrpSpPr/>
            <p:nvPr/>
          </p:nvGrpSpPr>
          <p:grpSpPr>
            <a:xfrm>
              <a:off x="0" y="3240000"/>
              <a:ext cx="9000000" cy="360000"/>
              <a:chOff x="0" y="3981461"/>
              <a:chExt cx="9000000" cy="540000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41" name="직사각형 40"/>
              <p:cNvSpPr/>
              <p:nvPr/>
            </p:nvSpPr>
            <p:spPr>
              <a:xfrm>
                <a:off x="0" y="3981461"/>
                <a:ext cx="2160000" cy="54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Dowel Friction Force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2160000" y="3981461"/>
                <a:ext cx="1980000" cy="54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DL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/ 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DR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40000" y="3981461"/>
                <a:ext cx="2340000" cy="54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DFL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/ 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DFR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6480000" y="3981461"/>
                <a:ext cx="2520000" cy="54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l-GR" altLang="ko-KR" sz="8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가 마치 계수처럼 보일 수 있음</a:t>
                </a: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0" y="3600000"/>
              <a:ext cx="9000000" cy="360000"/>
              <a:chOff x="0" y="3981461"/>
              <a:chExt cx="9000000" cy="540000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46" name="직사각형 45"/>
              <p:cNvSpPr/>
              <p:nvPr/>
            </p:nvSpPr>
            <p:spPr>
              <a:xfrm>
                <a:off x="0" y="3981461"/>
                <a:ext cx="2160000" cy="54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Dowel Vertical Relative Velocity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2160000" y="3981461"/>
                <a:ext cx="1980000" cy="54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l-GR" altLang="ko-KR" sz="1000" dirty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endParaRPr lang="ko-KR" altLang="en-US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140000" y="3981461"/>
                <a:ext cx="2340000" cy="54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l-GR" altLang="ko-KR" sz="1000" dirty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L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/ 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R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480000" y="3981461"/>
                <a:ext cx="2520000" cy="54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좌우 다우웰은 </a:t>
                </a:r>
                <a:r>
                  <a:rPr lang="ko-KR" altLang="en-US" sz="800" dirty="0" smtClean="0">
                    <a:solidFill>
                      <a:schemeClr val="tx1"/>
                    </a:solidFill>
                  </a:rPr>
                  <a:t>라킹 시 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다른 속도를 가짐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0" y="3960000"/>
              <a:ext cx="9000000" cy="1260000"/>
              <a:chOff x="152400" y="2132400"/>
              <a:chExt cx="9000000" cy="1260000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57" name="직사각형 56"/>
              <p:cNvSpPr/>
              <p:nvPr/>
            </p:nvSpPr>
            <p:spPr>
              <a:xfrm>
                <a:off x="152400" y="2132400"/>
                <a:ext cx="216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 smtClean="0">
                    <a:solidFill>
                      <a:schemeClr val="tx1"/>
                    </a:solidFill>
                  </a:rPr>
                  <a:t>Dowel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Friction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Model</a:t>
                </a: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2312400" y="2132400"/>
                <a:ext cx="198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l-GR" altLang="ko-KR" sz="1000" dirty="0" smtClean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DL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=-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sign(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)·|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DL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|·f(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f(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 : unknown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292400" y="2132400"/>
                <a:ext cx="234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 smtClean="0">
                    <a:solidFill>
                      <a:schemeClr val="tx1"/>
                    </a:solidFill>
                  </a:rPr>
                  <a:t>Only left side is shown:</a:t>
                </a:r>
              </a:p>
              <a:p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 relative velocity</a:t>
                </a: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if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|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|&lt;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cr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DFL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=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·F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D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·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/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cr</a:t>
                </a:r>
                <a:endParaRPr lang="en-US" altLang="ko-KR" sz="1000" baseline="-2500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if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|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|&gt;=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cr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</a:t>
                </a:r>
              </a:p>
              <a:p>
                <a:pPr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DFL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=sign(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(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D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endParaRPr lang="en-US" altLang="ko-KR" sz="1000" baseline="-2500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   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(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)=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k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+(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s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-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k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exp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(-d</a:t>
                </a:r>
                <a:r>
                  <a:rPr lang="el-GR" altLang="ko-KR" sz="1000" baseline="-25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(|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|-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cr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))</a:t>
                </a: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6632400" y="2132400"/>
                <a:ext cx="252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179388" indent="-179388">
                  <a:buAutoNum type="arabicParenR"/>
                </a:pPr>
                <a:r>
                  <a:rPr lang="ko-KR" altLang="en-US" sz="800" dirty="0" err="1" smtClean="0">
                    <a:solidFill>
                      <a:schemeClr val="tx1"/>
                    </a:solidFill>
                  </a:rPr>
                  <a:t>횡단력에</a:t>
                </a:r>
                <a:r>
                  <a:rPr lang="ko-KR" altLang="en-US" sz="8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의해 마찰력이 결정되어야 하는데 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횡단력에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관계없이 일정한 마찰력이 작용함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. (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횡단력이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최대정지마찰력 미만인 경우 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쿨롬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마찰력으로 계산하면 안되고 마찰력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=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횡단력이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된다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.)</a:t>
                </a:r>
              </a:p>
              <a:p>
                <a:pPr marL="179388" indent="-179388">
                  <a:buAutoNum type="arabicParenR"/>
                </a:pPr>
                <a:r>
                  <a:rPr lang="ko-KR" altLang="en-US" sz="800" dirty="0" smtClean="0">
                    <a:solidFill>
                      <a:schemeClr val="tx1"/>
                    </a:solidFill>
                  </a:rPr>
                  <a:t>마찰계수에 해당하는 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f(</a:t>
                </a:r>
                <a:r>
                  <a:rPr lang="el-GR" altLang="ko-KR" sz="800" dirty="0" smtClean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800" dirty="0" smtClean="0">
                    <a:solidFill>
                      <a:schemeClr val="tx1"/>
                    </a:solidFill>
                  </a:rPr>
                  <a:t>가 정의되어 있지 않음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9" name="그룹 68"/>
          <p:cNvGrpSpPr/>
          <p:nvPr/>
        </p:nvGrpSpPr>
        <p:grpSpPr>
          <a:xfrm>
            <a:off x="0" y="1620000"/>
            <a:ext cx="9000000" cy="2160000"/>
            <a:chOff x="0" y="1620000"/>
            <a:chExt cx="9000000" cy="2160000"/>
          </a:xfrm>
        </p:grpSpPr>
        <p:grpSp>
          <p:nvGrpSpPr>
            <p:cNvPr id="29" name="그룹 28"/>
            <p:cNvGrpSpPr/>
            <p:nvPr/>
          </p:nvGrpSpPr>
          <p:grpSpPr>
            <a:xfrm>
              <a:off x="0" y="1980000"/>
              <a:ext cx="9000000" cy="1260000"/>
              <a:chOff x="0" y="1800000"/>
              <a:chExt cx="9000000" cy="1260000"/>
            </a:xfrm>
            <a:solidFill>
              <a:schemeClr val="bg2">
                <a:lumMod val="90000"/>
              </a:schemeClr>
            </a:solidFill>
          </p:grpSpPr>
          <p:sp>
            <p:nvSpPr>
              <p:cNvPr id="4" name="직사각형 3"/>
              <p:cNvSpPr/>
              <p:nvPr/>
            </p:nvSpPr>
            <p:spPr>
              <a:xfrm>
                <a:off x="0" y="1800000"/>
                <a:ext cx="216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Block Friction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Model</a:t>
                </a: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2160000" y="1800000"/>
                <a:ext cx="198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=-sign(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Q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·{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s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+f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)}</a:t>
                </a:r>
              </a:p>
              <a:p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Q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= 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Σ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m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k,j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·g+F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P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(always &gt;0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f(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 : unknown</a:t>
                </a:r>
                <a:endParaRPr lang="en-US" altLang="ko-KR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4140000" y="1800000"/>
                <a:ext cx="234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Only left side is shown:</a:t>
                </a:r>
              </a:p>
              <a:p>
                <a:r>
                  <a:rPr lang="el-GR" altLang="ko-KR" sz="1000" dirty="0" smtClean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 relative velocity</a:t>
                </a: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if |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|&lt;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cr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=-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·F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·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/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cr</a:t>
                </a:r>
                <a:endParaRPr lang="en-US" altLang="ko-KR" sz="1000" baseline="-2500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if |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|&gt;=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cr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</a:t>
                </a:r>
              </a:p>
              <a:p>
                <a:pPr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=-sign(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(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endParaRPr lang="en-US" altLang="ko-KR" sz="1000" baseline="-2500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   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(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)=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k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+(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s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-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k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exp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(-d</a:t>
                </a:r>
                <a:r>
                  <a:rPr lang="el-GR" altLang="ko-KR" sz="1000" baseline="-25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(|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|-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cr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))</a:t>
                </a: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480000" y="1800000"/>
                <a:ext cx="252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179388" indent="-179388">
                  <a:buAutoNum type="arabicParenR"/>
                  <a:tabLst>
                    <a:tab pos="265113" algn="l"/>
                  </a:tabLst>
                </a:pPr>
                <a:r>
                  <a:rPr lang="ko-KR" altLang="en-US" sz="800" dirty="0">
                    <a:solidFill>
                      <a:schemeClr val="tx1"/>
                    </a:solidFill>
                  </a:rPr>
                  <a:t>수직항력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8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800" baseline="30000" dirty="0" err="1">
                    <a:solidFill>
                      <a:schemeClr val="tx1"/>
                    </a:solidFill>
                  </a:rPr>
                  <a:t>Q</a:t>
                </a:r>
                <a:r>
                  <a:rPr lang="en-US" altLang="ko-KR" sz="8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을 블록의 자중과 유체 마찰로 잘못 정의하고 있음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 (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상하 블록간 충돌하중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8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800" baseline="30000" dirty="0" err="1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8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로 정의해야 함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) -&gt; 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실제 블록 간 접촉이 없어도 마찰력이 작용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marL="179388" indent="-179388">
                  <a:buAutoNum type="arabicParenR"/>
                </a:pPr>
                <a:r>
                  <a:rPr lang="ko-KR" altLang="en-US" sz="800" dirty="0" err="1">
                    <a:solidFill>
                      <a:schemeClr val="tx1"/>
                    </a:solidFill>
                  </a:rPr>
                  <a:t>횡단력에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의해 마찰력이 결정되어야 하는데 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횡단력에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관계없이 일정한 마찰력이 작용함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. (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횡단력이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최대정지마찰력 미만인 경우 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쿨롬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마찰력으로 계산하면 안되고 마찰력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=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횡단력이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된다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.)</a:t>
                </a: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0" y="1620000"/>
              <a:ext cx="9000000" cy="360000"/>
              <a:chOff x="0" y="3060000"/>
              <a:chExt cx="9000000" cy="360000"/>
            </a:xfrm>
            <a:solidFill>
              <a:schemeClr val="bg2">
                <a:lumMod val="90000"/>
              </a:schemeClr>
            </a:solidFill>
          </p:grpSpPr>
          <p:sp>
            <p:nvSpPr>
              <p:cNvPr id="15" name="직사각형 14"/>
              <p:cNvSpPr/>
              <p:nvPr/>
            </p:nvSpPr>
            <p:spPr>
              <a:xfrm>
                <a:off x="0" y="3060000"/>
                <a:ext cx="216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Block Friction Force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160000" y="3060000"/>
                <a:ext cx="198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endParaRPr lang="ko-KR" altLang="en-US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140000" y="3060000"/>
                <a:ext cx="234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FL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/ 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FR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endParaRPr lang="ko-KR" altLang="en-US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480000" y="3060000"/>
                <a:ext cx="252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>
                  <a:tabLst>
                    <a:tab pos="265113" algn="l"/>
                  </a:tabLst>
                </a:pPr>
                <a:r>
                  <a:rPr lang="ko-KR" altLang="en-US" sz="800" dirty="0">
                    <a:solidFill>
                      <a:schemeClr val="tx1"/>
                    </a:solidFill>
                  </a:rPr>
                  <a:t>마찰력은 좌우 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라킹시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발생하므로 좌우에 다른 값을 적용해야 함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0" y="3240000"/>
              <a:ext cx="9000000" cy="540000"/>
              <a:chOff x="0" y="3060000"/>
              <a:chExt cx="9000000" cy="360000"/>
            </a:xfrm>
            <a:solidFill>
              <a:schemeClr val="bg2">
                <a:lumMod val="90000"/>
              </a:schemeClr>
            </a:solidFill>
          </p:grpSpPr>
          <p:sp>
            <p:nvSpPr>
              <p:cNvPr id="64" name="직사각형 63"/>
              <p:cNvSpPr/>
              <p:nvPr/>
            </p:nvSpPr>
            <p:spPr>
              <a:xfrm>
                <a:off x="0" y="3060000"/>
                <a:ext cx="216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 smtClean="0">
                    <a:solidFill>
                      <a:schemeClr val="tx1"/>
                    </a:solidFill>
                  </a:rPr>
                  <a:t>Moment Arm of Block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Friction Force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160000" y="3060000"/>
                <a:ext cx="198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b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endParaRPr lang="ko-KR" altLang="en-US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4140000" y="3060000"/>
                <a:ext cx="234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a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endParaRPr lang="ko-KR" altLang="en-US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6480000" y="3060000"/>
                <a:ext cx="252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>
                  <a:tabLst>
                    <a:tab pos="265113" algn="l"/>
                  </a:tabLst>
                </a:pPr>
                <a:r>
                  <a:rPr lang="en-US" altLang="ko-KR" sz="800" dirty="0" smtClean="0">
                    <a:solidFill>
                      <a:schemeClr val="tx1"/>
                    </a:solidFill>
                  </a:rPr>
                  <a:t>b : Block width</a:t>
                </a:r>
              </a:p>
              <a:p>
                <a:pPr>
                  <a:tabLst>
                    <a:tab pos="265113" algn="l"/>
                  </a:tabLst>
                </a:pPr>
                <a:r>
                  <a:rPr lang="en-US" altLang="ko-KR" sz="800" dirty="0" smtClean="0">
                    <a:solidFill>
                      <a:schemeClr val="tx1"/>
                    </a:solidFill>
                  </a:rPr>
                  <a:t>a : Vertical force acting point</a:t>
                </a:r>
              </a:p>
              <a:p>
                <a:pPr>
                  <a:tabLst>
                    <a:tab pos="265113" algn="l"/>
                  </a:tabLst>
                </a:pPr>
                <a:r>
                  <a:rPr lang="ko-KR" altLang="en-US" sz="800" dirty="0" smtClean="0">
                    <a:solidFill>
                      <a:schemeClr val="tx1"/>
                    </a:solidFill>
                  </a:rPr>
                  <a:t>마찰력은 수직력에 의해 발생하므로 수직력 위치에서 작용해야 함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367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24</a:t>
            </a:fld>
            <a:endParaRPr lang="ko-KR" altLang="en-US" dirty="0"/>
          </a:p>
        </p:txBody>
      </p:sp>
      <p:grpSp>
        <p:nvGrpSpPr>
          <p:cNvPr id="164" name="그룹 163"/>
          <p:cNvGrpSpPr/>
          <p:nvPr/>
        </p:nvGrpSpPr>
        <p:grpSpPr>
          <a:xfrm>
            <a:off x="1475656" y="1800000"/>
            <a:ext cx="1872000" cy="3096000"/>
            <a:chOff x="1944000" y="1944000"/>
            <a:chExt cx="1872000" cy="3096000"/>
          </a:xfrm>
        </p:grpSpPr>
        <p:sp>
          <p:nvSpPr>
            <p:cNvPr id="39" name="직사각형 38"/>
            <p:cNvSpPr/>
            <p:nvPr/>
          </p:nvSpPr>
          <p:spPr bwMode="auto">
            <a:xfrm>
              <a:off x="1944000" y="2160000"/>
              <a:ext cx="1872000" cy="2880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 bwMode="auto">
            <a:xfrm>
              <a:off x="2232000" y="4752000"/>
              <a:ext cx="252000" cy="288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 bwMode="auto">
            <a:xfrm>
              <a:off x="3276000" y="4752000"/>
              <a:ext cx="252000" cy="288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55" name="사다리꼴 54"/>
            <p:cNvSpPr/>
            <p:nvPr/>
          </p:nvSpPr>
          <p:spPr bwMode="auto">
            <a:xfrm>
              <a:off x="2232000" y="1944000"/>
              <a:ext cx="252000" cy="216000"/>
            </a:xfrm>
            <a:prstGeom prst="trapezoid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56" name="사다리꼴 55"/>
            <p:cNvSpPr/>
            <p:nvPr/>
          </p:nvSpPr>
          <p:spPr bwMode="auto">
            <a:xfrm>
              <a:off x="3276000" y="1944000"/>
              <a:ext cx="252000" cy="216000"/>
            </a:xfrm>
            <a:prstGeom prst="trapezoid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</p:grpSp>
      <p:grpSp>
        <p:nvGrpSpPr>
          <p:cNvPr id="171" name="그룹 170"/>
          <p:cNvGrpSpPr/>
          <p:nvPr/>
        </p:nvGrpSpPr>
        <p:grpSpPr>
          <a:xfrm>
            <a:off x="3707904" y="1656000"/>
            <a:ext cx="1872000" cy="3096000"/>
            <a:chOff x="1944000" y="1944000"/>
            <a:chExt cx="1872000" cy="3096000"/>
          </a:xfrm>
        </p:grpSpPr>
        <p:sp>
          <p:nvSpPr>
            <p:cNvPr id="172" name="직사각형 171"/>
            <p:cNvSpPr/>
            <p:nvPr/>
          </p:nvSpPr>
          <p:spPr bwMode="auto">
            <a:xfrm>
              <a:off x="1944000" y="2160000"/>
              <a:ext cx="1872000" cy="28800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173" name="직사각형 172"/>
            <p:cNvSpPr/>
            <p:nvPr/>
          </p:nvSpPr>
          <p:spPr bwMode="auto">
            <a:xfrm>
              <a:off x="2232000" y="4752000"/>
              <a:ext cx="252000" cy="288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174" name="직사각형 173"/>
            <p:cNvSpPr/>
            <p:nvPr/>
          </p:nvSpPr>
          <p:spPr bwMode="auto">
            <a:xfrm>
              <a:off x="3276000" y="4752000"/>
              <a:ext cx="252000" cy="288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175" name="사다리꼴 174"/>
            <p:cNvSpPr/>
            <p:nvPr/>
          </p:nvSpPr>
          <p:spPr bwMode="auto">
            <a:xfrm>
              <a:off x="2232000" y="1944000"/>
              <a:ext cx="252000" cy="216000"/>
            </a:xfrm>
            <a:prstGeom prst="trapezoid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176" name="사다리꼴 175"/>
            <p:cNvSpPr/>
            <p:nvPr/>
          </p:nvSpPr>
          <p:spPr bwMode="auto">
            <a:xfrm>
              <a:off x="3276000" y="1944000"/>
              <a:ext cx="252000" cy="216000"/>
            </a:xfrm>
            <a:prstGeom prst="trapezoid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</p:grpSp>
      <p:grpSp>
        <p:nvGrpSpPr>
          <p:cNvPr id="177" name="그룹 176"/>
          <p:cNvGrpSpPr/>
          <p:nvPr/>
        </p:nvGrpSpPr>
        <p:grpSpPr>
          <a:xfrm>
            <a:off x="6156176" y="1737003"/>
            <a:ext cx="1872000" cy="3096000"/>
            <a:chOff x="1944000" y="1944000"/>
            <a:chExt cx="1872000" cy="3096000"/>
          </a:xfrm>
        </p:grpSpPr>
        <p:sp>
          <p:nvSpPr>
            <p:cNvPr id="178" name="직사각형 177"/>
            <p:cNvSpPr/>
            <p:nvPr/>
          </p:nvSpPr>
          <p:spPr bwMode="auto">
            <a:xfrm>
              <a:off x="1944000" y="2160000"/>
              <a:ext cx="1872000" cy="288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179" name="직사각형 178"/>
            <p:cNvSpPr/>
            <p:nvPr/>
          </p:nvSpPr>
          <p:spPr bwMode="auto">
            <a:xfrm>
              <a:off x="2232000" y="4752000"/>
              <a:ext cx="252000" cy="288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180" name="직사각형 179"/>
            <p:cNvSpPr/>
            <p:nvPr/>
          </p:nvSpPr>
          <p:spPr bwMode="auto">
            <a:xfrm>
              <a:off x="3276000" y="4752000"/>
              <a:ext cx="252000" cy="288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181" name="사다리꼴 180"/>
            <p:cNvSpPr/>
            <p:nvPr/>
          </p:nvSpPr>
          <p:spPr bwMode="auto">
            <a:xfrm>
              <a:off x="2232000" y="1944000"/>
              <a:ext cx="252000" cy="216000"/>
            </a:xfrm>
            <a:prstGeom prst="trapezoid">
              <a:avLst/>
            </a:prstGeom>
            <a:solidFill>
              <a:schemeClr val="accent1">
                <a:alpha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182" name="사다리꼴 181"/>
            <p:cNvSpPr/>
            <p:nvPr/>
          </p:nvSpPr>
          <p:spPr bwMode="auto">
            <a:xfrm>
              <a:off x="3276000" y="1944000"/>
              <a:ext cx="252000" cy="216000"/>
            </a:xfrm>
            <a:prstGeom prst="trapezoid">
              <a:avLst/>
            </a:prstGeom>
            <a:solidFill>
              <a:schemeClr val="accent1">
                <a:alpha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475656" y="5013176"/>
            <a:ext cx="1872000" cy="756000"/>
            <a:chOff x="467544" y="3312000"/>
            <a:chExt cx="1872000" cy="756000"/>
          </a:xfrm>
        </p:grpSpPr>
        <p:sp>
          <p:nvSpPr>
            <p:cNvPr id="23" name="직사각형 22"/>
            <p:cNvSpPr/>
            <p:nvPr/>
          </p:nvSpPr>
          <p:spPr bwMode="auto">
            <a:xfrm>
              <a:off x="467544" y="3528000"/>
              <a:ext cx="1872000" cy="540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26" name="사다리꼴 25"/>
            <p:cNvSpPr/>
            <p:nvPr/>
          </p:nvSpPr>
          <p:spPr bwMode="auto">
            <a:xfrm>
              <a:off x="755544" y="3312000"/>
              <a:ext cx="252000" cy="216000"/>
            </a:xfrm>
            <a:prstGeom prst="trapezoid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27" name="사다리꼴 26"/>
            <p:cNvSpPr/>
            <p:nvPr/>
          </p:nvSpPr>
          <p:spPr bwMode="auto">
            <a:xfrm>
              <a:off x="1799544" y="3312000"/>
              <a:ext cx="252000" cy="216000"/>
            </a:xfrm>
            <a:prstGeom prst="trapezoid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3807076" y="5125406"/>
            <a:ext cx="1872000" cy="756000"/>
            <a:chOff x="467544" y="3312000"/>
            <a:chExt cx="1872000" cy="756000"/>
          </a:xfrm>
          <a:solidFill>
            <a:schemeClr val="accent1"/>
          </a:solidFill>
        </p:grpSpPr>
        <p:sp>
          <p:nvSpPr>
            <p:cNvPr id="30" name="직사각형 29"/>
            <p:cNvSpPr/>
            <p:nvPr/>
          </p:nvSpPr>
          <p:spPr bwMode="auto">
            <a:xfrm>
              <a:off x="467544" y="3528000"/>
              <a:ext cx="1872000" cy="5400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31" name="사다리꼴 30"/>
            <p:cNvSpPr/>
            <p:nvPr/>
          </p:nvSpPr>
          <p:spPr bwMode="auto">
            <a:xfrm>
              <a:off x="755544" y="3312000"/>
              <a:ext cx="252000" cy="216000"/>
            </a:xfrm>
            <a:prstGeom prst="trapezoid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32" name="사다리꼴 31"/>
            <p:cNvSpPr/>
            <p:nvPr/>
          </p:nvSpPr>
          <p:spPr bwMode="auto">
            <a:xfrm>
              <a:off x="1799544" y="3312000"/>
              <a:ext cx="252000" cy="216000"/>
            </a:xfrm>
            <a:prstGeom prst="trapezoid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012160" y="5094065"/>
            <a:ext cx="1872000" cy="756000"/>
            <a:chOff x="467544" y="3312000"/>
            <a:chExt cx="1872000" cy="756000"/>
          </a:xfrm>
          <a:solidFill>
            <a:schemeClr val="accent1">
              <a:alpha val="50000"/>
            </a:schemeClr>
          </a:solidFill>
        </p:grpSpPr>
        <p:sp>
          <p:nvSpPr>
            <p:cNvPr id="34" name="직사각형 33"/>
            <p:cNvSpPr/>
            <p:nvPr/>
          </p:nvSpPr>
          <p:spPr bwMode="auto">
            <a:xfrm>
              <a:off x="467544" y="3528000"/>
              <a:ext cx="1872000" cy="5400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35" name="사다리꼴 34"/>
            <p:cNvSpPr/>
            <p:nvPr/>
          </p:nvSpPr>
          <p:spPr bwMode="auto">
            <a:xfrm>
              <a:off x="755544" y="3312000"/>
              <a:ext cx="252000" cy="216000"/>
            </a:xfrm>
            <a:prstGeom prst="trapezoid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36" name="사다리꼴 35"/>
            <p:cNvSpPr/>
            <p:nvPr/>
          </p:nvSpPr>
          <p:spPr bwMode="auto">
            <a:xfrm>
              <a:off x="1799544" y="3312000"/>
              <a:ext cx="252000" cy="216000"/>
            </a:xfrm>
            <a:prstGeom prst="trapezoid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122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25</a:t>
            </a:fld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0" y="1656000"/>
            <a:ext cx="8892000" cy="3636000"/>
            <a:chOff x="0" y="1404000"/>
            <a:chExt cx="8892000" cy="3636000"/>
          </a:xfrm>
        </p:grpSpPr>
        <p:grpSp>
          <p:nvGrpSpPr>
            <p:cNvPr id="4" name="그룹 3"/>
            <p:cNvGrpSpPr/>
            <p:nvPr/>
          </p:nvGrpSpPr>
          <p:grpSpPr>
            <a:xfrm>
              <a:off x="595200" y="1404000"/>
              <a:ext cx="1872000" cy="3096000"/>
              <a:chOff x="1944000" y="1944000"/>
              <a:chExt cx="1872000" cy="3096000"/>
            </a:xfrm>
          </p:grpSpPr>
          <p:sp>
            <p:nvSpPr>
              <p:cNvPr id="5" name="직사각형 4"/>
              <p:cNvSpPr/>
              <p:nvPr/>
            </p:nvSpPr>
            <p:spPr bwMode="auto">
              <a:xfrm>
                <a:off x="1944000" y="2160000"/>
                <a:ext cx="1872000" cy="2880000"/>
              </a:xfrm>
              <a:prstGeom prst="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 bwMode="auto">
              <a:xfrm>
                <a:off x="2232000" y="4752000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 bwMode="auto">
              <a:xfrm>
                <a:off x="3276000" y="4752000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" name="사다리꼴 7"/>
              <p:cNvSpPr/>
              <p:nvPr/>
            </p:nvSpPr>
            <p:spPr bwMode="auto">
              <a:xfrm>
                <a:off x="2232000" y="1944000"/>
                <a:ext cx="252000" cy="216000"/>
              </a:xfrm>
              <a:prstGeom prst="trapezoid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9" name="사다리꼴 8"/>
              <p:cNvSpPr/>
              <p:nvPr/>
            </p:nvSpPr>
            <p:spPr bwMode="auto">
              <a:xfrm>
                <a:off x="3276000" y="1944000"/>
                <a:ext cx="252000" cy="216000"/>
              </a:xfrm>
              <a:prstGeom prst="trapezoid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6427640" y="1404000"/>
              <a:ext cx="1872000" cy="3096000"/>
              <a:chOff x="1944000" y="1944000"/>
              <a:chExt cx="1872000" cy="3096000"/>
            </a:xfrm>
          </p:grpSpPr>
          <p:sp>
            <p:nvSpPr>
              <p:cNvPr id="15" name="직사각형 14"/>
              <p:cNvSpPr/>
              <p:nvPr/>
            </p:nvSpPr>
            <p:spPr bwMode="auto">
              <a:xfrm>
                <a:off x="1944000" y="2160000"/>
                <a:ext cx="1872000" cy="2880000"/>
              </a:xfrm>
              <a:prstGeom prst="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 bwMode="auto">
              <a:xfrm>
                <a:off x="2232000" y="4752000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 bwMode="auto">
              <a:xfrm>
                <a:off x="3276000" y="4752000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8" name="사다리꼴 17"/>
              <p:cNvSpPr/>
              <p:nvPr/>
            </p:nvSpPr>
            <p:spPr bwMode="auto">
              <a:xfrm>
                <a:off x="2232000" y="1944000"/>
                <a:ext cx="252000" cy="216000"/>
              </a:xfrm>
              <a:prstGeom prst="trapezoid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9" name="사다리꼴 18"/>
              <p:cNvSpPr/>
              <p:nvPr/>
            </p:nvSpPr>
            <p:spPr bwMode="auto">
              <a:xfrm>
                <a:off x="3276000" y="1944000"/>
                <a:ext cx="252000" cy="216000"/>
              </a:xfrm>
              <a:prstGeom prst="trapezoid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2539640" y="1404000"/>
              <a:ext cx="1872000" cy="3096000"/>
              <a:chOff x="1944000" y="1944000"/>
              <a:chExt cx="1872000" cy="3096000"/>
            </a:xfrm>
          </p:grpSpPr>
          <p:sp>
            <p:nvSpPr>
              <p:cNvPr id="21" name="직사각형 20"/>
              <p:cNvSpPr/>
              <p:nvPr/>
            </p:nvSpPr>
            <p:spPr bwMode="auto">
              <a:xfrm>
                <a:off x="1944000" y="2160000"/>
                <a:ext cx="1872000" cy="2880000"/>
              </a:xfrm>
              <a:prstGeom prst="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 bwMode="auto">
              <a:xfrm>
                <a:off x="2232000" y="4752000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 bwMode="auto">
              <a:xfrm>
                <a:off x="3276000" y="4752000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24" name="사다리꼴 23"/>
              <p:cNvSpPr/>
              <p:nvPr/>
            </p:nvSpPr>
            <p:spPr bwMode="auto">
              <a:xfrm>
                <a:off x="2232000" y="1944000"/>
                <a:ext cx="252000" cy="216000"/>
              </a:xfrm>
              <a:prstGeom prst="trapezoid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25" name="사다리꼴 24"/>
              <p:cNvSpPr/>
              <p:nvPr/>
            </p:nvSpPr>
            <p:spPr bwMode="auto">
              <a:xfrm>
                <a:off x="3276000" y="1944000"/>
                <a:ext cx="252000" cy="216000"/>
              </a:xfrm>
              <a:prstGeom prst="trapezoid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483640" y="1404000"/>
              <a:ext cx="1872000" cy="3096000"/>
              <a:chOff x="1944000" y="1944000"/>
              <a:chExt cx="1872000" cy="3096000"/>
            </a:xfrm>
          </p:grpSpPr>
          <p:sp>
            <p:nvSpPr>
              <p:cNvPr id="27" name="직사각형 26"/>
              <p:cNvSpPr/>
              <p:nvPr/>
            </p:nvSpPr>
            <p:spPr bwMode="auto">
              <a:xfrm>
                <a:off x="1944000" y="2160000"/>
                <a:ext cx="1872000" cy="2880000"/>
              </a:xfrm>
              <a:prstGeom prst="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 bwMode="auto">
              <a:xfrm>
                <a:off x="2232000" y="4752000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 bwMode="auto">
              <a:xfrm>
                <a:off x="3276000" y="4752000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30" name="사다리꼴 29"/>
              <p:cNvSpPr/>
              <p:nvPr/>
            </p:nvSpPr>
            <p:spPr bwMode="auto">
              <a:xfrm>
                <a:off x="2232000" y="1944000"/>
                <a:ext cx="252000" cy="216000"/>
              </a:xfrm>
              <a:prstGeom prst="trapezoid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31" name="사다리꼴 30"/>
              <p:cNvSpPr/>
              <p:nvPr/>
            </p:nvSpPr>
            <p:spPr bwMode="auto">
              <a:xfrm>
                <a:off x="3276000" y="1944000"/>
                <a:ext cx="252000" cy="216000"/>
              </a:xfrm>
              <a:prstGeom prst="trapezoid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595640" y="4284000"/>
              <a:ext cx="7704000" cy="756000"/>
              <a:chOff x="467544" y="3312000"/>
              <a:chExt cx="7704000" cy="756000"/>
            </a:xfrm>
            <a:solidFill>
              <a:schemeClr val="accent1"/>
            </a:solidFill>
          </p:grpSpPr>
          <p:sp>
            <p:nvSpPr>
              <p:cNvPr id="11" name="직사각형 10"/>
              <p:cNvSpPr/>
              <p:nvPr/>
            </p:nvSpPr>
            <p:spPr bwMode="auto">
              <a:xfrm>
                <a:off x="467544" y="3528000"/>
                <a:ext cx="7704000" cy="540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2" name="사다리꼴 11"/>
              <p:cNvSpPr/>
              <p:nvPr/>
            </p:nvSpPr>
            <p:spPr bwMode="auto">
              <a:xfrm>
                <a:off x="755544" y="3312000"/>
                <a:ext cx="252000" cy="216000"/>
              </a:xfrm>
              <a:prstGeom prst="trapezoid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3" name="사다리꼴 12"/>
              <p:cNvSpPr/>
              <p:nvPr/>
            </p:nvSpPr>
            <p:spPr bwMode="auto">
              <a:xfrm>
                <a:off x="1799544" y="3312000"/>
                <a:ext cx="252000" cy="216000"/>
              </a:xfrm>
              <a:prstGeom prst="trapezoid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36" name="사다리꼴 35"/>
              <p:cNvSpPr/>
              <p:nvPr/>
            </p:nvSpPr>
            <p:spPr bwMode="auto">
              <a:xfrm>
                <a:off x="2699544" y="3312000"/>
                <a:ext cx="252000" cy="216000"/>
              </a:xfrm>
              <a:prstGeom prst="trapezoid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37" name="사다리꼴 36"/>
              <p:cNvSpPr/>
              <p:nvPr/>
            </p:nvSpPr>
            <p:spPr bwMode="auto">
              <a:xfrm>
                <a:off x="3743544" y="3312000"/>
                <a:ext cx="252000" cy="216000"/>
              </a:xfrm>
              <a:prstGeom prst="trapezoid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38" name="사다리꼴 37"/>
              <p:cNvSpPr/>
              <p:nvPr/>
            </p:nvSpPr>
            <p:spPr bwMode="auto">
              <a:xfrm>
                <a:off x="4643544" y="3312000"/>
                <a:ext cx="252000" cy="216000"/>
              </a:xfrm>
              <a:prstGeom prst="trapezoid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39" name="사다리꼴 38"/>
              <p:cNvSpPr/>
              <p:nvPr/>
            </p:nvSpPr>
            <p:spPr bwMode="auto">
              <a:xfrm>
                <a:off x="5687544" y="3312000"/>
                <a:ext cx="252000" cy="216000"/>
              </a:xfrm>
              <a:prstGeom prst="trapezoid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40" name="사다리꼴 39"/>
              <p:cNvSpPr/>
              <p:nvPr/>
            </p:nvSpPr>
            <p:spPr bwMode="auto">
              <a:xfrm>
                <a:off x="6587544" y="3312000"/>
                <a:ext cx="252000" cy="216000"/>
              </a:xfrm>
              <a:prstGeom prst="trapezoid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41" name="사다리꼴 40"/>
              <p:cNvSpPr/>
              <p:nvPr/>
            </p:nvSpPr>
            <p:spPr bwMode="auto">
              <a:xfrm>
                <a:off x="7631544" y="3312000"/>
                <a:ext cx="252000" cy="216000"/>
              </a:xfrm>
              <a:prstGeom prst="trapezoid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0" y="1620000"/>
              <a:ext cx="540000" cy="288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8352000" y="1620000"/>
              <a:ext cx="540000" cy="288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647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CSB </a:t>
            </a:r>
            <a:r>
              <a:rPr lang="ko-KR" altLang="en-US" dirty="0" smtClean="0"/>
              <a:t>하중 상태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5292000" y="11967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작업중</a:t>
            </a:r>
            <a:endParaRPr lang="ko-KR" altLang="en-US" dirty="0"/>
          </a:p>
        </p:txBody>
      </p:sp>
      <p:grpSp>
        <p:nvGrpSpPr>
          <p:cNvPr id="208" name="그룹 207"/>
          <p:cNvGrpSpPr/>
          <p:nvPr/>
        </p:nvGrpSpPr>
        <p:grpSpPr>
          <a:xfrm>
            <a:off x="124744" y="2083626"/>
            <a:ext cx="9006749" cy="2170263"/>
            <a:chOff x="124744" y="2083626"/>
            <a:chExt cx="9006749" cy="2170263"/>
          </a:xfrm>
        </p:grpSpPr>
        <p:cxnSp>
          <p:nvCxnSpPr>
            <p:cNvPr id="78" name="직선 화살표 연결선 77"/>
            <p:cNvCxnSpPr/>
            <p:nvPr/>
          </p:nvCxnSpPr>
          <p:spPr bwMode="auto">
            <a:xfrm>
              <a:off x="5753857" y="2308902"/>
              <a:ext cx="101502" cy="7152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170" name="그룹 169"/>
            <p:cNvGrpSpPr/>
            <p:nvPr/>
          </p:nvGrpSpPr>
          <p:grpSpPr>
            <a:xfrm>
              <a:off x="7020694" y="2721546"/>
              <a:ext cx="592882" cy="308482"/>
              <a:chOff x="6551981" y="2400475"/>
              <a:chExt cx="592882" cy="308482"/>
            </a:xfrm>
          </p:grpSpPr>
          <p:cxnSp>
            <p:nvCxnSpPr>
              <p:cNvPr id="51" name="직선 화살표 연결선 50"/>
              <p:cNvCxnSpPr/>
              <p:nvPr/>
            </p:nvCxnSpPr>
            <p:spPr bwMode="auto">
              <a:xfrm>
                <a:off x="6551981" y="2708957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직사각형 10"/>
                  <p:cNvSpPr/>
                  <p:nvPr/>
                </p:nvSpPr>
                <p:spPr>
                  <a:xfrm>
                    <a:off x="6649279" y="2400475"/>
                    <a:ext cx="49558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직사각형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9279" y="2400475"/>
                    <a:ext cx="495584" cy="281295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1" name="그룹 170"/>
            <p:cNvGrpSpPr/>
            <p:nvPr/>
          </p:nvGrpSpPr>
          <p:grpSpPr>
            <a:xfrm>
              <a:off x="5981877" y="2768200"/>
              <a:ext cx="567356" cy="281295"/>
              <a:chOff x="2759592" y="1611228"/>
              <a:chExt cx="567356" cy="281295"/>
            </a:xfrm>
          </p:grpSpPr>
          <p:cxnSp>
            <p:nvCxnSpPr>
              <p:cNvPr id="52" name="직선 화살표 연결선 51"/>
              <p:cNvCxnSpPr/>
              <p:nvPr/>
            </p:nvCxnSpPr>
            <p:spPr bwMode="auto">
              <a:xfrm>
                <a:off x="2759592" y="1871606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직사각형 11"/>
                  <p:cNvSpPr/>
                  <p:nvPr/>
                </p:nvSpPr>
                <p:spPr>
                  <a:xfrm>
                    <a:off x="2831364" y="1611228"/>
                    <a:ext cx="49558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직사각형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1364" y="1611228"/>
                    <a:ext cx="495584" cy="28129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직사각형 37"/>
                <p:cNvSpPr/>
                <p:nvPr/>
              </p:nvSpPr>
              <p:spPr>
                <a:xfrm>
                  <a:off x="5407779" y="2083626"/>
                  <a:ext cx="620363" cy="24468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1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Dowel</m:t>
                        </m:r>
                      </m:oMath>
                    </m:oMathPara>
                  </a14:m>
                  <a:endParaRPr lang="ko-KR" altLang="ko-KR" sz="11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직사각형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7779" y="2083626"/>
                  <a:ext cx="620363" cy="24468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4" name="그룹 193"/>
            <p:cNvGrpSpPr/>
            <p:nvPr/>
          </p:nvGrpSpPr>
          <p:grpSpPr>
            <a:xfrm>
              <a:off x="593304" y="2818198"/>
              <a:ext cx="7920000" cy="1435691"/>
              <a:chOff x="0" y="2812309"/>
              <a:chExt cx="7920000" cy="1435691"/>
            </a:xfrm>
          </p:grpSpPr>
          <p:sp>
            <p:nvSpPr>
              <p:cNvPr id="39" name="직사각형 38"/>
              <p:cNvSpPr/>
              <p:nvPr/>
            </p:nvSpPr>
            <p:spPr bwMode="auto">
              <a:xfrm>
                <a:off x="0" y="3240000"/>
                <a:ext cx="7920000" cy="72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grpSp>
            <p:nvGrpSpPr>
              <p:cNvPr id="166" name="그룹 165"/>
              <p:cNvGrpSpPr/>
              <p:nvPr/>
            </p:nvGrpSpPr>
            <p:grpSpPr>
              <a:xfrm>
                <a:off x="2967864" y="3137092"/>
                <a:ext cx="422086" cy="952697"/>
                <a:chOff x="4932040" y="1635402"/>
                <a:chExt cx="422086" cy="952697"/>
              </a:xfrm>
            </p:grpSpPr>
            <p:sp>
              <p:nvSpPr>
                <p:cNvPr id="164" name="자유형 163"/>
                <p:cNvSpPr/>
                <p:nvPr/>
              </p:nvSpPr>
              <p:spPr>
                <a:xfrm>
                  <a:off x="4932040" y="1635402"/>
                  <a:ext cx="422086" cy="923925"/>
                </a:xfrm>
                <a:custGeom>
                  <a:avLst/>
                  <a:gdLst>
                    <a:gd name="connsiteX0" fmla="*/ 2381 w 230981"/>
                    <a:gd name="connsiteY0" fmla="*/ 0 h 923925"/>
                    <a:gd name="connsiteX1" fmla="*/ 2381 w 230981"/>
                    <a:gd name="connsiteY1" fmla="*/ 464343 h 923925"/>
                    <a:gd name="connsiteX2" fmla="*/ 0 w 230981"/>
                    <a:gd name="connsiteY2" fmla="*/ 923925 h 923925"/>
                    <a:gd name="connsiteX3" fmla="*/ 230981 w 230981"/>
                    <a:gd name="connsiteY3" fmla="*/ 921543 h 923925"/>
                    <a:gd name="connsiteX4" fmla="*/ 228600 w 230981"/>
                    <a:gd name="connsiteY4" fmla="*/ 473868 h 923925"/>
                    <a:gd name="connsiteX5" fmla="*/ 221456 w 230981"/>
                    <a:gd name="connsiteY5" fmla="*/ 9525 h 923925"/>
                    <a:gd name="connsiteX0" fmla="*/ 2381 w 230981"/>
                    <a:gd name="connsiteY0" fmla="*/ 0 h 923925"/>
                    <a:gd name="connsiteX1" fmla="*/ 2381 w 230981"/>
                    <a:gd name="connsiteY1" fmla="*/ 464343 h 923925"/>
                    <a:gd name="connsiteX2" fmla="*/ 0 w 230981"/>
                    <a:gd name="connsiteY2" fmla="*/ 923925 h 923925"/>
                    <a:gd name="connsiteX3" fmla="*/ 230981 w 230981"/>
                    <a:gd name="connsiteY3" fmla="*/ 921543 h 923925"/>
                    <a:gd name="connsiteX4" fmla="*/ 228600 w 230981"/>
                    <a:gd name="connsiteY4" fmla="*/ 473868 h 923925"/>
                    <a:gd name="connsiteX5" fmla="*/ 221456 w 230981"/>
                    <a:gd name="connsiteY5" fmla="*/ 9525 h 923925"/>
                    <a:gd name="connsiteX0" fmla="*/ 49653 w 278253"/>
                    <a:gd name="connsiteY0" fmla="*/ 0 h 923925"/>
                    <a:gd name="connsiteX1" fmla="*/ 49653 w 278253"/>
                    <a:gd name="connsiteY1" fmla="*/ 464343 h 923925"/>
                    <a:gd name="connsiteX2" fmla="*/ 47272 w 278253"/>
                    <a:gd name="connsiteY2" fmla="*/ 923925 h 923925"/>
                    <a:gd name="connsiteX3" fmla="*/ 278253 w 278253"/>
                    <a:gd name="connsiteY3" fmla="*/ 921543 h 923925"/>
                    <a:gd name="connsiteX4" fmla="*/ 275872 w 278253"/>
                    <a:gd name="connsiteY4" fmla="*/ 473868 h 923925"/>
                    <a:gd name="connsiteX5" fmla="*/ 268728 w 278253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8581 w 327181"/>
                    <a:gd name="connsiteY0" fmla="*/ 0 h 923925"/>
                    <a:gd name="connsiteX1" fmla="*/ 98581 w 327181"/>
                    <a:gd name="connsiteY1" fmla="*/ 464343 h 923925"/>
                    <a:gd name="connsiteX2" fmla="*/ 96200 w 327181"/>
                    <a:gd name="connsiteY2" fmla="*/ 923925 h 923925"/>
                    <a:gd name="connsiteX3" fmla="*/ 327181 w 327181"/>
                    <a:gd name="connsiteY3" fmla="*/ 921543 h 923925"/>
                    <a:gd name="connsiteX4" fmla="*/ 324800 w 327181"/>
                    <a:gd name="connsiteY4" fmla="*/ 473868 h 923925"/>
                    <a:gd name="connsiteX5" fmla="*/ 317656 w 327181"/>
                    <a:gd name="connsiteY5" fmla="*/ 9525 h 923925"/>
                    <a:gd name="connsiteX0" fmla="*/ 106201 w 334801"/>
                    <a:gd name="connsiteY0" fmla="*/ 0 h 923925"/>
                    <a:gd name="connsiteX1" fmla="*/ 106201 w 334801"/>
                    <a:gd name="connsiteY1" fmla="*/ 464343 h 923925"/>
                    <a:gd name="connsiteX2" fmla="*/ 103820 w 334801"/>
                    <a:gd name="connsiteY2" fmla="*/ 923925 h 923925"/>
                    <a:gd name="connsiteX3" fmla="*/ 334801 w 334801"/>
                    <a:gd name="connsiteY3" fmla="*/ 921543 h 923925"/>
                    <a:gd name="connsiteX4" fmla="*/ 332420 w 334801"/>
                    <a:gd name="connsiteY4" fmla="*/ 473868 h 923925"/>
                    <a:gd name="connsiteX5" fmla="*/ 325276 w 334801"/>
                    <a:gd name="connsiteY5" fmla="*/ 9525 h 923925"/>
                    <a:gd name="connsiteX0" fmla="*/ 106201 w 334801"/>
                    <a:gd name="connsiteY0" fmla="*/ 0 h 923925"/>
                    <a:gd name="connsiteX1" fmla="*/ 106201 w 334801"/>
                    <a:gd name="connsiteY1" fmla="*/ 464343 h 923925"/>
                    <a:gd name="connsiteX2" fmla="*/ 103820 w 334801"/>
                    <a:gd name="connsiteY2" fmla="*/ 923925 h 923925"/>
                    <a:gd name="connsiteX3" fmla="*/ 334801 w 334801"/>
                    <a:gd name="connsiteY3" fmla="*/ 921543 h 923925"/>
                    <a:gd name="connsiteX4" fmla="*/ 332420 w 334801"/>
                    <a:gd name="connsiteY4" fmla="*/ 473868 h 923925"/>
                    <a:gd name="connsiteX5" fmla="*/ 325276 w 334801"/>
                    <a:gd name="connsiteY5" fmla="*/ 9525 h 923925"/>
                    <a:gd name="connsiteX0" fmla="*/ 106201 w 334801"/>
                    <a:gd name="connsiteY0" fmla="*/ 0 h 923925"/>
                    <a:gd name="connsiteX1" fmla="*/ 106201 w 334801"/>
                    <a:gd name="connsiteY1" fmla="*/ 464343 h 923925"/>
                    <a:gd name="connsiteX2" fmla="*/ 103820 w 334801"/>
                    <a:gd name="connsiteY2" fmla="*/ 923925 h 923925"/>
                    <a:gd name="connsiteX3" fmla="*/ 334801 w 334801"/>
                    <a:gd name="connsiteY3" fmla="*/ 921543 h 923925"/>
                    <a:gd name="connsiteX4" fmla="*/ 332420 w 334801"/>
                    <a:gd name="connsiteY4" fmla="*/ 473868 h 923925"/>
                    <a:gd name="connsiteX5" fmla="*/ 325276 w 334801"/>
                    <a:gd name="connsiteY5" fmla="*/ 9525 h 923925"/>
                    <a:gd name="connsiteX0" fmla="*/ 106201 w 389309"/>
                    <a:gd name="connsiteY0" fmla="*/ 0 h 923925"/>
                    <a:gd name="connsiteX1" fmla="*/ 106201 w 389309"/>
                    <a:gd name="connsiteY1" fmla="*/ 464343 h 923925"/>
                    <a:gd name="connsiteX2" fmla="*/ 103820 w 389309"/>
                    <a:gd name="connsiteY2" fmla="*/ 923925 h 923925"/>
                    <a:gd name="connsiteX3" fmla="*/ 334801 w 389309"/>
                    <a:gd name="connsiteY3" fmla="*/ 921543 h 923925"/>
                    <a:gd name="connsiteX4" fmla="*/ 332420 w 389309"/>
                    <a:gd name="connsiteY4" fmla="*/ 473868 h 923925"/>
                    <a:gd name="connsiteX5" fmla="*/ 325276 w 389309"/>
                    <a:gd name="connsiteY5" fmla="*/ 9525 h 923925"/>
                    <a:gd name="connsiteX0" fmla="*/ 106201 w 422086"/>
                    <a:gd name="connsiteY0" fmla="*/ 0 h 923925"/>
                    <a:gd name="connsiteX1" fmla="*/ 106201 w 422086"/>
                    <a:gd name="connsiteY1" fmla="*/ 464343 h 923925"/>
                    <a:gd name="connsiteX2" fmla="*/ 103820 w 422086"/>
                    <a:gd name="connsiteY2" fmla="*/ 923925 h 923925"/>
                    <a:gd name="connsiteX3" fmla="*/ 334801 w 422086"/>
                    <a:gd name="connsiteY3" fmla="*/ 921543 h 923925"/>
                    <a:gd name="connsiteX4" fmla="*/ 332420 w 422086"/>
                    <a:gd name="connsiteY4" fmla="*/ 473868 h 923925"/>
                    <a:gd name="connsiteX5" fmla="*/ 325276 w 422086"/>
                    <a:gd name="connsiteY5" fmla="*/ 9525 h 923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22086" h="923925">
                      <a:moveTo>
                        <a:pt x="106201" y="0"/>
                      </a:moveTo>
                      <a:cubicBezTo>
                        <a:pt x="-27148" y="140493"/>
                        <a:pt x="-43421" y="315118"/>
                        <a:pt x="106201" y="464343"/>
                      </a:cubicBezTo>
                      <a:cubicBezTo>
                        <a:pt x="267332" y="605631"/>
                        <a:pt x="240345" y="785019"/>
                        <a:pt x="103820" y="923925"/>
                      </a:cubicBezTo>
                      <a:lnTo>
                        <a:pt x="334801" y="921543"/>
                      </a:lnTo>
                      <a:cubicBezTo>
                        <a:pt x="443545" y="786606"/>
                        <a:pt x="459420" y="630236"/>
                        <a:pt x="332420" y="473868"/>
                      </a:cubicBezTo>
                      <a:cubicBezTo>
                        <a:pt x="208596" y="311943"/>
                        <a:pt x="184782" y="164306"/>
                        <a:pt x="325276" y="9525"/>
                      </a:cubicBezTo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직사각형 164"/>
                <p:cNvSpPr/>
                <p:nvPr/>
              </p:nvSpPr>
              <p:spPr>
                <a:xfrm>
                  <a:off x="5004048" y="2524799"/>
                  <a:ext cx="305952" cy="63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7" name="그룹 166"/>
              <p:cNvGrpSpPr/>
              <p:nvPr/>
            </p:nvGrpSpPr>
            <p:grpSpPr>
              <a:xfrm>
                <a:off x="4622664" y="3165280"/>
                <a:ext cx="422086" cy="952697"/>
                <a:chOff x="4932040" y="1635402"/>
                <a:chExt cx="422086" cy="952697"/>
              </a:xfrm>
            </p:grpSpPr>
            <p:sp>
              <p:nvSpPr>
                <p:cNvPr id="168" name="자유형 167"/>
                <p:cNvSpPr/>
                <p:nvPr/>
              </p:nvSpPr>
              <p:spPr>
                <a:xfrm>
                  <a:off x="4932040" y="1635402"/>
                  <a:ext cx="422086" cy="923925"/>
                </a:xfrm>
                <a:custGeom>
                  <a:avLst/>
                  <a:gdLst>
                    <a:gd name="connsiteX0" fmla="*/ 2381 w 230981"/>
                    <a:gd name="connsiteY0" fmla="*/ 0 h 923925"/>
                    <a:gd name="connsiteX1" fmla="*/ 2381 w 230981"/>
                    <a:gd name="connsiteY1" fmla="*/ 464343 h 923925"/>
                    <a:gd name="connsiteX2" fmla="*/ 0 w 230981"/>
                    <a:gd name="connsiteY2" fmla="*/ 923925 h 923925"/>
                    <a:gd name="connsiteX3" fmla="*/ 230981 w 230981"/>
                    <a:gd name="connsiteY3" fmla="*/ 921543 h 923925"/>
                    <a:gd name="connsiteX4" fmla="*/ 228600 w 230981"/>
                    <a:gd name="connsiteY4" fmla="*/ 473868 h 923925"/>
                    <a:gd name="connsiteX5" fmla="*/ 221456 w 230981"/>
                    <a:gd name="connsiteY5" fmla="*/ 9525 h 923925"/>
                    <a:gd name="connsiteX0" fmla="*/ 2381 w 230981"/>
                    <a:gd name="connsiteY0" fmla="*/ 0 h 923925"/>
                    <a:gd name="connsiteX1" fmla="*/ 2381 w 230981"/>
                    <a:gd name="connsiteY1" fmla="*/ 464343 h 923925"/>
                    <a:gd name="connsiteX2" fmla="*/ 0 w 230981"/>
                    <a:gd name="connsiteY2" fmla="*/ 923925 h 923925"/>
                    <a:gd name="connsiteX3" fmla="*/ 230981 w 230981"/>
                    <a:gd name="connsiteY3" fmla="*/ 921543 h 923925"/>
                    <a:gd name="connsiteX4" fmla="*/ 228600 w 230981"/>
                    <a:gd name="connsiteY4" fmla="*/ 473868 h 923925"/>
                    <a:gd name="connsiteX5" fmla="*/ 221456 w 230981"/>
                    <a:gd name="connsiteY5" fmla="*/ 9525 h 923925"/>
                    <a:gd name="connsiteX0" fmla="*/ 49653 w 278253"/>
                    <a:gd name="connsiteY0" fmla="*/ 0 h 923925"/>
                    <a:gd name="connsiteX1" fmla="*/ 49653 w 278253"/>
                    <a:gd name="connsiteY1" fmla="*/ 464343 h 923925"/>
                    <a:gd name="connsiteX2" fmla="*/ 47272 w 278253"/>
                    <a:gd name="connsiteY2" fmla="*/ 923925 h 923925"/>
                    <a:gd name="connsiteX3" fmla="*/ 278253 w 278253"/>
                    <a:gd name="connsiteY3" fmla="*/ 921543 h 923925"/>
                    <a:gd name="connsiteX4" fmla="*/ 275872 w 278253"/>
                    <a:gd name="connsiteY4" fmla="*/ 473868 h 923925"/>
                    <a:gd name="connsiteX5" fmla="*/ 268728 w 278253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8581 w 327181"/>
                    <a:gd name="connsiteY0" fmla="*/ 0 h 923925"/>
                    <a:gd name="connsiteX1" fmla="*/ 98581 w 327181"/>
                    <a:gd name="connsiteY1" fmla="*/ 464343 h 923925"/>
                    <a:gd name="connsiteX2" fmla="*/ 96200 w 327181"/>
                    <a:gd name="connsiteY2" fmla="*/ 923925 h 923925"/>
                    <a:gd name="connsiteX3" fmla="*/ 327181 w 327181"/>
                    <a:gd name="connsiteY3" fmla="*/ 921543 h 923925"/>
                    <a:gd name="connsiteX4" fmla="*/ 324800 w 327181"/>
                    <a:gd name="connsiteY4" fmla="*/ 473868 h 923925"/>
                    <a:gd name="connsiteX5" fmla="*/ 317656 w 327181"/>
                    <a:gd name="connsiteY5" fmla="*/ 9525 h 923925"/>
                    <a:gd name="connsiteX0" fmla="*/ 106201 w 334801"/>
                    <a:gd name="connsiteY0" fmla="*/ 0 h 923925"/>
                    <a:gd name="connsiteX1" fmla="*/ 106201 w 334801"/>
                    <a:gd name="connsiteY1" fmla="*/ 464343 h 923925"/>
                    <a:gd name="connsiteX2" fmla="*/ 103820 w 334801"/>
                    <a:gd name="connsiteY2" fmla="*/ 923925 h 923925"/>
                    <a:gd name="connsiteX3" fmla="*/ 334801 w 334801"/>
                    <a:gd name="connsiteY3" fmla="*/ 921543 h 923925"/>
                    <a:gd name="connsiteX4" fmla="*/ 332420 w 334801"/>
                    <a:gd name="connsiteY4" fmla="*/ 473868 h 923925"/>
                    <a:gd name="connsiteX5" fmla="*/ 325276 w 334801"/>
                    <a:gd name="connsiteY5" fmla="*/ 9525 h 923925"/>
                    <a:gd name="connsiteX0" fmla="*/ 106201 w 334801"/>
                    <a:gd name="connsiteY0" fmla="*/ 0 h 923925"/>
                    <a:gd name="connsiteX1" fmla="*/ 106201 w 334801"/>
                    <a:gd name="connsiteY1" fmla="*/ 464343 h 923925"/>
                    <a:gd name="connsiteX2" fmla="*/ 103820 w 334801"/>
                    <a:gd name="connsiteY2" fmla="*/ 923925 h 923925"/>
                    <a:gd name="connsiteX3" fmla="*/ 334801 w 334801"/>
                    <a:gd name="connsiteY3" fmla="*/ 921543 h 923925"/>
                    <a:gd name="connsiteX4" fmla="*/ 332420 w 334801"/>
                    <a:gd name="connsiteY4" fmla="*/ 473868 h 923925"/>
                    <a:gd name="connsiteX5" fmla="*/ 325276 w 334801"/>
                    <a:gd name="connsiteY5" fmla="*/ 9525 h 923925"/>
                    <a:gd name="connsiteX0" fmla="*/ 106201 w 334801"/>
                    <a:gd name="connsiteY0" fmla="*/ 0 h 923925"/>
                    <a:gd name="connsiteX1" fmla="*/ 106201 w 334801"/>
                    <a:gd name="connsiteY1" fmla="*/ 464343 h 923925"/>
                    <a:gd name="connsiteX2" fmla="*/ 103820 w 334801"/>
                    <a:gd name="connsiteY2" fmla="*/ 923925 h 923925"/>
                    <a:gd name="connsiteX3" fmla="*/ 334801 w 334801"/>
                    <a:gd name="connsiteY3" fmla="*/ 921543 h 923925"/>
                    <a:gd name="connsiteX4" fmla="*/ 332420 w 334801"/>
                    <a:gd name="connsiteY4" fmla="*/ 473868 h 923925"/>
                    <a:gd name="connsiteX5" fmla="*/ 325276 w 334801"/>
                    <a:gd name="connsiteY5" fmla="*/ 9525 h 923925"/>
                    <a:gd name="connsiteX0" fmla="*/ 106201 w 389309"/>
                    <a:gd name="connsiteY0" fmla="*/ 0 h 923925"/>
                    <a:gd name="connsiteX1" fmla="*/ 106201 w 389309"/>
                    <a:gd name="connsiteY1" fmla="*/ 464343 h 923925"/>
                    <a:gd name="connsiteX2" fmla="*/ 103820 w 389309"/>
                    <a:gd name="connsiteY2" fmla="*/ 923925 h 923925"/>
                    <a:gd name="connsiteX3" fmla="*/ 334801 w 389309"/>
                    <a:gd name="connsiteY3" fmla="*/ 921543 h 923925"/>
                    <a:gd name="connsiteX4" fmla="*/ 332420 w 389309"/>
                    <a:gd name="connsiteY4" fmla="*/ 473868 h 923925"/>
                    <a:gd name="connsiteX5" fmla="*/ 325276 w 389309"/>
                    <a:gd name="connsiteY5" fmla="*/ 9525 h 923925"/>
                    <a:gd name="connsiteX0" fmla="*/ 106201 w 422086"/>
                    <a:gd name="connsiteY0" fmla="*/ 0 h 923925"/>
                    <a:gd name="connsiteX1" fmla="*/ 106201 w 422086"/>
                    <a:gd name="connsiteY1" fmla="*/ 464343 h 923925"/>
                    <a:gd name="connsiteX2" fmla="*/ 103820 w 422086"/>
                    <a:gd name="connsiteY2" fmla="*/ 923925 h 923925"/>
                    <a:gd name="connsiteX3" fmla="*/ 334801 w 422086"/>
                    <a:gd name="connsiteY3" fmla="*/ 921543 h 923925"/>
                    <a:gd name="connsiteX4" fmla="*/ 332420 w 422086"/>
                    <a:gd name="connsiteY4" fmla="*/ 473868 h 923925"/>
                    <a:gd name="connsiteX5" fmla="*/ 325276 w 422086"/>
                    <a:gd name="connsiteY5" fmla="*/ 9525 h 923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22086" h="923925">
                      <a:moveTo>
                        <a:pt x="106201" y="0"/>
                      </a:moveTo>
                      <a:cubicBezTo>
                        <a:pt x="-27148" y="140493"/>
                        <a:pt x="-43421" y="315118"/>
                        <a:pt x="106201" y="464343"/>
                      </a:cubicBezTo>
                      <a:cubicBezTo>
                        <a:pt x="267332" y="605631"/>
                        <a:pt x="240345" y="785019"/>
                        <a:pt x="103820" y="923925"/>
                      </a:cubicBezTo>
                      <a:lnTo>
                        <a:pt x="334801" y="921543"/>
                      </a:lnTo>
                      <a:cubicBezTo>
                        <a:pt x="443545" y="786606"/>
                        <a:pt x="459420" y="630236"/>
                        <a:pt x="332420" y="473868"/>
                      </a:cubicBezTo>
                      <a:cubicBezTo>
                        <a:pt x="208596" y="311943"/>
                        <a:pt x="184782" y="164306"/>
                        <a:pt x="325276" y="9525"/>
                      </a:cubicBezTo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직사각형 168"/>
                <p:cNvSpPr/>
                <p:nvPr/>
              </p:nvSpPr>
              <p:spPr>
                <a:xfrm>
                  <a:off x="5004048" y="2524799"/>
                  <a:ext cx="305952" cy="63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0" name="원호 39"/>
              <p:cNvSpPr/>
              <p:nvPr/>
            </p:nvSpPr>
            <p:spPr bwMode="auto">
              <a:xfrm>
                <a:off x="3672000" y="3312000"/>
                <a:ext cx="576000" cy="576000"/>
              </a:xfrm>
              <a:prstGeom prst="arc">
                <a:avLst>
                  <a:gd name="adj1" fmla="val 13179414"/>
                  <a:gd name="adj2" fmla="val 824064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41" name="직선 화살표 연결선 40"/>
              <p:cNvCxnSpPr/>
              <p:nvPr/>
            </p:nvCxnSpPr>
            <p:spPr bwMode="auto">
              <a:xfrm>
                <a:off x="3960000" y="3600000"/>
                <a:ext cx="57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2" name="직선 화살표 연결선 41"/>
              <p:cNvCxnSpPr/>
              <p:nvPr/>
            </p:nvCxnSpPr>
            <p:spPr bwMode="auto">
              <a:xfrm>
                <a:off x="3960000" y="3024000"/>
                <a:ext cx="0" cy="57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/>
            </p:spPr>
          </p:cxnSp>
          <p:sp>
            <p:nvSpPr>
              <p:cNvPr id="55" name="사다리꼴 54"/>
              <p:cNvSpPr/>
              <p:nvPr/>
            </p:nvSpPr>
            <p:spPr bwMode="auto">
              <a:xfrm>
                <a:off x="1440000" y="3024000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56" name="사다리꼴 55"/>
              <p:cNvSpPr/>
              <p:nvPr/>
            </p:nvSpPr>
            <p:spPr bwMode="auto">
              <a:xfrm>
                <a:off x="2484000" y="3024000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직사각형 14"/>
                  <p:cNvSpPr/>
                  <p:nvPr/>
                </p:nvSpPr>
                <p:spPr>
                  <a:xfrm>
                    <a:off x="4252769" y="3540421"/>
                    <a:ext cx="418128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직사각형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2769" y="3540421"/>
                    <a:ext cx="418128" cy="26532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직사각형 36"/>
                  <p:cNvSpPr/>
                  <p:nvPr/>
                </p:nvSpPr>
                <p:spPr>
                  <a:xfrm>
                    <a:off x="3428380" y="2812309"/>
                    <a:ext cx="1066254" cy="261610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𝐶𝑆𝐵</m:t>
                              </m:r>
                            </m:sub>
                            <m:sup/>
                          </m:sSubSup>
                          <m:r>
                            <a:rPr lang="en-US" altLang="ko-KR" sz="1100" b="0" i="1" smtClean="0">
                              <a:latin typeface="Cambria Math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𝐵𝑎𝑠𝑒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직사각형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8380" y="2812309"/>
                    <a:ext cx="1066254" cy="261610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1" name="사다리꼴 80"/>
              <p:cNvSpPr/>
              <p:nvPr/>
            </p:nvSpPr>
            <p:spPr bwMode="auto">
              <a:xfrm>
                <a:off x="6228000" y="3024000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60" name="사다리꼴 159"/>
              <p:cNvSpPr/>
              <p:nvPr/>
            </p:nvSpPr>
            <p:spPr bwMode="auto">
              <a:xfrm>
                <a:off x="5184000" y="3024000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72" name="타원 171"/>
              <p:cNvSpPr/>
              <p:nvPr/>
            </p:nvSpPr>
            <p:spPr>
              <a:xfrm>
                <a:off x="6480000" y="396000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/>
              <p:cNvSpPr/>
              <p:nvPr/>
            </p:nvSpPr>
            <p:spPr>
              <a:xfrm>
                <a:off x="5292000" y="396000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타원 173"/>
              <p:cNvSpPr/>
              <p:nvPr/>
            </p:nvSpPr>
            <p:spPr>
              <a:xfrm>
                <a:off x="2412000" y="396000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타원 174"/>
              <p:cNvSpPr/>
              <p:nvPr/>
            </p:nvSpPr>
            <p:spPr>
              <a:xfrm>
                <a:off x="1152000" y="396000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타원 175"/>
              <p:cNvSpPr/>
              <p:nvPr/>
            </p:nvSpPr>
            <p:spPr>
              <a:xfrm>
                <a:off x="3816000" y="396000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3275381" y="2719875"/>
              <a:ext cx="573710" cy="308482"/>
              <a:chOff x="6551981" y="2400475"/>
              <a:chExt cx="573710" cy="308482"/>
            </a:xfrm>
          </p:grpSpPr>
          <p:cxnSp>
            <p:nvCxnSpPr>
              <p:cNvPr id="180" name="직선 화살표 연결선 179"/>
              <p:cNvCxnSpPr/>
              <p:nvPr/>
            </p:nvCxnSpPr>
            <p:spPr bwMode="auto">
              <a:xfrm>
                <a:off x="6551981" y="2708957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직사각형 182"/>
                  <p:cNvSpPr/>
                  <p:nvPr/>
                </p:nvSpPr>
                <p:spPr>
                  <a:xfrm>
                    <a:off x="6649279" y="2400475"/>
                    <a:ext cx="476412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3" name="직사각형 1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9279" y="2400475"/>
                    <a:ext cx="476412" cy="28129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4" name="그룹 183"/>
            <p:cNvGrpSpPr/>
            <p:nvPr/>
          </p:nvGrpSpPr>
          <p:grpSpPr>
            <a:xfrm>
              <a:off x="2236564" y="2766529"/>
              <a:ext cx="536643" cy="281295"/>
              <a:chOff x="2759592" y="1611228"/>
              <a:chExt cx="536643" cy="281295"/>
            </a:xfrm>
          </p:grpSpPr>
          <p:cxnSp>
            <p:nvCxnSpPr>
              <p:cNvPr id="185" name="직선 화살표 연결선 184"/>
              <p:cNvCxnSpPr/>
              <p:nvPr/>
            </p:nvCxnSpPr>
            <p:spPr bwMode="auto">
              <a:xfrm>
                <a:off x="2759592" y="1871606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직사각형 187"/>
                  <p:cNvSpPr/>
                  <p:nvPr/>
                </p:nvSpPr>
                <p:spPr>
                  <a:xfrm>
                    <a:off x="2831364" y="1611228"/>
                    <a:ext cx="464871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8" name="직사각형 1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1364" y="1611228"/>
                    <a:ext cx="464871" cy="281295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0" name="그룹 189"/>
            <p:cNvGrpSpPr/>
            <p:nvPr/>
          </p:nvGrpSpPr>
          <p:grpSpPr>
            <a:xfrm>
              <a:off x="2506002" y="2913526"/>
              <a:ext cx="581129" cy="281295"/>
              <a:chOff x="1912698" y="2907637"/>
              <a:chExt cx="581129" cy="281295"/>
            </a:xfrm>
          </p:grpSpPr>
          <p:cxnSp>
            <p:nvCxnSpPr>
              <p:cNvPr id="63" name="직선 화살표 연결선 62"/>
              <p:cNvCxnSpPr/>
              <p:nvPr/>
            </p:nvCxnSpPr>
            <p:spPr bwMode="auto">
              <a:xfrm>
                <a:off x="1912698" y="3168901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직사각형 188"/>
                  <p:cNvSpPr/>
                  <p:nvPr/>
                </p:nvSpPr>
                <p:spPr>
                  <a:xfrm>
                    <a:off x="2036842" y="2907637"/>
                    <a:ext cx="456985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9" name="직사각형 1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6842" y="2907637"/>
                    <a:ext cx="456985" cy="281295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1" name="그룹 190"/>
            <p:cNvGrpSpPr/>
            <p:nvPr/>
          </p:nvGrpSpPr>
          <p:grpSpPr>
            <a:xfrm>
              <a:off x="6273768" y="2925529"/>
              <a:ext cx="619728" cy="281295"/>
              <a:chOff x="1912698" y="2907637"/>
              <a:chExt cx="619728" cy="281295"/>
            </a:xfrm>
          </p:grpSpPr>
          <p:cxnSp>
            <p:nvCxnSpPr>
              <p:cNvPr id="192" name="직선 화살표 연결선 191"/>
              <p:cNvCxnSpPr/>
              <p:nvPr/>
            </p:nvCxnSpPr>
            <p:spPr bwMode="auto">
              <a:xfrm>
                <a:off x="1912698" y="3168901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직사각형 192"/>
                  <p:cNvSpPr/>
                  <p:nvPr/>
                </p:nvSpPr>
                <p:spPr>
                  <a:xfrm>
                    <a:off x="2036842" y="2907637"/>
                    <a:ext cx="49558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3" name="직사각형 1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6842" y="2907637"/>
                    <a:ext cx="495584" cy="281295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6" name="그룹 195"/>
            <p:cNvGrpSpPr/>
            <p:nvPr/>
          </p:nvGrpSpPr>
          <p:grpSpPr>
            <a:xfrm>
              <a:off x="916832" y="2925529"/>
              <a:ext cx="591388" cy="281295"/>
              <a:chOff x="1912698" y="2907637"/>
              <a:chExt cx="591388" cy="281295"/>
            </a:xfrm>
          </p:grpSpPr>
          <p:cxnSp>
            <p:nvCxnSpPr>
              <p:cNvPr id="197" name="직선 화살표 연결선 196"/>
              <p:cNvCxnSpPr/>
              <p:nvPr/>
            </p:nvCxnSpPr>
            <p:spPr bwMode="auto">
              <a:xfrm>
                <a:off x="1912698" y="3168901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직사각형 197"/>
                  <p:cNvSpPr/>
                  <p:nvPr/>
                </p:nvSpPr>
                <p:spPr>
                  <a:xfrm>
                    <a:off x="2036842" y="2907637"/>
                    <a:ext cx="46724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,0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8" name="직사각형 1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6842" y="2907637"/>
                    <a:ext cx="467244" cy="281295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9" name="그룹 198"/>
            <p:cNvGrpSpPr/>
            <p:nvPr/>
          </p:nvGrpSpPr>
          <p:grpSpPr>
            <a:xfrm>
              <a:off x="7685584" y="2907176"/>
              <a:ext cx="754381" cy="281295"/>
              <a:chOff x="1912698" y="2907637"/>
              <a:chExt cx="754381" cy="281295"/>
            </a:xfrm>
          </p:grpSpPr>
          <p:cxnSp>
            <p:nvCxnSpPr>
              <p:cNvPr id="200" name="직선 화살표 연결선 199"/>
              <p:cNvCxnSpPr/>
              <p:nvPr/>
            </p:nvCxnSpPr>
            <p:spPr bwMode="auto">
              <a:xfrm>
                <a:off x="1912698" y="3168901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" name="직사각형 200"/>
                  <p:cNvSpPr/>
                  <p:nvPr/>
                </p:nvSpPr>
                <p:spPr>
                  <a:xfrm>
                    <a:off x="2036842" y="2907637"/>
                    <a:ext cx="630237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1" name="직사각형 20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6842" y="2907637"/>
                    <a:ext cx="630237" cy="281295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2" name="그룹 201"/>
            <p:cNvGrpSpPr/>
            <p:nvPr/>
          </p:nvGrpSpPr>
          <p:grpSpPr>
            <a:xfrm>
              <a:off x="8513304" y="3351836"/>
              <a:ext cx="618189" cy="266098"/>
              <a:chOff x="1912698" y="2907637"/>
              <a:chExt cx="618189" cy="266098"/>
            </a:xfrm>
          </p:grpSpPr>
          <p:cxnSp>
            <p:nvCxnSpPr>
              <p:cNvPr id="203" name="직선 화살표 연결선 202"/>
              <p:cNvCxnSpPr/>
              <p:nvPr/>
            </p:nvCxnSpPr>
            <p:spPr bwMode="auto">
              <a:xfrm>
                <a:off x="1912698" y="3168901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" name="직사각형 203"/>
                  <p:cNvSpPr/>
                  <p:nvPr/>
                </p:nvSpPr>
                <p:spPr>
                  <a:xfrm>
                    <a:off x="2036842" y="2907637"/>
                    <a:ext cx="494045" cy="266098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4" name="직사각형 20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6842" y="2907637"/>
                    <a:ext cx="494045" cy="266098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5" name="그룹 204"/>
            <p:cNvGrpSpPr/>
            <p:nvPr/>
          </p:nvGrpSpPr>
          <p:grpSpPr>
            <a:xfrm>
              <a:off x="124744" y="3384815"/>
              <a:ext cx="618189" cy="266098"/>
              <a:chOff x="1912698" y="2907637"/>
              <a:chExt cx="618189" cy="266098"/>
            </a:xfrm>
          </p:grpSpPr>
          <p:cxnSp>
            <p:nvCxnSpPr>
              <p:cNvPr id="206" name="직선 화살표 연결선 205"/>
              <p:cNvCxnSpPr/>
              <p:nvPr/>
            </p:nvCxnSpPr>
            <p:spPr bwMode="auto">
              <a:xfrm>
                <a:off x="1912698" y="3168901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직사각형 206"/>
                  <p:cNvSpPr/>
                  <p:nvPr/>
                </p:nvSpPr>
                <p:spPr>
                  <a:xfrm>
                    <a:off x="2036842" y="2907637"/>
                    <a:ext cx="494045" cy="266098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7" name="직사각형 2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6842" y="2907637"/>
                    <a:ext cx="494045" cy="266098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6507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548680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&lt;Variable&gt; represents the name of a variable.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 block or a restraint should be represented by one text character in &lt;</a:t>
            </a:r>
            <a:r>
              <a:rPr lang="en-US" altLang="ko-KR" dirty="0" err="1" smtClean="0"/>
              <a:t>CoreArray</a:t>
            </a:r>
            <a:r>
              <a:rPr lang="en-US" altLang="ko-KR" dirty="0" smtClean="0"/>
              <a:t>&gt;.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«Constant»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≪≫⊂⊃《Constant》</a:t>
            </a:r>
            <a:r>
              <a:rPr lang="ko-KR" altLang="en-US" dirty="0" smtClean="0"/>
              <a:t>「</a:t>
            </a:r>
            <a:r>
              <a:rPr lang="en-US" altLang="ko-KR" dirty="0" smtClean="0"/>
              <a:t>Text</a:t>
            </a:r>
            <a:r>
              <a:rPr lang="ko-KR" altLang="en-US" dirty="0" smtClean="0"/>
              <a:t>」</a:t>
            </a:r>
            <a:r>
              <a:rPr lang="en-US" altLang="ko-KR" dirty="0" smtClean="0"/>
              <a:t>〔【】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3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단위 요소 </a:t>
            </a:r>
            <a:r>
              <a:rPr lang="en-US" altLang="ko-KR" dirty="0" smtClean="0"/>
              <a:t>(Unit-Component)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본 문제에서 독립적으로 운동하는 한 개의 단위 </a:t>
            </a:r>
            <a:r>
              <a:rPr lang="ko-KR" altLang="en-US" dirty="0" err="1" smtClean="0"/>
              <a:t>질량체를</a:t>
            </a:r>
            <a:r>
              <a:rPr lang="ko-KR" altLang="en-US" dirty="0" smtClean="0"/>
              <a:t> 의미함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단위 요소</a:t>
            </a:r>
            <a:endParaRPr lang="en-US" altLang="ko-KR" dirty="0"/>
          </a:p>
          <a:p>
            <a:pPr lvl="1"/>
            <a:r>
              <a:rPr lang="en-US" altLang="ko-KR" dirty="0" smtClean="0"/>
              <a:t>Restraint</a:t>
            </a:r>
          </a:p>
          <a:p>
            <a:pPr lvl="1"/>
            <a:r>
              <a:rPr lang="en-US" altLang="ko-KR" dirty="0" smtClean="0"/>
              <a:t>Block</a:t>
            </a:r>
          </a:p>
          <a:p>
            <a:pPr lvl="1"/>
            <a:r>
              <a:rPr lang="en-US" altLang="ko-KR" dirty="0" smtClean="0"/>
              <a:t>Orifice</a:t>
            </a:r>
          </a:p>
          <a:p>
            <a:r>
              <a:rPr lang="ko-KR" altLang="en-US" dirty="0" smtClean="0"/>
              <a:t>질량이 없는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예외가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Base</a:t>
            </a:r>
          </a:p>
          <a:p>
            <a:pPr lvl="1"/>
            <a:r>
              <a:rPr lang="en-US" altLang="ko-KR" dirty="0" smtClean="0"/>
              <a:t>CSB (Core Support Block)</a:t>
            </a:r>
          </a:p>
          <a:p>
            <a:r>
              <a:rPr lang="ko-KR" altLang="en-US" dirty="0" smtClean="0"/>
              <a:t>한 개의 단위 요소는 반드시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자유도를</a:t>
            </a:r>
            <a:r>
              <a:rPr lang="ko-KR" altLang="en-US" dirty="0" smtClean="0"/>
              <a:t> 가짐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U, W, R</a:t>
            </a:r>
          </a:p>
          <a:p>
            <a:pPr lvl="1"/>
            <a:r>
              <a:rPr lang="en-US" altLang="ko-KR" dirty="0" smtClean="0"/>
              <a:t>cf. QRS(</a:t>
            </a:r>
            <a:r>
              <a:rPr lang="ko-KR" altLang="en-US" dirty="0" smtClean="0"/>
              <a:t>회전자유도</a:t>
            </a:r>
            <a:r>
              <a:rPr lang="en-US" altLang="ko-KR" dirty="0" smtClean="0"/>
              <a:t>) t(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) UVW(</a:t>
            </a:r>
            <a:r>
              <a:rPr lang="ko-KR" altLang="en-US" dirty="0" smtClean="0"/>
              <a:t>이동자유도</a:t>
            </a:r>
            <a:r>
              <a:rPr lang="en-US" altLang="ko-KR" dirty="0" smtClean="0"/>
              <a:t>) XYZ(</a:t>
            </a:r>
            <a:r>
              <a:rPr lang="ko-KR" altLang="en-US" dirty="0" smtClean="0"/>
              <a:t>이동좌표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Base, CSB </a:t>
            </a:r>
            <a:r>
              <a:rPr lang="ko-KR" altLang="en-US" dirty="0" smtClean="0"/>
              <a:t>등 자유도 구속이 필요한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특별히 </a:t>
            </a:r>
            <a:r>
              <a:rPr lang="ko-KR" altLang="en-US" dirty="0" err="1" smtClean="0"/>
              <a:t>자유도를</a:t>
            </a:r>
            <a:r>
              <a:rPr lang="ko-KR" altLang="en-US" dirty="0" smtClean="0"/>
              <a:t> 제거하지 않고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유지함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개의 자유도로부터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개의 상태</a:t>
            </a:r>
            <a:r>
              <a:rPr lang="en-US" altLang="ko-KR" dirty="0" smtClean="0"/>
              <a:t>(State)</a:t>
            </a:r>
            <a:r>
              <a:rPr lang="ko-KR" altLang="en-US" dirty="0" smtClean="0"/>
              <a:t>가 생김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U, W, R, DU, DW, DR</a:t>
            </a:r>
          </a:p>
          <a:p>
            <a:r>
              <a:rPr lang="ko-KR" altLang="en-US" dirty="0" smtClean="0"/>
              <a:t>가속도</a:t>
            </a:r>
            <a:r>
              <a:rPr lang="en-US" altLang="ko-KR" dirty="0" smtClean="0"/>
              <a:t>(DDU, DDW, DDR)</a:t>
            </a:r>
            <a:r>
              <a:rPr lang="ko-KR" altLang="en-US" dirty="0" smtClean="0"/>
              <a:t>은 상태</a:t>
            </a:r>
            <a:r>
              <a:rPr lang="en-US" altLang="ko-KR" dirty="0" smtClean="0"/>
              <a:t>(State)</a:t>
            </a:r>
            <a:r>
              <a:rPr lang="ko-KR" altLang="en-US" dirty="0" smtClean="0"/>
              <a:t>로 보지 않고 하중</a:t>
            </a:r>
            <a:r>
              <a:rPr lang="en-US" altLang="ko-KR" dirty="0" smtClean="0"/>
              <a:t>(Force)</a:t>
            </a:r>
            <a:r>
              <a:rPr lang="ko-KR" altLang="en-US" dirty="0" smtClean="0"/>
              <a:t>으로 봄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odepack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만 결과로 저장되고 </a:t>
            </a:r>
            <a:r>
              <a:rPr lang="en-US" altLang="ko-KR" dirty="0" smtClean="0"/>
              <a:t>Force</a:t>
            </a:r>
            <a:r>
              <a:rPr lang="ko-KR" altLang="en-US" dirty="0" smtClean="0"/>
              <a:t>는 저장되지 않음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odepack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사용시 해당 시간에서 가속도를 계산하려면 </a:t>
            </a:r>
            <a:r>
              <a:rPr lang="en-US" altLang="ko-KR" dirty="0" smtClean="0"/>
              <a:t>State Vector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직접 계산해야 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2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노심 배열 인덱스 </a:t>
            </a:r>
            <a:r>
              <a:rPr lang="en-US" altLang="ko-KR" dirty="0" smtClean="0"/>
              <a:t>(K,L)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Left Side Reflector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K=0</a:t>
            </a:r>
            <a:r>
              <a:rPr lang="ko-KR" altLang="en-US" dirty="0"/>
              <a:t>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실제 흑연 블록은 </a:t>
            </a:r>
            <a:r>
              <a:rPr lang="en-US" altLang="ko-KR" dirty="0" smtClean="0"/>
              <a:t>K=1~M </a:t>
            </a:r>
            <a:r>
              <a:rPr lang="ko-KR" altLang="en-US" dirty="0" smtClean="0"/>
              <a:t>까지 지정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Right Reflector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K=M+1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L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최하단부터</a:t>
            </a:r>
            <a:r>
              <a:rPr lang="ko-KR" altLang="en-US" dirty="0" smtClean="0"/>
              <a:t> 계수</a:t>
            </a:r>
            <a:r>
              <a:rPr lang="en-US" altLang="ko-KR" dirty="0" smtClean="0"/>
              <a:t>, 1</a:t>
            </a:r>
            <a:r>
              <a:rPr lang="ko-KR" altLang="en-US" dirty="0" smtClean="0"/>
              <a:t>부터 시작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Base</a:t>
            </a:r>
            <a:r>
              <a:rPr lang="ko-KR" altLang="en-US" dirty="0" smtClean="0"/>
              <a:t>는 편의상 </a:t>
            </a:r>
            <a:r>
              <a:rPr lang="en-US" altLang="ko-KR" dirty="0" smtClean="0"/>
              <a:t>(0, 0)</a:t>
            </a:r>
            <a:r>
              <a:rPr lang="ko-KR" altLang="en-US" dirty="0" smtClean="0"/>
              <a:t>으로 지정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CSB</a:t>
            </a:r>
            <a:r>
              <a:rPr lang="ko-KR" altLang="en-US" dirty="0" smtClean="0"/>
              <a:t>는 존재하면 편의상 </a:t>
            </a:r>
            <a:r>
              <a:rPr lang="en-US" altLang="ko-KR" dirty="0" smtClean="0"/>
              <a:t>(1,0)</a:t>
            </a:r>
            <a:r>
              <a:rPr lang="ko-KR" altLang="en-US" dirty="0" smtClean="0"/>
              <a:t>으로 지정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없으면 지정하지 않음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94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000" dirty="0" smtClean="0"/>
              <a:t>수정사항</a:t>
            </a:r>
            <a:endParaRPr lang="ko-KR" altLang="en-US" sz="8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82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노심 배열 </a:t>
            </a:r>
            <a:r>
              <a:rPr lang="ko-KR" altLang="en-US" dirty="0" smtClean="0"/>
              <a:t>인덱스 </a:t>
            </a:r>
            <a:r>
              <a:rPr lang="en-US" altLang="ko-KR" dirty="0" smtClean="0"/>
              <a:t>(K,L)</a:t>
            </a:r>
            <a:r>
              <a:rPr lang="ko-KR" altLang="en-US" dirty="0"/>
              <a:t>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grpSp>
        <p:nvGrpSpPr>
          <p:cNvPr id="89" name="그룹 88"/>
          <p:cNvGrpSpPr/>
          <p:nvPr/>
        </p:nvGrpSpPr>
        <p:grpSpPr>
          <a:xfrm>
            <a:off x="1034370" y="796062"/>
            <a:ext cx="7960271" cy="6051723"/>
            <a:chOff x="1898466" y="796062"/>
            <a:chExt cx="7960271" cy="6051723"/>
          </a:xfrm>
        </p:grpSpPr>
        <p:grpSp>
          <p:nvGrpSpPr>
            <p:cNvPr id="85" name="그룹 84"/>
            <p:cNvGrpSpPr/>
            <p:nvPr/>
          </p:nvGrpSpPr>
          <p:grpSpPr>
            <a:xfrm>
              <a:off x="1898466" y="796062"/>
              <a:ext cx="5985902" cy="5873298"/>
              <a:chOff x="1898466" y="796062"/>
              <a:chExt cx="5985902" cy="5873298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843808" y="796062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K=0</a:t>
                </a:r>
                <a:endParaRPr lang="ko-KR" altLang="en-US" dirty="0"/>
              </a:p>
            </p:txBody>
          </p:sp>
          <p:cxnSp>
            <p:nvCxnSpPr>
              <p:cNvPr id="22" name="직선 화살표 연결선 21"/>
              <p:cNvCxnSpPr>
                <a:stCxn id="20" idx="2"/>
              </p:cNvCxnSpPr>
              <p:nvPr/>
            </p:nvCxnSpPr>
            <p:spPr>
              <a:xfrm>
                <a:off x="3148539" y="1165394"/>
                <a:ext cx="0" cy="31939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3674506" y="796062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K=1</a:t>
                </a:r>
                <a:endParaRPr lang="ko-KR" altLang="en-US" dirty="0"/>
              </a:p>
            </p:txBody>
          </p:sp>
          <p:cxnSp>
            <p:nvCxnSpPr>
              <p:cNvPr id="30" name="직선 화살표 연결선 29"/>
              <p:cNvCxnSpPr>
                <a:stCxn id="29" idx="2"/>
              </p:cNvCxnSpPr>
              <p:nvPr/>
            </p:nvCxnSpPr>
            <p:spPr>
              <a:xfrm>
                <a:off x="3979237" y="1165394"/>
                <a:ext cx="0" cy="31939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5990962" y="797176"/>
                <a:ext cx="6944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K=M</a:t>
                </a:r>
                <a:endParaRPr lang="ko-KR" altLang="en-US" dirty="0"/>
              </a:p>
            </p:txBody>
          </p:sp>
          <p:cxnSp>
            <p:nvCxnSpPr>
              <p:cNvPr id="35" name="직선 화살표 연결선 34"/>
              <p:cNvCxnSpPr>
                <a:stCxn id="34" idx="2"/>
              </p:cNvCxnSpPr>
              <p:nvPr/>
            </p:nvCxnSpPr>
            <p:spPr>
              <a:xfrm>
                <a:off x="6338173" y="1166508"/>
                <a:ext cx="0" cy="31827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6901407" y="797176"/>
                <a:ext cx="982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K=M+1</a:t>
                </a:r>
                <a:endParaRPr lang="ko-KR" altLang="en-US" dirty="0"/>
              </a:p>
            </p:txBody>
          </p:sp>
          <p:cxnSp>
            <p:nvCxnSpPr>
              <p:cNvPr id="37" name="직선 화살표 연결선 36"/>
              <p:cNvCxnSpPr/>
              <p:nvPr/>
            </p:nvCxnSpPr>
            <p:spPr>
              <a:xfrm>
                <a:off x="7206141" y="1165394"/>
                <a:ext cx="1" cy="3205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/>
              <p:cNvCxnSpPr>
                <a:stCxn id="61" idx="3"/>
              </p:cNvCxnSpPr>
              <p:nvPr/>
            </p:nvCxnSpPr>
            <p:spPr>
              <a:xfrm>
                <a:off x="2482280" y="5645214"/>
                <a:ext cx="37105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직사각형 43"/>
              <p:cNvSpPr/>
              <p:nvPr/>
            </p:nvSpPr>
            <p:spPr>
              <a:xfrm>
                <a:off x="3500090" y="5471778"/>
                <a:ext cx="1002950" cy="39620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CSB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942896" y="4176363"/>
                <a:ext cx="445756" cy="99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3500090" y="4671560"/>
                <a:ext cx="1002950" cy="4951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A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3500090" y="3681165"/>
                <a:ext cx="1002950" cy="99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B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5863767" y="4166797"/>
                <a:ext cx="1002950" cy="99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B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978156" y="4166797"/>
                <a:ext cx="445756" cy="99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942896" y="3185967"/>
                <a:ext cx="445756" cy="99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2942896" y="1556792"/>
                <a:ext cx="445756" cy="99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3500090" y="1556792"/>
                <a:ext cx="1002950" cy="148559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C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5863767" y="2681204"/>
                <a:ext cx="1002950" cy="148559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C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863791" y="1556792"/>
                <a:ext cx="1002950" cy="4951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</a:rPr>
                  <a:t>A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6978156" y="3176401"/>
                <a:ext cx="445756" cy="99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6978156" y="1556792"/>
                <a:ext cx="445756" cy="99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942896" y="5471778"/>
                <a:ext cx="445756" cy="39620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Base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932040" y="3110400"/>
                <a:ext cx="5261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 smtClean="0"/>
                  <a:t>…</a:t>
                </a:r>
                <a:endParaRPr lang="ko-KR" altLang="en-US" sz="36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898466" y="5460548"/>
                <a:ext cx="583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</a:t>
                </a:r>
                <a:r>
                  <a:rPr lang="en-US" altLang="ko-KR" dirty="0" smtClean="0"/>
                  <a:t>=0</a:t>
                </a:r>
                <a:endParaRPr lang="ko-KR" altLang="en-US" dirty="0"/>
              </a:p>
            </p:txBody>
          </p:sp>
          <p:cxnSp>
            <p:nvCxnSpPr>
              <p:cNvPr id="64" name="직선 화살표 연결선 63"/>
              <p:cNvCxnSpPr>
                <a:stCxn id="65" idx="3"/>
              </p:cNvCxnSpPr>
              <p:nvPr/>
            </p:nvCxnSpPr>
            <p:spPr>
              <a:xfrm>
                <a:off x="2491518" y="4684494"/>
                <a:ext cx="37105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1907704" y="4499828"/>
                <a:ext cx="583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L=1</a:t>
                </a:r>
                <a:endParaRPr lang="ko-KR" altLang="en-US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863368" y="6300028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K=0</a:t>
                </a:r>
                <a:endParaRPr lang="ko-KR" altLang="en-US" dirty="0"/>
              </a:p>
            </p:txBody>
          </p:sp>
          <p:cxnSp>
            <p:nvCxnSpPr>
              <p:cNvPr id="67" name="직선 화살표 연결선 66"/>
              <p:cNvCxnSpPr>
                <a:stCxn id="66" idx="0"/>
              </p:cNvCxnSpPr>
              <p:nvPr/>
            </p:nvCxnSpPr>
            <p:spPr>
              <a:xfrm flipV="1">
                <a:off x="3168099" y="5939988"/>
                <a:ext cx="1" cy="3600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3707904" y="6300028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K=1</a:t>
                </a:r>
                <a:endParaRPr lang="ko-KR" altLang="en-US" dirty="0"/>
              </a:p>
            </p:txBody>
          </p:sp>
          <p:cxnSp>
            <p:nvCxnSpPr>
              <p:cNvPr id="74" name="직선 화살표 연결선 73"/>
              <p:cNvCxnSpPr>
                <a:stCxn id="73" idx="0"/>
              </p:cNvCxnSpPr>
              <p:nvPr/>
            </p:nvCxnSpPr>
            <p:spPr>
              <a:xfrm flipV="1">
                <a:off x="4012635" y="5939988"/>
                <a:ext cx="1" cy="3600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/>
              <p:cNvCxnSpPr>
                <a:stCxn id="76" idx="3"/>
              </p:cNvCxnSpPr>
              <p:nvPr/>
            </p:nvCxnSpPr>
            <p:spPr>
              <a:xfrm>
                <a:off x="2491518" y="3676382"/>
                <a:ext cx="37105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1907704" y="3491716"/>
                <a:ext cx="583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L=2</a:t>
                </a:r>
                <a:endParaRPr lang="ko-KR" altLang="en-US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 rot="16200000">
                <a:off x="3625741" y="2999746"/>
                <a:ext cx="5261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 smtClean="0"/>
                  <a:t>…</a:t>
                </a:r>
                <a:endParaRPr lang="ko-KR" altLang="en-US" sz="36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 rot="16200000">
                <a:off x="2761645" y="2503816"/>
                <a:ext cx="5261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 smtClean="0"/>
                  <a:t>…</a:t>
                </a:r>
                <a:endParaRPr lang="ko-KR" altLang="en-US" sz="3600" dirty="0"/>
              </a:p>
            </p:txBody>
          </p:sp>
          <p:cxnSp>
            <p:nvCxnSpPr>
              <p:cNvPr id="80" name="직선 화살표 연결선 79"/>
              <p:cNvCxnSpPr>
                <a:stCxn id="83" idx="1"/>
              </p:cNvCxnSpPr>
              <p:nvPr/>
            </p:nvCxnSpPr>
            <p:spPr>
              <a:xfrm flipH="1">
                <a:off x="4564250" y="4180438"/>
                <a:ext cx="36004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4924290" y="3995772"/>
                <a:ext cx="583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L=2</a:t>
                </a:r>
                <a:endParaRPr lang="ko-KR" altLang="en-US" dirty="0"/>
              </a:p>
            </p:txBody>
          </p:sp>
          <p:cxnSp>
            <p:nvCxnSpPr>
              <p:cNvPr id="86" name="직선 화살표 연결선 85"/>
              <p:cNvCxnSpPr>
                <a:stCxn id="87" idx="1"/>
              </p:cNvCxnSpPr>
              <p:nvPr/>
            </p:nvCxnSpPr>
            <p:spPr>
              <a:xfrm flipH="1">
                <a:off x="4572000" y="4900518"/>
                <a:ext cx="36004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4932040" y="4715852"/>
                <a:ext cx="583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L=1</a:t>
                </a:r>
                <a:endParaRPr lang="ko-KR" altLang="en-US" dirty="0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4585625" y="6231909"/>
              <a:ext cx="255628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실제 </a:t>
              </a:r>
              <a:r>
                <a:rPr lang="en-US" altLang="ko-KR" sz="1050" dirty="0" smtClean="0"/>
                <a:t>CSB</a:t>
              </a:r>
              <a:r>
                <a:rPr lang="ko-KR" altLang="en-US" sz="1050" dirty="0" smtClean="0"/>
                <a:t>는 </a:t>
              </a:r>
              <a:r>
                <a:rPr lang="en-US" altLang="ko-KR" sz="1050" dirty="0" smtClean="0"/>
                <a:t>Base </a:t>
              </a:r>
              <a:r>
                <a:rPr lang="ko-KR" altLang="en-US" sz="1050" dirty="0" smtClean="0"/>
                <a:t>위에 위치하지만</a:t>
              </a:r>
              <a:r>
                <a:rPr lang="en-US" altLang="ko-KR" sz="1050" dirty="0" smtClean="0"/>
                <a:t/>
              </a:r>
              <a:br>
                <a:rPr lang="en-US" altLang="ko-KR" sz="1050" dirty="0" smtClean="0"/>
              </a:br>
              <a:r>
                <a:rPr lang="ko-KR" altLang="en-US" sz="1050" dirty="0" smtClean="0"/>
                <a:t>저장 공간 관리 편의상 </a:t>
              </a:r>
              <a:r>
                <a:rPr lang="en-US" altLang="ko-KR" sz="1050" dirty="0" smtClean="0"/>
                <a:t>(1,0)</a:t>
              </a:r>
              <a:r>
                <a:rPr lang="ko-KR" altLang="en-US" sz="1050" dirty="0" smtClean="0"/>
                <a:t>으로 지정함</a:t>
              </a:r>
              <a:r>
                <a:rPr lang="en-US" altLang="ko-KR" sz="1050" dirty="0" smtClean="0"/>
                <a:t>.</a:t>
              </a:r>
              <a:endParaRPr lang="ko-KR" altLang="en-US" sz="105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206142" y="5301208"/>
              <a:ext cx="1830354" cy="1546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Base</a:t>
              </a:r>
              <a:r>
                <a:rPr lang="ko-KR" altLang="en-US" sz="1050" dirty="0" smtClean="0"/>
                <a:t>와 </a:t>
              </a:r>
              <a:r>
                <a:rPr lang="en-US" altLang="ko-KR" sz="1050" dirty="0" smtClean="0"/>
                <a:t>CSB</a:t>
              </a:r>
              <a:r>
                <a:rPr lang="ko-KR" altLang="en-US" sz="1050" dirty="0" smtClean="0"/>
                <a:t>는 </a:t>
              </a:r>
              <a:r>
                <a:rPr lang="en-US" altLang="ko-KR" sz="1050" dirty="0" smtClean="0"/>
                <a:t>Core[‘Array’]</a:t>
              </a:r>
              <a:r>
                <a:rPr lang="ko-KR" altLang="en-US" sz="1050" dirty="0" smtClean="0"/>
                <a:t>에 저장되지 않음</a:t>
              </a:r>
              <a:r>
                <a:rPr lang="en-US" altLang="ko-KR" sz="1050" dirty="0" smtClean="0"/>
                <a:t>.</a:t>
              </a:r>
            </a:p>
            <a:p>
              <a:r>
                <a:rPr lang="en-US" altLang="ko-KR" sz="1050" dirty="0" smtClean="0"/>
                <a:t>K, L </a:t>
              </a:r>
              <a:r>
                <a:rPr lang="ko-KR" altLang="en-US" sz="1050" dirty="0" smtClean="0"/>
                <a:t>루프를 돌려서 </a:t>
              </a:r>
              <a:r>
                <a:rPr lang="en-US" altLang="ko-KR" sz="1050" dirty="0" err="1" smtClean="0"/>
                <a:t>BlockTypeName</a:t>
              </a:r>
              <a:r>
                <a:rPr lang="ko-KR" altLang="en-US" sz="1050" dirty="0" smtClean="0"/>
                <a:t>을 </a:t>
              </a:r>
              <a:r>
                <a:rPr lang="ko-KR" altLang="en-US" sz="1050" dirty="0" err="1" smtClean="0"/>
                <a:t>읽어들일</a:t>
              </a:r>
              <a:r>
                <a:rPr lang="ko-KR" altLang="en-US" sz="1050" dirty="0" smtClean="0"/>
                <a:t> 수 없음</a:t>
              </a:r>
              <a:r>
                <a:rPr lang="en-US" altLang="ko-KR" sz="1050" dirty="0" smtClean="0"/>
                <a:t>.</a:t>
              </a:r>
            </a:p>
            <a:p>
              <a:r>
                <a:rPr lang="en-US" altLang="ko-KR" sz="1050" dirty="0" smtClean="0"/>
                <a:t>Core[‘Array’]</a:t>
              </a:r>
              <a:r>
                <a:rPr lang="ko-KR" altLang="en-US" sz="1050" dirty="0" smtClean="0"/>
                <a:t>에 넣지 않은 이유는 각 </a:t>
              </a:r>
              <a:r>
                <a:rPr lang="ko-KR" altLang="en-US" sz="1050" dirty="0" err="1" smtClean="0"/>
                <a:t>컬럼</a:t>
              </a:r>
              <a:r>
                <a:rPr lang="ko-KR" altLang="en-US" sz="1050" dirty="0" smtClean="0"/>
                <a:t> 크기를 </a:t>
              </a:r>
              <a:r>
                <a:rPr lang="en-US" altLang="ko-KR" sz="1050" dirty="0" err="1" smtClean="0"/>
                <a:t>len</a:t>
              </a:r>
              <a:r>
                <a:rPr lang="en-US" altLang="ko-KR" sz="1050" dirty="0" smtClean="0"/>
                <a:t>(Core[‘Array’][K][L])</a:t>
              </a:r>
              <a:r>
                <a:rPr lang="ko-KR" altLang="en-US" sz="1050" dirty="0" smtClean="0"/>
                <a:t>로 계산하기 위함</a:t>
              </a:r>
              <a:r>
                <a:rPr lang="en-US" altLang="ko-KR" sz="1050" dirty="0" smtClean="0"/>
                <a:t>.</a:t>
              </a:r>
              <a:endParaRPr lang="ko-KR" altLang="en-US" sz="105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028383" y="796062"/>
              <a:ext cx="1830354" cy="1223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일반 블록들은 </a:t>
              </a:r>
              <a:r>
                <a:rPr lang="en-US" altLang="ko-KR" sz="1050" dirty="0" smtClean="0"/>
                <a:t>Core[‘Array’] </a:t>
              </a:r>
              <a:r>
                <a:rPr lang="ko-KR" altLang="en-US" sz="1050" dirty="0" smtClean="0"/>
                <a:t>상에 해당 블록의 </a:t>
              </a:r>
              <a:r>
                <a:rPr lang="en-US" altLang="ko-KR" sz="1050" dirty="0" err="1" smtClean="0"/>
                <a:t>BlockTypeName</a:t>
              </a:r>
              <a:r>
                <a:rPr lang="ko-KR" altLang="en-US" sz="1050" dirty="0" smtClean="0"/>
                <a:t>으로 저장됨</a:t>
              </a:r>
              <a:r>
                <a:rPr lang="en-US" altLang="ko-KR" sz="1050" dirty="0" smtClean="0"/>
                <a:t>.</a:t>
              </a:r>
            </a:p>
            <a:p>
              <a:r>
                <a:rPr lang="en-US" altLang="ko-KR" sz="1050" dirty="0" smtClean="0"/>
                <a:t>K, L </a:t>
              </a:r>
              <a:r>
                <a:rPr lang="ko-KR" altLang="en-US" sz="1050" dirty="0" smtClean="0"/>
                <a:t>루프를 돌려서 </a:t>
              </a:r>
              <a:r>
                <a:rPr lang="en-US" altLang="ko-KR" sz="1050" dirty="0" err="1" smtClean="0"/>
                <a:t>BlockTypeName</a:t>
              </a:r>
              <a:r>
                <a:rPr lang="ko-KR" altLang="en-US" sz="1050" dirty="0" smtClean="0"/>
                <a:t>을 </a:t>
              </a:r>
              <a:r>
                <a:rPr lang="ko-KR" altLang="en-US" sz="1050" dirty="0" err="1" smtClean="0"/>
                <a:t>읽어들일</a:t>
              </a:r>
              <a:r>
                <a:rPr lang="ko-KR" altLang="en-US" sz="1050" dirty="0" smtClean="0"/>
                <a:t> 수 있음</a:t>
              </a:r>
              <a:r>
                <a:rPr lang="en-US" altLang="ko-KR" sz="1050" dirty="0" smtClean="0"/>
                <a:t>.</a:t>
              </a:r>
              <a:endParaRPr lang="ko-KR" altLang="en-US" sz="1050" dirty="0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683568" y="5301208"/>
            <a:ext cx="5658478" cy="13681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058684" y="796062"/>
            <a:ext cx="6105603" cy="441939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FA9E-DD63-4F96-BD32-F8E0F32B2CFB}" type="slidenum">
              <a:rPr lang="ko-KR" altLang="en-US" smtClean="0"/>
              <a:t>30</a:t>
            </a:fld>
            <a:fld id="{11955DEA-CE8E-4BD0-9536-370E97A6B3C7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7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1D </a:t>
            </a:r>
            <a:r>
              <a:rPr lang="ko-KR" altLang="en-US" dirty="0" smtClean="0"/>
              <a:t>노심 배열 인덱스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이것은 실제로 존재하는 저장 공간은 아님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>
                <a:hlinkClick r:id="rId2" action="ppaction://hlinksldjump"/>
              </a:rPr>
              <a:t>[</a:t>
            </a:r>
            <a:r>
              <a:rPr lang="en-US" altLang="ko-KR" sz="2000" dirty="0" err="1" smtClean="0">
                <a:hlinkClick r:id="rId2" action="ppaction://hlinksldjump"/>
              </a:rPr>
              <a:t>Dict</a:t>
            </a:r>
            <a:r>
              <a:rPr lang="en-US" altLang="ko-KR" sz="2000" dirty="0" smtClean="0">
                <a:hlinkClick r:id="rId2" action="ppaction://hlinksldjump"/>
              </a:rPr>
              <a:t>] Core</a:t>
            </a:r>
            <a:r>
              <a:rPr lang="en-US" altLang="ko-KR" sz="2000" dirty="0">
                <a:hlinkClick r:id="rId2" action="ppaction://hlinksldjump"/>
              </a:rPr>
              <a:t>[‘Index</a:t>
            </a:r>
            <a:r>
              <a:rPr lang="en-US" altLang="ko-KR" sz="2000" dirty="0" smtClean="0">
                <a:hlinkClick r:id="rId2" action="ppaction://hlinksldjump"/>
              </a:rPr>
              <a:t>’]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와 </a:t>
            </a:r>
            <a:r>
              <a:rPr lang="en-US" altLang="ko-KR" sz="2000" dirty="0">
                <a:hlinkClick r:id="rId3" action="ppaction://hlinksldjump"/>
              </a:rPr>
              <a:t>[List] </a:t>
            </a:r>
            <a:r>
              <a:rPr lang="en-US" altLang="ko-KR" sz="2000" dirty="0" smtClean="0">
                <a:hlinkClick r:id="rId3" action="ppaction://hlinksldjump"/>
              </a:rPr>
              <a:t>Core</a:t>
            </a:r>
            <a:r>
              <a:rPr lang="en-US" altLang="ko-KR" sz="2000" dirty="0">
                <a:hlinkClick r:id="rId3" action="ppaction://hlinksldjump"/>
              </a:rPr>
              <a:t>[‘</a:t>
            </a:r>
            <a:r>
              <a:rPr lang="en-US" altLang="ko-KR" sz="2000" dirty="0" err="1">
                <a:hlinkClick r:id="rId3" action="ppaction://hlinksldjump"/>
              </a:rPr>
              <a:t>ReverseIndex</a:t>
            </a:r>
            <a:r>
              <a:rPr lang="en-US" altLang="ko-KR" sz="2000" dirty="0" smtClean="0">
                <a:hlinkClick r:id="rId3" action="ppaction://hlinksldjump"/>
              </a:rPr>
              <a:t>’]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에 의해 참조되는 가상의 인덱스임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작동 방법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가상으로 다음과 같은 인덱스의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차 배열을 가정</a:t>
            </a:r>
            <a:r>
              <a:rPr lang="en-US" altLang="ko-KR" sz="1800" dirty="0" smtClean="0"/>
              <a:t>.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smtClean="0"/>
              <a:t>[0, 1, 2, 3, ….]</a:t>
            </a:r>
          </a:p>
          <a:p>
            <a:pPr lvl="1"/>
            <a:r>
              <a:rPr lang="ko-KR" altLang="en-US" sz="1800" dirty="0" smtClean="0"/>
              <a:t>각 인덱스는 노심의 </a:t>
            </a:r>
            <a:r>
              <a:rPr lang="en-US" altLang="ko-KR" sz="1800" dirty="0" smtClean="0"/>
              <a:t>State</a:t>
            </a:r>
            <a:r>
              <a:rPr lang="ko-KR" altLang="en-US" sz="1800" dirty="0" smtClean="0"/>
              <a:t>가 </a:t>
            </a:r>
            <a:r>
              <a:rPr lang="en-US" altLang="ko-KR" sz="1800" dirty="0" err="1" smtClean="0"/>
              <a:t>StateVector</a:t>
            </a:r>
            <a:r>
              <a:rPr lang="ko-KR" altLang="en-US" sz="1800" dirty="0" smtClean="0"/>
              <a:t>에 저장되는 순서를 나타냄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1800" dirty="0" smtClean="0"/>
              <a:t>1</a:t>
            </a:r>
            <a:r>
              <a:rPr lang="ko-KR" altLang="en-US" sz="1800" dirty="0" smtClean="0"/>
              <a:t>개의 단위 요소는 기본적으로</a:t>
            </a: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99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000" smtClean="0"/>
              <a:t>입력</a:t>
            </a:r>
            <a:r>
              <a:rPr lang="ko-KR" altLang="en-US" sz="8000"/>
              <a:t>치</a:t>
            </a:r>
            <a:endParaRPr lang="ko-KR" altLang="en-US" sz="8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17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Numerical Integration Setting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(v04f) Tol0 : </a:t>
            </a:r>
            <a:r>
              <a:rPr lang="en-US" altLang="ko-KR" dirty="0" err="1"/>
              <a:t>odeint</a:t>
            </a:r>
            <a:r>
              <a:rPr lang="ko-KR" altLang="en-US" dirty="0"/>
              <a:t>의 에러 </a:t>
            </a:r>
            <a:r>
              <a:rPr lang="en-US" altLang="ko-KR" dirty="0"/>
              <a:t>tolerance </a:t>
            </a:r>
            <a:r>
              <a:rPr lang="ko-KR" altLang="en-US" dirty="0"/>
              <a:t>초기값</a:t>
            </a:r>
            <a:endParaRPr lang="en-US" altLang="ko-KR" dirty="0"/>
          </a:p>
          <a:p>
            <a:pPr lvl="1"/>
            <a:r>
              <a:rPr lang="en-US" altLang="ko-KR" dirty="0"/>
              <a:t>(v04f) ABS_ERR, REL_ERR 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1"/>
            <a:r>
              <a:rPr lang="en-US" altLang="ko-KR" dirty="0"/>
              <a:t>(v04f) Tol0</a:t>
            </a:r>
            <a:r>
              <a:rPr lang="ko-KR" altLang="en-US" dirty="0"/>
              <a:t>로 통일</a:t>
            </a:r>
            <a:endParaRPr lang="en-US" altLang="ko-KR" dirty="0"/>
          </a:p>
          <a:p>
            <a:pPr lvl="1"/>
            <a:r>
              <a:rPr lang="en-US" altLang="ko-KR" dirty="0"/>
              <a:t>(v04f) </a:t>
            </a:r>
            <a:r>
              <a:rPr lang="ko-KR" altLang="en-US" dirty="0"/>
              <a:t>실제 사용시 </a:t>
            </a:r>
            <a:r>
              <a:rPr lang="en-US" altLang="ko-KR" dirty="0" err="1"/>
              <a:t>Tol</a:t>
            </a:r>
            <a:r>
              <a:rPr lang="en-US" altLang="ko-KR" dirty="0"/>
              <a:t> </a:t>
            </a:r>
            <a:r>
              <a:rPr lang="ko-KR" altLang="en-US" dirty="0"/>
              <a:t>초기값으로 </a:t>
            </a:r>
            <a:r>
              <a:rPr lang="en-US" altLang="ko-KR" dirty="0"/>
              <a:t>Tol0</a:t>
            </a:r>
            <a:r>
              <a:rPr lang="ko-KR" altLang="en-US" dirty="0"/>
              <a:t>를 주고 </a:t>
            </a:r>
            <a:r>
              <a:rPr lang="en-US" altLang="ko-KR" dirty="0" err="1"/>
              <a:t>odeint</a:t>
            </a:r>
            <a:r>
              <a:rPr lang="ko-KR" altLang="en-US" dirty="0"/>
              <a:t>의 인자로</a:t>
            </a:r>
            <a:r>
              <a:rPr lang="en-US" altLang="ko-KR" dirty="0"/>
              <a:t> </a:t>
            </a:r>
            <a:r>
              <a:rPr lang="en-US" altLang="ko-KR" dirty="0" err="1"/>
              <a:t>atol</a:t>
            </a:r>
            <a:r>
              <a:rPr lang="en-US" altLang="ko-KR" dirty="0"/>
              <a:t>=</a:t>
            </a:r>
            <a:r>
              <a:rPr lang="en-US" altLang="ko-KR" dirty="0" err="1"/>
              <a:t>Tol</a:t>
            </a:r>
            <a:r>
              <a:rPr lang="en-US" altLang="ko-KR" dirty="0"/>
              <a:t>, </a:t>
            </a:r>
            <a:r>
              <a:rPr lang="en-US" altLang="ko-KR" dirty="0" err="1"/>
              <a:t>rtol</a:t>
            </a:r>
            <a:r>
              <a:rPr lang="en-US" altLang="ko-KR" dirty="0"/>
              <a:t>=</a:t>
            </a:r>
            <a:r>
              <a:rPr lang="en-US" altLang="ko-KR" dirty="0" err="1"/>
              <a:t>Tol</a:t>
            </a:r>
            <a:r>
              <a:rPr lang="en-US" altLang="ko-KR" dirty="0"/>
              <a:t> </a:t>
            </a:r>
            <a:r>
              <a:rPr lang="ko-KR" altLang="en-US" dirty="0"/>
              <a:t>로 준다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(v04f) </a:t>
            </a:r>
            <a:r>
              <a:rPr lang="ko-KR" altLang="en-US" dirty="0" err="1" smtClean="0"/>
              <a:t>추천값</a:t>
            </a:r>
            <a:r>
              <a:rPr lang="en-US" altLang="ko-KR" dirty="0" smtClean="0"/>
              <a:t>: 1.5e-8 (</a:t>
            </a:r>
            <a:r>
              <a:rPr lang="en-US" altLang="ko-KR" dirty="0" err="1" smtClean="0"/>
              <a:t>odeint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default)</a:t>
            </a:r>
            <a:endParaRPr lang="en-US" altLang="ko-KR" dirty="0"/>
          </a:p>
          <a:p>
            <a:r>
              <a:rPr lang="en-US" altLang="ko-KR" dirty="0"/>
              <a:t>(v04f) </a:t>
            </a:r>
            <a:r>
              <a:rPr lang="en-US" altLang="ko-KR" dirty="0" err="1"/>
              <a:t>TolMax</a:t>
            </a:r>
            <a:r>
              <a:rPr lang="en-US" altLang="ko-KR" dirty="0"/>
              <a:t> : tolerance control </a:t>
            </a:r>
            <a:r>
              <a:rPr lang="ko-KR" altLang="en-US" dirty="0"/>
              <a:t>시에 </a:t>
            </a:r>
            <a:r>
              <a:rPr lang="en-US" altLang="ko-KR" dirty="0" err="1"/>
              <a:t>Tol</a:t>
            </a:r>
            <a:r>
              <a:rPr lang="en-US" altLang="ko-KR" dirty="0"/>
              <a:t> </a:t>
            </a:r>
            <a:r>
              <a:rPr lang="ko-KR" altLang="en-US" dirty="0"/>
              <a:t>값의 </a:t>
            </a:r>
            <a:r>
              <a:rPr lang="ko-KR" altLang="en-US" dirty="0" err="1"/>
              <a:t>상한값</a:t>
            </a:r>
            <a:r>
              <a:rPr lang="en-US" altLang="ko-KR" dirty="0"/>
              <a:t>. </a:t>
            </a:r>
            <a:r>
              <a:rPr lang="ko-KR" altLang="en-US" dirty="0"/>
              <a:t>이 값을 초과하면 에러</a:t>
            </a:r>
            <a:r>
              <a:rPr lang="en-US" altLang="ko-KR" dirty="0"/>
              <a:t> </a:t>
            </a:r>
            <a:r>
              <a:rPr lang="ko-KR" altLang="en-US" dirty="0"/>
              <a:t>발생</a:t>
            </a:r>
            <a:r>
              <a:rPr lang="en-US" altLang="ko-KR" dirty="0"/>
              <a:t>, </a:t>
            </a:r>
            <a:r>
              <a:rPr lang="ko-KR" altLang="en-US" dirty="0" smtClean="0"/>
              <a:t>종료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02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SectionTime0 : initial </a:t>
            </a:r>
            <a:r>
              <a:rPr lang="en-US" altLang="ko-KR" dirty="0" err="1" smtClean="0"/>
              <a:t>SectionTime</a:t>
            </a:r>
            <a:endParaRPr lang="en-US" altLang="ko-KR" dirty="0" smtClean="0"/>
          </a:p>
          <a:p>
            <a:r>
              <a:rPr lang="en-US" altLang="ko-KR" dirty="0" err="1" smtClean="0"/>
              <a:t>SectionTimeMin</a:t>
            </a:r>
            <a:r>
              <a:rPr lang="en-US" altLang="ko-KR" dirty="0" smtClean="0"/>
              <a:t> : lower bound for </a:t>
            </a:r>
            <a:r>
              <a:rPr lang="en-US" altLang="ko-KR" dirty="0" err="1" smtClean="0"/>
              <a:t>SectionTime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(v04f) </a:t>
            </a:r>
            <a:r>
              <a:rPr lang="ko-KR" altLang="en-US" dirty="0" smtClean="0"/>
              <a:t>이름변경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MIN_SectionTime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SectionTimeMin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142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Friction Parameters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ko-KR" dirty="0" smtClean="0"/>
                  <a:t>BlockTypes</a:t>
                </a:r>
                <a:r>
                  <a:rPr lang="en-US" altLang="ko-KR" dirty="0"/>
                  <a:t>[BTN</a:t>
                </a:r>
                <a:r>
                  <a:rPr lang="en-US" altLang="ko-KR" dirty="0" smtClean="0"/>
                  <a:t>][‘</a:t>
                </a:r>
                <a:r>
                  <a:rPr lang="en-US" altLang="ko-KR" dirty="0" err="1" smtClean="0"/>
                  <a:t>mu_s</a:t>
                </a:r>
                <a:r>
                  <a:rPr lang="en-US" altLang="ko-KR" dirty="0" smtClean="0"/>
                  <a:t>’] </a:t>
                </a:r>
                <a:r>
                  <a:rPr lang="en-US" altLang="ko-KR" dirty="0"/>
                  <a:t>: </a:t>
                </a:r>
                <a:r>
                  <a:rPr lang="en-US" altLang="ko-KR" dirty="0" smtClean="0"/>
                  <a:t>Static friction coefficient,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endParaRPr lang="ko-KR" altLang="en-US" dirty="0"/>
              </a:p>
              <a:p>
                <a:r>
                  <a:rPr lang="en-US" altLang="ko-KR" dirty="0" err="1"/>
                  <a:t>BlockTypes</a:t>
                </a:r>
                <a:r>
                  <a:rPr lang="en-US" altLang="ko-KR" dirty="0"/>
                  <a:t>[BTN</a:t>
                </a:r>
                <a:r>
                  <a:rPr lang="en-US" altLang="ko-KR" dirty="0" smtClean="0"/>
                  <a:t>][‘</a:t>
                </a:r>
                <a:r>
                  <a:rPr lang="en-US" altLang="ko-KR" dirty="0" err="1" smtClean="0"/>
                  <a:t>mu_k</a:t>
                </a:r>
                <a:r>
                  <a:rPr lang="en-US" altLang="ko-KR" dirty="0" smtClean="0"/>
                  <a:t>’] </a:t>
                </a:r>
                <a:r>
                  <a:rPr lang="en-US" altLang="ko-KR" dirty="0"/>
                  <a:t>: </a:t>
                </a:r>
                <a:r>
                  <a:rPr lang="en-US" altLang="ko-KR" dirty="0" smtClean="0"/>
                  <a:t>Kinetic friction coefficient,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ko-KR" altLang="en-US" dirty="0"/>
              </a:p>
              <a:p>
                <a:r>
                  <a:rPr lang="en-US" altLang="ko-KR" dirty="0" err="1" smtClean="0"/>
                  <a:t>BlockTypes</a:t>
                </a:r>
                <a:r>
                  <a:rPr lang="en-US" altLang="ko-KR" dirty="0" smtClean="0"/>
                  <a:t>[BTN][‘</a:t>
                </a:r>
                <a:r>
                  <a:rPr lang="en-US" altLang="ko-KR" dirty="0" err="1" smtClean="0"/>
                  <a:t>xi_F_cr</a:t>
                </a:r>
                <a:r>
                  <a:rPr lang="en-US" altLang="ko-KR" dirty="0" smtClean="0"/>
                  <a:t>’] </a:t>
                </a:r>
                <a:r>
                  <a:rPr lang="en-US" altLang="ko-KR" dirty="0"/>
                  <a:t>: </a:t>
                </a:r>
                <a:r>
                  <a:rPr lang="en-US" altLang="ko-KR" dirty="0" smtClean="0"/>
                  <a:t>Critical relative velocity for frictional slip/stick condition,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𝑐𝑟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𝐹</m:t>
                        </m:r>
                      </m:sup>
                    </m:sSubSup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Recommended value: 1% of block width (or B)</a:t>
                </a:r>
              </a:p>
              <a:p>
                <a:r>
                  <a:rPr lang="en-US" altLang="ko-KR" dirty="0"/>
                  <a:t>BlockTypes[BTN][‘</a:t>
                </a:r>
                <a:r>
                  <a:rPr lang="en-US" altLang="ko-KR" dirty="0" err="1"/>
                  <a:t>d_mu</a:t>
                </a:r>
                <a:r>
                  <a:rPr lang="en-US" altLang="ko-KR" dirty="0"/>
                  <a:t>’] : Decay coefficient of static-kinetic friction coefficient relationship,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𝜇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Recommended value: 1/</a:t>
                </a:r>
                <a:r>
                  <a:rPr lang="en-US" altLang="ko-KR" dirty="0" err="1"/>
                  <a:t>xi_F_cr</a:t>
                </a:r>
                <a:endParaRPr lang="en-US" altLang="ko-KR" dirty="0"/>
              </a:p>
              <a:p>
                <a:r>
                  <a:rPr lang="en-US" altLang="ko-KR" dirty="0" smtClean="0"/>
                  <a:t>All friction parameters are applied to the interface between the bottom of current block and the top of the lower object.</a:t>
                </a:r>
              </a:p>
              <a:p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1705" b="-23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22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Fixed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'Fixed‘</a:t>
            </a:r>
          </a:p>
          <a:p>
            <a:pPr lvl="1"/>
            <a:r>
              <a:rPr lang="en-US" altLang="ko-KR" dirty="0" smtClean="0"/>
              <a:t>'None</a:t>
            </a:r>
            <a:r>
              <a:rPr lang="en-US" altLang="ko-KR" dirty="0"/>
              <a:t>' if the block is not fixed</a:t>
            </a:r>
          </a:p>
          <a:p>
            <a:pPr lvl="1"/>
            <a:r>
              <a:rPr lang="en-US" altLang="ko-KR" dirty="0" smtClean="0"/>
              <a:t>'Fixed</a:t>
            </a:r>
            <a:r>
              <a:rPr lang="en-US" altLang="ko-KR" dirty="0"/>
              <a:t>' if want to maintain initial U,DU,W,DW,R,DR</a:t>
            </a:r>
          </a:p>
          <a:p>
            <a:pPr lvl="1"/>
            <a:r>
              <a:rPr lang="en-US" altLang="ko-KR" dirty="0" smtClean="0"/>
              <a:t>'</a:t>
            </a:r>
            <a:r>
              <a:rPr lang="en-US" altLang="ko-KR" dirty="0" err="1" smtClean="0"/>
              <a:t>FixedToBase</a:t>
            </a:r>
            <a:r>
              <a:rPr lang="en-US" altLang="ko-KR" dirty="0"/>
              <a:t>' if U,W,R=U,W,R of Base</a:t>
            </a:r>
          </a:p>
          <a:p>
            <a:pPr lvl="1"/>
            <a:r>
              <a:rPr lang="en-US" altLang="ko-KR" dirty="0" smtClean="0"/>
              <a:t>'</a:t>
            </a:r>
            <a:r>
              <a:rPr lang="en-US" altLang="ko-KR" dirty="0" err="1" smtClean="0"/>
              <a:t>FixedU</a:t>
            </a:r>
            <a:r>
              <a:rPr lang="en-US" altLang="ko-KR" dirty="0"/>
              <a:t>' if U=Fixed to Initial</a:t>
            </a:r>
            <a:r>
              <a:rPr lang="en-US" altLang="ko-KR" dirty="0" smtClean="0"/>
              <a:t>, DU=0</a:t>
            </a:r>
            <a:endParaRPr lang="en-US" altLang="ko-KR" dirty="0"/>
          </a:p>
          <a:p>
            <a:pPr lvl="1"/>
            <a:r>
              <a:rPr lang="en-US" altLang="ko-KR" dirty="0" smtClean="0"/>
              <a:t>'</a:t>
            </a:r>
            <a:r>
              <a:rPr lang="en-US" altLang="ko-KR" dirty="0" err="1" smtClean="0"/>
              <a:t>FixedUR</a:t>
            </a:r>
            <a:r>
              <a:rPr lang="en-US" altLang="ko-KR" dirty="0"/>
              <a:t>' if U=Fixed to Initial, </a:t>
            </a:r>
            <a:r>
              <a:rPr lang="en-US" altLang="ko-KR" dirty="0" smtClean="0"/>
              <a:t>DU=0 and </a:t>
            </a:r>
            <a:r>
              <a:rPr lang="en-US" altLang="ko-KR" dirty="0"/>
              <a:t>R=Fixed to Initial, DR=0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4574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CoreArray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코어 형태 저장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생성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CSB</a:t>
            </a:r>
            <a:r>
              <a:rPr lang="ko-KR" altLang="en-US" dirty="0" smtClean="0"/>
              <a:t>가 있을 경우 </a:t>
            </a:r>
            <a:r>
              <a:rPr lang="en-US" altLang="ko-KR" dirty="0" smtClean="0"/>
              <a:t>‘CSB’</a:t>
            </a:r>
            <a:r>
              <a:rPr lang="ko-KR" altLang="en-US" dirty="0" smtClean="0"/>
              <a:t>를 맨 처음에 저장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그 뒤로 각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블록 이름 문자로 이어 만든 문자열을 추가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>
                <a:sym typeface="Wingdings" panose="05000000000000000000" pitchFamily="2" charset="2"/>
              </a:rPr>
              <a:t>: ‘RRR’, ‘BB’, ‘ABCD’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[‘CSB’, ’R’, ’BB’, ‘B’, ‘R’ ]</a:t>
            </a: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  <a:p>
            <a:pPr lvl="3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[’RRR’, ’ABC’, ‘BCD’, ‘RRR’ 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endParaRPr lang="ko-KR" altLang="en-US" dirty="0"/>
          </a:p>
          <a:p>
            <a:pPr lvl="2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322513" y="3847076"/>
            <a:ext cx="1404000" cy="1008016"/>
            <a:chOff x="1800000" y="2340000"/>
            <a:chExt cx="1404000" cy="1008016"/>
          </a:xfrm>
        </p:grpSpPr>
        <p:sp>
          <p:nvSpPr>
            <p:cNvPr id="5" name="직사각형 4"/>
            <p:cNvSpPr/>
            <p:nvPr/>
          </p:nvSpPr>
          <p:spPr>
            <a:xfrm>
              <a:off x="1980000" y="3060000"/>
              <a:ext cx="10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CSB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80000" y="270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160000" y="2700000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160000" y="2340000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520000" y="2700000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880000" y="270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00000" y="3204000"/>
              <a:ext cx="140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800000" y="2340000"/>
              <a:ext cx="144000" cy="86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060000" y="2340016"/>
              <a:ext cx="144000" cy="86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619258" y="5131209"/>
            <a:ext cx="1404128" cy="1224016"/>
            <a:chOff x="4320000" y="1980000"/>
            <a:chExt cx="1404128" cy="1224016"/>
          </a:xfrm>
        </p:grpSpPr>
        <p:sp>
          <p:nvSpPr>
            <p:cNvPr id="15" name="직사각형 14"/>
            <p:cNvSpPr/>
            <p:nvPr/>
          </p:nvSpPr>
          <p:spPr>
            <a:xfrm>
              <a:off x="4320000" y="3060000"/>
              <a:ext cx="140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499992" y="270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679992" y="2880000"/>
              <a:ext cx="324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79992" y="2520000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039992" y="2700000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399992" y="270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499992" y="234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499992" y="198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679992" y="1980000"/>
              <a:ext cx="324000" cy="54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39992" y="2160000"/>
              <a:ext cx="324000" cy="54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040000" y="1980000"/>
              <a:ext cx="324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2" y="234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399992" y="198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320000" y="1980000"/>
              <a:ext cx="144000" cy="10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580128" y="1980000"/>
              <a:ext cx="144000" cy="10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40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ApplyForces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각 하중 </a:t>
            </a:r>
            <a:r>
              <a:rPr lang="ko-KR" altLang="en-US" dirty="0" err="1" smtClean="0"/>
              <a:t>텀들의</a:t>
            </a:r>
            <a:r>
              <a:rPr lang="ko-KR" altLang="en-US" dirty="0" smtClean="0"/>
              <a:t> 적용 여부 결정</a:t>
            </a:r>
            <a:endParaRPr lang="en-US" altLang="ko-KR" dirty="0" smtClean="0"/>
          </a:p>
          <a:p>
            <a:r>
              <a:rPr lang="en-US" altLang="ko-KR" dirty="0" err="1" smtClean="0"/>
              <a:t>ApplyForces</a:t>
            </a:r>
            <a:r>
              <a:rPr lang="en-US" altLang="ko-KR" dirty="0" smtClean="0"/>
              <a:t>[Force Term Name]=True or False</a:t>
            </a:r>
          </a:p>
          <a:p>
            <a:r>
              <a:rPr lang="en-US" altLang="ko-KR" dirty="0" smtClean="0"/>
              <a:t>Force Term Name</a:t>
            </a:r>
          </a:p>
          <a:p>
            <a:pPr lvl="1"/>
            <a:r>
              <a:rPr lang="en-US" altLang="ko-KR" dirty="0" smtClean="0"/>
              <a:t>‘</a:t>
            </a:r>
            <a:r>
              <a:rPr lang="en-US" altLang="ko-KR" dirty="0" err="1" smtClean="0"/>
              <a:t>Block_H</a:t>
            </a:r>
            <a:r>
              <a:rPr lang="en-US" altLang="ko-KR" dirty="0" smtClean="0"/>
              <a:t>’ : Horizontal forces on blocks</a:t>
            </a:r>
          </a:p>
          <a:p>
            <a:pPr lvl="1"/>
            <a:r>
              <a:rPr lang="en-US" altLang="ko-KR" dirty="0" smtClean="0"/>
              <a:t>‘</a:t>
            </a:r>
            <a:r>
              <a:rPr lang="en-US" altLang="ko-KR" dirty="0" err="1" smtClean="0"/>
              <a:t>Block_D</a:t>
            </a:r>
            <a:r>
              <a:rPr lang="en-US" altLang="ko-KR" dirty="0" smtClean="0"/>
              <a:t>’ : Horizontal forces on dowels</a:t>
            </a:r>
          </a:p>
          <a:p>
            <a:pPr lvl="1"/>
            <a:r>
              <a:rPr lang="en-US" altLang="ko-KR" dirty="0"/>
              <a:t>‘</a:t>
            </a:r>
            <a:r>
              <a:rPr lang="en-US" altLang="ko-KR" dirty="0" err="1" smtClean="0"/>
              <a:t>Block_DF</a:t>
            </a:r>
            <a:r>
              <a:rPr lang="en-US" altLang="ko-KR" dirty="0" smtClean="0"/>
              <a:t>’ : Vertical frictional forces due to horizontal forces on dowels</a:t>
            </a:r>
            <a:endParaRPr lang="en-US" altLang="ko-KR" dirty="0"/>
          </a:p>
          <a:p>
            <a:pPr lvl="1"/>
            <a:r>
              <a:rPr lang="en-US" altLang="ko-KR" dirty="0" smtClean="0"/>
              <a:t>‘</a:t>
            </a:r>
            <a:r>
              <a:rPr lang="en-US" altLang="ko-KR" dirty="0" err="1"/>
              <a:t>Block_V</a:t>
            </a:r>
            <a:r>
              <a:rPr lang="en-US" altLang="ko-KR" dirty="0" smtClean="0"/>
              <a:t>’ : Vertical forces on blocks</a:t>
            </a:r>
            <a:endParaRPr lang="en-US" altLang="ko-KR" dirty="0"/>
          </a:p>
          <a:p>
            <a:pPr lvl="1"/>
            <a:r>
              <a:rPr lang="en-US" altLang="ko-KR" dirty="0" smtClean="0"/>
              <a:t>(v04f) ‘</a:t>
            </a:r>
            <a:r>
              <a:rPr lang="en-US" altLang="ko-KR" dirty="0" err="1" smtClean="0"/>
              <a:t>Block_VF</a:t>
            </a:r>
            <a:r>
              <a:rPr lang="en-US" altLang="ko-KR" dirty="0" smtClean="0"/>
              <a:t>’ : Horizontal friction forces due to vertical forces on blocks</a:t>
            </a:r>
          </a:p>
          <a:p>
            <a:r>
              <a:rPr lang="en-US" altLang="ko-KR" dirty="0" smtClean="0"/>
              <a:t>SAPCOR_vxx_Force.py </a:t>
            </a:r>
            <a:r>
              <a:rPr lang="ko-KR" altLang="en-US" dirty="0" smtClean="0"/>
              <a:t>에서 체크</a:t>
            </a:r>
            <a:endParaRPr lang="en-US" altLang="ko-KR" dirty="0" smtClean="0"/>
          </a:p>
          <a:p>
            <a:pPr lvl="1"/>
            <a:r>
              <a:rPr lang="en-US" altLang="ko-KR" dirty="0"/>
              <a:t>‘</a:t>
            </a:r>
            <a:r>
              <a:rPr lang="en-US" altLang="ko-KR" dirty="0" err="1"/>
              <a:t>Block_H</a:t>
            </a:r>
            <a:r>
              <a:rPr lang="en-US" altLang="ko-KR" dirty="0" smtClean="0"/>
              <a:t>’</a:t>
            </a:r>
          </a:p>
          <a:p>
            <a:pPr lvl="1"/>
            <a:r>
              <a:rPr lang="en-US" altLang="ko-KR" dirty="0" smtClean="0"/>
              <a:t>‘</a:t>
            </a:r>
            <a:r>
              <a:rPr lang="en-US" altLang="ko-KR" dirty="0" err="1"/>
              <a:t>Block_D</a:t>
            </a:r>
            <a:r>
              <a:rPr lang="en-US" altLang="ko-KR" dirty="0" smtClean="0"/>
              <a:t>’</a:t>
            </a:r>
          </a:p>
          <a:p>
            <a:pPr lvl="1"/>
            <a:r>
              <a:rPr lang="en-US" altLang="ko-KR" dirty="0"/>
              <a:t>(v04f</a:t>
            </a:r>
            <a:r>
              <a:rPr lang="en-US" altLang="ko-KR" dirty="0" smtClean="0"/>
              <a:t>) ‘</a:t>
            </a:r>
            <a:r>
              <a:rPr lang="en-US" altLang="ko-KR" dirty="0" err="1"/>
              <a:t>Block_V</a:t>
            </a:r>
            <a:r>
              <a:rPr lang="en-US" altLang="ko-KR" dirty="0" smtClean="0"/>
              <a:t>’</a:t>
            </a:r>
          </a:p>
          <a:p>
            <a:r>
              <a:rPr lang="ko-KR" altLang="en-US" dirty="0" smtClean="0"/>
              <a:t>해당 하중계산 모듈에서 </a:t>
            </a:r>
            <a:r>
              <a:rPr lang="ko-KR" altLang="en-US" dirty="0"/>
              <a:t>체크</a:t>
            </a:r>
            <a:endParaRPr lang="en-US" altLang="ko-KR" dirty="0"/>
          </a:p>
          <a:p>
            <a:pPr lvl="1"/>
            <a:r>
              <a:rPr lang="en-US" altLang="ko-KR" dirty="0" smtClean="0"/>
              <a:t>‘</a:t>
            </a:r>
            <a:r>
              <a:rPr lang="en-US" altLang="ko-KR" dirty="0" err="1"/>
              <a:t>Block_DF</a:t>
            </a:r>
            <a:r>
              <a:rPr lang="en-US" altLang="ko-KR" dirty="0" smtClean="0"/>
              <a:t>’</a:t>
            </a:r>
            <a:endParaRPr lang="en-US" altLang="ko-KR" dirty="0"/>
          </a:p>
          <a:p>
            <a:pPr lvl="1"/>
            <a:r>
              <a:rPr lang="en-US" altLang="ko-KR" dirty="0"/>
              <a:t>(v04f</a:t>
            </a:r>
            <a:r>
              <a:rPr lang="en-US" altLang="ko-KR" dirty="0" smtClean="0"/>
              <a:t>) ‘</a:t>
            </a:r>
            <a:r>
              <a:rPr lang="en-US" altLang="ko-KR" dirty="0" err="1"/>
              <a:t>Block_VF</a:t>
            </a:r>
            <a:r>
              <a:rPr lang="en-US" altLang="ko-KR" dirty="0" smtClean="0"/>
              <a:t>’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89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USER CONTROL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FLAG_NoStickForce</a:t>
            </a:r>
            <a:r>
              <a:rPr lang="en-US" altLang="ko-KR" dirty="0" smtClean="0"/>
              <a:t> : True/False</a:t>
            </a:r>
          </a:p>
          <a:p>
            <a:pPr lvl="1"/>
            <a:r>
              <a:rPr lang="en-US" altLang="ko-KR" dirty="0" smtClean="0"/>
              <a:t>True : </a:t>
            </a:r>
            <a:r>
              <a:rPr lang="ko-KR" altLang="en-US" dirty="0" smtClean="0"/>
              <a:t>접착력 제거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False : </a:t>
            </a:r>
            <a:r>
              <a:rPr lang="ko-KR" altLang="en-US" dirty="0" smtClean="0"/>
              <a:t>접착력 제거 안함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 루틴</a:t>
            </a:r>
            <a:endParaRPr lang="en-US" altLang="ko-KR" dirty="0" smtClean="0"/>
          </a:p>
          <a:p>
            <a:pPr lvl="2"/>
            <a:r>
              <a:rPr lang="ko-KR" altLang="en-US" smtClean="0"/>
              <a:t>모든 하중 계산 루틴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1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/>
              <a:t>수정</a:t>
            </a:r>
            <a:r>
              <a:rPr lang="en-US" altLang="ko-KR" sz="2000" dirty="0" smtClean="0"/>
              <a:t>#1: </a:t>
            </a:r>
            <a:r>
              <a:rPr lang="en-US" altLang="ko-KR" sz="2000" dirty="0" err="1" smtClean="0"/>
              <a:t>ExtractAccelFromXV</a:t>
            </a:r>
            <a:r>
              <a:rPr lang="en-US" altLang="ko-KR" sz="2000" dirty="0" smtClean="0"/>
              <a:t> (</a:t>
            </a:r>
            <a:r>
              <a:rPr lang="en-US" altLang="ko-KR" sz="2000" dirty="0" err="1" smtClean="0"/>
              <a:t>Solution,Core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&lt;t&gt;</a:t>
            </a:r>
            <a:r>
              <a:rPr lang="ko-KR" altLang="en-US" sz="2000" dirty="0" smtClean="0"/>
              <a:t>도 넘겨줘야 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외력은 시간에 관한 함수로 주어지므로 외력을 받는 구조물의 힘은 해당 시간을 알아야만 구할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그러므로 </a:t>
            </a:r>
            <a:r>
              <a:rPr lang="en-US" altLang="ko-KR" dirty="0" smtClean="0"/>
              <a:t>&lt;t&gt;</a:t>
            </a:r>
            <a:r>
              <a:rPr lang="ko-KR" altLang="en-US" dirty="0" smtClean="0"/>
              <a:t>를 같이 받아야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29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Postprocess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616624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용어 정의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OP : </a:t>
            </a:r>
            <a:r>
              <a:rPr lang="en-US" altLang="ko-KR" dirty="0" err="1" smtClean="0"/>
              <a:t>OutPut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CoreShape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노심 형상 그래픽 </a:t>
            </a:r>
            <a:r>
              <a:rPr lang="ko-KR" altLang="en-US" dirty="0" err="1" smtClean="0"/>
              <a:t>피규어에</a:t>
            </a:r>
            <a:r>
              <a:rPr lang="ko-KR" altLang="en-US" dirty="0"/>
              <a:t> </a:t>
            </a:r>
            <a:r>
              <a:rPr lang="ko-KR" altLang="en-US" dirty="0" smtClean="0"/>
              <a:t>관련된 출력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두가지</a:t>
            </a:r>
            <a:r>
              <a:rPr lang="ko-KR" altLang="en-US" dirty="0" smtClean="0"/>
              <a:t> 형식의 파일로 저장됨</a:t>
            </a:r>
            <a:r>
              <a:rPr lang="en-US" altLang="ko-KR" dirty="0"/>
              <a:t> </a:t>
            </a:r>
            <a:r>
              <a:rPr lang="en-US" altLang="ko-KR" dirty="0" smtClean="0"/>
              <a:t>: csv, 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출력 </a:t>
            </a:r>
            <a:r>
              <a:rPr lang="ko-KR" altLang="en-US" dirty="0" err="1" smtClean="0"/>
              <a:t>시간점에서</a:t>
            </a:r>
            <a:r>
              <a:rPr lang="ko-KR" altLang="en-US" dirty="0" smtClean="0"/>
              <a:t> 파일로 저장됨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이름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CoreShape</a:t>
            </a:r>
            <a:r>
              <a:rPr lang="en-US" altLang="ko-KR" dirty="0" smtClean="0"/>
              <a:t>_#####_$.$$$$e+$$.csv, </a:t>
            </a:r>
            <a:r>
              <a:rPr lang="en-US" altLang="ko-KR" dirty="0"/>
              <a:t>CoreShape_#####_$.$$$$e</a:t>
            </a:r>
            <a:r>
              <a:rPr lang="en-US" altLang="ko-KR" dirty="0" smtClean="0"/>
              <a:t>+$$.png</a:t>
            </a:r>
          </a:p>
          <a:p>
            <a:pPr lvl="3"/>
            <a:r>
              <a:rPr lang="en-US" altLang="ko-KR" dirty="0" smtClean="0"/>
              <a:t>#####: 0</a:t>
            </a:r>
            <a:r>
              <a:rPr lang="ko-KR" altLang="en-US" dirty="0" smtClean="0"/>
              <a:t>부터 시작하는 일련번호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$.$$$$e+$$: </a:t>
            </a:r>
            <a:r>
              <a:rPr lang="ko-KR" altLang="en-US" dirty="0" smtClean="0"/>
              <a:t>시간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csv </a:t>
            </a:r>
            <a:r>
              <a:rPr lang="ko-KR" altLang="en-US" dirty="0" smtClean="0"/>
              <a:t>파일은 </a:t>
            </a:r>
            <a:r>
              <a:rPr lang="en-US" altLang="ko-KR" dirty="0" smtClean="0"/>
              <a:t>MS </a:t>
            </a:r>
            <a:r>
              <a:rPr lang="ko-KR" altLang="en-US" dirty="0" smtClean="0"/>
              <a:t>엑셀이 설치되어 있는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더블 클릭하면 엑셀이 실행되고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첫 두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선택해서 삽입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분산형그래프를</a:t>
            </a:r>
            <a:r>
              <a:rPr lang="ko-KR" altLang="en-US" dirty="0" smtClean="0"/>
              <a:t> 실행하면 노심 형상이 그려짐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png</a:t>
            </a:r>
            <a:r>
              <a:rPr lang="ko-KR" altLang="en-US" dirty="0" smtClean="0"/>
              <a:t>로 저장되는 노심 형상 그래픽 </a:t>
            </a:r>
            <a:r>
              <a:rPr lang="ko-KR" altLang="en-US" dirty="0" err="1" smtClean="0"/>
              <a:t>피규어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Solution : </a:t>
            </a:r>
            <a:r>
              <a:rPr lang="ko-KR" altLang="en-US" dirty="0" smtClean="0"/>
              <a:t>특정 시간에서의 </a:t>
            </a:r>
            <a:r>
              <a:rPr lang="en-US" altLang="ko-KR" dirty="0" smtClean="0"/>
              <a:t>core state vector</a:t>
            </a:r>
          </a:p>
          <a:p>
            <a:pPr lvl="2"/>
            <a:r>
              <a:rPr lang="ko-KR" altLang="en-US" dirty="0" smtClean="0"/>
              <a:t>파일 이름</a:t>
            </a:r>
            <a:r>
              <a:rPr lang="en-US" altLang="ko-KR" dirty="0" smtClean="0"/>
              <a:t>: Solution_#####_$.$$$$e+$$.csv</a:t>
            </a:r>
          </a:p>
          <a:p>
            <a:pPr lvl="2"/>
            <a:r>
              <a:rPr lang="ko-KR" altLang="en-US" dirty="0" smtClean="0"/>
              <a:t>파일 내용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K, L</a:t>
            </a:r>
            <a:r>
              <a:rPr lang="ko-KR" altLang="en-US" dirty="0" smtClean="0"/>
              <a:t>에 대해 </a:t>
            </a:r>
            <a:r>
              <a:rPr lang="en-US" altLang="ko-KR" dirty="0" smtClean="0"/>
              <a:t>K, L, U, W, R, DU, DW, DR</a:t>
            </a:r>
          </a:p>
          <a:p>
            <a:pPr lvl="1"/>
            <a:r>
              <a:rPr lang="en-US" altLang="ko-KR" dirty="0" smtClean="0"/>
              <a:t>Block : </a:t>
            </a:r>
            <a:r>
              <a:rPr lang="ko-KR" altLang="en-US" dirty="0" smtClean="0"/>
              <a:t>블록 별로 저장되는 해당 블록의 전체 시간에 대한 </a:t>
            </a:r>
            <a:r>
              <a:rPr lang="en-US" altLang="ko-KR" dirty="0" smtClean="0"/>
              <a:t>state </a:t>
            </a:r>
            <a:r>
              <a:rPr lang="ko-KR" altLang="en-US" dirty="0" smtClean="0"/>
              <a:t>값들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이름</a:t>
            </a:r>
            <a:r>
              <a:rPr lang="en-US" altLang="ko-KR" dirty="0" smtClean="0"/>
              <a:t>: ( Col, Row).csv</a:t>
            </a:r>
          </a:p>
          <a:p>
            <a:pPr lvl="2"/>
            <a:r>
              <a:rPr lang="ko-KR" altLang="en-US" dirty="0" smtClean="0"/>
              <a:t>파일 내용</a:t>
            </a:r>
            <a:r>
              <a:rPr lang="en-US" altLang="ko-KR" dirty="0" smtClean="0"/>
              <a:t>: t, U, W, R, </a:t>
            </a:r>
            <a:r>
              <a:rPr lang="en-US" altLang="ko-KR" dirty="0" err="1" smtClean="0"/>
              <a:t>LocU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LocW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반복됨</a:t>
            </a:r>
            <a:endParaRPr lang="en-US" altLang="ko-KR" dirty="0"/>
          </a:p>
          <a:p>
            <a:pPr lvl="3"/>
            <a:r>
              <a:rPr lang="en-US" altLang="ko-KR" dirty="0" err="1" smtClean="0"/>
              <a:t>LocU</a:t>
            </a:r>
            <a:r>
              <a:rPr lang="en-US" altLang="ko-KR" dirty="0" smtClean="0"/>
              <a:t> = U – </a:t>
            </a:r>
            <a:r>
              <a:rPr lang="en-US" altLang="ko-KR" dirty="0" err="1" smtClean="0"/>
              <a:t>U_Base</a:t>
            </a:r>
            <a:r>
              <a:rPr lang="en-US" altLang="ko-KR" dirty="0" smtClean="0"/>
              <a:t>,  </a:t>
            </a:r>
            <a:r>
              <a:rPr lang="en-US" altLang="ko-KR" dirty="0" err="1" smtClean="0"/>
              <a:t>LocW</a:t>
            </a:r>
            <a:r>
              <a:rPr lang="en-US" altLang="ko-KR" dirty="0" smtClean="0"/>
              <a:t> = W – </a:t>
            </a:r>
            <a:r>
              <a:rPr lang="en-US" altLang="ko-KR" dirty="0" err="1" smtClean="0"/>
              <a:t>W_Base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TimeFreq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출력이 반복되는 시간 간격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NFreq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적분 섹션 당 출력물 개수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79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dirty="0"/>
              <a:t>(v04f) </a:t>
            </a:r>
            <a:r>
              <a:rPr lang="en-US" altLang="ko-KR" dirty="0" err="1"/>
              <a:t>OP_CoreShape_TimeFreq</a:t>
            </a:r>
            <a:r>
              <a:rPr lang="en-US" altLang="ko-KR" dirty="0"/>
              <a:t> = </a:t>
            </a:r>
            <a:r>
              <a:rPr lang="ko-KR" altLang="en-US" dirty="0"/>
              <a:t>실수</a:t>
            </a:r>
            <a:endParaRPr lang="en-US" altLang="ko-KR" dirty="0"/>
          </a:p>
          <a:p>
            <a:pPr lvl="1"/>
            <a:r>
              <a:rPr lang="ko-KR" altLang="en-US" dirty="0"/>
              <a:t>사용 위치</a:t>
            </a:r>
            <a:r>
              <a:rPr lang="en-US" altLang="ko-KR" dirty="0"/>
              <a:t>: MISC::</a:t>
            </a:r>
            <a:r>
              <a:rPr lang="en-US" altLang="ko-KR" dirty="0" err="1"/>
              <a:t>Post_CoreShape</a:t>
            </a:r>
            <a:r>
              <a:rPr lang="en-US" altLang="ko-KR" dirty="0"/>
              <a:t>()</a:t>
            </a:r>
          </a:p>
          <a:p>
            <a:r>
              <a:rPr lang="en-US" altLang="ko-KR" dirty="0" err="1" smtClean="0"/>
              <a:t>OP_CoreShape_Scale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ko-KR" altLang="en-US" dirty="0"/>
              <a:t>실수</a:t>
            </a:r>
            <a:endParaRPr lang="en-US" altLang="ko-KR" dirty="0"/>
          </a:p>
          <a:p>
            <a:pPr lvl="1"/>
            <a:r>
              <a:rPr lang="ko-KR" altLang="en-US" dirty="0"/>
              <a:t>사용 위치</a:t>
            </a:r>
            <a:r>
              <a:rPr lang="en-US" altLang="ko-KR" dirty="0"/>
              <a:t>: MISC::</a:t>
            </a:r>
            <a:r>
              <a:rPr lang="en-US" altLang="ko-KR" dirty="0" err="1"/>
              <a:t>Post_CoreShape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변위에 곱해지는 스케일 값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OP_CoreShape_MarginX</a:t>
            </a:r>
            <a:r>
              <a:rPr lang="en-US" altLang="ko-KR" dirty="0"/>
              <a:t>, </a:t>
            </a:r>
            <a:r>
              <a:rPr lang="en-US" altLang="ko-KR" dirty="0" err="1"/>
              <a:t>OP_CoreShape_MarginY</a:t>
            </a:r>
            <a:r>
              <a:rPr lang="en-US" altLang="ko-KR" dirty="0"/>
              <a:t> = </a:t>
            </a:r>
            <a:r>
              <a:rPr lang="ko-KR" altLang="en-US" dirty="0"/>
              <a:t>실수</a:t>
            </a:r>
            <a:endParaRPr lang="en-US" altLang="ko-KR" dirty="0"/>
          </a:p>
          <a:p>
            <a:pPr lvl="1"/>
            <a:r>
              <a:rPr lang="ko-KR" altLang="en-US" dirty="0"/>
              <a:t>사용 위치</a:t>
            </a:r>
            <a:r>
              <a:rPr lang="en-US" altLang="ko-KR" dirty="0"/>
              <a:t>: MISC::</a:t>
            </a:r>
            <a:r>
              <a:rPr lang="en-US" altLang="ko-KR" dirty="0" err="1"/>
              <a:t>Post_CoreShape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 smtClean="0"/>
              <a:t>png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그래프의 그림과 그래프 경계 사이 마진</a:t>
            </a:r>
            <a:endParaRPr lang="en-US" altLang="ko-KR" dirty="0"/>
          </a:p>
          <a:p>
            <a:r>
              <a:rPr lang="en-US" altLang="ko-KR" dirty="0" err="1" smtClean="0"/>
              <a:t>OP_Solution_TimeFreq</a:t>
            </a:r>
            <a:r>
              <a:rPr lang="en-US" altLang="ko-KR" dirty="0" smtClean="0"/>
              <a:t> = </a:t>
            </a:r>
            <a:r>
              <a:rPr lang="ko-KR" altLang="en-US" dirty="0" smtClean="0"/>
              <a:t>실수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 위치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Misc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Post_Solution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OP_Block_TimeFreq</a:t>
            </a:r>
            <a:r>
              <a:rPr lang="en-US" altLang="ko-KR" dirty="0" smtClean="0"/>
              <a:t> = </a:t>
            </a:r>
            <a:r>
              <a:rPr lang="ko-KR" altLang="en-US" dirty="0" smtClean="0"/>
              <a:t>실수</a:t>
            </a:r>
            <a:endParaRPr lang="en-US" altLang="ko-KR" dirty="0" smtClean="0"/>
          </a:p>
          <a:p>
            <a:pPr lvl="1"/>
            <a:r>
              <a:rPr lang="ko-KR" altLang="en-US" dirty="0"/>
              <a:t>사용 위치</a:t>
            </a:r>
            <a:r>
              <a:rPr lang="en-US" altLang="ko-KR" dirty="0"/>
              <a:t>: </a:t>
            </a:r>
            <a:r>
              <a:rPr lang="en-US" altLang="ko-KR" dirty="0" err="1"/>
              <a:t>Misc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Post_Block</a:t>
            </a:r>
            <a:r>
              <a:rPr lang="en-US" altLang="ko-KR" dirty="0" smtClean="0"/>
              <a:t>(), Main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t[] </a:t>
            </a:r>
            <a:r>
              <a:rPr lang="ko-KR" altLang="en-US" dirty="0" smtClean="0"/>
              <a:t>결정할 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Main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t[] </a:t>
            </a:r>
            <a:r>
              <a:rPr lang="ko-KR" altLang="en-US" dirty="0" smtClean="0"/>
              <a:t>결정할 때 </a:t>
            </a:r>
            <a:r>
              <a:rPr lang="en-US" altLang="ko-KR" dirty="0" smtClean="0"/>
              <a:t>t[] </a:t>
            </a:r>
            <a:r>
              <a:rPr lang="ko-KR" altLang="en-US" dirty="0" smtClean="0"/>
              <a:t>구간 크기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dt</a:t>
            </a:r>
            <a:r>
              <a:rPr lang="ko-KR" altLang="en-US" dirty="0" smtClean="0"/>
              <a:t>로 사용한다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그러므로 </a:t>
            </a:r>
            <a:r>
              <a:rPr lang="en-US" altLang="ko-KR" dirty="0" err="1" smtClean="0"/>
              <a:t>OP_Block_TimeFreq</a:t>
            </a:r>
            <a:r>
              <a:rPr lang="ko-KR" altLang="en-US" smtClean="0"/>
              <a:t>는 모든 </a:t>
            </a:r>
            <a:r>
              <a:rPr lang="en-US" altLang="ko-KR" smtClean="0"/>
              <a:t>TimeFreq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변수들 중에 최소이어야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사용 </a:t>
            </a:r>
            <a:r>
              <a:rPr lang="ko-KR" altLang="en-US" dirty="0" err="1" smtClean="0"/>
              <a:t>안하는</a:t>
            </a:r>
            <a:r>
              <a:rPr lang="ko-KR" altLang="en-US" dirty="0" smtClean="0"/>
              <a:t> 것</a:t>
            </a:r>
            <a:endParaRPr lang="en-US" altLang="ko-KR" dirty="0"/>
          </a:p>
          <a:p>
            <a:r>
              <a:rPr lang="en-US" altLang="ko-KR" dirty="0"/>
              <a:t>(v04f) [Cancelled] </a:t>
            </a:r>
            <a:r>
              <a:rPr lang="en-US" altLang="ko-KR" dirty="0" err="1"/>
              <a:t>OP_CoreShapeNFreq</a:t>
            </a:r>
            <a:r>
              <a:rPr lang="en-US" altLang="ko-KR" dirty="0"/>
              <a:t>=</a:t>
            </a:r>
            <a:r>
              <a:rPr lang="ko-KR" altLang="en-US" dirty="0"/>
              <a:t>정수</a:t>
            </a:r>
            <a:endParaRPr lang="en-US" altLang="ko-KR" dirty="0"/>
          </a:p>
          <a:p>
            <a:pPr lvl="1"/>
            <a:r>
              <a:rPr lang="ko-KR" altLang="en-US" dirty="0"/>
              <a:t>사용 위치</a:t>
            </a:r>
            <a:r>
              <a:rPr lang="en-US" altLang="ko-KR" dirty="0"/>
              <a:t>: </a:t>
            </a:r>
            <a:r>
              <a:rPr lang="en-US" altLang="ko-KR" dirty="0" err="1"/>
              <a:t>Misc</a:t>
            </a:r>
            <a:r>
              <a:rPr lang="en-US" altLang="ko-KR" dirty="0"/>
              <a:t>::(</a:t>
            </a:r>
            <a:r>
              <a:rPr lang="en-US" altLang="ko-KR" dirty="0" err="1"/>
              <a:t>Post_CoreShape</a:t>
            </a:r>
            <a:r>
              <a:rPr lang="en-US" altLang="ko-KR" dirty="0"/>
              <a:t>, </a:t>
            </a:r>
            <a:r>
              <a:rPr lang="en-US" altLang="ko-KR" dirty="0" err="1"/>
              <a:t>Post_Solution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odeint</a:t>
            </a:r>
            <a:r>
              <a:rPr lang="en-US" altLang="ko-KR" dirty="0"/>
              <a:t> </a:t>
            </a:r>
            <a:r>
              <a:rPr lang="ko-KR" altLang="en-US" dirty="0"/>
              <a:t>적분 섹션당 </a:t>
            </a:r>
            <a:r>
              <a:rPr lang="en-US" altLang="ko-KR" dirty="0" err="1"/>
              <a:t>CoreShape</a:t>
            </a:r>
            <a:r>
              <a:rPr lang="en-US" altLang="ko-KR" dirty="0"/>
              <a:t> </a:t>
            </a:r>
            <a:r>
              <a:rPr lang="ko-KR" altLang="en-US" dirty="0"/>
              <a:t>출력하는 횟수</a:t>
            </a:r>
            <a:endParaRPr lang="en-US" altLang="ko-KR" dirty="0"/>
          </a:p>
          <a:p>
            <a:pPr lvl="1"/>
            <a:r>
              <a:rPr lang="en-US" altLang="ko-KR" dirty="0"/>
              <a:t>1 </a:t>
            </a:r>
            <a:r>
              <a:rPr lang="ko-KR" altLang="en-US" dirty="0"/>
              <a:t>이면 섹션 처음만 출력함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이 아니면 </a:t>
            </a:r>
            <a:r>
              <a:rPr lang="en-US" altLang="ko-KR" dirty="0" err="1"/>
              <a:t>int</a:t>
            </a:r>
            <a:r>
              <a:rPr lang="en-US" altLang="ko-KR" dirty="0"/>
              <a:t>(</a:t>
            </a:r>
            <a:r>
              <a:rPr lang="en-US" altLang="ko-KR" dirty="0" err="1"/>
              <a:t>len</a:t>
            </a:r>
            <a:r>
              <a:rPr lang="en-US" altLang="ko-KR" dirty="0"/>
              <a:t>(t)/</a:t>
            </a:r>
            <a:r>
              <a:rPr lang="en-US" altLang="ko-KR" dirty="0" err="1"/>
              <a:t>OP_CoreShapeNFreq</a:t>
            </a:r>
            <a:r>
              <a:rPr lang="en-US" altLang="ko-KR" dirty="0"/>
              <a:t>) </a:t>
            </a:r>
            <a:r>
              <a:rPr lang="ko-KR" altLang="en-US" dirty="0"/>
              <a:t>횟수 만큼 출력함</a:t>
            </a:r>
            <a:endParaRPr lang="en-US" altLang="ko-KR" dirty="0"/>
          </a:p>
          <a:p>
            <a:pPr lvl="1"/>
            <a:r>
              <a:rPr lang="ko-KR" altLang="en-US" dirty="0"/>
              <a:t>마지막 형상은 출력하지 않는다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모든 섹션의 처음은 무조건 출력이 되는데</a:t>
            </a:r>
            <a:r>
              <a:rPr lang="en-US" altLang="ko-KR" dirty="0"/>
              <a:t>, </a:t>
            </a:r>
            <a:r>
              <a:rPr lang="ko-KR" altLang="en-US" dirty="0"/>
              <a:t>한 섹션의 마지막 형상은 다음 섹션의 첫 형상과 동일하므로 중복된 결과가 나오기 때문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(v04f</a:t>
            </a:r>
            <a:r>
              <a:rPr lang="en-US" altLang="ko-KR" dirty="0"/>
              <a:t>) [Cancelled] </a:t>
            </a:r>
            <a:r>
              <a:rPr lang="en-US" altLang="ko-KR" dirty="0" err="1"/>
              <a:t>OP_HistoryNFreq</a:t>
            </a:r>
            <a:r>
              <a:rPr lang="en-US" altLang="ko-KR" dirty="0"/>
              <a:t>=</a:t>
            </a:r>
            <a:r>
              <a:rPr lang="ko-KR" altLang="en-US" dirty="0"/>
              <a:t>정수</a:t>
            </a:r>
            <a:endParaRPr lang="en-US" altLang="ko-KR" dirty="0"/>
          </a:p>
          <a:p>
            <a:pPr lvl="1"/>
            <a:r>
              <a:rPr lang="ko-KR" altLang="en-US" dirty="0"/>
              <a:t>사용 위치</a:t>
            </a:r>
            <a:r>
              <a:rPr lang="en-US" altLang="ko-KR" dirty="0"/>
              <a:t>: </a:t>
            </a:r>
            <a:r>
              <a:rPr lang="en-US" altLang="ko-KR" dirty="0" err="1"/>
              <a:t>Misc</a:t>
            </a:r>
            <a:r>
              <a:rPr lang="en-US" altLang="ko-KR" dirty="0"/>
              <a:t>::</a:t>
            </a:r>
            <a:r>
              <a:rPr lang="en-US" altLang="ko-KR" dirty="0" err="1"/>
              <a:t>Post_Block</a:t>
            </a:r>
            <a:endParaRPr lang="en-US" altLang="ko-KR" dirty="0"/>
          </a:p>
          <a:p>
            <a:pPr lvl="1"/>
            <a:r>
              <a:rPr lang="en-US" altLang="ko-KR" dirty="0" err="1"/>
              <a:t>odeint</a:t>
            </a:r>
            <a:r>
              <a:rPr lang="en-US" altLang="ko-KR" dirty="0"/>
              <a:t> </a:t>
            </a:r>
            <a:r>
              <a:rPr lang="ko-KR" altLang="en-US" dirty="0"/>
              <a:t>적분 섹션당 </a:t>
            </a:r>
            <a:r>
              <a:rPr lang="en-US" altLang="ko-KR" dirty="0"/>
              <a:t>History </a:t>
            </a:r>
            <a:r>
              <a:rPr lang="ko-KR" altLang="en-US" dirty="0"/>
              <a:t>결과를 출력하는 횟수</a:t>
            </a:r>
            <a:endParaRPr lang="en-US" altLang="ko-KR" dirty="0"/>
          </a:p>
          <a:p>
            <a:pPr lvl="1"/>
            <a:r>
              <a:rPr lang="ko-KR" altLang="en-US" dirty="0"/>
              <a:t>그 외 사항은 </a:t>
            </a:r>
            <a:r>
              <a:rPr lang="en-US" altLang="ko-KR" dirty="0" err="1"/>
              <a:t>OP_CoreShapeNFreq</a:t>
            </a:r>
            <a:r>
              <a:rPr lang="ko-KR" altLang="en-US" dirty="0"/>
              <a:t>와 동일</a:t>
            </a:r>
            <a:endParaRPr lang="en-US" altLang="ko-KR" dirty="0"/>
          </a:p>
          <a:p>
            <a:pPr lvl="1"/>
            <a:r>
              <a:rPr lang="ko-KR" altLang="en-US" dirty="0"/>
              <a:t>일반적으로 </a:t>
            </a:r>
            <a:r>
              <a:rPr lang="en-US" altLang="ko-KR" dirty="0" err="1"/>
              <a:t>OP_HIstoryNFreq</a:t>
            </a:r>
            <a:r>
              <a:rPr lang="en-US" altLang="ko-KR" dirty="0"/>
              <a:t>&gt;</a:t>
            </a:r>
            <a:r>
              <a:rPr lang="en-US" altLang="ko-KR" dirty="0" err="1"/>
              <a:t>OP_CoreShapeNFreq</a:t>
            </a:r>
            <a:endParaRPr lang="en-US" altLang="ko-KR" dirty="0"/>
          </a:p>
          <a:p>
            <a:pPr lvl="1"/>
            <a:r>
              <a:rPr lang="ko-KR" altLang="en-US" dirty="0"/>
              <a:t>너무 커지면 데이터 용량 너무 커짐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1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000" dirty="0" smtClean="0"/>
              <a:t>글로벌 변수</a:t>
            </a:r>
            <a:endParaRPr lang="ko-KR" altLang="en-US" sz="8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35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State Vectors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[</a:t>
            </a:r>
            <a:r>
              <a:rPr lang="en-US" altLang="ko-KR" dirty="0" err="1" smtClean="0"/>
              <a:t>numpy.ndarray</a:t>
            </a:r>
            <a:r>
              <a:rPr lang="en-US" altLang="ko-KR" smtClean="0"/>
              <a:t>] main</a:t>
            </a:r>
            <a:r>
              <a:rPr lang="en-US" altLang="ko-KR" dirty="0" smtClean="0"/>
              <a:t>::Solution = [ </a:t>
            </a:r>
            <a:r>
              <a:rPr lang="en-US" altLang="ko-KR" dirty="0" err="1" smtClean="0"/>
              <a:t>StateVector</a:t>
            </a:r>
            <a:r>
              <a:rPr lang="en-US" altLang="ko-KR" dirty="0" smtClean="0"/>
              <a:t> at t[0], </a:t>
            </a:r>
            <a:r>
              <a:rPr lang="en-US" altLang="ko-KR" dirty="0" err="1" smtClean="0"/>
              <a:t>StateVector</a:t>
            </a:r>
            <a:r>
              <a:rPr lang="en-US" altLang="ko-KR" dirty="0" smtClean="0"/>
              <a:t> at t[1], …]</a:t>
            </a:r>
          </a:p>
          <a:p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en-US" altLang="ko-KR" dirty="0"/>
              <a:t>[U,DU,W,DW,R,DR, … for all (K,L</a:t>
            </a:r>
            <a:r>
              <a:rPr lang="en-US" altLang="ko-KR" dirty="0" smtClean="0"/>
              <a:t>)]</a:t>
            </a:r>
          </a:p>
          <a:p>
            <a:r>
              <a:rPr lang="ko-KR" altLang="en-US" dirty="0" smtClean="0"/>
              <a:t>블록의 </a:t>
            </a:r>
            <a:r>
              <a:rPr lang="en-US" altLang="ko-KR" dirty="0" smtClean="0"/>
              <a:t>(K,L)</a:t>
            </a:r>
            <a:r>
              <a:rPr lang="ko-KR" altLang="en-US" dirty="0" smtClean="0"/>
              <a:t>을 알 때 </a:t>
            </a:r>
            <a:r>
              <a:rPr lang="ko-KR" altLang="en-US" dirty="0" err="1" smtClean="0"/>
              <a:t>몇번째</a:t>
            </a:r>
            <a:r>
              <a:rPr lang="ko-KR" altLang="en-US" dirty="0" smtClean="0"/>
              <a:t> 성분이 </a:t>
            </a:r>
            <a:r>
              <a:rPr lang="en-US" altLang="ko-KR" dirty="0" smtClean="0"/>
              <a:t>(K,L)</a:t>
            </a:r>
            <a:r>
              <a:rPr lang="ko-KR" altLang="en-US" dirty="0" smtClean="0"/>
              <a:t>의 시작이냐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err="1" smtClean="0"/>
              <a:t>GetSolFromVect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Core,Vect,K,L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쓰면 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수계산</a:t>
            </a:r>
            <a:r>
              <a:rPr lang="ko-KR" altLang="en-US" dirty="0" smtClean="0"/>
              <a:t> 방법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index = Core[‘Index’].index([K,L])</a:t>
            </a:r>
          </a:p>
          <a:p>
            <a:pPr lvl="3"/>
            <a:r>
              <a:rPr lang="ko-KR" altLang="en-US" dirty="0" smtClean="0"/>
              <a:t>이것은 </a:t>
            </a:r>
            <a:r>
              <a:rPr lang="en-US" altLang="ko-KR" dirty="0" smtClean="0"/>
              <a:t>(K,L)</a:t>
            </a:r>
            <a:r>
              <a:rPr lang="ko-KR" altLang="en-US" dirty="0" smtClean="0"/>
              <a:t>이 코어의 블록 배열 인덱스 상 </a:t>
            </a:r>
            <a:r>
              <a:rPr lang="ko-KR" altLang="en-US" dirty="0" err="1" smtClean="0"/>
              <a:t>몇번째에</a:t>
            </a:r>
            <a:r>
              <a:rPr lang="ko-KR" altLang="en-US" dirty="0" smtClean="0"/>
              <a:t> 위치하냐를 나타냄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첫번째</a:t>
            </a:r>
            <a:r>
              <a:rPr lang="ko-KR" altLang="en-US" dirty="0" smtClean="0"/>
              <a:t> 성분</a:t>
            </a:r>
            <a:r>
              <a:rPr lang="en-US" altLang="ko-KR" dirty="0" smtClean="0"/>
              <a:t>==</a:t>
            </a:r>
            <a:r>
              <a:rPr lang="en-US" altLang="ko-KR" dirty="0" err="1" smtClean="0"/>
              <a:t>Vect</a:t>
            </a:r>
            <a:r>
              <a:rPr lang="en-US" altLang="ko-KR" dirty="0" smtClean="0"/>
              <a:t>[6*index]</a:t>
            </a:r>
          </a:p>
          <a:p>
            <a:pPr lvl="3"/>
            <a:r>
              <a:rPr lang="ko-KR" altLang="en-US" dirty="0" smtClean="0"/>
              <a:t>한 개의 블록당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가 있으므로 </a:t>
            </a:r>
            <a:r>
              <a:rPr lang="en-US" altLang="ko-KR" dirty="0" smtClean="0"/>
              <a:t>State Vector </a:t>
            </a:r>
            <a:r>
              <a:rPr lang="ko-KR" altLang="en-US" dirty="0" smtClean="0"/>
              <a:t>상에서 블록당 인덱스가 </a:t>
            </a:r>
            <a:r>
              <a:rPr lang="en-US" altLang="ko-KR" dirty="0" smtClean="0"/>
              <a:t>6</a:t>
            </a:r>
            <a:r>
              <a:rPr lang="ko-KR" altLang="en-US" dirty="0" smtClean="0"/>
              <a:t>씩 증가함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08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Time Vector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모든 계산은 전체 시간 구간 중에서 사용자가 지정한 섹션에서만 진행됨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t</a:t>
            </a:r>
            <a:r>
              <a:rPr lang="ko-KR" altLang="en-US" dirty="0" smtClean="0"/>
              <a:t>로 섹션을 지정함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[List] t</a:t>
            </a:r>
          </a:p>
          <a:p>
            <a:pPr lvl="1"/>
            <a:r>
              <a:rPr lang="ko-KR" altLang="en-US" dirty="0" smtClean="0"/>
              <a:t>현재 계산에 사용할 시간 구간 섹션을 지정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각 원소는 </a:t>
            </a:r>
            <a:r>
              <a:rPr lang="en-US" altLang="ko-KR" dirty="0" err="1" smtClean="0"/>
              <a:t>odeint</a:t>
            </a:r>
            <a:r>
              <a:rPr lang="ko-KR" altLang="en-US" dirty="0" smtClean="0"/>
              <a:t>가 결과를 뽑아낼 </a:t>
            </a:r>
            <a:r>
              <a:rPr lang="en-US" altLang="ko-KR" dirty="0" smtClean="0"/>
              <a:t>time point</a:t>
            </a:r>
            <a:r>
              <a:rPr lang="ko-KR" altLang="en-US" dirty="0" smtClean="0"/>
              <a:t>를 의미함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수치적분의 </a:t>
            </a:r>
            <a:r>
              <a:rPr lang="el-GR" altLang="ko-KR" dirty="0" smtClean="0"/>
              <a:t>δ</a:t>
            </a:r>
            <a:r>
              <a:rPr lang="en-US" altLang="ko-KR" dirty="0" smtClean="0"/>
              <a:t>t </a:t>
            </a:r>
            <a:r>
              <a:rPr lang="ko-KR" altLang="en-US" dirty="0" smtClean="0"/>
              <a:t>가 아님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즉</a:t>
            </a:r>
            <a:r>
              <a:rPr lang="en-US" altLang="ko-KR" dirty="0" smtClean="0"/>
              <a:t>, 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[0, 1, 2] </a:t>
            </a:r>
            <a:r>
              <a:rPr lang="ko-KR" altLang="en-US" dirty="0" smtClean="0"/>
              <a:t>을 적는다고 수치적분이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번만 계산되는 게 아님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수렴이 잘 안되면 각 </a:t>
            </a:r>
            <a:r>
              <a:rPr lang="en-US" altLang="ko-KR" dirty="0" smtClean="0"/>
              <a:t>t </a:t>
            </a:r>
            <a:r>
              <a:rPr lang="ko-KR" altLang="en-US" dirty="0" smtClean="0"/>
              <a:t>값 사이에서도 더 잘게 나눠서 계산을 하기도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수렴이 잘 되면 특정 </a:t>
            </a:r>
            <a:r>
              <a:rPr lang="en-US" altLang="ko-KR" dirty="0" smtClean="0"/>
              <a:t>t </a:t>
            </a:r>
            <a:r>
              <a:rPr lang="ko-KR" altLang="en-US" dirty="0" smtClean="0"/>
              <a:t>값은 계산하지 않고 </a:t>
            </a:r>
            <a:r>
              <a:rPr lang="ko-KR" altLang="en-US" dirty="0" err="1" smtClean="0"/>
              <a:t>보간값을</a:t>
            </a:r>
            <a:r>
              <a:rPr lang="ko-KR" altLang="en-US" dirty="0" smtClean="0"/>
              <a:t> 씀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아마도 선형보간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(v04f) t=[</a:t>
            </a:r>
            <a:r>
              <a:rPr lang="en-US" altLang="ko-KR" dirty="0" err="1" smtClean="0"/>
              <a:t>SectionTime</a:t>
            </a:r>
            <a:r>
              <a:rPr lang="en-US" altLang="ko-KR" dirty="0" smtClean="0"/>
              <a:t>*float(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)/(NPoints-1) 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range(</a:t>
            </a:r>
            <a:r>
              <a:rPr lang="en-US" altLang="ko-KR" dirty="0" err="1" smtClean="0"/>
              <a:t>NPoints</a:t>
            </a:r>
            <a:r>
              <a:rPr lang="en-US" altLang="ko-KR" dirty="0" smtClean="0"/>
              <a:t>)] -&gt; </a:t>
            </a:r>
            <a:r>
              <a:rPr lang="ko-KR" altLang="en-US" dirty="0" smtClean="0"/>
              <a:t>틀린 것 같음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통합흐름도의 설명대로 수정함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다음 섹션의 첫 시간을 </a:t>
            </a:r>
            <a:r>
              <a:rPr lang="en-US" altLang="ko-KR" dirty="0" err="1" smtClean="0"/>
              <a:t>CurrentTime</a:t>
            </a:r>
            <a:r>
              <a:rPr lang="en-US" altLang="ko-KR" dirty="0" smtClean="0"/>
              <a:t>=t[-1]</a:t>
            </a:r>
            <a:r>
              <a:rPr lang="ko-KR" altLang="en-US" dirty="0" smtClean="0"/>
              <a:t>로 했는데 이렇게 하면 전 섹션의 마지막과 다음 섹션의 처음이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계산되는 것 아닌가</a:t>
            </a:r>
            <a:r>
              <a:rPr lang="en-US" altLang="ko-KR" dirty="0" smtClean="0"/>
              <a:t>?</a:t>
            </a:r>
          </a:p>
          <a:p>
            <a:pPr lvl="3"/>
            <a:r>
              <a:rPr lang="ko-KR" altLang="en-US" dirty="0" smtClean="0"/>
              <a:t>아니다</a:t>
            </a:r>
            <a:r>
              <a:rPr lang="en-US" altLang="ko-KR" dirty="0" smtClean="0"/>
              <a:t>!</a:t>
            </a:r>
          </a:p>
          <a:p>
            <a:pPr lvl="3"/>
            <a:r>
              <a:rPr lang="ko-KR" altLang="en-US" dirty="0" smtClean="0"/>
              <a:t>수치적분의 정의에 의해 </a:t>
            </a:r>
            <a:r>
              <a:rPr lang="en-US" altLang="ko-KR" dirty="0" smtClean="0"/>
              <a:t>t[0]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state vector</a:t>
            </a:r>
            <a:r>
              <a:rPr lang="ko-KR" altLang="en-US" dirty="0" smtClean="0"/>
              <a:t>는 이미 알려져 있다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그러므로 수치적분은 </a:t>
            </a:r>
            <a:r>
              <a:rPr lang="en-US" altLang="ko-KR" dirty="0" smtClean="0"/>
              <a:t>t[0]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state vector</a:t>
            </a:r>
            <a:r>
              <a:rPr lang="ko-KR" altLang="en-US" dirty="0" smtClean="0"/>
              <a:t>를 이용할 뿐이지 </a:t>
            </a:r>
            <a:r>
              <a:rPr lang="en-US" altLang="ko-KR" dirty="0" smtClean="0"/>
              <a:t>t[0]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를 계산하지는 않는다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그러므로 수치적분은 </a:t>
            </a:r>
            <a:r>
              <a:rPr lang="en-US" altLang="ko-KR" dirty="0" err="1" smtClean="0"/>
              <a:t>CurrentTime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state vector</a:t>
            </a:r>
            <a:r>
              <a:rPr lang="ko-KR" altLang="en-US" dirty="0" smtClean="0"/>
              <a:t>는 이전 섹션의 </a:t>
            </a:r>
            <a:r>
              <a:rPr lang="en-US" altLang="ko-KR" dirty="0" smtClean="0"/>
              <a:t>t[-1]</a:t>
            </a:r>
            <a:r>
              <a:rPr lang="ko-KR" altLang="en-US" dirty="0" smtClean="0"/>
              <a:t>에서 한 번만 계산한다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73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(v04f) </a:t>
            </a:r>
            <a:r>
              <a:rPr lang="ko-KR" altLang="en-US" dirty="0" err="1" smtClean="0"/>
              <a:t>수렴실패시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t[]</a:t>
            </a:r>
            <a:r>
              <a:rPr lang="ko-KR" altLang="en-US" dirty="0" smtClean="0"/>
              <a:t>구하는 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11955DEA-CE8E-4BD0-9536-370E97A6B3C7}" type="slidenum">
              <a:rPr lang="ko-KR" altLang="en-US" smtClean="0"/>
              <a:t>45</a:t>
            </a:fld>
            <a:endParaRPr lang="ko-KR" altLang="en-US"/>
          </a:p>
        </p:txBody>
      </p:sp>
      <p:grpSp>
        <p:nvGrpSpPr>
          <p:cNvPr id="146" name="그룹 145"/>
          <p:cNvGrpSpPr/>
          <p:nvPr/>
        </p:nvGrpSpPr>
        <p:grpSpPr>
          <a:xfrm>
            <a:off x="360000" y="862936"/>
            <a:ext cx="8640000" cy="981888"/>
            <a:chOff x="360000" y="1188000"/>
            <a:chExt cx="8640000" cy="981888"/>
          </a:xfrm>
        </p:grpSpPr>
        <p:grpSp>
          <p:nvGrpSpPr>
            <p:cNvPr id="86" name="그룹 85"/>
            <p:cNvGrpSpPr/>
            <p:nvPr/>
          </p:nvGrpSpPr>
          <p:grpSpPr>
            <a:xfrm>
              <a:off x="360000" y="1476000"/>
              <a:ext cx="8640000" cy="324000"/>
              <a:chOff x="360000" y="1476000"/>
              <a:chExt cx="8640000" cy="324000"/>
            </a:xfrm>
          </p:grpSpPr>
          <p:cxnSp>
            <p:nvCxnSpPr>
              <p:cNvPr id="6" name="직선 화살표 연결선 5"/>
              <p:cNvCxnSpPr/>
              <p:nvPr/>
            </p:nvCxnSpPr>
            <p:spPr>
              <a:xfrm>
                <a:off x="360000" y="1800000"/>
                <a:ext cx="864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그룹 8"/>
              <p:cNvGrpSpPr/>
              <p:nvPr/>
            </p:nvGrpSpPr>
            <p:grpSpPr>
              <a:xfrm>
                <a:off x="360000" y="1476000"/>
                <a:ext cx="2880000" cy="288000"/>
                <a:chOff x="360000" y="1512000"/>
                <a:chExt cx="2880000" cy="288000"/>
              </a:xfrm>
            </p:grpSpPr>
            <p:sp>
              <p:nvSpPr>
                <p:cNvPr id="7" name="직사각형 6"/>
                <p:cNvSpPr/>
                <p:nvPr/>
              </p:nvSpPr>
              <p:spPr>
                <a:xfrm>
                  <a:off x="360000" y="1512000"/>
                  <a:ext cx="2880000" cy="288000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>
                  <a:off x="1584000" y="1584000"/>
                  <a:ext cx="445635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Success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4" name="그룹 93"/>
            <p:cNvGrpSpPr/>
            <p:nvPr/>
          </p:nvGrpSpPr>
          <p:grpSpPr>
            <a:xfrm>
              <a:off x="360000" y="1188000"/>
              <a:ext cx="714939" cy="288000"/>
              <a:chOff x="360000" y="1188000"/>
              <a:chExt cx="714939" cy="288000"/>
            </a:xfrm>
          </p:grpSpPr>
          <p:cxnSp>
            <p:nvCxnSpPr>
              <p:cNvPr id="91" name="직선 화살표 연결선 90"/>
              <p:cNvCxnSpPr/>
              <p:nvPr/>
            </p:nvCxnSpPr>
            <p:spPr>
              <a:xfrm>
                <a:off x="360000" y="1332000"/>
                <a:ext cx="0" cy="14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직사각형 92"/>
              <p:cNvSpPr/>
              <p:nvPr/>
            </p:nvSpPr>
            <p:spPr>
              <a:xfrm>
                <a:off x="360000" y="1188000"/>
                <a:ext cx="714939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CurrentTime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360000" y="1872000"/>
              <a:ext cx="2880000" cy="297888"/>
              <a:chOff x="360000" y="1872000"/>
              <a:chExt cx="2880000" cy="297888"/>
            </a:xfrm>
          </p:grpSpPr>
          <p:sp>
            <p:nvSpPr>
              <p:cNvPr id="95" name="왼쪽 중괄호 94"/>
              <p:cNvSpPr/>
              <p:nvPr/>
            </p:nvSpPr>
            <p:spPr>
              <a:xfrm rot="16200000">
                <a:off x="1728000" y="504000"/>
                <a:ext cx="144000" cy="2880000"/>
              </a:xfrm>
              <a:prstGeom prst="leftBrace">
                <a:avLst>
                  <a:gd name="adj1" fmla="val 45816"/>
                  <a:gd name="adj2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1330724" y="2016000"/>
                <a:ext cx="952185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MaxSectionTime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7" name="직사각형 96"/>
            <p:cNvSpPr/>
            <p:nvPr/>
          </p:nvSpPr>
          <p:spPr>
            <a:xfrm>
              <a:off x="8676000" y="1872000"/>
              <a:ext cx="282130" cy="15388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Time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360000" y="2231088"/>
            <a:ext cx="8640000" cy="981888"/>
            <a:chOff x="360000" y="2340000"/>
            <a:chExt cx="8640000" cy="981888"/>
          </a:xfrm>
        </p:grpSpPr>
        <p:grpSp>
          <p:nvGrpSpPr>
            <p:cNvPr id="87" name="그룹 86"/>
            <p:cNvGrpSpPr/>
            <p:nvPr/>
          </p:nvGrpSpPr>
          <p:grpSpPr>
            <a:xfrm>
              <a:off x="360000" y="2628000"/>
              <a:ext cx="8640000" cy="324000"/>
              <a:chOff x="360000" y="2268000"/>
              <a:chExt cx="8640000" cy="324000"/>
            </a:xfrm>
          </p:grpSpPr>
          <p:cxnSp>
            <p:nvCxnSpPr>
              <p:cNvPr id="10" name="직선 화살표 연결선 9"/>
              <p:cNvCxnSpPr/>
              <p:nvPr/>
            </p:nvCxnSpPr>
            <p:spPr>
              <a:xfrm>
                <a:off x="360000" y="2592000"/>
                <a:ext cx="864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그룹 10"/>
              <p:cNvGrpSpPr/>
              <p:nvPr/>
            </p:nvGrpSpPr>
            <p:grpSpPr>
              <a:xfrm>
                <a:off x="360000" y="2268000"/>
                <a:ext cx="2880000" cy="288000"/>
                <a:chOff x="360000" y="1512000"/>
                <a:chExt cx="2880000" cy="288000"/>
              </a:xfrm>
            </p:grpSpPr>
            <p:sp>
              <p:nvSpPr>
                <p:cNvPr id="12" name="직사각형 11"/>
                <p:cNvSpPr/>
                <p:nvPr/>
              </p:nvSpPr>
              <p:spPr>
                <a:xfrm>
                  <a:off x="360000" y="1512000"/>
                  <a:ext cx="2880000" cy="288000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1584000" y="1584000"/>
                  <a:ext cx="445635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Success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" name="그룹 13"/>
              <p:cNvGrpSpPr/>
              <p:nvPr/>
            </p:nvGrpSpPr>
            <p:grpSpPr>
              <a:xfrm>
                <a:off x="3240000" y="2268000"/>
                <a:ext cx="2880000" cy="288000"/>
                <a:chOff x="360000" y="1512000"/>
                <a:chExt cx="2880000" cy="288000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sp>
              <p:nvSpPr>
                <p:cNvPr id="15" name="직사각형 14"/>
                <p:cNvSpPr/>
                <p:nvPr/>
              </p:nvSpPr>
              <p:spPr>
                <a:xfrm>
                  <a:off x="360000" y="1512000"/>
                  <a:ext cx="2880000" cy="28800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1636098" y="1584000"/>
                  <a:ext cx="341440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Failed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09" name="그룹 108"/>
            <p:cNvGrpSpPr/>
            <p:nvPr/>
          </p:nvGrpSpPr>
          <p:grpSpPr>
            <a:xfrm>
              <a:off x="3240000" y="2340000"/>
              <a:ext cx="714939" cy="288000"/>
              <a:chOff x="360000" y="1188000"/>
              <a:chExt cx="714939" cy="288000"/>
            </a:xfrm>
          </p:grpSpPr>
          <p:cxnSp>
            <p:nvCxnSpPr>
              <p:cNvPr id="110" name="직선 화살표 연결선 109"/>
              <p:cNvCxnSpPr/>
              <p:nvPr/>
            </p:nvCxnSpPr>
            <p:spPr>
              <a:xfrm>
                <a:off x="360000" y="1332000"/>
                <a:ext cx="0" cy="14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직사각형 110"/>
              <p:cNvSpPr/>
              <p:nvPr/>
            </p:nvSpPr>
            <p:spPr>
              <a:xfrm>
                <a:off x="360000" y="1188000"/>
                <a:ext cx="714939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CurrentTime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360000" y="3024000"/>
              <a:ext cx="2880000" cy="297888"/>
              <a:chOff x="360000" y="1872000"/>
              <a:chExt cx="2880000" cy="297888"/>
            </a:xfrm>
          </p:grpSpPr>
          <p:sp>
            <p:nvSpPr>
              <p:cNvPr id="113" name="왼쪽 중괄호 112"/>
              <p:cNvSpPr/>
              <p:nvPr/>
            </p:nvSpPr>
            <p:spPr>
              <a:xfrm rot="16200000">
                <a:off x="1728000" y="504000"/>
                <a:ext cx="144000" cy="2880000"/>
              </a:xfrm>
              <a:prstGeom prst="leftBrace">
                <a:avLst>
                  <a:gd name="adj1" fmla="val 43611"/>
                  <a:gd name="adj2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1330724" y="2016000"/>
                <a:ext cx="952185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MaxSectionTime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5" name="직사각형 114"/>
            <p:cNvSpPr/>
            <p:nvPr/>
          </p:nvSpPr>
          <p:spPr>
            <a:xfrm>
              <a:off x="8640000" y="3024000"/>
              <a:ext cx="282130" cy="15388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Time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23" name="그룹 122"/>
            <p:cNvGrpSpPr/>
            <p:nvPr/>
          </p:nvGrpSpPr>
          <p:grpSpPr>
            <a:xfrm>
              <a:off x="3240000" y="3024000"/>
              <a:ext cx="2880000" cy="297888"/>
              <a:chOff x="360000" y="1872000"/>
              <a:chExt cx="2880000" cy="297888"/>
            </a:xfrm>
          </p:grpSpPr>
          <p:sp>
            <p:nvSpPr>
              <p:cNvPr id="124" name="왼쪽 중괄호 123"/>
              <p:cNvSpPr/>
              <p:nvPr/>
            </p:nvSpPr>
            <p:spPr>
              <a:xfrm rot="16200000">
                <a:off x="1728000" y="504000"/>
                <a:ext cx="144000" cy="2880000"/>
              </a:xfrm>
              <a:prstGeom prst="leftBrace">
                <a:avLst>
                  <a:gd name="adj1" fmla="val 45816"/>
                  <a:gd name="adj2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1330724" y="2016000"/>
                <a:ext cx="952185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MaxSectionTime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8" name="그룹 147"/>
          <p:cNvGrpSpPr/>
          <p:nvPr/>
        </p:nvGrpSpPr>
        <p:grpSpPr>
          <a:xfrm>
            <a:off x="360000" y="5004000"/>
            <a:ext cx="8640000" cy="1305888"/>
            <a:chOff x="360000" y="5004000"/>
            <a:chExt cx="8640000" cy="1305888"/>
          </a:xfrm>
        </p:grpSpPr>
        <p:grpSp>
          <p:nvGrpSpPr>
            <p:cNvPr id="89" name="그룹 88"/>
            <p:cNvGrpSpPr/>
            <p:nvPr/>
          </p:nvGrpSpPr>
          <p:grpSpPr>
            <a:xfrm>
              <a:off x="360000" y="5292000"/>
              <a:ext cx="8640000" cy="648000"/>
              <a:chOff x="360000" y="4068000"/>
              <a:chExt cx="8640000" cy="648000"/>
            </a:xfrm>
          </p:grpSpPr>
          <p:cxnSp>
            <p:nvCxnSpPr>
              <p:cNvPr id="33" name="직선 화살표 연결선 32"/>
              <p:cNvCxnSpPr/>
              <p:nvPr/>
            </p:nvCxnSpPr>
            <p:spPr>
              <a:xfrm>
                <a:off x="360000" y="4716000"/>
                <a:ext cx="864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그룹 33"/>
              <p:cNvGrpSpPr/>
              <p:nvPr/>
            </p:nvGrpSpPr>
            <p:grpSpPr>
              <a:xfrm>
                <a:off x="360000" y="4392000"/>
                <a:ext cx="2880000" cy="288000"/>
                <a:chOff x="360000" y="1512000"/>
                <a:chExt cx="2880000" cy="288000"/>
              </a:xfrm>
            </p:grpSpPr>
            <p:sp>
              <p:nvSpPr>
                <p:cNvPr id="41" name="직사각형 40"/>
                <p:cNvSpPr/>
                <p:nvPr/>
              </p:nvSpPr>
              <p:spPr>
                <a:xfrm>
                  <a:off x="360000" y="1512000"/>
                  <a:ext cx="2880000" cy="288000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42" name="직사각형 41"/>
                <p:cNvSpPr/>
                <p:nvPr/>
              </p:nvSpPr>
              <p:spPr>
                <a:xfrm>
                  <a:off x="1584000" y="1584000"/>
                  <a:ext cx="445635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Success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/>
              <p:cNvGrpSpPr/>
              <p:nvPr/>
            </p:nvGrpSpPr>
            <p:grpSpPr>
              <a:xfrm>
                <a:off x="3240000" y="4392000"/>
                <a:ext cx="2880000" cy="288000"/>
                <a:chOff x="360000" y="1512000"/>
                <a:chExt cx="2880000" cy="288000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sp>
              <p:nvSpPr>
                <p:cNvPr id="39" name="직사각형 38"/>
                <p:cNvSpPr/>
                <p:nvPr/>
              </p:nvSpPr>
              <p:spPr>
                <a:xfrm>
                  <a:off x="360000" y="1512000"/>
                  <a:ext cx="2880000" cy="28800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1636098" y="1584000"/>
                  <a:ext cx="341440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Failed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6" name="그룹 35"/>
              <p:cNvGrpSpPr/>
              <p:nvPr/>
            </p:nvGrpSpPr>
            <p:grpSpPr>
              <a:xfrm>
                <a:off x="3240000" y="4068000"/>
                <a:ext cx="1440000" cy="288000"/>
                <a:chOff x="3240000" y="4356000"/>
                <a:chExt cx="1440000" cy="288000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3240000" y="4356000"/>
                  <a:ext cx="1440000" cy="288000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3737182" y="4423056"/>
                  <a:ext cx="445635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Success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7" name="그룹 46"/>
              <p:cNvGrpSpPr/>
              <p:nvPr/>
            </p:nvGrpSpPr>
            <p:grpSpPr>
              <a:xfrm>
                <a:off x="4680000" y="4068000"/>
                <a:ext cx="2880000" cy="288000"/>
                <a:chOff x="360000" y="1512000"/>
                <a:chExt cx="2880000" cy="288000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sp>
              <p:nvSpPr>
                <p:cNvPr id="48" name="직사각형 47"/>
                <p:cNvSpPr/>
                <p:nvPr/>
              </p:nvSpPr>
              <p:spPr>
                <a:xfrm>
                  <a:off x="360000" y="1512000"/>
                  <a:ext cx="2880000" cy="28800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1636098" y="1584000"/>
                  <a:ext cx="341440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Failed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1" name="그룹 130"/>
            <p:cNvGrpSpPr/>
            <p:nvPr/>
          </p:nvGrpSpPr>
          <p:grpSpPr>
            <a:xfrm>
              <a:off x="4680000" y="5004000"/>
              <a:ext cx="714939" cy="288000"/>
              <a:chOff x="360000" y="1188000"/>
              <a:chExt cx="714939" cy="288000"/>
            </a:xfrm>
          </p:grpSpPr>
          <p:cxnSp>
            <p:nvCxnSpPr>
              <p:cNvPr id="132" name="직선 화살표 연결선 131"/>
              <p:cNvCxnSpPr/>
              <p:nvPr/>
            </p:nvCxnSpPr>
            <p:spPr>
              <a:xfrm>
                <a:off x="360000" y="1332000"/>
                <a:ext cx="0" cy="14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직사각형 132"/>
              <p:cNvSpPr/>
              <p:nvPr/>
            </p:nvSpPr>
            <p:spPr>
              <a:xfrm>
                <a:off x="360000" y="1188000"/>
                <a:ext cx="714939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CurrentTime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4" name="그룹 133"/>
            <p:cNvGrpSpPr/>
            <p:nvPr/>
          </p:nvGrpSpPr>
          <p:grpSpPr>
            <a:xfrm>
              <a:off x="360000" y="6012000"/>
              <a:ext cx="2880000" cy="297888"/>
              <a:chOff x="360000" y="1872000"/>
              <a:chExt cx="2880000" cy="297888"/>
            </a:xfrm>
          </p:grpSpPr>
          <p:sp>
            <p:nvSpPr>
              <p:cNvPr id="135" name="왼쪽 중괄호 134"/>
              <p:cNvSpPr/>
              <p:nvPr/>
            </p:nvSpPr>
            <p:spPr>
              <a:xfrm rot="16200000">
                <a:off x="1728000" y="504000"/>
                <a:ext cx="144000" cy="2880000"/>
              </a:xfrm>
              <a:prstGeom prst="leftBrace">
                <a:avLst>
                  <a:gd name="adj1" fmla="val 51328"/>
                  <a:gd name="adj2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1330724" y="2016000"/>
                <a:ext cx="952185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MaxSectionTime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7" name="직사각형 136"/>
            <p:cNvSpPr/>
            <p:nvPr/>
          </p:nvSpPr>
          <p:spPr>
            <a:xfrm>
              <a:off x="8640000" y="6012000"/>
              <a:ext cx="282130" cy="15388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Time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38" name="그룹 137"/>
            <p:cNvGrpSpPr/>
            <p:nvPr/>
          </p:nvGrpSpPr>
          <p:grpSpPr>
            <a:xfrm>
              <a:off x="3240000" y="6012000"/>
              <a:ext cx="1440000" cy="297888"/>
              <a:chOff x="360000" y="1872000"/>
              <a:chExt cx="1440000" cy="297888"/>
            </a:xfrm>
          </p:grpSpPr>
          <p:sp>
            <p:nvSpPr>
              <p:cNvPr id="139" name="왼쪽 중괄호 138"/>
              <p:cNvSpPr/>
              <p:nvPr/>
            </p:nvSpPr>
            <p:spPr>
              <a:xfrm rot="16200000">
                <a:off x="1008000" y="1224000"/>
                <a:ext cx="144000" cy="1440000"/>
              </a:xfrm>
              <a:prstGeom prst="leftBrace">
                <a:avLst>
                  <a:gd name="adj1" fmla="val 51328"/>
                  <a:gd name="adj2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540000" y="2016000"/>
                <a:ext cx="1074013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MaxSectionTime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/2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4680000" y="6012000"/>
              <a:ext cx="2880000" cy="297888"/>
              <a:chOff x="360000" y="1872000"/>
              <a:chExt cx="2880000" cy="297888"/>
            </a:xfrm>
          </p:grpSpPr>
          <p:sp>
            <p:nvSpPr>
              <p:cNvPr id="143" name="왼쪽 중괄호 142"/>
              <p:cNvSpPr/>
              <p:nvPr/>
            </p:nvSpPr>
            <p:spPr>
              <a:xfrm rot="16200000">
                <a:off x="1728000" y="504000"/>
                <a:ext cx="144000" cy="2880000"/>
              </a:xfrm>
              <a:prstGeom prst="leftBrace">
                <a:avLst>
                  <a:gd name="adj1" fmla="val 44714"/>
                  <a:gd name="adj2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1330724" y="2016000"/>
                <a:ext cx="952185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MaxSectionTime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51" name="그룹 150"/>
          <p:cNvGrpSpPr/>
          <p:nvPr/>
        </p:nvGrpSpPr>
        <p:grpSpPr>
          <a:xfrm>
            <a:off x="360000" y="3419256"/>
            <a:ext cx="8640000" cy="1305888"/>
            <a:chOff x="360000" y="3132000"/>
            <a:chExt cx="8640000" cy="1305888"/>
          </a:xfrm>
        </p:grpSpPr>
        <p:grpSp>
          <p:nvGrpSpPr>
            <p:cNvPr id="145" name="그룹 144"/>
            <p:cNvGrpSpPr/>
            <p:nvPr/>
          </p:nvGrpSpPr>
          <p:grpSpPr>
            <a:xfrm>
              <a:off x="360000" y="3132000"/>
              <a:ext cx="8640000" cy="1305888"/>
              <a:chOff x="360000" y="3132000"/>
              <a:chExt cx="8640000" cy="1305888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360000" y="3429344"/>
                <a:ext cx="8640000" cy="648000"/>
                <a:chOff x="360000" y="2916000"/>
                <a:chExt cx="8640000" cy="648000"/>
              </a:xfrm>
            </p:grpSpPr>
            <p:cxnSp>
              <p:nvCxnSpPr>
                <p:cNvPr id="19" name="직선 화살표 연결선 18"/>
                <p:cNvCxnSpPr/>
                <p:nvPr/>
              </p:nvCxnSpPr>
              <p:spPr>
                <a:xfrm>
                  <a:off x="360000" y="3564000"/>
                  <a:ext cx="86400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그룹 19"/>
                <p:cNvGrpSpPr/>
                <p:nvPr/>
              </p:nvGrpSpPr>
              <p:grpSpPr>
                <a:xfrm>
                  <a:off x="360000" y="3240000"/>
                  <a:ext cx="2880000" cy="288000"/>
                  <a:chOff x="360000" y="1512000"/>
                  <a:chExt cx="2880000" cy="288000"/>
                </a:xfrm>
              </p:grpSpPr>
              <p:sp>
                <p:nvSpPr>
                  <p:cNvPr id="24" name="직사각형 23"/>
                  <p:cNvSpPr/>
                  <p:nvPr/>
                </p:nvSpPr>
                <p:spPr>
                  <a:xfrm>
                    <a:off x="360000" y="1512000"/>
                    <a:ext cx="2880000" cy="28800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25" name="직사각형 24"/>
                  <p:cNvSpPr/>
                  <p:nvPr/>
                </p:nvSpPr>
                <p:spPr>
                  <a:xfrm>
                    <a:off x="1584000" y="1584000"/>
                    <a:ext cx="44563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Success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1" name="그룹 20"/>
                <p:cNvGrpSpPr/>
                <p:nvPr/>
              </p:nvGrpSpPr>
              <p:grpSpPr>
                <a:xfrm>
                  <a:off x="3240000" y="3240000"/>
                  <a:ext cx="2880000" cy="288000"/>
                  <a:chOff x="360000" y="1512000"/>
                  <a:chExt cx="2880000" cy="288000"/>
                </a:xfr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22" name="직사각형 21"/>
                  <p:cNvSpPr/>
                  <p:nvPr/>
                </p:nvSpPr>
                <p:spPr>
                  <a:xfrm>
                    <a:off x="360000" y="1512000"/>
                    <a:ext cx="2880000" cy="288000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23" name="직사각형 22"/>
                  <p:cNvSpPr/>
                  <p:nvPr/>
                </p:nvSpPr>
                <p:spPr>
                  <a:xfrm>
                    <a:off x="1636098" y="1584000"/>
                    <a:ext cx="341440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Failed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0" name="그룹 29"/>
                <p:cNvGrpSpPr/>
                <p:nvPr/>
              </p:nvGrpSpPr>
              <p:grpSpPr>
                <a:xfrm>
                  <a:off x="3240000" y="2916000"/>
                  <a:ext cx="1440000" cy="288000"/>
                  <a:chOff x="3240000" y="4356000"/>
                  <a:chExt cx="1440000" cy="288000"/>
                </a:xfrm>
              </p:grpSpPr>
              <p:sp>
                <p:nvSpPr>
                  <p:cNvPr id="26" name="직사각형 25"/>
                  <p:cNvSpPr/>
                  <p:nvPr/>
                </p:nvSpPr>
                <p:spPr>
                  <a:xfrm>
                    <a:off x="3240000" y="4356000"/>
                    <a:ext cx="1440000" cy="28800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29" name="직사각형 28"/>
                  <p:cNvSpPr/>
                  <p:nvPr/>
                </p:nvSpPr>
                <p:spPr>
                  <a:xfrm>
                    <a:off x="3737182" y="4423056"/>
                    <a:ext cx="44563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Success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16" name="그룹 115"/>
              <p:cNvGrpSpPr/>
              <p:nvPr/>
            </p:nvGrpSpPr>
            <p:grpSpPr>
              <a:xfrm>
                <a:off x="3240000" y="3132000"/>
                <a:ext cx="714939" cy="288000"/>
                <a:chOff x="360000" y="1188000"/>
                <a:chExt cx="714939" cy="288000"/>
              </a:xfrm>
            </p:grpSpPr>
            <p:cxnSp>
              <p:nvCxnSpPr>
                <p:cNvPr id="117" name="직선 화살표 연결선 116"/>
                <p:cNvCxnSpPr/>
                <p:nvPr/>
              </p:nvCxnSpPr>
              <p:spPr>
                <a:xfrm>
                  <a:off x="360000" y="1332000"/>
                  <a:ext cx="0" cy="144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직사각형 117"/>
                <p:cNvSpPr/>
                <p:nvPr/>
              </p:nvSpPr>
              <p:spPr>
                <a:xfrm>
                  <a:off x="360000" y="1188000"/>
                  <a:ext cx="714939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CurrentTime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9" name="그룹 118"/>
              <p:cNvGrpSpPr/>
              <p:nvPr/>
            </p:nvGrpSpPr>
            <p:grpSpPr>
              <a:xfrm>
                <a:off x="360000" y="4140000"/>
                <a:ext cx="2880000" cy="297888"/>
                <a:chOff x="360000" y="1872000"/>
                <a:chExt cx="2880000" cy="297888"/>
              </a:xfrm>
            </p:grpSpPr>
            <p:sp>
              <p:nvSpPr>
                <p:cNvPr id="120" name="왼쪽 중괄호 119"/>
                <p:cNvSpPr/>
                <p:nvPr/>
              </p:nvSpPr>
              <p:spPr>
                <a:xfrm rot="16200000">
                  <a:off x="1728000" y="504000"/>
                  <a:ext cx="144000" cy="2880000"/>
                </a:xfrm>
                <a:prstGeom prst="leftBrace">
                  <a:avLst>
                    <a:gd name="adj1" fmla="val 39201"/>
                    <a:gd name="adj2" fmla="val 50000"/>
                  </a:avLst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1330724" y="2016000"/>
                  <a:ext cx="952185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MaxSectionTime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2" name="직사각형 121"/>
              <p:cNvSpPr/>
              <p:nvPr/>
            </p:nvSpPr>
            <p:spPr>
              <a:xfrm>
                <a:off x="8640000" y="4140000"/>
                <a:ext cx="282130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7" name="그룹 126"/>
              <p:cNvGrpSpPr/>
              <p:nvPr/>
            </p:nvGrpSpPr>
            <p:grpSpPr>
              <a:xfrm>
                <a:off x="3240000" y="4140000"/>
                <a:ext cx="1440000" cy="297888"/>
                <a:chOff x="360000" y="1872000"/>
                <a:chExt cx="1440000" cy="297888"/>
              </a:xfrm>
            </p:grpSpPr>
            <p:sp>
              <p:nvSpPr>
                <p:cNvPr id="128" name="왼쪽 중괄호 127"/>
                <p:cNvSpPr/>
                <p:nvPr/>
              </p:nvSpPr>
              <p:spPr>
                <a:xfrm rot="16200000">
                  <a:off x="1008000" y="1224000"/>
                  <a:ext cx="144000" cy="1440000"/>
                </a:xfrm>
                <a:prstGeom prst="leftBrace">
                  <a:avLst>
                    <a:gd name="adj1" fmla="val 39201"/>
                    <a:gd name="adj2" fmla="val 50000"/>
                  </a:avLst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>
                  <a:off x="540000" y="2016000"/>
                  <a:ext cx="1074013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MaxSectionTime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/2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49" name="직사각형 148"/>
            <p:cNvSpPr/>
            <p:nvPr/>
          </p:nvSpPr>
          <p:spPr>
            <a:xfrm>
              <a:off x="4770176" y="3265567"/>
              <a:ext cx="1192635" cy="307777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SectionTime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control:</a:t>
              </a:r>
            </a:p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SectionTime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/=2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50" name="직선 화살표 연결선 149"/>
            <p:cNvCxnSpPr>
              <a:stCxn id="149" idx="1"/>
            </p:cNvCxnSpPr>
            <p:nvPr/>
          </p:nvCxnSpPr>
          <p:spPr>
            <a:xfrm flipH="1">
              <a:off x="4547073" y="3419456"/>
              <a:ext cx="223103" cy="1538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568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46</a:t>
            </a:fld>
            <a:endParaRPr lang="ko-KR" altLang="en-US" dirty="0"/>
          </a:p>
        </p:txBody>
      </p:sp>
      <p:grpSp>
        <p:nvGrpSpPr>
          <p:cNvPr id="97" name="그룹 96"/>
          <p:cNvGrpSpPr/>
          <p:nvPr/>
        </p:nvGrpSpPr>
        <p:grpSpPr>
          <a:xfrm>
            <a:off x="360000" y="0"/>
            <a:ext cx="8640000" cy="972000"/>
            <a:chOff x="360000" y="5040000"/>
            <a:chExt cx="8640000" cy="972000"/>
          </a:xfrm>
        </p:grpSpPr>
        <p:cxnSp>
          <p:nvCxnSpPr>
            <p:cNvPr id="98" name="직선 화살표 연결선 97"/>
            <p:cNvCxnSpPr/>
            <p:nvPr/>
          </p:nvCxnSpPr>
          <p:spPr>
            <a:xfrm>
              <a:off x="360000" y="6012000"/>
              <a:ext cx="8640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그룹 98"/>
            <p:cNvGrpSpPr/>
            <p:nvPr/>
          </p:nvGrpSpPr>
          <p:grpSpPr>
            <a:xfrm>
              <a:off x="360000" y="5688000"/>
              <a:ext cx="2880000" cy="288000"/>
              <a:chOff x="360000" y="1512000"/>
              <a:chExt cx="2880000" cy="288000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360000" y="1512000"/>
                <a:ext cx="2880000" cy="288000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dirty="0" smtClean="0">
                  <a:solidFill>
                    <a:schemeClr val="tx1"/>
                  </a:solidFill>
                  <a:effectLst>
                    <a:glow rad="457200">
                      <a:schemeClr val="bg1"/>
                    </a:glow>
                  </a:effectLst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1584000" y="1584000"/>
                <a:ext cx="445635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Success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3240000" y="5688000"/>
              <a:ext cx="2880000" cy="288000"/>
              <a:chOff x="360000" y="1512000"/>
              <a:chExt cx="2880000" cy="288000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sp>
            <p:nvSpPr>
              <p:cNvPr id="110" name="직사각형 109"/>
              <p:cNvSpPr/>
              <p:nvPr/>
            </p:nvSpPr>
            <p:spPr>
              <a:xfrm>
                <a:off x="360000" y="1512000"/>
                <a:ext cx="2880000" cy="288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dirty="0" smtClean="0">
                  <a:solidFill>
                    <a:schemeClr val="tx1"/>
                  </a:solidFill>
                  <a:effectLst>
                    <a:glow rad="457200">
                      <a:schemeClr val="bg1"/>
                    </a:glow>
                  </a:effectLst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1636098" y="1584000"/>
                <a:ext cx="341440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Failed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3240000" y="5364000"/>
              <a:ext cx="1440000" cy="288000"/>
              <a:chOff x="3240000" y="4356000"/>
              <a:chExt cx="1440000" cy="288000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3240000" y="4356000"/>
                <a:ext cx="1440000" cy="288000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dirty="0" smtClean="0">
                  <a:solidFill>
                    <a:schemeClr val="tx1"/>
                  </a:solidFill>
                  <a:effectLst>
                    <a:glow rad="457200">
                      <a:schemeClr val="bg1"/>
                    </a:glow>
                  </a:effectLst>
                </a:endParaRPr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3737182" y="4423056"/>
                <a:ext cx="445635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Success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4680000" y="5364000"/>
              <a:ext cx="2880000" cy="288000"/>
              <a:chOff x="360000" y="1512000"/>
              <a:chExt cx="2880000" cy="288000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sp>
            <p:nvSpPr>
              <p:cNvPr id="106" name="직사각형 105"/>
              <p:cNvSpPr/>
              <p:nvPr/>
            </p:nvSpPr>
            <p:spPr>
              <a:xfrm>
                <a:off x="360000" y="1512000"/>
                <a:ext cx="2880000" cy="288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dirty="0" smtClean="0">
                  <a:solidFill>
                    <a:schemeClr val="tx1"/>
                  </a:solidFill>
                  <a:effectLst>
                    <a:glow rad="457200">
                      <a:schemeClr val="bg1"/>
                    </a:glow>
                  </a:effectLst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1636098" y="1584000"/>
                <a:ext cx="341440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Failed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4680000" y="5040000"/>
              <a:ext cx="1440000" cy="288000"/>
              <a:chOff x="360000" y="1512000"/>
              <a:chExt cx="1440000" cy="288000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sp>
            <p:nvSpPr>
              <p:cNvPr id="104" name="직사각형 103"/>
              <p:cNvSpPr/>
              <p:nvPr/>
            </p:nvSpPr>
            <p:spPr>
              <a:xfrm>
                <a:off x="360000" y="1512000"/>
                <a:ext cx="1440000" cy="288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dirty="0" smtClean="0">
                  <a:solidFill>
                    <a:schemeClr val="tx1"/>
                  </a:solidFill>
                  <a:effectLst>
                    <a:glow rad="457200">
                      <a:schemeClr val="bg1"/>
                    </a:glow>
                  </a:effectLst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900000" y="1584000"/>
                <a:ext cx="341440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Failed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6" name="그룹 115"/>
          <p:cNvGrpSpPr/>
          <p:nvPr/>
        </p:nvGrpSpPr>
        <p:grpSpPr>
          <a:xfrm>
            <a:off x="4680000" y="-288000"/>
            <a:ext cx="714939" cy="288000"/>
            <a:chOff x="360000" y="1188000"/>
            <a:chExt cx="714939" cy="288000"/>
          </a:xfrm>
        </p:grpSpPr>
        <p:cxnSp>
          <p:nvCxnSpPr>
            <p:cNvPr id="127" name="직선 화살표 연결선 126"/>
            <p:cNvCxnSpPr/>
            <p:nvPr/>
          </p:nvCxnSpPr>
          <p:spPr>
            <a:xfrm>
              <a:off x="360000" y="1332000"/>
              <a:ext cx="0" cy="1440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직사각형 127"/>
            <p:cNvSpPr/>
            <p:nvPr/>
          </p:nvSpPr>
          <p:spPr>
            <a:xfrm>
              <a:off x="360000" y="1188000"/>
              <a:ext cx="714939" cy="15388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CurrentTime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360000" y="1008000"/>
            <a:ext cx="8562130" cy="333888"/>
            <a:chOff x="360000" y="1008000"/>
            <a:chExt cx="8562130" cy="333888"/>
          </a:xfrm>
        </p:grpSpPr>
        <p:grpSp>
          <p:nvGrpSpPr>
            <p:cNvPr id="117" name="그룹 116"/>
            <p:cNvGrpSpPr/>
            <p:nvPr/>
          </p:nvGrpSpPr>
          <p:grpSpPr>
            <a:xfrm>
              <a:off x="360000" y="1044000"/>
              <a:ext cx="2880000" cy="297888"/>
              <a:chOff x="360000" y="1872000"/>
              <a:chExt cx="2880000" cy="297888"/>
            </a:xfrm>
          </p:grpSpPr>
          <p:sp>
            <p:nvSpPr>
              <p:cNvPr id="125" name="왼쪽 중괄호 124"/>
              <p:cNvSpPr/>
              <p:nvPr/>
            </p:nvSpPr>
            <p:spPr>
              <a:xfrm rot="16200000">
                <a:off x="1728000" y="504000"/>
                <a:ext cx="144000" cy="2880000"/>
              </a:xfrm>
              <a:prstGeom prst="leftBrace">
                <a:avLst>
                  <a:gd name="adj1" fmla="val 51328"/>
                  <a:gd name="adj2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1330724" y="2016000"/>
                <a:ext cx="952185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MaxSectionTime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8" name="직사각형 117"/>
            <p:cNvSpPr/>
            <p:nvPr/>
          </p:nvSpPr>
          <p:spPr>
            <a:xfrm>
              <a:off x="8640000" y="1008000"/>
              <a:ext cx="282130" cy="15388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Time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19" name="그룹 118"/>
            <p:cNvGrpSpPr/>
            <p:nvPr/>
          </p:nvGrpSpPr>
          <p:grpSpPr>
            <a:xfrm>
              <a:off x="3240000" y="1044000"/>
              <a:ext cx="1440000" cy="297888"/>
              <a:chOff x="360000" y="1872000"/>
              <a:chExt cx="1440000" cy="297888"/>
            </a:xfrm>
          </p:grpSpPr>
          <p:sp>
            <p:nvSpPr>
              <p:cNvPr id="123" name="왼쪽 중괄호 122"/>
              <p:cNvSpPr/>
              <p:nvPr/>
            </p:nvSpPr>
            <p:spPr>
              <a:xfrm rot="16200000">
                <a:off x="1008000" y="1224000"/>
                <a:ext cx="144000" cy="1440000"/>
              </a:xfrm>
              <a:prstGeom prst="leftBrace">
                <a:avLst>
                  <a:gd name="adj1" fmla="val 51328"/>
                  <a:gd name="adj2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540000" y="2016000"/>
                <a:ext cx="1074013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MaxSectionTime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/2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4680000" y="1044000"/>
              <a:ext cx="1440000" cy="297888"/>
              <a:chOff x="360000" y="1872000"/>
              <a:chExt cx="1440000" cy="297888"/>
            </a:xfrm>
          </p:grpSpPr>
          <p:sp>
            <p:nvSpPr>
              <p:cNvPr id="143" name="왼쪽 중괄호 142"/>
              <p:cNvSpPr/>
              <p:nvPr/>
            </p:nvSpPr>
            <p:spPr>
              <a:xfrm rot="16200000">
                <a:off x="1008000" y="1224000"/>
                <a:ext cx="144000" cy="1440000"/>
              </a:xfrm>
              <a:prstGeom prst="leftBrace">
                <a:avLst>
                  <a:gd name="adj1" fmla="val 51328"/>
                  <a:gd name="adj2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540000" y="2016000"/>
                <a:ext cx="1074013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MaxSectionTime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/2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76" name="그룹 175"/>
          <p:cNvGrpSpPr/>
          <p:nvPr/>
        </p:nvGrpSpPr>
        <p:grpSpPr>
          <a:xfrm>
            <a:off x="359999" y="2124000"/>
            <a:ext cx="8640001" cy="1953888"/>
            <a:chOff x="359999" y="1404000"/>
            <a:chExt cx="8640001" cy="1953888"/>
          </a:xfrm>
        </p:grpSpPr>
        <p:grpSp>
          <p:nvGrpSpPr>
            <p:cNvPr id="161" name="그룹 160"/>
            <p:cNvGrpSpPr/>
            <p:nvPr/>
          </p:nvGrpSpPr>
          <p:grpSpPr>
            <a:xfrm>
              <a:off x="360000" y="1692000"/>
              <a:ext cx="8640000" cy="1296000"/>
              <a:chOff x="360000" y="1692000"/>
              <a:chExt cx="8640000" cy="1296000"/>
            </a:xfrm>
          </p:grpSpPr>
          <p:cxnSp>
            <p:nvCxnSpPr>
              <p:cNvPr id="5" name="직선 화살표 연결선 4"/>
              <p:cNvCxnSpPr/>
              <p:nvPr/>
            </p:nvCxnSpPr>
            <p:spPr>
              <a:xfrm>
                <a:off x="360000" y="2988000"/>
                <a:ext cx="864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그룹 5"/>
              <p:cNvGrpSpPr/>
              <p:nvPr/>
            </p:nvGrpSpPr>
            <p:grpSpPr>
              <a:xfrm>
                <a:off x="360000" y="2664000"/>
                <a:ext cx="2880000" cy="288000"/>
                <a:chOff x="360000" y="1512000"/>
                <a:chExt cx="2880000" cy="288000"/>
              </a:xfrm>
            </p:grpSpPr>
            <p:sp>
              <p:nvSpPr>
                <p:cNvPr id="19" name="직사각형 18"/>
                <p:cNvSpPr/>
                <p:nvPr/>
              </p:nvSpPr>
              <p:spPr>
                <a:xfrm>
                  <a:off x="360000" y="1512000"/>
                  <a:ext cx="2880000" cy="288000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1584000" y="1584000"/>
                  <a:ext cx="445635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Success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" name="그룹 6"/>
              <p:cNvGrpSpPr/>
              <p:nvPr/>
            </p:nvGrpSpPr>
            <p:grpSpPr>
              <a:xfrm>
                <a:off x="3240000" y="2664000"/>
                <a:ext cx="2880000" cy="288000"/>
                <a:chOff x="360000" y="1512000"/>
                <a:chExt cx="2880000" cy="288000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sp>
              <p:nvSpPr>
                <p:cNvPr id="17" name="직사각형 16"/>
                <p:cNvSpPr/>
                <p:nvPr/>
              </p:nvSpPr>
              <p:spPr>
                <a:xfrm>
                  <a:off x="360000" y="1512000"/>
                  <a:ext cx="2880000" cy="28800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1636098" y="1584000"/>
                  <a:ext cx="341440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Failed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" name="그룹 7"/>
              <p:cNvGrpSpPr/>
              <p:nvPr/>
            </p:nvGrpSpPr>
            <p:grpSpPr>
              <a:xfrm>
                <a:off x="3240000" y="2340000"/>
                <a:ext cx="1440000" cy="288000"/>
                <a:chOff x="3240000" y="4356000"/>
                <a:chExt cx="1440000" cy="288000"/>
              </a:xfrm>
            </p:grpSpPr>
            <p:sp>
              <p:nvSpPr>
                <p:cNvPr id="15" name="직사각형 14"/>
                <p:cNvSpPr/>
                <p:nvPr/>
              </p:nvSpPr>
              <p:spPr>
                <a:xfrm>
                  <a:off x="3240000" y="4356000"/>
                  <a:ext cx="1440000" cy="288000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3737182" y="4423056"/>
                  <a:ext cx="445635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Success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4680000" y="2340000"/>
                <a:ext cx="2880000" cy="288000"/>
                <a:chOff x="360000" y="1512000"/>
                <a:chExt cx="2880000" cy="288000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sp>
              <p:nvSpPr>
                <p:cNvPr id="13" name="직사각형 12"/>
                <p:cNvSpPr/>
                <p:nvPr/>
              </p:nvSpPr>
              <p:spPr>
                <a:xfrm>
                  <a:off x="360000" y="1512000"/>
                  <a:ext cx="2880000" cy="28800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1636098" y="1584000"/>
                  <a:ext cx="341440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Failed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4680000" y="2016000"/>
                <a:ext cx="1440000" cy="288000"/>
                <a:chOff x="360000" y="1512000"/>
                <a:chExt cx="1440000" cy="288000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sp>
              <p:nvSpPr>
                <p:cNvPr id="11" name="직사각형 10"/>
                <p:cNvSpPr/>
                <p:nvPr/>
              </p:nvSpPr>
              <p:spPr>
                <a:xfrm>
                  <a:off x="360000" y="1512000"/>
                  <a:ext cx="1440000" cy="28800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900000" y="1584000"/>
                  <a:ext cx="341440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Failed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" name="그룹 20"/>
              <p:cNvGrpSpPr/>
              <p:nvPr/>
            </p:nvGrpSpPr>
            <p:grpSpPr>
              <a:xfrm>
                <a:off x="4680000" y="1692000"/>
                <a:ext cx="720000" cy="288000"/>
                <a:chOff x="3240000" y="4356000"/>
                <a:chExt cx="720000" cy="288000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sp>
              <p:nvSpPr>
                <p:cNvPr id="22" name="직사각형 21"/>
                <p:cNvSpPr/>
                <p:nvPr/>
              </p:nvSpPr>
              <p:spPr>
                <a:xfrm>
                  <a:off x="3240000" y="4356000"/>
                  <a:ext cx="720000" cy="28800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3420000" y="4423056"/>
                  <a:ext cx="341440" cy="153888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Failed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47" name="그룹 146"/>
            <p:cNvGrpSpPr/>
            <p:nvPr/>
          </p:nvGrpSpPr>
          <p:grpSpPr>
            <a:xfrm>
              <a:off x="4680000" y="1404000"/>
              <a:ext cx="714939" cy="288000"/>
              <a:chOff x="360000" y="1188000"/>
              <a:chExt cx="714939" cy="288000"/>
            </a:xfrm>
          </p:grpSpPr>
          <p:cxnSp>
            <p:nvCxnSpPr>
              <p:cNvPr id="148" name="직선 화살표 연결선 147"/>
              <p:cNvCxnSpPr/>
              <p:nvPr/>
            </p:nvCxnSpPr>
            <p:spPr>
              <a:xfrm>
                <a:off x="360000" y="1332000"/>
                <a:ext cx="0" cy="14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직사각형 148"/>
              <p:cNvSpPr/>
              <p:nvPr/>
            </p:nvSpPr>
            <p:spPr>
              <a:xfrm>
                <a:off x="360000" y="1188000"/>
                <a:ext cx="714939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CurrentTime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359999" y="3024000"/>
              <a:ext cx="8562130" cy="333888"/>
              <a:chOff x="360000" y="1008000"/>
              <a:chExt cx="8562130" cy="333888"/>
            </a:xfrm>
          </p:grpSpPr>
          <p:grpSp>
            <p:nvGrpSpPr>
              <p:cNvPr id="151" name="그룹 150"/>
              <p:cNvGrpSpPr/>
              <p:nvPr/>
            </p:nvGrpSpPr>
            <p:grpSpPr>
              <a:xfrm>
                <a:off x="360000" y="1044000"/>
                <a:ext cx="2880000" cy="297888"/>
                <a:chOff x="360000" y="1872000"/>
                <a:chExt cx="2880000" cy="297888"/>
              </a:xfrm>
            </p:grpSpPr>
            <p:sp>
              <p:nvSpPr>
                <p:cNvPr id="159" name="왼쪽 중괄호 158"/>
                <p:cNvSpPr/>
                <p:nvPr/>
              </p:nvSpPr>
              <p:spPr>
                <a:xfrm rot="16200000">
                  <a:off x="1728000" y="504000"/>
                  <a:ext cx="144000" cy="2880000"/>
                </a:xfrm>
                <a:prstGeom prst="leftBrace">
                  <a:avLst>
                    <a:gd name="adj1" fmla="val 51328"/>
                    <a:gd name="adj2" fmla="val 50000"/>
                  </a:avLst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직사각형 159"/>
                <p:cNvSpPr/>
                <p:nvPr/>
              </p:nvSpPr>
              <p:spPr>
                <a:xfrm>
                  <a:off x="1330724" y="2016000"/>
                  <a:ext cx="952185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MaxSectionTime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2" name="직사각형 151"/>
              <p:cNvSpPr/>
              <p:nvPr/>
            </p:nvSpPr>
            <p:spPr>
              <a:xfrm>
                <a:off x="8640000" y="1008000"/>
                <a:ext cx="282130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3" name="그룹 152"/>
              <p:cNvGrpSpPr/>
              <p:nvPr/>
            </p:nvGrpSpPr>
            <p:grpSpPr>
              <a:xfrm>
                <a:off x="3240000" y="1044000"/>
                <a:ext cx="1440000" cy="297888"/>
                <a:chOff x="360000" y="1872000"/>
                <a:chExt cx="1440000" cy="297888"/>
              </a:xfrm>
            </p:grpSpPr>
            <p:sp>
              <p:nvSpPr>
                <p:cNvPr id="157" name="왼쪽 중괄호 156"/>
                <p:cNvSpPr/>
                <p:nvPr/>
              </p:nvSpPr>
              <p:spPr>
                <a:xfrm rot="16200000">
                  <a:off x="1008000" y="1224000"/>
                  <a:ext cx="144000" cy="1440000"/>
                </a:xfrm>
                <a:prstGeom prst="leftBrace">
                  <a:avLst>
                    <a:gd name="adj1" fmla="val 51328"/>
                    <a:gd name="adj2" fmla="val 50000"/>
                  </a:avLst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직사각형 157"/>
                <p:cNvSpPr/>
                <p:nvPr/>
              </p:nvSpPr>
              <p:spPr>
                <a:xfrm>
                  <a:off x="540000" y="2016000"/>
                  <a:ext cx="1074013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MaxSectionTime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/2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54" name="그룹 153"/>
              <p:cNvGrpSpPr/>
              <p:nvPr/>
            </p:nvGrpSpPr>
            <p:grpSpPr>
              <a:xfrm>
                <a:off x="4680000" y="1044000"/>
                <a:ext cx="720000" cy="297888"/>
                <a:chOff x="360000" y="1872000"/>
                <a:chExt cx="720000" cy="297888"/>
              </a:xfrm>
            </p:grpSpPr>
            <p:sp>
              <p:nvSpPr>
                <p:cNvPr id="155" name="왼쪽 중괄호 154"/>
                <p:cNvSpPr/>
                <p:nvPr/>
              </p:nvSpPr>
              <p:spPr>
                <a:xfrm rot="16200000">
                  <a:off x="648000" y="1584000"/>
                  <a:ext cx="144000" cy="720000"/>
                </a:xfrm>
                <a:prstGeom prst="leftBrace">
                  <a:avLst>
                    <a:gd name="adj1" fmla="val 51328"/>
                    <a:gd name="adj2" fmla="val 50000"/>
                  </a:avLst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직사각형 155"/>
                <p:cNvSpPr/>
                <p:nvPr/>
              </p:nvSpPr>
              <p:spPr>
                <a:xfrm>
                  <a:off x="540001" y="2016000"/>
                  <a:ext cx="376706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MST/4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88" name="그룹 187"/>
          <p:cNvGrpSpPr/>
          <p:nvPr/>
        </p:nvGrpSpPr>
        <p:grpSpPr>
          <a:xfrm>
            <a:off x="360000" y="4392000"/>
            <a:ext cx="8640000" cy="2277888"/>
            <a:chOff x="360000" y="4392000"/>
            <a:chExt cx="8640000" cy="2277888"/>
          </a:xfrm>
        </p:grpSpPr>
        <p:grpSp>
          <p:nvGrpSpPr>
            <p:cNvPr id="179" name="그룹 178"/>
            <p:cNvGrpSpPr/>
            <p:nvPr/>
          </p:nvGrpSpPr>
          <p:grpSpPr>
            <a:xfrm>
              <a:off x="360000" y="4392000"/>
              <a:ext cx="8640000" cy="2277888"/>
              <a:chOff x="360000" y="4032000"/>
              <a:chExt cx="8640000" cy="2277888"/>
            </a:xfrm>
          </p:grpSpPr>
          <p:grpSp>
            <p:nvGrpSpPr>
              <p:cNvPr id="178" name="그룹 177"/>
              <p:cNvGrpSpPr/>
              <p:nvPr/>
            </p:nvGrpSpPr>
            <p:grpSpPr>
              <a:xfrm>
                <a:off x="360000" y="4320000"/>
                <a:ext cx="8640000" cy="1620000"/>
                <a:chOff x="360000" y="4320000"/>
                <a:chExt cx="8640000" cy="1620000"/>
              </a:xfrm>
            </p:grpSpPr>
            <p:cxnSp>
              <p:nvCxnSpPr>
                <p:cNvPr id="45" name="직선 화살표 연결선 44"/>
                <p:cNvCxnSpPr/>
                <p:nvPr/>
              </p:nvCxnSpPr>
              <p:spPr>
                <a:xfrm>
                  <a:off x="360000" y="5940000"/>
                  <a:ext cx="86400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6" name="그룹 45"/>
                <p:cNvGrpSpPr/>
                <p:nvPr/>
              </p:nvGrpSpPr>
              <p:grpSpPr>
                <a:xfrm>
                  <a:off x="360000" y="5616000"/>
                  <a:ext cx="2880000" cy="288000"/>
                  <a:chOff x="360000" y="1512000"/>
                  <a:chExt cx="2880000" cy="288000"/>
                </a:xfrm>
              </p:grpSpPr>
              <p:sp>
                <p:nvSpPr>
                  <p:cNvPr id="62" name="직사각형 61"/>
                  <p:cNvSpPr/>
                  <p:nvPr/>
                </p:nvSpPr>
                <p:spPr>
                  <a:xfrm>
                    <a:off x="360000" y="1512000"/>
                    <a:ext cx="2880000" cy="28800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63" name="직사각형 62"/>
                  <p:cNvSpPr/>
                  <p:nvPr/>
                </p:nvSpPr>
                <p:spPr>
                  <a:xfrm>
                    <a:off x="1584000" y="1584000"/>
                    <a:ext cx="44563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Success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7" name="그룹 46"/>
                <p:cNvGrpSpPr/>
                <p:nvPr/>
              </p:nvGrpSpPr>
              <p:grpSpPr>
                <a:xfrm>
                  <a:off x="3240000" y="5616000"/>
                  <a:ext cx="2880000" cy="288000"/>
                  <a:chOff x="360000" y="1512000"/>
                  <a:chExt cx="2880000" cy="288000"/>
                </a:xfr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60" name="직사각형 59"/>
                  <p:cNvSpPr/>
                  <p:nvPr/>
                </p:nvSpPr>
                <p:spPr>
                  <a:xfrm>
                    <a:off x="360000" y="1512000"/>
                    <a:ext cx="2880000" cy="288000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61" name="직사각형 60"/>
                  <p:cNvSpPr/>
                  <p:nvPr/>
                </p:nvSpPr>
                <p:spPr>
                  <a:xfrm>
                    <a:off x="1636098" y="1584000"/>
                    <a:ext cx="341440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Failed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8" name="그룹 47"/>
                <p:cNvGrpSpPr/>
                <p:nvPr/>
              </p:nvGrpSpPr>
              <p:grpSpPr>
                <a:xfrm>
                  <a:off x="4680000" y="4320000"/>
                  <a:ext cx="720000" cy="288000"/>
                  <a:chOff x="3240000" y="4356000"/>
                  <a:chExt cx="720000" cy="288000"/>
                </a:xfrm>
              </p:grpSpPr>
              <p:sp>
                <p:nvSpPr>
                  <p:cNvPr id="58" name="직사각형 57"/>
                  <p:cNvSpPr/>
                  <p:nvPr/>
                </p:nvSpPr>
                <p:spPr>
                  <a:xfrm>
                    <a:off x="3240000" y="4356000"/>
                    <a:ext cx="720000" cy="28800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59" name="직사각형 58"/>
                  <p:cNvSpPr/>
                  <p:nvPr/>
                </p:nvSpPr>
                <p:spPr>
                  <a:xfrm>
                    <a:off x="3384000" y="4423056"/>
                    <a:ext cx="44563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Success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9" name="그룹 48"/>
                <p:cNvGrpSpPr/>
                <p:nvPr/>
              </p:nvGrpSpPr>
              <p:grpSpPr>
                <a:xfrm>
                  <a:off x="4680000" y="5292000"/>
                  <a:ext cx="2880000" cy="288000"/>
                  <a:chOff x="360000" y="1512000"/>
                  <a:chExt cx="2880000" cy="288000"/>
                </a:xfr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56" name="직사각형 55"/>
                  <p:cNvSpPr/>
                  <p:nvPr/>
                </p:nvSpPr>
                <p:spPr>
                  <a:xfrm>
                    <a:off x="360000" y="1512000"/>
                    <a:ext cx="2880000" cy="288000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57" name="직사각형 56"/>
                  <p:cNvSpPr/>
                  <p:nvPr/>
                </p:nvSpPr>
                <p:spPr>
                  <a:xfrm>
                    <a:off x="1636098" y="1584000"/>
                    <a:ext cx="341440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Failed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0" name="그룹 49"/>
                <p:cNvGrpSpPr/>
                <p:nvPr/>
              </p:nvGrpSpPr>
              <p:grpSpPr>
                <a:xfrm>
                  <a:off x="4680000" y="4968000"/>
                  <a:ext cx="1440000" cy="288000"/>
                  <a:chOff x="360000" y="1512000"/>
                  <a:chExt cx="1440000" cy="288000"/>
                </a:xfr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54" name="직사각형 53"/>
                  <p:cNvSpPr/>
                  <p:nvPr/>
                </p:nvSpPr>
                <p:spPr>
                  <a:xfrm>
                    <a:off x="360000" y="1512000"/>
                    <a:ext cx="1440000" cy="288000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55" name="직사각형 54"/>
                  <p:cNvSpPr/>
                  <p:nvPr/>
                </p:nvSpPr>
                <p:spPr>
                  <a:xfrm>
                    <a:off x="900000" y="1584000"/>
                    <a:ext cx="341440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Failed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1" name="그룹 50"/>
                <p:cNvGrpSpPr/>
                <p:nvPr/>
              </p:nvGrpSpPr>
              <p:grpSpPr>
                <a:xfrm>
                  <a:off x="4680000" y="4644000"/>
                  <a:ext cx="720000" cy="288000"/>
                  <a:chOff x="3240000" y="4356000"/>
                  <a:chExt cx="720000" cy="288000"/>
                </a:xfr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52" name="직사각형 51"/>
                  <p:cNvSpPr/>
                  <p:nvPr/>
                </p:nvSpPr>
                <p:spPr>
                  <a:xfrm>
                    <a:off x="3240000" y="4356000"/>
                    <a:ext cx="720000" cy="288000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53" name="직사각형 52"/>
                  <p:cNvSpPr/>
                  <p:nvPr/>
                </p:nvSpPr>
                <p:spPr>
                  <a:xfrm>
                    <a:off x="3420000" y="4423056"/>
                    <a:ext cx="341440" cy="153888"/>
                  </a:xfrm>
                  <a:prstGeom prst="rect">
                    <a:avLst/>
                  </a:prstGeom>
                  <a:grpFill/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Failed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4" name="그룹 63"/>
                <p:cNvGrpSpPr/>
                <p:nvPr/>
              </p:nvGrpSpPr>
              <p:grpSpPr>
                <a:xfrm>
                  <a:off x="3240000" y="5292000"/>
                  <a:ext cx="1440000" cy="288000"/>
                  <a:chOff x="3240000" y="4356000"/>
                  <a:chExt cx="1440000" cy="288000"/>
                </a:xfrm>
              </p:grpSpPr>
              <p:sp>
                <p:nvSpPr>
                  <p:cNvPr id="65" name="직사각형 64"/>
                  <p:cNvSpPr/>
                  <p:nvPr/>
                </p:nvSpPr>
                <p:spPr>
                  <a:xfrm>
                    <a:off x="3240000" y="4356000"/>
                    <a:ext cx="1440000" cy="28800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66" name="직사각형 65"/>
                  <p:cNvSpPr/>
                  <p:nvPr/>
                </p:nvSpPr>
                <p:spPr>
                  <a:xfrm>
                    <a:off x="3737182" y="4423056"/>
                    <a:ext cx="44563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Success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62" name="그룹 161"/>
              <p:cNvGrpSpPr/>
              <p:nvPr/>
            </p:nvGrpSpPr>
            <p:grpSpPr>
              <a:xfrm>
                <a:off x="4680000" y="4032000"/>
                <a:ext cx="2880000" cy="508944"/>
                <a:chOff x="360000" y="1188000"/>
                <a:chExt cx="2880000" cy="508944"/>
              </a:xfrm>
            </p:grpSpPr>
            <p:cxnSp>
              <p:nvCxnSpPr>
                <p:cNvPr id="163" name="직선 화살표 연결선 162"/>
                <p:cNvCxnSpPr/>
                <p:nvPr/>
              </p:nvCxnSpPr>
              <p:spPr>
                <a:xfrm>
                  <a:off x="360000" y="1332000"/>
                  <a:ext cx="0" cy="144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직사각형 163"/>
                <p:cNvSpPr/>
                <p:nvPr/>
              </p:nvSpPr>
              <p:spPr>
                <a:xfrm>
                  <a:off x="360000" y="1188000"/>
                  <a:ext cx="714939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CurrentTime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" name="직사각형 180"/>
                <p:cNvSpPr/>
                <p:nvPr/>
              </p:nvSpPr>
              <p:spPr>
                <a:xfrm>
                  <a:off x="1188104" y="1235279"/>
                  <a:ext cx="2051896" cy="46166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If </a:t>
                  </a:r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SectionTime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/2&lt;</a:t>
                  </a:r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MinSectionTime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,</a:t>
                  </a:r>
                </a:p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Tolerance control applies:</a:t>
                  </a:r>
                </a:p>
                <a:p>
                  <a:pPr algn="ctr"/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Tol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*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=2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5" name="그룹 164"/>
              <p:cNvGrpSpPr/>
              <p:nvPr/>
            </p:nvGrpSpPr>
            <p:grpSpPr>
              <a:xfrm>
                <a:off x="360000" y="5976000"/>
                <a:ext cx="8562130" cy="333888"/>
                <a:chOff x="360000" y="1008000"/>
                <a:chExt cx="8562130" cy="333888"/>
              </a:xfrm>
            </p:grpSpPr>
            <p:grpSp>
              <p:nvGrpSpPr>
                <p:cNvPr id="166" name="그룹 165"/>
                <p:cNvGrpSpPr/>
                <p:nvPr/>
              </p:nvGrpSpPr>
              <p:grpSpPr>
                <a:xfrm>
                  <a:off x="360000" y="1044000"/>
                  <a:ext cx="2880000" cy="297888"/>
                  <a:chOff x="360000" y="1872000"/>
                  <a:chExt cx="2880000" cy="297888"/>
                </a:xfrm>
              </p:grpSpPr>
              <p:sp>
                <p:nvSpPr>
                  <p:cNvPr id="174" name="왼쪽 중괄호 173"/>
                  <p:cNvSpPr/>
                  <p:nvPr/>
                </p:nvSpPr>
                <p:spPr>
                  <a:xfrm rot="16200000">
                    <a:off x="1728000" y="504000"/>
                    <a:ext cx="144000" cy="2880000"/>
                  </a:xfrm>
                  <a:prstGeom prst="leftBrace">
                    <a:avLst>
                      <a:gd name="adj1" fmla="val 51328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5" name="직사각형 174"/>
                  <p:cNvSpPr/>
                  <p:nvPr/>
                </p:nvSpPr>
                <p:spPr>
                  <a:xfrm>
                    <a:off x="1330724" y="2016000"/>
                    <a:ext cx="95218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err="1" smtClean="0">
                        <a:solidFill>
                          <a:schemeClr val="tx1"/>
                        </a:solidFill>
                      </a:rPr>
                      <a:t>MaxSectionTime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67" name="직사각형 166"/>
                <p:cNvSpPr/>
                <p:nvPr/>
              </p:nvSpPr>
              <p:spPr>
                <a:xfrm>
                  <a:off x="8640000" y="1008000"/>
                  <a:ext cx="282130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Time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68" name="그룹 167"/>
                <p:cNvGrpSpPr/>
                <p:nvPr/>
              </p:nvGrpSpPr>
              <p:grpSpPr>
                <a:xfrm>
                  <a:off x="3240000" y="1044000"/>
                  <a:ext cx="1440000" cy="297888"/>
                  <a:chOff x="360000" y="1872000"/>
                  <a:chExt cx="1440000" cy="297888"/>
                </a:xfrm>
              </p:grpSpPr>
              <p:sp>
                <p:nvSpPr>
                  <p:cNvPr id="172" name="왼쪽 중괄호 171"/>
                  <p:cNvSpPr/>
                  <p:nvPr/>
                </p:nvSpPr>
                <p:spPr>
                  <a:xfrm rot="16200000">
                    <a:off x="1008000" y="1224000"/>
                    <a:ext cx="144000" cy="1440000"/>
                  </a:xfrm>
                  <a:prstGeom prst="leftBrace">
                    <a:avLst>
                      <a:gd name="adj1" fmla="val 51328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3" name="직사각형 172"/>
                  <p:cNvSpPr/>
                  <p:nvPr/>
                </p:nvSpPr>
                <p:spPr>
                  <a:xfrm>
                    <a:off x="540000" y="2016000"/>
                    <a:ext cx="1074013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err="1" smtClean="0">
                        <a:solidFill>
                          <a:schemeClr val="tx1"/>
                        </a:solidFill>
                      </a:rPr>
                      <a:t>MaxSectionTime</a:t>
                    </a:r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/2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69" name="그룹 168"/>
                <p:cNvGrpSpPr/>
                <p:nvPr/>
              </p:nvGrpSpPr>
              <p:grpSpPr>
                <a:xfrm>
                  <a:off x="4680000" y="1044000"/>
                  <a:ext cx="720000" cy="297888"/>
                  <a:chOff x="360000" y="1872000"/>
                  <a:chExt cx="720000" cy="297888"/>
                </a:xfrm>
              </p:grpSpPr>
              <p:sp>
                <p:nvSpPr>
                  <p:cNvPr id="170" name="왼쪽 중괄호 169"/>
                  <p:cNvSpPr/>
                  <p:nvPr/>
                </p:nvSpPr>
                <p:spPr>
                  <a:xfrm rot="16200000">
                    <a:off x="648000" y="1584000"/>
                    <a:ext cx="144000" cy="720000"/>
                  </a:xfrm>
                  <a:prstGeom prst="leftBrace">
                    <a:avLst>
                      <a:gd name="adj1" fmla="val 51328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1" name="직사각형 170"/>
                  <p:cNvSpPr/>
                  <p:nvPr/>
                </p:nvSpPr>
                <p:spPr>
                  <a:xfrm>
                    <a:off x="540001" y="2016000"/>
                    <a:ext cx="376706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MST/4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cxnSp>
          <p:nvCxnSpPr>
            <p:cNvPr id="184" name="직선 화살표 연결선 183"/>
            <p:cNvCxnSpPr>
              <a:stCxn id="181" idx="1"/>
              <a:endCxn id="59" idx="3"/>
            </p:cNvCxnSpPr>
            <p:nvPr/>
          </p:nvCxnSpPr>
          <p:spPr>
            <a:xfrm flipH="1">
              <a:off x="5269635" y="4670112"/>
              <a:ext cx="238469" cy="1538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591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47</a:t>
            </a:fld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360000" y="260648"/>
            <a:ext cx="8640000" cy="2277888"/>
            <a:chOff x="360000" y="4032000"/>
            <a:chExt cx="8640000" cy="2277888"/>
          </a:xfrm>
        </p:grpSpPr>
        <p:grpSp>
          <p:nvGrpSpPr>
            <p:cNvPr id="46" name="그룹 45"/>
            <p:cNvGrpSpPr/>
            <p:nvPr/>
          </p:nvGrpSpPr>
          <p:grpSpPr>
            <a:xfrm>
              <a:off x="360000" y="4032000"/>
              <a:ext cx="8640000" cy="2277888"/>
              <a:chOff x="360000" y="4032000"/>
              <a:chExt cx="8640000" cy="2277888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360000" y="4320000"/>
                <a:ext cx="8640000" cy="1620000"/>
                <a:chOff x="360000" y="4320000"/>
                <a:chExt cx="8640000" cy="1620000"/>
              </a:xfrm>
            </p:grpSpPr>
            <p:cxnSp>
              <p:nvCxnSpPr>
                <p:cNvPr id="4" name="직선 화살표 연결선 3"/>
                <p:cNvCxnSpPr/>
                <p:nvPr/>
              </p:nvCxnSpPr>
              <p:spPr>
                <a:xfrm>
                  <a:off x="360000" y="5940000"/>
                  <a:ext cx="86400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" name="그룹 4"/>
                <p:cNvGrpSpPr/>
                <p:nvPr/>
              </p:nvGrpSpPr>
              <p:grpSpPr>
                <a:xfrm>
                  <a:off x="360000" y="5616000"/>
                  <a:ext cx="2880000" cy="288000"/>
                  <a:chOff x="360000" y="1512000"/>
                  <a:chExt cx="2880000" cy="288000"/>
                </a:xfrm>
              </p:grpSpPr>
              <p:sp>
                <p:nvSpPr>
                  <p:cNvPr id="27" name="직사각형 26"/>
                  <p:cNvSpPr/>
                  <p:nvPr/>
                </p:nvSpPr>
                <p:spPr>
                  <a:xfrm>
                    <a:off x="360000" y="1512000"/>
                    <a:ext cx="2880000" cy="28800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584000" y="1584000"/>
                    <a:ext cx="44563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Success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" name="그룹 5"/>
                <p:cNvGrpSpPr/>
                <p:nvPr/>
              </p:nvGrpSpPr>
              <p:grpSpPr>
                <a:xfrm>
                  <a:off x="3240000" y="5616000"/>
                  <a:ext cx="2880000" cy="288000"/>
                  <a:chOff x="360000" y="1512000"/>
                  <a:chExt cx="2880000" cy="288000"/>
                </a:xfr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25" name="직사각형 24"/>
                  <p:cNvSpPr/>
                  <p:nvPr/>
                </p:nvSpPr>
                <p:spPr>
                  <a:xfrm>
                    <a:off x="360000" y="1512000"/>
                    <a:ext cx="2880000" cy="288000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26" name="직사각형 25"/>
                  <p:cNvSpPr/>
                  <p:nvPr/>
                </p:nvSpPr>
                <p:spPr>
                  <a:xfrm>
                    <a:off x="1636098" y="1584000"/>
                    <a:ext cx="341440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Failed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" name="그룹 6"/>
                <p:cNvGrpSpPr/>
                <p:nvPr/>
              </p:nvGrpSpPr>
              <p:grpSpPr>
                <a:xfrm>
                  <a:off x="4680000" y="4320000"/>
                  <a:ext cx="720000" cy="288000"/>
                  <a:chOff x="3240000" y="4356000"/>
                  <a:chExt cx="720000" cy="288000"/>
                </a:xfrm>
              </p:grpSpPr>
              <p:sp>
                <p:nvSpPr>
                  <p:cNvPr id="23" name="직사각형 22"/>
                  <p:cNvSpPr/>
                  <p:nvPr/>
                </p:nvSpPr>
                <p:spPr>
                  <a:xfrm>
                    <a:off x="3240000" y="4356000"/>
                    <a:ext cx="720000" cy="28800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24" name="직사각형 23"/>
                  <p:cNvSpPr/>
                  <p:nvPr/>
                </p:nvSpPr>
                <p:spPr>
                  <a:xfrm>
                    <a:off x="3384000" y="4423056"/>
                    <a:ext cx="44563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Success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" name="그룹 7"/>
                <p:cNvGrpSpPr/>
                <p:nvPr/>
              </p:nvGrpSpPr>
              <p:grpSpPr>
                <a:xfrm>
                  <a:off x="4680000" y="5292000"/>
                  <a:ext cx="2880000" cy="288000"/>
                  <a:chOff x="360000" y="1512000"/>
                  <a:chExt cx="2880000" cy="288000"/>
                </a:xfr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21" name="직사각형 20"/>
                  <p:cNvSpPr/>
                  <p:nvPr/>
                </p:nvSpPr>
                <p:spPr>
                  <a:xfrm>
                    <a:off x="360000" y="1512000"/>
                    <a:ext cx="2880000" cy="288000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22" name="직사각형 21"/>
                  <p:cNvSpPr/>
                  <p:nvPr/>
                </p:nvSpPr>
                <p:spPr>
                  <a:xfrm>
                    <a:off x="1636098" y="1584000"/>
                    <a:ext cx="341440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Failed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" name="그룹 8"/>
                <p:cNvGrpSpPr/>
                <p:nvPr/>
              </p:nvGrpSpPr>
              <p:grpSpPr>
                <a:xfrm>
                  <a:off x="4680000" y="4968000"/>
                  <a:ext cx="1440000" cy="288000"/>
                  <a:chOff x="360000" y="1512000"/>
                  <a:chExt cx="1440000" cy="288000"/>
                </a:xfr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19" name="직사각형 18"/>
                  <p:cNvSpPr/>
                  <p:nvPr/>
                </p:nvSpPr>
                <p:spPr>
                  <a:xfrm>
                    <a:off x="360000" y="1512000"/>
                    <a:ext cx="1440000" cy="288000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20" name="직사각형 19"/>
                  <p:cNvSpPr/>
                  <p:nvPr/>
                </p:nvSpPr>
                <p:spPr>
                  <a:xfrm>
                    <a:off x="900000" y="1584000"/>
                    <a:ext cx="341440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Failed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" name="그룹 9"/>
                <p:cNvGrpSpPr/>
                <p:nvPr/>
              </p:nvGrpSpPr>
              <p:grpSpPr>
                <a:xfrm>
                  <a:off x="4680000" y="4644000"/>
                  <a:ext cx="720000" cy="288000"/>
                  <a:chOff x="3240000" y="4356000"/>
                  <a:chExt cx="720000" cy="288000"/>
                </a:xfr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17" name="직사각형 16"/>
                  <p:cNvSpPr/>
                  <p:nvPr/>
                </p:nvSpPr>
                <p:spPr>
                  <a:xfrm>
                    <a:off x="3240000" y="4356000"/>
                    <a:ext cx="720000" cy="288000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18" name="직사각형 17"/>
                  <p:cNvSpPr/>
                  <p:nvPr/>
                </p:nvSpPr>
                <p:spPr>
                  <a:xfrm>
                    <a:off x="3420000" y="4423056"/>
                    <a:ext cx="341440" cy="153888"/>
                  </a:xfrm>
                  <a:prstGeom prst="rect">
                    <a:avLst/>
                  </a:prstGeom>
                  <a:grpFill/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Failed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" name="그룹 10"/>
                <p:cNvGrpSpPr/>
                <p:nvPr/>
              </p:nvGrpSpPr>
              <p:grpSpPr>
                <a:xfrm>
                  <a:off x="3240000" y="5292000"/>
                  <a:ext cx="1440000" cy="288000"/>
                  <a:chOff x="3240000" y="4356000"/>
                  <a:chExt cx="1440000" cy="288000"/>
                </a:xfrm>
              </p:grpSpPr>
              <p:sp>
                <p:nvSpPr>
                  <p:cNvPr id="15" name="직사각형 14"/>
                  <p:cNvSpPr/>
                  <p:nvPr/>
                </p:nvSpPr>
                <p:spPr>
                  <a:xfrm>
                    <a:off x="3240000" y="4356000"/>
                    <a:ext cx="1440000" cy="28800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16" name="직사각형 15"/>
                  <p:cNvSpPr/>
                  <p:nvPr/>
                </p:nvSpPr>
                <p:spPr>
                  <a:xfrm>
                    <a:off x="3737182" y="4423056"/>
                    <a:ext cx="44563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Success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2" name="그룹 11"/>
                <p:cNvGrpSpPr/>
                <p:nvPr/>
              </p:nvGrpSpPr>
              <p:grpSpPr>
                <a:xfrm>
                  <a:off x="5400000" y="4320000"/>
                  <a:ext cx="2880000" cy="288000"/>
                  <a:chOff x="360000" y="1512000"/>
                  <a:chExt cx="2880000" cy="288000"/>
                </a:xfrm>
              </p:grpSpPr>
              <p:sp>
                <p:nvSpPr>
                  <p:cNvPr id="13" name="직사각형 12"/>
                  <p:cNvSpPr/>
                  <p:nvPr/>
                </p:nvSpPr>
                <p:spPr>
                  <a:xfrm>
                    <a:off x="360000" y="1512000"/>
                    <a:ext cx="2880000" cy="28800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14" name="직사각형 13"/>
                  <p:cNvSpPr/>
                  <p:nvPr/>
                </p:nvSpPr>
                <p:spPr>
                  <a:xfrm>
                    <a:off x="1584000" y="1584000"/>
                    <a:ext cx="44563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Success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0" name="그룹 29"/>
              <p:cNvGrpSpPr/>
              <p:nvPr/>
            </p:nvGrpSpPr>
            <p:grpSpPr>
              <a:xfrm>
                <a:off x="5406947" y="4032000"/>
                <a:ext cx="714939" cy="288000"/>
                <a:chOff x="1086947" y="1188000"/>
                <a:chExt cx="714939" cy="288000"/>
              </a:xfrm>
            </p:grpSpPr>
            <p:cxnSp>
              <p:nvCxnSpPr>
                <p:cNvPr id="31" name="직선 화살표 연결선 30"/>
                <p:cNvCxnSpPr/>
                <p:nvPr/>
              </p:nvCxnSpPr>
              <p:spPr>
                <a:xfrm>
                  <a:off x="1086947" y="1332000"/>
                  <a:ext cx="0" cy="144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직사각형 31"/>
                <p:cNvSpPr/>
                <p:nvPr/>
              </p:nvSpPr>
              <p:spPr>
                <a:xfrm>
                  <a:off x="1086947" y="1188000"/>
                  <a:ext cx="714939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CurrentTime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" name="그룹 32"/>
              <p:cNvGrpSpPr/>
              <p:nvPr/>
            </p:nvGrpSpPr>
            <p:grpSpPr>
              <a:xfrm>
                <a:off x="360000" y="5976000"/>
                <a:ext cx="8562130" cy="333888"/>
                <a:chOff x="360000" y="1008000"/>
                <a:chExt cx="8562130" cy="333888"/>
              </a:xfrm>
            </p:grpSpPr>
            <p:grpSp>
              <p:nvGrpSpPr>
                <p:cNvPr id="34" name="그룹 33"/>
                <p:cNvGrpSpPr/>
                <p:nvPr/>
              </p:nvGrpSpPr>
              <p:grpSpPr>
                <a:xfrm>
                  <a:off x="360000" y="1044000"/>
                  <a:ext cx="7920000" cy="297888"/>
                  <a:chOff x="360000" y="1872000"/>
                  <a:chExt cx="7920000" cy="297888"/>
                </a:xfrm>
              </p:grpSpPr>
              <p:sp>
                <p:nvSpPr>
                  <p:cNvPr id="42" name="왼쪽 중괄호 41"/>
                  <p:cNvSpPr/>
                  <p:nvPr/>
                </p:nvSpPr>
                <p:spPr>
                  <a:xfrm rot="16200000">
                    <a:off x="1728000" y="504000"/>
                    <a:ext cx="144000" cy="2880000"/>
                  </a:xfrm>
                  <a:prstGeom prst="leftBrace">
                    <a:avLst>
                      <a:gd name="adj1" fmla="val 51328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" name="직사각형 42"/>
                  <p:cNvSpPr/>
                  <p:nvPr/>
                </p:nvSpPr>
                <p:spPr>
                  <a:xfrm>
                    <a:off x="1330724" y="2016000"/>
                    <a:ext cx="95218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err="1" smtClean="0">
                        <a:solidFill>
                          <a:schemeClr val="tx1"/>
                        </a:solidFill>
                      </a:rPr>
                      <a:t>MaxSectionTime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" name="왼쪽 중괄호 43"/>
                  <p:cNvSpPr/>
                  <p:nvPr/>
                </p:nvSpPr>
                <p:spPr>
                  <a:xfrm rot="16200000">
                    <a:off x="6768000" y="504000"/>
                    <a:ext cx="144000" cy="2880000"/>
                  </a:xfrm>
                  <a:prstGeom prst="leftBrace">
                    <a:avLst>
                      <a:gd name="adj1" fmla="val 51328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직사각형 44"/>
                  <p:cNvSpPr/>
                  <p:nvPr/>
                </p:nvSpPr>
                <p:spPr>
                  <a:xfrm>
                    <a:off x="6372000" y="2016000"/>
                    <a:ext cx="95218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err="1" smtClean="0">
                        <a:solidFill>
                          <a:schemeClr val="tx1"/>
                        </a:solidFill>
                      </a:rPr>
                      <a:t>MaxSectionTime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5" name="직사각형 34"/>
                <p:cNvSpPr/>
                <p:nvPr/>
              </p:nvSpPr>
              <p:spPr>
                <a:xfrm>
                  <a:off x="8640000" y="1008000"/>
                  <a:ext cx="282130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Time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6" name="그룹 35"/>
                <p:cNvGrpSpPr/>
                <p:nvPr/>
              </p:nvGrpSpPr>
              <p:grpSpPr>
                <a:xfrm>
                  <a:off x="3240000" y="1044000"/>
                  <a:ext cx="1440000" cy="297888"/>
                  <a:chOff x="360000" y="1872000"/>
                  <a:chExt cx="1440000" cy="297888"/>
                </a:xfrm>
              </p:grpSpPr>
              <p:sp>
                <p:nvSpPr>
                  <p:cNvPr id="40" name="왼쪽 중괄호 39"/>
                  <p:cNvSpPr/>
                  <p:nvPr/>
                </p:nvSpPr>
                <p:spPr>
                  <a:xfrm rot="16200000">
                    <a:off x="1008000" y="1224000"/>
                    <a:ext cx="144000" cy="1440000"/>
                  </a:xfrm>
                  <a:prstGeom prst="leftBrace">
                    <a:avLst>
                      <a:gd name="adj1" fmla="val 51328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" name="직사각형 40"/>
                  <p:cNvSpPr/>
                  <p:nvPr/>
                </p:nvSpPr>
                <p:spPr>
                  <a:xfrm>
                    <a:off x="540000" y="2016000"/>
                    <a:ext cx="1074013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err="1" smtClean="0">
                        <a:solidFill>
                          <a:schemeClr val="tx1"/>
                        </a:solidFill>
                      </a:rPr>
                      <a:t>MaxSectionTime</a:t>
                    </a:r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/2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7" name="그룹 36"/>
                <p:cNvGrpSpPr/>
                <p:nvPr/>
              </p:nvGrpSpPr>
              <p:grpSpPr>
                <a:xfrm>
                  <a:off x="4680000" y="1044000"/>
                  <a:ext cx="720000" cy="297888"/>
                  <a:chOff x="360000" y="1872000"/>
                  <a:chExt cx="720000" cy="297888"/>
                </a:xfrm>
              </p:grpSpPr>
              <p:sp>
                <p:nvSpPr>
                  <p:cNvPr id="38" name="왼쪽 중괄호 37"/>
                  <p:cNvSpPr/>
                  <p:nvPr/>
                </p:nvSpPr>
                <p:spPr>
                  <a:xfrm rot="16200000">
                    <a:off x="648000" y="1584000"/>
                    <a:ext cx="144000" cy="720000"/>
                  </a:xfrm>
                  <a:prstGeom prst="leftBrace">
                    <a:avLst>
                      <a:gd name="adj1" fmla="val 51328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직사각형 38"/>
                  <p:cNvSpPr/>
                  <p:nvPr/>
                </p:nvSpPr>
                <p:spPr>
                  <a:xfrm>
                    <a:off x="540001" y="2016000"/>
                    <a:ext cx="376706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MST/4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47" name="직사각형 46"/>
            <p:cNvSpPr/>
            <p:nvPr/>
          </p:nvSpPr>
          <p:spPr>
            <a:xfrm>
              <a:off x="6316138" y="4725144"/>
              <a:ext cx="2504334" cy="307777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If ODEINT is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sucessful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SectionTime</a:t>
              </a:r>
              <a:r>
                <a:rPr lang="en-US" altLang="ko-KR" sz="1000" dirty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&amp;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Tol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is set to initial values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8" name="직선 화살표 연결선 47"/>
            <p:cNvCxnSpPr>
              <a:stCxn id="47" idx="0"/>
            </p:cNvCxnSpPr>
            <p:nvPr/>
          </p:nvCxnSpPr>
          <p:spPr>
            <a:xfrm flipH="1" flipV="1">
              <a:off x="7324185" y="4540944"/>
              <a:ext cx="244120" cy="1842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467544" y="2996952"/>
            <a:ext cx="39757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말로 설명하면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ODEINT </a:t>
            </a:r>
            <a:r>
              <a:rPr lang="ko-KR" altLang="en-US" sz="1200" dirty="0" smtClean="0"/>
              <a:t>수렴 </a:t>
            </a:r>
            <a:r>
              <a:rPr lang="ko-KR" altLang="en-US" sz="1200" dirty="0" err="1" smtClean="0"/>
              <a:t>실패시</a:t>
            </a:r>
            <a:r>
              <a:rPr lang="ko-KR" altLang="en-US" sz="1200" dirty="0" smtClean="0"/>
              <a:t> 다음 순서로 진행</a:t>
            </a:r>
            <a:endParaRPr lang="en-US" altLang="ko-KR" sz="1200" dirty="0" smtClean="0"/>
          </a:p>
          <a:p>
            <a:pPr marL="342900" indent="-342900">
              <a:buAutoNum type="arabicParenR"/>
            </a:pPr>
            <a:r>
              <a:rPr lang="en-US" altLang="ko-KR" sz="1200" dirty="0" err="1" smtClean="0"/>
              <a:t>SectionTime</a:t>
            </a:r>
            <a:r>
              <a:rPr lang="en-US" altLang="ko-KR" sz="1200" dirty="0" smtClean="0"/>
              <a:t>/=2</a:t>
            </a:r>
          </a:p>
          <a:p>
            <a:pPr marL="342900" indent="-342900">
              <a:buAutoNum type="arabicParenR"/>
            </a:pPr>
            <a:r>
              <a:rPr lang="en-US" altLang="ko-KR" sz="1200" dirty="0" smtClean="0"/>
              <a:t>If </a:t>
            </a:r>
            <a:r>
              <a:rPr lang="en-US" altLang="ko-KR" sz="1200" dirty="0" err="1" smtClean="0"/>
              <a:t>SectionTime</a:t>
            </a:r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MinSectionTime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SectionTime</a:t>
            </a:r>
            <a:r>
              <a:rPr lang="en-US" altLang="ko-KR" sz="1200" dirty="0" smtClean="0"/>
              <a:t>*=2,</a:t>
            </a:r>
          </a:p>
          <a:p>
            <a:pPr marL="800100" lvl="1" indent="-342900">
              <a:buAutoNum type="arabicParenR"/>
            </a:pPr>
            <a:r>
              <a:rPr lang="en-US" altLang="ko-KR" sz="1200" dirty="0" err="1" smtClean="0"/>
              <a:t>Tol</a:t>
            </a:r>
            <a:r>
              <a:rPr lang="en-US" altLang="ko-KR" sz="1200" dirty="0" smtClean="0"/>
              <a:t>*=2</a:t>
            </a:r>
          </a:p>
          <a:p>
            <a:pPr marL="800100" lvl="1" indent="-342900">
              <a:buAutoNum type="arabicParenR"/>
            </a:pPr>
            <a:r>
              <a:rPr lang="en-US" altLang="ko-KR" sz="1200" dirty="0" smtClean="0"/>
              <a:t>If </a:t>
            </a:r>
            <a:r>
              <a:rPr lang="en-US" altLang="ko-KR" sz="1200" dirty="0" err="1" smtClean="0"/>
              <a:t>Tol</a:t>
            </a:r>
            <a:r>
              <a:rPr lang="en-US" altLang="ko-KR" sz="1200" dirty="0" smtClean="0"/>
              <a:t>&gt;</a:t>
            </a:r>
            <a:r>
              <a:rPr lang="en-US" altLang="ko-KR" sz="1200" dirty="0" err="1" smtClean="0"/>
              <a:t>TolMax</a:t>
            </a:r>
            <a:r>
              <a:rPr lang="en-US" altLang="ko-KR" sz="1200" dirty="0" smtClean="0"/>
              <a:t>, ERROR</a:t>
            </a:r>
            <a:endParaRPr lang="en-US" altLang="ko-KR" sz="1200" dirty="0"/>
          </a:p>
          <a:p>
            <a:pPr marL="800100" lvl="1" indent="-342900">
              <a:buAutoNum type="arabicParenR"/>
            </a:pPr>
            <a:r>
              <a:rPr lang="en-US" altLang="ko-KR" sz="1200" dirty="0" smtClean="0"/>
              <a:t>Result2=ODEINT()</a:t>
            </a:r>
          </a:p>
          <a:p>
            <a:pPr marL="800100" lvl="1" indent="-342900">
              <a:buAutoNum type="arabicParenR"/>
            </a:pPr>
            <a:r>
              <a:rPr lang="en-US" altLang="ko-KR" sz="1200" dirty="0" smtClean="0"/>
              <a:t>If converged,</a:t>
            </a:r>
          </a:p>
          <a:p>
            <a:pPr marL="1257300" lvl="2" indent="-342900">
              <a:buAutoNum type="arabicParenR"/>
            </a:pPr>
            <a:r>
              <a:rPr lang="en-US" altLang="ko-KR" sz="1200" dirty="0" err="1" smtClean="0"/>
              <a:t>Tol</a:t>
            </a:r>
            <a:r>
              <a:rPr lang="en-US" altLang="ko-KR" sz="1200" dirty="0" smtClean="0"/>
              <a:t>*=0.75, Result3=ODEINT()</a:t>
            </a:r>
          </a:p>
          <a:p>
            <a:pPr marL="1257300" lvl="2" indent="-342900">
              <a:buAutoNum type="arabicParenR"/>
            </a:pPr>
            <a:r>
              <a:rPr lang="en-US" altLang="ko-KR" sz="1200" dirty="0" smtClean="0"/>
              <a:t>If converged, Result=Result3</a:t>
            </a:r>
          </a:p>
          <a:p>
            <a:pPr marL="1257300" lvl="2" indent="-342900">
              <a:buAutoNum type="arabicParenR"/>
            </a:pPr>
            <a:r>
              <a:rPr lang="en-US" altLang="ko-KR" sz="1200" dirty="0" smtClean="0"/>
              <a:t>If not converged, Result=Result2</a:t>
            </a:r>
          </a:p>
          <a:p>
            <a:pPr marL="1257300" lvl="2" indent="-342900">
              <a:buAutoNum type="arabicParenR"/>
            </a:pPr>
            <a:r>
              <a:rPr lang="en-US" altLang="ko-KR" sz="1200" dirty="0" smtClean="0"/>
              <a:t>Break</a:t>
            </a:r>
          </a:p>
          <a:p>
            <a:pPr marL="800100" lvl="1" indent="-342900">
              <a:buAutoNum type="arabicParenR"/>
            </a:pPr>
            <a:r>
              <a:rPr lang="en-US" altLang="ko-KR" sz="1200" dirty="0" smtClean="0"/>
              <a:t>If not converged, </a:t>
            </a:r>
            <a:r>
              <a:rPr lang="en-US" altLang="ko-KR" sz="1200" dirty="0" err="1" smtClean="0"/>
              <a:t>goto</a:t>
            </a:r>
            <a:r>
              <a:rPr lang="en-US" altLang="ko-KR" sz="1200" dirty="0" smtClean="0"/>
              <a:t> 2-1)</a:t>
            </a:r>
          </a:p>
          <a:p>
            <a:pPr marL="342900" indent="-342900">
              <a:buAutoNum type="arabicParenR"/>
            </a:pPr>
            <a:r>
              <a:rPr lang="en-US" altLang="ko-KR" sz="1200" dirty="0" smtClean="0"/>
              <a:t>If not,</a:t>
            </a:r>
          </a:p>
          <a:p>
            <a:pPr marL="800100" lvl="1" indent="-342900">
              <a:buAutoNum type="arabicParenR"/>
            </a:pPr>
            <a:r>
              <a:rPr lang="en-US" altLang="ko-KR" sz="1200" dirty="0" smtClean="0"/>
              <a:t>Result=ODEINT()</a:t>
            </a:r>
          </a:p>
          <a:p>
            <a:pPr marL="800100" lvl="1" indent="-342900">
              <a:buAutoNum type="arabicParenR"/>
            </a:pPr>
            <a:r>
              <a:rPr lang="en-US" altLang="ko-KR" sz="1200" dirty="0" smtClean="0"/>
              <a:t>If converged, break</a:t>
            </a:r>
          </a:p>
          <a:p>
            <a:pPr marL="800100" lvl="1" indent="-342900">
              <a:buAutoNum type="arabicParenR"/>
            </a:pPr>
            <a:r>
              <a:rPr lang="en-US" altLang="ko-KR" sz="1200" dirty="0" err="1" smtClean="0"/>
              <a:t>goto</a:t>
            </a:r>
            <a:r>
              <a:rPr lang="en-US" altLang="ko-KR" sz="1200" dirty="0" smtClean="0"/>
              <a:t> 1)</a:t>
            </a:r>
          </a:p>
          <a:p>
            <a:pPr marL="342900" indent="-342900">
              <a:buAutoNum type="arabicParenR"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5670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Solution Array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출처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Solution,Status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odeint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VectorField</a:t>
            </a:r>
            <a:r>
              <a:rPr lang="en-US" altLang="ko-KR" dirty="0" smtClean="0"/>
              <a:t>, …)</a:t>
            </a:r>
          </a:p>
          <a:p>
            <a:r>
              <a:rPr lang="ko-KR" altLang="en-US" dirty="0" smtClean="0"/>
              <a:t>타입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en-US" altLang="ko-KR" dirty="0" err="1" smtClean="0"/>
              <a:t>numpy.ndarray</a:t>
            </a:r>
            <a:r>
              <a:rPr lang="en-US" altLang="ko-KR" dirty="0" smtClean="0"/>
              <a:t>] Solution</a:t>
            </a:r>
          </a:p>
          <a:p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StartValues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벡터와 </a:t>
            </a:r>
            <a:r>
              <a:rPr lang="en-US" altLang="ko-KR" dirty="0" smtClean="0"/>
              <a:t>&lt;t&gt; </a:t>
            </a:r>
            <a:r>
              <a:rPr lang="ko-KR" altLang="en-US" dirty="0" smtClean="0"/>
              <a:t>벡터를 가지고 </a:t>
            </a:r>
            <a:r>
              <a:rPr lang="en-US" altLang="ko-KR" dirty="0" err="1" smtClean="0"/>
              <a:t>odeint</a:t>
            </a:r>
            <a:r>
              <a:rPr lang="ko-KR" altLang="en-US" dirty="0" smtClean="0"/>
              <a:t>로부터 얻어지는 </a:t>
            </a:r>
            <a:r>
              <a:rPr lang="en-US" altLang="ko-KR" dirty="0" smtClean="0"/>
              <a:t>&lt;t&gt; </a:t>
            </a:r>
            <a:r>
              <a:rPr lang="ko-KR" altLang="en-US" dirty="0" smtClean="0"/>
              <a:t>벡터의 각 성분에 대한 </a:t>
            </a:r>
            <a:r>
              <a:rPr lang="en-US" altLang="ko-KR" dirty="0" smtClean="0"/>
              <a:t>State Vector. 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t</a:t>
            </a:r>
            <a:r>
              <a:rPr lang="en-US" altLang="ko-KR" baseline="-25000" dirty="0" smtClean="0"/>
              <a:t>i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에서의 해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t </a:t>
            </a:r>
            <a:r>
              <a:rPr lang="ko-KR" altLang="en-US" dirty="0" smtClean="0"/>
              <a:t>벡터와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대</a:t>
            </a:r>
            <a:r>
              <a:rPr lang="en-US" altLang="ko-KR" dirty="0" smtClean="0"/>
              <a:t>1 </a:t>
            </a:r>
            <a:r>
              <a:rPr lang="ko-KR" altLang="en-US" dirty="0" err="1" smtClean="0"/>
              <a:t>매칭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 [U,DU,W,DW,R,DR, … for all (K,L)] at t[0]</a:t>
            </a:r>
            <a:r>
              <a:rPr lang="en-US" altLang="ko-KR" baseline="-25000" dirty="0" smtClean="0"/>
              <a:t> 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  [U,DU,W,DW,R,DR</a:t>
            </a:r>
            <a:r>
              <a:rPr lang="en-US" altLang="ko-KR" dirty="0"/>
              <a:t>, … for all (K,L)</a:t>
            </a:r>
            <a:r>
              <a:rPr lang="en-US" altLang="ko-KR" dirty="0" smtClean="0"/>
              <a:t>] </a:t>
            </a:r>
            <a:r>
              <a:rPr lang="en-US" altLang="ko-KR" dirty="0"/>
              <a:t>at </a:t>
            </a:r>
            <a:r>
              <a:rPr lang="en-US" altLang="ko-KR" dirty="0" smtClean="0"/>
              <a:t>t[1]</a:t>
            </a:r>
            <a:r>
              <a:rPr lang="en-US" altLang="ko-KR" baseline="-25000" dirty="0" smtClean="0"/>
              <a:t> </a:t>
            </a:r>
            <a:r>
              <a:rPr lang="en-US" altLang="ko-KR" dirty="0" smtClean="0"/>
              <a:t>, …]</a:t>
            </a:r>
          </a:p>
          <a:p>
            <a:pPr lvl="1"/>
            <a:r>
              <a:rPr lang="en-US" altLang="ko-KR" dirty="0" err="1" smtClean="0"/>
              <a:t>len</a:t>
            </a:r>
            <a:r>
              <a:rPr lang="en-US" altLang="ko-KR" dirty="0" smtClean="0"/>
              <a:t>(Solution) ==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(t)</a:t>
            </a:r>
          </a:p>
          <a:p>
            <a:r>
              <a:rPr lang="ko-KR" altLang="en-US" dirty="0" smtClean="0"/>
              <a:t>주의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번의 적분 </a:t>
            </a:r>
            <a:r>
              <a:rPr lang="en-US" altLang="ko-KR" dirty="0" smtClean="0"/>
              <a:t>Section</a:t>
            </a:r>
            <a:r>
              <a:rPr lang="ko-KR" altLang="en-US" dirty="0" smtClean="0"/>
              <a:t>에서 한 개의 </a:t>
            </a:r>
            <a:r>
              <a:rPr lang="en-US" altLang="ko-KR" dirty="0" smtClean="0"/>
              <a:t>&lt;Solution&gt;</a:t>
            </a:r>
            <a:r>
              <a:rPr lang="ko-KR" altLang="en-US" dirty="0" smtClean="0"/>
              <a:t>이 얻어짐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전체 시간에 대한 해가 아니라 현재 적분 </a:t>
            </a:r>
            <a:r>
              <a:rPr lang="en-US" altLang="ko-KR" dirty="0" smtClean="0"/>
              <a:t>Section</a:t>
            </a:r>
            <a:r>
              <a:rPr lang="ko-KR" altLang="en-US" dirty="0" smtClean="0"/>
              <a:t>에 대한 해임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전체 해를 다 저장하려면 메모리 문제가 생길 수 있으므로 </a:t>
            </a:r>
            <a:r>
              <a:rPr lang="en-US" altLang="ko-KR" dirty="0" smtClean="0"/>
              <a:t>&lt;Solution&gt;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Section </a:t>
            </a:r>
            <a:r>
              <a:rPr lang="ko-KR" altLang="en-US" dirty="0" smtClean="0"/>
              <a:t>별로 구하고 결과 파일에 추가 저장하여 메모리를 절약한다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Acceleration</a:t>
            </a:r>
            <a:r>
              <a:rPr lang="ko-KR" altLang="en-US" dirty="0" smtClean="0"/>
              <a:t>은 포함되지 않음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특정 </a:t>
            </a:r>
            <a:r>
              <a:rPr lang="en-US" altLang="ko-KR" dirty="0" smtClean="0"/>
              <a:t>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Acceleration</a:t>
            </a:r>
            <a:r>
              <a:rPr lang="ko-KR" altLang="en-US" dirty="0" smtClean="0"/>
              <a:t>을 구하는 방법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Accel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ExtractAccelFromXV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Solution,t,Core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84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 smtClean="0"/>
              <a:t>Core </a:t>
            </a:r>
            <a:r>
              <a:rPr lang="ko-KR" altLang="en-US" sz="8000" dirty="0" smtClean="0"/>
              <a:t>변수 공간</a:t>
            </a:r>
            <a:endParaRPr lang="ko-KR" altLang="en-US" sz="8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21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/>
              <a:t>수정</a:t>
            </a:r>
            <a:r>
              <a:rPr lang="en-US" altLang="ko-KR" sz="2000" dirty="0" smtClean="0"/>
              <a:t>#2: Wall</a:t>
            </a:r>
            <a:r>
              <a:rPr lang="ko-KR" altLang="en-US" sz="2000" dirty="0" smtClean="0"/>
              <a:t>을 없애고 </a:t>
            </a:r>
            <a:r>
              <a:rPr lang="en-US" altLang="ko-KR" sz="2000" dirty="0" smtClean="0"/>
              <a:t>Reflector</a:t>
            </a:r>
            <a:r>
              <a:rPr lang="ko-KR" altLang="en-US" sz="2000" dirty="0" smtClean="0"/>
              <a:t>를 사용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기존의 </a:t>
            </a:r>
            <a:r>
              <a:rPr lang="en-US" altLang="ko-KR" dirty="0" smtClean="0"/>
              <a:t>Wall</a:t>
            </a:r>
            <a:r>
              <a:rPr lang="ko-KR" altLang="en-US" dirty="0" smtClean="0"/>
              <a:t>을 없애고 대신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와 직접 스프링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댐퍼</a:t>
            </a:r>
            <a:r>
              <a:rPr lang="ko-KR" altLang="en-US" dirty="0" smtClean="0"/>
              <a:t> 연결된 </a:t>
            </a:r>
            <a:r>
              <a:rPr lang="en-US" altLang="ko-KR" dirty="0" smtClean="0"/>
              <a:t>Reflector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2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노심 루프 돌리는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 err="1"/>
              <a:t>LCoreReverseIndex</a:t>
            </a:r>
            <a:r>
              <a:rPr lang="en-US" altLang="ko-KR" dirty="0"/>
              <a:t> = </a:t>
            </a:r>
            <a:r>
              <a:rPr lang="en-US" altLang="ko-KR" dirty="0" err="1"/>
              <a:t>len</a:t>
            </a:r>
            <a:r>
              <a:rPr lang="en-US" altLang="ko-KR" dirty="0"/>
              <a:t>(Core['</a:t>
            </a:r>
            <a:r>
              <a:rPr lang="en-US" altLang="ko-KR" dirty="0" err="1"/>
              <a:t>ReverseIndex</a:t>
            </a:r>
            <a:r>
              <a:rPr lang="en-US" altLang="ko-KR" dirty="0"/>
              <a:t>'])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IndexBlock</a:t>
            </a:r>
            <a:r>
              <a:rPr lang="en-US" altLang="ko-KR" dirty="0"/>
              <a:t> in </a:t>
            </a:r>
            <a:r>
              <a:rPr lang="en-US" altLang="ko-KR" dirty="0" err="1"/>
              <a:t>xrange</a:t>
            </a:r>
            <a:r>
              <a:rPr lang="en-US" altLang="ko-KR" dirty="0"/>
              <a:t>(</a:t>
            </a:r>
            <a:r>
              <a:rPr lang="en-US" altLang="ko-KR" dirty="0" err="1"/>
              <a:t>LCoreReverseIndex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 smtClean="0"/>
              <a:t>  K,L </a:t>
            </a:r>
            <a:r>
              <a:rPr lang="en-US" altLang="ko-KR" dirty="0"/>
              <a:t>= Core['</a:t>
            </a:r>
            <a:r>
              <a:rPr lang="en-US" altLang="ko-KR" dirty="0" err="1"/>
              <a:t>ReverseIndex</a:t>
            </a:r>
            <a:r>
              <a:rPr lang="en-US" altLang="ko-KR" dirty="0"/>
              <a:t>'][</a:t>
            </a:r>
            <a:r>
              <a:rPr lang="en-US" altLang="ko-KR" dirty="0" err="1"/>
              <a:t>IndexBlock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IndexW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IndexBlock</a:t>
            </a:r>
            <a:r>
              <a:rPr lang="en-US" altLang="ko-KR" dirty="0"/>
              <a:t>*6 </a:t>
            </a:r>
          </a:p>
          <a:p>
            <a:pPr marL="0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8080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000" dirty="0" smtClean="0"/>
              <a:t>[</a:t>
            </a:r>
            <a:r>
              <a:rPr lang="en-US" altLang="ko-KR" sz="4000" dirty="0" err="1" smtClean="0"/>
              <a:t>Dict</a:t>
            </a:r>
            <a:r>
              <a:rPr lang="en-US" altLang="ko-KR" sz="4000" dirty="0" smtClean="0"/>
              <a:t>] Core[‘Array’] : </a:t>
            </a:r>
            <a:r>
              <a:rPr lang="ko-KR" altLang="en-US" sz="4000" dirty="0" smtClean="0"/>
              <a:t>코어 형태 저장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프로그램 내부에서 계산 편의상 다음과 같이 저장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Base, CSB </a:t>
            </a:r>
            <a:r>
              <a:rPr lang="ko-KR" altLang="en-US" dirty="0" smtClean="0"/>
              <a:t>정보 저장하지 않음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Base</a:t>
            </a:r>
            <a:r>
              <a:rPr lang="ko-KR" altLang="en-US" dirty="0" smtClean="0"/>
              <a:t>와</a:t>
            </a:r>
            <a:r>
              <a:rPr lang="en-US" altLang="ko-KR" dirty="0"/>
              <a:t> </a:t>
            </a:r>
            <a:r>
              <a:rPr lang="en-US" altLang="ko-KR" dirty="0" smtClean="0"/>
              <a:t>CSB</a:t>
            </a:r>
            <a:r>
              <a:rPr lang="ko-KR" altLang="en-US" dirty="0" smtClean="0"/>
              <a:t>는 위치 정보가 필요하지 않기 때문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Core[‘Array’][K][L]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(K,L) </a:t>
            </a:r>
            <a:r>
              <a:rPr lang="ko-KR" altLang="en-US" dirty="0" smtClean="0"/>
              <a:t>위치의 블록의 이름 문자가 저장됨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주의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블록의 </a:t>
            </a:r>
            <a:r>
              <a:rPr lang="en-US" altLang="ko-KR" dirty="0" smtClean="0"/>
              <a:t>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시작함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편의상 </a:t>
            </a:r>
            <a:r>
              <a:rPr lang="ko-KR" altLang="en-US" dirty="0" err="1" smtClean="0">
                <a:sym typeface="Wingdings" panose="05000000000000000000" pitchFamily="2" charset="2"/>
              </a:rPr>
              <a:t>파이썬</a:t>
            </a:r>
            <a:r>
              <a:rPr lang="ko-KR" altLang="en-US" dirty="0" smtClean="0">
                <a:sym typeface="Wingdings" panose="05000000000000000000" pitchFamily="2" charset="2"/>
              </a:rPr>
              <a:t> 사전의 키 값 생략함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{ {‘W’}, {‘B’, ’B’}, {‘B’}, {‘W’} }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  <a:p>
            <a:pPr lvl="3"/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{ {’W’, ‘W’, ‘W’}, {’A’, ‘B’, ‘C’}, {‘B’, ‘C’, ‘D’}, {‘W’, ‘W’, ‘W’ }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/>
              <a:t>Core[‘Index’]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대</a:t>
            </a:r>
            <a:r>
              <a:rPr lang="en-US" altLang="ko-KR" dirty="0" smtClean="0"/>
              <a:t>1 </a:t>
            </a:r>
            <a:r>
              <a:rPr lang="ko-KR" altLang="en-US" dirty="0" smtClean="0"/>
              <a:t>매칭됨</a:t>
            </a:r>
            <a:r>
              <a:rPr lang="en-US" altLang="ko-KR" dirty="0" smtClean="0"/>
              <a:t>.</a:t>
            </a:r>
          </a:p>
          <a:p>
            <a:pPr marL="914400" lvl="2" indent="0">
              <a:buNone/>
            </a:pPr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4954501" y="2879941"/>
            <a:ext cx="1404000" cy="1008016"/>
            <a:chOff x="1800000" y="2340000"/>
            <a:chExt cx="1404000" cy="1008016"/>
          </a:xfrm>
        </p:grpSpPr>
        <p:sp>
          <p:nvSpPr>
            <p:cNvPr id="31" name="직사각형 30"/>
            <p:cNvSpPr/>
            <p:nvPr/>
          </p:nvSpPr>
          <p:spPr>
            <a:xfrm>
              <a:off x="1980000" y="3060000"/>
              <a:ext cx="10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CSB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980000" y="270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W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160000" y="2700000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60000" y="2340000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520000" y="2700000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880000" y="270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W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800000" y="3204000"/>
              <a:ext cx="140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800000" y="2340000"/>
              <a:ext cx="144000" cy="86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60000" y="2340016"/>
              <a:ext cx="144000" cy="86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4861387" y="4365008"/>
            <a:ext cx="1404128" cy="1224016"/>
            <a:chOff x="4320000" y="1980000"/>
            <a:chExt cx="1404128" cy="1224016"/>
          </a:xfrm>
        </p:grpSpPr>
        <p:sp>
          <p:nvSpPr>
            <p:cNvPr id="41" name="직사각형 40"/>
            <p:cNvSpPr/>
            <p:nvPr/>
          </p:nvSpPr>
          <p:spPr>
            <a:xfrm>
              <a:off x="4320000" y="3060000"/>
              <a:ext cx="140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499992" y="270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W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679992" y="2880000"/>
              <a:ext cx="324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679992" y="2520000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039992" y="2700000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399992" y="270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W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499992" y="234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W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499992" y="198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W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679992" y="1980000"/>
              <a:ext cx="324000" cy="54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039992" y="2160000"/>
              <a:ext cx="324000" cy="54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040000" y="1980000"/>
              <a:ext cx="324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399992" y="234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W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399992" y="198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W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320000" y="1980000"/>
              <a:ext cx="144000" cy="10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580128" y="1980000"/>
              <a:ext cx="144000" cy="10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6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Core[‘M’], Core[‘N’] </a:t>
            </a:r>
            <a:r>
              <a:rPr lang="ko-KR" altLang="en-US" dirty="0" smtClean="0"/>
              <a:t>코어 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Core[‘M’] : </a:t>
            </a:r>
            <a:r>
              <a:rPr lang="ko-KR" altLang="en-US" dirty="0" smtClean="0"/>
              <a:t>전체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수</a:t>
            </a:r>
            <a:endParaRPr lang="en-US" altLang="ko-KR" dirty="0" smtClean="0"/>
          </a:p>
          <a:p>
            <a:r>
              <a:rPr lang="en-US" altLang="ko-KR" dirty="0" smtClean="0"/>
              <a:t>Core[‘N’] :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별 블록 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Core[‘N’] -&gt; [1, 2, 3, 2, 1]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278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] Core[‘Index’]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(K,L)</a:t>
            </a:r>
            <a:r>
              <a:rPr lang="ko-KR" altLang="en-US" dirty="0" smtClean="0"/>
              <a:t>을 알 때 </a:t>
            </a:r>
            <a:r>
              <a:rPr lang="en-US" altLang="ko-KR" dirty="0" smtClean="0"/>
              <a:t>State Vector </a:t>
            </a:r>
            <a:r>
              <a:rPr lang="ko-KR" altLang="en-US" dirty="0" smtClean="0"/>
              <a:t>내에서의 위치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알려줌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index = Core[‘Index’][K][L]</a:t>
            </a:r>
          </a:p>
          <a:p>
            <a:r>
              <a:rPr lang="en-US" altLang="ko-KR" dirty="0" smtClean="0"/>
              <a:t>K, L</a:t>
            </a:r>
            <a:r>
              <a:rPr lang="ko-KR" altLang="en-US" dirty="0" smtClean="0"/>
              <a:t>을 잘못 </a:t>
            </a:r>
            <a:r>
              <a:rPr lang="ko-KR" altLang="en-US" dirty="0" err="1" smtClean="0"/>
              <a:t>지정할시</a:t>
            </a:r>
            <a:r>
              <a:rPr lang="ko-KR" altLang="en-US" dirty="0" smtClean="0"/>
              <a:t> 체크 못함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Core[‘Index’][0][0] == 0 (</a:t>
            </a:r>
            <a:r>
              <a:rPr lang="ko-KR" altLang="en-US" dirty="0" smtClean="0"/>
              <a:t>무조건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If Core[‘</a:t>
            </a:r>
            <a:r>
              <a:rPr lang="en-US" altLang="ko-KR" dirty="0" err="1" smtClean="0"/>
              <a:t>Flag_CSB</a:t>
            </a:r>
            <a:r>
              <a:rPr lang="en-US" altLang="ko-KR" dirty="0" smtClean="0"/>
              <a:t>’]==True:</a:t>
            </a:r>
          </a:p>
          <a:p>
            <a:pPr lvl="1"/>
            <a:r>
              <a:rPr lang="en-US" altLang="ko-KR" dirty="0" smtClean="0"/>
              <a:t>Core[‘Index’][1][0] == 1</a:t>
            </a:r>
          </a:p>
          <a:p>
            <a:pPr lvl="1"/>
            <a:r>
              <a:rPr lang="en-US" altLang="ko-KR" dirty="0" smtClean="0"/>
              <a:t>else: Core[‘Index’][1][0]</a:t>
            </a:r>
          </a:p>
          <a:p>
            <a:r>
              <a:rPr lang="en-US" altLang="ko-KR" dirty="0" smtClean="0"/>
              <a:t>[!] </a:t>
            </a:r>
            <a:r>
              <a:rPr lang="ko-KR" altLang="en-US" dirty="0" smtClean="0"/>
              <a:t>주의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블록이 없어도 </a:t>
            </a:r>
            <a:r>
              <a:rPr lang="en-US" altLang="ko-KR" dirty="0" smtClean="0"/>
              <a:t>(K,0) </a:t>
            </a:r>
            <a:r>
              <a:rPr lang="ko-KR" altLang="en-US" dirty="0" smtClean="0"/>
              <a:t>위치에 </a:t>
            </a:r>
            <a:r>
              <a:rPr lang="en-US" altLang="ko-KR" dirty="0" smtClean="0"/>
              <a:t>-1</a:t>
            </a:r>
            <a:r>
              <a:rPr lang="ko-KR" altLang="en-US" dirty="0" smtClean="0"/>
              <a:t>이 저장됨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smtClean="0"/>
              <a:t>그러므로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(Core[‘Index’]) !=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(Core[‘</a:t>
            </a:r>
            <a:r>
              <a:rPr lang="en-US" altLang="ko-KR" dirty="0" err="1" smtClean="0"/>
              <a:t>ReverseIndex</a:t>
            </a:r>
            <a:r>
              <a:rPr lang="en-US" altLang="ko-KR" dirty="0" smtClean="0"/>
              <a:t>’]) 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StateVector</a:t>
            </a:r>
            <a:r>
              <a:rPr lang="ko-KR" altLang="en-US" dirty="0" smtClean="0"/>
              <a:t>의 정확한 메모리 사이즈는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(Core[‘</a:t>
            </a:r>
            <a:r>
              <a:rPr lang="en-US" altLang="ko-KR" dirty="0" err="1" smtClean="0"/>
              <a:t>ReverseIndex</a:t>
            </a:r>
            <a:r>
              <a:rPr lang="en-US" altLang="ko-KR" dirty="0" smtClean="0"/>
              <a:t>’])*6 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rot="10800000">
            <a:off x="4860032" y="2636911"/>
            <a:ext cx="504056" cy="22859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364088" y="2132856"/>
            <a:ext cx="3779912" cy="7326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/>
              <a:t>“==“</a:t>
            </a:r>
            <a:r>
              <a:rPr lang="ko-KR" altLang="en-US" sz="1050" b="1" dirty="0" smtClean="0"/>
              <a:t>이 오타인지 불분명</a:t>
            </a:r>
            <a:r>
              <a:rPr lang="en-US" altLang="ko-KR" sz="1050" b="1" dirty="0" smtClean="0"/>
              <a:t>.</a:t>
            </a:r>
          </a:p>
          <a:p>
            <a:pPr algn="ctr"/>
            <a:r>
              <a:rPr lang="en-US" altLang="ko-KR" sz="1050" b="1" dirty="0" smtClean="0"/>
              <a:t>CSB</a:t>
            </a:r>
            <a:r>
              <a:rPr lang="ko-KR" altLang="en-US" sz="1050" b="1" dirty="0" smtClean="0"/>
              <a:t> 있으면 </a:t>
            </a:r>
            <a:r>
              <a:rPr lang="en-US" altLang="ko-KR" sz="1050" b="1" dirty="0" smtClean="0"/>
              <a:t>[1][0]</a:t>
            </a:r>
            <a:r>
              <a:rPr lang="ko-KR" altLang="en-US" sz="1050" b="1" dirty="0" smtClean="0"/>
              <a:t>에 </a:t>
            </a:r>
            <a:r>
              <a:rPr lang="en-US" altLang="ko-KR" sz="1050" b="1" dirty="0" smtClean="0"/>
              <a:t>1</a:t>
            </a:r>
            <a:r>
              <a:rPr lang="ko-KR" altLang="en-US" sz="1050" b="1" dirty="0" smtClean="0"/>
              <a:t>을 넣겠다는 것으로 보이나 </a:t>
            </a:r>
            <a:r>
              <a:rPr lang="ko-KR" altLang="en-US" sz="1050" b="1" dirty="0" err="1" smtClean="0"/>
              <a:t>확인요</a:t>
            </a:r>
            <a:r>
              <a:rPr lang="en-US" altLang="ko-KR" sz="1050" b="1" dirty="0" smtClean="0"/>
              <a:t>.</a:t>
            </a:r>
            <a:endParaRPr lang="ko-KR" altLang="en-US" sz="1050" b="1" dirty="0"/>
          </a:p>
        </p:txBody>
      </p:sp>
      <p:sp>
        <p:nvSpPr>
          <p:cNvPr id="9" name="오른쪽 화살표 8"/>
          <p:cNvSpPr/>
          <p:nvPr/>
        </p:nvSpPr>
        <p:spPr>
          <a:xfrm rot="10800000">
            <a:off x="4860032" y="3068960"/>
            <a:ext cx="504056" cy="22859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364088" y="2865511"/>
            <a:ext cx="3779912" cy="5040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/>
              <a:t>해당 위치에 뭔가 넣는 것으로 보임</a:t>
            </a:r>
            <a:r>
              <a:rPr lang="en-US" altLang="ko-KR" sz="1050" b="1" dirty="0" smtClean="0"/>
              <a:t>. </a:t>
            </a:r>
            <a:r>
              <a:rPr lang="ko-KR" altLang="en-US" sz="1050" b="1" dirty="0" err="1" smtClean="0"/>
              <a:t>확인요</a:t>
            </a:r>
            <a:r>
              <a:rPr lang="en-US" altLang="ko-KR" sz="1050" b="1" dirty="0" smtClean="0"/>
              <a:t>.</a:t>
            </a:r>
            <a:endParaRPr lang="ko-KR" altLang="en-US" sz="1050" b="1" dirty="0"/>
          </a:p>
        </p:txBody>
      </p:sp>
      <p:sp>
        <p:nvSpPr>
          <p:cNvPr id="11" name="오른쪽 화살표 10"/>
          <p:cNvSpPr/>
          <p:nvPr/>
        </p:nvSpPr>
        <p:spPr>
          <a:xfrm rot="10800000">
            <a:off x="5796136" y="4293095"/>
            <a:ext cx="1440160" cy="21602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236296" y="4293096"/>
            <a:ext cx="1835696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/>
              <a:t>텍스트로 설명 요</a:t>
            </a:r>
            <a:r>
              <a:rPr lang="en-US" altLang="ko-KR" sz="1050" b="1" dirty="0" smtClean="0"/>
              <a:t>.</a:t>
            </a:r>
            <a:endParaRPr lang="ko-KR" altLang="en-US" sz="1050" b="1" dirty="0"/>
          </a:p>
        </p:txBody>
      </p:sp>
      <p:sp>
        <p:nvSpPr>
          <p:cNvPr id="13" name="오른쪽 화살표 12"/>
          <p:cNvSpPr/>
          <p:nvPr/>
        </p:nvSpPr>
        <p:spPr>
          <a:xfrm rot="9820689">
            <a:off x="6499634" y="4749860"/>
            <a:ext cx="720080" cy="22127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6679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[List] Core[‘</a:t>
            </a:r>
            <a:r>
              <a:rPr lang="en-US" altLang="ko-KR" dirty="0" err="1" smtClean="0"/>
              <a:t>ReverseIndex</a:t>
            </a:r>
            <a:r>
              <a:rPr lang="en-US" altLang="ko-KR" dirty="0" smtClean="0"/>
              <a:t>’]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[K,L]=Core[‘</a:t>
            </a:r>
            <a:r>
              <a:rPr lang="en-US" altLang="ko-KR" dirty="0" err="1" smtClean="0"/>
              <a:t>ReverseIndex</a:t>
            </a:r>
            <a:r>
              <a:rPr lang="en-US" altLang="ko-KR" dirty="0" smtClean="0"/>
              <a:t>’][index]</a:t>
            </a:r>
          </a:p>
          <a:p>
            <a:r>
              <a:rPr lang="ko-KR" altLang="en-US" dirty="0" smtClean="0"/>
              <a:t>전체 노심을 루프 돌리기 위해 필요함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591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[List] Core[‘BTNs’]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Core[‘Index’]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Core[‘</a:t>
            </a:r>
            <a:r>
              <a:rPr lang="en-US" altLang="ko-KR" dirty="0" err="1" smtClean="0"/>
              <a:t>ReverseIndex</a:t>
            </a:r>
            <a:r>
              <a:rPr lang="en-US" altLang="ko-KR" dirty="0" smtClean="0"/>
              <a:t>’] </a:t>
            </a:r>
            <a:r>
              <a:rPr lang="ko-KR" altLang="en-US" dirty="0" smtClean="0"/>
              <a:t>에 저장되는 순서에 따른 블록 타입의 이름을 저장</a:t>
            </a:r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[‘</a:t>
            </a:r>
            <a:r>
              <a:rPr lang="en-US" altLang="ko-KR" dirty="0" err="1" smtClean="0"/>
              <a:t>Base’,’CSB’,’W’,’W’,’W’,’B</a:t>
            </a:r>
            <a:r>
              <a:rPr lang="en-US" altLang="ko-KR" dirty="0" smtClean="0"/>
              <a:t>’,…]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8983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{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} Core[‘</a:t>
            </a:r>
            <a:r>
              <a:rPr lang="en-US" altLang="ko-KR" dirty="0" err="1" smtClean="0"/>
              <a:t>BTNsKL</a:t>
            </a:r>
            <a:r>
              <a:rPr lang="en-US" altLang="ko-KR" dirty="0" smtClean="0"/>
              <a:t>’]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(K,L)</a:t>
            </a:r>
            <a:r>
              <a:rPr lang="ko-KR" altLang="en-US" dirty="0"/>
              <a:t>의 블록 타입 이름을 반환</a:t>
            </a:r>
          </a:p>
          <a:p>
            <a:r>
              <a:rPr lang="en-US" altLang="ko-KR" dirty="0" smtClean="0"/>
              <a:t>BTN = Core[‘</a:t>
            </a:r>
            <a:r>
              <a:rPr lang="en-US" altLang="ko-KR" dirty="0" err="1" smtClean="0"/>
              <a:t>BTNsKL</a:t>
            </a:r>
            <a:r>
              <a:rPr lang="en-US" altLang="ko-KR" dirty="0" smtClean="0"/>
              <a:t>’][K][L]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8156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[List] Core[‘</a:t>
            </a:r>
            <a:r>
              <a:rPr lang="en-US" altLang="ko-KR" dirty="0" err="1" smtClean="0"/>
              <a:t>IndexFixedToBase</a:t>
            </a:r>
            <a:r>
              <a:rPr lang="en-US" altLang="ko-KR" dirty="0" smtClean="0"/>
              <a:t>’]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Fixed==‘</a:t>
            </a:r>
            <a:r>
              <a:rPr lang="en-US" altLang="ko-KR" dirty="0" err="1" smtClean="0"/>
              <a:t>FixedToBase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인 블록들의 저장 순서의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를 저장</a:t>
            </a:r>
            <a:endParaRPr lang="en-US" altLang="ko-KR" dirty="0" smtClean="0"/>
          </a:p>
          <a:p>
            <a:r>
              <a:rPr lang="en-US" altLang="ko-KR" dirty="0" smtClean="0"/>
              <a:t>Base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그러나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는 절대로 </a:t>
            </a:r>
            <a:r>
              <a:rPr lang="en-US" altLang="ko-KR" dirty="0" err="1" smtClean="0"/>
              <a:t>FixedToBase</a:t>
            </a:r>
            <a:r>
              <a:rPr lang="ko-KR" altLang="en-US" dirty="0" smtClean="0"/>
              <a:t>가 될 수 없으므로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은 저장될 수 없음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[1,2,5,10]  -&gt; </a:t>
            </a:r>
            <a:r>
              <a:rPr lang="ko-KR" altLang="en-US" dirty="0" smtClean="0"/>
              <a:t>메모리 저장 순서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2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5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10</a:t>
            </a:r>
            <a:r>
              <a:rPr lang="ko-KR" altLang="en-US" dirty="0" smtClean="0"/>
              <a:t>번 블록들이 </a:t>
            </a:r>
            <a:r>
              <a:rPr lang="en-US" altLang="ko-KR" dirty="0" err="1" smtClean="0"/>
              <a:t>FixedToBase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0105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[List] Core[‘</a:t>
            </a:r>
            <a:r>
              <a:rPr lang="en-US" altLang="ko-KR" dirty="0" err="1" smtClean="0"/>
              <a:t>KLFixedToBase</a:t>
            </a:r>
            <a:r>
              <a:rPr lang="en-US" altLang="ko-KR" dirty="0" smtClean="0"/>
              <a:t>’]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Fixed==‘</a:t>
            </a:r>
            <a:r>
              <a:rPr lang="en-US" altLang="ko-KR" dirty="0" err="1" smtClean="0"/>
              <a:t>FixedToBase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인 블록들의 </a:t>
            </a:r>
            <a:r>
              <a:rPr lang="en-US" altLang="ko-KR" dirty="0" smtClean="0"/>
              <a:t>(K,L)</a:t>
            </a:r>
            <a:r>
              <a:rPr lang="ko-KR" altLang="en-US" dirty="0" smtClean="0"/>
              <a:t>을 저장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687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[List] Core[‘</a:t>
            </a:r>
            <a:r>
              <a:rPr lang="en-US" altLang="ko-KR" dirty="0" err="1" smtClean="0"/>
              <a:t>IndexFixed</a:t>
            </a:r>
            <a:r>
              <a:rPr lang="en-US" altLang="ko-KR" dirty="0" smtClean="0"/>
              <a:t>’]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Fixed==‘Fixed’</a:t>
            </a:r>
            <a:r>
              <a:rPr lang="ko-KR" altLang="en-US" dirty="0" smtClean="0"/>
              <a:t>인 블록들의 저장 순서의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를 저장</a:t>
            </a:r>
            <a:endParaRPr lang="en-US" altLang="ko-KR" dirty="0" smtClean="0"/>
          </a:p>
          <a:p>
            <a:r>
              <a:rPr lang="en-US" altLang="ko-KR" dirty="0" smtClean="0"/>
              <a:t>Base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그러나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는 절대로 </a:t>
            </a:r>
            <a:r>
              <a:rPr lang="en-US" altLang="ko-KR" dirty="0" smtClean="0"/>
              <a:t>Fixed</a:t>
            </a:r>
            <a:r>
              <a:rPr lang="ko-KR" altLang="en-US" dirty="0" smtClean="0"/>
              <a:t>가 될 수 없으므로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은 저장될 수 없음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[1,2,5,10]  -&gt; </a:t>
            </a:r>
            <a:r>
              <a:rPr lang="ko-KR" altLang="en-US" dirty="0" smtClean="0"/>
              <a:t>메모리 저장 순서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2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5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10</a:t>
            </a:r>
            <a:r>
              <a:rPr lang="ko-KR" altLang="en-US" dirty="0" smtClean="0"/>
              <a:t>번 블록들이 </a:t>
            </a:r>
            <a:r>
              <a:rPr lang="en-US" altLang="ko-KR" dirty="0" smtClean="0"/>
              <a:t>Fixed 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50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수정</a:t>
            </a:r>
            <a:r>
              <a:rPr lang="en-US" altLang="ko-KR" sz="2400" dirty="0" smtClean="0"/>
              <a:t>#3: 150522, Sticking Force</a:t>
            </a:r>
            <a:r>
              <a:rPr lang="ko-KR" altLang="en-US" sz="2400" dirty="0" smtClean="0"/>
              <a:t>를 제거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5987008" cy="5361459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해당 위치에서 접착력에 해당하는 </a:t>
            </a:r>
            <a:r>
              <a:rPr lang="ko-KR" altLang="en-US" sz="2400" dirty="0" err="1" smtClean="0"/>
              <a:t>반력의</a:t>
            </a:r>
            <a:r>
              <a:rPr lang="ko-KR" altLang="en-US" sz="2400" dirty="0" smtClean="0"/>
              <a:t> 부호를 확인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반력</a:t>
            </a:r>
            <a:r>
              <a:rPr lang="en-US" altLang="ko-KR" sz="2400" dirty="0" smtClean="0"/>
              <a:t>&lt;0</a:t>
            </a:r>
            <a:r>
              <a:rPr lang="ko-KR" altLang="en-US" sz="2400" dirty="0" smtClean="0"/>
              <a:t> 인 경우</a:t>
            </a:r>
            <a:r>
              <a:rPr lang="en-US" altLang="ko-KR" sz="2400" dirty="0" smtClean="0"/>
              <a:t>(sticking),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반력을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0</a:t>
            </a:r>
            <a:r>
              <a:rPr lang="ko-KR" altLang="en-US" sz="2400" dirty="0" smtClean="0"/>
              <a:t>으로 만듦</a:t>
            </a:r>
            <a:r>
              <a:rPr lang="en-US" altLang="ko-KR" sz="2400" dirty="0" smtClean="0"/>
              <a:t>(detach).</a:t>
            </a:r>
          </a:p>
          <a:p>
            <a:r>
              <a:rPr lang="ko-KR" altLang="en-US" sz="2400" dirty="0" smtClean="0"/>
              <a:t>인풋에서 </a:t>
            </a:r>
            <a:r>
              <a:rPr lang="en-US" altLang="ko-KR" sz="2400" dirty="0" err="1" smtClean="0"/>
              <a:t>FLAG_NoStickForce</a:t>
            </a:r>
            <a:r>
              <a:rPr lang="ko-KR" altLang="en-US" sz="2400" dirty="0" smtClean="0"/>
              <a:t>에 </a:t>
            </a:r>
            <a:r>
              <a:rPr lang="en-US" altLang="ko-KR" sz="2400" dirty="0" smtClean="0"/>
              <a:t>True(</a:t>
            </a:r>
            <a:r>
              <a:rPr lang="ko-KR" altLang="en-US" sz="2400" dirty="0" smtClean="0"/>
              <a:t>접착력 없음</a:t>
            </a:r>
            <a:r>
              <a:rPr lang="en-US" altLang="ko-KR" sz="2400" dirty="0"/>
              <a:t>)</a:t>
            </a:r>
            <a:r>
              <a:rPr lang="en-US" altLang="ko-KR" sz="2400" dirty="0" smtClean="0"/>
              <a:t>/False(</a:t>
            </a:r>
            <a:r>
              <a:rPr lang="ko-KR" altLang="en-US" sz="2400" dirty="0" smtClean="0"/>
              <a:t>접착력 허용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값을 넣어서 선택하도록 함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692696"/>
            <a:ext cx="219609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532440" y="1844824"/>
            <a:ext cx="288032" cy="216024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123728" y="3582621"/>
            <a:ext cx="4320000" cy="2927846"/>
            <a:chOff x="1766367" y="3212975"/>
            <a:chExt cx="4320000" cy="2927846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6367" y="3212975"/>
              <a:ext cx="4320000" cy="746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6367" y="3959968"/>
              <a:ext cx="4320000" cy="724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6367" y="4684360"/>
              <a:ext cx="4320000" cy="724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6367" y="5408729"/>
              <a:ext cx="4320000" cy="732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0679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[List] Core[‘</a:t>
            </a:r>
            <a:r>
              <a:rPr lang="en-US" altLang="ko-KR" dirty="0" err="1" smtClean="0"/>
              <a:t>KLFixed</a:t>
            </a:r>
            <a:r>
              <a:rPr lang="en-US" altLang="ko-KR" dirty="0" smtClean="0"/>
              <a:t>’]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Fixed==‘Fixed’</a:t>
            </a:r>
            <a:r>
              <a:rPr lang="ko-KR" altLang="en-US" dirty="0" smtClean="0"/>
              <a:t>인 블록들의 </a:t>
            </a:r>
            <a:r>
              <a:rPr lang="en-US" altLang="ko-KR" dirty="0" smtClean="0"/>
              <a:t>(K,L)</a:t>
            </a:r>
            <a:r>
              <a:rPr lang="ko-KR" altLang="en-US" dirty="0" smtClean="0"/>
              <a:t>을 저장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2146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Flags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Core[‘</a:t>
            </a:r>
            <a:r>
              <a:rPr lang="en-US" altLang="ko-KR" dirty="0" err="1" smtClean="0"/>
              <a:t>Flag_CSB</a:t>
            </a:r>
            <a:r>
              <a:rPr lang="en-US" altLang="ko-KR" dirty="0" smtClean="0"/>
              <a:t>’]==True of False</a:t>
            </a:r>
          </a:p>
          <a:p>
            <a:pPr lvl="1"/>
            <a:r>
              <a:rPr lang="en-US" altLang="ko-KR" dirty="0" smtClean="0"/>
              <a:t>True: CSB</a:t>
            </a:r>
            <a:r>
              <a:rPr lang="ko-KR" altLang="en-US" dirty="0" smtClean="0"/>
              <a:t>를 사용함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False: CSB</a:t>
            </a:r>
            <a:r>
              <a:rPr lang="ko-KR" altLang="en-US" dirty="0" smtClean="0"/>
              <a:t>를 사용하지 않음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0937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Core['</a:t>
            </a:r>
            <a:r>
              <a:rPr lang="en-US" altLang="ko-KR" dirty="0" err="1"/>
              <a:t>Post_CoreShapeAxis</a:t>
            </a:r>
            <a:r>
              <a:rPr lang="en-US" altLang="ko-KR" dirty="0" smtClean="0"/>
              <a:t>']=(</a:t>
            </a:r>
            <a:r>
              <a:rPr lang="en-US" altLang="ko-KR" dirty="0" err="1" smtClean="0"/>
              <a:t>xmin,xmax,ymin,ymax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노심 형상 그림용 좌표축 범위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Misc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Post_CoreShapeInit</a:t>
            </a:r>
            <a:r>
              <a:rPr lang="en-US" altLang="ko-KR" dirty="0" smtClean="0"/>
              <a:t> ()</a:t>
            </a:r>
            <a:r>
              <a:rPr lang="ko-KR" altLang="en-US" dirty="0" smtClean="0"/>
              <a:t>에서 계산됨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035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VectorField</a:t>
            </a:r>
            <a:r>
              <a:rPr lang="en-US" altLang="ko-KR" dirty="0" smtClean="0"/>
              <a:t>: &lt;w&gt; (State Vector)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</a:t>
            </a:r>
            <a:r>
              <a:rPr lang="ko-KR" altLang="en-US" dirty="0"/>
              <a:t>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VectorField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w,t,core</a:t>
            </a:r>
            <a:r>
              <a:rPr lang="en-US" altLang="ko-KR" dirty="0" smtClean="0"/>
              <a:t>,)</a:t>
            </a:r>
          </a:p>
          <a:p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시간 </a:t>
            </a:r>
            <a:r>
              <a:rPr lang="en-US" altLang="ko-KR" dirty="0" smtClean="0"/>
              <a:t>&lt;t&gt;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State Vector</a:t>
            </a:r>
          </a:p>
          <a:p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[U,DU,W,DW,R,DR, … for all (K,L)]</a:t>
            </a:r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63</a:t>
            </a:fld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 rot="11247827">
            <a:off x="4748391" y="663647"/>
            <a:ext cx="2520036" cy="26411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7380312" y="692697"/>
            <a:ext cx="1776636" cy="7326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/>
              <a:t>변수 타입 명기</a:t>
            </a:r>
            <a:endParaRPr lang="ko-KR" altLang="en-US" sz="1050" b="1" dirty="0"/>
          </a:p>
        </p:txBody>
      </p:sp>
      <p:sp>
        <p:nvSpPr>
          <p:cNvPr id="7" name="오른쪽 화살표 6"/>
          <p:cNvSpPr/>
          <p:nvPr/>
        </p:nvSpPr>
        <p:spPr>
          <a:xfrm rot="11247827">
            <a:off x="4735443" y="1815774"/>
            <a:ext cx="2520036" cy="26411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56176" y="1844824"/>
            <a:ext cx="2987824" cy="15841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/>
              <a:t>부가설명</a:t>
            </a:r>
            <a:r>
              <a:rPr lang="en-US" altLang="ko-KR" sz="1050" b="1" dirty="0"/>
              <a:t> </a:t>
            </a:r>
            <a:r>
              <a:rPr lang="ko-KR" altLang="en-US" sz="1050" b="1" dirty="0" smtClean="0"/>
              <a:t>필요</a:t>
            </a:r>
            <a:r>
              <a:rPr lang="en-US" altLang="ko-KR" sz="1050" b="1" dirty="0" smtClean="0"/>
              <a:t>.</a:t>
            </a:r>
          </a:p>
          <a:p>
            <a:pPr algn="ctr"/>
            <a:r>
              <a:rPr lang="ko-KR" altLang="en-US" sz="1050" b="1" dirty="0" smtClean="0"/>
              <a:t>이렇게 하면 </a:t>
            </a:r>
            <a:r>
              <a:rPr lang="en-US" altLang="ko-KR" sz="1050" b="1" dirty="0" smtClean="0"/>
              <a:t>w</a:t>
            </a:r>
            <a:r>
              <a:rPr lang="ko-KR" altLang="en-US" sz="1050" b="1" dirty="0" smtClean="0"/>
              <a:t>가 구해진다는 것인가</a:t>
            </a:r>
            <a:r>
              <a:rPr lang="en-US" altLang="ko-KR" sz="1050" b="1" dirty="0" smtClean="0"/>
              <a:t>, </a:t>
            </a:r>
            <a:r>
              <a:rPr lang="ko-KR" altLang="en-US" sz="1050" b="1" dirty="0" smtClean="0"/>
              <a:t>아니면 이렇게 하면 </a:t>
            </a:r>
            <a:r>
              <a:rPr lang="en-US" altLang="ko-KR" sz="1050" b="1" dirty="0" smtClean="0"/>
              <a:t>w</a:t>
            </a:r>
            <a:r>
              <a:rPr lang="ko-KR" altLang="en-US" sz="1050" b="1" dirty="0" smtClean="0"/>
              <a:t>에서 </a:t>
            </a:r>
            <a:r>
              <a:rPr lang="en-US" altLang="ko-KR" sz="1050" b="1" dirty="0" smtClean="0"/>
              <a:t>state vector</a:t>
            </a:r>
            <a:r>
              <a:rPr lang="ko-KR" altLang="en-US" sz="1050" b="1" dirty="0" smtClean="0"/>
              <a:t>가 구해진다는 것인가</a:t>
            </a:r>
            <a:r>
              <a:rPr lang="en-US" altLang="ko-KR" sz="1050" b="1" dirty="0" smtClean="0"/>
              <a:t>?</a:t>
            </a:r>
            <a:endParaRPr lang="en-US" altLang="ko-KR" sz="1050" b="1" dirty="0"/>
          </a:p>
          <a:p>
            <a:pPr algn="ctr"/>
            <a:r>
              <a:rPr lang="en-US" altLang="ko-KR" sz="1050" b="1" dirty="0" smtClean="0"/>
              <a:t>core </a:t>
            </a:r>
            <a:r>
              <a:rPr lang="ko-KR" altLang="en-US" sz="1050" b="1" dirty="0" smtClean="0"/>
              <a:t>뒤의 </a:t>
            </a:r>
            <a:r>
              <a:rPr lang="ko-KR" altLang="en-US" sz="1050" b="1" dirty="0" err="1" smtClean="0"/>
              <a:t>컴마는</a:t>
            </a:r>
            <a:r>
              <a:rPr lang="ko-KR" altLang="en-US" sz="1050" b="1" dirty="0" smtClean="0"/>
              <a:t> 오타인가</a:t>
            </a:r>
            <a:r>
              <a:rPr lang="en-US" altLang="ko-KR" sz="1050" b="1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810195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 smtClean="0"/>
              <a:t>BC </a:t>
            </a:r>
            <a:r>
              <a:rPr lang="ko-KR" altLang="en-US" sz="8000" dirty="0" smtClean="0"/>
              <a:t>처리방법</a:t>
            </a:r>
            <a:endParaRPr lang="ko-KR" altLang="en-US" sz="8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0123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VectorFied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초기에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Core[‘</a:t>
            </a:r>
            <a:r>
              <a:rPr lang="en-US" altLang="ko-KR" dirty="0" err="1" smtClean="0"/>
              <a:t>IndexFixedToBase</a:t>
            </a:r>
            <a:r>
              <a:rPr lang="en-US" altLang="ko-KR" dirty="0" smtClean="0"/>
              <a:t>’]</a:t>
            </a:r>
            <a:r>
              <a:rPr lang="ko-KR" altLang="en-US" dirty="0" smtClean="0"/>
              <a:t>에 속한 블록들의 현재 변위를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의 변위로 치환한다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개별 </a:t>
            </a:r>
            <a:r>
              <a:rPr lang="en-US" altLang="ko-KR" dirty="0" smtClean="0"/>
              <a:t>force </a:t>
            </a:r>
            <a:r>
              <a:rPr lang="ko-KR" altLang="en-US" dirty="0" smtClean="0"/>
              <a:t>계산 과정에서는 </a:t>
            </a:r>
            <a:r>
              <a:rPr lang="en-US" altLang="ko-KR" dirty="0" smtClean="0"/>
              <a:t>fixed </a:t>
            </a:r>
            <a:r>
              <a:rPr lang="ko-KR" altLang="en-US" dirty="0" smtClean="0"/>
              <a:t>여부와 관계없이 정상적으로 계산한다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즉</a:t>
            </a:r>
            <a:r>
              <a:rPr lang="en-US" altLang="ko-KR" dirty="0" smtClean="0"/>
              <a:t>, fixed </a:t>
            </a:r>
            <a:r>
              <a:rPr lang="ko-KR" altLang="en-US" dirty="0" smtClean="0"/>
              <a:t>안된 것으로 보고 계산한다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VectorField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마지막에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Fixed==‘Fixed’</a:t>
            </a:r>
          </a:p>
          <a:p>
            <a:pPr lvl="2"/>
            <a:r>
              <a:rPr lang="ko-KR" altLang="en-US" dirty="0" smtClean="0"/>
              <a:t>해당 블록의 </a:t>
            </a:r>
            <a:r>
              <a:rPr lang="en-US" altLang="ko-KR" dirty="0" smtClean="0"/>
              <a:t>force=[DU,0,DW,0,DR,0]</a:t>
            </a:r>
          </a:p>
          <a:p>
            <a:pPr lvl="1"/>
            <a:r>
              <a:rPr lang="en-US" altLang="ko-KR" dirty="0" smtClean="0"/>
              <a:t>Fixed==‘</a:t>
            </a:r>
            <a:r>
              <a:rPr lang="en-US" altLang="ko-KR" dirty="0" err="1" smtClean="0"/>
              <a:t>FixedToBase</a:t>
            </a:r>
            <a:r>
              <a:rPr lang="en-US" altLang="ko-KR" dirty="0" smtClean="0"/>
              <a:t>’</a:t>
            </a:r>
          </a:p>
          <a:p>
            <a:pPr lvl="2"/>
            <a:r>
              <a:rPr lang="ko-KR" altLang="en-US" dirty="0" smtClean="0"/>
              <a:t>해당 블록의 </a:t>
            </a:r>
            <a:r>
              <a:rPr lang="en-US" altLang="ko-KR" dirty="0" smtClean="0"/>
              <a:t>force=[0,0,0,0,0,0]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47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변위 구속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strike="sngStrike" dirty="0" err="1" smtClean="0"/>
              <a:t>odeint</a:t>
            </a:r>
            <a:r>
              <a:rPr lang="en-US" altLang="ko-KR" sz="1600" strike="sngStrike" dirty="0" smtClean="0"/>
              <a:t>()</a:t>
            </a:r>
            <a:r>
              <a:rPr lang="ko-KR" altLang="en-US" sz="1600" strike="sngStrike" dirty="0" smtClean="0"/>
              <a:t>에서 사용자는 </a:t>
            </a:r>
            <a:r>
              <a:rPr lang="en-US" altLang="ko-KR" sz="1600" strike="sngStrike" dirty="0" smtClean="0"/>
              <a:t>State Vector</a:t>
            </a:r>
            <a:r>
              <a:rPr lang="ko-KR" altLang="en-US" sz="1600" strike="sngStrike" dirty="0" smtClean="0"/>
              <a:t>를 건드릴 수 없다</a:t>
            </a:r>
            <a:r>
              <a:rPr lang="en-US" altLang="ko-KR" sz="1600" strike="sngStrike" dirty="0" smtClean="0"/>
              <a:t>.</a:t>
            </a:r>
          </a:p>
          <a:p>
            <a:r>
              <a:rPr lang="ko-KR" altLang="en-US" sz="1600" strike="sngStrike" dirty="0" smtClean="0"/>
              <a:t>사용자는 해당 </a:t>
            </a:r>
            <a:r>
              <a:rPr lang="en-US" altLang="ko-KR" sz="1600" strike="sngStrike" dirty="0" smtClean="0"/>
              <a:t>State Vector</a:t>
            </a:r>
            <a:r>
              <a:rPr lang="ko-KR" altLang="en-US" sz="1600" strike="sngStrike" dirty="0" smtClean="0"/>
              <a:t>에서 </a:t>
            </a:r>
            <a:r>
              <a:rPr lang="en-US" altLang="ko-KR" sz="1600" strike="sngStrike" dirty="0" smtClean="0"/>
              <a:t>Force Vector</a:t>
            </a:r>
            <a:r>
              <a:rPr lang="ko-KR" altLang="en-US" sz="1600" strike="sngStrike" dirty="0" smtClean="0"/>
              <a:t>만 계산해서 넘겨줘야 한다</a:t>
            </a:r>
            <a:r>
              <a:rPr lang="en-US" altLang="ko-KR" sz="1600" strike="sngStrike" dirty="0" smtClean="0"/>
              <a:t>.</a:t>
            </a:r>
          </a:p>
          <a:p>
            <a:r>
              <a:rPr lang="ko-KR" altLang="en-US" sz="1600" strike="sngStrike" dirty="0" smtClean="0"/>
              <a:t>그러므로 변위 구속이 있는 물체의 </a:t>
            </a:r>
            <a:r>
              <a:rPr lang="en-US" altLang="ko-KR" sz="1600" strike="sngStrike" dirty="0" smtClean="0"/>
              <a:t>State</a:t>
            </a:r>
            <a:r>
              <a:rPr lang="ko-KR" altLang="en-US" sz="1600" strike="sngStrike" dirty="0" smtClean="0"/>
              <a:t>를 </a:t>
            </a:r>
            <a:r>
              <a:rPr lang="en-US" altLang="ko-KR" sz="1600" strike="sngStrike" dirty="0" smtClean="0"/>
              <a:t>State Vector</a:t>
            </a:r>
            <a:r>
              <a:rPr lang="ko-KR" altLang="en-US" sz="1600" strike="sngStrike" dirty="0" smtClean="0"/>
              <a:t>에 집어넣으면 그 물체의 변위를 조정할 방법이 없다</a:t>
            </a:r>
            <a:r>
              <a:rPr lang="en-US" altLang="ko-KR" sz="1600" strike="sngStrike" dirty="0" smtClean="0"/>
              <a:t>.</a:t>
            </a:r>
          </a:p>
          <a:p>
            <a:pPr lvl="1"/>
            <a:r>
              <a:rPr lang="ko-KR" altLang="en-US" sz="1400" dirty="0" smtClean="0"/>
              <a:t>어쩌면 가능할 지도 모른다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400" dirty="0" smtClean="0"/>
              <a:t>해당 물체의 </a:t>
            </a:r>
            <a:r>
              <a:rPr lang="en-US" altLang="ko-KR" sz="1400" dirty="0" smtClean="0"/>
              <a:t>State Vector</a:t>
            </a:r>
            <a:r>
              <a:rPr lang="ko-KR" altLang="en-US" sz="1400" dirty="0" smtClean="0"/>
              <a:t>를 직접 고치고 </a:t>
            </a:r>
            <a:r>
              <a:rPr lang="en-US" altLang="ko-KR" sz="1400" dirty="0" smtClean="0"/>
              <a:t>Force Vector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{0}</a:t>
            </a:r>
            <a:r>
              <a:rPr lang="ko-KR" altLang="en-US" sz="1400" dirty="0" smtClean="0"/>
              <a:t>으로 놓으면 </a:t>
            </a:r>
            <a:r>
              <a:rPr lang="en-US" altLang="ko-KR" sz="1400" dirty="0" err="1" smtClean="0"/>
              <a:t>odeint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가 그대로 인식하지 않겠는가</a:t>
            </a:r>
            <a:r>
              <a:rPr lang="en-US" altLang="ko-KR" sz="1400" dirty="0" smtClean="0"/>
              <a:t>?</a:t>
            </a:r>
          </a:p>
          <a:p>
            <a:pPr lvl="1"/>
            <a:r>
              <a:rPr lang="ko-KR" altLang="en-US" sz="1400" dirty="0" smtClean="0"/>
              <a:t>좋은 아이디어이다</a:t>
            </a:r>
            <a:r>
              <a:rPr lang="en-US" altLang="ko-KR" sz="1400" dirty="0" smtClean="0"/>
              <a:t>~!</a:t>
            </a:r>
          </a:p>
          <a:p>
            <a:pPr lvl="1"/>
            <a:r>
              <a:rPr lang="ko-KR" altLang="en-US" sz="1400" dirty="0" smtClean="0"/>
              <a:t>테스트가 필요하다</a:t>
            </a:r>
            <a:r>
              <a:rPr lang="en-US" altLang="ko-KR" sz="1400" dirty="0" smtClean="0"/>
              <a:t>~!</a:t>
            </a:r>
          </a:p>
          <a:p>
            <a:pPr lvl="1"/>
            <a:r>
              <a:rPr lang="ko-KR" altLang="en-US" sz="1400" dirty="0" smtClean="0"/>
              <a:t>오호라 된다</a:t>
            </a:r>
            <a:r>
              <a:rPr lang="en-US" altLang="ko-KR" sz="1400" dirty="0" smtClean="0"/>
              <a:t>~!</a:t>
            </a:r>
          </a:p>
          <a:p>
            <a:pPr lvl="1"/>
            <a:r>
              <a:rPr lang="ko-KR" altLang="en-US" sz="1400" dirty="0" smtClean="0"/>
              <a:t>일단 믿어보자</a:t>
            </a:r>
            <a:r>
              <a:rPr lang="en-US" altLang="ko-KR" sz="1400" dirty="0" smtClean="0"/>
              <a:t>!!</a:t>
            </a:r>
          </a:p>
          <a:p>
            <a:pPr lvl="1"/>
            <a:r>
              <a:rPr lang="ko-KR" altLang="en-US" sz="1400" dirty="0" smtClean="0"/>
              <a:t>테스트 결과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708920"/>
            <a:ext cx="4578350" cy="275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99792" y="5488379"/>
            <a:ext cx="5918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VectorField</a:t>
            </a:r>
            <a:r>
              <a:rPr lang="en-US" altLang="ko-KR" dirty="0" smtClean="0"/>
              <a:t>()</a:t>
            </a:r>
            <a:r>
              <a:rPr lang="ko-KR" altLang="en-US" dirty="0" smtClean="0"/>
              <a:t>내부에서 한 블록의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를 강제로 구속함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PutValToVect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그 블록의 </a:t>
            </a:r>
            <a:r>
              <a:rPr lang="en-US" altLang="ko-KR" dirty="0" smtClean="0"/>
              <a:t>Force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둬야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231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변위 구속 방법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블록과 </a:t>
            </a:r>
            <a:r>
              <a:rPr lang="en-US" altLang="ko-KR" dirty="0" smtClean="0"/>
              <a:t>CSB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sz="2000" dirty="0" err="1" smtClean="0"/>
              <a:t>BlockTypes</a:t>
            </a:r>
            <a:r>
              <a:rPr lang="en-US" altLang="ko-KR" sz="2000" dirty="0" smtClean="0"/>
              <a:t>[‘</a:t>
            </a:r>
            <a:r>
              <a:rPr lang="en-US" altLang="ko-KR" sz="2000" dirty="0"/>
              <a:t>《</a:t>
            </a:r>
            <a:r>
              <a:rPr lang="en-US" altLang="ko-KR" sz="2000" dirty="0" err="1" smtClean="0"/>
              <a:t>BlockTypeName</a:t>
            </a:r>
            <a:r>
              <a:rPr lang="en-US" altLang="ko-KR" sz="2000" dirty="0"/>
              <a:t>》</a:t>
            </a:r>
            <a:r>
              <a:rPr lang="en-US" altLang="ko-KR" sz="2000" dirty="0" smtClean="0"/>
              <a:t>’]={</a:t>
            </a:r>
            <a:br>
              <a:rPr lang="en-US" altLang="ko-KR" sz="2000" dirty="0" smtClean="0"/>
            </a:br>
            <a:r>
              <a:rPr lang="en-US" altLang="ko-KR" sz="2000" dirty="0" smtClean="0"/>
              <a:t>'a':《</a:t>
            </a:r>
            <a:r>
              <a:rPr lang="en-US" altLang="ko-KR" sz="2000" dirty="0" err="1" smtClean="0"/>
              <a:t>HalfWidthToDowel</a:t>
            </a:r>
            <a:r>
              <a:rPr lang="en-US" altLang="ko-KR" sz="2000" dirty="0" smtClean="0"/>
              <a:t>》,</a:t>
            </a:r>
            <a:br>
              <a:rPr lang="en-US" altLang="ko-KR" sz="2000" dirty="0" smtClean="0"/>
            </a:br>
            <a:r>
              <a:rPr lang="en-US" altLang="ko-KR" sz="2000" dirty="0" smtClean="0"/>
              <a:t>'b':《</a:t>
            </a:r>
            <a:r>
              <a:rPr lang="en-US" altLang="ko-KR" sz="2000" dirty="0" err="1" smtClean="0"/>
              <a:t>HalfWidth</a:t>
            </a:r>
            <a:r>
              <a:rPr lang="en-US" altLang="ko-KR" sz="2000" dirty="0" smtClean="0"/>
              <a:t>》,</a:t>
            </a:r>
            <a:br>
              <a:rPr lang="en-US" altLang="ko-KR" sz="2000" dirty="0" smtClean="0"/>
            </a:br>
            <a:r>
              <a:rPr lang="en-US" altLang="ko-KR" sz="2000" dirty="0" smtClean="0"/>
              <a:t>'h':《</a:t>
            </a:r>
            <a:r>
              <a:rPr lang="en-US" altLang="ko-KR" sz="2000" dirty="0" err="1" smtClean="0"/>
              <a:t>HalfHeight</a:t>
            </a:r>
            <a:r>
              <a:rPr lang="en-US" altLang="ko-KR" sz="2000" dirty="0" smtClean="0"/>
              <a:t>》,</a:t>
            </a:r>
            <a:br>
              <a:rPr lang="en-US" altLang="ko-KR" sz="2000" dirty="0" smtClean="0"/>
            </a:br>
            <a:r>
              <a:rPr lang="en-US" altLang="ko-KR" sz="2000" dirty="0" smtClean="0"/>
              <a:t>'M':《Mass》,</a:t>
            </a:r>
            <a:br>
              <a:rPr lang="en-US" altLang="ko-KR" sz="2000" dirty="0" smtClean="0"/>
            </a:br>
            <a:r>
              <a:rPr lang="en-US" altLang="ko-KR" sz="2000" dirty="0" smtClean="0"/>
              <a:t>'I':《Moment of Inertia, </a:t>
            </a:r>
            <a:r>
              <a:rPr lang="en-US" altLang="ko-KR" sz="2000" dirty="0" err="1" smtClean="0"/>
              <a:t>Ixz</a:t>
            </a:r>
            <a:r>
              <a:rPr lang="en-US" altLang="ko-KR" sz="2000" dirty="0" smtClean="0"/>
              <a:t>》,</a:t>
            </a:r>
            <a:br>
              <a:rPr lang="en-US" altLang="ko-KR" sz="2000" dirty="0" smtClean="0"/>
            </a:br>
            <a:r>
              <a:rPr lang="en-US" altLang="ko-KR" sz="2000" dirty="0" smtClean="0"/>
              <a:t>'</a:t>
            </a:r>
            <a:r>
              <a:rPr lang="en-US" altLang="ko-KR" sz="2000" dirty="0" err="1" smtClean="0"/>
              <a:t>Kh</a:t>
            </a:r>
            <a:r>
              <a:rPr lang="en-US" altLang="ko-KR" sz="2000" dirty="0" smtClean="0"/>
              <a:t>':《Horizontal Spring Constant》,</a:t>
            </a:r>
            <a:br>
              <a:rPr lang="en-US" altLang="ko-KR" sz="2000" dirty="0" smtClean="0"/>
            </a:br>
            <a:r>
              <a:rPr lang="en-US" altLang="ko-KR" sz="2000" dirty="0" smtClean="0"/>
              <a:t>'</a:t>
            </a:r>
            <a:r>
              <a:rPr lang="en-US" altLang="ko-KR" sz="2000" dirty="0" err="1" smtClean="0"/>
              <a:t>Ch</a:t>
            </a:r>
            <a:r>
              <a:rPr lang="en-US" altLang="ko-KR" sz="2000" dirty="0" smtClean="0"/>
              <a:t>':</a:t>
            </a:r>
            <a:r>
              <a:rPr lang="en-US" altLang="ko-KR" sz="2000" dirty="0"/>
              <a:t>《Horizontal </a:t>
            </a:r>
            <a:r>
              <a:rPr lang="en-US" altLang="ko-KR" sz="2000" dirty="0" smtClean="0"/>
              <a:t>Damping Coefficient》,</a:t>
            </a:r>
            <a:br>
              <a:rPr lang="en-US" altLang="ko-KR" sz="2000" dirty="0" smtClean="0"/>
            </a:br>
            <a:r>
              <a:rPr lang="en-US" altLang="ko-KR" sz="2000" dirty="0" smtClean="0"/>
              <a:t>'</a:t>
            </a:r>
            <a:r>
              <a:rPr lang="en-US" altLang="ko-KR" sz="2000" dirty="0" err="1" smtClean="0"/>
              <a:t>Kv</a:t>
            </a:r>
            <a:r>
              <a:rPr lang="en-US" altLang="ko-KR" sz="2000" dirty="0" smtClean="0"/>
              <a:t>':</a:t>
            </a:r>
            <a:r>
              <a:rPr lang="en-US" altLang="ko-KR" sz="2000" dirty="0"/>
              <a:t>《Horizontal Spring Constant</a:t>
            </a:r>
            <a:r>
              <a:rPr lang="en-US" altLang="ko-KR" sz="2000" dirty="0" smtClean="0"/>
              <a:t>》,</a:t>
            </a:r>
            <a:br>
              <a:rPr lang="en-US" altLang="ko-KR" sz="2000" dirty="0" smtClean="0"/>
            </a:br>
            <a:r>
              <a:rPr lang="en-US" altLang="ko-KR" sz="2000" dirty="0" smtClean="0"/>
              <a:t>'</a:t>
            </a:r>
            <a:r>
              <a:rPr lang="en-US" altLang="ko-KR" sz="2000" dirty="0" err="1" smtClean="0"/>
              <a:t>Cv</a:t>
            </a:r>
            <a:r>
              <a:rPr lang="en-US" altLang="ko-KR" sz="2000" dirty="0" smtClean="0"/>
              <a:t>':</a:t>
            </a:r>
            <a:r>
              <a:rPr lang="en-US" altLang="ko-KR" sz="2000" dirty="0"/>
              <a:t>《Horizontal Damping Coefficient</a:t>
            </a:r>
            <a:r>
              <a:rPr lang="en-US" altLang="ko-KR" sz="2000" dirty="0" smtClean="0"/>
              <a:t>》,</a:t>
            </a:r>
            <a:br>
              <a:rPr lang="en-US" altLang="ko-KR" sz="2000" dirty="0" smtClean="0"/>
            </a:br>
            <a:r>
              <a:rPr lang="en-US" altLang="ko-KR" sz="2000" b="1" dirty="0" smtClean="0"/>
              <a:t>'Fix':  </a:t>
            </a:r>
            <a:r>
              <a:rPr lang="en-US" altLang="ko-KR" sz="2000" b="1" dirty="0"/>
              <a:t>《</a:t>
            </a:r>
            <a:r>
              <a:rPr lang="en-US" altLang="ko-KR" sz="2000" b="1" dirty="0" smtClean="0"/>
              <a:t>'None‘, ‘Fixed’ or ‘</a:t>
            </a:r>
            <a:r>
              <a:rPr lang="en-US" altLang="ko-KR" sz="2000" b="1" dirty="0" err="1" smtClean="0"/>
              <a:t>FixedToBase</a:t>
            </a:r>
            <a:r>
              <a:rPr lang="en-US" altLang="ko-KR" sz="2000" b="1" dirty="0" smtClean="0"/>
              <a:t>’》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}</a:t>
            </a:r>
          </a:p>
          <a:p>
            <a:r>
              <a:rPr lang="en-US" altLang="ko-KR" sz="2000" dirty="0" smtClean="0"/>
              <a:t>‘Fix’:</a:t>
            </a:r>
          </a:p>
          <a:p>
            <a:pPr lvl="1"/>
            <a:r>
              <a:rPr lang="en-US" altLang="ko-KR" sz="1600" dirty="0" smtClean="0"/>
              <a:t>‘None’   if </a:t>
            </a:r>
            <a:r>
              <a:rPr lang="en-US" altLang="ko-KR" sz="1600" dirty="0"/>
              <a:t>the block is not fixed</a:t>
            </a:r>
          </a:p>
          <a:p>
            <a:pPr lvl="1"/>
            <a:r>
              <a:rPr lang="en-US" altLang="ko-KR" sz="1600" dirty="0" smtClean="0"/>
              <a:t>‘Fixed</a:t>
            </a:r>
            <a:r>
              <a:rPr lang="en-US" altLang="ko-KR" sz="1600" dirty="0"/>
              <a:t>' </a:t>
            </a:r>
            <a:r>
              <a:rPr lang="en-US" altLang="ko-KR" sz="1600" dirty="0" smtClean="0"/>
              <a:t>  if </a:t>
            </a:r>
            <a:r>
              <a:rPr lang="en-US" altLang="ko-KR" sz="1600" dirty="0"/>
              <a:t>U,W,R=0</a:t>
            </a:r>
          </a:p>
          <a:p>
            <a:pPr lvl="1"/>
            <a:r>
              <a:rPr lang="en-US" altLang="ko-KR" sz="1600" dirty="0" smtClean="0"/>
              <a:t>'</a:t>
            </a:r>
            <a:r>
              <a:rPr lang="en-US" altLang="ko-KR" sz="1600" dirty="0" err="1" smtClean="0"/>
              <a:t>FixedToBase</a:t>
            </a:r>
            <a:r>
              <a:rPr lang="en-US" altLang="ko-KR" sz="1600" dirty="0"/>
              <a:t>' </a:t>
            </a:r>
            <a:r>
              <a:rPr lang="en-US" altLang="ko-KR" sz="1600" dirty="0" smtClean="0"/>
              <a:t>  if </a:t>
            </a:r>
            <a:r>
              <a:rPr lang="en-US" altLang="ko-KR" sz="1600" dirty="0"/>
              <a:t>U,W,R=U,W,R of </a:t>
            </a:r>
            <a:r>
              <a:rPr lang="en-US" altLang="ko-KR" sz="1600" dirty="0" smtClean="0"/>
              <a:t>Base</a:t>
            </a:r>
          </a:p>
          <a:p>
            <a:r>
              <a:rPr lang="en-US" altLang="ko-KR" sz="2000" strike="sngStrike" dirty="0" smtClean="0"/>
              <a:t>‘Fixed’</a:t>
            </a:r>
            <a:r>
              <a:rPr lang="ko-KR" altLang="en-US" sz="2000" strike="sngStrike" dirty="0" smtClean="0"/>
              <a:t>를 하면 </a:t>
            </a:r>
            <a:r>
              <a:rPr lang="en-US" altLang="ko-KR" sz="2000" strike="sngStrike" dirty="0" err="1" smtClean="0"/>
              <a:t>VectorField</a:t>
            </a:r>
            <a:r>
              <a:rPr lang="en-US" altLang="ko-KR" sz="2000" strike="sngStrike" dirty="0" smtClean="0"/>
              <a:t>()</a:t>
            </a:r>
            <a:r>
              <a:rPr lang="ko-KR" altLang="en-US" sz="2000" strike="sngStrike" dirty="0" smtClean="0"/>
              <a:t>에서 </a:t>
            </a:r>
            <a:r>
              <a:rPr lang="en-US" altLang="ko-KR" sz="2000" strike="sngStrike" dirty="0" smtClean="0"/>
              <a:t>w </a:t>
            </a:r>
            <a:r>
              <a:rPr lang="ko-KR" altLang="en-US" sz="2000" strike="sngStrike" dirty="0" smtClean="0"/>
              <a:t>중 해당 부분을 모두 </a:t>
            </a:r>
            <a:r>
              <a:rPr lang="en-US" altLang="ko-KR" sz="2000" strike="sngStrike" dirty="0" smtClean="0"/>
              <a:t>0</a:t>
            </a:r>
            <a:r>
              <a:rPr lang="ko-KR" altLang="en-US" sz="2000" strike="sngStrike" dirty="0" smtClean="0"/>
              <a:t>으로 둔다</a:t>
            </a:r>
            <a:r>
              <a:rPr lang="en-US" altLang="ko-KR" sz="2000" strike="sngStrike" dirty="0" smtClean="0"/>
              <a:t>.</a:t>
            </a:r>
          </a:p>
          <a:p>
            <a:pPr lvl="1"/>
            <a:r>
              <a:rPr lang="ko-KR" altLang="en-US" sz="1200" dirty="0" smtClean="0"/>
              <a:t>이건 아니다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초기 </a:t>
            </a:r>
            <a:r>
              <a:rPr lang="en-US" altLang="ko-KR" sz="1200" dirty="0" smtClean="0"/>
              <a:t>State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{0} </a:t>
            </a:r>
            <a:r>
              <a:rPr lang="ko-KR" altLang="en-US" sz="1200" dirty="0" smtClean="0"/>
              <a:t>이 아니었어도 초기 </a:t>
            </a:r>
            <a:r>
              <a:rPr lang="en-US" altLang="ko-KR" sz="1200" dirty="0" smtClean="0"/>
              <a:t>State</a:t>
            </a:r>
            <a:r>
              <a:rPr lang="ko-KR" altLang="en-US" sz="1200" dirty="0" smtClean="0"/>
              <a:t>를 계속 유지해야 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600" dirty="0" smtClean="0"/>
              <a:t>‘Fixed’</a:t>
            </a:r>
            <a:r>
              <a:rPr lang="ko-KR" altLang="en-US" sz="1600" dirty="0" smtClean="0"/>
              <a:t>를 하면 </a:t>
            </a:r>
            <a:r>
              <a:rPr lang="en-US" altLang="ko-KR" sz="1600" dirty="0" err="1" smtClean="0"/>
              <a:t>VectorField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Force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{0}</a:t>
            </a:r>
            <a:r>
              <a:rPr lang="ko-KR" altLang="en-US" sz="1600" dirty="0" smtClean="0"/>
              <a:t>으로 해서 초기 </a:t>
            </a:r>
            <a:r>
              <a:rPr lang="en-US" altLang="ko-KR" sz="1600" dirty="0" smtClean="0"/>
              <a:t>State</a:t>
            </a:r>
            <a:r>
              <a:rPr lang="ko-KR" altLang="en-US" sz="1600" dirty="0" smtClean="0"/>
              <a:t>를 유지하도록 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2000" dirty="0" smtClean="0"/>
              <a:t>‘</a:t>
            </a:r>
            <a:r>
              <a:rPr lang="en-US" altLang="ko-KR" sz="2000" dirty="0" err="1" smtClean="0"/>
              <a:t>FixedToBase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를 하면 </a:t>
            </a:r>
            <a:r>
              <a:rPr lang="en-US" altLang="ko-KR" sz="2000" dirty="0" err="1" smtClean="0"/>
              <a:t>VectorField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w </a:t>
            </a:r>
            <a:r>
              <a:rPr lang="ko-KR" altLang="en-US" sz="2000" dirty="0" smtClean="0"/>
              <a:t>중 해당 부분을 </a:t>
            </a:r>
            <a:r>
              <a:rPr lang="en-US" altLang="ko-KR" sz="2000" dirty="0" smtClean="0"/>
              <a:t>Base (</a:t>
            </a:r>
            <a:r>
              <a:rPr lang="ko-KR" altLang="en-US" sz="2000" dirty="0" smtClean="0"/>
              <a:t>즉</a:t>
            </a:r>
            <a:r>
              <a:rPr lang="en-US" altLang="ko-KR" sz="2000" dirty="0" smtClean="0"/>
              <a:t>, (K,L)==(0,0)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State)</a:t>
            </a:r>
            <a:r>
              <a:rPr lang="ko-KR" altLang="en-US" sz="2000" dirty="0" smtClean="0"/>
              <a:t>를 복사해서 넣는다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1700" dirty="0" smtClean="0"/>
              <a:t>Core[‘</a:t>
            </a:r>
            <a:r>
              <a:rPr lang="en-US" altLang="ko-KR" sz="1700" dirty="0" err="1" smtClean="0"/>
              <a:t>ReverseIndex</a:t>
            </a:r>
            <a:r>
              <a:rPr lang="en-US" altLang="ko-KR" sz="1700" dirty="0" smtClean="0"/>
              <a:t>’] </a:t>
            </a:r>
            <a:r>
              <a:rPr lang="ko-KR" altLang="en-US" sz="1700" dirty="0" smtClean="0"/>
              <a:t>상에서 </a:t>
            </a:r>
            <a:r>
              <a:rPr lang="en-US" altLang="ko-KR" sz="1700" dirty="0" smtClean="0"/>
              <a:t>Base</a:t>
            </a:r>
            <a:r>
              <a:rPr lang="ko-KR" altLang="en-US" sz="1700" dirty="0" smtClean="0"/>
              <a:t>가 가장 먼저 처리되므로 </a:t>
            </a:r>
            <a:r>
              <a:rPr lang="en-US" altLang="ko-KR" sz="1700" dirty="0" smtClean="0"/>
              <a:t>(0,0)</a:t>
            </a:r>
            <a:r>
              <a:rPr lang="ko-KR" altLang="en-US" sz="1700" dirty="0" smtClean="0"/>
              <a:t>이 값을 </a:t>
            </a:r>
            <a:r>
              <a:rPr lang="ko-KR" altLang="en-US" sz="1700" dirty="0" err="1" smtClean="0"/>
              <a:t>넣을때</a:t>
            </a:r>
            <a:r>
              <a:rPr lang="ko-KR" altLang="en-US" sz="1700" dirty="0" smtClean="0"/>
              <a:t> 이미 </a:t>
            </a:r>
            <a:r>
              <a:rPr lang="en-US" altLang="ko-KR" sz="1700" dirty="0" smtClean="0"/>
              <a:t>Base</a:t>
            </a:r>
            <a:r>
              <a:rPr lang="ko-KR" altLang="en-US" sz="1700" dirty="0" smtClean="0"/>
              <a:t>는 업데이트가 되어 있다</a:t>
            </a:r>
            <a:r>
              <a:rPr lang="en-US" altLang="ko-KR" sz="1700" dirty="0" smtClean="0"/>
              <a:t>.</a:t>
            </a:r>
          </a:p>
          <a:p>
            <a:r>
              <a:rPr lang="ko-KR" altLang="en-US" sz="2100" dirty="0" smtClean="0"/>
              <a:t>위 뒤 경우 </a:t>
            </a:r>
            <a:r>
              <a:rPr lang="en-US" altLang="ko-KR" sz="2100" dirty="0" smtClean="0"/>
              <a:t>(</a:t>
            </a:r>
            <a:r>
              <a:rPr lang="ko-KR" altLang="en-US" sz="2100" dirty="0" smtClean="0"/>
              <a:t>즉</a:t>
            </a:r>
            <a:r>
              <a:rPr lang="en-US" altLang="ko-KR" sz="2100" dirty="0" smtClean="0"/>
              <a:t>, ‘None’</a:t>
            </a:r>
            <a:r>
              <a:rPr lang="ko-KR" altLang="en-US" sz="2100" dirty="0" smtClean="0"/>
              <a:t>이 아닌 경우</a:t>
            </a:r>
            <a:r>
              <a:rPr lang="en-US" altLang="ko-KR" sz="2100" dirty="0" smtClean="0"/>
              <a:t>) </a:t>
            </a:r>
            <a:r>
              <a:rPr lang="en-US" altLang="ko-KR" sz="2100" dirty="0" err="1" smtClean="0"/>
              <a:t>Accel</a:t>
            </a:r>
            <a:r>
              <a:rPr lang="en-US" altLang="ko-KR" sz="2100" dirty="0" smtClean="0"/>
              <a:t> </a:t>
            </a:r>
            <a:r>
              <a:rPr lang="ko-KR" altLang="en-US" sz="2100" dirty="0" smtClean="0"/>
              <a:t>계산 루틴을 수행하지 않고 바로 </a:t>
            </a:r>
            <a:r>
              <a:rPr lang="en-US" altLang="ko-KR" sz="2100" dirty="0" smtClean="0"/>
              <a:t>Force </a:t>
            </a:r>
            <a:r>
              <a:rPr lang="ko-KR" altLang="en-US" sz="2100" dirty="0" smtClean="0"/>
              <a:t>벡터에 </a:t>
            </a:r>
            <a:r>
              <a:rPr lang="en-US" altLang="ko-KR" sz="2100" dirty="0" smtClean="0"/>
              <a:t>(0,0,0,0,0,0) </a:t>
            </a:r>
            <a:r>
              <a:rPr lang="ko-KR" altLang="en-US" sz="2100" dirty="0" smtClean="0"/>
              <a:t>넣는다</a:t>
            </a:r>
            <a:r>
              <a:rPr lang="en-US" altLang="ko-KR" sz="2100" dirty="0" smtClean="0"/>
              <a:t>.</a:t>
            </a:r>
          </a:p>
          <a:p>
            <a:pPr lvl="1"/>
            <a:r>
              <a:rPr lang="ko-KR" altLang="en-US" sz="1700" dirty="0" smtClean="0"/>
              <a:t>주의점</a:t>
            </a:r>
            <a:r>
              <a:rPr lang="en-US" altLang="ko-KR" sz="1700" dirty="0" smtClean="0"/>
              <a:t>: Force </a:t>
            </a:r>
            <a:r>
              <a:rPr lang="ko-KR" altLang="en-US" sz="1700" dirty="0" smtClean="0"/>
              <a:t>벡터에서 </a:t>
            </a:r>
            <a:r>
              <a:rPr lang="en-US" altLang="ko-KR" sz="1700" dirty="0" smtClean="0"/>
              <a:t>DU,DW,DR</a:t>
            </a:r>
            <a:r>
              <a:rPr lang="ko-KR" altLang="en-US" sz="1700" dirty="0" smtClean="0"/>
              <a:t>은 루프의 가장 뒷부분에서 </a:t>
            </a:r>
            <a:r>
              <a:rPr lang="en-US" altLang="ko-KR" sz="1700" dirty="0" smtClean="0"/>
              <a:t>w</a:t>
            </a:r>
            <a:r>
              <a:rPr lang="ko-KR" altLang="en-US" sz="1700" dirty="0" smtClean="0"/>
              <a:t>의 값을 복사하므로 </a:t>
            </a:r>
            <a:r>
              <a:rPr lang="en-US" altLang="ko-KR" sz="1700" dirty="0" smtClean="0"/>
              <a:t>Force </a:t>
            </a:r>
            <a:r>
              <a:rPr lang="ko-KR" altLang="en-US" sz="1700" dirty="0" smtClean="0"/>
              <a:t>벡터를 </a:t>
            </a:r>
            <a:r>
              <a:rPr lang="en-US" altLang="ko-KR" sz="1700" dirty="0" smtClean="0"/>
              <a:t>{0}</a:t>
            </a:r>
            <a:r>
              <a:rPr lang="ko-KR" altLang="en-US" sz="1700" dirty="0" smtClean="0"/>
              <a:t>으로 둘 때도 이 부분에서 처리해야 한다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ko-KR" altLang="en-US" sz="1700" dirty="0" smtClean="0"/>
              <a:t>만약 </a:t>
            </a:r>
            <a:r>
              <a:rPr lang="en-US" altLang="ko-KR" sz="1700" dirty="0" err="1" smtClean="0"/>
              <a:t>Accel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계산 하는 부분에서 처리하면 뒷부분에서 </a:t>
            </a:r>
            <a:r>
              <a:rPr lang="en-US" altLang="ko-KR" sz="1700" dirty="0" smtClean="0"/>
              <a:t>DU,DW,DR</a:t>
            </a:r>
            <a:r>
              <a:rPr lang="ko-KR" altLang="en-US" sz="1700" dirty="0" smtClean="0"/>
              <a:t>이 </a:t>
            </a:r>
            <a:r>
              <a:rPr lang="en-US" altLang="ko-KR" sz="1700" dirty="0" smtClean="0"/>
              <a:t>w</a:t>
            </a:r>
            <a:r>
              <a:rPr lang="ko-KR" altLang="en-US" sz="1700" dirty="0" smtClean="0"/>
              <a:t>의 값이 복사되어 들어간다</a:t>
            </a:r>
            <a:r>
              <a:rPr lang="en-US" altLang="ko-KR" sz="1700" dirty="0" smtClean="0"/>
              <a:t>.</a:t>
            </a:r>
          </a:p>
          <a:p>
            <a:r>
              <a:rPr lang="ko-KR" altLang="en-US" sz="2100" dirty="0" smtClean="0"/>
              <a:t>단</a:t>
            </a:r>
            <a:r>
              <a:rPr lang="en-US" altLang="ko-KR" sz="2100" dirty="0" smtClean="0"/>
              <a:t>, </a:t>
            </a:r>
            <a:r>
              <a:rPr lang="ko-KR" altLang="en-US" sz="2100" dirty="0" smtClean="0"/>
              <a:t>베이스는 따로 계산한다</a:t>
            </a:r>
            <a:r>
              <a:rPr lang="en-US" altLang="ko-KR" sz="21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3706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변위 구속 방법</a:t>
            </a:r>
            <a:r>
              <a:rPr lang="en-US" altLang="ko-KR" dirty="0"/>
              <a:t>2 – </a:t>
            </a:r>
            <a:r>
              <a:rPr lang="ko-KR" altLang="en-US" dirty="0"/>
              <a:t>블록과 </a:t>
            </a:r>
            <a:r>
              <a:rPr lang="en-US" altLang="ko-KR" dirty="0"/>
              <a:t>CSB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dirty="0" err="1"/>
              <a:t>BlockTypes</a:t>
            </a:r>
            <a:r>
              <a:rPr lang="en-US" altLang="ko-KR" dirty="0"/>
              <a:t>[‘《</a:t>
            </a:r>
            <a:r>
              <a:rPr lang="en-US" altLang="ko-KR" dirty="0" err="1"/>
              <a:t>BlockTypeName</a:t>
            </a:r>
            <a:r>
              <a:rPr lang="en-US" altLang="ko-KR" dirty="0"/>
              <a:t>》’]={</a:t>
            </a:r>
            <a:br>
              <a:rPr lang="en-US" altLang="ko-KR" dirty="0"/>
            </a:br>
            <a:r>
              <a:rPr lang="en-US" altLang="ko-KR" dirty="0"/>
              <a:t>'a':《</a:t>
            </a:r>
            <a:r>
              <a:rPr lang="en-US" altLang="ko-KR" dirty="0" err="1"/>
              <a:t>HalfWidthToDowel</a:t>
            </a:r>
            <a:r>
              <a:rPr lang="en-US" altLang="ko-KR" dirty="0"/>
              <a:t>》,</a:t>
            </a:r>
            <a:br>
              <a:rPr lang="en-US" altLang="ko-KR" dirty="0"/>
            </a:br>
            <a:r>
              <a:rPr lang="en-US" altLang="ko-KR" dirty="0"/>
              <a:t>'b':《</a:t>
            </a:r>
            <a:r>
              <a:rPr lang="en-US" altLang="ko-KR" dirty="0" err="1"/>
              <a:t>HalfWidth</a:t>
            </a:r>
            <a:r>
              <a:rPr lang="en-US" altLang="ko-KR" dirty="0"/>
              <a:t>》,</a:t>
            </a:r>
            <a:br>
              <a:rPr lang="en-US" altLang="ko-KR" dirty="0"/>
            </a:br>
            <a:r>
              <a:rPr lang="en-US" altLang="ko-KR" dirty="0"/>
              <a:t>'h':《</a:t>
            </a:r>
            <a:r>
              <a:rPr lang="en-US" altLang="ko-KR" dirty="0" err="1"/>
              <a:t>HalfHeight</a:t>
            </a:r>
            <a:r>
              <a:rPr lang="en-US" altLang="ko-KR" dirty="0"/>
              <a:t>》,</a:t>
            </a:r>
            <a:br>
              <a:rPr lang="en-US" altLang="ko-KR" dirty="0"/>
            </a:br>
            <a:r>
              <a:rPr lang="en-US" altLang="ko-KR" dirty="0"/>
              <a:t>'M':《Mass》,</a:t>
            </a:r>
            <a:br>
              <a:rPr lang="en-US" altLang="ko-KR" dirty="0"/>
            </a:br>
            <a:r>
              <a:rPr lang="en-US" altLang="ko-KR" dirty="0"/>
              <a:t>'I':《Moment of Inertia, </a:t>
            </a:r>
            <a:r>
              <a:rPr lang="en-US" altLang="ko-KR" dirty="0" err="1"/>
              <a:t>Ixz</a:t>
            </a:r>
            <a:r>
              <a:rPr lang="en-US" altLang="ko-KR" dirty="0"/>
              <a:t>》,</a:t>
            </a:r>
            <a:br>
              <a:rPr lang="en-US" altLang="ko-KR" dirty="0"/>
            </a:br>
            <a:r>
              <a:rPr lang="en-US" altLang="ko-KR" dirty="0"/>
              <a:t>'</a:t>
            </a:r>
            <a:r>
              <a:rPr lang="en-US" altLang="ko-KR" dirty="0" err="1"/>
              <a:t>Kh</a:t>
            </a:r>
            <a:r>
              <a:rPr lang="en-US" altLang="ko-KR" dirty="0"/>
              <a:t>':《Horizontal Spring Constant》,</a:t>
            </a:r>
            <a:br>
              <a:rPr lang="en-US" altLang="ko-KR" dirty="0"/>
            </a:br>
            <a:r>
              <a:rPr lang="en-US" altLang="ko-KR" dirty="0"/>
              <a:t>'</a:t>
            </a:r>
            <a:r>
              <a:rPr lang="en-US" altLang="ko-KR" dirty="0" err="1"/>
              <a:t>Ch</a:t>
            </a:r>
            <a:r>
              <a:rPr lang="en-US" altLang="ko-KR" dirty="0"/>
              <a:t>':《Horizontal Damping Coefficient》,</a:t>
            </a:r>
            <a:br>
              <a:rPr lang="en-US" altLang="ko-KR" dirty="0"/>
            </a:br>
            <a:r>
              <a:rPr lang="en-US" altLang="ko-KR" dirty="0"/>
              <a:t>'</a:t>
            </a:r>
            <a:r>
              <a:rPr lang="en-US" altLang="ko-KR" dirty="0" err="1"/>
              <a:t>Kv</a:t>
            </a:r>
            <a:r>
              <a:rPr lang="en-US" altLang="ko-KR" dirty="0"/>
              <a:t>':《Horizontal Spring Constant》,</a:t>
            </a:r>
            <a:br>
              <a:rPr lang="en-US" altLang="ko-KR" dirty="0"/>
            </a:br>
            <a:r>
              <a:rPr lang="en-US" altLang="ko-KR" dirty="0"/>
              <a:t>'</a:t>
            </a:r>
            <a:r>
              <a:rPr lang="en-US" altLang="ko-KR" dirty="0" err="1"/>
              <a:t>Cv</a:t>
            </a:r>
            <a:r>
              <a:rPr lang="en-US" altLang="ko-KR" dirty="0"/>
              <a:t>':《Horizontal Damping Coefficient》,</a:t>
            </a:r>
            <a:br>
              <a:rPr lang="en-US" altLang="ko-KR" dirty="0"/>
            </a:br>
            <a:r>
              <a:rPr lang="en-US" altLang="ko-KR" dirty="0" smtClean="0"/>
              <a:t>'Fixed':  </a:t>
            </a:r>
            <a:r>
              <a:rPr lang="en-US" altLang="ko-KR" dirty="0"/>
              <a:t>《'None‘, ‘Fixed’ or ‘</a:t>
            </a:r>
            <a:r>
              <a:rPr lang="en-US" altLang="ko-KR" dirty="0" err="1"/>
              <a:t>FixedToBase</a:t>
            </a:r>
            <a:r>
              <a:rPr lang="en-US" altLang="ko-KR" dirty="0"/>
              <a:t>’》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r>
              <a:rPr lang="en-US" altLang="ko-KR" dirty="0"/>
              <a:t>‘</a:t>
            </a:r>
            <a:r>
              <a:rPr lang="en-US" altLang="ko-KR" dirty="0" smtClean="0"/>
              <a:t>Fixed’:</a:t>
            </a:r>
            <a:endParaRPr lang="en-US" altLang="ko-KR" dirty="0"/>
          </a:p>
          <a:p>
            <a:pPr lvl="1"/>
            <a:r>
              <a:rPr lang="en-US" altLang="ko-KR" dirty="0"/>
              <a:t>‘None’   if the block is not fixed</a:t>
            </a:r>
          </a:p>
          <a:p>
            <a:pPr lvl="1"/>
            <a:r>
              <a:rPr lang="en-US" altLang="ko-KR" dirty="0"/>
              <a:t>‘Fixed'   if U,W,R=0</a:t>
            </a:r>
          </a:p>
          <a:p>
            <a:pPr lvl="1"/>
            <a:r>
              <a:rPr lang="en-US" altLang="ko-KR" dirty="0"/>
              <a:t>'</a:t>
            </a:r>
            <a:r>
              <a:rPr lang="en-US" altLang="ko-KR" dirty="0" err="1"/>
              <a:t>FixedToBase</a:t>
            </a:r>
            <a:r>
              <a:rPr lang="en-US" altLang="ko-KR" dirty="0"/>
              <a:t>'   if U,W,R=U,W,R of Base</a:t>
            </a:r>
          </a:p>
          <a:p>
            <a:r>
              <a:rPr lang="en-US" altLang="ko-KR" strike="sngStrike" dirty="0"/>
              <a:t>‘Fixed’</a:t>
            </a:r>
            <a:r>
              <a:rPr lang="ko-KR" altLang="en-US" strike="sngStrike" dirty="0"/>
              <a:t>를 하면 </a:t>
            </a:r>
            <a:r>
              <a:rPr lang="en-US" altLang="ko-KR" strike="sngStrike" dirty="0" err="1"/>
              <a:t>VectorField</a:t>
            </a:r>
            <a:r>
              <a:rPr lang="en-US" altLang="ko-KR" strike="sngStrike" dirty="0"/>
              <a:t>()</a:t>
            </a:r>
            <a:r>
              <a:rPr lang="ko-KR" altLang="en-US" strike="sngStrike" dirty="0"/>
              <a:t>에서 </a:t>
            </a:r>
            <a:r>
              <a:rPr lang="en-US" altLang="ko-KR" strike="sngStrike" dirty="0"/>
              <a:t>w </a:t>
            </a:r>
            <a:r>
              <a:rPr lang="ko-KR" altLang="en-US" strike="sngStrike" dirty="0"/>
              <a:t>중 해당 부분을 모두 </a:t>
            </a:r>
            <a:r>
              <a:rPr lang="en-US" altLang="ko-KR" strike="sngStrike" dirty="0"/>
              <a:t>0</a:t>
            </a:r>
            <a:r>
              <a:rPr lang="ko-KR" altLang="en-US" strike="sngStrike" dirty="0"/>
              <a:t>으로 둔다</a:t>
            </a:r>
            <a:r>
              <a:rPr lang="en-US" altLang="ko-KR" strike="sngStrike" dirty="0"/>
              <a:t>.</a:t>
            </a:r>
          </a:p>
          <a:p>
            <a:pPr lvl="1"/>
            <a:r>
              <a:rPr lang="ko-KR" altLang="en-US" dirty="0"/>
              <a:t>이건 아니다</a:t>
            </a:r>
            <a:r>
              <a:rPr lang="en-US" altLang="ko-KR" dirty="0"/>
              <a:t>. </a:t>
            </a:r>
            <a:r>
              <a:rPr lang="ko-KR" altLang="en-US" dirty="0"/>
              <a:t>초기 </a:t>
            </a:r>
            <a:r>
              <a:rPr lang="en-US" altLang="ko-KR" dirty="0"/>
              <a:t>State</a:t>
            </a:r>
            <a:r>
              <a:rPr lang="ko-KR" altLang="en-US" dirty="0"/>
              <a:t>가 </a:t>
            </a:r>
            <a:r>
              <a:rPr lang="en-US" altLang="ko-KR" dirty="0"/>
              <a:t>{0} </a:t>
            </a:r>
            <a:r>
              <a:rPr lang="ko-KR" altLang="en-US" dirty="0"/>
              <a:t>이 아니었어도 초기 </a:t>
            </a:r>
            <a:r>
              <a:rPr lang="en-US" altLang="ko-KR" dirty="0"/>
              <a:t>State</a:t>
            </a:r>
            <a:r>
              <a:rPr lang="ko-KR" altLang="en-US" dirty="0"/>
              <a:t>를 계속 유지해야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‘Fixed’</a:t>
            </a:r>
            <a:r>
              <a:rPr lang="ko-KR" altLang="en-US" dirty="0"/>
              <a:t>를 하면 </a:t>
            </a:r>
            <a:r>
              <a:rPr lang="en-US" altLang="ko-KR" dirty="0" err="1"/>
              <a:t>VectorField</a:t>
            </a:r>
            <a:r>
              <a:rPr lang="en-US" altLang="ko-KR" dirty="0"/>
              <a:t>()</a:t>
            </a:r>
            <a:r>
              <a:rPr lang="ko-KR" altLang="en-US" dirty="0"/>
              <a:t>에서 </a:t>
            </a:r>
            <a:r>
              <a:rPr lang="en-US" altLang="ko-KR" dirty="0"/>
              <a:t>Force</a:t>
            </a:r>
            <a:r>
              <a:rPr lang="ko-KR" altLang="en-US" dirty="0"/>
              <a:t>를 </a:t>
            </a:r>
            <a:r>
              <a:rPr lang="en-US" altLang="ko-KR" dirty="0"/>
              <a:t>{0}</a:t>
            </a:r>
            <a:r>
              <a:rPr lang="ko-KR" altLang="en-US" dirty="0"/>
              <a:t>으로 해서 초기 </a:t>
            </a:r>
            <a:r>
              <a:rPr lang="en-US" altLang="ko-KR" dirty="0"/>
              <a:t>State</a:t>
            </a:r>
            <a:r>
              <a:rPr lang="ko-KR" altLang="en-US" dirty="0"/>
              <a:t>를 유지하도록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</a:t>
            </a:r>
            <a:r>
              <a:rPr lang="en-US" altLang="ko-KR" dirty="0" err="1"/>
              <a:t>FixedToBase</a:t>
            </a:r>
            <a:r>
              <a:rPr lang="en-US" altLang="ko-KR" dirty="0"/>
              <a:t>’</a:t>
            </a:r>
            <a:r>
              <a:rPr lang="ko-KR" altLang="en-US" dirty="0"/>
              <a:t>를 하면 </a:t>
            </a:r>
            <a:r>
              <a:rPr lang="en-US" altLang="ko-KR" dirty="0" err="1"/>
              <a:t>VectorField</a:t>
            </a:r>
            <a:r>
              <a:rPr lang="en-US" altLang="ko-KR" dirty="0"/>
              <a:t>()</a:t>
            </a:r>
            <a:r>
              <a:rPr lang="ko-KR" altLang="en-US" dirty="0"/>
              <a:t>에서 </a:t>
            </a:r>
            <a:r>
              <a:rPr lang="en-US" altLang="ko-KR" dirty="0"/>
              <a:t>w </a:t>
            </a:r>
            <a:r>
              <a:rPr lang="ko-KR" altLang="en-US" dirty="0"/>
              <a:t>중 해당 부분을 </a:t>
            </a:r>
            <a:r>
              <a:rPr lang="en-US" altLang="ko-KR" dirty="0"/>
              <a:t>Base (</a:t>
            </a:r>
            <a:r>
              <a:rPr lang="ko-KR" altLang="en-US" dirty="0"/>
              <a:t>즉</a:t>
            </a:r>
            <a:r>
              <a:rPr lang="en-US" altLang="ko-KR" dirty="0"/>
              <a:t>, (K,L)==(0,0)</a:t>
            </a:r>
            <a:r>
              <a:rPr lang="ko-KR" altLang="en-US" dirty="0"/>
              <a:t>의 </a:t>
            </a:r>
            <a:r>
              <a:rPr lang="en-US" altLang="ko-KR" dirty="0"/>
              <a:t>State)</a:t>
            </a:r>
            <a:r>
              <a:rPr lang="ko-KR" altLang="en-US" dirty="0"/>
              <a:t>를 복사해서 넣는다</a:t>
            </a:r>
            <a:r>
              <a:rPr lang="en-US" altLang="ko-KR" dirty="0" smtClean="0"/>
              <a:t>. Force</a:t>
            </a:r>
            <a:r>
              <a:rPr lang="ko-KR" altLang="en-US" dirty="0" smtClean="0"/>
              <a:t>는 </a:t>
            </a:r>
            <a:r>
              <a:rPr lang="en-US" altLang="ko-KR" dirty="0"/>
              <a:t>{0</a:t>
            </a:r>
            <a:r>
              <a:rPr lang="en-US" altLang="ko-KR" dirty="0" smtClean="0"/>
              <a:t>}</a:t>
            </a:r>
            <a:r>
              <a:rPr lang="ko-KR" altLang="en-US" dirty="0" smtClean="0"/>
              <a:t>으로 해서 다음 </a:t>
            </a:r>
            <a:r>
              <a:rPr lang="en-US" altLang="ko-KR" dirty="0" smtClean="0"/>
              <a:t>State </a:t>
            </a:r>
            <a:r>
              <a:rPr lang="ko-KR" altLang="en-US" dirty="0" smtClean="0"/>
              <a:t>가 변하지 않도록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Base</a:t>
            </a:r>
            <a:r>
              <a:rPr lang="ko-KR" altLang="en-US" dirty="0" smtClean="0"/>
              <a:t>의 값이 업데이트 되어 있는지 걱정하지 않아도 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en-US" altLang="ko-KR" dirty="0"/>
              <a:t>Core[‘</a:t>
            </a:r>
            <a:r>
              <a:rPr lang="en-US" altLang="ko-KR" dirty="0" err="1"/>
              <a:t>ReverseIndex</a:t>
            </a:r>
            <a:r>
              <a:rPr lang="en-US" altLang="ko-KR" dirty="0"/>
              <a:t>’] </a:t>
            </a:r>
            <a:r>
              <a:rPr lang="ko-KR" altLang="en-US" dirty="0"/>
              <a:t>상에서 </a:t>
            </a:r>
            <a:r>
              <a:rPr lang="en-US" altLang="ko-KR" dirty="0"/>
              <a:t>Base</a:t>
            </a:r>
            <a:r>
              <a:rPr lang="ko-KR" altLang="en-US" dirty="0"/>
              <a:t>가 가장 먼저 처리되므로 </a:t>
            </a:r>
            <a:r>
              <a:rPr lang="en-US" altLang="ko-KR" dirty="0"/>
              <a:t>(0,0)</a:t>
            </a:r>
            <a:r>
              <a:rPr lang="ko-KR" altLang="en-US" dirty="0"/>
              <a:t>이 값을 </a:t>
            </a:r>
            <a:r>
              <a:rPr lang="ko-KR" altLang="en-US" dirty="0" err="1"/>
              <a:t>넣을때</a:t>
            </a:r>
            <a:r>
              <a:rPr lang="ko-KR" altLang="en-US" dirty="0"/>
              <a:t> 이미 </a:t>
            </a:r>
            <a:r>
              <a:rPr lang="en-US" altLang="ko-KR" dirty="0"/>
              <a:t>Base</a:t>
            </a:r>
            <a:r>
              <a:rPr lang="ko-KR" altLang="en-US" dirty="0"/>
              <a:t>는 업데이트가 되어 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주의점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Force </a:t>
            </a:r>
            <a:r>
              <a:rPr lang="ko-KR" altLang="en-US" dirty="0"/>
              <a:t>벡터에서 </a:t>
            </a:r>
            <a:r>
              <a:rPr lang="en-US" altLang="ko-KR" dirty="0"/>
              <a:t>DU,DW,DR</a:t>
            </a:r>
            <a:r>
              <a:rPr lang="ko-KR" altLang="en-US" dirty="0"/>
              <a:t>은 루프의 가장 뒷부분에서 </a:t>
            </a:r>
            <a:r>
              <a:rPr lang="en-US" altLang="ko-KR" dirty="0"/>
              <a:t>w</a:t>
            </a:r>
            <a:r>
              <a:rPr lang="ko-KR" altLang="en-US" dirty="0"/>
              <a:t>의 값을 복사하므로 </a:t>
            </a:r>
            <a:r>
              <a:rPr lang="en-US" altLang="ko-KR" dirty="0"/>
              <a:t>Force </a:t>
            </a:r>
            <a:r>
              <a:rPr lang="ko-KR" altLang="en-US" dirty="0"/>
              <a:t>벡터를 </a:t>
            </a:r>
            <a:r>
              <a:rPr lang="en-US" altLang="ko-KR" dirty="0"/>
              <a:t>{0}</a:t>
            </a:r>
            <a:r>
              <a:rPr lang="ko-KR" altLang="en-US" dirty="0"/>
              <a:t>으로 둘 때도 이 부분에서 처리해야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만약 </a:t>
            </a:r>
            <a:r>
              <a:rPr lang="en-US" altLang="ko-KR" dirty="0" err="1"/>
              <a:t>Accel</a:t>
            </a:r>
            <a:r>
              <a:rPr lang="en-US" altLang="ko-KR" dirty="0"/>
              <a:t> </a:t>
            </a:r>
            <a:r>
              <a:rPr lang="ko-KR" altLang="en-US" dirty="0"/>
              <a:t>계산 하는 부분에서 처리하면 뒷부분에서 </a:t>
            </a:r>
            <a:r>
              <a:rPr lang="en-US" altLang="ko-KR" dirty="0"/>
              <a:t>DU,DW,DR</a:t>
            </a:r>
            <a:r>
              <a:rPr lang="ko-KR" altLang="en-US" dirty="0"/>
              <a:t>이 </a:t>
            </a:r>
            <a:r>
              <a:rPr lang="en-US" altLang="ko-KR" dirty="0"/>
              <a:t>w</a:t>
            </a:r>
            <a:r>
              <a:rPr lang="ko-KR" altLang="en-US" dirty="0"/>
              <a:t>의 값이 복사되어 들어간다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베이스의 구속은 따로 함수로 만들어서 계산한다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7274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Base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Base</a:t>
            </a:r>
            <a:r>
              <a:rPr lang="ko-KR" altLang="en-US" dirty="0" smtClean="0"/>
              <a:t>의 경계조건에 따라 </a:t>
            </a:r>
            <a:r>
              <a:rPr lang="en-US" altLang="ko-KR" dirty="0" err="1" smtClean="0"/>
              <a:t>odeint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StateVector</a:t>
            </a:r>
            <a:r>
              <a:rPr lang="ko-KR" altLang="en-US" dirty="0" smtClean="0"/>
              <a:t>에 포함시키느냐 여부가 결정됨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U(t), W(t)</a:t>
            </a:r>
            <a:r>
              <a:rPr lang="ko-KR" altLang="en-US" dirty="0" smtClean="0"/>
              <a:t>가 주어지는 경우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Base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SteateVector</a:t>
            </a:r>
            <a:r>
              <a:rPr lang="ko-KR" altLang="en-US" dirty="0" smtClean="0"/>
              <a:t>에 포함시키면 안됨</a:t>
            </a:r>
            <a:r>
              <a:rPr lang="en-US" altLang="ko-KR" dirty="0" smtClean="0"/>
              <a:t>. (U</a:t>
            </a:r>
            <a:r>
              <a:rPr lang="ko-KR" altLang="en-US" dirty="0" smtClean="0"/>
              <a:t>를 직접 </a:t>
            </a:r>
            <a:r>
              <a:rPr lang="en-US" altLang="ko-KR" dirty="0" smtClean="0"/>
              <a:t>control</a:t>
            </a:r>
            <a:r>
              <a:rPr lang="ko-KR" altLang="en-US" dirty="0" smtClean="0"/>
              <a:t>할 수가 없음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따로 함수를 만들어 하중 계산 루틴이 해당 시간에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U</a:t>
            </a:r>
            <a:r>
              <a:rPr lang="ko-KR" altLang="en-US" dirty="0" smtClean="0"/>
              <a:t>를 불러들이도록 </a:t>
            </a:r>
            <a:r>
              <a:rPr lang="ko-KR" altLang="en-US" dirty="0" err="1" smtClean="0"/>
              <a:t>해야함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dirty="0" err="1" smtClean="0"/>
              <a:t>StateVector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Base </a:t>
            </a:r>
            <a:r>
              <a:rPr lang="ko-KR" altLang="en-US" dirty="0" smtClean="0"/>
              <a:t>부분은 </a:t>
            </a:r>
            <a:r>
              <a:rPr lang="en-US" altLang="ko-KR" dirty="0" smtClean="0"/>
              <a:t>[0,0,0,0,0,0]</a:t>
            </a:r>
            <a:r>
              <a:rPr lang="ko-KR" altLang="en-US" dirty="0" smtClean="0"/>
              <a:t>으로 놔두고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 하중 계산 시에는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U, W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StateVector</a:t>
            </a:r>
            <a:r>
              <a:rPr lang="ko-KR" altLang="en-US" dirty="0" smtClean="0"/>
              <a:t>에서 읽지 않고 따로 만든 함수에서 </a:t>
            </a:r>
            <a:r>
              <a:rPr lang="ko-KR" altLang="en-US" dirty="0" err="1" smtClean="0"/>
              <a:t>읽어들임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DU(t), DW(t)</a:t>
            </a:r>
            <a:r>
              <a:rPr lang="ko-KR" altLang="en-US" dirty="0" smtClean="0"/>
              <a:t>가 주어지는 경우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Base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StateVector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[U, 0, W, 0, 0, 0]</a:t>
            </a:r>
            <a:r>
              <a:rPr lang="ko-KR" altLang="en-US" dirty="0" smtClean="0"/>
              <a:t>로 놓고 </a:t>
            </a:r>
            <a:r>
              <a:rPr lang="en-US" altLang="ko-KR" dirty="0" err="1" smtClean="0"/>
              <a:t>VectorField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Force</a:t>
            </a:r>
            <a:r>
              <a:rPr lang="ko-KR" altLang="en-US" dirty="0"/>
              <a:t>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[DU(t), 0, DW(t), 0, 0]</a:t>
            </a:r>
            <a:r>
              <a:rPr lang="ko-KR" altLang="en-US" dirty="0" smtClean="0"/>
              <a:t>로 놓으면 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실제로 이런 </a:t>
            </a:r>
            <a:r>
              <a:rPr lang="en-US" altLang="ko-KR" dirty="0" smtClean="0"/>
              <a:t>BC</a:t>
            </a:r>
            <a:r>
              <a:rPr lang="ko-KR" altLang="en-US" dirty="0" smtClean="0"/>
              <a:t>가 주어질 리 없음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DDU(t), DDW(t)</a:t>
            </a:r>
            <a:r>
              <a:rPr lang="ko-KR" altLang="en-US" dirty="0" smtClean="0"/>
              <a:t>가 주어지는 경우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Base</a:t>
            </a:r>
            <a:r>
              <a:rPr lang="ko-KR" altLang="en-US" dirty="0" smtClean="0"/>
              <a:t>를 그대로 놓고 풀면 됨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v04a</a:t>
            </a:r>
            <a:r>
              <a:rPr lang="ko-KR" altLang="en-US" dirty="0" smtClean="0"/>
              <a:t>에서는 일단 보류하고 다음 버전에서 고려하자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403648" y="764704"/>
            <a:ext cx="5904656" cy="5328592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2195736" y="764704"/>
            <a:ext cx="4824536" cy="5256584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652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803387" y="1015747"/>
            <a:ext cx="4329550" cy="2981040"/>
            <a:chOff x="4634458" y="1015747"/>
            <a:chExt cx="4329550" cy="298104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1015747"/>
              <a:ext cx="4320000" cy="74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1761547"/>
              <a:ext cx="4320000" cy="746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2507827"/>
              <a:ext cx="4320000" cy="74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4458" y="3248827"/>
              <a:ext cx="4320000" cy="747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오른쪽 화살표 4"/>
          <p:cNvSpPr/>
          <p:nvPr/>
        </p:nvSpPr>
        <p:spPr>
          <a:xfrm>
            <a:off x="4443347" y="2227129"/>
            <a:ext cx="360040" cy="58727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0" y="1016834"/>
            <a:ext cx="4320000" cy="2916136"/>
            <a:chOff x="-1700213" y="1635634"/>
            <a:chExt cx="4320000" cy="2916136"/>
          </a:xfrm>
        </p:grpSpPr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00213" y="1635634"/>
              <a:ext cx="4320000" cy="740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00213" y="3101408"/>
              <a:ext cx="4320000" cy="721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1" name="Picture 9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00213" y="3823056"/>
              <a:ext cx="4320000" cy="728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2" name="Picture 10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00213" y="2376488"/>
              <a:ext cx="4320000" cy="724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2787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변위 구속 방법 </a:t>
            </a:r>
            <a:r>
              <a:rPr lang="en-US" altLang="ko-KR" dirty="0" smtClean="0"/>
              <a:t>- Base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Load={{}}</a:t>
            </a:r>
          </a:p>
          <a:p>
            <a:pPr lvl="1"/>
            <a:r>
              <a:rPr lang="en-US" altLang="ko-KR" dirty="0" smtClean="0"/>
              <a:t>Load[1] : x</a:t>
            </a:r>
            <a:r>
              <a:rPr lang="ko-KR" altLang="en-US" dirty="0" smtClean="0"/>
              <a:t>방향 구속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Load[3] : z</a:t>
            </a:r>
            <a:r>
              <a:rPr lang="ko-KR" altLang="en-US" dirty="0" smtClean="0"/>
              <a:t>방향 구속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Load[5] : r</a:t>
            </a:r>
            <a:r>
              <a:rPr lang="ko-KR" altLang="en-US" dirty="0" smtClean="0"/>
              <a:t>방향 구속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Load[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][‘Type’]= ‘None’, ‘</a:t>
            </a:r>
            <a:r>
              <a:rPr lang="en-US" altLang="ko-KR" dirty="0" err="1" smtClean="0"/>
              <a:t>Accel</a:t>
            </a:r>
            <a:r>
              <a:rPr lang="en-US" altLang="ko-KR" dirty="0" smtClean="0"/>
              <a:t>’, ‘</a:t>
            </a:r>
            <a:r>
              <a:rPr lang="en-US" altLang="ko-KR" dirty="0" err="1" smtClean="0"/>
              <a:t>Disp</a:t>
            </a:r>
            <a:r>
              <a:rPr lang="en-US" altLang="ko-KR" dirty="0" smtClean="0"/>
              <a:t>’, or ‘Data’</a:t>
            </a:r>
          </a:p>
          <a:p>
            <a:pPr lvl="1"/>
            <a:r>
              <a:rPr lang="en-US" altLang="ko-KR" dirty="0"/>
              <a:t>Load[</a:t>
            </a:r>
            <a:r>
              <a:rPr lang="en-US" altLang="ko-KR" dirty="0" err="1"/>
              <a:t>i</a:t>
            </a:r>
            <a:r>
              <a:rPr lang="en-US" altLang="ko-KR" dirty="0"/>
              <a:t>][‘</a:t>
            </a:r>
            <a:r>
              <a:rPr lang="en-US" altLang="ko-KR" dirty="0" err="1"/>
              <a:t>FnType</a:t>
            </a:r>
            <a:r>
              <a:rPr lang="en-US" altLang="ko-KR" dirty="0"/>
              <a:t>’]= ‘Sin</a:t>
            </a:r>
            <a:r>
              <a:rPr lang="en-US" altLang="ko-KR" dirty="0" smtClean="0"/>
              <a:t>’, </a:t>
            </a:r>
            <a:r>
              <a:rPr lang="en-US" altLang="ko-KR" dirty="0"/>
              <a:t>‘Cos</a:t>
            </a:r>
            <a:r>
              <a:rPr lang="en-US" altLang="ko-KR" dirty="0" smtClean="0"/>
              <a:t>’, or ‘Data’</a:t>
            </a:r>
            <a:endParaRPr lang="en-US" altLang="ko-KR" dirty="0"/>
          </a:p>
          <a:p>
            <a:pPr lvl="1"/>
            <a:r>
              <a:rPr lang="en-US" altLang="ko-KR" dirty="0" smtClean="0"/>
              <a:t>if ‘Sin’ or ‘Cos’</a:t>
            </a:r>
          </a:p>
          <a:p>
            <a:pPr lvl="2"/>
            <a:r>
              <a:rPr lang="en-US" altLang="ko-KR" dirty="0" smtClean="0"/>
              <a:t>Load[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][‘Amp’]=</a:t>
            </a:r>
            <a:r>
              <a:rPr lang="en-US" altLang="ko-KR" dirty="0"/>
              <a:t> </a:t>
            </a:r>
            <a:r>
              <a:rPr lang="en-US" altLang="ko-KR" dirty="0" smtClean="0"/>
              <a:t>《Amplitude》</a:t>
            </a:r>
          </a:p>
          <a:p>
            <a:pPr lvl="2"/>
            <a:r>
              <a:rPr lang="en-US" altLang="ko-KR" dirty="0" smtClean="0"/>
              <a:t>Load[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][‘</a:t>
            </a:r>
            <a:r>
              <a:rPr lang="en-US" altLang="ko-KR" dirty="0" err="1" smtClean="0"/>
              <a:t>Freq</a:t>
            </a:r>
            <a:r>
              <a:rPr lang="en-US" altLang="ko-KR" dirty="0" smtClean="0"/>
              <a:t>’]= 《Frequency (Hz)》</a:t>
            </a:r>
          </a:p>
          <a:p>
            <a:pPr lvl="1"/>
            <a:r>
              <a:rPr lang="en-US" altLang="ko-KR" dirty="0" smtClean="0"/>
              <a:t>if ‘Data’</a:t>
            </a:r>
          </a:p>
          <a:p>
            <a:pPr lvl="2"/>
            <a:r>
              <a:rPr lang="en-US" altLang="ko-KR" dirty="0" smtClean="0"/>
              <a:t>Load[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][‘</a:t>
            </a:r>
            <a:r>
              <a:rPr lang="en-US" altLang="ko-KR" dirty="0" err="1" smtClean="0"/>
              <a:t>FileName</a:t>
            </a:r>
            <a:r>
              <a:rPr lang="en-US" altLang="ko-KR" dirty="0" smtClean="0"/>
              <a:t>’]= ‘《Data File Name》’</a:t>
            </a:r>
          </a:p>
          <a:p>
            <a:pPr lvl="2"/>
            <a:r>
              <a:rPr lang="en-US" altLang="ko-KR" dirty="0" smtClean="0"/>
              <a:t>Data File Format</a:t>
            </a:r>
          </a:p>
          <a:p>
            <a:pPr lvl="3"/>
            <a:r>
              <a:rPr lang="en-US" altLang="ko-KR" dirty="0" smtClean="0"/>
              <a:t>Dummy Header Line (</a:t>
            </a:r>
            <a:r>
              <a:rPr lang="en-US" altLang="ko-KR" dirty="0" err="1" smtClean="0"/>
              <a:t>eg</a:t>
            </a:r>
            <a:r>
              <a:rPr lang="en-US" altLang="ko-KR" dirty="0" smtClean="0"/>
              <a:t>. t, </a:t>
            </a:r>
            <a:r>
              <a:rPr lang="en-US" altLang="ko-KR" dirty="0" err="1" smtClean="0"/>
              <a:t>accel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dirty="0" smtClean="0"/>
              <a:t>Time, Acceleration or Displacement</a:t>
            </a:r>
          </a:p>
          <a:p>
            <a:pPr lvl="3"/>
            <a:r>
              <a:rPr lang="en-US" altLang="ko-KR" dirty="0" smtClean="0"/>
              <a:t>Repeat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8814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CSB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CSB</a:t>
            </a:r>
            <a:r>
              <a:rPr lang="ko-KR" altLang="en-US" dirty="0" smtClean="0"/>
              <a:t>가 없거나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에 고정되면 </a:t>
            </a:r>
            <a:r>
              <a:rPr lang="en-US" altLang="ko-KR" dirty="0" smtClean="0"/>
              <a:t>CSB</a:t>
            </a:r>
            <a:r>
              <a:rPr lang="ko-KR" altLang="en-US" dirty="0" smtClean="0"/>
              <a:t>의 자유도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그러나 </a:t>
            </a:r>
            <a:r>
              <a:rPr lang="en-US" altLang="ko-KR" dirty="0" smtClean="0"/>
              <a:t>CSB </a:t>
            </a:r>
            <a:r>
              <a:rPr lang="ko-KR" altLang="en-US" dirty="0" smtClean="0"/>
              <a:t>자체에 변위 구속을 넣을 일이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403648" y="764704"/>
            <a:ext cx="5904656" cy="5328592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2195736" y="764704"/>
            <a:ext cx="4824536" cy="5256584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2119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단위요소 </a:t>
            </a:r>
            <a:r>
              <a:rPr lang="en-US" altLang="ko-KR" dirty="0" smtClean="0"/>
              <a:t>fixed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Fixed : Base</a:t>
            </a:r>
            <a:r>
              <a:rPr lang="ko-KR" altLang="en-US" dirty="0" smtClean="0"/>
              <a:t>와 동일한 변위를 가지는 것을 말함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Input</a:t>
            </a:r>
            <a:r>
              <a:rPr lang="ko-KR" altLang="en-US" dirty="0" smtClean="0"/>
              <a:t>에서 블록의 </a:t>
            </a:r>
            <a:r>
              <a:rPr lang="en-US" altLang="ko-KR" dirty="0" smtClean="0"/>
              <a:t>fixed</a:t>
            </a:r>
            <a:r>
              <a:rPr lang="ko-KR" altLang="en-US" dirty="0" smtClean="0"/>
              <a:t>를 지정하면 그 블록은 모든 </a:t>
            </a:r>
            <a:r>
              <a:rPr lang="en-US" altLang="ko-KR" dirty="0" smtClean="0"/>
              <a:t>DDU, DDW, DDR</a:t>
            </a:r>
            <a:r>
              <a:rPr lang="ko-KR" altLang="en-US" dirty="0" smtClean="0"/>
              <a:t>을 계산하지 않고 매우 큰 </a:t>
            </a:r>
            <a:r>
              <a:rPr lang="en-US" altLang="ko-KR" dirty="0" smtClean="0"/>
              <a:t>k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c=0</a:t>
            </a:r>
            <a:r>
              <a:rPr lang="ko-KR" altLang="en-US" dirty="0" smtClean="0"/>
              <a:t>로 놓고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U, W</a:t>
            </a:r>
            <a:r>
              <a:rPr lang="ko-KR" altLang="en-US" dirty="0" smtClean="0"/>
              <a:t>와 연결하여 계산함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어쩌면 </a:t>
            </a:r>
            <a:r>
              <a:rPr lang="en-US" altLang="ko-KR" dirty="0" smtClean="0"/>
              <a:t>singularity</a:t>
            </a:r>
            <a:r>
              <a:rPr lang="ko-KR" altLang="en-US" dirty="0" smtClean="0"/>
              <a:t>의 위험성이 있음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v0a</a:t>
            </a:r>
            <a:r>
              <a:rPr lang="ko-KR" altLang="en-US" dirty="0" smtClean="0"/>
              <a:t>에서 수평 충돌 </a:t>
            </a:r>
            <a:r>
              <a:rPr lang="en-US" altLang="ko-KR" dirty="0" smtClean="0"/>
              <a:t>V&amp;V</a:t>
            </a:r>
            <a:r>
              <a:rPr lang="ko-KR" altLang="en-US" dirty="0" smtClean="0"/>
              <a:t>만을 위한 임시 방편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시간에 대해 해당 블록의 </a:t>
            </a:r>
            <a:r>
              <a:rPr lang="en-US" altLang="ko-KR" dirty="0" smtClean="0"/>
              <a:t>DDU, DDW, DDR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놓는다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Base</a:t>
            </a:r>
            <a:r>
              <a:rPr lang="ko-KR" altLang="en-US" dirty="0" smtClean="0"/>
              <a:t>와 따로 놀게 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403648" y="764704"/>
            <a:ext cx="5904656" cy="5328592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2195736" y="764704"/>
            <a:ext cx="4824536" cy="5256584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7022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000" smtClean="0"/>
              <a:t>함</a:t>
            </a:r>
            <a:r>
              <a:rPr lang="ko-KR" altLang="en-US" sz="8000"/>
              <a:t>수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05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 smtClean="0"/>
              <a:t>Force</a:t>
            </a:r>
          </a:p>
          <a:p>
            <a:pPr lvl="1"/>
            <a:r>
              <a:rPr lang="en-US" altLang="ko-KR" dirty="0" err="1"/>
              <a:t>VectorField</a:t>
            </a:r>
            <a:r>
              <a:rPr lang="en-US" altLang="ko-KR" dirty="0"/>
              <a:t> : </a:t>
            </a:r>
            <a:r>
              <a:rPr lang="ko-KR" altLang="en-US" dirty="0"/>
              <a:t>현재 </a:t>
            </a:r>
            <a:r>
              <a:rPr lang="en-US" altLang="ko-KR" dirty="0"/>
              <a:t>State</a:t>
            </a:r>
            <a:r>
              <a:rPr lang="ko-KR" altLang="en-US" dirty="0"/>
              <a:t>에서의 </a:t>
            </a:r>
            <a:r>
              <a:rPr lang="en-US" altLang="ko-KR" dirty="0"/>
              <a:t>Force </a:t>
            </a:r>
            <a:r>
              <a:rPr lang="ko-KR" altLang="en-US" dirty="0" smtClean="0"/>
              <a:t>계산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CopyBaseToFixedToBase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w,t,Core</a:t>
            </a:r>
            <a:r>
              <a:rPr lang="en-US" altLang="ko-KR" dirty="0" smtClean="0"/>
              <a:t>) : Core[‘</a:t>
            </a:r>
            <a:r>
              <a:rPr lang="en-US" altLang="ko-KR" dirty="0" err="1" smtClean="0"/>
              <a:t>KLFixedToBase</a:t>
            </a:r>
            <a:r>
              <a:rPr lang="en-US" altLang="ko-KR" dirty="0" smtClean="0"/>
              <a:t>’]</a:t>
            </a:r>
            <a:r>
              <a:rPr lang="ko-KR" altLang="en-US" dirty="0" smtClean="0"/>
              <a:t>의 블록들의 현재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의 현재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로 치환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AccelModForFixedBlocks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w,t,Core,f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Core[‘</a:t>
            </a:r>
            <a:r>
              <a:rPr lang="en-US" altLang="ko-KR" dirty="0" err="1" smtClean="0"/>
              <a:t>KLFixed</a:t>
            </a:r>
            <a:r>
              <a:rPr lang="en-US" altLang="ko-KR" dirty="0" smtClean="0"/>
              <a:t>’]</a:t>
            </a:r>
            <a:r>
              <a:rPr lang="ko-KR" altLang="en-US" dirty="0" smtClean="0"/>
              <a:t>의 블록들의 </a:t>
            </a:r>
            <a:r>
              <a:rPr lang="en-US" altLang="ko-KR" dirty="0" err="1" smtClean="0"/>
              <a:t>Accel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[DU,0,DW,0,DR]</a:t>
            </a:r>
            <a:r>
              <a:rPr lang="ko-KR" altLang="en-US" dirty="0" smtClean="0"/>
              <a:t>로 치환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Core[‘</a:t>
            </a:r>
            <a:r>
              <a:rPr lang="en-US" altLang="ko-KR" dirty="0" err="1" smtClean="0"/>
              <a:t>KLFixedToBase</a:t>
            </a:r>
            <a:r>
              <a:rPr lang="en-US" altLang="ko-KR" dirty="0" smtClean="0"/>
              <a:t>’]</a:t>
            </a:r>
            <a:r>
              <a:rPr lang="ko-KR" altLang="en-US" dirty="0" smtClean="0"/>
              <a:t>의 블록들의 </a:t>
            </a:r>
            <a:r>
              <a:rPr lang="en-US" altLang="ko-KR" dirty="0" err="1" smtClean="0"/>
              <a:t>Accel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[0,0,0,0,0,0]</a:t>
            </a:r>
            <a:r>
              <a:rPr lang="ko-KR" altLang="en-US" dirty="0" smtClean="0"/>
              <a:t>으로 치환</a:t>
            </a:r>
            <a:endParaRPr lang="en-US" altLang="ko-KR" dirty="0"/>
          </a:p>
          <a:p>
            <a:r>
              <a:rPr lang="en-US" altLang="ko-KR" dirty="0" err="1" smtClean="0"/>
              <a:t>Force_Block_H</a:t>
            </a:r>
            <a:endParaRPr lang="en-US" altLang="ko-KR" dirty="0" smtClean="0"/>
          </a:p>
          <a:p>
            <a:pPr lvl="1"/>
            <a:r>
              <a:rPr lang="en-US" altLang="ko-KR" dirty="0" err="1"/>
              <a:t>Force_Block_H</a:t>
            </a:r>
            <a:r>
              <a:rPr lang="en-US" altLang="ko-KR" dirty="0"/>
              <a:t> (</a:t>
            </a:r>
            <a:r>
              <a:rPr lang="en-US" altLang="ko-KR" dirty="0" err="1"/>
              <a:t>w,t,Core,K,L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Misc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ERROR : </a:t>
            </a:r>
            <a:r>
              <a:rPr lang="ko-KR" altLang="en-US" dirty="0" smtClean="0"/>
              <a:t>유저 메시지 출력</a:t>
            </a:r>
            <a:r>
              <a:rPr lang="en-US" altLang="ko-KR" dirty="0" smtClean="0"/>
              <a:t>, -1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VerboseInit</a:t>
            </a:r>
            <a:r>
              <a:rPr lang="en-US" altLang="ko-KR" dirty="0" smtClean="0"/>
              <a:t> : [</a:t>
            </a:r>
            <a:r>
              <a:rPr lang="ko-KR" altLang="en-US" dirty="0" smtClean="0"/>
              <a:t>사용자 사용금지</a:t>
            </a:r>
            <a:r>
              <a:rPr lang="en-US" altLang="ko-KR" dirty="0" smtClean="0"/>
              <a:t>] Verbose </a:t>
            </a:r>
            <a:r>
              <a:rPr lang="ko-KR" altLang="en-US" dirty="0" smtClean="0"/>
              <a:t>함수에 </a:t>
            </a:r>
            <a:r>
              <a:rPr lang="en-US" altLang="ko-KR" dirty="0" smtClean="0"/>
              <a:t>FO_DIR </a:t>
            </a:r>
            <a:r>
              <a:rPr lang="ko-KR" altLang="en-US" dirty="0" smtClean="0"/>
              <a:t>연결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Verbose : </a:t>
            </a:r>
            <a:r>
              <a:rPr lang="ko-KR" altLang="en-US" dirty="0" smtClean="0"/>
              <a:t>유저 메시지 출력 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, log</a:t>
            </a:r>
            <a:r>
              <a:rPr lang="ko-KR" altLang="en-US" dirty="0"/>
              <a:t> </a:t>
            </a:r>
            <a:r>
              <a:rPr lang="ko-KR" altLang="en-US" dirty="0" smtClean="0"/>
              <a:t>파일 모두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GetBlockCoords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해당 블록의 주어진 변위에서 중심점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모서리 좌표 구함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GetInitBlockCenters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모든 블록의 초기 중심점 위치 정보 갱신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PrintCoreArray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노심 형상 화면 출력</a:t>
            </a:r>
            <a:endParaRPr lang="en-US" altLang="ko-KR" dirty="0" smtClean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보류</a:t>
            </a:r>
            <a:r>
              <a:rPr lang="en-US" altLang="ko-KR" dirty="0"/>
              <a:t>] </a:t>
            </a:r>
            <a:r>
              <a:rPr lang="en-US" altLang="ko-KR" dirty="0" err="1"/>
              <a:t>MakeIndex_RearrangeArray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보류</a:t>
            </a:r>
            <a:r>
              <a:rPr lang="en-US" altLang="ko-KR" dirty="0"/>
              <a:t>] </a:t>
            </a:r>
            <a:r>
              <a:rPr lang="en-US" altLang="ko-KR" dirty="0" err="1"/>
              <a:t>MakeConnectivity</a:t>
            </a:r>
            <a:r>
              <a:rPr lang="en-US" altLang="ko-KR" dirty="0"/>
              <a:t> (Core</a:t>
            </a:r>
            <a:r>
              <a:rPr lang="en-US" altLang="ko-KR" dirty="0" smtClean="0"/>
              <a:t>,)</a:t>
            </a:r>
          </a:p>
          <a:p>
            <a:pPr lvl="1"/>
            <a:r>
              <a:rPr lang="en-US" altLang="ko-KR" dirty="0" err="1"/>
              <a:t>GetSolFromVect</a:t>
            </a:r>
            <a:r>
              <a:rPr lang="en-US" altLang="ko-KR" dirty="0"/>
              <a:t> (</a:t>
            </a:r>
            <a:r>
              <a:rPr lang="en-US" altLang="ko-KR" dirty="0" err="1"/>
              <a:t>Core,Vect,K,L</a:t>
            </a:r>
            <a:r>
              <a:rPr lang="en-US" altLang="ko-KR" dirty="0"/>
              <a:t>) : State Vector, </a:t>
            </a:r>
            <a:r>
              <a:rPr lang="en-US" altLang="ko-KR" dirty="0" err="1"/>
              <a:t>Vect</a:t>
            </a:r>
            <a:r>
              <a:rPr lang="ko-KR" altLang="en-US" dirty="0"/>
              <a:t>에서 </a:t>
            </a:r>
            <a:r>
              <a:rPr lang="en-US" altLang="ko-KR" dirty="0"/>
              <a:t>(K,L)</a:t>
            </a:r>
            <a:r>
              <a:rPr lang="ko-KR" altLang="en-US" dirty="0"/>
              <a:t>에 해당하는 </a:t>
            </a:r>
            <a:r>
              <a:rPr lang="en-US" altLang="ko-KR" dirty="0"/>
              <a:t>state </a:t>
            </a:r>
            <a:r>
              <a:rPr lang="ko-KR" altLang="en-US" dirty="0"/>
              <a:t>반환</a:t>
            </a:r>
            <a:r>
              <a:rPr lang="en-US" altLang="ko-KR" dirty="0"/>
              <a:t>( [U,DU,W,DW,R,DR] )</a:t>
            </a:r>
          </a:p>
          <a:p>
            <a:pPr lvl="1"/>
            <a:r>
              <a:rPr lang="en-US" altLang="ko-KR" dirty="0" err="1"/>
              <a:t>PutValToVect</a:t>
            </a:r>
            <a:r>
              <a:rPr lang="en-US" altLang="ko-KR" dirty="0"/>
              <a:t> (</a:t>
            </a:r>
            <a:r>
              <a:rPr lang="en-US" altLang="ko-KR" dirty="0" err="1"/>
              <a:t>Core,Vect,K,L,Values</a:t>
            </a:r>
            <a:r>
              <a:rPr lang="en-US" altLang="ko-KR" dirty="0"/>
              <a:t>) : State Vector, </a:t>
            </a:r>
            <a:r>
              <a:rPr lang="en-US" altLang="ko-KR" dirty="0" err="1"/>
              <a:t>Vect</a:t>
            </a:r>
            <a:r>
              <a:rPr lang="ko-KR" altLang="en-US" dirty="0"/>
              <a:t>의 </a:t>
            </a:r>
            <a:r>
              <a:rPr lang="en-US" altLang="ko-KR" dirty="0"/>
              <a:t>(K,L)</a:t>
            </a:r>
            <a:r>
              <a:rPr lang="ko-KR" altLang="en-US" dirty="0"/>
              <a:t>에 해당하는 위치에 </a:t>
            </a:r>
            <a:r>
              <a:rPr lang="en-US" altLang="ko-KR" dirty="0"/>
              <a:t>Values</a:t>
            </a:r>
            <a:r>
              <a:rPr lang="ko-KR" altLang="en-US" dirty="0"/>
              <a:t>로 표시된 </a:t>
            </a:r>
            <a:r>
              <a:rPr lang="en-US" altLang="ko-KR" dirty="0"/>
              <a:t>state</a:t>
            </a:r>
            <a:r>
              <a:rPr lang="ko-KR" altLang="en-US" dirty="0"/>
              <a:t>를 입력</a:t>
            </a:r>
            <a:r>
              <a:rPr lang="en-US" altLang="ko-KR" dirty="0"/>
              <a:t>. </a:t>
            </a:r>
            <a:r>
              <a:rPr lang="en-US" altLang="ko-KR" dirty="0" smtClean="0"/>
              <a:t>Values</a:t>
            </a:r>
            <a:r>
              <a:rPr lang="en-US" altLang="ko-KR" dirty="0"/>
              <a:t>==[U,DU,W,DW,R,DR</a:t>
            </a:r>
            <a:r>
              <a:rPr lang="en-US" altLang="ko-KR" dirty="0" smtClean="0"/>
              <a:t>]</a:t>
            </a:r>
          </a:p>
          <a:p>
            <a:pPr lvl="1"/>
            <a:r>
              <a:rPr lang="en-US" altLang="ko-KR" dirty="0" err="1" smtClean="0"/>
              <a:t>Post_CoreShape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t,Solution,Core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/>
              <a:t>Post_CoreShape</a:t>
            </a:r>
            <a:r>
              <a:rPr lang="en-US" altLang="ko-KR" dirty="0"/>
              <a:t> </a:t>
            </a:r>
            <a:r>
              <a:rPr lang="en-US" altLang="ko-KR" dirty="0" smtClean="0"/>
              <a:t>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t,Solution,Core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 smtClean="0"/>
              <a:t>ExtractAccelFromXV</a:t>
            </a: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Solution,t,Core</a:t>
            </a:r>
            <a:r>
              <a:rPr lang="en-US" altLang="ko-KR" dirty="0"/>
              <a:t>) : Solution </a:t>
            </a:r>
            <a:r>
              <a:rPr lang="ko-KR" altLang="en-US" dirty="0"/>
              <a:t>벡터에서 가속도 추출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7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Force: </a:t>
            </a:r>
            <a:r>
              <a:rPr lang="en-US" altLang="ko-KR" dirty="0" err="1" smtClean="0"/>
              <a:t>VectorField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w,t,core</a:t>
            </a:r>
            <a:r>
              <a:rPr lang="en-US" altLang="ko-KR" dirty="0" smtClean="0"/>
              <a:t>,)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ko-KR" altLang="en-US" dirty="0" smtClean="0"/>
                  <a:t>기능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시간 </a:t>
                </a:r>
                <a:r>
                  <a:rPr lang="en-US" altLang="ko-KR" dirty="0" smtClean="0"/>
                  <a:t>&lt;t&gt;</a:t>
                </a:r>
                <a:r>
                  <a:rPr lang="ko-KR" altLang="en-US" dirty="0" smtClean="0"/>
                  <a:t>에서 현재 </a:t>
                </a:r>
                <a:r>
                  <a:rPr lang="en-US" altLang="ko-KR" dirty="0" smtClean="0"/>
                  <a:t>State Vector &lt;w&gt;</a:t>
                </a:r>
                <a:r>
                  <a:rPr lang="ko-KR" altLang="en-US" dirty="0" smtClean="0"/>
                  <a:t>를 받아 각 </a:t>
                </a:r>
                <a:r>
                  <a:rPr lang="en-US" altLang="ko-KR" dirty="0" smtClean="0"/>
                  <a:t>State</a:t>
                </a:r>
                <a:r>
                  <a:rPr lang="ko-KR" altLang="en-US" dirty="0" smtClean="0"/>
                  <a:t>가 받는 </a:t>
                </a:r>
                <a:r>
                  <a:rPr lang="en-US" altLang="ko-KR" dirty="0" smtClean="0"/>
                  <a:t>Force</a:t>
                </a:r>
                <a:r>
                  <a:rPr lang="ko-KR" altLang="en-US" dirty="0" smtClean="0"/>
                  <a:t>를 계산하여 </a:t>
                </a:r>
                <a:r>
                  <a:rPr lang="en-US" altLang="ko-KR" dirty="0" smtClean="0"/>
                  <a:t>Vector</a:t>
                </a:r>
                <a:r>
                  <a:rPr lang="ko-KR" altLang="en-US" dirty="0" smtClean="0"/>
                  <a:t>로 만들어 반환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세부 기능</a:t>
                </a:r>
                <a:r>
                  <a:rPr lang="en-US" altLang="ko-KR" dirty="0" smtClean="0"/>
                  <a:t>1</a:t>
                </a:r>
              </a:p>
              <a:p>
                <a:pPr lvl="1"/>
                <a:r>
                  <a:rPr lang="en-US" altLang="ko-KR" dirty="0" err="1" smtClean="0"/>
                  <a:t>odeint</a:t>
                </a:r>
                <a:r>
                  <a:rPr lang="en-US" altLang="ko-KR" dirty="0" smtClean="0"/>
                  <a:t> ()</a:t>
                </a:r>
                <a:r>
                  <a:rPr lang="ko-KR" altLang="en-US" dirty="0" smtClean="0"/>
                  <a:t>에서 </a:t>
                </a:r>
                <a:r>
                  <a:rPr lang="en-US" altLang="ko-KR" dirty="0" smtClean="0"/>
                  <a:t>Force Vector</a:t>
                </a:r>
                <a:r>
                  <a:rPr lang="ko-KR" altLang="en-US" dirty="0" smtClean="0"/>
                  <a:t>를 계산하는 루틴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세부 기능</a:t>
                </a:r>
                <a:r>
                  <a:rPr lang="en-US" altLang="ko-KR" dirty="0" smtClean="0"/>
                  <a:t>2</a:t>
                </a:r>
              </a:p>
              <a:p>
                <a:pPr lvl="1"/>
                <a:r>
                  <a:rPr lang="en-US" altLang="ko-KR" dirty="0" err="1" smtClean="0"/>
                  <a:t>ExtractAccelFromXV</a:t>
                </a:r>
                <a:r>
                  <a:rPr lang="en-US" altLang="ko-KR" dirty="0" smtClean="0"/>
                  <a:t> ()</a:t>
                </a:r>
                <a:r>
                  <a:rPr lang="ko-KR" altLang="en-US" dirty="0" smtClean="0"/>
                  <a:t>에서 해당 시간에 대한 가속도를 구하기 위해 사용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기타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acc>
                          <m:accPr>
                            <m:chr m:val="̇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acc>
                    <m:r>
                      <a:rPr lang="en-US" altLang="ko-KR" i="1">
                        <a:latin typeface="Cambria Math"/>
                      </a:rPr>
                      <m:t>=</m:t>
                    </m:r>
                    <m:acc>
                      <m:accPr>
                        <m:chr m:val="⃑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𝑡</m:t>
                    </m:r>
                    <m:r>
                      <a:rPr lang="en-US" altLang="ko-KR" i="1">
                        <a:latin typeface="Cambria Math"/>
                      </a:rPr>
                      <m:t>,</m:t>
                    </m:r>
                    <m:acc>
                      <m:accPr>
                        <m:chr m:val="⃑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 에서 우변의 벡터를 만들어 내는 역할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477" r="-667" b="-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91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smtClean="0"/>
              <a:t>Force: </a:t>
            </a:r>
            <a:r>
              <a:rPr lang="en-US" altLang="ko-KR" sz="3200" dirty="0" err="1" smtClean="0"/>
              <a:t>ExtractAccelFromXV</a:t>
            </a:r>
            <a:r>
              <a:rPr lang="en-US" altLang="ko-KR" sz="3200" dirty="0" smtClean="0"/>
              <a:t> (</a:t>
            </a:r>
            <a:r>
              <a:rPr lang="en-US" altLang="ko-KR" sz="3200" dirty="0" err="1" smtClean="0"/>
              <a:t>Solution,t,Core</a:t>
            </a:r>
            <a:r>
              <a:rPr lang="en-US" altLang="ko-KR" sz="3200" dirty="0" smtClean="0"/>
              <a:t>,)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이름 해석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</a:t>
            </a:r>
            <a:r>
              <a:rPr lang="ko-KR" altLang="en-US" dirty="0" smtClean="0"/>
              <a:t>로 이루어진 벡터의 집합을 사용하여</a:t>
            </a:r>
            <a:r>
              <a:rPr lang="en-US" altLang="ko-KR" dirty="0" smtClean="0"/>
              <a:t>Acceleration</a:t>
            </a:r>
            <a:r>
              <a:rPr lang="ko-KR" altLang="en-US" dirty="0" smtClean="0"/>
              <a:t>을 추출해낸다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odeint</a:t>
            </a:r>
            <a:r>
              <a:rPr lang="ko-KR" altLang="en-US" dirty="0"/>
              <a:t> 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로부터 얻어진 해 벡</a:t>
            </a:r>
            <a:r>
              <a:rPr lang="ko-KR" altLang="en-US" dirty="0"/>
              <a:t>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&lt;Solution&gt;</a:t>
            </a:r>
            <a:r>
              <a:rPr lang="ko-KR" altLang="en-US" dirty="0" smtClean="0"/>
              <a:t>을 이용하여 가속도 벡터를 계산해 반환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반환치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 [DDU,DDW,DDR, … for all (K,L)] at t=t[0] ,</a:t>
            </a:r>
            <a:br>
              <a:rPr lang="en-US" altLang="ko-KR" dirty="0" smtClean="0"/>
            </a:br>
            <a:r>
              <a:rPr lang="en-US" altLang="ko-KR" dirty="0" smtClean="0"/>
              <a:t>  [</a:t>
            </a:r>
            <a:r>
              <a:rPr lang="en-US" altLang="ko-KR" dirty="0"/>
              <a:t>DDU,DDW,DDR, … for all (K,L)] at </a:t>
            </a:r>
            <a:r>
              <a:rPr lang="en-US" altLang="ko-KR" dirty="0" smtClean="0"/>
              <a:t>t=t[1] , …]</a:t>
            </a:r>
            <a:endParaRPr lang="en-US" altLang="ko-KR" dirty="0"/>
          </a:p>
          <a:p>
            <a:pPr lvl="1"/>
            <a:endParaRPr lang="ko-KR" altLang="en-US" baseline="-25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13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Misc</a:t>
            </a:r>
            <a:r>
              <a:rPr lang="en-US" altLang="ko-KR" dirty="0" smtClean="0"/>
              <a:t>: ERROR (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, code=-1)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msg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, log)</a:t>
            </a:r>
          </a:p>
          <a:p>
            <a:r>
              <a:rPr lang="ko-KR" altLang="en-US" dirty="0" smtClean="0"/>
              <a:t>코드 </a:t>
            </a:r>
            <a:r>
              <a:rPr lang="en-US" altLang="ko-KR" dirty="0" smtClean="0"/>
              <a:t>-1</a:t>
            </a:r>
            <a:r>
              <a:rPr lang="ko-KR" altLang="en-US" dirty="0" smtClean="0"/>
              <a:t>로 종료</a:t>
            </a:r>
            <a:endParaRPr lang="en-US" altLang="ko-KR" dirty="0" smtClean="0"/>
          </a:p>
          <a:p>
            <a:r>
              <a:rPr lang="ko-KR" altLang="en-US" dirty="0" smtClean="0"/>
              <a:t>다음 두 동작 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Verbose(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sys.exit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25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Misc</a:t>
            </a:r>
            <a:r>
              <a:rPr lang="en-US" altLang="ko-KR" dirty="0"/>
              <a:t>: </a:t>
            </a:r>
            <a:r>
              <a:rPr lang="en-US" altLang="ko-KR" dirty="0" err="1" smtClean="0"/>
              <a:t>VerboseInit</a:t>
            </a:r>
            <a:r>
              <a:rPr lang="en-US" altLang="ko-KR" dirty="0" smtClean="0"/>
              <a:t> (OUTPUT_DIR)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[!] </a:t>
            </a:r>
            <a:r>
              <a:rPr lang="ko-KR" altLang="en-US" dirty="0" smtClean="0"/>
              <a:t>사용자 사용금지</a:t>
            </a:r>
            <a:endParaRPr lang="en-US" altLang="ko-KR" dirty="0" smtClean="0"/>
          </a:p>
          <a:p>
            <a:r>
              <a:rPr lang="en-US" altLang="ko-KR" dirty="0" smtClean="0"/>
              <a:t>Verbose </a:t>
            </a:r>
            <a:r>
              <a:rPr lang="ko-KR" altLang="en-US" dirty="0" smtClean="0"/>
              <a:t>함수에 사용될 </a:t>
            </a:r>
            <a:r>
              <a:rPr lang="en-US" altLang="ko-KR" dirty="0" smtClean="0"/>
              <a:t>FO_DIR </a:t>
            </a:r>
            <a:r>
              <a:rPr lang="ko-KR" altLang="en-US" dirty="0" smtClean="0"/>
              <a:t>전역변수를 초기화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99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err="1" smtClean="0"/>
              <a:t>Misc</a:t>
            </a:r>
            <a:r>
              <a:rPr lang="en-US" altLang="ko-KR" sz="2800" dirty="0" smtClean="0"/>
              <a:t>: Verbose (</a:t>
            </a:r>
            <a:r>
              <a:rPr lang="en-US" altLang="ko-KR" sz="2800" dirty="0" err="1" smtClean="0"/>
              <a:t>Msg</a:t>
            </a:r>
            <a:r>
              <a:rPr lang="en-US" altLang="ko-KR" sz="2800" dirty="0" smtClean="0"/>
              <a:t>=‘’, </a:t>
            </a:r>
            <a:r>
              <a:rPr lang="en-US" altLang="ko-KR" sz="2800" dirty="0" err="1" smtClean="0"/>
              <a:t>NewLine</a:t>
            </a:r>
            <a:r>
              <a:rPr lang="en-US" altLang="ko-KR" sz="2800" dirty="0" smtClean="0"/>
              <a:t>=True)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Msg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, log)</a:t>
            </a:r>
            <a:endParaRPr lang="en-US" altLang="ko-KR" dirty="0"/>
          </a:p>
          <a:p>
            <a:r>
              <a:rPr lang="ko-KR" altLang="en-US" dirty="0" smtClean="0"/>
              <a:t>인수 없으면 </a:t>
            </a:r>
            <a:r>
              <a:rPr lang="ko-KR" altLang="en-US" dirty="0" err="1" smtClean="0"/>
              <a:t>줄바꿈</a:t>
            </a:r>
            <a:endParaRPr lang="en-US" altLang="ko-KR" dirty="0" smtClean="0"/>
          </a:p>
          <a:p>
            <a:r>
              <a:rPr lang="en-US" altLang="ko-KR" dirty="0" err="1" smtClean="0"/>
              <a:t>Msg</a:t>
            </a:r>
            <a:r>
              <a:rPr lang="ko-KR" altLang="en-US" dirty="0" smtClean="0"/>
              <a:t>만 있으면 출력하고 </a:t>
            </a:r>
            <a:r>
              <a:rPr lang="ko-KR" altLang="en-US" dirty="0" err="1" smtClean="0"/>
              <a:t>줄바꿈</a:t>
            </a:r>
            <a:endParaRPr lang="en-US" altLang="ko-KR" dirty="0" smtClean="0"/>
          </a:p>
          <a:p>
            <a:r>
              <a:rPr lang="ko-KR" altLang="en-US" dirty="0" smtClean="0"/>
              <a:t>줄 바꾸지 않으려면 </a:t>
            </a:r>
            <a:r>
              <a:rPr lang="en-US" altLang="ko-KR" dirty="0" err="1" smtClean="0"/>
              <a:t>NewLine</a:t>
            </a:r>
            <a:r>
              <a:rPr lang="en-US" altLang="ko-KR" dirty="0" smtClean="0"/>
              <a:t>=False </a:t>
            </a:r>
            <a:r>
              <a:rPr lang="ko-KR" altLang="en-US" dirty="0" smtClean="0"/>
              <a:t>넣을 것</a:t>
            </a:r>
            <a:endParaRPr lang="en-US" altLang="ko-KR" dirty="0" smtClean="0"/>
          </a:p>
          <a:p>
            <a:r>
              <a:rPr lang="ko-KR" altLang="en-US" dirty="0" smtClean="0"/>
              <a:t>출력 파일 이름</a:t>
            </a:r>
            <a:r>
              <a:rPr lang="en-US" altLang="ko-KR" dirty="0" smtClean="0"/>
              <a:t>: FN_OUT.log</a:t>
            </a:r>
          </a:p>
          <a:p>
            <a:pPr lvl="1"/>
            <a:r>
              <a:rPr lang="en-US" altLang="ko-KR" dirty="0" smtClean="0"/>
              <a:t>Input </a:t>
            </a:r>
            <a:r>
              <a:rPr lang="ko-KR" altLang="en-US" dirty="0" smtClean="0"/>
              <a:t>파일의 </a:t>
            </a:r>
            <a:r>
              <a:rPr lang="en-US" altLang="ko-KR" dirty="0" smtClean="0"/>
              <a:t>FN_OUT </a:t>
            </a:r>
            <a:r>
              <a:rPr lang="ko-KR" altLang="en-US" dirty="0" smtClean="0"/>
              <a:t>참조</a:t>
            </a:r>
            <a:endParaRPr lang="en-US" altLang="ko-KR" dirty="0" smtClean="0"/>
          </a:p>
          <a:p>
            <a:r>
              <a:rPr lang="en-US" altLang="ko-KR" dirty="0" smtClean="0"/>
              <a:t>(v04f) log </a:t>
            </a:r>
            <a:r>
              <a:rPr lang="ko-KR" altLang="en-US" dirty="0" smtClean="0"/>
              <a:t>파일은 전역변수 </a:t>
            </a:r>
            <a:r>
              <a:rPr lang="en-US" altLang="ko-KR" dirty="0" smtClean="0"/>
              <a:t>FO_DIR</a:t>
            </a:r>
            <a:r>
              <a:rPr lang="ko-KR" altLang="en-US" dirty="0" smtClean="0"/>
              <a:t>에 저장된 이름의 폴더에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전역변수 </a:t>
            </a:r>
            <a:r>
              <a:rPr lang="en-US" altLang="ko-KR" dirty="0" smtClean="0"/>
              <a:t>FO_DIR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VerboseInit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에서 설정됨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98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수정</a:t>
            </a:r>
            <a:r>
              <a:rPr lang="en-US" altLang="ko-KR" sz="2400" dirty="0" smtClean="0"/>
              <a:t>#4: 150422 </a:t>
            </a:r>
            <a:r>
              <a:rPr lang="ko-KR" altLang="en-US" sz="2400" dirty="0" smtClean="0"/>
              <a:t>버전 포맷 변경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모듈 </a:t>
            </a:r>
            <a:r>
              <a:rPr lang="en-US" altLang="ko-KR" sz="2400" dirty="0" smtClean="0"/>
              <a:t>import </a:t>
            </a:r>
            <a:r>
              <a:rPr lang="ko-KR" altLang="en-US" sz="2400" dirty="0" smtClean="0"/>
              <a:t>방법 변경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기존파일명</a:t>
            </a:r>
            <a:r>
              <a:rPr lang="en-US" altLang="ko-KR" dirty="0" smtClean="0"/>
              <a:t>_Build###.py</a:t>
            </a:r>
          </a:p>
          <a:p>
            <a:r>
              <a:rPr lang="ko-KR" altLang="en-US" dirty="0" err="1" smtClean="0"/>
              <a:t>빌드</a:t>
            </a:r>
            <a:r>
              <a:rPr lang="ko-KR" altLang="en-US" dirty="0" smtClean="0"/>
              <a:t> 번호가 가장 최신인 것을 자동으로 </a:t>
            </a:r>
            <a:r>
              <a:rPr lang="en-US" altLang="ko-KR" dirty="0" smtClean="0"/>
              <a:t>import </a:t>
            </a:r>
            <a:r>
              <a:rPr lang="ko-KR" altLang="en-US" smtClean="0"/>
              <a:t>하도록 변경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25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 err="1" smtClean="0"/>
              <a:t>Misc</a:t>
            </a:r>
            <a:r>
              <a:rPr lang="en-US" altLang="ko-KR" sz="3600" dirty="0" smtClean="0"/>
              <a:t>::</a:t>
            </a:r>
            <a:r>
              <a:rPr lang="en-US" altLang="ko-KR" sz="3600" dirty="0" err="1" smtClean="0"/>
              <a:t>GetBlockCoords</a:t>
            </a:r>
            <a:r>
              <a:rPr lang="en-US" altLang="ko-KR" sz="3600" dirty="0" smtClean="0"/>
              <a:t> </a:t>
            </a:r>
            <a:r>
              <a:rPr lang="en-US" altLang="ko-KR" sz="3600" dirty="0"/>
              <a:t>(</a:t>
            </a:r>
            <a:r>
              <a:rPr lang="en-US" altLang="ko-KR" sz="3600" dirty="0" err="1" smtClean="0"/>
              <a:t>Core,K,L,U,W,R</a:t>
            </a:r>
            <a:r>
              <a:rPr lang="en-US" altLang="ko-KR" sz="3600" dirty="0" smtClean="0"/>
              <a:t>,)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(K,L) </a:t>
            </a:r>
            <a:r>
              <a:rPr lang="ko-KR" altLang="en-US" dirty="0" smtClean="0"/>
              <a:t>블록의 변위 </a:t>
            </a:r>
            <a:r>
              <a:rPr lang="en-US" altLang="ko-KR" dirty="0" smtClean="0"/>
              <a:t>(U,W,R)</a:t>
            </a:r>
            <a:r>
              <a:rPr lang="ko-KR" altLang="en-US" dirty="0" smtClean="0"/>
              <a:t>을 주면 해당 블록의 중심점과 각 모서리의 좌표를 반환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 [U, W] for center,</a:t>
            </a:r>
            <a:br>
              <a:rPr lang="en-US" altLang="ko-KR" dirty="0" smtClean="0"/>
            </a:br>
            <a:r>
              <a:rPr lang="en-US" altLang="ko-KR" dirty="0" smtClean="0"/>
              <a:t>  [U, W] for LU,</a:t>
            </a:r>
            <a:br>
              <a:rPr lang="en-US" altLang="ko-KR" dirty="0" smtClean="0"/>
            </a:br>
            <a:r>
              <a:rPr lang="en-US" altLang="ko-KR" dirty="0" smtClean="0"/>
              <a:t>  [U, W] for LD,</a:t>
            </a:r>
            <a:br>
              <a:rPr lang="en-US" altLang="ko-KR" dirty="0" smtClean="0"/>
            </a:br>
            <a:r>
              <a:rPr lang="en-US" altLang="ko-KR" dirty="0" smtClean="0"/>
              <a:t>  [U, W] for RU,</a:t>
            </a:r>
            <a:br>
              <a:rPr lang="en-US" altLang="ko-KR" dirty="0" smtClean="0"/>
            </a:br>
            <a:r>
              <a:rPr lang="en-US" altLang="ko-KR" dirty="0" smtClean="0"/>
              <a:t>  [U, W] for RD 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06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Misc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GetInitBlockCenters</a:t>
            </a:r>
            <a:r>
              <a:rPr lang="en-US" altLang="ko-KR" dirty="0" smtClean="0"/>
              <a:t> (Core,)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 블록의 초기 중심점 위치를 구함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반환치 없음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Core[‘</a:t>
            </a:r>
            <a:r>
              <a:rPr lang="en-US" altLang="ko-KR" dirty="0" err="1" smtClean="0"/>
              <a:t>InitialBlockCenters</a:t>
            </a:r>
            <a:r>
              <a:rPr lang="en-US" altLang="ko-KR" dirty="0" smtClean="0"/>
              <a:t>’][K][L]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(K,L) </a:t>
            </a:r>
            <a:r>
              <a:rPr lang="ko-KR" altLang="en-US" dirty="0" smtClean="0"/>
              <a:t>블록의 중심점 좌표 </a:t>
            </a:r>
            <a:r>
              <a:rPr lang="en-US" altLang="ko-KR" dirty="0" smtClean="0"/>
              <a:t>[x, z] </a:t>
            </a:r>
            <a:r>
              <a:rPr lang="ko-KR" altLang="en-US" dirty="0" smtClean="0"/>
              <a:t>가 저장됨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18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Misc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PrintCoreArray</a:t>
            </a:r>
            <a:r>
              <a:rPr lang="en-US" altLang="ko-KR" dirty="0" smtClean="0"/>
              <a:t> (Core)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코어의 블록 및 기타 구성 요소의 배치 형상을 수직으로 적층된 모습으로 화면 출력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36599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 err="1" smtClean="0"/>
              <a:t>Misc</a:t>
            </a:r>
            <a:r>
              <a:rPr lang="en-US" altLang="ko-KR" sz="2400" dirty="0" smtClean="0"/>
              <a:t>: [</a:t>
            </a:r>
            <a:r>
              <a:rPr lang="ko-KR" altLang="en-US" sz="2400" dirty="0" smtClean="0"/>
              <a:t>보류</a:t>
            </a:r>
            <a:r>
              <a:rPr lang="en-US" altLang="ko-KR" sz="2400" dirty="0" smtClean="0"/>
              <a:t>] </a:t>
            </a:r>
            <a:r>
              <a:rPr lang="en-US" altLang="ko-KR" sz="2400" dirty="0" err="1" smtClean="0"/>
              <a:t>MakeIndex_RearrangeArray</a:t>
            </a:r>
            <a:r>
              <a:rPr lang="en-US" altLang="ko-KR" sz="2400" dirty="0" smtClean="0"/>
              <a:t> (Core, </a:t>
            </a:r>
            <a:r>
              <a:rPr lang="en-US" altLang="ko-KR" sz="2400" dirty="0" err="1" smtClean="0"/>
              <a:t>CoreArray</a:t>
            </a:r>
            <a:r>
              <a:rPr lang="en-US" altLang="ko-KR" sz="2400" dirty="0" smtClean="0"/>
              <a:t>,)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Core[‘Index’], Core[‘</a:t>
            </a:r>
            <a:r>
              <a:rPr lang="en-US" altLang="ko-KR" dirty="0" err="1" smtClean="0"/>
              <a:t>Flag_CSB</a:t>
            </a:r>
            <a:r>
              <a:rPr lang="en-US" altLang="ko-KR" dirty="0" smtClean="0"/>
              <a:t>’], Core[‘Array’] </a:t>
            </a:r>
            <a:r>
              <a:rPr lang="ko-KR" altLang="en-US" dirty="0" smtClean="0"/>
              <a:t>만들어 주는 함수인데 </a:t>
            </a:r>
            <a:r>
              <a:rPr lang="en-US" altLang="ko-KR" dirty="0" smtClean="0"/>
              <a:t>v0.3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의 개념이 </a:t>
            </a:r>
            <a:r>
              <a:rPr lang="en-US" altLang="ko-KR" dirty="0"/>
              <a:t>v</a:t>
            </a:r>
            <a:r>
              <a:rPr lang="en-US" altLang="ko-KR" dirty="0" smtClean="0"/>
              <a:t>0.4</a:t>
            </a:r>
            <a:r>
              <a:rPr lang="ko-KR" altLang="en-US" dirty="0" smtClean="0"/>
              <a:t>에서 완전히 바뀌고 </a:t>
            </a:r>
            <a:r>
              <a:rPr lang="en-US" altLang="ko-KR" dirty="0" err="1" smtClean="0"/>
              <a:t>ReverseIndex</a:t>
            </a:r>
            <a:r>
              <a:rPr lang="ko-KR" altLang="en-US" dirty="0" smtClean="0"/>
              <a:t>라는 것이 추가되어 현재 이 함수는 사용하면 안됨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42886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 err="1" smtClean="0"/>
              <a:t>Misc</a:t>
            </a:r>
            <a:r>
              <a:rPr lang="en-US" altLang="ko-KR" sz="3600" dirty="0" smtClean="0"/>
              <a:t>: [</a:t>
            </a:r>
            <a:r>
              <a:rPr lang="ko-KR" altLang="en-US" sz="3600" dirty="0" smtClean="0"/>
              <a:t>보류</a:t>
            </a:r>
            <a:r>
              <a:rPr lang="en-US" altLang="ko-KR" sz="3600" dirty="0" smtClean="0"/>
              <a:t>] </a:t>
            </a:r>
            <a:r>
              <a:rPr lang="en-US" altLang="ko-KR" sz="3600" dirty="0" err="1" smtClean="0"/>
              <a:t>MakeConnectivity</a:t>
            </a:r>
            <a:r>
              <a:rPr lang="en-US" altLang="ko-KR" sz="3600" dirty="0" smtClean="0"/>
              <a:t> (Core,)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블록의 </a:t>
            </a:r>
            <a:r>
              <a:rPr lang="en-US" altLang="ko-KR" dirty="0" smtClean="0"/>
              <a:t>LU, LD, RU, RD </a:t>
            </a:r>
            <a:r>
              <a:rPr lang="ko-KR" altLang="en-US" dirty="0" smtClean="0"/>
              <a:t>모서리에 위치하는 </a:t>
            </a:r>
            <a:r>
              <a:rPr lang="ko-KR" altLang="en-US" dirty="0" err="1" smtClean="0"/>
              <a:t>좌우측</a:t>
            </a:r>
            <a:r>
              <a:rPr lang="ko-KR" altLang="en-US" dirty="0" smtClean="0"/>
              <a:t> 블록의 열 위치를 구함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수평으로 충돌할 블록의 열 위치는 </a:t>
            </a:r>
            <a:r>
              <a:rPr lang="en-US" altLang="ko-KR" dirty="0" smtClean="0"/>
              <a:t>Connectivity</a:t>
            </a:r>
            <a:r>
              <a:rPr lang="ko-KR" altLang="en-US" dirty="0" smtClean="0"/>
              <a:t>가 아니라 현재 변위에서의 각 블록의 모서리 좌표를 가지고 매번 재계산할 것이므로 현재는 사용 안함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53104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Misc</a:t>
            </a:r>
            <a:r>
              <a:rPr lang="en-US" altLang="ko-KR" dirty="0" smtClean="0"/>
              <a:t>::POST </a:t>
            </a:r>
            <a:r>
              <a:rPr lang="ko-KR" altLang="en-US" dirty="0" smtClean="0"/>
              <a:t>류 정책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각 섹션의 마지막은 무조건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그렇게 해야 </a:t>
            </a:r>
            <a:r>
              <a:rPr lang="en-US" altLang="ko-KR" dirty="0" smtClean="0"/>
              <a:t>Restart</a:t>
            </a:r>
            <a:r>
              <a:rPr lang="ko-KR" altLang="en-US" dirty="0"/>
              <a:t> </a:t>
            </a:r>
            <a:r>
              <a:rPr lang="ko-KR" altLang="en-US" dirty="0" smtClean="0"/>
              <a:t>할 때 가장 마지막 결과를 이용할 수 있음</a:t>
            </a:r>
            <a:endParaRPr lang="en-US" altLang="ko-KR" dirty="0" smtClean="0"/>
          </a:p>
          <a:p>
            <a:r>
              <a:rPr lang="en-US" altLang="ko-KR" dirty="0" smtClean="0"/>
              <a:t>2) </a:t>
            </a:r>
            <a:r>
              <a:rPr lang="ko-KR" altLang="en-US" dirty="0" smtClean="0"/>
              <a:t>각 섹션의 맨 처음은 무조건 출력 안함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이전 섹션의 마지막과 현재 섹션의 처음이 동일한 상태이므로 중복 출력 피하기 위함</a:t>
            </a:r>
            <a:endParaRPr lang="en-US" altLang="ko-KR" dirty="0" smtClean="0"/>
          </a:p>
          <a:p>
            <a:r>
              <a:rPr lang="en-US" altLang="ko-KR" dirty="0" smtClean="0"/>
              <a:t>3) t=0</a:t>
            </a:r>
            <a:r>
              <a:rPr lang="ko-KR" altLang="en-US" dirty="0" smtClean="0"/>
              <a:t> 에서 무조건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2)</a:t>
            </a:r>
            <a:r>
              <a:rPr lang="ko-KR" altLang="en-US" dirty="0" smtClean="0"/>
              <a:t>에 의해 </a:t>
            </a:r>
            <a:r>
              <a:rPr lang="en-US" altLang="ko-KR" dirty="0" smtClean="0"/>
              <a:t>t=0</a:t>
            </a:r>
            <a:r>
              <a:rPr lang="ko-KR" altLang="en-US" dirty="0"/>
              <a:t> </a:t>
            </a:r>
            <a:r>
              <a:rPr lang="ko-KR" altLang="en-US" dirty="0" smtClean="0"/>
              <a:t>은 출력 안되므로 따로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저장해줘야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18112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err="1" smtClean="0"/>
              <a:t>Misc</a:t>
            </a:r>
            <a:r>
              <a:rPr lang="en-US" altLang="ko-KR" sz="2800" dirty="0" smtClean="0"/>
              <a:t>::</a:t>
            </a:r>
            <a:r>
              <a:rPr lang="en-US" altLang="ko-KR" sz="2800" dirty="0" err="1" smtClean="0"/>
              <a:t>Post_CoreShape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(</a:t>
            </a:r>
            <a:r>
              <a:rPr lang="en-US" altLang="ko-KR" sz="2800" dirty="0" err="1" smtClean="0"/>
              <a:t>t,Solution,Core</a:t>
            </a:r>
            <a:r>
              <a:rPr lang="en-US" altLang="ko-KR" sz="2800" dirty="0" smtClean="0"/>
              <a:t>,)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코어 변형 형상 화면 및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, .csv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r>
              <a:rPr lang="ko-KR" altLang="en-US" dirty="0" smtClean="0"/>
              <a:t>관련 </a:t>
            </a:r>
            <a:r>
              <a:rPr lang="en-US" altLang="ko-KR" dirty="0" smtClean="0"/>
              <a:t>Input</a:t>
            </a:r>
          </a:p>
          <a:p>
            <a:pPr lvl="1"/>
            <a:r>
              <a:rPr lang="en-US" altLang="ko-KR" dirty="0" err="1" smtClean="0"/>
              <a:t>OP_CoreShapeNFreq</a:t>
            </a:r>
            <a:endParaRPr lang="ko-KR" altLang="en-US" dirty="0"/>
          </a:p>
          <a:p>
            <a:pPr lvl="1"/>
            <a:r>
              <a:rPr lang="en-US" altLang="ko-KR" dirty="0" err="1" smtClean="0"/>
              <a:t>OP_CoreShapeScale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OP_CoreShapeScaleMargin</a:t>
            </a:r>
            <a:endParaRPr lang="ko-KR" altLang="en-US" dirty="0"/>
          </a:p>
          <a:p>
            <a:r>
              <a:rPr lang="en-US" altLang="ko-KR" dirty="0" smtClean="0"/>
              <a:t>Prerequisite</a:t>
            </a:r>
          </a:p>
          <a:p>
            <a:pPr lvl="1"/>
            <a:r>
              <a:rPr lang="en-US" altLang="ko-KR" dirty="0"/>
              <a:t>Core[‘</a:t>
            </a:r>
            <a:r>
              <a:rPr lang="en-US" altLang="ko-KR" dirty="0" err="1"/>
              <a:t>Post_CoreShapeAxis</a:t>
            </a:r>
            <a:r>
              <a:rPr lang="en-US" altLang="ko-KR" dirty="0" smtClean="0"/>
              <a:t>’]</a:t>
            </a:r>
            <a:endParaRPr lang="en-US" altLang="ko-KR" dirty="0"/>
          </a:p>
          <a:p>
            <a:pPr lvl="2"/>
            <a:r>
              <a:rPr lang="en-US" altLang="ko-KR" dirty="0" err="1" smtClean="0"/>
              <a:t>Misc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Post_CoreShapeInit</a:t>
            </a:r>
            <a:r>
              <a:rPr lang="en-US" altLang="ko-KR" dirty="0" smtClean="0"/>
              <a:t> </a:t>
            </a:r>
            <a:r>
              <a:rPr lang="en-US" altLang="ko-KR" dirty="0"/>
              <a:t>(Core</a:t>
            </a:r>
            <a:r>
              <a:rPr lang="en-US" altLang="ko-KR" dirty="0" smtClean="0"/>
              <a:t>,)</a:t>
            </a:r>
            <a:r>
              <a:rPr lang="ko-KR" altLang="en-US" dirty="0" smtClean="0"/>
              <a:t>에서 계산됨</a:t>
            </a:r>
            <a:endParaRPr lang="en-US" altLang="ko-KR" dirty="0" smtClean="0"/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86</a:t>
            </a:fld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188640"/>
            <a:ext cx="8208912" cy="64087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323528" y="188640"/>
            <a:ext cx="8496944" cy="64087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36040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err="1" smtClean="0"/>
              <a:t>Misc</a:t>
            </a:r>
            <a:r>
              <a:rPr lang="en-US" altLang="ko-KR" sz="2800" dirty="0" smtClean="0"/>
              <a:t>: </a:t>
            </a:r>
            <a:r>
              <a:rPr lang="en-US" altLang="ko-KR" sz="2800" dirty="0" err="1" smtClean="0"/>
              <a:t>Post_CoreShape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(</a:t>
            </a:r>
            <a:r>
              <a:rPr lang="en-US" altLang="ko-KR" sz="2800" dirty="0" err="1"/>
              <a:t>t,Solution,Core,FO_DIR</a:t>
            </a:r>
            <a:r>
              <a:rPr lang="en-US" altLang="ko-KR" sz="2800" dirty="0"/>
              <a:t>,)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코어 변형 형상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, .</a:t>
            </a:r>
            <a:r>
              <a:rPr lang="en-US" altLang="ko-KR" dirty="0" err="1" smtClean="0"/>
              <a:t>csv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</a:t>
            </a:r>
            <a:endParaRPr lang="en-US" altLang="ko-KR" dirty="0"/>
          </a:p>
          <a:p>
            <a:r>
              <a:rPr lang="en-US" altLang="ko-KR" dirty="0" err="1" smtClean="0"/>
              <a:t>Param</a:t>
            </a:r>
            <a:endParaRPr lang="en-US" altLang="ko-KR" dirty="0" smtClean="0"/>
          </a:p>
          <a:p>
            <a:pPr lvl="1"/>
            <a:r>
              <a:rPr lang="en-US" altLang="ko-KR" dirty="0"/>
              <a:t>t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odeint</a:t>
            </a:r>
            <a:r>
              <a:rPr lang="ko-KR" altLang="en-US" dirty="0" smtClean="0"/>
              <a:t>의 결과물인 </a:t>
            </a:r>
            <a:r>
              <a:rPr lang="en-US" altLang="ko-KR" dirty="0" smtClean="0"/>
              <a:t>time </a:t>
            </a:r>
            <a:r>
              <a:rPr lang="ko-KR" altLang="en-US" dirty="0" smtClean="0"/>
              <a:t>벡터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Solution : </a:t>
            </a:r>
            <a:r>
              <a:rPr lang="en-US" altLang="ko-KR" dirty="0" err="1" smtClean="0"/>
              <a:t>odint</a:t>
            </a:r>
            <a:r>
              <a:rPr lang="ko-KR" altLang="en-US" dirty="0" smtClean="0"/>
              <a:t>의 결과물인 각 시간 별 </a:t>
            </a:r>
            <a:r>
              <a:rPr lang="en-US" altLang="ko-KR" dirty="0" smtClean="0"/>
              <a:t>state </a:t>
            </a:r>
            <a:r>
              <a:rPr lang="ko-KR" altLang="en-US" dirty="0" smtClean="0"/>
              <a:t>벡터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Core : </a:t>
            </a:r>
            <a:r>
              <a:rPr lang="ko-KR" altLang="en-US" dirty="0" smtClean="0"/>
              <a:t>글로벌 변수 영역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FO_DIR : </a:t>
            </a:r>
            <a:r>
              <a:rPr lang="ko-KR" altLang="en-US" dirty="0" smtClean="0"/>
              <a:t>출력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이름</a:t>
            </a:r>
            <a:endParaRPr lang="en-US" altLang="ko-KR" dirty="0" smtClean="0"/>
          </a:p>
          <a:p>
            <a:r>
              <a:rPr lang="ko-KR" altLang="en-US" dirty="0" smtClean="0"/>
              <a:t>관련 </a:t>
            </a:r>
            <a:r>
              <a:rPr lang="en-US" altLang="ko-KR" dirty="0" smtClean="0"/>
              <a:t>Input</a:t>
            </a:r>
          </a:p>
          <a:p>
            <a:pPr lvl="1"/>
            <a:r>
              <a:rPr lang="en-US" altLang="ko-KR" dirty="0" err="1" smtClean="0"/>
              <a:t>OP_CoreShape_TimePointe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OP_CoreShape_Scale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FN_CoreShape</a:t>
            </a:r>
            <a:endParaRPr lang="en-US" altLang="ko-KR" dirty="0" smtClean="0"/>
          </a:p>
          <a:p>
            <a:r>
              <a:rPr lang="en-US" altLang="ko-KR" dirty="0" smtClean="0"/>
              <a:t>Prerequisite</a:t>
            </a:r>
          </a:p>
          <a:p>
            <a:pPr lvl="1"/>
            <a:r>
              <a:rPr lang="en-US" altLang="ko-KR" dirty="0"/>
              <a:t>Core[‘</a:t>
            </a:r>
            <a:r>
              <a:rPr lang="en-US" altLang="ko-KR" dirty="0" err="1"/>
              <a:t>Post_CoreShapeAxis</a:t>
            </a:r>
            <a:r>
              <a:rPr lang="en-US" altLang="ko-KR" dirty="0" smtClean="0"/>
              <a:t>’]</a:t>
            </a:r>
            <a:endParaRPr lang="en-US" altLang="ko-KR" dirty="0"/>
          </a:p>
          <a:p>
            <a:pPr lvl="2"/>
            <a:r>
              <a:rPr lang="en-US" altLang="ko-KR" dirty="0" err="1" smtClean="0"/>
              <a:t>Misc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Post_CoreShapeInit</a:t>
            </a:r>
            <a:r>
              <a:rPr lang="en-US" altLang="ko-KR" dirty="0" smtClean="0"/>
              <a:t> </a:t>
            </a:r>
            <a:r>
              <a:rPr lang="en-US" altLang="ko-KR" dirty="0"/>
              <a:t>(Core</a:t>
            </a:r>
            <a:r>
              <a:rPr lang="en-US" altLang="ko-KR" dirty="0" smtClean="0"/>
              <a:t>,)</a:t>
            </a:r>
            <a:r>
              <a:rPr lang="ko-KR" altLang="en-US" dirty="0" smtClean="0"/>
              <a:t>에서 계산됨</a:t>
            </a:r>
            <a:endParaRPr lang="en-US" altLang="ko-KR" dirty="0" smtClean="0"/>
          </a:p>
          <a:p>
            <a:r>
              <a:rPr lang="ko-KR" altLang="en-US" dirty="0" smtClean="0"/>
              <a:t>결과물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FO_DIR/</a:t>
            </a:r>
            <a:r>
              <a:rPr lang="en-US" altLang="ko-KR" dirty="0" err="1" smtClean="0"/>
              <a:t>FN_CoreShape</a:t>
            </a:r>
            <a:r>
              <a:rPr lang="en-US" altLang="ko-KR" dirty="0" smtClean="0"/>
              <a:t>_####_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csv</a:t>
            </a:r>
            <a:endParaRPr lang="en-US" altLang="ko-KR" dirty="0"/>
          </a:p>
          <a:p>
            <a:pPr lvl="1"/>
            <a:r>
              <a:rPr lang="en-US" altLang="ko-KR" dirty="0"/>
              <a:t>FO_DIR/</a:t>
            </a:r>
            <a:r>
              <a:rPr lang="en-US" altLang="ko-KR" dirty="0" err="1"/>
              <a:t>FN_CoreShape</a:t>
            </a:r>
            <a:r>
              <a:rPr lang="en-US" altLang="ko-KR" dirty="0"/>
              <a:t>_####_</a:t>
            </a:r>
            <a:r>
              <a:rPr lang="ko-KR" altLang="en-US" dirty="0"/>
              <a:t>시간</a:t>
            </a:r>
            <a:r>
              <a:rPr lang="en-US" altLang="ko-KR" dirty="0"/>
              <a:t>.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결과물은 </a:t>
            </a:r>
            <a:r>
              <a:rPr lang="en-US" altLang="ko-KR" dirty="0" err="1" smtClean="0"/>
              <a:t>OP_CoreShape_Scale</a:t>
            </a:r>
            <a:r>
              <a:rPr lang="ko-KR" altLang="en-US" dirty="0" smtClean="0"/>
              <a:t>이 반영되어 있음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8580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 err="1" smtClean="0"/>
              <a:t>Misc</a:t>
            </a:r>
            <a:r>
              <a:rPr lang="en-US" altLang="ko-KR" sz="3600" dirty="0" smtClean="0"/>
              <a:t>: </a:t>
            </a:r>
            <a:r>
              <a:rPr lang="en-US" altLang="ko-KR" sz="3600" dirty="0" err="1" smtClean="0"/>
              <a:t>Post_CoreShapeInit</a:t>
            </a:r>
            <a:r>
              <a:rPr lang="en-US" altLang="ko-KR" sz="3600" dirty="0" smtClean="0"/>
              <a:t> </a:t>
            </a:r>
            <a:r>
              <a:rPr lang="en-US" altLang="ko-KR" sz="3600" dirty="0"/>
              <a:t>(</a:t>
            </a:r>
            <a:r>
              <a:rPr lang="en-US" altLang="ko-KR" sz="3600" dirty="0" smtClean="0"/>
              <a:t>Core,)</a:t>
            </a:r>
            <a:endParaRPr lang="en-US" altLang="ko-KR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주의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초기형상 </a:t>
            </a:r>
            <a:r>
              <a:rPr lang="ko-KR" altLang="en-US" dirty="0" err="1" smtClean="0">
                <a:solidFill>
                  <a:srgbClr val="FF0000"/>
                </a:solidFill>
              </a:rPr>
              <a:t>적용안됨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-&gt; </a:t>
            </a:r>
            <a:r>
              <a:rPr lang="ko-KR" altLang="en-US" dirty="0" smtClean="0">
                <a:solidFill>
                  <a:srgbClr val="FF0000"/>
                </a:solidFill>
              </a:rPr>
              <a:t>향후 수정해야 할 것 같음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smtClean="0"/>
              <a:t>Figure</a:t>
            </a:r>
            <a:r>
              <a:rPr lang="ko-KR" altLang="en-US" dirty="0" smtClean="0"/>
              <a:t>의 좌표축 범위와 마진을 결정함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실제로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r>
              <a:rPr lang="ko-KR" altLang="en-US" dirty="0" smtClean="0"/>
              <a:t>를 만들지는 않음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결과물</a:t>
            </a:r>
            <a:endParaRPr lang="en-US" altLang="ko-KR" dirty="0" smtClean="0"/>
          </a:p>
          <a:p>
            <a:pPr lvl="1"/>
            <a:r>
              <a:rPr lang="en-US" altLang="ko-KR" dirty="0"/>
              <a:t>Core['</a:t>
            </a:r>
            <a:r>
              <a:rPr lang="en-US" altLang="ko-KR" dirty="0" err="1"/>
              <a:t>Post_CoreShapeAxis</a:t>
            </a:r>
            <a:r>
              <a:rPr lang="en-US" altLang="ko-KR" dirty="0" smtClean="0"/>
              <a:t>']=[</a:t>
            </a:r>
            <a:r>
              <a:rPr lang="en-US" altLang="ko-KR" dirty="0" err="1" smtClean="0"/>
              <a:t>xmin,xmax,ymin,ymax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(v04f) </a:t>
            </a:r>
            <a:r>
              <a:rPr lang="ko-KR" altLang="en-US" dirty="0" smtClean="0"/>
              <a:t>실제로 </a:t>
            </a:r>
            <a:r>
              <a:rPr lang="en-US" altLang="ko-KR" dirty="0" smtClean="0"/>
              <a:t>.csv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r>
              <a:rPr lang="ko-KR" altLang="en-US" dirty="0" smtClean="0"/>
              <a:t>를 만들어줘야 할 듯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smtClean="0"/>
              <a:t>검토 필요</a:t>
            </a:r>
            <a:endParaRPr lang="en-US" altLang="ko-KR" dirty="0" smtClean="0"/>
          </a:p>
          <a:p>
            <a:r>
              <a:rPr lang="en-US" altLang="ko-KR" dirty="0" smtClean="0"/>
              <a:t>(v04f) </a:t>
            </a:r>
            <a:r>
              <a:rPr lang="ko-KR" altLang="en-US" dirty="0" smtClean="0"/>
              <a:t>버그 발견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215</a:t>
            </a:r>
            <a:r>
              <a:rPr lang="ko-KR" altLang="en-US" dirty="0" smtClean="0"/>
              <a:t>줄</a:t>
            </a:r>
            <a:r>
              <a:rPr lang="en-US" altLang="ko-KR" dirty="0" smtClean="0"/>
              <a:t>: CSB</a:t>
            </a:r>
            <a:r>
              <a:rPr lang="ko-KR" altLang="en-US" dirty="0" smtClean="0"/>
              <a:t>의 우측 좌표계산을 위해 </a:t>
            </a:r>
            <a:r>
              <a:rPr lang="en-US" altLang="ko-KR" dirty="0" smtClean="0"/>
              <a:t>(2,1) </a:t>
            </a:r>
            <a:r>
              <a:rPr lang="ko-KR" altLang="en-US" dirty="0" smtClean="0"/>
              <a:t>블록의 좌표를 받아옴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CSB</a:t>
            </a:r>
            <a:r>
              <a:rPr lang="ko-KR" altLang="en-US" dirty="0" smtClean="0"/>
              <a:t>의 우측 끝은 </a:t>
            </a:r>
            <a:r>
              <a:rPr lang="en-US" altLang="ko-KR" dirty="0" smtClean="0"/>
              <a:t>(2,1) </a:t>
            </a:r>
            <a:r>
              <a:rPr lang="ko-KR" altLang="en-US" dirty="0" smtClean="0"/>
              <a:t>이 아니라 </a:t>
            </a:r>
            <a:r>
              <a:rPr lang="en-US" altLang="ko-KR" dirty="0" smtClean="0"/>
              <a:t>(M,1)</a:t>
            </a:r>
            <a:r>
              <a:rPr lang="ko-KR" altLang="en-US" dirty="0" smtClean="0"/>
              <a:t>이 되어야 함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63389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err="1"/>
              <a:t>Post_Solution</a:t>
            </a:r>
            <a:r>
              <a:rPr lang="en-US" altLang="ko-KR" sz="3200" dirty="0"/>
              <a:t> (</a:t>
            </a:r>
            <a:r>
              <a:rPr lang="en-US" altLang="ko-KR" sz="3200" dirty="0" err="1" smtClean="0"/>
              <a:t>t,Solution,Accel,Core,FO_DIR</a:t>
            </a:r>
            <a:r>
              <a:rPr lang="en-US" altLang="ko-KR" sz="3200" dirty="0" smtClean="0"/>
              <a:t>,)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dirty="0" smtClean="0"/>
              <a:t>사용자 지정 </a:t>
            </a:r>
            <a:r>
              <a:rPr lang="ko-KR" altLang="en-US" dirty="0" err="1" smtClean="0"/>
              <a:t>시간점에서의</a:t>
            </a:r>
            <a:r>
              <a:rPr lang="ko-KR" altLang="en-US" dirty="0" smtClean="0"/>
              <a:t> 노심 전체 결과물</a:t>
            </a:r>
            <a:endParaRPr lang="en-US" altLang="ko-KR" dirty="0" smtClean="0"/>
          </a:p>
          <a:p>
            <a:r>
              <a:rPr lang="en-US" altLang="ko-KR" dirty="0" err="1" smtClean="0"/>
              <a:t>Param</a:t>
            </a:r>
            <a:endParaRPr lang="en-US" altLang="ko-KR" dirty="0"/>
          </a:p>
          <a:p>
            <a:pPr lvl="1"/>
            <a:r>
              <a:rPr lang="en-US" altLang="ko-KR" dirty="0"/>
              <a:t>t : </a:t>
            </a:r>
            <a:r>
              <a:rPr lang="en-US" altLang="ko-KR" dirty="0" err="1"/>
              <a:t>odeint</a:t>
            </a:r>
            <a:r>
              <a:rPr lang="ko-KR" altLang="en-US" dirty="0"/>
              <a:t>의 결과물인 </a:t>
            </a:r>
            <a:r>
              <a:rPr lang="en-US" altLang="ko-KR" dirty="0"/>
              <a:t>time </a:t>
            </a:r>
            <a:r>
              <a:rPr lang="ko-KR" altLang="en-US" dirty="0"/>
              <a:t>벡터</a:t>
            </a:r>
            <a:endParaRPr lang="en-US" altLang="ko-KR" dirty="0"/>
          </a:p>
          <a:p>
            <a:pPr lvl="1"/>
            <a:r>
              <a:rPr lang="en-US" altLang="ko-KR" dirty="0"/>
              <a:t>Solution : </a:t>
            </a:r>
            <a:r>
              <a:rPr lang="en-US" altLang="ko-KR" dirty="0" err="1"/>
              <a:t>odint</a:t>
            </a:r>
            <a:r>
              <a:rPr lang="ko-KR" altLang="en-US" dirty="0"/>
              <a:t>의 결과물인 각 시간 별 </a:t>
            </a:r>
            <a:r>
              <a:rPr lang="en-US" altLang="ko-KR" dirty="0"/>
              <a:t>state </a:t>
            </a:r>
            <a:r>
              <a:rPr lang="ko-KR" altLang="en-US" dirty="0" smtClean="0"/>
              <a:t>벡터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Accel</a:t>
            </a:r>
            <a:r>
              <a:rPr lang="en-US" altLang="ko-KR" dirty="0" smtClean="0"/>
              <a:t> : </a:t>
            </a:r>
            <a:r>
              <a:rPr lang="en-US" altLang="ko-KR" dirty="0" err="1"/>
              <a:t>ExtractAccelFromXV</a:t>
            </a:r>
            <a:r>
              <a:rPr lang="en-US" altLang="ko-KR" dirty="0"/>
              <a:t> (</a:t>
            </a:r>
            <a:r>
              <a:rPr lang="en-US" altLang="ko-KR" dirty="0" err="1"/>
              <a:t>Solution,t,Core</a:t>
            </a:r>
            <a:r>
              <a:rPr lang="en-US" altLang="ko-KR" dirty="0"/>
              <a:t>,) </a:t>
            </a:r>
            <a:r>
              <a:rPr lang="ko-KR" altLang="en-US" dirty="0" smtClean="0"/>
              <a:t>로 구해지는 각 시각 별 </a:t>
            </a:r>
            <a:r>
              <a:rPr lang="en-US" altLang="ko-KR" dirty="0" smtClean="0"/>
              <a:t>state </a:t>
            </a:r>
            <a:r>
              <a:rPr lang="ko-KR" altLang="en-US" dirty="0" smtClean="0"/>
              <a:t>벡터에 해당하는 가속도 벡터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주의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Accel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None</a:t>
            </a:r>
            <a:r>
              <a:rPr lang="ko-KR" altLang="en-US" dirty="0" smtClean="0"/>
              <a:t>을 넣으면 </a:t>
            </a:r>
            <a:r>
              <a:rPr lang="en-US" altLang="ko-KR" dirty="0" err="1" smtClean="0"/>
              <a:t>Accel</a:t>
            </a:r>
            <a:r>
              <a:rPr lang="en-US" altLang="ko-KR" dirty="0" smtClean="0"/>
              <a:t> </a:t>
            </a:r>
            <a:r>
              <a:rPr lang="ko-KR" altLang="en-US" dirty="0" smtClean="0"/>
              <a:t>읽지 않고 출력하지 않음</a:t>
            </a:r>
            <a:r>
              <a:rPr lang="en-US" altLang="ko-KR" dirty="0" smtClean="0"/>
              <a:t>. None</a:t>
            </a:r>
            <a:r>
              <a:rPr lang="ko-KR" altLang="en-US" dirty="0" smtClean="0"/>
              <a:t>을 넣는 이유는 </a:t>
            </a:r>
            <a:r>
              <a:rPr lang="en-US" altLang="ko-KR" dirty="0" err="1" smtClean="0"/>
              <a:t>Accel</a:t>
            </a:r>
            <a:r>
              <a:rPr lang="ko-KR" altLang="en-US" dirty="0" smtClean="0"/>
              <a:t>을 구하기 위해 </a:t>
            </a:r>
            <a:r>
              <a:rPr lang="en-US" altLang="ko-KR" dirty="0" err="1" smtClean="0"/>
              <a:t>ExtractAccelFromXV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를 호출해야 하는데 이 계산과정이 시간이 많이 걸리므로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계산 과정을 생략하기 위함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Core </a:t>
            </a:r>
            <a:r>
              <a:rPr lang="en-US" altLang="ko-KR" dirty="0"/>
              <a:t>: </a:t>
            </a:r>
            <a:r>
              <a:rPr lang="ko-KR" altLang="en-US" dirty="0"/>
              <a:t>글로벌 변수 영역</a:t>
            </a:r>
            <a:endParaRPr lang="en-US" altLang="ko-KR" dirty="0"/>
          </a:p>
          <a:p>
            <a:pPr lvl="1"/>
            <a:r>
              <a:rPr lang="en-US" altLang="ko-KR" dirty="0"/>
              <a:t>FO_DIR : </a:t>
            </a:r>
            <a:r>
              <a:rPr lang="ko-KR" altLang="en-US" dirty="0"/>
              <a:t>출력 </a:t>
            </a:r>
            <a:r>
              <a:rPr lang="ko-KR" altLang="en-US" dirty="0" err="1"/>
              <a:t>디렉토리</a:t>
            </a:r>
            <a:r>
              <a:rPr lang="ko-KR" altLang="en-US" dirty="0"/>
              <a:t> 이름</a:t>
            </a:r>
            <a:endParaRPr lang="en-US" altLang="ko-KR" dirty="0"/>
          </a:p>
          <a:p>
            <a:r>
              <a:rPr lang="ko-KR" altLang="en-US" dirty="0"/>
              <a:t>관련 </a:t>
            </a:r>
            <a:r>
              <a:rPr lang="en-US" altLang="ko-KR" dirty="0"/>
              <a:t>Input</a:t>
            </a:r>
          </a:p>
          <a:p>
            <a:pPr lvl="1"/>
            <a:r>
              <a:rPr lang="en-US" altLang="ko-KR" dirty="0" err="1" smtClean="0"/>
              <a:t>OP_Solution_TimeFreq</a:t>
            </a:r>
            <a:endParaRPr lang="en-US" altLang="ko-KR" dirty="0" smtClean="0"/>
          </a:p>
          <a:p>
            <a:pPr lvl="1"/>
            <a:r>
              <a:rPr lang="en-US" altLang="ko-KR" smtClean="0"/>
              <a:t>FN_CoreShape</a:t>
            </a:r>
            <a:endParaRPr lang="en-US" altLang="ko-KR" dirty="0"/>
          </a:p>
          <a:p>
            <a:r>
              <a:rPr lang="en-US" altLang="ko-KR" dirty="0"/>
              <a:t>Prerequisite</a:t>
            </a:r>
          </a:p>
          <a:p>
            <a:pPr lvl="1"/>
            <a:r>
              <a:rPr lang="en-US" altLang="ko-KR" dirty="0"/>
              <a:t>Core[‘</a:t>
            </a:r>
            <a:r>
              <a:rPr lang="en-US" altLang="ko-KR" dirty="0" err="1"/>
              <a:t>Post_CoreShapeAxis</a:t>
            </a:r>
            <a:r>
              <a:rPr lang="en-US" altLang="ko-KR" dirty="0"/>
              <a:t>’]</a:t>
            </a:r>
          </a:p>
          <a:p>
            <a:pPr lvl="2"/>
            <a:r>
              <a:rPr lang="en-US" altLang="ko-KR" dirty="0" err="1"/>
              <a:t>Misc</a:t>
            </a:r>
            <a:r>
              <a:rPr lang="en-US" altLang="ko-KR" dirty="0"/>
              <a:t>::</a:t>
            </a:r>
            <a:r>
              <a:rPr lang="en-US" altLang="ko-KR" dirty="0" err="1"/>
              <a:t>Post_CoreShapeInit</a:t>
            </a:r>
            <a:r>
              <a:rPr lang="en-US" altLang="ko-KR" dirty="0"/>
              <a:t> (Core,)</a:t>
            </a:r>
            <a:r>
              <a:rPr lang="ko-KR" altLang="en-US" dirty="0"/>
              <a:t>에서 </a:t>
            </a:r>
            <a:r>
              <a:rPr lang="ko-KR" altLang="en-US" dirty="0" smtClean="0"/>
              <a:t>계산됨</a:t>
            </a:r>
            <a:endParaRPr lang="en-US" altLang="ko-KR" dirty="0" smtClean="0"/>
          </a:p>
          <a:p>
            <a:r>
              <a:rPr lang="ko-KR" altLang="en-US" dirty="0" smtClean="0"/>
              <a:t>모듈 글로벌 변수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NPost_Solution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다음에 결과 출력할 파일의 일련번호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OP_Solution_TimePointer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다음에 결과 출력해야 할 </a:t>
            </a:r>
            <a:r>
              <a:rPr lang="ko-KR" altLang="en-US" dirty="0" err="1" smtClean="0"/>
              <a:t>시간점</a:t>
            </a:r>
            <a:r>
              <a:rPr lang="ko-KR" altLang="en-US" dirty="0" smtClean="0"/>
              <a:t> 위치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결과물</a:t>
            </a:r>
            <a:endParaRPr lang="en-US" altLang="ko-KR" dirty="0"/>
          </a:p>
          <a:p>
            <a:pPr lvl="1"/>
            <a:r>
              <a:rPr lang="en-US" altLang="ko-KR" dirty="0"/>
              <a:t>FO_DIR/</a:t>
            </a:r>
            <a:r>
              <a:rPr lang="en-US" altLang="ko-KR" dirty="0" err="1"/>
              <a:t>FN_CoreShape</a:t>
            </a:r>
            <a:r>
              <a:rPr lang="en-US" altLang="ko-KR" dirty="0"/>
              <a:t>_####_</a:t>
            </a:r>
            <a:r>
              <a:rPr lang="ko-KR" altLang="en-US" dirty="0"/>
              <a:t>시간</a:t>
            </a:r>
            <a:r>
              <a:rPr lang="en-US" altLang="ko-KR" dirty="0"/>
              <a:t>.</a:t>
            </a:r>
            <a:r>
              <a:rPr lang="en-US" altLang="ko-KR" dirty="0" err="1"/>
              <a:t>csv</a:t>
            </a:r>
            <a:endParaRPr lang="en-US" altLang="ko-KR" dirty="0"/>
          </a:p>
          <a:p>
            <a:pPr lvl="1"/>
            <a:r>
              <a:rPr lang="en-US" altLang="ko-KR" dirty="0"/>
              <a:t>FO_DIR/</a:t>
            </a:r>
            <a:r>
              <a:rPr lang="en-US" altLang="ko-KR" dirty="0" err="1"/>
              <a:t>FN_CoreShape</a:t>
            </a:r>
            <a:r>
              <a:rPr lang="en-US" altLang="ko-KR" dirty="0"/>
              <a:t>_####_</a:t>
            </a:r>
            <a:r>
              <a:rPr lang="ko-KR" altLang="en-US" dirty="0"/>
              <a:t>시간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endParaRPr lang="en-US" altLang="ko-KR" dirty="0"/>
          </a:p>
          <a:p>
            <a:pPr lvl="1"/>
            <a:r>
              <a:rPr lang="ko-KR" altLang="en-US" dirty="0"/>
              <a:t>결과물은 </a:t>
            </a:r>
            <a:r>
              <a:rPr lang="en-US" altLang="ko-KR" dirty="0" err="1"/>
              <a:t>OP_CoreShape_Scale</a:t>
            </a:r>
            <a:r>
              <a:rPr lang="ko-KR" altLang="en-US" dirty="0"/>
              <a:t>이 반영되어 있음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722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/>
              <a:t>수정 </a:t>
            </a:r>
            <a:r>
              <a:rPr lang="en-US" altLang="ko-KR" sz="2000" dirty="0" smtClean="0"/>
              <a:t>v04d #5: 150603 </a:t>
            </a:r>
            <a:r>
              <a:rPr lang="ko-KR" altLang="en-US" sz="2000" dirty="0" err="1" smtClean="0"/>
              <a:t>메인모듈</a:t>
            </a:r>
            <a:r>
              <a:rPr lang="en-US" altLang="ko-KR" sz="2000" dirty="0" smtClean="0"/>
              <a:t>_Build002, Misc_Build003 </a:t>
            </a:r>
            <a:r>
              <a:rPr lang="ko-KR" altLang="en-US" sz="2000" dirty="0" smtClean="0"/>
              <a:t>생성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GetInitBlockCenters</a:t>
            </a:r>
            <a:endParaRPr lang="en-US" altLang="ko-KR" dirty="0"/>
          </a:p>
          <a:p>
            <a:pPr lvl="1"/>
            <a:r>
              <a:rPr lang="ko-KR" altLang="en-US" dirty="0" smtClean="0"/>
              <a:t>블록 중심점 계산시 갭 사이즈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 갭 사이즈인 </a:t>
            </a:r>
            <a:r>
              <a:rPr lang="en-US" altLang="ko-KR" dirty="0" smtClean="0"/>
              <a:t>Delta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r>
              <a:rPr lang="ko-KR" altLang="en-US" dirty="0" smtClean="0"/>
              <a:t>사용되지 않는 </a:t>
            </a:r>
            <a:r>
              <a:rPr lang="en-US" altLang="ko-KR" dirty="0" smtClean="0"/>
              <a:t>GetInitBlockCenters2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메인 모듈에서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Line 271 : </a:t>
            </a:r>
            <a:r>
              <a:rPr lang="en-US" altLang="ko-KR" dirty="0"/>
              <a:t>GetInitBlockCenters2(</a:t>
            </a:r>
            <a:r>
              <a:rPr lang="en-US" altLang="ko-KR" dirty="0" err="1"/>
              <a:t>Core,VERBOSE</a:t>
            </a:r>
            <a:r>
              <a:rPr lang="en-US" altLang="ko-KR" dirty="0"/>
              <a:t>=VERBOSE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Line 500~507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Misc_Build002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/>
              <a:t>GetInitBlockCenters2 (</a:t>
            </a:r>
            <a:r>
              <a:rPr lang="en-US" altLang="ko-KR" dirty="0" err="1"/>
              <a:t>Core,VERBOSE</a:t>
            </a:r>
            <a:r>
              <a:rPr lang="en-US" altLang="ko-KR" dirty="0" smtClean="0"/>
              <a:t>=''): </a:t>
            </a:r>
            <a:r>
              <a:rPr lang="ko-KR" altLang="en-US" dirty="0" smtClean="0"/>
              <a:t>함수 전체 삭제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2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순서도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3189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932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Force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80000" y="936000"/>
            <a:ext cx="1440160" cy="17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err="1" smtClean="0"/>
              <a:t>VectorField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w,t,Core</a:t>
            </a:r>
            <a:r>
              <a:rPr lang="en-US" altLang="ko-KR" sz="1000" dirty="0" smtClean="0"/>
              <a:t>,)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720000" y="1210170"/>
            <a:ext cx="2160000" cy="1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err="1"/>
              <a:t>IndexBlock</a:t>
            </a:r>
            <a:r>
              <a:rPr lang="en-US" altLang="ko-KR" sz="1000" dirty="0"/>
              <a:t> in </a:t>
            </a:r>
            <a:r>
              <a:rPr lang="en-US" altLang="ko-KR" sz="1000" dirty="0" err="1"/>
              <a:t>CoreReverseIndex</a:t>
            </a:r>
            <a:endParaRPr lang="ko-KR" altLang="en-US" sz="1000" dirty="0"/>
          </a:p>
        </p:txBody>
      </p:sp>
      <p:sp>
        <p:nvSpPr>
          <p:cNvPr id="13" name="타원 12"/>
          <p:cNvSpPr/>
          <p:nvPr/>
        </p:nvSpPr>
        <p:spPr>
          <a:xfrm>
            <a:off x="1728000" y="262800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>
            <a:stCxn id="12" idx="1"/>
            <a:endCxn id="13" idx="2"/>
          </p:cNvCxnSpPr>
          <p:nvPr/>
        </p:nvCxnSpPr>
        <p:spPr>
          <a:xfrm rot="10800000" flipH="1" flipV="1">
            <a:off x="720000" y="1287114"/>
            <a:ext cx="1008000" cy="1412886"/>
          </a:xfrm>
          <a:prstGeom prst="bentConnector3">
            <a:avLst>
              <a:gd name="adj1" fmla="val -22679"/>
            </a:avLst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2" idx="3"/>
            <a:endCxn id="13" idx="6"/>
          </p:cNvCxnSpPr>
          <p:nvPr/>
        </p:nvCxnSpPr>
        <p:spPr>
          <a:xfrm flipH="1">
            <a:off x="1872000" y="1287114"/>
            <a:ext cx="1008000" cy="1412886"/>
          </a:xfrm>
          <a:prstGeom prst="bentConnector3">
            <a:avLst>
              <a:gd name="adj1" fmla="val -22679"/>
            </a:avLst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20000" y="1472232"/>
            <a:ext cx="2160000" cy="1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smtClean="0"/>
              <a:t>(K,L)=</a:t>
            </a:r>
            <a:r>
              <a:rPr lang="en-US" altLang="ko-KR" sz="1000" dirty="0" err="1" smtClean="0"/>
              <a:t>CoreReverseIndex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IndexBlock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  <p:cxnSp>
        <p:nvCxnSpPr>
          <p:cNvPr id="28" name="꺾인 연결선 27"/>
          <p:cNvCxnSpPr>
            <a:stCxn id="12" idx="2"/>
            <a:endCxn id="26" idx="0"/>
          </p:cNvCxnSpPr>
          <p:nvPr/>
        </p:nvCxnSpPr>
        <p:spPr>
          <a:xfrm>
            <a:off x="1800000" y="1364058"/>
            <a:ext cx="0" cy="1081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008000" y="1728000"/>
            <a:ext cx="1584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smtClean="0"/>
              <a:t>Call Force Functions</a:t>
            </a:r>
          </a:p>
          <a:p>
            <a:pPr algn="ctr"/>
            <a:r>
              <a:rPr lang="en-US" altLang="ko-KR" sz="1000" dirty="0" smtClean="0"/>
              <a:t>according to (K,L)</a:t>
            </a:r>
            <a:endParaRPr lang="ko-KR" altLang="en-US" sz="1000" dirty="0"/>
          </a:p>
        </p:txBody>
      </p:sp>
      <p:cxnSp>
        <p:nvCxnSpPr>
          <p:cNvPr id="32" name="꺾인 연결선 31"/>
          <p:cNvCxnSpPr>
            <a:stCxn id="26" idx="2"/>
            <a:endCxn id="30" idx="0"/>
          </p:cNvCxnSpPr>
          <p:nvPr/>
        </p:nvCxnSpPr>
        <p:spPr>
          <a:xfrm>
            <a:off x="1800000" y="1626120"/>
            <a:ext cx="0" cy="10188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008000" y="2124000"/>
            <a:ext cx="1584000" cy="1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smtClean="0"/>
              <a:t>Get </a:t>
            </a:r>
            <a:r>
              <a:rPr lang="en-US" altLang="ko-KR" sz="1000" dirty="0" err="1" smtClean="0"/>
              <a:t>Accel</a:t>
            </a:r>
            <a:r>
              <a:rPr lang="en-US" altLang="ko-KR" sz="1000" dirty="0" smtClean="0"/>
              <a:t>[3]</a:t>
            </a:r>
            <a:endParaRPr lang="ko-KR" altLang="en-US" sz="1000" dirty="0"/>
          </a:p>
        </p:txBody>
      </p:sp>
      <p:cxnSp>
        <p:nvCxnSpPr>
          <p:cNvPr id="42" name="꺾인 연결선 41"/>
          <p:cNvCxnSpPr>
            <a:stCxn id="30" idx="2"/>
            <a:endCxn id="40" idx="0"/>
          </p:cNvCxnSpPr>
          <p:nvPr/>
        </p:nvCxnSpPr>
        <p:spPr>
          <a:xfrm>
            <a:off x="1800000" y="2052000"/>
            <a:ext cx="0" cy="720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008000" y="2376000"/>
            <a:ext cx="1584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smtClean="0"/>
              <a:t>Assemble w &amp; </a:t>
            </a:r>
            <a:r>
              <a:rPr lang="en-US" altLang="ko-KR" sz="1000" dirty="0" err="1" smtClean="0"/>
              <a:t>accel</a:t>
            </a:r>
            <a:r>
              <a:rPr lang="en-US" altLang="ko-KR" sz="1000" dirty="0" smtClean="0"/>
              <a:t> into f</a:t>
            </a:r>
            <a:endParaRPr lang="ko-KR" altLang="en-US" sz="1000" dirty="0"/>
          </a:p>
        </p:txBody>
      </p:sp>
      <p:cxnSp>
        <p:nvCxnSpPr>
          <p:cNvPr id="47" name="꺾인 연결선 46"/>
          <p:cNvCxnSpPr>
            <a:stCxn id="45" idx="2"/>
            <a:endCxn id="13" idx="0"/>
          </p:cNvCxnSpPr>
          <p:nvPr/>
        </p:nvCxnSpPr>
        <p:spPr>
          <a:xfrm>
            <a:off x="1800000" y="2556000"/>
            <a:ext cx="0" cy="720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1080000" y="2880000"/>
            <a:ext cx="1440160" cy="17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smtClean="0"/>
              <a:t>Return f</a:t>
            </a:r>
            <a:endParaRPr lang="ko-KR" altLang="en-US" sz="1000" dirty="0"/>
          </a:p>
        </p:txBody>
      </p:sp>
      <p:cxnSp>
        <p:nvCxnSpPr>
          <p:cNvPr id="52" name="꺾인 연결선 51"/>
          <p:cNvCxnSpPr>
            <a:stCxn id="13" idx="4"/>
            <a:endCxn id="50" idx="0"/>
          </p:cNvCxnSpPr>
          <p:nvPr/>
        </p:nvCxnSpPr>
        <p:spPr>
          <a:xfrm>
            <a:off x="1800000" y="2772000"/>
            <a:ext cx="80" cy="1080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10" idx="2"/>
            <a:endCxn id="12" idx="0"/>
          </p:cNvCxnSpPr>
          <p:nvPr/>
        </p:nvCxnSpPr>
        <p:spPr>
          <a:xfrm flipH="1">
            <a:off x="1800000" y="1106259"/>
            <a:ext cx="80" cy="10391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40" idx="2"/>
            <a:endCxn id="45" idx="0"/>
          </p:cNvCxnSpPr>
          <p:nvPr/>
        </p:nvCxnSpPr>
        <p:spPr>
          <a:xfrm>
            <a:off x="1800000" y="2277888"/>
            <a:ext cx="0" cy="9811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3960000" y="936000"/>
            <a:ext cx="1440160" cy="17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err="1" smtClean="0"/>
              <a:t>Force_Block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w,t,Core,K,L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77" name="직사각형 76"/>
          <p:cNvSpPr/>
          <p:nvPr/>
        </p:nvSpPr>
        <p:spPr>
          <a:xfrm>
            <a:off x="3600000" y="1210170"/>
            <a:ext cx="2160000" cy="1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err="1" smtClean="0"/>
              <a:t>Force_Block_H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w,t,Core,K,L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81" name="직사각형 80"/>
          <p:cNvSpPr/>
          <p:nvPr/>
        </p:nvSpPr>
        <p:spPr>
          <a:xfrm>
            <a:off x="3600000" y="1472232"/>
            <a:ext cx="2160000" cy="1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err="1" smtClean="0"/>
              <a:t>Force_Block_V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w,t,Core,K,L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82" name="꺾인 연결선 27"/>
          <p:cNvCxnSpPr>
            <a:stCxn id="77" idx="2"/>
            <a:endCxn id="81" idx="0"/>
          </p:cNvCxnSpPr>
          <p:nvPr/>
        </p:nvCxnSpPr>
        <p:spPr>
          <a:xfrm>
            <a:off x="4680000" y="1364058"/>
            <a:ext cx="0" cy="1081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31"/>
          <p:cNvCxnSpPr>
            <a:stCxn id="81" idx="2"/>
          </p:cNvCxnSpPr>
          <p:nvPr/>
        </p:nvCxnSpPr>
        <p:spPr>
          <a:xfrm>
            <a:off x="4680000" y="1626120"/>
            <a:ext cx="0" cy="10188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/>
          <p:cNvSpPr/>
          <p:nvPr/>
        </p:nvSpPr>
        <p:spPr>
          <a:xfrm>
            <a:off x="3960000" y="2988000"/>
            <a:ext cx="1440160" cy="17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smtClean="0"/>
              <a:t>Return </a:t>
            </a:r>
            <a:r>
              <a:rPr lang="en-US" altLang="ko-KR" sz="1000" dirty="0" err="1" smtClean="0"/>
              <a:t>Accel</a:t>
            </a:r>
            <a:endParaRPr lang="ko-KR" altLang="en-US" sz="1000" dirty="0"/>
          </a:p>
        </p:txBody>
      </p:sp>
      <p:cxnSp>
        <p:nvCxnSpPr>
          <p:cNvPr id="90" name="꺾인 연결선 51"/>
          <p:cNvCxnSpPr>
            <a:endCxn id="89" idx="0"/>
          </p:cNvCxnSpPr>
          <p:nvPr/>
        </p:nvCxnSpPr>
        <p:spPr>
          <a:xfrm>
            <a:off x="4680000" y="2683777"/>
            <a:ext cx="80" cy="30422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54"/>
          <p:cNvCxnSpPr>
            <a:stCxn id="76" idx="2"/>
            <a:endCxn id="77" idx="0"/>
          </p:cNvCxnSpPr>
          <p:nvPr/>
        </p:nvCxnSpPr>
        <p:spPr>
          <a:xfrm flipH="1">
            <a:off x="4680000" y="1106259"/>
            <a:ext cx="80" cy="10391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3600000" y="1736112"/>
            <a:ext cx="2160000" cy="1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err="1" smtClean="0"/>
              <a:t>Force_Block_V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w,t,Core,K,L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97" name="직사각형 96"/>
          <p:cNvSpPr/>
          <p:nvPr/>
        </p:nvSpPr>
        <p:spPr>
          <a:xfrm>
            <a:off x="3600000" y="2011056"/>
            <a:ext cx="2160000" cy="1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err="1" smtClean="0"/>
              <a:t>Force_Block_V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w,t,Core,K,L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FA9E-DD63-4F96-BD32-F8E0F32B2CFB}" type="slidenum">
              <a:rPr lang="ko-KR" altLang="en-US" smtClean="0"/>
              <a:t>91</a:t>
            </a:fld>
            <a:fld id="{11955DEA-CE8E-4BD0-9536-370E97A6B3C7}" type="slidenum">
              <a:rPr lang="ko-KR" altLang="en-US" smtClean="0"/>
              <a:t>91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47120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제한 사항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764705"/>
            <a:ext cx="8229600" cy="4104456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수평 충돌에서 한 블록 내에 한 종류의 충돌은 한번만 계산된다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예를 들어 </a:t>
            </a:r>
            <a:r>
              <a:rPr lang="en-US" altLang="ko-KR" dirty="0" smtClean="0"/>
              <a:t>U-MR </a:t>
            </a:r>
            <a:r>
              <a:rPr lang="ko-KR" altLang="en-US" dirty="0" smtClean="0"/>
              <a:t>조건은 한 블록 내에서 여러 번 발생할 수 있으나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가장 아래 블록과의 충돌만 계산된다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아래 그림에서 </a:t>
            </a:r>
            <a:r>
              <a:rPr lang="en-US" altLang="ko-KR" dirty="0" smtClean="0"/>
              <a:t>F1</a:t>
            </a:r>
            <a:r>
              <a:rPr lang="ko-KR" altLang="en-US" dirty="0" smtClean="0"/>
              <a:t>만 계산되고 </a:t>
            </a:r>
            <a:r>
              <a:rPr lang="en-US" altLang="ko-KR" dirty="0" smtClean="0"/>
              <a:t>F2</a:t>
            </a:r>
            <a:r>
              <a:rPr lang="ko-KR" altLang="en-US" dirty="0" smtClean="0"/>
              <a:t>는 계산되지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제한 원인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충돌을 찾는 루프에서 충돌을 찾으면 루프를 빠져나가기 때문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제한을 해제할 수 있는가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루프에서 충돌을 찾으면 그 즉시 충격력을 계산하고 다시 루프를 돌리면 된다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제한 해제의 필요성이 있는가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한 블록과 접하는 옆 열의 블록의 상부 또는 하부 모서리가 최소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이상 해당 블록과 접하지 않는 이상 발생할 가능성은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 가까우므로 필요성이 없어 보인다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즉 윗면이 정확이 맞는 경우 최소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윗면이 맞지 않는 경우 최소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블록과 접하지 않는 이상 필요성이 없다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92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95536" y="5028893"/>
            <a:ext cx="1817027" cy="1381669"/>
            <a:chOff x="5293994" y="2111897"/>
            <a:chExt cx="1817027" cy="1381669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5293994" y="2121337"/>
              <a:ext cx="900115" cy="1260000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8" name="직사각형 7"/>
            <p:cNvSpPr/>
            <p:nvPr/>
          </p:nvSpPr>
          <p:spPr bwMode="auto">
            <a:xfrm rot="600000">
              <a:off x="6210906" y="2622732"/>
              <a:ext cx="900115" cy="360000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9" name="직사각형 8"/>
            <p:cNvSpPr/>
            <p:nvPr/>
          </p:nvSpPr>
          <p:spPr bwMode="auto">
            <a:xfrm rot="-600000">
              <a:off x="6210904" y="3133566"/>
              <a:ext cx="900115" cy="360000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10" name="직사각형 9"/>
            <p:cNvSpPr/>
            <p:nvPr/>
          </p:nvSpPr>
          <p:spPr bwMode="auto">
            <a:xfrm rot="-600000">
              <a:off x="6210906" y="2111897"/>
              <a:ext cx="900115" cy="360000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cxnSp>
          <p:nvCxnSpPr>
            <p:cNvPr id="11" name="직선 화살표 연결선 10"/>
            <p:cNvCxnSpPr/>
            <p:nvPr/>
          </p:nvCxnSpPr>
          <p:spPr bwMode="auto">
            <a:xfrm flipH="1" flipV="1">
              <a:off x="5964636" y="2197417"/>
              <a:ext cx="221848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" name="직선 화살표 연결선 11"/>
            <p:cNvCxnSpPr/>
            <p:nvPr/>
          </p:nvCxnSpPr>
          <p:spPr bwMode="auto">
            <a:xfrm flipH="1" flipV="1">
              <a:off x="5957107" y="3212779"/>
              <a:ext cx="221848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5697831" y="3123002"/>
              <a:ext cx="281094" cy="1938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1400" b="0" dirty="0" smtClean="0">
                  <a:latin typeface="+mn-lt"/>
                  <a:ea typeface="맑은 고딕" pitchFamily="50" charset="-127"/>
                </a:rPr>
                <a:t>F1</a:t>
              </a:r>
              <a:endParaRPr lang="ko-KR" altLang="en-US" sz="1400" b="0" dirty="0">
                <a:latin typeface="+mn-lt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76013" y="2129785"/>
              <a:ext cx="281094" cy="1938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1400" b="0" dirty="0" smtClean="0">
                  <a:latin typeface="+mn-lt"/>
                  <a:ea typeface="맑은 고딕" pitchFamily="50" charset="-127"/>
                </a:rPr>
                <a:t>F2</a:t>
              </a:r>
              <a:endParaRPr lang="ko-KR" altLang="en-US" sz="1400" b="0" dirty="0">
                <a:latin typeface="+mn-lt"/>
                <a:ea typeface="맑은 고딕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419872" y="4379914"/>
            <a:ext cx="1800230" cy="2359783"/>
            <a:chOff x="5304578" y="1395990"/>
            <a:chExt cx="1800230" cy="2359783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5304578" y="1969551"/>
              <a:ext cx="900115" cy="1260000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6198005" y="2471897"/>
              <a:ext cx="900115" cy="568054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6194108" y="3039950"/>
              <a:ext cx="900115" cy="715823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6194109" y="1969552"/>
              <a:ext cx="900115" cy="502345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6204693" y="1395990"/>
              <a:ext cx="900115" cy="5735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228184" y="4353163"/>
            <a:ext cx="1800230" cy="2359784"/>
            <a:chOff x="5304578" y="1395989"/>
            <a:chExt cx="1800230" cy="2359784"/>
          </a:xfrm>
        </p:grpSpPr>
        <p:sp>
          <p:nvSpPr>
            <p:cNvPr id="26" name="직사각형 25"/>
            <p:cNvSpPr/>
            <p:nvPr/>
          </p:nvSpPr>
          <p:spPr bwMode="auto">
            <a:xfrm>
              <a:off x="5304578" y="1709521"/>
              <a:ext cx="900115" cy="1520030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6198005" y="2471897"/>
              <a:ext cx="900115" cy="568054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6194108" y="3039950"/>
              <a:ext cx="900115" cy="715823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6194109" y="2111897"/>
              <a:ext cx="900115" cy="36000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6204693" y="1395989"/>
              <a:ext cx="900115" cy="7158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95421209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옆 </a:t>
            </a:r>
            <a:r>
              <a:rPr lang="ko-KR" altLang="en-US" dirty="0" err="1" smtClean="0"/>
              <a:t>컬럼의</a:t>
            </a:r>
            <a:r>
              <a:rPr lang="ko-KR" altLang="en-US" dirty="0" smtClean="0"/>
              <a:t> 수평 충돌 블록 번호 찾기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51297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Upper Corner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936103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L : </a:t>
            </a:r>
            <a:r>
              <a:rPr lang="ko-KR" altLang="en-US" sz="1400" dirty="0" smtClean="0"/>
              <a:t>현재 </a:t>
            </a:r>
            <a:r>
              <a:rPr lang="ko-KR" altLang="en-US" sz="1400" dirty="0" err="1" smtClean="0"/>
              <a:t>컬럼의</a:t>
            </a:r>
            <a:r>
              <a:rPr lang="ko-KR" altLang="en-US" sz="1400" dirty="0" smtClean="0"/>
              <a:t> 블록 번호</a:t>
            </a:r>
            <a:endParaRPr lang="en-US" altLang="ko-KR" sz="1400" dirty="0" smtClean="0"/>
          </a:p>
          <a:p>
            <a:r>
              <a:rPr lang="en-US" altLang="ko-KR" sz="1400" dirty="0" smtClean="0"/>
              <a:t>m : </a:t>
            </a:r>
            <a:r>
              <a:rPr lang="ko-KR" altLang="en-US" sz="1400" dirty="0" smtClean="0"/>
              <a:t>옆 </a:t>
            </a:r>
            <a:r>
              <a:rPr lang="ko-KR" altLang="en-US" sz="1400" dirty="0" err="1" smtClean="0"/>
              <a:t>컬럼의</a:t>
            </a:r>
            <a:r>
              <a:rPr lang="ko-KR" altLang="en-US" sz="1400" dirty="0" smtClean="0"/>
              <a:t> 수평 충돌할 블록 번호</a:t>
            </a:r>
            <a:endParaRPr lang="en-US" altLang="ko-KR" sz="1400" dirty="0" smtClean="0"/>
          </a:p>
          <a:p>
            <a:r>
              <a:rPr lang="en-US" altLang="ko-KR" sz="1400" dirty="0" smtClean="0"/>
              <a:t>Nm : </a:t>
            </a:r>
            <a:r>
              <a:rPr lang="ko-KR" altLang="en-US" sz="1400" dirty="0" smtClean="0"/>
              <a:t>옆 </a:t>
            </a:r>
            <a:r>
              <a:rPr lang="ko-KR" altLang="en-US" sz="1400" dirty="0" err="1" smtClean="0"/>
              <a:t>컬럼의</a:t>
            </a:r>
            <a:r>
              <a:rPr lang="ko-KR" altLang="en-US" sz="1400" dirty="0" smtClean="0"/>
              <a:t> 블록 개수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94</a:t>
            </a:fld>
            <a:endParaRPr lang="ko-KR" altLang="en-US"/>
          </a:p>
        </p:txBody>
      </p:sp>
      <p:grpSp>
        <p:nvGrpSpPr>
          <p:cNvPr id="152" name="그룹 151"/>
          <p:cNvGrpSpPr/>
          <p:nvPr/>
        </p:nvGrpSpPr>
        <p:grpSpPr>
          <a:xfrm>
            <a:off x="684068" y="1872249"/>
            <a:ext cx="3672000" cy="3959751"/>
            <a:chOff x="684068" y="1872249"/>
            <a:chExt cx="3672000" cy="3959751"/>
          </a:xfrm>
        </p:grpSpPr>
        <p:sp>
          <p:nvSpPr>
            <p:cNvPr id="6" name="직사각형 5"/>
            <p:cNvSpPr/>
            <p:nvPr/>
          </p:nvSpPr>
          <p:spPr>
            <a:xfrm>
              <a:off x="1980068" y="2952249"/>
              <a:ext cx="108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Z=Z(K,L)</a:t>
              </a:r>
            </a:p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Zm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=Z(</a:t>
              </a:r>
              <a:r>
                <a:rPr lang="ko-KR" altLang="en-US" sz="1000" dirty="0" err="1" smtClean="0">
                  <a:solidFill>
                    <a:schemeClr val="tx1"/>
                  </a:solidFill>
                </a:rPr>
                <a:t>옆컬럼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,m)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48068" y="2520249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m=Nm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72068" y="2520249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m=L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2" name="꺾인 연결선 11"/>
            <p:cNvCxnSpPr>
              <a:stCxn id="34" idx="1"/>
              <a:endCxn id="7" idx="0"/>
            </p:cNvCxnSpPr>
            <p:nvPr/>
          </p:nvCxnSpPr>
          <p:spPr>
            <a:xfrm rot="10800000" flipV="1">
              <a:off x="1908068" y="2321777"/>
              <a:ext cx="288000" cy="198472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13"/>
            <p:cNvCxnSpPr>
              <a:stCxn id="34" idx="3"/>
              <a:endCxn id="8" idx="0"/>
            </p:cNvCxnSpPr>
            <p:nvPr/>
          </p:nvCxnSpPr>
          <p:spPr>
            <a:xfrm>
              <a:off x="2916068" y="2321777"/>
              <a:ext cx="216000" cy="198472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 17"/>
            <p:cNvCxnSpPr>
              <a:stCxn id="7" idx="2"/>
              <a:endCxn id="6" idx="0"/>
            </p:cNvCxnSpPr>
            <p:nvPr/>
          </p:nvCxnSpPr>
          <p:spPr>
            <a:xfrm rot="16200000" flipH="1">
              <a:off x="2088068" y="2520249"/>
              <a:ext cx="252000" cy="612000"/>
            </a:xfrm>
            <a:prstGeom prst="bentConnector3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19"/>
            <p:cNvCxnSpPr>
              <a:stCxn id="8" idx="2"/>
              <a:endCxn id="6" idx="0"/>
            </p:cNvCxnSpPr>
            <p:nvPr/>
          </p:nvCxnSpPr>
          <p:spPr>
            <a:xfrm rot="5400000">
              <a:off x="2700068" y="2520249"/>
              <a:ext cx="252000" cy="612000"/>
            </a:xfrm>
            <a:prstGeom prst="bentConnector3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6" idx="2"/>
              <a:endCxn id="30" idx="0"/>
            </p:cNvCxnSpPr>
            <p:nvPr/>
          </p:nvCxnSpPr>
          <p:spPr>
            <a:xfrm>
              <a:off x="2520068" y="3312249"/>
              <a:ext cx="0" cy="144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/>
            <p:cNvGrpSpPr/>
            <p:nvPr/>
          </p:nvGrpSpPr>
          <p:grpSpPr>
            <a:xfrm>
              <a:off x="2160068" y="3445531"/>
              <a:ext cx="774318" cy="282206"/>
              <a:chOff x="2159660" y="3325016"/>
              <a:chExt cx="774318" cy="29938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861842" y="3325016"/>
                <a:ext cx="7213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000" dirty="0"/>
                  <a:t>Y</a:t>
                </a:r>
                <a:endParaRPr lang="ko-KR" altLang="en-US" sz="1000" dirty="0"/>
              </a:p>
            </p:txBody>
          </p:sp>
          <p:sp>
            <p:nvSpPr>
              <p:cNvPr id="30" name="다이아몬드 29"/>
              <p:cNvSpPr/>
              <p:nvPr/>
            </p:nvSpPr>
            <p:spPr>
              <a:xfrm>
                <a:off x="2159660" y="3336396"/>
                <a:ext cx="720000" cy="288000"/>
              </a:xfrm>
              <a:prstGeom prst="diamond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Zm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&lt;Z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911964" y="2174693"/>
              <a:ext cx="7213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Y</a:t>
              </a:r>
              <a:endParaRPr lang="ko-KR" altLang="en-US" sz="1000" dirty="0"/>
            </a:p>
          </p:txBody>
        </p:sp>
        <p:sp>
          <p:nvSpPr>
            <p:cNvPr id="34" name="다이아몬드 33"/>
            <p:cNvSpPr/>
            <p:nvPr/>
          </p:nvSpPr>
          <p:spPr>
            <a:xfrm>
              <a:off x="2196068" y="2177777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L&lt;=Nm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64068" y="3848278"/>
              <a:ext cx="7213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Y</a:t>
              </a:r>
              <a:endParaRPr lang="ko-KR" altLang="en-US" sz="1000" dirty="0"/>
            </a:p>
          </p:txBody>
        </p:sp>
        <p:sp>
          <p:nvSpPr>
            <p:cNvPr id="40" name="다이아몬드 39"/>
            <p:cNvSpPr/>
            <p:nvPr/>
          </p:nvSpPr>
          <p:spPr>
            <a:xfrm>
              <a:off x="2844068" y="3888249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Nm&lt;=m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55174" y="4899510"/>
              <a:ext cx="97784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N</a:t>
              </a:r>
              <a:endParaRPr lang="ko-KR" altLang="en-US" sz="1000" dirty="0"/>
            </a:p>
          </p:txBody>
        </p:sp>
        <p:sp>
          <p:nvSpPr>
            <p:cNvPr id="43" name="다이아몬드 42"/>
            <p:cNvSpPr/>
            <p:nvPr/>
          </p:nvSpPr>
          <p:spPr>
            <a:xfrm>
              <a:off x="2844068" y="4824000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Z&lt;=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Zm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736000" y="4320249"/>
              <a:ext cx="936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m+=1</a:t>
              </a:r>
            </a:p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</a:rPr>
                <a:t>Zm</a:t>
              </a:r>
              <a:r>
                <a:rPr lang="en-US" altLang="ko-KR" sz="1000" dirty="0">
                  <a:solidFill>
                    <a:schemeClr val="tx1"/>
                  </a:solidFill>
                </a:rPr>
                <a:t>=Z(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옆컬럼</a:t>
              </a:r>
              <a:r>
                <a:rPr lang="en-US" altLang="ko-KR" sz="1000" dirty="0">
                  <a:solidFill>
                    <a:schemeClr val="tx1"/>
                  </a:solidFill>
                </a:rPr>
                <a:t>,m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36068" y="5184000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m=Nm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476000" y="5184000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m+=1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9" name="꺾인 연결선 58"/>
            <p:cNvCxnSpPr>
              <a:stCxn id="40" idx="3"/>
              <a:endCxn id="47" idx="0"/>
            </p:cNvCxnSpPr>
            <p:nvPr/>
          </p:nvCxnSpPr>
          <p:spPr>
            <a:xfrm>
              <a:off x="3564068" y="4032249"/>
              <a:ext cx="432000" cy="115175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40" idx="2"/>
              <a:endCxn id="46" idx="0"/>
            </p:cNvCxnSpPr>
            <p:nvPr/>
          </p:nvCxnSpPr>
          <p:spPr>
            <a:xfrm flipH="1">
              <a:off x="3204000" y="4176249"/>
              <a:ext cx="68" cy="144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46" idx="2"/>
              <a:endCxn id="43" idx="0"/>
            </p:cNvCxnSpPr>
            <p:nvPr/>
          </p:nvCxnSpPr>
          <p:spPr>
            <a:xfrm>
              <a:off x="3204000" y="4680249"/>
              <a:ext cx="68" cy="14375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꺾인 연결선 64"/>
            <p:cNvCxnSpPr>
              <a:stCxn id="30" idx="1"/>
              <a:endCxn id="108" idx="0"/>
            </p:cNvCxnSpPr>
            <p:nvPr/>
          </p:nvCxnSpPr>
          <p:spPr>
            <a:xfrm rot="10800000" flipV="1">
              <a:off x="1836068" y="3591997"/>
              <a:ext cx="324000" cy="15225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꺾인 연결선 66"/>
            <p:cNvCxnSpPr>
              <a:stCxn id="43" idx="1"/>
              <a:endCxn id="70" idx="2"/>
            </p:cNvCxnSpPr>
            <p:nvPr/>
          </p:nvCxnSpPr>
          <p:spPr>
            <a:xfrm rot="10800000" flipH="1">
              <a:off x="2844068" y="3780250"/>
              <a:ext cx="324000" cy="1187751"/>
            </a:xfrm>
            <a:prstGeom prst="bentConnector3">
              <a:avLst>
                <a:gd name="adj1" fmla="val -70556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타원 69"/>
            <p:cNvSpPr/>
            <p:nvPr/>
          </p:nvSpPr>
          <p:spPr>
            <a:xfrm>
              <a:off x="3168068" y="3744249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3" name="직선 연결선 72"/>
            <p:cNvCxnSpPr>
              <a:stCxn id="70" idx="4"/>
              <a:endCxn id="40" idx="0"/>
            </p:cNvCxnSpPr>
            <p:nvPr/>
          </p:nvCxnSpPr>
          <p:spPr>
            <a:xfrm>
              <a:off x="3204068" y="3816249"/>
              <a:ext cx="0" cy="72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>
              <a:stCxn id="99" idx="2"/>
              <a:endCxn id="48" idx="0"/>
            </p:cNvCxnSpPr>
            <p:nvPr/>
          </p:nvCxnSpPr>
          <p:spPr>
            <a:xfrm flipH="1">
              <a:off x="1836000" y="5112000"/>
              <a:ext cx="68" cy="72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443087" y="3836866"/>
              <a:ext cx="67439" cy="14562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Y</a:t>
              </a:r>
              <a:endParaRPr lang="ko-KR" altLang="en-US" sz="1000" dirty="0"/>
            </a:p>
          </p:txBody>
        </p:sp>
        <p:sp>
          <p:nvSpPr>
            <p:cNvPr id="96" name="다이아몬드 95"/>
            <p:cNvSpPr/>
            <p:nvPr/>
          </p:nvSpPr>
          <p:spPr>
            <a:xfrm>
              <a:off x="1476068" y="3888248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m&lt;=1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148365" y="4797152"/>
              <a:ext cx="84891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N</a:t>
              </a:r>
              <a:endParaRPr lang="ko-KR" altLang="en-US" sz="1000" dirty="0"/>
            </a:p>
          </p:txBody>
        </p:sp>
        <p:sp>
          <p:nvSpPr>
            <p:cNvPr id="99" name="다이아몬드 98"/>
            <p:cNvSpPr/>
            <p:nvPr/>
          </p:nvSpPr>
          <p:spPr>
            <a:xfrm>
              <a:off x="1476068" y="4824000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Zm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&lt;Z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368000" y="4320249"/>
              <a:ext cx="936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m-=1</a:t>
              </a:r>
            </a:p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</a:rPr>
                <a:t>Zm</a:t>
              </a:r>
              <a:r>
                <a:rPr lang="en-US" altLang="ko-KR" sz="1000" dirty="0">
                  <a:solidFill>
                    <a:schemeClr val="tx1"/>
                  </a:solidFill>
                </a:rPr>
                <a:t>=Z(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옆컬럼</a:t>
              </a:r>
              <a:r>
                <a:rPr lang="en-US" altLang="ko-KR" sz="1000" dirty="0">
                  <a:solidFill>
                    <a:schemeClr val="tx1"/>
                  </a:solidFill>
                </a:rPr>
                <a:t>,m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84068" y="5184000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m=1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3" name="꺾인 연결선 102"/>
            <p:cNvCxnSpPr>
              <a:stCxn id="96" idx="1"/>
              <a:endCxn id="101" idx="0"/>
            </p:cNvCxnSpPr>
            <p:nvPr/>
          </p:nvCxnSpPr>
          <p:spPr>
            <a:xfrm rot="10800000" flipV="1">
              <a:off x="1044068" y="4032248"/>
              <a:ext cx="432000" cy="1151752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>
              <a:stCxn id="96" idx="2"/>
              <a:endCxn id="100" idx="0"/>
            </p:cNvCxnSpPr>
            <p:nvPr/>
          </p:nvCxnSpPr>
          <p:spPr>
            <a:xfrm flipH="1">
              <a:off x="1836000" y="4176248"/>
              <a:ext cx="68" cy="14400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>
              <a:stCxn id="100" idx="2"/>
              <a:endCxn id="99" idx="0"/>
            </p:cNvCxnSpPr>
            <p:nvPr/>
          </p:nvCxnSpPr>
          <p:spPr>
            <a:xfrm>
              <a:off x="1836000" y="4680249"/>
              <a:ext cx="68" cy="14375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꺾인 연결선 64"/>
            <p:cNvCxnSpPr>
              <a:stCxn id="30" idx="3"/>
              <a:endCxn id="70" idx="0"/>
            </p:cNvCxnSpPr>
            <p:nvPr/>
          </p:nvCxnSpPr>
          <p:spPr>
            <a:xfrm>
              <a:off x="2880068" y="3591998"/>
              <a:ext cx="324000" cy="15225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꺾인 연결선 106"/>
            <p:cNvCxnSpPr>
              <a:stCxn id="99" idx="3"/>
              <a:endCxn id="108" idx="6"/>
            </p:cNvCxnSpPr>
            <p:nvPr/>
          </p:nvCxnSpPr>
          <p:spPr>
            <a:xfrm flipH="1" flipV="1">
              <a:off x="1872068" y="3780249"/>
              <a:ext cx="324000" cy="1187751"/>
            </a:xfrm>
            <a:prstGeom prst="bentConnector3">
              <a:avLst>
                <a:gd name="adj1" fmla="val -70556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타원 107"/>
            <p:cNvSpPr/>
            <p:nvPr/>
          </p:nvSpPr>
          <p:spPr>
            <a:xfrm>
              <a:off x="1800068" y="3744249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9" name="직선 연결선 108"/>
            <p:cNvCxnSpPr>
              <a:stCxn id="108" idx="4"/>
              <a:endCxn id="96" idx="0"/>
            </p:cNvCxnSpPr>
            <p:nvPr/>
          </p:nvCxnSpPr>
          <p:spPr>
            <a:xfrm>
              <a:off x="1836068" y="3816249"/>
              <a:ext cx="0" cy="7199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>
              <a:stCxn id="43" idx="2"/>
              <a:endCxn id="130" idx="6"/>
            </p:cNvCxnSpPr>
            <p:nvPr/>
          </p:nvCxnSpPr>
          <p:spPr>
            <a:xfrm rot="5400000">
              <a:off x="2682068" y="4986000"/>
              <a:ext cx="396000" cy="648000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2752077" y="4807784"/>
              <a:ext cx="84891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N</a:t>
              </a:r>
              <a:endParaRPr lang="ko-KR" altLang="en-US" sz="1000" dirty="0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2484068" y="5472000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3" name="꺾인 연결선 132"/>
            <p:cNvCxnSpPr>
              <a:stCxn id="101" idx="2"/>
              <a:endCxn id="130" idx="2"/>
            </p:cNvCxnSpPr>
            <p:nvPr/>
          </p:nvCxnSpPr>
          <p:spPr>
            <a:xfrm rot="16200000" flipH="1">
              <a:off x="1692068" y="4716000"/>
              <a:ext cx="144000" cy="1440000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꺾인 연결선 134"/>
            <p:cNvCxnSpPr>
              <a:stCxn id="48" idx="2"/>
              <a:endCxn id="130" idx="2"/>
            </p:cNvCxnSpPr>
            <p:nvPr/>
          </p:nvCxnSpPr>
          <p:spPr>
            <a:xfrm rot="16200000" flipH="1">
              <a:off x="2088034" y="5111966"/>
              <a:ext cx="144000" cy="648068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꺾인 연결선 136"/>
            <p:cNvCxnSpPr>
              <a:stCxn id="47" idx="2"/>
              <a:endCxn id="130" idx="6"/>
            </p:cNvCxnSpPr>
            <p:nvPr/>
          </p:nvCxnSpPr>
          <p:spPr>
            <a:xfrm rot="5400000">
              <a:off x="3204068" y="4716000"/>
              <a:ext cx="144000" cy="1440000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순서도: 대체 처리 137"/>
            <p:cNvSpPr/>
            <p:nvPr/>
          </p:nvSpPr>
          <p:spPr>
            <a:xfrm>
              <a:off x="2196068" y="1872249"/>
              <a:ext cx="720000" cy="144000"/>
            </a:xfrm>
            <a:prstGeom prst="flowChartAlternateProcess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Start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9" name="순서도: 대체 처리 138"/>
            <p:cNvSpPr/>
            <p:nvPr/>
          </p:nvSpPr>
          <p:spPr>
            <a:xfrm>
              <a:off x="2160068" y="5688000"/>
              <a:ext cx="720000" cy="144000"/>
            </a:xfrm>
            <a:prstGeom prst="flowChartAlternateProcess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Start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41" name="직선 연결선 140"/>
            <p:cNvCxnSpPr>
              <a:stCxn id="130" idx="4"/>
              <a:endCxn id="139" idx="0"/>
            </p:cNvCxnSpPr>
            <p:nvPr/>
          </p:nvCxnSpPr>
          <p:spPr>
            <a:xfrm>
              <a:off x="2520068" y="5544000"/>
              <a:ext cx="0" cy="144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>
              <a:stCxn id="138" idx="2"/>
              <a:endCxn id="34" idx="0"/>
            </p:cNvCxnSpPr>
            <p:nvPr/>
          </p:nvCxnSpPr>
          <p:spPr>
            <a:xfrm>
              <a:off x="2556068" y="2016249"/>
              <a:ext cx="0" cy="16152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직사각형 145"/>
          <p:cNvSpPr/>
          <p:nvPr/>
        </p:nvSpPr>
        <p:spPr>
          <a:xfrm>
            <a:off x="4716016" y="928093"/>
            <a:ext cx="19441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Z1=[1,2,3,4,5,7,10,14,16]</a:t>
            </a:r>
          </a:p>
          <a:p>
            <a:r>
              <a:rPr lang="en-US" altLang="ko-KR" sz="1000" dirty="0" smtClean="0"/>
              <a:t>Z2=[5,6,8,9,11,12,13,15]</a:t>
            </a:r>
          </a:p>
          <a:p>
            <a:r>
              <a:rPr lang="en-US" altLang="ko-KR" sz="1000" dirty="0" smtClean="0"/>
              <a:t>Nm = </a:t>
            </a:r>
            <a:r>
              <a:rPr lang="en-US" altLang="ko-KR" sz="1000" dirty="0" err="1" smtClean="0"/>
              <a:t>len</a:t>
            </a:r>
            <a:r>
              <a:rPr lang="en-US" altLang="ko-KR" sz="1000" dirty="0" smtClean="0"/>
              <a:t>(Z2)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for L in range(1,len(Z1)+1):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</a:p>
          <a:p>
            <a:r>
              <a:rPr lang="en-US" altLang="ko-KR" sz="1000" dirty="0" smtClean="0"/>
              <a:t>  if L &lt;= Nm: m = L</a:t>
            </a:r>
          </a:p>
          <a:p>
            <a:r>
              <a:rPr lang="en-US" altLang="ko-KR" sz="1000" dirty="0" smtClean="0"/>
              <a:t>  else:       m = Nm</a:t>
            </a:r>
          </a:p>
          <a:p>
            <a:r>
              <a:rPr lang="en-US" altLang="ko-KR" sz="1000" dirty="0" smtClean="0"/>
              <a:t>  Z = Z1[L-1]</a:t>
            </a:r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Zm</a:t>
            </a:r>
            <a:r>
              <a:rPr lang="en-US" altLang="ko-KR" sz="1000" dirty="0" smtClean="0"/>
              <a:t> = Z2[m-1]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if </a:t>
            </a:r>
            <a:r>
              <a:rPr lang="en-US" altLang="ko-KR" sz="1000" dirty="0" err="1" smtClean="0"/>
              <a:t>Zm</a:t>
            </a:r>
            <a:r>
              <a:rPr lang="en-US" altLang="ko-KR" sz="1000" dirty="0" smtClean="0"/>
              <a:t> &lt; Z: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while True:</a:t>
            </a:r>
          </a:p>
          <a:p>
            <a:r>
              <a:rPr lang="en-US" altLang="ko-KR" sz="1000" dirty="0" smtClean="0"/>
              <a:t>      if Nm &lt;= m:</a:t>
            </a:r>
          </a:p>
          <a:p>
            <a:r>
              <a:rPr lang="en-US" altLang="ko-KR" sz="1000" dirty="0" smtClean="0"/>
              <a:t>        m = Nm</a:t>
            </a:r>
          </a:p>
          <a:p>
            <a:r>
              <a:rPr lang="en-US" altLang="ko-KR" sz="1000" dirty="0" smtClean="0"/>
              <a:t>        break</a:t>
            </a:r>
          </a:p>
          <a:p>
            <a:r>
              <a:rPr lang="en-US" altLang="ko-KR" sz="1000" dirty="0" smtClean="0"/>
              <a:t>      m += 1</a:t>
            </a:r>
          </a:p>
          <a:p>
            <a:r>
              <a:rPr lang="en-US" altLang="ko-KR" sz="1000" dirty="0" smtClean="0"/>
              <a:t>      </a:t>
            </a:r>
            <a:r>
              <a:rPr lang="en-US" altLang="ko-KR" sz="1000" dirty="0" err="1" smtClean="0"/>
              <a:t>Zm</a:t>
            </a:r>
            <a:r>
              <a:rPr lang="en-US" altLang="ko-KR" sz="1000" dirty="0" smtClean="0"/>
              <a:t> = Z2[m-1]</a:t>
            </a:r>
          </a:p>
          <a:p>
            <a:r>
              <a:rPr lang="en-US" altLang="ko-KR" sz="1000" dirty="0" smtClean="0"/>
              <a:t>      if Z &lt;= </a:t>
            </a:r>
            <a:r>
              <a:rPr lang="en-US" altLang="ko-KR" sz="1000" dirty="0" err="1" smtClean="0"/>
              <a:t>Zm</a:t>
            </a:r>
            <a:r>
              <a:rPr lang="en-US" altLang="ko-KR" sz="1000" dirty="0" smtClean="0"/>
              <a:t>:</a:t>
            </a:r>
          </a:p>
          <a:p>
            <a:r>
              <a:rPr lang="en-US" altLang="ko-KR" sz="1000" dirty="0" smtClean="0"/>
              <a:t>        break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else: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while True:</a:t>
            </a:r>
          </a:p>
          <a:p>
            <a:r>
              <a:rPr lang="en-US" altLang="ko-KR" sz="1000" dirty="0" smtClean="0"/>
              <a:t>      if m &lt;= 1:</a:t>
            </a:r>
          </a:p>
          <a:p>
            <a:r>
              <a:rPr lang="en-US" altLang="ko-KR" sz="1000" dirty="0" smtClean="0"/>
              <a:t>        m = 1</a:t>
            </a:r>
          </a:p>
          <a:p>
            <a:r>
              <a:rPr lang="en-US" altLang="ko-KR" sz="1000" dirty="0" smtClean="0"/>
              <a:t>        break</a:t>
            </a:r>
          </a:p>
          <a:p>
            <a:r>
              <a:rPr lang="en-US" altLang="ko-KR" sz="1000" dirty="0" smtClean="0"/>
              <a:t>      m -= 1</a:t>
            </a:r>
          </a:p>
          <a:p>
            <a:r>
              <a:rPr lang="en-US" altLang="ko-KR" sz="1000" dirty="0" smtClean="0"/>
              <a:t>      </a:t>
            </a:r>
            <a:r>
              <a:rPr lang="en-US" altLang="ko-KR" sz="1000" dirty="0" err="1" smtClean="0"/>
              <a:t>Zm</a:t>
            </a:r>
            <a:r>
              <a:rPr lang="en-US" altLang="ko-KR" sz="1000" dirty="0" smtClean="0"/>
              <a:t> = Z2[m-1]</a:t>
            </a:r>
          </a:p>
          <a:p>
            <a:r>
              <a:rPr lang="en-US" altLang="ko-KR" sz="1000" dirty="0" smtClean="0"/>
              <a:t>      if </a:t>
            </a:r>
            <a:r>
              <a:rPr lang="en-US" altLang="ko-KR" sz="1000" dirty="0" err="1" smtClean="0"/>
              <a:t>Zm</a:t>
            </a:r>
            <a:r>
              <a:rPr lang="en-US" altLang="ko-KR" sz="1000" dirty="0" smtClean="0"/>
              <a:t> &lt; Z:</a:t>
            </a:r>
          </a:p>
          <a:p>
            <a:r>
              <a:rPr lang="en-US" altLang="ko-KR" sz="1000" dirty="0" smtClean="0"/>
              <a:t>        m += 1</a:t>
            </a:r>
          </a:p>
          <a:p>
            <a:r>
              <a:rPr lang="en-US" altLang="ko-KR" sz="1000" dirty="0" smtClean="0"/>
              <a:t>        break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print 'L-m = %d-%d'%(</a:t>
            </a:r>
            <a:r>
              <a:rPr lang="en-US" altLang="ko-KR" sz="1000" dirty="0" err="1" smtClean="0"/>
              <a:t>L,m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47" name="직사각형 146"/>
          <p:cNvSpPr/>
          <p:nvPr/>
        </p:nvSpPr>
        <p:spPr>
          <a:xfrm>
            <a:off x="7020272" y="3869585"/>
            <a:ext cx="13502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&gt;&gt;&gt; </a:t>
            </a:r>
          </a:p>
          <a:p>
            <a:r>
              <a:rPr lang="en-US" altLang="ko-KR" sz="1000" dirty="0"/>
              <a:t>L-m = 1-1</a:t>
            </a:r>
          </a:p>
          <a:p>
            <a:r>
              <a:rPr lang="en-US" altLang="ko-KR" sz="1000" dirty="0"/>
              <a:t>L-m = 2-1</a:t>
            </a:r>
          </a:p>
          <a:p>
            <a:r>
              <a:rPr lang="en-US" altLang="ko-KR" sz="1000" dirty="0"/>
              <a:t>L-m = 3-1</a:t>
            </a:r>
          </a:p>
          <a:p>
            <a:r>
              <a:rPr lang="en-US" altLang="ko-KR" sz="1000" dirty="0"/>
              <a:t>L-m = 4-1</a:t>
            </a:r>
          </a:p>
          <a:p>
            <a:r>
              <a:rPr lang="en-US" altLang="ko-KR" sz="1000" dirty="0"/>
              <a:t>L-m = 5-1</a:t>
            </a:r>
          </a:p>
          <a:p>
            <a:r>
              <a:rPr lang="en-US" altLang="ko-KR" sz="1000" dirty="0"/>
              <a:t>L-m = 6-3</a:t>
            </a:r>
          </a:p>
          <a:p>
            <a:r>
              <a:rPr lang="en-US" altLang="ko-KR" sz="1000" dirty="0"/>
              <a:t>L-m = 7-5</a:t>
            </a:r>
          </a:p>
          <a:p>
            <a:r>
              <a:rPr lang="en-US" altLang="ko-KR" sz="1000" dirty="0"/>
              <a:t>L-m = 8-8</a:t>
            </a:r>
          </a:p>
          <a:p>
            <a:r>
              <a:rPr lang="en-US" altLang="ko-KR" sz="1000" dirty="0"/>
              <a:t>L-m = 9-8</a:t>
            </a:r>
            <a:endParaRPr lang="ko-KR" altLang="en-US" sz="1000" dirty="0"/>
          </a:p>
        </p:txBody>
      </p:sp>
      <p:grpSp>
        <p:nvGrpSpPr>
          <p:cNvPr id="172" name="그룹 171"/>
          <p:cNvGrpSpPr/>
          <p:nvPr/>
        </p:nvGrpSpPr>
        <p:grpSpPr>
          <a:xfrm>
            <a:off x="7853014" y="622952"/>
            <a:ext cx="737640" cy="5686328"/>
            <a:chOff x="7853014" y="622952"/>
            <a:chExt cx="737640" cy="5686328"/>
          </a:xfrm>
        </p:grpSpPr>
        <p:sp>
          <p:nvSpPr>
            <p:cNvPr id="153" name="직사각형 152"/>
            <p:cNvSpPr/>
            <p:nvPr/>
          </p:nvSpPr>
          <p:spPr>
            <a:xfrm>
              <a:off x="7858894" y="5949280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7858894" y="5602754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7858894" y="5242754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7853014" y="4873398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4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7858894" y="450857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5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7858894" y="3799389"/>
              <a:ext cx="360000" cy="72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6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7853014" y="2768278"/>
              <a:ext cx="360000" cy="108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7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7858894" y="1328278"/>
              <a:ext cx="360000" cy="144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8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7858894" y="622952"/>
              <a:ext cx="360000" cy="72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9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8230654" y="3456248"/>
              <a:ext cx="360000" cy="72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8230654" y="3106351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4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8230654" y="2454583"/>
              <a:ext cx="360000" cy="72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5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8230654" y="210805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6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8230654" y="174805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7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8230654" y="1028190"/>
              <a:ext cx="360000" cy="72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8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8230654" y="4509280"/>
              <a:ext cx="360000" cy="180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8230654" y="415045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73" name="TextBox 172"/>
          <p:cNvSpPr txBox="1"/>
          <p:nvPr/>
        </p:nvSpPr>
        <p:spPr>
          <a:xfrm>
            <a:off x="8230654" y="61362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(K</a:t>
            </a:r>
            <a:r>
              <a:rPr lang="en-US" altLang="ko-KR" dirty="0" smtClean="0">
                <a:sym typeface="Symbol"/>
              </a:rPr>
              <a:t></a:t>
            </a:r>
            <a:r>
              <a:rPr lang="en-US" altLang="ko-KR" dirty="0" smtClean="0"/>
              <a:t>1,m)</a:t>
            </a:r>
            <a:endParaRPr lang="ko-KR" alt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7663443" y="184666"/>
            <a:ext cx="62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(K,L)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54280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Lower Corner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936103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L : </a:t>
            </a:r>
            <a:r>
              <a:rPr lang="ko-KR" altLang="en-US" sz="1400" dirty="0" smtClean="0"/>
              <a:t>현재 </a:t>
            </a:r>
            <a:r>
              <a:rPr lang="ko-KR" altLang="en-US" sz="1400" dirty="0" err="1" smtClean="0"/>
              <a:t>컬럼의</a:t>
            </a:r>
            <a:r>
              <a:rPr lang="ko-KR" altLang="en-US" sz="1400" dirty="0" smtClean="0"/>
              <a:t> 블록 번호</a:t>
            </a:r>
            <a:endParaRPr lang="en-US" altLang="ko-KR" sz="1400" dirty="0" smtClean="0"/>
          </a:p>
          <a:p>
            <a:r>
              <a:rPr lang="en-US" altLang="ko-KR" sz="1400" dirty="0" smtClean="0"/>
              <a:t>m : </a:t>
            </a:r>
            <a:r>
              <a:rPr lang="ko-KR" altLang="en-US" sz="1400" dirty="0" smtClean="0"/>
              <a:t>옆 </a:t>
            </a:r>
            <a:r>
              <a:rPr lang="ko-KR" altLang="en-US" sz="1400" dirty="0" err="1" smtClean="0"/>
              <a:t>컬럼의</a:t>
            </a:r>
            <a:r>
              <a:rPr lang="ko-KR" altLang="en-US" sz="1400" dirty="0" smtClean="0"/>
              <a:t> 수평 충돌할 블록 번호</a:t>
            </a:r>
            <a:endParaRPr lang="en-US" altLang="ko-KR" sz="1400" dirty="0" smtClean="0"/>
          </a:p>
          <a:p>
            <a:r>
              <a:rPr lang="en-US" altLang="ko-KR" sz="1400" dirty="0" smtClean="0"/>
              <a:t>Nm : </a:t>
            </a:r>
            <a:r>
              <a:rPr lang="ko-KR" altLang="en-US" sz="1400" dirty="0" smtClean="0"/>
              <a:t>옆 </a:t>
            </a:r>
            <a:r>
              <a:rPr lang="ko-KR" altLang="en-US" sz="1400" dirty="0" err="1" smtClean="0"/>
              <a:t>컬럼의</a:t>
            </a:r>
            <a:r>
              <a:rPr lang="ko-KR" altLang="en-US" sz="1400" dirty="0" smtClean="0"/>
              <a:t> 블록 개수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95</a:t>
            </a:fld>
            <a:endParaRPr lang="ko-KR" altLang="en-US" dirty="0"/>
          </a:p>
        </p:txBody>
      </p:sp>
      <p:grpSp>
        <p:nvGrpSpPr>
          <p:cNvPr id="152" name="그룹 151"/>
          <p:cNvGrpSpPr/>
          <p:nvPr/>
        </p:nvGrpSpPr>
        <p:grpSpPr>
          <a:xfrm>
            <a:off x="684068" y="1872249"/>
            <a:ext cx="3672000" cy="3959751"/>
            <a:chOff x="684068" y="1872249"/>
            <a:chExt cx="3672000" cy="3959751"/>
          </a:xfrm>
        </p:grpSpPr>
        <p:sp>
          <p:nvSpPr>
            <p:cNvPr id="6" name="직사각형 5"/>
            <p:cNvSpPr/>
            <p:nvPr/>
          </p:nvSpPr>
          <p:spPr>
            <a:xfrm>
              <a:off x="1980068" y="2952249"/>
              <a:ext cx="108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Z=Z(K,L)</a:t>
              </a:r>
            </a:p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Zm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=Z(</a:t>
              </a:r>
              <a:r>
                <a:rPr lang="ko-KR" altLang="en-US" sz="1000" dirty="0" err="1" smtClean="0">
                  <a:solidFill>
                    <a:schemeClr val="tx1"/>
                  </a:solidFill>
                </a:rPr>
                <a:t>옆컬럼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,m)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48068" y="2520249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m=Nm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72068" y="2520249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m=L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2" name="꺾인 연결선 11"/>
            <p:cNvCxnSpPr>
              <a:stCxn id="34" idx="1"/>
              <a:endCxn id="7" idx="0"/>
            </p:cNvCxnSpPr>
            <p:nvPr/>
          </p:nvCxnSpPr>
          <p:spPr>
            <a:xfrm rot="10800000" flipV="1">
              <a:off x="1908068" y="2321777"/>
              <a:ext cx="288000" cy="198472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13"/>
            <p:cNvCxnSpPr>
              <a:stCxn id="34" idx="3"/>
              <a:endCxn id="8" idx="0"/>
            </p:cNvCxnSpPr>
            <p:nvPr/>
          </p:nvCxnSpPr>
          <p:spPr>
            <a:xfrm>
              <a:off x="2916068" y="2321777"/>
              <a:ext cx="216000" cy="198472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 17"/>
            <p:cNvCxnSpPr>
              <a:stCxn id="7" idx="2"/>
              <a:endCxn id="6" idx="0"/>
            </p:cNvCxnSpPr>
            <p:nvPr/>
          </p:nvCxnSpPr>
          <p:spPr>
            <a:xfrm rot="16200000" flipH="1">
              <a:off x="2088068" y="2520249"/>
              <a:ext cx="252000" cy="612000"/>
            </a:xfrm>
            <a:prstGeom prst="bentConnector3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19"/>
            <p:cNvCxnSpPr>
              <a:stCxn id="8" idx="2"/>
              <a:endCxn id="6" idx="0"/>
            </p:cNvCxnSpPr>
            <p:nvPr/>
          </p:nvCxnSpPr>
          <p:spPr>
            <a:xfrm rot="5400000">
              <a:off x="2700068" y="2520249"/>
              <a:ext cx="252000" cy="612000"/>
            </a:xfrm>
            <a:prstGeom prst="bentConnector3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6" idx="2"/>
              <a:endCxn id="30" idx="0"/>
            </p:cNvCxnSpPr>
            <p:nvPr/>
          </p:nvCxnSpPr>
          <p:spPr>
            <a:xfrm>
              <a:off x="2520068" y="3312249"/>
              <a:ext cx="0" cy="144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/>
            <p:cNvGrpSpPr/>
            <p:nvPr/>
          </p:nvGrpSpPr>
          <p:grpSpPr>
            <a:xfrm>
              <a:off x="2160068" y="3445531"/>
              <a:ext cx="774318" cy="282206"/>
              <a:chOff x="2159660" y="3325016"/>
              <a:chExt cx="774318" cy="29938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861842" y="3325016"/>
                <a:ext cx="7213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000" dirty="0"/>
                  <a:t>Y</a:t>
                </a:r>
                <a:endParaRPr lang="ko-KR" altLang="en-US" sz="1000" dirty="0"/>
              </a:p>
            </p:txBody>
          </p:sp>
          <p:sp>
            <p:nvSpPr>
              <p:cNvPr id="30" name="다이아몬드 29"/>
              <p:cNvSpPr/>
              <p:nvPr/>
            </p:nvSpPr>
            <p:spPr>
              <a:xfrm>
                <a:off x="2159660" y="3336396"/>
                <a:ext cx="720000" cy="288000"/>
              </a:xfrm>
              <a:prstGeom prst="diamond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Zm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&lt;=Z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911964" y="2174693"/>
              <a:ext cx="7213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Y</a:t>
              </a:r>
              <a:endParaRPr lang="ko-KR" altLang="en-US" sz="1000" dirty="0"/>
            </a:p>
          </p:txBody>
        </p:sp>
        <p:sp>
          <p:nvSpPr>
            <p:cNvPr id="34" name="다이아몬드 33"/>
            <p:cNvSpPr/>
            <p:nvPr/>
          </p:nvSpPr>
          <p:spPr>
            <a:xfrm>
              <a:off x="2196068" y="2177777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L&lt;=Nm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64068" y="3848278"/>
              <a:ext cx="7213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Y</a:t>
              </a:r>
              <a:endParaRPr lang="ko-KR" altLang="en-US" sz="1000" dirty="0"/>
            </a:p>
          </p:txBody>
        </p:sp>
        <p:sp>
          <p:nvSpPr>
            <p:cNvPr id="40" name="다이아몬드 39"/>
            <p:cNvSpPr/>
            <p:nvPr/>
          </p:nvSpPr>
          <p:spPr>
            <a:xfrm>
              <a:off x="2844068" y="3888249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Nm&lt;=m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55174" y="4899510"/>
              <a:ext cx="97784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N</a:t>
              </a:r>
              <a:endParaRPr lang="ko-KR" altLang="en-US" sz="1000" dirty="0"/>
            </a:p>
          </p:txBody>
        </p:sp>
        <p:sp>
          <p:nvSpPr>
            <p:cNvPr id="43" name="다이아몬드 42"/>
            <p:cNvSpPr/>
            <p:nvPr/>
          </p:nvSpPr>
          <p:spPr>
            <a:xfrm>
              <a:off x="2844068" y="4824000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Z&lt;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Zm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736000" y="4320249"/>
              <a:ext cx="936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m+=1</a:t>
              </a:r>
            </a:p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</a:rPr>
                <a:t>Zm</a:t>
              </a:r>
              <a:r>
                <a:rPr lang="en-US" altLang="ko-KR" sz="1000" dirty="0">
                  <a:solidFill>
                    <a:schemeClr val="tx1"/>
                  </a:solidFill>
                </a:rPr>
                <a:t>=Z(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옆컬럼</a:t>
              </a:r>
              <a:r>
                <a:rPr lang="en-US" altLang="ko-KR" sz="1000" dirty="0">
                  <a:solidFill>
                    <a:schemeClr val="tx1"/>
                  </a:solidFill>
                </a:rPr>
                <a:t>,m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36068" y="5184000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m=Nm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844000" y="5184000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m-=1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9" name="꺾인 연결선 58"/>
            <p:cNvCxnSpPr>
              <a:stCxn id="40" idx="3"/>
              <a:endCxn id="47" idx="0"/>
            </p:cNvCxnSpPr>
            <p:nvPr/>
          </p:nvCxnSpPr>
          <p:spPr>
            <a:xfrm>
              <a:off x="3564068" y="4032249"/>
              <a:ext cx="432000" cy="115175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40" idx="2"/>
              <a:endCxn id="46" idx="0"/>
            </p:cNvCxnSpPr>
            <p:nvPr/>
          </p:nvCxnSpPr>
          <p:spPr>
            <a:xfrm flipH="1">
              <a:off x="3204000" y="4176249"/>
              <a:ext cx="68" cy="144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46" idx="2"/>
              <a:endCxn id="43" idx="0"/>
            </p:cNvCxnSpPr>
            <p:nvPr/>
          </p:nvCxnSpPr>
          <p:spPr>
            <a:xfrm>
              <a:off x="3204000" y="4680249"/>
              <a:ext cx="68" cy="14375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꺾인 연결선 64"/>
            <p:cNvCxnSpPr>
              <a:stCxn id="30" idx="1"/>
              <a:endCxn id="108" idx="0"/>
            </p:cNvCxnSpPr>
            <p:nvPr/>
          </p:nvCxnSpPr>
          <p:spPr>
            <a:xfrm rot="10800000" flipV="1">
              <a:off x="1836068" y="3591997"/>
              <a:ext cx="324000" cy="15225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꺾인 연결선 66"/>
            <p:cNvCxnSpPr>
              <a:stCxn id="43" idx="1"/>
              <a:endCxn id="70" idx="2"/>
            </p:cNvCxnSpPr>
            <p:nvPr/>
          </p:nvCxnSpPr>
          <p:spPr>
            <a:xfrm rot="10800000" flipH="1">
              <a:off x="2844068" y="3780250"/>
              <a:ext cx="324000" cy="1187751"/>
            </a:xfrm>
            <a:prstGeom prst="bentConnector3">
              <a:avLst>
                <a:gd name="adj1" fmla="val -70556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타원 69"/>
            <p:cNvSpPr/>
            <p:nvPr/>
          </p:nvSpPr>
          <p:spPr>
            <a:xfrm>
              <a:off x="3168068" y="3744249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3" name="직선 연결선 72"/>
            <p:cNvCxnSpPr>
              <a:stCxn id="70" idx="4"/>
              <a:endCxn id="40" idx="0"/>
            </p:cNvCxnSpPr>
            <p:nvPr/>
          </p:nvCxnSpPr>
          <p:spPr>
            <a:xfrm>
              <a:off x="3204068" y="3816249"/>
              <a:ext cx="0" cy="72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>
              <a:stCxn id="43" idx="2"/>
              <a:endCxn id="48" idx="0"/>
            </p:cNvCxnSpPr>
            <p:nvPr/>
          </p:nvCxnSpPr>
          <p:spPr>
            <a:xfrm flipH="1">
              <a:off x="3204000" y="5112000"/>
              <a:ext cx="68" cy="72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443087" y="3836866"/>
              <a:ext cx="67439" cy="14562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Y</a:t>
              </a:r>
              <a:endParaRPr lang="ko-KR" altLang="en-US" sz="1000" dirty="0"/>
            </a:p>
          </p:txBody>
        </p:sp>
        <p:sp>
          <p:nvSpPr>
            <p:cNvPr id="96" name="다이아몬드 95"/>
            <p:cNvSpPr/>
            <p:nvPr/>
          </p:nvSpPr>
          <p:spPr>
            <a:xfrm>
              <a:off x="1476068" y="3888248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m&lt;=1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148365" y="4797152"/>
              <a:ext cx="84891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N</a:t>
              </a:r>
              <a:endParaRPr lang="ko-KR" altLang="en-US" sz="1000" dirty="0"/>
            </a:p>
          </p:txBody>
        </p:sp>
        <p:sp>
          <p:nvSpPr>
            <p:cNvPr id="99" name="다이아몬드 98"/>
            <p:cNvSpPr/>
            <p:nvPr/>
          </p:nvSpPr>
          <p:spPr>
            <a:xfrm>
              <a:off x="1476068" y="4824000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Zm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&lt;=Z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368000" y="4320249"/>
              <a:ext cx="936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m-=1</a:t>
              </a:r>
            </a:p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</a:rPr>
                <a:t>Zm</a:t>
              </a:r>
              <a:r>
                <a:rPr lang="en-US" altLang="ko-KR" sz="1000" dirty="0">
                  <a:solidFill>
                    <a:schemeClr val="tx1"/>
                  </a:solidFill>
                </a:rPr>
                <a:t>=Z(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옆컬럼</a:t>
              </a:r>
              <a:r>
                <a:rPr lang="en-US" altLang="ko-KR" sz="1000" dirty="0">
                  <a:solidFill>
                    <a:schemeClr val="tx1"/>
                  </a:solidFill>
                </a:rPr>
                <a:t>,m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84068" y="5184000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m=1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3" name="꺾인 연결선 102"/>
            <p:cNvCxnSpPr>
              <a:stCxn id="96" idx="1"/>
              <a:endCxn id="101" idx="0"/>
            </p:cNvCxnSpPr>
            <p:nvPr/>
          </p:nvCxnSpPr>
          <p:spPr>
            <a:xfrm rot="10800000" flipV="1">
              <a:off x="1044068" y="4032248"/>
              <a:ext cx="432000" cy="1151752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>
              <a:stCxn id="96" idx="2"/>
              <a:endCxn id="100" idx="0"/>
            </p:cNvCxnSpPr>
            <p:nvPr/>
          </p:nvCxnSpPr>
          <p:spPr>
            <a:xfrm flipH="1">
              <a:off x="1836000" y="4176248"/>
              <a:ext cx="68" cy="14400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>
              <a:stCxn id="100" idx="2"/>
              <a:endCxn id="99" idx="0"/>
            </p:cNvCxnSpPr>
            <p:nvPr/>
          </p:nvCxnSpPr>
          <p:spPr>
            <a:xfrm>
              <a:off x="1836000" y="4680249"/>
              <a:ext cx="68" cy="14375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꺾인 연결선 64"/>
            <p:cNvCxnSpPr>
              <a:stCxn id="30" idx="3"/>
              <a:endCxn id="70" idx="0"/>
            </p:cNvCxnSpPr>
            <p:nvPr/>
          </p:nvCxnSpPr>
          <p:spPr>
            <a:xfrm>
              <a:off x="2880068" y="3591998"/>
              <a:ext cx="324000" cy="15225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꺾인 연결선 106"/>
            <p:cNvCxnSpPr>
              <a:stCxn id="99" idx="3"/>
              <a:endCxn id="108" idx="6"/>
            </p:cNvCxnSpPr>
            <p:nvPr/>
          </p:nvCxnSpPr>
          <p:spPr>
            <a:xfrm flipH="1" flipV="1">
              <a:off x="1872068" y="3780249"/>
              <a:ext cx="324000" cy="1187751"/>
            </a:xfrm>
            <a:prstGeom prst="bentConnector3">
              <a:avLst>
                <a:gd name="adj1" fmla="val -70556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타원 107"/>
            <p:cNvSpPr/>
            <p:nvPr/>
          </p:nvSpPr>
          <p:spPr>
            <a:xfrm>
              <a:off x="1800068" y="3744249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9" name="직선 연결선 108"/>
            <p:cNvCxnSpPr>
              <a:stCxn id="108" idx="4"/>
              <a:endCxn id="96" idx="0"/>
            </p:cNvCxnSpPr>
            <p:nvPr/>
          </p:nvCxnSpPr>
          <p:spPr>
            <a:xfrm>
              <a:off x="1836068" y="3816249"/>
              <a:ext cx="0" cy="7199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>
              <a:stCxn id="99" idx="2"/>
              <a:endCxn id="130" idx="2"/>
            </p:cNvCxnSpPr>
            <p:nvPr/>
          </p:nvCxnSpPr>
          <p:spPr>
            <a:xfrm rot="16200000" flipH="1">
              <a:off x="1962068" y="4986000"/>
              <a:ext cx="396000" cy="648000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2752077" y="4807784"/>
              <a:ext cx="84891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N</a:t>
              </a:r>
              <a:endParaRPr lang="ko-KR" altLang="en-US" sz="1000" dirty="0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2484068" y="5472000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3" name="꺾인 연결선 132"/>
            <p:cNvCxnSpPr>
              <a:stCxn id="101" idx="2"/>
              <a:endCxn id="130" idx="2"/>
            </p:cNvCxnSpPr>
            <p:nvPr/>
          </p:nvCxnSpPr>
          <p:spPr>
            <a:xfrm rot="16200000" flipH="1">
              <a:off x="1692068" y="4716000"/>
              <a:ext cx="144000" cy="1440000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꺾인 연결선 134"/>
            <p:cNvCxnSpPr>
              <a:stCxn id="48" idx="2"/>
              <a:endCxn id="130" idx="6"/>
            </p:cNvCxnSpPr>
            <p:nvPr/>
          </p:nvCxnSpPr>
          <p:spPr>
            <a:xfrm rot="5400000">
              <a:off x="2808034" y="5112034"/>
              <a:ext cx="144000" cy="647932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꺾인 연결선 136"/>
            <p:cNvCxnSpPr>
              <a:stCxn id="47" idx="2"/>
              <a:endCxn id="130" idx="6"/>
            </p:cNvCxnSpPr>
            <p:nvPr/>
          </p:nvCxnSpPr>
          <p:spPr>
            <a:xfrm rot="5400000">
              <a:off x="3204068" y="4716000"/>
              <a:ext cx="144000" cy="1440000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순서도: 대체 처리 137"/>
            <p:cNvSpPr/>
            <p:nvPr/>
          </p:nvSpPr>
          <p:spPr>
            <a:xfrm>
              <a:off x="2196068" y="1872249"/>
              <a:ext cx="720000" cy="144000"/>
            </a:xfrm>
            <a:prstGeom prst="flowChartAlternateProcess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Start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9" name="순서도: 대체 처리 138"/>
            <p:cNvSpPr/>
            <p:nvPr/>
          </p:nvSpPr>
          <p:spPr>
            <a:xfrm>
              <a:off x="2160068" y="5688000"/>
              <a:ext cx="720000" cy="144000"/>
            </a:xfrm>
            <a:prstGeom prst="flowChartAlternateProcess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Start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41" name="직선 연결선 140"/>
            <p:cNvCxnSpPr>
              <a:stCxn id="130" idx="4"/>
              <a:endCxn id="139" idx="0"/>
            </p:cNvCxnSpPr>
            <p:nvPr/>
          </p:nvCxnSpPr>
          <p:spPr>
            <a:xfrm>
              <a:off x="2520068" y="5544000"/>
              <a:ext cx="0" cy="144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>
              <a:stCxn id="138" idx="2"/>
              <a:endCxn id="34" idx="0"/>
            </p:cNvCxnSpPr>
            <p:nvPr/>
          </p:nvCxnSpPr>
          <p:spPr>
            <a:xfrm>
              <a:off x="2556068" y="2016249"/>
              <a:ext cx="0" cy="16152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직사각형 145"/>
          <p:cNvSpPr/>
          <p:nvPr/>
        </p:nvSpPr>
        <p:spPr>
          <a:xfrm>
            <a:off x="4716016" y="928093"/>
            <a:ext cx="1944124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Z1=[0,1,2,3,4,5,7,10,14,16]</a:t>
            </a:r>
          </a:p>
          <a:p>
            <a:r>
              <a:rPr lang="en-US" altLang="ko-KR" sz="1000" dirty="0"/>
              <a:t>Z2=[0,5,6,8,9,11,12,13,15]</a:t>
            </a:r>
          </a:p>
          <a:p>
            <a:r>
              <a:rPr lang="en-US" altLang="ko-KR" sz="1000" dirty="0"/>
              <a:t>Nm = </a:t>
            </a:r>
            <a:r>
              <a:rPr lang="en-US" altLang="ko-KR" sz="1000" dirty="0" err="1"/>
              <a:t>len</a:t>
            </a:r>
            <a:r>
              <a:rPr lang="en-US" altLang="ko-KR" sz="1000" dirty="0"/>
              <a:t>(Z2)</a:t>
            </a:r>
          </a:p>
          <a:p>
            <a:endParaRPr lang="en-US" altLang="ko-KR" sz="1000" dirty="0"/>
          </a:p>
          <a:p>
            <a:r>
              <a:rPr lang="en-US" altLang="ko-KR" sz="1000" dirty="0"/>
              <a:t>for L in range(1,len(Z1)+1):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</a:t>
            </a:r>
          </a:p>
          <a:p>
            <a:r>
              <a:rPr lang="en-US" altLang="ko-KR" sz="1000" dirty="0"/>
              <a:t>  if L &lt;= Nm: m = L</a:t>
            </a:r>
          </a:p>
          <a:p>
            <a:r>
              <a:rPr lang="en-US" altLang="ko-KR" sz="1000" dirty="0"/>
              <a:t>  else:       m = Nm</a:t>
            </a:r>
          </a:p>
          <a:p>
            <a:r>
              <a:rPr lang="en-US" altLang="ko-KR" sz="1000" dirty="0"/>
              <a:t>  Z = Z1[L-1]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Zm</a:t>
            </a:r>
            <a:r>
              <a:rPr lang="en-US" altLang="ko-KR" sz="1000" dirty="0"/>
              <a:t> = Z2[m-1]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if </a:t>
            </a:r>
            <a:r>
              <a:rPr lang="en-US" altLang="ko-KR" sz="1000" dirty="0" err="1"/>
              <a:t>Zm</a:t>
            </a:r>
            <a:r>
              <a:rPr lang="en-US" altLang="ko-KR" sz="1000" dirty="0"/>
              <a:t> &lt;= Z: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while True:</a:t>
            </a:r>
          </a:p>
          <a:p>
            <a:r>
              <a:rPr lang="en-US" altLang="ko-KR" sz="1000" dirty="0"/>
              <a:t>      if Nm &lt;= m:</a:t>
            </a:r>
          </a:p>
          <a:p>
            <a:r>
              <a:rPr lang="en-US" altLang="ko-KR" sz="1000" dirty="0"/>
              <a:t>        m = Nm</a:t>
            </a:r>
          </a:p>
          <a:p>
            <a:r>
              <a:rPr lang="en-US" altLang="ko-KR" sz="1000" dirty="0"/>
              <a:t>        break</a:t>
            </a:r>
          </a:p>
          <a:p>
            <a:r>
              <a:rPr lang="en-US" altLang="ko-KR" sz="1000" dirty="0"/>
              <a:t>      m += 1</a:t>
            </a:r>
          </a:p>
          <a:p>
            <a:r>
              <a:rPr lang="en-US" altLang="ko-KR" sz="1000" dirty="0"/>
              <a:t>      </a:t>
            </a:r>
            <a:r>
              <a:rPr lang="en-US" altLang="ko-KR" sz="1000" dirty="0" err="1"/>
              <a:t>Zm</a:t>
            </a:r>
            <a:r>
              <a:rPr lang="en-US" altLang="ko-KR" sz="1000" dirty="0"/>
              <a:t> = Z2[m-1]</a:t>
            </a:r>
          </a:p>
          <a:p>
            <a:r>
              <a:rPr lang="en-US" altLang="ko-KR" sz="1000" dirty="0"/>
              <a:t>      if Z &lt; </a:t>
            </a:r>
            <a:r>
              <a:rPr lang="en-US" altLang="ko-KR" sz="1000" dirty="0" err="1"/>
              <a:t>Zm</a:t>
            </a:r>
            <a:r>
              <a:rPr lang="en-US" altLang="ko-KR" sz="1000" dirty="0"/>
              <a:t>:</a:t>
            </a:r>
          </a:p>
          <a:p>
            <a:r>
              <a:rPr lang="en-US" altLang="ko-KR" sz="1000" dirty="0"/>
              <a:t>        m -= 1</a:t>
            </a:r>
          </a:p>
          <a:p>
            <a:r>
              <a:rPr lang="en-US" altLang="ko-KR" sz="1000" dirty="0"/>
              <a:t>        break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else: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while True:</a:t>
            </a:r>
          </a:p>
          <a:p>
            <a:r>
              <a:rPr lang="en-US" altLang="ko-KR" sz="1000" dirty="0"/>
              <a:t>      if m &lt;= 1:</a:t>
            </a:r>
          </a:p>
          <a:p>
            <a:r>
              <a:rPr lang="en-US" altLang="ko-KR" sz="1000" dirty="0"/>
              <a:t>        m = 1</a:t>
            </a:r>
          </a:p>
          <a:p>
            <a:r>
              <a:rPr lang="en-US" altLang="ko-KR" sz="1000" dirty="0"/>
              <a:t>        break</a:t>
            </a:r>
          </a:p>
          <a:p>
            <a:r>
              <a:rPr lang="en-US" altLang="ko-KR" sz="1000" dirty="0"/>
              <a:t>      m -= 1</a:t>
            </a:r>
          </a:p>
          <a:p>
            <a:r>
              <a:rPr lang="en-US" altLang="ko-KR" sz="1000" dirty="0"/>
              <a:t>      </a:t>
            </a:r>
            <a:r>
              <a:rPr lang="en-US" altLang="ko-KR" sz="1000" dirty="0" err="1"/>
              <a:t>Zm</a:t>
            </a:r>
            <a:r>
              <a:rPr lang="en-US" altLang="ko-KR" sz="1000" dirty="0"/>
              <a:t> = Z2[m-1]</a:t>
            </a:r>
          </a:p>
          <a:p>
            <a:r>
              <a:rPr lang="en-US" altLang="ko-KR" sz="1000" dirty="0"/>
              <a:t>      if </a:t>
            </a:r>
            <a:r>
              <a:rPr lang="en-US" altLang="ko-KR" sz="1000" dirty="0" err="1"/>
              <a:t>Zm</a:t>
            </a:r>
            <a:r>
              <a:rPr lang="en-US" altLang="ko-KR" sz="1000" dirty="0"/>
              <a:t> &lt;= Z:</a:t>
            </a:r>
          </a:p>
          <a:p>
            <a:r>
              <a:rPr lang="en-US" altLang="ko-KR" sz="1000" dirty="0"/>
              <a:t>        break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print 'L-m = %d-%d'%(</a:t>
            </a:r>
            <a:r>
              <a:rPr lang="en-US" altLang="ko-KR" sz="1000" dirty="0" err="1"/>
              <a:t>L,m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</p:txBody>
      </p:sp>
      <p:sp>
        <p:nvSpPr>
          <p:cNvPr id="147" name="직사각형 146"/>
          <p:cNvSpPr/>
          <p:nvPr/>
        </p:nvSpPr>
        <p:spPr>
          <a:xfrm>
            <a:off x="7020272" y="3869585"/>
            <a:ext cx="135020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&gt;&gt;&gt; </a:t>
            </a:r>
          </a:p>
          <a:p>
            <a:r>
              <a:rPr lang="en-US" altLang="ko-KR" sz="1000" dirty="0"/>
              <a:t>L-m = 1-1</a:t>
            </a:r>
          </a:p>
          <a:p>
            <a:r>
              <a:rPr lang="en-US" altLang="ko-KR" sz="1000" dirty="0"/>
              <a:t>L-m = 2-1</a:t>
            </a:r>
          </a:p>
          <a:p>
            <a:r>
              <a:rPr lang="en-US" altLang="ko-KR" sz="1000" dirty="0"/>
              <a:t>L-m = 3-1</a:t>
            </a:r>
          </a:p>
          <a:p>
            <a:r>
              <a:rPr lang="en-US" altLang="ko-KR" sz="1000" dirty="0"/>
              <a:t>L-m = 4-1</a:t>
            </a:r>
          </a:p>
          <a:p>
            <a:r>
              <a:rPr lang="en-US" altLang="ko-KR" sz="1000" dirty="0"/>
              <a:t>L-m = 5-1</a:t>
            </a:r>
          </a:p>
          <a:p>
            <a:r>
              <a:rPr lang="en-US" altLang="ko-KR" sz="1000" dirty="0"/>
              <a:t>L-m = 6-2</a:t>
            </a:r>
          </a:p>
          <a:p>
            <a:r>
              <a:rPr lang="en-US" altLang="ko-KR" sz="1000" dirty="0"/>
              <a:t>L-m = 7-3</a:t>
            </a:r>
          </a:p>
          <a:p>
            <a:r>
              <a:rPr lang="en-US" altLang="ko-KR" sz="1000" dirty="0"/>
              <a:t>L-m = 8-5</a:t>
            </a:r>
          </a:p>
          <a:p>
            <a:r>
              <a:rPr lang="en-US" altLang="ko-KR" sz="1000" dirty="0"/>
              <a:t>L-m = 9-8</a:t>
            </a:r>
          </a:p>
          <a:p>
            <a:r>
              <a:rPr lang="en-US" altLang="ko-KR" sz="1000" dirty="0"/>
              <a:t>L-m = 10-9</a:t>
            </a:r>
            <a:endParaRPr lang="ko-KR" altLang="en-US" sz="10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7853014" y="286338"/>
            <a:ext cx="737640" cy="6022942"/>
            <a:chOff x="7853014" y="286338"/>
            <a:chExt cx="737640" cy="6022942"/>
          </a:xfrm>
        </p:grpSpPr>
        <p:sp>
          <p:nvSpPr>
            <p:cNvPr id="15" name="직사각형 14"/>
            <p:cNvSpPr/>
            <p:nvPr/>
          </p:nvSpPr>
          <p:spPr>
            <a:xfrm>
              <a:off x="7858894" y="5949280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858894" y="5602754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858894" y="5242754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7853014" y="4873398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4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7858894" y="450857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5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7858894" y="3799389"/>
              <a:ext cx="360000" cy="72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6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7853014" y="2768278"/>
              <a:ext cx="360000" cy="108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7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858894" y="1328278"/>
              <a:ext cx="360000" cy="144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8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858894" y="622952"/>
              <a:ext cx="360000" cy="72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9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853014" y="286338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10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230654" y="3456248"/>
              <a:ext cx="360000" cy="72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8230654" y="3106351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4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8230654" y="2454583"/>
              <a:ext cx="360000" cy="72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5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8230654" y="210805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6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8230654" y="174805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7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8224774" y="1378701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8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8230654" y="4509280"/>
              <a:ext cx="360000" cy="180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8230654" y="415045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8224774" y="1018701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9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695374" y="0"/>
            <a:ext cx="62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(K,L)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8230654" y="61362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(K</a:t>
            </a:r>
            <a:r>
              <a:rPr lang="en-US" altLang="ko-KR" dirty="0" smtClean="0">
                <a:sym typeface="Symbol"/>
              </a:rPr>
              <a:t></a:t>
            </a:r>
            <a:r>
              <a:rPr lang="en-US" altLang="ko-KR" dirty="0" smtClean="0"/>
              <a:t>1,m)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690752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9518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8012" y="1381007"/>
            <a:ext cx="1969624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While </a:t>
            </a:r>
            <a:r>
              <a:rPr lang="en-US" altLang="ko-KR" sz="1000" dirty="0" err="1" smtClean="0"/>
              <a:t>CurrentTime</a:t>
            </a:r>
            <a:r>
              <a:rPr lang="en-US" altLang="ko-KR" sz="1000" dirty="0" smtClean="0"/>
              <a:t>&lt;</a:t>
            </a:r>
            <a:r>
              <a:rPr lang="en-US" altLang="ko-KR" sz="1000" dirty="0" err="1" smtClean="0"/>
              <a:t>TotalTime</a:t>
            </a:r>
            <a:r>
              <a:rPr lang="en-US" altLang="ko-KR" sz="1000" dirty="0" smtClean="0"/>
              <a:t>: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249452" y="157919"/>
            <a:ext cx="1291554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SectionTime0=fixed</a:t>
            </a:r>
            <a:endParaRPr lang="ko-KR" altLang="en-US" sz="10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378123" y="1494303"/>
            <a:ext cx="36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자유형 8"/>
          <p:cNvSpPr/>
          <p:nvPr/>
        </p:nvSpPr>
        <p:spPr>
          <a:xfrm>
            <a:off x="5282856" y="641908"/>
            <a:ext cx="2837204" cy="1726250"/>
          </a:xfrm>
          <a:custGeom>
            <a:avLst/>
            <a:gdLst>
              <a:gd name="connsiteX0" fmla="*/ 95 w 2486921"/>
              <a:gd name="connsiteY0" fmla="*/ 1469876 h 1726250"/>
              <a:gd name="connsiteX1" fmla="*/ 95 w 2486921"/>
              <a:gd name="connsiteY1" fmla="*/ 1350235 h 1726250"/>
              <a:gd name="connsiteX2" fmla="*/ 8641 w 2486921"/>
              <a:gd name="connsiteY2" fmla="*/ 846033 h 1726250"/>
              <a:gd name="connsiteX3" fmla="*/ 34279 w 2486921"/>
              <a:gd name="connsiteY3" fmla="*/ 786213 h 1726250"/>
              <a:gd name="connsiteX4" fmla="*/ 51370 w 2486921"/>
              <a:gd name="connsiteY4" fmla="*/ 726392 h 1726250"/>
              <a:gd name="connsiteX5" fmla="*/ 111191 w 2486921"/>
              <a:gd name="connsiteY5" fmla="*/ 589660 h 1726250"/>
              <a:gd name="connsiteX6" fmla="*/ 145374 w 2486921"/>
              <a:gd name="connsiteY6" fmla="*/ 512747 h 1726250"/>
              <a:gd name="connsiteX7" fmla="*/ 171011 w 2486921"/>
              <a:gd name="connsiteY7" fmla="*/ 452927 h 1726250"/>
              <a:gd name="connsiteX8" fmla="*/ 213740 w 2486921"/>
              <a:gd name="connsiteY8" fmla="*/ 376015 h 1726250"/>
              <a:gd name="connsiteX9" fmla="*/ 239378 w 2486921"/>
              <a:gd name="connsiteY9" fmla="*/ 299103 h 1726250"/>
              <a:gd name="connsiteX10" fmla="*/ 307744 w 2486921"/>
              <a:gd name="connsiteY10" fmla="*/ 170916 h 1726250"/>
              <a:gd name="connsiteX11" fmla="*/ 359019 w 2486921"/>
              <a:gd name="connsiteY11" fmla="*/ 119641 h 1726250"/>
              <a:gd name="connsiteX12" fmla="*/ 384656 w 2486921"/>
              <a:gd name="connsiteY12" fmla="*/ 76912 h 1726250"/>
              <a:gd name="connsiteX13" fmla="*/ 444477 w 2486921"/>
              <a:gd name="connsiteY13" fmla="*/ 42729 h 1726250"/>
              <a:gd name="connsiteX14" fmla="*/ 478660 w 2486921"/>
              <a:gd name="connsiteY14" fmla="*/ 17091 h 1726250"/>
              <a:gd name="connsiteX15" fmla="*/ 512843 w 2486921"/>
              <a:gd name="connsiteY15" fmla="*/ 8546 h 1726250"/>
              <a:gd name="connsiteX16" fmla="*/ 538480 w 2486921"/>
              <a:gd name="connsiteY16" fmla="*/ 0 h 1726250"/>
              <a:gd name="connsiteX17" fmla="*/ 606847 w 2486921"/>
              <a:gd name="connsiteY17" fmla="*/ 8546 h 1726250"/>
              <a:gd name="connsiteX18" fmla="*/ 735034 w 2486921"/>
              <a:gd name="connsiteY18" fmla="*/ 102549 h 1726250"/>
              <a:gd name="connsiteX19" fmla="*/ 965770 w 2486921"/>
              <a:gd name="connsiteY19" fmla="*/ 264919 h 1726250"/>
              <a:gd name="connsiteX20" fmla="*/ 1076865 w 2486921"/>
              <a:gd name="connsiteY20" fmla="*/ 376015 h 1726250"/>
              <a:gd name="connsiteX21" fmla="*/ 1128140 w 2486921"/>
              <a:gd name="connsiteY21" fmla="*/ 418744 h 1726250"/>
              <a:gd name="connsiteX22" fmla="*/ 1170869 w 2486921"/>
              <a:gd name="connsiteY22" fmla="*/ 487110 h 1726250"/>
              <a:gd name="connsiteX23" fmla="*/ 1230690 w 2486921"/>
              <a:gd name="connsiteY23" fmla="*/ 589660 h 1726250"/>
              <a:gd name="connsiteX24" fmla="*/ 1256327 w 2486921"/>
              <a:gd name="connsiteY24" fmla="*/ 709301 h 1726250"/>
              <a:gd name="connsiteX25" fmla="*/ 1273419 w 2486921"/>
              <a:gd name="connsiteY25" fmla="*/ 794759 h 1726250"/>
              <a:gd name="connsiteX26" fmla="*/ 1290510 w 2486921"/>
              <a:gd name="connsiteY26" fmla="*/ 982766 h 1726250"/>
              <a:gd name="connsiteX27" fmla="*/ 1324693 w 2486921"/>
              <a:gd name="connsiteY27" fmla="*/ 1162228 h 1726250"/>
              <a:gd name="connsiteX28" fmla="*/ 1341785 w 2486921"/>
              <a:gd name="connsiteY28" fmla="*/ 1298961 h 1726250"/>
              <a:gd name="connsiteX29" fmla="*/ 1350331 w 2486921"/>
              <a:gd name="connsiteY29" fmla="*/ 1350235 h 1726250"/>
              <a:gd name="connsiteX30" fmla="*/ 1375968 w 2486921"/>
              <a:gd name="connsiteY30" fmla="*/ 1427147 h 1726250"/>
              <a:gd name="connsiteX31" fmla="*/ 1427243 w 2486921"/>
              <a:gd name="connsiteY31" fmla="*/ 1598063 h 1726250"/>
              <a:gd name="connsiteX32" fmla="*/ 1461426 w 2486921"/>
              <a:gd name="connsiteY32" fmla="*/ 1649338 h 1726250"/>
              <a:gd name="connsiteX33" fmla="*/ 1478518 w 2486921"/>
              <a:gd name="connsiteY33" fmla="*/ 1700613 h 1726250"/>
              <a:gd name="connsiteX34" fmla="*/ 1504155 w 2486921"/>
              <a:gd name="connsiteY34" fmla="*/ 1709159 h 1726250"/>
              <a:gd name="connsiteX35" fmla="*/ 1538338 w 2486921"/>
              <a:gd name="connsiteY35" fmla="*/ 1726250 h 1726250"/>
              <a:gd name="connsiteX36" fmla="*/ 1666525 w 2486921"/>
              <a:gd name="connsiteY36" fmla="*/ 1717704 h 1726250"/>
              <a:gd name="connsiteX37" fmla="*/ 1700708 w 2486921"/>
              <a:gd name="connsiteY37" fmla="*/ 1700613 h 1726250"/>
              <a:gd name="connsiteX38" fmla="*/ 1803258 w 2486921"/>
              <a:gd name="connsiteY38" fmla="*/ 1615155 h 1726250"/>
              <a:gd name="connsiteX39" fmla="*/ 1922899 w 2486921"/>
              <a:gd name="connsiteY39" fmla="*/ 1478422 h 1726250"/>
              <a:gd name="connsiteX40" fmla="*/ 1999811 w 2486921"/>
              <a:gd name="connsiteY40" fmla="*/ 1358781 h 1726250"/>
              <a:gd name="connsiteX41" fmla="*/ 2016903 w 2486921"/>
              <a:gd name="connsiteY41" fmla="*/ 1290415 h 1726250"/>
              <a:gd name="connsiteX42" fmla="*/ 2059632 w 2486921"/>
              <a:gd name="connsiteY42" fmla="*/ 1222048 h 1726250"/>
              <a:gd name="connsiteX43" fmla="*/ 2093815 w 2486921"/>
              <a:gd name="connsiteY43" fmla="*/ 1119499 h 1726250"/>
              <a:gd name="connsiteX44" fmla="*/ 2145090 w 2486921"/>
              <a:gd name="connsiteY44" fmla="*/ 1016949 h 1726250"/>
              <a:gd name="connsiteX45" fmla="*/ 2162181 w 2486921"/>
              <a:gd name="connsiteY45" fmla="*/ 957129 h 1726250"/>
              <a:gd name="connsiteX46" fmla="*/ 2196364 w 2486921"/>
              <a:gd name="connsiteY46" fmla="*/ 871671 h 1726250"/>
              <a:gd name="connsiteX47" fmla="*/ 2239093 w 2486921"/>
              <a:gd name="connsiteY47" fmla="*/ 726392 h 1726250"/>
              <a:gd name="connsiteX48" fmla="*/ 2281822 w 2486921"/>
              <a:gd name="connsiteY48" fmla="*/ 581114 h 1726250"/>
              <a:gd name="connsiteX49" fmla="*/ 2307460 w 2486921"/>
              <a:gd name="connsiteY49" fmla="*/ 495656 h 1726250"/>
              <a:gd name="connsiteX50" fmla="*/ 2333097 w 2486921"/>
              <a:gd name="connsiteY50" fmla="*/ 452927 h 1726250"/>
              <a:gd name="connsiteX51" fmla="*/ 2350189 w 2486921"/>
              <a:gd name="connsiteY51" fmla="*/ 410198 h 1726250"/>
              <a:gd name="connsiteX52" fmla="*/ 2358735 w 2486921"/>
              <a:gd name="connsiteY52" fmla="*/ 384561 h 1726250"/>
              <a:gd name="connsiteX53" fmla="*/ 2401464 w 2486921"/>
              <a:gd name="connsiteY53" fmla="*/ 324740 h 1726250"/>
              <a:gd name="connsiteX54" fmla="*/ 2427101 w 2486921"/>
              <a:gd name="connsiteY54" fmla="*/ 282011 h 1726250"/>
              <a:gd name="connsiteX55" fmla="*/ 2461284 w 2486921"/>
              <a:gd name="connsiteY55" fmla="*/ 264919 h 1726250"/>
              <a:gd name="connsiteX56" fmla="*/ 2486921 w 2486921"/>
              <a:gd name="connsiteY56" fmla="*/ 256374 h 1726250"/>
              <a:gd name="connsiteX0" fmla="*/ 85458 w 2572284"/>
              <a:gd name="connsiteY0" fmla="*/ 1469876 h 1726250"/>
              <a:gd name="connsiteX1" fmla="*/ 0 w 2572284"/>
              <a:gd name="connsiteY1" fmla="*/ 1059677 h 1726250"/>
              <a:gd name="connsiteX2" fmla="*/ 94004 w 2572284"/>
              <a:gd name="connsiteY2" fmla="*/ 846033 h 1726250"/>
              <a:gd name="connsiteX3" fmla="*/ 119642 w 2572284"/>
              <a:gd name="connsiteY3" fmla="*/ 786213 h 1726250"/>
              <a:gd name="connsiteX4" fmla="*/ 136733 w 2572284"/>
              <a:gd name="connsiteY4" fmla="*/ 726392 h 1726250"/>
              <a:gd name="connsiteX5" fmla="*/ 196554 w 2572284"/>
              <a:gd name="connsiteY5" fmla="*/ 589660 h 1726250"/>
              <a:gd name="connsiteX6" fmla="*/ 230737 w 2572284"/>
              <a:gd name="connsiteY6" fmla="*/ 512747 h 1726250"/>
              <a:gd name="connsiteX7" fmla="*/ 256374 w 2572284"/>
              <a:gd name="connsiteY7" fmla="*/ 452927 h 1726250"/>
              <a:gd name="connsiteX8" fmla="*/ 299103 w 2572284"/>
              <a:gd name="connsiteY8" fmla="*/ 376015 h 1726250"/>
              <a:gd name="connsiteX9" fmla="*/ 324741 w 2572284"/>
              <a:gd name="connsiteY9" fmla="*/ 299103 h 1726250"/>
              <a:gd name="connsiteX10" fmla="*/ 393107 w 2572284"/>
              <a:gd name="connsiteY10" fmla="*/ 170916 h 1726250"/>
              <a:gd name="connsiteX11" fmla="*/ 444382 w 2572284"/>
              <a:gd name="connsiteY11" fmla="*/ 119641 h 1726250"/>
              <a:gd name="connsiteX12" fmla="*/ 470019 w 2572284"/>
              <a:gd name="connsiteY12" fmla="*/ 76912 h 1726250"/>
              <a:gd name="connsiteX13" fmla="*/ 529840 w 2572284"/>
              <a:gd name="connsiteY13" fmla="*/ 42729 h 1726250"/>
              <a:gd name="connsiteX14" fmla="*/ 564023 w 2572284"/>
              <a:gd name="connsiteY14" fmla="*/ 17091 h 1726250"/>
              <a:gd name="connsiteX15" fmla="*/ 598206 w 2572284"/>
              <a:gd name="connsiteY15" fmla="*/ 8546 h 1726250"/>
              <a:gd name="connsiteX16" fmla="*/ 623843 w 2572284"/>
              <a:gd name="connsiteY16" fmla="*/ 0 h 1726250"/>
              <a:gd name="connsiteX17" fmla="*/ 692210 w 2572284"/>
              <a:gd name="connsiteY17" fmla="*/ 8546 h 1726250"/>
              <a:gd name="connsiteX18" fmla="*/ 820397 w 2572284"/>
              <a:gd name="connsiteY18" fmla="*/ 102549 h 1726250"/>
              <a:gd name="connsiteX19" fmla="*/ 1051133 w 2572284"/>
              <a:gd name="connsiteY19" fmla="*/ 264919 h 1726250"/>
              <a:gd name="connsiteX20" fmla="*/ 1162228 w 2572284"/>
              <a:gd name="connsiteY20" fmla="*/ 376015 h 1726250"/>
              <a:gd name="connsiteX21" fmla="*/ 1213503 w 2572284"/>
              <a:gd name="connsiteY21" fmla="*/ 418744 h 1726250"/>
              <a:gd name="connsiteX22" fmla="*/ 1256232 w 2572284"/>
              <a:gd name="connsiteY22" fmla="*/ 487110 h 1726250"/>
              <a:gd name="connsiteX23" fmla="*/ 1316053 w 2572284"/>
              <a:gd name="connsiteY23" fmla="*/ 589660 h 1726250"/>
              <a:gd name="connsiteX24" fmla="*/ 1341690 w 2572284"/>
              <a:gd name="connsiteY24" fmla="*/ 709301 h 1726250"/>
              <a:gd name="connsiteX25" fmla="*/ 1358782 w 2572284"/>
              <a:gd name="connsiteY25" fmla="*/ 794759 h 1726250"/>
              <a:gd name="connsiteX26" fmla="*/ 1375873 w 2572284"/>
              <a:gd name="connsiteY26" fmla="*/ 982766 h 1726250"/>
              <a:gd name="connsiteX27" fmla="*/ 1410056 w 2572284"/>
              <a:gd name="connsiteY27" fmla="*/ 1162228 h 1726250"/>
              <a:gd name="connsiteX28" fmla="*/ 1427148 w 2572284"/>
              <a:gd name="connsiteY28" fmla="*/ 1298961 h 1726250"/>
              <a:gd name="connsiteX29" fmla="*/ 1435694 w 2572284"/>
              <a:gd name="connsiteY29" fmla="*/ 1350235 h 1726250"/>
              <a:gd name="connsiteX30" fmla="*/ 1461331 w 2572284"/>
              <a:gd name="connsiteY30" fmla="*/ 1427147 h 1726250"/>
              <a:gd name="connsiteX31" fmla="*/ 1512606 w 2572284"/>
              <a:gd name="connsiteY31" fmla="*/ 1598063 h 1726250"/>
              <a:gd name="connsiteX32" fmla="*/ 1546789 w 2572284"/>
              <a:gd name="connsiteY32" fmla="*/ 1649338 h 1726250"/>
              <a:gd name="connsiteX33" fmla="*/ 1563881 w 2572284"/>
              <a:gd name="connsiteY33" fmla="*/ 1700613 h 1726250"/>
              <a:gd name="connsiteX34" fmla="*/ 1589518 w 2572284"/>
              <a:gd name="connsiteY34" fmla="*/ 1709159 h 1726250"/>
              <a:gd name="connsiteX35" fmla="*/ 1623701 w 2572284"/>
              <a:gd name="connsiteY35" fmla="*/ 1726250 h 1726250"/>
              <a:gd name="connsiteX36" fmla="*/ 1751888 w 2572284"/>
              <a:gd name="connsiteY36" fmla="*/ 1717704 h 1726250"/>
              <a:gd name="connsiteX37" fmla="*/ 1786071 w 2572284"/>
              <a:gd name="connsiteY37" fmla="*/ 1700613 h 1726250"/>
              <a:gd name="connsiteX38" fmla="*/ 1888621 w 2572284"/>
              <a:gd name="connsiteY38" fmla="*/ 1615155 h 1726250"/>
              <a:gd name="connsiteX39" fmla="*/ 2008262 w 2572284"/>
              <a:gd name="connsiteY39" fmla="*/ 1478422 h 1726250"/>
              <a:gd name="connsiteX40" fmla="*/ 2085174 w 2572284"/>
              <a:gd name="connsiteY40" fmla="*/ 1358781 h 1726250"/>
              <a:gd name="connsiteX41" fmla="*/ 2102266 w 2572284"/>
              <a:gd name="connsiteY41" fmla="*/ 1290415 h 1726250"/>
              <a:gd name="connsiteX42" fmla="*/ 2144995 w 2572284"/>
              <a:gd name="connsiteY42" fmla="*/ 1222048 h 1726250"/>
              <a:gd name="connsiteX43" fmla="*/ 2179178 w 2572284"/>
              <a:gd name="connsiteY43" fmla="*/ 1119499 h 1726250"/>
              <a:gd name="connsiteX44" fmla="*/ 2230453 w 2572284"/>
              <a:gd name="connsiteY44" fmla="*/ 1016949 h 1726250"/>
              <a:gd name="connsiteX45" fmla="*/ 2247544 w 2572284"/>
              <a:gd name="connsiteY45" fmla="*/ 957129 h 1726250"/>
              <a:gd name="connsiteX46" fmla="*/ 2281727 w 2572284"/>
              <a:gd name="connsiteY46" fmla="*/ 871671 h 1726250"/>
              <a:gd name="connsiteX47" fmla="*/ 2324456 w 2572284"/>
              <a:gd name="connsiteY47" fmla="*/ 726392 h 1726250"/>
              <a:gd name="connsiteX48" fmla="*/ 2367185 w 2572284"/>
              <a:gd name="connsiteY48" fmla="*/ 581114 h 1726250"/>
              <a:gd name="connsiteX49" fmla="*/ 2392823 w 2572284"/>
              <a:gd name="connsiteY49" fmla="*/ 495656 h 1726250"/>
              <a:gd name="connsiteX50" fmla="*/ 2418460 w 2572284"/>
              <a:gd name="connsiteY50" fmla="*/ 452927 h 1726250"/>
              <a:gd name="connsiteX51" fmla="*/ 2435552 w 2572284"/>
              <a:gd name="connsiteY51" fmla="*/ 410198 h 1726250"/>
              <a:gd name="connsiteX52" fmla="*/ 2444098 w 2572284"/>
              <a:gd name="connsiteY52" fmla="*/ 384561 h 1726250"/>
              <a:gd name="connsiteX53" fmla="*/ 2486827 w 2572284"/>
              <a:gd name="connsiteY53" fmla="*/ 324740 h 1726250"/>
              <a:gd name="connsiteX54" fmla="*/ 2512464 w 2572284"/>
              <a:gd name="connsiteY54" fmla="*/ 282011 h 1726250"/>
              <a:gd name="connsiteX55" fmla="*/ 2546647 w 2572284"/>
              <a:gd name="connsiteY55" fmla="*/ 264919 h 1726250"/>
              <a:gd name="connsiteX56" fmla="*/ 2572284 w 2572284"/>
              <a:gd name="connsiteY56" fmla="*/ 256374 h 1726250"/>
              <a:gd name="connsiteX0" fmla="*/ 0 w 2837204"/>
              <a:gd name="connsiteY0" fmla="*/ 1170773 h 1726250"/>
              <a:gd name="connsiteX1" fmla="*/ 264920 w 2837204"/>
              <a:gd name="connsiteY1" fmla="*/ 1059677 h 1726250"/>
              <a:gd name="connsiteX2" fmla="*/ 358924 w 2837204"/>
              <a:gd name="connsiteY2" fmla="*/ 846033 h 1726250"/>
              <a:gd name="connsiteX3" fmla="*/ 384562 w 2837204"/>
              <a:gd name="connsiteY3" fmla="*/ 786213 h 1726250"/>
              <a:gd name="connsiteX4" fmla="*/ 401653 w 2837204"/>
              <a:gd name="connsiteY4" fmla="*/ 726392 h 1726250"/>
              <a:gd name="connsiteX5" fmla="*/ 461474 w 2837204"/>
              <a:gd name="connsiteY5" fmla="*/ 589660 h 1726250"/>
              <a:gd name="connsiteX6" fmla="*/ 495657 w 2837204"/>
              <a:gd name="connsiteY6" fmla="*/ 512747 h 1726250"/>
              <a:gd name="connsiteX7" fmla="*/ 521294 w 2837204"/>
              <a:gd name="connsiteY7" fmla="*/ 452927 h 1726250"/>
              <a:gd name="connsiteX8" fmla="*/ 564023 w 2837204"/>
              <a:gd name="connsiteY8" fmla="*/ 376015 h 1726250"/>
              <a:gd name="connsiteX9" fmla="*/ 589661 w 2837204"/>
              <a:gd name="connsiteY9" fmla="*/ 299103 h 1726250"/>
              <a:gd name="connsiteX10" fmla="*/ 658027 w 2837204"/>
              <a:gd name="connsiteY10" fmla="*/ 170916 h 1726250"/>
              <a:gd name="connsiteX11" fmla="*/ 709302 w 2837204"/>
              <a:gd name="connsiteY11" fmla="*/ 119641 h 1726250"/>
              <a:gd name="connsiteX12" fmla="*/ 734939 w 2837204"/>
              <a:gd name="connsiteY12" fmla="*/ 76912 h 1726250"/>
              <a:gd name="connsiteX13" fmla="*/ 794760 w 2837204"/>
              <a:gd name="connsiteY13" fmla="*/ 42729 h 1726250"/>
              <a:gd name="connsiteX14" fmla="*/ 828943 w 2837204"/>
              <a:gd name="connsiteY14" fmla="*/ 17091 h 1726250"/>
              <a:gd name="connsiteX15" fmla="*/ 863126 w 2837204"/>
              <a:gd name="connsiteY15" fmla="*/ 8546 h 1726250"/>
              <a:gd name="connsiteX16" fmla="*/ 888763 w 2837204"/>
              <a:gd name="connsiteY16" fmla="*/ 0 h 1726250"/>
              <a:gd name="connsiteX17" fmla="*/ 957130 w 2837204"/>
              <a:gd name="connsiteY17" fmla="*/ 8546 h 1726250"/>
              <a:gd name="connsiteX18" fmla="*/ 1085317 w 2837204"/>
              <a:gd name="connsiteY18" fmla="*/ 102549 h 1726250"/>
              <a:gd name="connsiteX19" fmla="*/ 1316053 w 2837204"/>
              <a:gd name="connsiteY19" fmla="*/ 264919 h 1726250"/>
              <a:gd name="connsiteX20" fmla="*/ 1427148 w 2837204"/>
              <a:gd name="connsiteY20" fmla="*/ 376015 h 1726250"/>
              <a:gd name="connsiteX21" fmla="*/ 1478423 w 2837204"/>
              <a:gd name="connsiteY21" fmla="*/ 418744 h 1726250"/>
              <a:gd name="connsiteX22" fmla="*/ 1521152 w 2837204"/>
              <a:gd name="connsiteY22" fmla="*/ 487110 h 1726250"/>
              <a:gd name="connsiteX23" fmla="*/ 1580973 w 2837204"/>
              <a:gd name="connsiteY23" fmla="*/ 589660 h 1726250"/>
              <a:gd name="connsiteX24" fmla="*/ 1606610 w 2837204"/>
              <a:gd name="connsiteY24" fmla="*/ 709301 h 1726250"/>
              <a:gd name="connsiteX25" fmla="*/ 1623702 w 2837204"/>
              <a:gd name="connsiteY25" fmla="*/ 794759 h 1726250"/>
              <a:gd name="connsiteX26" fmla="*/ 1640793 w 2837204"/>
              <a:gd name="connsiteY26" fmla="*/ 982766 h 1726250"/>
              <a:gd name="connsiteX27" fmla="*/ 1674976 w 2837204"/>
              <a:gd name="connsiteY27" fmla="*/ 1162228 h 1726250"/>
              <a:gd name="connsiteX28" fmla="*/ 1692068 w 2837204"/>
              <a:gd name="connsiteY28" fmla="*/ 1298961 h 1726250"/>
              <a:gd name="connsiteX29" fmla="*/ 1700614 w 2837204"/>
              <a:gd name="connsiteY29" fmla="*/ 1350235 h 1726250"/>
              <a:gd name="connsiteX30" fmla="*/ 1726251 w 2837204"/>
              <a:gd name="connsiteY30" fmla="*/ 1427147 h 1726250"/>
              <a:gd name="connsiteX31" fmla="*/ 1777526 w 2837204"/>
              <a:gd name="connsiteY31" fmla="*/ 1598063 h 1726250"/>
              <a:gd name="connsiteX32" fmla="*/ 1811709 w 2837204"/>
              <a:gd name="connsiteY32" fmla="*/ 1649338 h 1726250"/>
              <a:gd name="connsiteX33" fmla="*/ 1828801 w 2837204"/>
              <a:gd name="connsiteY33" fmla="*/ 1700613 h 1726250"/>
              <a:gd name="connsiteX34" fmla="*/ 1854438 w 2837204"/>
              <a:gd name="connsiteY34" fmla="*/ 1709159 h 1726250"/>
              <a:gd name="connsiteX35" fmla="*/ 1888621 w 2837204"/>
              <a:gd name="connsiteY35" fmla="*/ 1726250 h 1726250"/>
              <a:gd name="connsiteX36" fmla="*/ 2016808 w 2837204"/>
              <a:gd name="connsiteY36" fmla="*/ 1717704 h 1726250"/>
              <a:gd name="connsiteX37" fmla="*/ 2050991 w 2837204"/>
              <a:gd name="connsiteY37" fmla="*/ 1700613 h 1726250"/>
              <a:gd name="connsiteX38" fmla="*/ 2153541 w 2837204"/>
              <a:gd name="connsiteY38" fmla="*/ 1615155 h 1726250"/>
              <a:gd name="connsiteX39" fmla="*/ 2273182 w 2837204"/>
              <a:gd name="connsiteY39" fmla="*/ 1478422 h 1726250"/>
              <a:gd name="connsiteX40" fmla="*/ 2350094 w 2837204"/>
              <a:gd name="connsiteY40" fmla="*/ 1358781 h 1726250"/>
              <a:gd name="connsiteX41" fmla="*/ 2367186 w 2837204"/>
              <a:gd name="connsiteY41" fmla="*/ 1290415 h 1726250"/>
              <a:gd name="connsiteX42" fmla="*/ 2409915 w 2837204"/>
              <a:gd name="connsiteY42" fmla="*/ 1222048 h 1726250"/>
              <a:gd name="connsiteX43" fmla="*/ 2444098 w 2837204"/>
              <a:gd name="connsiteY43" fmla="*/ 1119499 h 1726250"/>
              <a:gd name="connsiteX44" fmla="*/ 2495373 w 2837204"/>
              <a:gd name="connsiteY44" fmla="*/ 1016949 h 1726250"/>
              <a:gd name="connsiteX45" fmla="*/ 2512464 w 2837204"/>
              <a:gd name="connsiteY45" fmla="*/ 957129 h 1726250"/>
              <a:gd name="connsiteX46" fmla="*/ 2546647 w 2837204"/>
              <a:gd name="connsiteY46" fmla="*/ 871671 h 1726250"/>
              <a:gd name="connsiteX47" fmla="*/ 2589376 w 2837204"/>
              <a:gd name="connsiteY47" fmla="*/ 726392 h 1726250"/>
              <a:gd name="connsiteX48" fmla="*/ 2632105 w 2837204"/>
              <a:gd name="connsiteY48" fmla="*/ 581114 h 1726250"/>
              <a:gd name="connsiteX49" fmla="*/ 2657743 w 2837204"/>
              <a:gd name="connsiteY49" fmla="*/ 495656 h 1726250"/>
              <a:gd name="connsiteX50" fmla="*/ 2683380 w 2837204"/>
              <a:gd name="connsiteY50" fmla="*/ 452927 h 1726250"/>
              <a:gd name="connsiteX51" fmla="*/ 2700472 w 2837204"/>
              <a:gd name="connsiteY51" fmla="*/ 410198 h 1726250"/>
              <a:gd name="connsiteX52" fmla="*/ 2709018 w 2837204"/>
              <a:gd name="connsiteY52" fmla="*/ 384561 h 1726250"/>
              <a:gd name="connsiteX53" fmla="*/ 2751747 w 2837204"/>
              <a:gd name="connsiteY53" fmla="*/ 324740 h 1726250"/>
              <a:gd name="connsiteX54" fmla="*/ 2777384 w 2837204"/>
              <a:gd name="connsiteY54" fmla="*/ 282011 h 1726250"/>
              <a:gd name="connsiteX55" fmla="*/ 2811567 w 2837204"/>
              <a:gd name="connsiteY55" fmla="*/ 264919 h 1726250"/>
              <a:gd name="connsiteX56" fmla="*/ 2837204 w 2837204"/>
              <a:gd name="connsiteY56" fmla="*/ 256374 h 172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837204" h="1726250">
                <a:moveTo>
                  <a:pt x="0" y="1170773"/>
                </a:moveTo>
                <a:cubicBezTo>
                  <a:pt x="22789" y="1011254"/>
                  <a:pt x="205099" y="1113800"/>
                  <a:pt x="264920" y="1059677"/>
                </a:cubicBezTo>
                <a:cubicBezTo>
                  <a:pt x="324741" y="1005554"/>
                  <a:pt x="338984" y="891610"/>
                  <a:pt x="358924" y="846033"/>
                </a:cubicBezTo>
                <a:cubicBezTo>
                  <a:pt x="378864" y="800456"/>
                  <a:pt x="377265" y="806643"/>
                  <a:pt x="384562" y="786213"/>
                </a:cubicBezTo>
                <a:cubicBezTo>
                  <a:pt x="391537" y="766683"/>
                  <a:pt x="394096" y="745704"/>
                  <a:pt x="401653" y="726392"/>
                </a:cubicBezTo>
                <a:cubicBezTo>
                  <a:pt x="419781" y="680064"/>
                  <a:pt x="441438" y="635196"/>
                  <a:pt x="461474" y="589660"/>
                </a:cubicBezTo>
                <a:cubicBezTo>
                  <a:pt x="472773" y="563980"/>
                  <a:pt x="484412" y="538450"/>
                  <a:pt x="495657" y="512747"/>
                </a:cubicBezTo>
                <a:cubicBezTo>
                  <a:pt x="504352" y="492872"/>
                  <a:pt x="510758" y="471891"/>
                  <a:pt x="521294" y="452927"/>
                </a:cubicBezTo>
                <a:cubicBezTo>
                  <a:pt x="535537" y="427290"/>
                  <a:pt x="552112" y="402815"/>
                  <a:pt x="564023" y="376015"/>
                </a:cubicBezTo>
                <a:cubicBezTo>
                  <a:pt x="574999" y="351320"/>
                  <a:pt x="579372" y="324092"/>
                  <a:pt x="589661" y="299103"/>
                </a:cubicBezTo>
                <a:cubicBezTo>
                  <a:pt x="596522" y="282441"/>
                  <a:pt x="645088" y="187736"/>
                  <a:pt x="658027" y="170916"/>
                </a:cubicBezTo>
                <a:cubicBezTo>
                  <a:pt x="672765" y="151757"/>
                  <a:pt x="693996" y="138349"/>
                  <a:pt x="709302" y="119641"/>
                </a:cubicBezTo>
                <a:cubicBezTo>
                  <a:pt x="719820" y="106786"/>
                  <a:pt x="722593" y="88023"/>
                  <a:pt x="734939" y="76912"/>
                </a:cubicBezTo>
                <a:cubicBezTo>
                  <a:pt x="752010" y="61548"/>
                  <a:pt x="775384" y="55059"/>
                  <a:pt x="794760" y="42729"/>
                </a:cubicBezTo>
                <a:cubicBezTo>
                  <a:pt x="806776" y="35082"/>
                  <a:pt x="816204" y="23461"/>
                  <a:pt x="828943" y="17091"/>
                </a:cubicBezTo>
                <a:cubicBezTo>
                  <a:pt x="839448" y="11838"/>
                  <a:pt x="851833" y="11773"/>
                  <a:pt x="863126" y="8546"/>
                </a:cubicBezTo>
                <a:cubicBezTo>
                  <a:pt x="871787" y="6071"/>
                  <a:pt x="880217" y="2849"/>
                  <a:pt x="888763" y="0"/>
                </a:cubicBezTo>
                <a:cubicBezTo>
                  <a:pt x="911552" y="2849"/>
                  <a:pt x="935179" y="1792"/>
                  <a:pt x="957130" y="8546"/>
                </a:cubicBezTo>
                <a:cubicBezTo>
                  <a:pt x="987382" y="17854"/>
                  <a:pt x="1082994" y="100890"/>
                  <a:pt x="1085317" y="102549"/>
                </a:cubicBezTo>
                <a:cubicBezTo>
                  <a:pt x="1149778" y="148592"/>
                  <a:pt x="1251839" y="206542"/>
                  <a:pt x="1316053" y="264919"/>
                </a:cubicBezTo>
                <a:cubicBezTo>
                  <a:pt x="1354804" y="300148"/>
                  <a:pt x="1386915" y="342488"/>
                  <a:pt x="1427148" y="376015"/>
                </a:cubicBezTo>
                <a:cubicBezTo>
                  <a:pt x="1444240" y="390258"/>
                  <a:pt x="1464052" y="401760"/>
                  <a:pt x="1478423" y="418744"/>
                </a:cubicBezTo>
                <a:cubicBezTo>
                  <a:pt x="1495782" y="439259"/>
                  <a:pt x="1506245" y="464750"/>
                  <a:pt x="1521152" y="487110"/>
                </a:cubicBezTo>
                <a:cubicBezTo>
                  <a:pt x="1575719" y="568960"/>
                  <a:pt x="1516017" y="459746"/>
                  <a:pt x="1580973" y="589660"/>
                </a:cubicBezTo>
                <a:cubicBezTo>
                  <a:pt x="1598616" y="695514"/>
                  <a:pt x="1578220" y="581543"/>
                  <a:pt x="1606610" y="709301"/>
                </a:cubicBezTo>
                <a:cubicBezTo>
                  <a:pt x="1612912" y="737659"/>
                  <a:pt x="1618005" y="766273"/>
                  <a:pt x="1623702" y="794759"/>
                </a:cubicBezTo>
                <a:cubicBezTo>
                  <a:pt x="1629399" y="857428"/>
                  <a:pt x="1627142" y="921337"/>
                  <a:pt x="1640793" y="982766"/>
                </a:cubicBezTo>
                <a:cubicBezTo>
                  <a:pt x="1662455" y="1080241"/>
                  <a:pt x="1657458" y="1051279"/>
                  <a:pt x="1674976" y="1162228"/>
                </a:cubicBezTo>
                <a:cubicBezTo>
                  <a:pt x="1691020" y="1263840"/>
                  <a:pt x="1676368" y="1181211"/>
                  <a:pt x="1692068" y="1298961"/>
                </a:cubicBezTo>
                <a:cubicBezTo>
                  <a:pt x="1694358" y="1316136"/>
                  <a:pt x="1696149" y="1333493"/>
                  <a:pt x="1700614" y="1350235"/>
                </a:cubicBezTo>
                <a:cubicBezTo>
                  <a:pt x="1707577" y="1376347"/>
                  <a:pt x="1718827" y="1401163"/>
                  <a:pt x="1726251" y="1427147"/>
                </a:cubicBezTo>
                <a:cubicBezTo>
                  <a:pt x="1745218" y="1493532"/>
                  <a:pt x="1725280" y="1519694"/>
                  <a:pt x="1777526" y="1598063"/>
                </a:cubicBezTo>
                <a:cubicBezTo>
                  <a:pt x="1788920" y="1615155"/>
                  <a:pt x="1802523" y="1630965"/>
                  <a:pt x="1811709" y="1649338"/>
                </a:cubicBezTo>
                <a:cubicBezTo>
                  <a:pt x="1819766" y="1665452"/>
                  <a:pt x="1818329" y="1685953"/>
                  <a:pt x="1828801" y="1700613"/>
                </a:cubicBezTo>
                <a:cubicBezTo>
                  <a:pt x="1834037" y="1707943"/>
                  <a:pt x="1846158" y="1705611"/>
                  <a:pt x="1854438" y="1709159"/>
                </a:cubicBezTo>
                <a:cubicBezTo>
                  <a:pt x="1866147" y="1714177"/>
                  <a:pt x="1877227" y="1720553"/>
                  <a:pt x="1888621" y="1726250"/>
                </a:cubicBezTo>
                <a:cubicBezTo>
                  <a:pt x="1931350" y="1723401"/>
                  <a:pt x="1974508" y="1724383"/>
                  <a:pt x="2016808" y="1717704"/>
                </a:cubicBezTo>
                <a:cubicBezTo>
                  <a:pt x="2029391" y="1715717"/>
                  <a:pt x="2040188" y="1707365"/>
                  <a:pt x="2050991" y="1700613"/>
                </a:cubicBezTo>
                <a:cubicBezTo>
                  <a:pt x="2078456" y="1683447"/>
                  <a:pt x="2140240" y="1627717"/>
                  <a:pt x="2153541" y="1615155"/>
                </a:cubicBezTo>
                <a:cubicBezTo>
                  <a:pt x="2286754" y="1489343"/>
                  <a:pt x="2199709" y="1576387"/>
                  <a:pt x="2273182" y="1478422"/>
                </a:cubicBezTo>
                <a:cubicBezTo>
                  <a:pt x="2318858" y="1417521"/>
                  <a:pt x="2321266" y="1435655"/>
                  <a:pt x="2350094" y="1358781"/>
                </a:cubicBezTo>
                <a:cubicBezTo>
                  <a:pt x="2358342" y="1336787"/>
                  <a:pt x="2357771" y="1311936"/>
                  <a:pt x="2367186" y="1290415"/>
                </a:cubicBezTo>
                <a:cubicBezTo>
                  <a:pt x="2377958" y="1265794"/>
                  <a:pt x="2398887" y="1246555"/>
                  <a:pt x="2409915" y="1222048"/>
                </a:cubicBezTo>
                <a:cubicBezTo>
                  <a:pt x="2424701" y="1189190"/>
                  <a:pt x="2430240" y="1152759"/>
                  <a:pt x="2444098" y="1119499"/>
                </a:cubicBezTo>
                <a:cubicBezTo>
                  <a:pt x="2458797" y="1084221"/>
                  <a:pt x="2480542" y="1052172"/>
                  <a:pt x="2495373" y="1016949"/>
                </a:cubicBezTo>
                <a:cubicBezTo>
                  <a:pt x="2503420" y="997836"/>
                  <a:pt x="2505562" y="976685"/>
                  <a:pt x="2512464" y="957129"/>
                </a:cubicBezTo>
                <a:cubicBezTo>
                  <a:pt x="2522675" y="928198"/>
                  <a:pt x="2535253" y="900157"/>
                  <a:pt x="2546647" y="871671"/>
                </a:cubicBezTo>
                <a:cubicBezTo>
                  <a:pt x="2563125" y="739848"/>
                  <a:pt x="2540427" y="867801"/>
                  <a:pt x="2589376" y="726392"/>
                </a:cubicBezTo>
                <a:cubicBezTo>
                  <a:pt x="2605888" y="678692"/>
                  <a:pt x="2619862" y="630084"/>
                  <a:pt x="2632105" y="581114"/>
                </a:cubicBezTo>
                <a:cubicBezTo>
                  <a:pt x="2638992" y="553565"/>
                  <a:pt x="2646184" y="521086"/>
                  <a:pt x="2657743" y="495656"/>
                </a:cubicBezTo>
                <a:cubicBezTo>
                  <a:pt x="2664616" y="480535"/>
                  <a:pt x="2675952" y="467783"/>
                  <a:pt x="2683380" y="452927"/>
                </a:cubicBezTo>
                <a:cubicBezTo>
                  <a:pt x="2690240" y="439206"/>
                  <a:pt x="2695086" y="424561"/>
                  <a:pt x="2700472" y="410198"/>
                </a:cubicBezTo>
                <a:cubicBezTo>
                  <a:pt x="2703635" y="401764"/>
                  <a:pt x="2704990" y="392618"/>
                  <a:pt x="2709018" y="384561"/>
                </a:cubicBezTo>
                <a:cubicBezTo>
                  <a:pt x="2716667" y="369262"/>
                  <a:pt x="2743995" y="336367"/>
                  <a:pt x="2751747" y="324740"/>
                </a:cubicBezTo>
                <a:cubicBezTo>
                  <a:pt x="2760961" y="310920"/>
                  <a:pt x="2765639" y="293756"/>
                  <a:pt x="2777384" y="282011"/>
                </a:cubicBezTo>
                <a:cubicBezTo>
                  <a:pt x="2786392" y="273003"/>
                  <a:pt x="2799858" y="269937"/>
                  <a:pt x="2811567" y="264919"/>
                </a:cubicBezTo>
                <a:cubicBezTo>
                  <a:pt x="2819847" y="261371"/>
                  <a:pt x="2837204" y="256374"/>
                  <a:pt x="2837204" y="25637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378123" y="1854343"/>
            <a:ext cx="121136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 flipV="1">
            <a:off x="5378123" y="1862301"/>
            <a:ext cx="1" cy="625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038075" y="2479515"/>
            <a:ext cx="860347" cy="226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CurrentTime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17018" y="1854343"/>
            <a:ext cx="853935" cy="226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SectionTime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17683" y="1967638"/>
            <a:ext cx="229824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StopTime</a:t>
            </a:r>
            <a:r>
              <a:rPr lang="en-US" altLang="ko-KR" sz="1000" dirty="0" smtClean="0"/>
              <a:t>=</a:t>
            </a:r>
            <a:r>
              <a:rPr lang="en-US" altLang="ko-KR" sz="1000" dirty="0" err="1" smtClean="0"/>
              <a:t>CurrentTime+SectionTime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630186" y="2655469"/>
            <a:ext cx="1254684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t=[t</a:t>
            </a:r>
            <a:r>
              <a:rPr lang="en-US" altLang="ko-KR" sz="1000" baseline="-25000" dirty="0" smtClean="0"/>
              <a:t>0</a:t>
            </a:r>
            <a:r>
              <a:rPr lang="en-US" altLang="ko-KR" sz="1000" dirty="0" smtClean="0"/>
              <a:t>, t</a:t>
            </a:r>
            <a:r>
              <a:rPr lang="en-US" altLang="ko-KR" sz="1000" baseline="-25000" dirty="0" smtClean="0"/>
              <a:t>1</a:t>
            </a:r>
            <a:r>
              <a:rPr lang="en-US" altLang="ko-KR" sz="1000" dirty="0" smtClean="0"/>
              <a:t>, … t</a:t>
            </a:r>
            <a:r>
              <a:rPr lang="en-US" altLang="ko-KR" sz="1000" baseline="-25000" dirty="0" smtClean="0"/>
              <a:t>NPoints-1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228997" y="415317"/>
            <a:ext cx="967747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NPoints</a:t>
            </a:r>
            <a:r>
              <a:rPr lang="en-US" altLang="ko-KR" sz="1000" dirty="0" smtClean="0"/>
              <a:t>=fixed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646010" y="2955141"/>
            <a:ext cx="2687769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Solution,Status</a:t>
            </a:r>
            <a:r>
              <a:rPr lang="en-US" altLang="ko-KR" sz="1000" dirty="0" smtClean="0"/>
              <a:t>=</a:t>
            </a:r>
            <a:r>
              <a:rPr lang="en-US" altLang="ko-KR" sz="1000" b="1" dirty="0" err="1" smtClean="0">
                <a:solidFill>
                  <a:srgbClr val="FFFF00"/>
                </a:solidFill>
              </a:rPr>
              <a:t>odeint</a:t>
            </a:r>
            <a:r>
              <a:rPr lang="en-US" altLang="ko-KR" sz="1000" dirty="0" smtClean="0"/>
              <a:t>(…, </a:t>
            </a:r>
            <a:r>
              <a:rPr lang="en-US" altLang="ko-KR" sz="1000" dirty="0" err="1" smtClean="0"/>
              <a:t>full_output</a:t>
            </a:r>
            <a:r>
              <a:rPr lang="en-US" altLang="ko-KR" sz="1000" dirty="0" smtClean="0"/>
              <a:t>=True)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453287" y="2335997"/>
            <a:ext cx="804241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While True: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32445" y="1649807"/>
            <a:ext cx="1722761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SectionTime</a:t>
            </a:r>
            <a:r>
              <a:rPr lang="en-US" altLang="ko-KR" sz="1000" dirty="0" smtClean="0"/>
              <a:t>=SectionTime0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638143" y="3553873"/>
            <a:ext cx="106553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SectionTime</a:t>
            </a:r>
            <a:r>
              <a:rPr lang="en-US" altLang="ko-KR" sz="1000" dirty="0" smtClean="0"/>
              <a:t>/=2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630769" y="3297808"/>
            <a:ext cx="318470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if Status[‘message’]==‘Integration successful.’: break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11198" y="4564216"/>
            <a:ext cx="1195374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CurrentTime</a:t>
            </a:r>
            <a:r>
              <a:rPr lang="en-US" altLang="ko-KR" sz="1000" dirty="0" smtClean="0"/>
              <a:t>=t[-1]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422606" y="4867217"/>
            <a:ext cx="1565668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StartValues</a:t>
            </a:r>
            <a:r>
              <a:rPr lang="en-US" altLang="ko-KR" sz="1000" dirty="0" smtClean="0"/>
              <a:t>=Solution[-1]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232362" y="676740"/>
            <a:ext cx="1100797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StartValues</a:t>
            </a:r>
            <a:r>
              <a:rPr lang="en-US" altLang="ko-KR" sz="1000" dirty="0" smtClean="0"/>
              <a:t>=x0’s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258012" y="1018503"/>
            <a:ext cx="104950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CurrentTime</a:t>
            </a:r>
            <a:r>
              <a:rPr lang="en-US" altLang="ko-KR" sz="1000" dirty="0" smtClean="0"/>
              <a:t>=0.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417683" y="3867943"/>
            <a:ext cx="2564338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/>
              <a:t>A</a:t>
            </a:r>
            <a:r>
              <a:rPr lang="en-US" altLang="ko-KR" sz="1000" dirty="0" err="1" smtClean="0"/>
              <a:t>ccel</a:t>
            </a:r>
            <a:r>
              <a:rPr lang="en-US" altLang="ko-KR" sz="1000" dirty="0" smtClean="0"/>
              <a:t> = </a:t>
            </a:r>
            <a:r>
              <a:rPr lang="en-US" altLang="ko-KR" sz="1000" b="1" dirty="0" err="1" smtClean="0">
                <a:solidFill>
                  <a:srgbClr val="FFFF00"/>
                </a:solidFill>
              </a:rPr>
              <a:t>ExtractAccelFromXV</a:t>
            </a:r>
            <a:r>
              <a:rPr lang="en-US" altLang="ko-KR" sz="1000" dirty="0" smtClean="0"/>
              <a:t>(Solution, p)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401354" y="4194042"/>
            <a:ext cx="558981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Output</a:t>
            </a:r>
            <a:endParaRPr lang="ko-KR" altLang="en-US" sz="1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033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9512" y="332656"/>
                <a:ext cx="5840060" cy="2375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[!] k=a∙k</a:t>
                </a:r>
                <a:r>
                  <a:rPr lang="en-US" altLang="ko-KR" baseline="-25000" dirty="0"/>
                  <a:t>0</a:t>
                </a:r>
                <a:r>
                  <a:rPr lang="en-US" altLang="ko-KR" dirty="0"/>
                  <a:t>, </a:t>
                </a:r>
                <a:r>
                  <a:rPr lang="en-US" altLang="ko-KR" dirty="0" smtClean="0"/>
                  <a:t>c=b∙c</a:t>
                </a:r>
                <a:r>
                  <a:rPr lang="en-US" altLang="ko-KR" baseline="-25000" dirty="0" smtClean="0"/>
                  <a:t>0</a:t>
                </a:r>
                <a:r>
                  <a:rPr lang="en-US" altLang="ko-KR" dirty="0" smtClean="0"/>
                  <a:t> </a:t>
                </a:r>
                <a:r>
                  <a:rPr lang="ko-KR" altLang="ko-KR" dirty="0"/>
                  <a:t>로 변경되면 ω</a:t>
                </a:r>
                <a:r>
                  <a:rPr lang="en-US" altLang="ko-KR" baseline="-25000" dirty="0"/>
                  <a:t>n</a:t>
                </a:r>
                <a:r>
                  <a:rPr lang="en-US" altLang="ko-KR" dirty="0"/>
                  <a:t>, </a:t>
                </a:r>
                <a:r>
                  <a:rPr lang="ko-KR" altLang="ko-KR" dirty="0"/>
                  <a:t>ξ 는 어떻게 되는가</a:t>
                </a:r>
                <a:r>
                  <a:rPr lang="en-US" altLang="ko-KR" dirty="0"/>
                  <a:t>?</a:t>
                </a:r>
                <a:endParaRPr lang="ko-KR" altLang="ko-KR" dirty="0"/>
              </a:p>
              <a:p>
                <a:r>
                  <a:rPr lang="en-US" altLang="ko-KR" dirty="0"/>
                  <a:t> </a:t>
                </a:r>
                <a:endParaRPr lang="ko-KR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ko-KR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ko-KR" altLang="ko-KR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altLang="ko-KR" i="1">
                              <a:latin typeface="Cambria Math"/>
                            </a:rPr>
                            <m:t>𝑎</m:t>
                          </m:r>
                        </m:e>
                      </m:rad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/>
                            </a:rPr>
                            <m:t>,0</m:t>
                          </m:r>
                        </m:sub>
                      </m:sSub>
                    </m:oMath>
                  </m:oMathPara>
                </a14:m>
                <a:endParaRPr lang="ko-KR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altLang="ko-KR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ko-KR" altLang="ko-KR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altLang="ko-KR" i="1">
                              <a:latin typeface="Cambria Math"/>
                            </a:rPr>
                            <m:t>𝑎</m:t>
                          </m:r>
                        </m:e>
                      </m:rad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𝑐</m:t>
                          </m:r>
                          <m:r>
                            <a:rPr lang="en-US" altLang="ko-KR" i="1">
                              <a:latin typeface="Cambria Math"/>
                            </a:rPr>
                            <m:t>,0</m:t>
                          </m:r>
                        </m:sub>
                      </m:sSub>
                    </m:oMath>
                  </m:oMathPara>
                </a14:m>
                <a:endParaRPr lang="ko-KR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𝜉</m:t>
                      </m:r>
                      <m:r>
                        <a:rPr lang="en-US" altLang="ko-KR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𝑎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𝜉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(0_</a:t>
                </a:r>
                <a:r>
                  <a:rPr lang="ko-KR" altLang="en-US" dirty="0" smtClean="0"/>
                  <a:t>이론</a:t>
                </a:r>
                <a:r>
                  <a:rPr lang="en-US" altLang="ko-KR" dirty="0" smtClean="0"/>
                  <a:t>\</a:t>
                </a:r>
                <a:r>
                  <a:rPr lang="ko-KR" altLang="en-US" dirty="0" smtClean="0"/>
                  <a:t>진동공학</a:t>
                </a:r>
                <a:r>
                  <a:rPr lang="en-US" altLang="ko-KR" dirty="0" smtClean="0"/>
                  <a:t>.</a:t>
                </a:r>
                <a:r>
                  <a:rPr lang="en-US" altLang="ko-KR" dirty="0" err="1" smtClean="0"/>
                  <a:t>docx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32656"/>
                <a:ext cx="5840060" cy="2375330"/>
              </a:xfrm>
              <a:prstGeom prst="rect">
                <a:avLst/>
              </a:prstGeom>
              <a:blipFill rotWithShape="1">
                <a:blip r:embed="rId2"/>
                <a:stretch>
                  <a:fillRect l="-835" t="-1285" r="-104" b="-33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84906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기하형상계산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99</a:t>
            </a:fld>
            <a:endParaRPr lang="ko-KR" altLang="en-US"/>
          </a:p>
        </p:txBody>
      </p:sp>
      <p:sp>
        <p:nvSpPr>
          <p:cNvPr id="5" name="실행 단추: 홈 4">
            <a:hlinkClick r:id="" action="ppaction://hlinkshowjump?jump=firstslide" highlightClick="1"/>
            <a:hlinkHover r:id="" action="ppaction://noaction">
              <a:snd r:embed="rId2" name="cashreg.wav"/>
            </a:hlinkHover>
          </p:cNvPr>
          <p:cNvSpPr/>
          <p:nvPr/>
        </p:nvSpPr>
        <p:spPr>
          <a:xfrm>
            <a:off x="8676456" y="169252"/>
            <a:ext cx="360040" cy="360000"/>
          </a:xfrm>
          <a:prstGeom prst="actionButtonHome">
            <a:avLst/>
          </a:prstGeom>
          <a:ln w="158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681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pFill/>
        <a:ln w="3175">
          <a:solidFill>
            <a:schemeClr val="tx1"/>
          </a:solidFill>
        </a:ln>
      </a:spPr>
      <a:bodyPr wrap="square" rtlCol="0" anchor="ctr">
        <a:noAutofit/>
      </a:bodyPr>
      <a:lstStyle>
        <a:defPPr>
          <a:defRPr sz="1000" dirty="0" smtClean="0">
            <a:solidFill>
              <a:schemeClr val="tx1"/>
            </a:solidFill>
          </a:defRPr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19390</TotalTime>
  <Words>11405</Words>
  <Application>Microsoft Office PowerPoint</Application>
  <PresentationFormat>화면 슬라이드 쇼(4:3)</PresentationFormat>
  <Paragraphs>2129</Paragraphs>
  <Slides>130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130</vt:i4>
      </vt:variant>
    </vt:vector>
  </HeadingPairs>
  <TitlesOfParts>
    <vt:vector size="132" baseType="lpstr">
      <vt:lpstr>Office 테마</vt:lpstr>
      <vt:lpstr>워크시트</vt:lpstr>
      <vt:lpstr>SAPCOR (Seismic Analysis for a Prismatic Core of a HTGR) Developer’s Manual</vt:lpstr>
      <vt:lpstr>목록</vt:lpstr>
      <vt:lpstr>수정사항</vt:lpstr>
      <vt:lpstr>수정#1: ExtractAccelFromXV (Solution,Core)에 &lt;t&gt;도 넘겨줘야 한다.</vt:lpstr>
      <vt:lpstr>수정#2: Wall을 없애고 Reflector를 사용</vt:lpstr>
      <vt:lpstr>수정#3: 150522, Sticking Force를 제거</vt:lpstr>
      <vt:lpstr>PowerPoint 프레젠테이션</vt:lpstr>
      <vt:lpstr>수정#4: 150422 버전 포맷 변경, 모듈 import 방법 변경</vt:lpstr>
      <vt:lpstr>수정 v04d #5: 150603 메인모듈_Build002, Misc_Build003 생성</vt:lpstr>
      <vt:lpstr>수정 v04d #6: Input_Build003</vt:lpstr>
      <vt:lpstr>수정 v04e - 마찰</vt:lpstr>
      <vt:lpstr>수정 v04f</vt:lpstr>
      <vt:lpstr>수정상항 v04h (160601)</vt:lpstr>
      <vt:lpstr>기본</vt:lpstr>
      <vt:lpstr>가정</vt:lpstr>
      <vt:lpstr>소스 파일 설명</vt:lpstr>
      <vt:lpstr>기호 표시</vt:lpstr>
      <vt:lpstr>[v5] Force SuperScript 정의</vt:lpstr>
      <vt:lpstr>[v4] Force SuperScript 정의</vt:lpstr>
      <vt:lpstr>[v3] Force SuperScript 정의</vt:lpstr>
      <vt:lpstr>[v2] Force SuperScript 정의</vt:lpstr>
      <vt:lpstr>지배방정식</vt:lpstr>
      <vt:lpstr>Sonatina 용어 차이</vt:lpstr>
      <vt:lpstr>PowerPoint 프레젠테이션</vt:lpstr>
      <vt:lpstr>PowerPoint 프레젠테이션</vt:lpstr>
      <vt:lpstr>CSB 하중 상태</vt:lpstr>
      <vt:lpstr>PowerPoint 프레젠테이션</vt:lpstr>
      <vt:lpstr>단위 요소 (Unit-Component)</vt:lpstr>
      <vt:lpstr>노심 배열 인덱스 (K,L)</vt:lpstr>
      <vt:lpstr>노심 배열 인덱스 (K,L) 예</vt:lpstr>
      <vt:lpstr> 1D 노심 배열 인덱스</vt:lpstr>
      <vt:lpstr>입력치</vt:lpstr>
      <vt:lpstr>Numerical Integration Setting</vt:lpstr>
      <vt:lpstr>PowerPoint 프레젠테이션</vt:lpstr>
      <vt:lpstr>Friction Parameters</vt:lpstr>
      <vt:lpstr>Fixed 처리</vt:lpstr>
      <vt:lpstr>CoreArray : 코어 형태 저장</vt:lpstr>
      <vt:lpstr>ApplyForces</vt:lpstr>
      <vt:lpstr>USER CONTROL</vt:lpstr>
      <vt:lpstr>Postprocess</vt:lpstr>
      <vt:lpstr>PowerPoint 프레젠테이션</vt:lpstr>
      <vt:lpstr>글로벌 변수</vt:lpstr>
      <vt:lpstr>State Vectors 구조</vt:lpstr>
      <vt:lpstr>Time Vector</vt:lpstr>
      <vt:lpstr>(v04f) 수렴실패시 t[]구하는 법</vt:lpstr>
      <vt:lpstr>PowerPoint 프레젠테이션</vt:lpstr>
      <vt:lpstr>PowerPoint 프레젠테이션</vt:lpstr>
      <vt:lpstr>Solution Array</vt:lpstr>
      <vt:lpstr>Core 변수 공간</vt:lpstr>
      <vt:lpstr>노심 루프 돌리는 방법</vt:lpstr>
      <vt:lpstr>[Dict] Core[‘Array’] : 코어 형태 저장</vt:lpstr>
      <vt:lpstr>Core[‘M’], Core[‘N’] 코어 크기</vt:lpstr>
      <vt:lpstr>[Dict] Core[‘Index’]</vt:lpstr>
      <vt:lpstr>[List] Core[‘ReverseIndex’]</vt:lpstr>
      <vt:lpstr>[List] Core[‘BTNs’]</vt:lpstr>
      <vt:lpstr>{Dict} Core[‘BTNsKL’]</vt:lpstr>
      <vt:lpstr>[List] Core[‘IndexFixedToBase’]</vt:lpstr>
      <vt:lpstr>[List] Core[‘KLFixedToBase’]</vt:lpstr>
      <vt:lpstr>[List] Core[‘IndexFixed’]</vt:lpstr>
      <vt:lpstr>[List] Core[‘KLFixed’]</vt:lpstr>
      <vt:lpstr>Flags</vt:lpstr>
      <vt:lpstr>기타</vt:lpstr>
      <vt:lpstr>VectorField: &lt;w&gt; (State Vector)</vt:lpstr>
      <vt:lpstr>BC 처리방법</vt:lpstr>
      <vt:lpstr>결론</vt:lpstr>
      <vt:lpstr>변위 구속 방법</vt:lpstr>
      <vt:lpstr>변위 구속 방법2 – 블록과 CSB</vt:lpstr>
      <vt:lpstr>변위 구속 방법2 – 블록과 CSB</vt:lpstr>
      <vt:lpstr>Base</vt:lpstr>
      <vt:lpstr>변위 구속 방법 - Base</vt:lpstr>
      <vt:lpstr>CSB</vt:lpstr>
      <vt:lpstr>단위요소 fixed 방법</vt:lpstr>
      <vt:lpstr>함수</vt:lpstr>
      <vt:lpstr>목록</vt:lpstr>
      <vt:lpstr>Force: VectorField (w,t,core,)</vt:lpstr>
      <vt:lpstr>Force: ExtractAccelFromXV (Solution,t,Core,)</vt:lpstr>
      <vt:lpstr>Misc: ERROR (msg, code=-1)</vt:lpstr>
      <vt:lpstr>Misc: VerboseInit (OUTPUT_DIR)</vt:lpstr>
      <vt:lpstr>Misc: Verbose (Msg=‘’, NewLine=True)</vt:lpstr>
      <vt:lpstr>Misc::GetBlockCoords (Core,K,L,U,W,R,)</vt:lpstr>
      <vt:lpstr>Misc: GetInitBlockCenters (Core,)</vt:lpstr>
      <vt:lpstr>Misc: PrintCoreArray (Core)</vt:lpstr>
      <vt:lpstr>Misc: [보류] MakeIndex_RearrangeArray (Core, CoreArray,)</vt:lpstr>
      <vt:lpstr>Misc: [보류] MakeConnectivity (Core,)</vt:lpstr>
      <vt:lpstr>Misc::POST 류 정책</vt:lpstr>
      <vt:lpstr>Misc::Post_CoreShape (t,Solution,Core,)</vt:lpstr>
      <vt:lpstr>Misc: Post_CoreShape (t,Solution,Core,FO_DIR,)</vt:lpstr>
      <vt:lpstr>Misc: Post_CoreShapeInit (Core,)</vt:lpstr>
      <vt:lpstr>Post_Solution (t,Solution,Accel,Core,FO_DIR,)</vt:lpstr>
      <vt:lpstr>순서도</vt:lpstr>
      <vt:lpstr>Force</vt:lpstr>
      <vt:lpstr>제한 사항</vt:lpstr>
      <vt:lpstr>옆 컬럼의 수평 충돌 블록 번호 찾기</vt:lpstr>
      <vt:lpstr>Upper Corner</vt:lpstr>
      <vt:lpstr>Lower Corner</vt:lpstr>
      <vt:lpstr>기타</vt:lpstr>
      <vt:lpstr>PowerPoint 프레젠테이션</vt:lpstr>
      <vt:lpstr>PowerPoint 프레젠테이션</vt:lpstr>
      <vt:lpstr>기하형상계산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충격력 처음 튀는 하중, 끝에 접착력 생기는 이유</vt:lpstr>
      <vt:lpstr>Reference Block</vt:lpstr>
      <vt:lpstr>예제를 위한 기준 블록</vt:lpstr>
      <vt:lpstr>진동 거동 비교</vt:lpstr>
      <vt:lpstr>SONATINA 코드 분석</vt:lpstr>
      <vt:lpstr>펑션콜</vt:lpstr>
      <vt:lpstr>펑션콜2</vt:lpstr>
      <vt:lpstr>6 : FIT (F,T)</vt:lpstr>
      <vt:lpstr>마찰 코딩 확인</vt:lpstr>
      <vt:lpstr>Card group 22 : Gap pressure difference force</vt:lpstr>
      <vt:lpstr>Card group 23 : Factor according to friction force</vt:lpstr>
      <vt:lpstr>1110 데이터 수정</vt:lpstr>
      <vt:lpstr>매뉴얼, 프로그램 비교</vt:lpstr>
      <vt:lpstr>1110 데이터 예제와 수계산 비교</vt:lpstr>
      <vt:lpstr>Card group 24 : Coefficient of friction</vt:lpstr>
      <vt:lpstr>마찰력 계산 : function FRIC()</vt:lpstr>
      <vt:lpstr>마찰력 계산 : 의문점</vt:lpstr>
      <vt:lpstr>해결책</vt:lpstr>
      <vt:lpstr>꼭지점 마찰력 계산 : v=0 인 경우</vt:lpstr>
      <vt:lpstr>꼭지점 마찰력 계산 : v!=0 인 경우</vt:lpstr>
      <vt:lpstr>소나티나 돌려보자</vt:lpstr>
      <vt:lpstr>황당한 에러들이 발생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230552</dc:creator>
  <cp:lastModifiedBy>230552</cp:lastModifiedBy>
  <cp:revision>367</cp:revision>
  <cp:lastPrinted>2014-09-16T01:37:23Z</cp:lastPrinted>
  <dcterms:created xsi:type="dcterms:W3CDTF">2014-02-27T07:17:05Z</dcterms:created>
  <dcterms:modified xsi:type="dcterms:W3CDTF">2016-08-16T07:40:36Z</dcterms:modified>
</cp:coreProperties>
</file>