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325" r:id="rId2"/>
    <p:sldId id="334" r:id="rId3"/>
    <p:sldId id="331" r:id="rId4"/>
    <p:sldId id="327" r:id="rId5"/>
    <p:sldId id="328" r:id="rId6"/>
    <p:sldId id="329" r:id="rId7"/>
    <p:sldId id="330" r:id="rId8"/>
  </p:sldIdLst>
  <p:sldSz cx="9144000" cy="6858000" type="screen4x3"/>
  <p:notesSz cx="6735763" cy="98663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17" autoAdjust="0"/>
    <p:restoredTop sz="94708" autoAdjust="0"/>
  </p:normalViewPr>
  <p:slideViewPr>
    <p:cSldViewPr>
      <p:cViewPr varScale="1">
        <p:scale>
          <a:sx n="85" d="100"/>
          <a:sy n="85" d="100"/>
        </p:scale>
        <p:origin x="-116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491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15373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2B3779-0409-4014-B887-920DA3FC8CD8}" type="datetimeFigureOut">
              <a:rPr lang="ko-KR" altLang="en-US" smtClean="0"/>
              <a:t>2016-05-25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9EC4A1-0180-4C28-9B11-114C293D59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731094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9413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14763" y="0"/>
            <a:ext cx="2919412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D27F9C-DCA4-45DA-A02F-E8008D4E8D1A}" type="datetimeFigureOut">
              <a:rPr lang="ko-KR" altLang="en-US" smtClean="0"/>
              <a:t>2016-05-25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01700" y="739775"/>
            <a:ext cx="4932363" cy="3700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3100" y="4686300"/>
            <a:ext cx="5389563" cy="44402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1013"/>
            <a:ext cx="2919413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4763" y="9371013"/>
            <a:ext cx="2919412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DC492A-37D3-4391-ACE7-C06AE95508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208851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49473-6E0B-4529-8A7B-979A58F5DDAB}" type="datetime1">
              <a:rPr lang="ko-KR" altLang="en-US" smtClean="0"/>
              <a:t>2016-05-25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9086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89AF8-7EAC-4C95-835E-758C5FAC31FE}" type="datetime1">
              <a:rPr lang="ko-KR" altLang="en-US" smtClean="0"/>
              <a:t>2016-05-25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2325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24367-E301-4AA9-ACC5-FDF4FA3EEE8D}" type="datetime1">
              <a:rPr lang="ko-KR" altLang="en-US" smtClean="0"/>
              <a:t>2016-05-25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4390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D1AF2-2400-4FA7-9C2C-CC9CB8B47472}" type="datetime1">
              <a:rPr lang="ko-KR" altLang="en-US" smtClean="0"/>
              <a:t>2016-05-25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7481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3F552-FA8D-45A5-8ADC-8D405D20E491}" type="datetime1">
              <a:rPr lang="ko-KR" altLang="en-US" smtClean="0"/>
              <a:t>2016-05-25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8780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768A1-3740-44E1-928E-BC9BE2680DB5}" type="datetime1">
              <a:rPr lang="ko-KR" altLang="en-US" smtClean="0"/>
              <a:t>2016-05-25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1853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1C2F3-58A5-401A-9060-A48FA95C3829}" type="datetime1">
              <a:rPr lang="ko-KR" altLang="en-US" smtClean="0"/>
              <a:t>2016-05-25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4407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32F4D-5DF0-46C8-8B38-033D6FF00BBC}" type="datetime1">
              <a:rPr lang="ko-KR" altLang="en-US" smtClean="0"/>
              <a:t>2016-05-25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/>
          <a:p>
            <a:fld id="{11955DEA-CE8E-4BD0-9536-370E97A6B3C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9162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E2E6F-AF47-4FE9-BFAB-4779C28358DA}" type="datetime1">
              <a:rPr lang="ko-KR" altLang="en-US" smtClean="0"/>
              <a:t>2016-05-25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7383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03CD2-DFB5-4FCF-A481-3D1C0DF71854}" type="datetime1">
              <a:rPr lang="ko-KR" altLang="en-US" smtClean="0"/>
              <a:t>2016-05-25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0203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0A8C0-5DD2-4A65-A7B6-6E5542BC6E3A}" type="datetime1">
              <a:rPr lang="ko-KR" altLang="en-US" smtClean="0"/>
              <a:t>2016-05-25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690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6206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764704"/>
            <a:ext cx="8229600" cy="53614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9F2594-9F6F-4D89-B493-F5D3E8EB05B3}" type="datetime1">
              <a:rPr lang="ko-KR" altLang="en-US" smtClean="0"/>
              <a:t>2016-05-25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33989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955DEA-CE8E-4BD0-9536-370E97A6B3C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31321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수직하중</a:t>
            </a:r>
            <a:endParaRPr lang="ko-KR" altLang="en-US" dirty="0"/>
          </a:p>
        </p:txBody>
      </p:sp>
      <p:sp>
        <p:nvSpPr>
          <p:cNvPr id="4" name="부제목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2320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2</a:t>
            </a:fld>
            <a:endParaRPr lang="ko-KR" altLang="en-US"/>
          </a:p>
        </p:txBody>
      </p:sp>
      <p:grpSp>
        <p:nvGrpSpPr>
          <p:cNvPr id="234" name="그룹 233"/>
          <p:cNvGrpSpPr/>
          <p:nvPr/>
        </p:nvGrpSpPr>
        <p:grpSpPr>
          <a:xfrm>
            <a:off x="523976" y="371855"/>
            <a:ext cx="3647819" cy="7179523"/>
            <a:chOff x="584986" y="1074013"/>
            <a:chExt cx="3647819" cy="7179523"/>
          </a:xfrm>
        </p:grpSpPr>
        <p:grpSp>
          <p:nvGrpSpPr>
            <p:cNvPr id="233" name="그룹 232"/>
            <p:cNvGrpSpPr/>
            <p:nvPr/>
          </p:nvGrpSpPr>
          <p:grpSpPr>
            <a:xfrm>
              <a:off x="584986" y="4597198"/>
              <a:ext cx="3310399" cy="3656338"/>
              <a:chOff x="4953001" y="1073623"/>
              <a:chExt cx="3310399" cy="3656338"/>
            </a:xfrm>
          </p:grpSpPr>
          <p:grpSp>
            <p:nvGrpSpPr>
              <p:cNvPr id="188" name="그룹 187"/>
              <p:cNvGrpSpPr/>
              <p:nvPr/>
            </p:nvGrpSpPr>
            <p:grpSpPr>
              <a:xfrm>
                <a:off x="5220411" y="1073623"/>
                <a:ext cx="3042989" cy="3656338"/>
                <a:chOff x="1983185" y="1565913"/>
                <a:chExt cx="3042989" cy="3656338"/>
              </a:xfrm>
            </p:grpSpPr>
            <p:sp>
              <p:nvSpPr>
                <p:cNvPr id="189" name="직사각형 188"/>
                <p:cNvSpPr/>
                <p:nvPr/>
              </p:nvSpPr>
              <p:spPr bwMode="auto">
                <a:xfrm rot="600000">
                  <a:off x="1983185" y="2141192"/>
                  <a:ext cx="1872000" cy="2880000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0488" tIns="44450" rIns="90488" bIns="4445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1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ko-KR" altLang="en-US" sz="4000" b="1" i="0" u="none" strike="noStrike" cap="none" normalizeH="0" baseline="0" smtClean="0">
                    <a:ln>
                      <a:noFill/>
                    </a:ln>
                    <a:solidFill>
                      <a:schemeClr val="bg2"/>
                    </a:solidFill>
                    <a:effectLst/>
                    <a:latin typeface="Arial" charset="0"/>
                    <a:ea typeface="굴림체" pitchFamily="49" charset="-127"/>
                  </a:endParaRPr>
                </a:p>
              </p:txBody>
            </p:sp>
            <p:cxnSp>
              <p:nvCxnSpPr>
                <p:cNvPr id="191" name="직선 화살표 연결선 190"/>
                <p:cNvCxnSpPr/>
                <p:nvPr/>
              </p:nvCxnSpPr>
              <p:spPr bwMode="auto">
                <a:xfrm>
                  <a:off x="2919185" y="3596099"/>
                  <a:ext cx="1584000" cy="0"/>
                </a:xfrm>
                <a:prstGeom prst="straightConnector1">
                  <a:avLst/>
                </a:prstGeom>
                <a:solidFill>
                  <a:schemeClr val="accent1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arrow"/>
                </a:ln>
                <a:effectLst/>
              </p:spPr>
            </p:cxnSp>
            <p:sp>
              <p:nvSpPr>
                <p:cNvPr id="192" name="직사각형 191"/>
                <p:cNvSpPr/>
                <p:nvPr/>
              </p:nvSpPr>
              <p:spPr bwMode="auto">
                <a:xfrm rot="600000">
                  <a:off x="2035037" y="4618385"/>
                  <a:ext cx="252000" cy="288000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ysDash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0488" tIns="44450" rIns="90488" bIns="4445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1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ko-KR" altLang="en-US" sz="4000" b="1" i="0" u="none" strike="noStrike" cap="none" normalizeH="0" baseline="0" smtClean="0">
                    <a:ln>
                      <a:noFill/>
                    </a:ln>
                    <a:solidFill>
                      <a:schemeClr val="bg2"/>
                    </a:solidFill>
                    <a:effectLst/>
                    <a:latin typeface="Arial" charset="0"/>
                    <a:ea typeface="굴림체" pitchFamily="49" charset="-127"/>
                  </a:endParaRPr>
                </a:p>
              </p:txBody>
            </p:sp>
            <p:sp>
              <p:nvSpPr>
                <p:cNvPr id="193" name="직사각형 192"/>
                <p:cNvSpPr/>
                <p:nvPr/>
              </p:nvSpPr>
              <p:spPr bwMode="auto">
                <a:xfrm rot="600000">
                  <a:off x="3066474" y="4800226"/>
                  <a:ext cx="252000" cy="288000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ysDash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0488" tIns="44450" rIns="90488" bIns="4445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1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ko-KR" altLang="en-US" sz="4000" b="1" i="0" u="none" strike="noStrike" cap="none" normalizeH="0" baseline="0" smtClean="0">
                    <a:ln>
                      <a:noFill/>
                    </a:ln>
                    <a:solidFill>
                      <a:schemeClr val="bg2"/>
                    </a:solidFill>
                    <a:effectLst/>
                    <a:latin typeface="Arial" charset="0"/>
                    <a:ea typeface="굴림체" pitchFamily="49" charset="-127"/>
                  </a:endParaRPr>
                </a:p>
              </p:txBody>
            </p:sp>
            <p:sp>
              <p:nvSpPr>
                <p:cNvPr id="194" name="사다리꼴 193"/>
                <p:cNvSpPr/>
                <p:nvPr/>
              </p:nvSpPr>
              <p:spPr bwMode="auto">
                <a:xfrm rot="600000">
                  <a:off x="2536059" y="1856193"/>
                  <a:ext cx="252000" cy="216000"/>
                </a:xfrm>
                <a:prstGeom prst="trapezoid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0488" tIns="44450" rIns="90488" bIns="4445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1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ko-KR" altLang="en-US" sz="4000" b="1" i="0" u="none" strike="noStrike" cap="none" normalizeH="0" baseline="0" smtClean="0">
                    <a:ln>
                      <a:noFill/>
                    </a:ln>
                    <a:solidFill>
                      <a:schemeClr val="bg2"/>
                    </a:solidFill>
                    <a:effectLst/>
                    <a:latin typeface="Arial" charset="0"/>
                    <a:ea typeface="굴림체" pitchFamily="49" charset="-127"/>
                  </a:endParaRPr>
                </a:p>
              </p:txBody>
            </p:sp>
            <p:sp>
              <p:nvSpPr>
                <p:cNvPr id="195" name="사다리꼴 194"/>
                <p:cNvSpPr/>
                <p:nvPr/>
              </p:nvSpPr>
              <p:spPr bwMode="auto">
                <a:xfrm rot="600000">
                  <a:off x="3549185" y="2034975"/>
                  <a:ext cx="252000" cy="216000"/>
                </a:xfrm>
                <a:prstGeom prst="trapezoid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0488" tIns="44450" rIns="90488" bIns="4445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1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ko-KR" altLang="en-US" sz="4000" b="1" i="0" u="none" strike="noStrike" cap="none" normalizeH="0" baseline="0" smtClean="0">
                    <a:ln>
                      <a:noFill/>
                    </a:ln>
                    <a:solidFill>
                      <a:schemeClr val="bg2"/>
                    </a:solidFill>
                    <a:effectLst/>
                    <a:latin typeface="Arial" charset="0"/>
                    <a:ea typeface="굴림체" pitchFamily="49" charset="-127"/>
                  </a:endParaRPr>
                </a:p>
              </p:txBody>
            </p:sp>
            <p:cxnSp>
              <p:nvCxnSpPr>
                <p:cNvPr id="196" name="직선 화살표 연결선 195"/>
                <p:cNvCxnSpPr/>
                <p:nvPr/>
              </p:nvCxnSpPr>
              <p:spPr bwMode="auto">
                <a:xfrm>
                  <a:off x="2397074" y="1650320"/>
                  <a:ext cx="0" cy="360000"/>
                </a:xfrm>
                <a:prstGeom prst="straightConnector1">
                  <a:avLst/>
                </a:prstGeom>
                <a:solidFill>
                  <a:schemeClr val="accent1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</p:cxnSp>
            <p:cxnSp>
              <p:nvCxnSpPr>
                <p:cNvPr id="197" name="직선 화살표 연결선 196"/>
                <p:cNvCxnSpPr/>
                <p:nvPr/>
              </p:nvCxnSpPr>
              <p:spPr bwMode="auto">
                <a:xfrm>
                  <a:off x="3960970" y="1927926"/>
                  <a:ext cx="0" cy="360000"/>
                </a:xfrm>
                <a:prstGeom prst="straightConnector1">
                  <a:avLst/>
                </a:prstGeom>
                <a:solidFill>
                  <a:schemeClr val="accent1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</p:cxnSp>
            <p:cxnSp>
              <p:nvCxnSpPr>
                <p:cNvPr id="199" name="직선 화살표 연결선 198"/>
                <p:cNvCxnSpPr/>
                <p:nvPr/>
              </p:nvCxnSpPr>
              <p:spPr bwMode="auto">
                <a:xfrm rot="600000">
                  <a:off x="4166767" y="2340961"/>
                  <a:ext cx="0" cy="1476000"/>
                </a:xfrm>
                <a:prstGeom prst="straightConnector1">
                  <a:avLst/>
                </a:prstGeom>
                <a:solidFill>
                  <a:schemeClr val="accent1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arrow" w="med" len="med"/>
                  <a:tailEnd type="arrow"/>
                </a:ln>
                <a:effectLst/>
              </p:spPr>
            </p:cxnSp>
            <p:cxnSp>
              <p:nvCxnSpPr>
                <p:cNvPr id="200" name="직선 화살표 연결선 199"/>
                <p:cNvCxnSpPr/>
                <p:nvPr/>
              </p:nvCxnSpPr>
              <p:spPr bwMode="auto">
                <a:xfrm rot="6000000">
                  <a:off x="3153002" y="4186866"/>
                  <a:ext cx="0" cy="792000"/>
                </a:xfrm>
                <a:prstGeom prst="straightConnector1">
                  <a:avLst/>
                </a:prstGeom>
                <a:solidFill>
                  <a:schemeClr val="accent1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arrow" w="med" len="med"/>
                  <a:tailEnd type="arrow"/>
                </a:ln>
                <a:effectLst/>
              </p:spPr>
            </p:cxnSp>
            <p:sp>
              <p:nvSpPr>
                <p:cNvPr id="201" name="원호 200"/>
                <p:cNvSpPr/>
                <p:nvPr/>
              </p:nvSpPr>
              <p:spPr bwMode="auto">
                <a:xfrm>
                  <a:off x="2012936" y="2524799"/>
                  <a:ext cx="1800000" cy="1800000"/>
                </a:xfrm>
                <a:prstGeom prst="arc">
                  <a:avLst>
                    <a:gd name="adj1" fmla="val 16181104"/>
                    <a:gd name="adj2" fmla="val 16867034"/>
                  </a:avLst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0488" tIns="44450" rIns="90488" bIns="4445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1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ko-KR" altLang="en-US" sz="4000" b="1" i="0" u="none" strike="noStrike" cap="none" normalizeH="0" baseline="0" smtClean="0">
                    <a:ln>
                      <a:noFill/>
                    </a:ln>
                    <a:solidFill>
                      <a:schemeClr val="bg2"/>
                    </a:solidFill>
                    <a:effectLst/>
                    <a:latin typeface="Arial" charset="0"/>
                    <a:ea typeface="굴림체" pitchFamily="49" charset="-127"/>
                  </a:endParaRPr>
                </a:p>
              </p:txBody>
            </p:sp>
            <p:cxnSp>
              <p:nvCxnSpPr>
                <p:cNvPr id="202" name="직선 연결선 201"/>
                <p:cNvCxnSpPr/>
                <p:nvPr/>
              </p:nvCxnSpPr>
              <p:spPr bwMode="auto">
                <a:xfrm rot="600000" flipV="1">
                  <a:off x="2913141" y="2014145"/>
                  <a:ext cx="0" cy="3208106"/>
                </a:xfrm>
                <a:prstGeom prst="line">
                  <a:avLst/>
                </a:prstGeom>
                <a:solidFill>
                  <a:schemeClr val="accent1"/>
                </a:solidFill>
                <a:ln w="12700" cap="flat" cmpd="sng" algn="ctr">
                  <a:solidFill>
                    <a:schemeClr val="tx1"/>
                  </a:solidFill>
                  <a:prstDash val="lgDashDot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03" name="직선 연결선 202"/>
                <p:cNvCxnSpPr/>
                <p:nvPr/>
              </p:nvCxnSpPr>
              <p:spPr bwMode="auto">
                <a:xfrm rot="600000" flipV="1">
                  <a:off x="2913116" y="3705497"/>
                  <a:ext cx="1260000" cy="0"/>
                </a:xfrm>
                <a:prstGeom prst="line">
                  <a:avLst/>
                </a:prstGeom>
                <a:solidFill>
                  <a:schemeClr val="accent1"/>
                </a:solidFill>
                <a:ln w="12700" cap="flat" cmpd="sng" algn="ctr">
                  <a:solidFill>
                    <a:schemeClr val="tx1"/>
                  </a:solidFill>
                  <a:prstDash val="lgDashDot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04" name="직선 연결선 203"/>
                <p:cNvCxnSpPr/>
                <p:nvPr/>
              </p:nvCxnSpPr>
              <p:spPr bwMode="auto">
                <a:xfrm flipV="1">
                  <a:off x="2919731" y="1652099"/>
                  <a:ext cx="0" cy="1944000"/>
                </a:xfrm>
                <a:prstGeom prst="line">
                  <a:avLst/>
                </a:prstGeom>
                <a:solidFill>
                  <a:schemeClr val="accent1"/>
                </a:solidFill>
                <a:ln w="12700" cap="flat" cmpd="sng" algn="ctr">
                  <a:solidFill>
                    <a:schemeClr val="tx1"/>
                  </a:solidFill>
                  <a:prstDash val="lgDashDot"/>
                  <a:round/>
                  <a:headEnd type="none" w="med" len="med"/>
                  <a:tailEnd type="none" w="med" len="med"/>
                </a:ln>
                <a:effectLst/>
              </p:spPr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5" name="직사각형 204"/>
                    <p:cNvSpPr/>
                    <p:nvPr/>
                  </p:nvSpPr>
                  <p:spPr>
                    <a:xfrm>
                      <a:off x="4444412" y="3432201"/>
                      <a:ext cx="581762" cy="273408"/>
                    </a:xfrm>
                    <a:prstGeom prst="rect">
                      <a:avLst/>
                    </a:prstGeom>
                    <a:noFill/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ko-KR" altLang="ko-KR" sz="11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sz="11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altLang="ko-KR" sz="1100" b="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𝑘</m:t>
                                </m:r>
                                <m:r>
                                  <a:rPr lang="en-US" altLang="ko-KR" sz="1100" b="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altLang="ko-KR" sz="1100" b="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𝑙</m:t>
                                </m:r>
                                <m:r>
                                  <a:rPr lang="en-US" altLang="ko-KR" sz="11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−1</m:t>
                                </m:r>
                              </m:sub>
                              <m:sup/>
                            </m:sSubSup>
                          </m:oMath>
                        </m:oMathPara>
                      </a14:m>
                      <a:endParaRPr lang="ko-KR" altLang="ko-KR" sz="1100" b="0" i="1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05" name="직사각형 204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444412" y="3432201"/>
                      <a:ext cx="581762" cy="273408"/>
                    </a:xfrm>
                    <a:prstGeom prst="rect">
                      <a:avLst/>
                    </a:prstGeom>
                    <a:blipFill rotWithShape="1">
                      <a:blip r:embed="rId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6" name="직사각형 205"/>
                    <p:cNvSpPr/>
                    <p:nvPr/>
                  </p:nvSpPr>
                  <p:spPr>
                    <a:xfrm>
                      <a:off x="3888339" y="1869191"/>
                      <a:ext cx="575799" cy="282257"/>
                    </a:xfrm>
                    <a:prstGeom prst="rect">
                      <a:avLst/>
                    </a:prstGeom>
                    <a:noFill/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ko-KR" sz="11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−</m:t>
                            </m:r>
                            <m:sSubSup>
                              <m:sSubSupPr>
                                <m:ctrlPr>
                                  <a:rPr lang="ko-KR" altLang="ko-KR" sz="11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sz="1100" b="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altLang="ko-KR" sz="1100" b="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𝑘</m:t>
                                </m:r>
                                <m:r>
                                  <a:rPr lang="en-US" altLang="ko-KR" sz="1100" b="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altLang="ko-KR" sz="1100" b="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𝑙</m:t>
                                </m:r>
                              </m:sub>
                              <m:sup>
                                <m:r>
                                  <a:rPr lang="en-US" altLang="ko-KR" sz="11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𝑉𝑅</m:t>
                                </m:r>
                              </m:sup>
                            </m:sSubSup>
                          </m:oMath>
                        </m:oMathPara>
                      </a14:m>
                      <a:endParaRPr lang="ko-KR" altLang="ko-KR" sz="1100" b="0" i="1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06" name="직사각형 205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888339" y="1869191"/>
                      <a:ext cx="575799" cy="282257"/>
                    </a:xfrm>
                    <a:prstGeom prst="rect">
                      <a:avLst/>
                    </a:prstGeom>
                    <a:blipFill rotWithShape="1">
                      <a:blip r:embed="rId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7" name="직사각형 206"/>
                    <p:cNvSpPr/>
                    <p:nvPr/>
                  </p:nvSpPr>
                  <p:spPr>
                    <a:xfrm>
                      <a:off x="2329820" y="1565913"/>
                      <a:ext cx="564257" cy="282257"/>
                    </a:xfrm>
                    <a:prstGeom prst="rect">
                      <a:avLst/>
                    </a:prstGeom>
                    <a:noFill/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ko-KR" sz="11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−</m:t>
                            </m:r>
                            <m:sSubSup>
                              <m:sSubSupPr>
                                <m:ctrlPr>
                                  <a:rPr lang="ko-KR" altLang="ko-KR" sz="11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sz="1100" b="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altLang="ko-KR" sz="1100" b="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𝑘</m:t>
                                </m:r>
                                <m:r>
                                  <a:rPr lang="en-US" altLang="ko-KR" sz="1100" b="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altLang="ko-KR" sz="1100" b="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𝑙</m:t>
                                </m:r>
                              </m:sub>
                              <m:sup>
                                <m:r>
                                  <a:rPr lang="en-US" altLang="ko-KR" sz="11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𝑉𝐿</m:t>
                                </m:r>
                              </m:sup>
                            </m:sSubSup>
                          </m:oMath>
                        </m:oMathPara>
                      </a14:m>
                      <a:endParaRPr lang="ko-KR" altLang="ko-KR" sz="1100" b="0" i="1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07" name="직사각형 20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29820" y="1565913"/>
                      <a:ext cx="564257" cy="282257"/>
                    </a:xfrm>
                    <a:prstGeom prst="rect">
                      <a:avLst/>
                    </a:prstGeom>
                    <a:blipFill rotWithShape="1"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8" name="직사각형 207"/>
                    <p:cNvSpPr/>
                    <p:nvPr/>
                  </p:nvSpPr>
                  <p:spPr>
                    <a:xfrm rot="600000">
                      <a:off x="2858806" y="4320686"/>
                      <a:ext cx="580159" cy="273408"/>
                    </a:xfrm>
                    <a:prstGeom prst="rect">
                      <a:avLst/>
                    </a:prstGeom>
                    <a:noFill/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ko-KR" altLang="ko-KR" sz="11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sz="11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ko-KR" sz="1100" b="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𝑘</m:t>
                                </m:r>
                                <m:r>
                                  <a:rPr lang="en-US" altLang="ko-KR" sz="1100" b="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altLang="ko-KR" sz="1100" b="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𝑙</m:t>
                                </m:r>
                                <m:r>
                                  <a:rPr lang="en-US" altLang="ko-KR" sz="11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−1</m:t>
                                </m:r>
                              </m:sub>
                              <m:sup/>
                            </m:sSubSup>
                          </m:oMath>
                        </m:oMathPara>
                      </a14:m>
                      <a:endParaRPr lang="ko-KR" altLang="ko-KR" sz="1100" b="0" i="1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08" name="직사각형 207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rot="600000">
                      <a:off x="2858806" y="4320686"/>
                      <a:ext cx="580159" cy="273408"/>
                    </a:xfrm>
                    <a:prstGeom prst="rect">
                      <a:avLst/>
                    </a:prstGeom>
                    <a:blipFill rotWithShape="1"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10" name="직사각형 209"/>
                    <p:cNvSpPr/>
                    <p:nvPr/>
                  </p:nvSpPr>
                  <p:spPr>
                    <a:xfrm rot="16800000">
                      <a:off x="3761846" y="2978036"/>
                      <a:ext cx="580159" cy="273408"/>
                    </a:xfrm>
                    <a:prstGeom prst="rect">
                      <a:avLst/>
                    </a:prstGeom>
                    <a:noFill/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ko-KR" altLang="ko-KR" sz="11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sz="11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altLang="ko-KR" sz="1100" b="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𝑘</m:t>
                                </m:r>
                                <m:r>
                                  <a:rPr lang="en-US" altLang="ko-KR" sz="1100" b="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altLang="ko-KR" sz="1100" b="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𝑙</m:t>
                                </m:r>
                                <m:r>
                                  <a:rPr lang="en-US" altLang="ko-KR" sz="11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−1</m:t>
                                </m:r>
                              </m:sub>
                              <m:sup/>
                            </m:sSubSup>
                          </m:oMath>
                        </m:oMathPara>
                      </a14:m>
                      <a:endParaRPr lang="ko-KR" altLang="ko-KR" sz="1100" b="0" i="1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10" name="직사각형 209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rot="16800000">
                      <a:off x="3761846" y="2978036"/>
                      <a:ext cx="580159" cy="273408"/>
                    </a:xfrm>
                    <a:prstGeom prst="rect">
                      <a:avLst/>
                    </a:prstGeom>
                    <a:blipFill rotWithShape="1"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11" name="직사각형 210"/>
                    <p:cNvSpPr/>
                    <p:nvPr/>
                  </p:nvSpPr>
                  <p:spPr>
                    <a:xfrm>
                      <a:off x="2414133" y="2337114"/>
                      <a:ext cx="576825" cy="273408"/>
                    </a:xfrm>
                    <a:prstGeom prst="rect">
                      <a:avLst/>
                    </a:prstGeom>
                    <a:noFill/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ko-KR" altLang="ko-KR" sz="11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ko-KR" altLang="en-US" sz="11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ko-KR" sz="1100" b="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𝑘</m:t>
                                </m:r>
                                <m:r>
                                  <a:rPr lang="en-US" altLang="ko-KR" sz="1100" b="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altLang="ko-KR" sz="1100" b="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𝑙</m:t>
                                </m:r>
                                <m:r>
                                  <a:rPr lang="en-US" altLang="ko-KR" sz="11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−1</m:t>
                                </m:r>
                              </m:sub>
                              <m:sup/>
                            </m:sSubSup>
                          </m:oMath>
                        </m:oMathPara>
                      </a14:m>
                      <a:endParaRPr lang="ko-KR" altLang="ko-KR" sz="1100" b="0" i="1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11" name="직사각형 210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414133" y="2337114"/>
                      <a:ext cx="576825" cy="273408"/>
                    </a:xfrm>
                    <a:prstGeom prst="rect">
                      <a:avLst/>
                    </a:prstGeom>
                    <a:blipFill rotWithShape="1">
                      <a:blip r:embed="rId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212" name="직선 화살표 연결선 211"/>
                <p:cNvCxnSpPr/>
                <p:nvPr/>
              </p:nvCxnSpPr>
              <p:spPr bwMode="auto">
                <a:xfrm rot="6000000">
                  <a:off x="3537078" y="1982321"/>
                  <a:ext cx="0" cy="792000"/>
                </a:xfrm>
                <a:prstGeom prst="straightConnector1">
                  <a:avLst/>
                </a:prstGeom>
                <a:solidFill>
                  <a:schemeClr val="accent1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arrow" w="med" len="med"/>
                  <a:tailEnd type="arrow"/>
                </a:ln>
                <a:effectLst/>
              </p:spPr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13" name="직사각형 212"/>
                    <p:cNvSpPr/>
                    <p:nvPr/>
                  </p:nvSpPr>
                  <p:spPr>
                    <a:xfrm rot="600000">
                      <a:off x="3296892" y="2314409"/>
                      <a:ext cx="445507" cy="273408"/>
                    </a:xfrm>
                    <a:prstGeom prst="rect">
                      <a:avLst/>
                    </a:prstGeom>
                    <a:noFill/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ko-KR" altLang="ko-KR" sz="11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sz="11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ko-KR" sz="1100" b="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𝑘</m:t>
                                </m:r>
                                <m:r>
                                  <a:rPr lang="en-US" altLang="ko-KR" sz="1100" b="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altLang="ko-KR" sz="1100" b="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𝑙</m:t>
                                </m:r>
                              </m:sub>
                              <m:sup/>
                            </m:sSubSup>
                          </m:oMath>
                        </m:oMathPara>
                      </a14:m>
                      <a:endParaRPr lang="ko-KR" altLang="ko-KR" sz="1100" b="0" i="1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13" name="직사각형 21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rot="600000">
                      <a:off x="3296892" y="2314409"/>
                      <a:ext cx="445507" cy="273408"/>
                    </a:xfrm>
                    <a:prstGeom prst="rect">
                      <a:avLst/>
                    </a:prstGeom>
                    <a:blipFill rotWithShape="1"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223" name="그룹 222"/>
              <p:cNvGrpSpPr/>
              <p:nvPr/>
            </p:nvGrpSpPr>
            <p:grpSpPr>
              <a:xfrm>
                <a:off x="4953001" y="3318892"/>
                <a:ext cx="2188215" cy="1395349"/>
                <a:chOff x="4288132" y="4724050"/>
                <a:chExt cx="2188215" cy="1395349"/>
              </a:xfrm>
            </p:grpSpPr>
            <p:sp>
              <p:nvSpPr>
                <p:cNvPr id="219" name="이중 물결 218"/>
                <p:cNvSpPr/>
                <p:nvPr/>
              </p:nvSpPr>
              <p:spPr>
                <a:xfrm>
                  <a:off x="4488403" y="4724050"/>
                  <a:ext cx="1901825" cy="914400"/>
                </a:xfrm>
                <a:prstGeom prst="doubleWav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0" name="순서도: 처리 219"/>
                <p:cNvSpPr/>
                <p:nvPr/>
              </p:nvSpPr>
              <p:spPr>
                <a:xfrm>
                  <a:off x="4358229" y="4784092"/>
                  <a:ext cx="250824" cy="809624"/>
                </a:xfrm>
                <a:prstGeom prst="flowChartProcess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2" name="순서도: 처리 221"/>
                <p:cNvSpPr/>
                <p:nvPr/>
              </p:nvSpPr>
              <p:spPr>
                <a:xfrm>
                  <a:off x="4288132" y="4982539"/>
                  <a:ext cx="2120674" cy="1136860"/>
                </a:xfrm>
                <a:prstGeom prst="flowChartProcess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5" name="순서도: 처리 224"/>
                <p:cNvSpPr/>
                <p:nvPr/>
              </p:nvSpPr>
              <p:spPr>
                <a:xfrm rot="18464271">
                  <a:off x="6283394" y="4802910"/>
                  <a:ext cx="250824" cy="135082"/>
                </a:xfrm>
                <a:prstGeom prst="flowChartProcess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232" name="그룹 231"/>
            <p:cNvGrpSpPr/>
            <p:nvPr/>
          </p:nvGrpSpPr>
          <p:grpSpPr>
            <a:xfrm>
              <a:off x="1199052" y="1074013"/>
              <a:ext cx="3033753" cy="3714841"/>
              <a:chOff x="1199052" y="1074013"/>
              <a:chExt cx="3033753" cy="3714841"/>
            </a:xfrm>
          </p:grpSpPr>
          <p:grpSp>
            <p:nvGrpSpPr>
              <p:cNvPr id="158" name="그룹 157"/>
              <p:cNvGrpSpPr/>
              <p:nvPr/>
            </p:nvGrpSpPr>
            <p:grpSpPr>
              <a:xfrm>
                <a:off x="1199052" y="1094252"/>
                <a:ext cx="3033753" cy="3694602"/>
                <a:chOff x="1828787" y="1856193"/>
                <a:chExt cx="3033753" cy="3694602"/>
              </a:xfrm>
            </p:grpSpPr>
            <p:sp>
              <p:nvSpPr>
                <p:cNvPr id="41" name="직사각형 40"/>
                <p:cNvSpPr/>
                <p:nvPr/>
              </p:nvSpPr>
              <p:spPr bwMode="auto">
                <a:xfrm rot="600000">
                  <a:off x="1983185" y="2141192"/>
                  <a:ext cx="1872000" cy="2880000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0488" tIns="44450" rIns="90488" bIns="4445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1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ko-KR" altLang="en-US" sz="4000" b="1" i="0" u="none" strike="noStrike" cap="none" normalizeH="0" baseline="0" smtClean="0">
                    <a:ln>
                      <a:noFill/>
                    </a:ln>
                    <a:solidFill>
                      <a:schemeClr val="bg2"/>
                    </a:solidFill>
                    <a:effectLst/>
                    <a:latin typeface="Arial" charset="0"/>
                    <a:ea typeface="굴림체" pitchFamily="49" charset="-127"/>
                  </a:endParaRPr>
                </a:p>
              </p:txBody>
            </p:sp>
            <p:cxnSp>
              <p:nvCxnSpPr>
                <p:cNvPr id="43" name="직선 화살표 연결선 42"/>
                <p:cNvCxnSpPr/>
                <p:nvPr/>
              </p:nvCxnSpPr>
              <p:spPr bwMode="auto">
                <a:xfrm>
                  <a:off x="2919185" y="3596099"/>
                  <a:ext cx="1584000" cy="0"/>
                </a:xfrm>
                <a:prstGeom prst="straightConnector1">
                  <a:avLst/>
                </a:prstGeom>
                <a:solidFill>
                  <a:schemeClr val="accent1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arrow"/>
                </a:ln>
                <a:effectLst/>
              </p:spPr>
            </p:cxnSp>
            <p:sp>
              <p:nvSpPr>
                <p:cNvPr id="55" name="직사각형 54"/>
                <p:cNvSpPr/>
                <p:nvPr/>
              </p:nvSpPr>
              <p:spPr bwMode="auto">
                <a:xfrm rot="600000">
                  <a:off x="2035037" y="4618385"/>
                  <a:ext cx="252000" cy="288000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ysDash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0488" tIns="44450" rIns="90488" bIns="4445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1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ko-KR" altLang="en-US" sz="4000" b="1" i="0" u="none" strike="noStrike" cap="none" normalizeH="0" baseline="0" smtClean="0">
                    <a:ln>
                      <a:noFill/>
                    </a:ln>
                    <a:solidFill>
                      <a:schemeClr val="bg2"/>
                    </a:solidFill>
                    <a:effectLst/>
                    <a:latin typeface="Arial" charset="0"/>
                    <a:ea typeface="굴림체" pitchFamily="49" charset="-127"/>
                  </a:endParaRPr>
                </a:p>
              </p:txBody>
            </p:sp>
            <p:sp>
              <p:nvSpPr>
                <p:cNvPr id="56" name="직사각형 55"/>
                <p:cNvSpPr/>
                <p:nvPr/>
              </p:nvSpPr>
              <p:spPr bwMode="auto">
                <a:xfrm rot="600000">
                  <a:off x="3066474" y="4800226"/>
                  <a:ext cx="252000" cy="288000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ysDash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0488" tIns="44450" rIns="90488" bIns="4445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1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ko-KR" altLang="en-US" sz="4000" b="1" i="0" u="none" strike="noStrike" cap="none" normalizeH="0" baseline="0" smtClean="0">
                    <a:ln>
                      <a:noFill/>
                    </a:ln>
                    <a:solidFill>
                      <a:schemeClr val="bg2"/>
                    </a:solidFill>
                    <a:effectLst/>
                    <a:latin typeface="Arial" charset="0"/>
                    <a:ea typeface="굴림체" pitchFamily="49" charset="-127"/>
                  </a:endParaRPr>
                </a:p>
              </p:txBody>
            </p:sp>
            <p:sp>
              <p:nvSpPr>
                <p:cNvPr id="57" name="사다리꼴 56"/>
                <p:cNvSpPr/>
                <p:nvPr/>
              </p:nvSpPr>
              <p:spPr bwMode="auto">
                <a:xfrm rot="600000">
                  <a:off x="2536059" y="1856193"/>
                  <a:ext cx="252000" cy="216000"/>
                </a:xfrm>
                <a:prstGeom prst="trapezoid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0488" tIns="44450" rIns="90488" bIns="4445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1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ko-KR" altLang="en-US" sz="4000" b="1" i="0" u="none" strike="noStrike" cap="none" normalizeH="0" baseline="0" smtClean="0">
                    <a:ln>
                      <a:noFill/>
                    </a:ln>
                    <a:solidFill>
                      <a:schemeClr val="bg2"/>
                    </a:solidFill>
                    <a:effectLst/>
                    <a:latin typeface="Arial" charset="0"/>
                    <a:ea typeface="굴림체" pitchFamily="49" charset="-127"/>
                  </a:endParaRPr>
                </a:p>
              </p:txBody>
            </p:sp>
            <p:sp>
              <p:nvSpPr>
                <p:cNvPr id="58" name="사다리꼴 57"/>
                <p:cNvSpPr/>
                <p:nvPr/>
              </p:nvSpPr>
              <p:spPr bwMode="auto">
                <a:xfrm rot="600000">
                  <a:off x="3549185" y="2034975"/>
                  <a:ext cx="252000" cy="216000"/>
                </a:xfrm>
                <a:prstGeom prst="trapezoid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0488" tIns="44450" rIns="90488" bIns="4445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1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ko-KR" altLang="en-US" sz="4000" b="1" i="0" u="none" strike="noStrike" cap="none" normalizeH="0" baseline="0" smtClean="0">
                    <a:ln>
                      <a:noFill/>
                    </a:ln>
                    <a:solidFill>
                      <a:schemeClr val="bg2"/>
                    </a:solidFill>
                    <a:effectLst/>
                    <a:latin typeface="Arial" charset="0"/>
                    <a:ea typeface="굴림체" pitchFamily="49" charset="-127"/>
                  </a:endParaRPr>
                </a:p>
              </p:txBody>
            </p:sp>
            <p:cxnSp>
              <p:nvCxnSpPr>
                <p:cNvPr id="69" name="직선 화살표 연결선 68"/>
                <p:cNvCxnSpPr/>
                <p:nvPr/>
              </p:nvCxnSpPr>
              <p:spPr bwMode="auto">
                <a:xfrm>
                  <a:off x="1894235" y="4873849"/>
                  <a:ext cx="0" cy="360000"/>
                </a:xfrm>
                <a:prstGeom prst="straightConnector1">
                  <a:avLst/>
                </a:prstGeom>
                <a:solidFill>
                  <a:schemeClr val="accent1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triangle" w="med" len="med"/>
                  <a:tailEnd type="none"/>
                </a:ln>
                <a:effectLst/>
              </p:spPr>
            </p:cxnSp>
            <p:cxnSp>
              <p:nvCxnSpPr>
                <p:cNvPr id="70" name="직선 화살표 연결선 69"/>
                <p:cNvCxnSpPr/>
                <p:nvPr/>
              </p:nvCxnSpPr>
              <p:spPr bwMode="auto">
                <a:xfrm>
                  <a:off x="3458131" y="5151455"/>
                  <a:ext cx="0" cy="360000"/>
                </a:xfrm>
                <a:prstGeom prst="straightConnector1">
                  <a:avLst/>
                </a:prstGeom>
                <a:solidFill>
                  <a:schemeClr val="accent1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triangle" w="med" len="med"/>
                  <a:tailEnd type="none"/>
                </a:ln>
                <a:effectLst/>
              </p:spPr>
            </p:cxnSp>
            <p:cxnSp>
              <p:nvCxnSpPr>
                <p:cNvPr id="73" name="직선 화살표 연결선 72"/>
                <p:cNvCxnSpPr/>
                <p:nvPr/>
              </p:nvCxnSpPr>
              <p:spPr bwMode="auto">
                <a:xfrm rot="600000">
                  <a:off x="3912528" y="3776099"/>
                  <a:ext cx="0" cy="1476000"/>
                </a:xfrm>
                <a:prstGeom prst="straightConnector1">
                  <a:avLst/>
                </a:prstGeom>
                <a:solidFill>
                  <a:schemeClr val="accent1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arrow" w="med" len="med"/>
                  <a:tailEnd type="arrow"/>
                </a:ln>
                <a:effectLst/>
              </p:spPr>
            </p:cxnSp>
            <p:cxnSp>
              <p:nvCxnSpPr>
                <p:cNvPr id="75" name="직선 화살표 연결선 74"/>
                <p:cNvCxnSpPr/>
                <p:nvPr/>
              </p:nvCxnSpPr>
              <p:spPr bwMode="auto">
                <a:xfrm rot="6000000">
                  <a:off x="3153002" y="4186866"/>
                  <a:ext cx="0" cy="792000"/>
                </a:xfrm>
                <a:prstGeom prst="straightConnector1">
                  <a:avLst/>
                </a:prstGeom>
                <a:solidFill>
                  <a:schemeClr val="accent1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arrow" w="med" len="med"/>
                  <a:tailEnd type="arrow"/>
                </a:ln>
                <a:effectLst/>
              </p:spPr>
            </p:cxnSp>
            <p:sp>
              <p:nvSpPr>
                <p:cNvPr id="77" name="원호 76"/>
                <p:cNvSpPr/>
                <p:nvPr/>
              </p:nvSpPr>
              <p:spPr bwMode="auto">
                <a:xfrm rot="10800000">
                  <a:off x="2012936" y="2484391"/>
                  <a:ext cx="1800000" cy="1800000"/>
                </a:xfrm>
                <a:prstGeom prst="arc">
                  <a:avLst>
                    <a:gd name="adj1" fmla="val 16181104"/>
                    <a:gd name="adj2" fmla="val 16663094"/>
                  </a:avLst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0488" tIns="44450" rIns="90488" bIns="4445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1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ko-KR" altLang="en-US" sz="4000" b="1" i="0" u="none" strike="noStrike" cap="none" normalizeH="0" baseline="0" smtClean="0">
                    <a:ln>
                      <a:noFill/>
                    </a:ln>
                    <a:solidFill>
                      <a:schemeClr val="bg2"/>
                    </a:solidFill>
                    <a:effectLst/>
                    <a:latin typeface="Arial" charset="0"/>
                    <a:ea typeface="굴림체" pitchFamily="49" charset="-127"/>
                  </a:endParaRPr>
                </a:p>
              </p:txBody>
            </p:sp>
            <p:cxnSp>
              <p:nvCxnSpPr>
                <p:cNvPr id="78" name="직선 연결선 77"/>
                <p:cNvCxnSpPr/>
                <p:nvPr/>
              </p:nvCxnSpPr>
              <p:spPr bwMode="auto">
                <a:xfrm rot="600000" flipV="1">
                  <a:off x="2913141" y="2014145"/>
                  <a:ext cx="0" cy="3208106"/>
                </a:xfrm>
                <a:prstGeom prst="line">
                  <a:avLst/>
                </a:prstGeom>
                <a:solidFill>
                  <a:schemeClr val="accent1"/>
                </a:solidFill>
                <a:ln w="12700" cap="flat" cmpd="sng" algn="ctr">
                  <a:solidFill>
                    <a:schemeClr val="tx1"/>
                  </a:solidFill>
                  <a:prstDash val="lgDashDot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79" name="직선 연결선 78"/>
                <p:cNvCxnSpPr/>
                <p:nvPr/>
              </p:nvCxnSpPr>
              <p:spPr bwMode="auto">
                <a:xfrm rot="600000" flipV="1">
                  <a:off x="2913116" y="3705497"/>
                  <a:ext cx="1260000" cy="0"/>
                </a:xfrm>
                <a:prstGeom prst="line">
                  <a:avLst/>
                </a:prstGeom>
                <a:solidFill>
                  <a:schemeClr val="accent1"/>
                </a:solidFill>
                <a:ln w="12700" cap="flat" cmpd="sng" algn="ctr">
                  <a:solidFill>
                    <a:schemeClr val="tx1"/>
                  </a:solidFill>
                  <a:prstDash val="lgDashDot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81" name="직선 연결선 80"/>
                <p:cNvCxnSpPr/>
                <p:nvPr/>
              </p:nvCxnSpPr>
              <p:spPr bwMode="auto">
                <a:xfrm flipV="1">
                  <a:off x="2919286" y="3596098"/>
                  <a:ext cx="0" cy="720000"/>
                </a:xfrm>
                <a:prstGeom prst="line">
                  <a:avLst/>
                </a:prstGeom>
                <a:solidFill>
                  <a:schemeClr val="accent1"/>
                </a:solidFill>
                <a:ln w="12700" cap="flat" cmpd="sng" algn="ctr">
                  <a:solidFill>
                    <a:schemeClr val="tx1"/>
                  </a:solidFill>
                  <a:prstDash val="lgDashDot"/>
                  <a:round/>
                  <a:headEnd type="none" w="med" len="med"/>
                  <a:tailEnd type="none" w="med" len="med"/>
                </a:ln>
                <a:effectLst/>
              </p:spPr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" name="직사각형 16"/>
                    <p:cNvSpPr/>
                    <p:nvPr/>
                  </p:nvSpPr>
                  <p:spPr>
                    <a:xfrm>
                      <a:off x="4444412" y="3432201"/>
                      <a:ext cx="418128" cy="265329"/>
                    </a:xfrm>
                    <a:prstGeom prst="rect">
                      <a:avLst/>
                    </a:prstGeom>
                    <a:noFill/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ko-KR" altLang="ko-KR" sz="11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sz="11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altLang="ko-KR" sz="1100" b="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𝑘</m:t>
                                </m:r>
                                <m:r>
                                  <a:rPr lang="en-US" altLang="ko-KR" sz="1100" b="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altLang="ko-KR" sz="1100" b="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𝑙</m:t>
                                </m:r>
                              </m:sub>
                              <m:sup/>
                            </m:sSubSup>
                          </m:oMath>
                        </m:oMathPara>
                      </a14:m>
                      <a:endParaRPr lang="ko-KR" altLang="ko-KR" sz="1100" b="0" i="1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7" name="직사각형 1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444412" y="3432201"/>
                      <a:ext cx="418128" cy="265329"/>
                    </a:xfrm>
                    <a:prstGeom prst="rect">
                      <a:avLst/>
                    </a:prstGeom>
                    <a:blipFill rotWithShape="1">
                      <a:blip r:embed="rId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" name="직사각형 19"/>
                    <p:cNvSpPr/>
                    <p:nvPr/>
                  </p:nvSpPr>
                  <p:spPr>
                    <a:xfrm>
                      <a:off x="3423511" y="5284568"/>
                      <a:ext cx="453265" cy="266227"/>
                    </a:xfrm>
                    <a:prstGeom prst="rect">
                      <a:avLst/>
                    </a:prstGeom>
                    <a:noFill/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ko-KR" altLang="ko-KR" sz="11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sz="1100" b="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altLang="ko-KR" sz="1100" b="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𝑘</m:t>
                                </m:r>
                                <m:r>
                                  <a:rPr lang="en-US" altLang="ko-KR" sz="1100" b="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altLang="ko-KR" sz="1100" b="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𝑙</m:t>
                                </m:r>
                              </m:sub>
                              <m:sup>
                                <m:r>
                                  <a:rPr lang="en-US" altLang="ko-KR" sz="11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𝑉𝑅</m:t>
                                </m:r>
                              </m:sup>
                            </m:sSubSup>
                          </m:oMath>
                        </m:oMathPara>
                      </a14:m>
                      <a:endParaRPr lang="ko-KR" altLang="ko-KR" sz="1100" b="0" i="1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0" name="직사각형 19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23511" y="5284568"/>
                      <a:ext cx="453265" cy="266227"/>
                    </a:xfrm>
                    <a:prstGeom prst="rect">
                      <a:avLst/>
                    </a:prstGeom>
                    <a:blipFill rotWithShape="1">
                      <a:blip r:embed="rId1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3" name="직사각형 22"/>
                    <p:cNvSpPr/>
                    <p:nvPr/>
                  </p:nvSpPr>
                  <p:spPr>
                    <a:xfrm>
                      <a:off x="1828787" y="5018341"/>
                      <a:ext cx="441723" cy="266227"/>
                    </a:xfrm>
                    <a:prstGeom prst="rect">
                      <a:avLst/>
                    </a:prstGeom>
                    <a:noFill/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ko-KR" altLang="ko-KR" sz="11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sz="1100" b="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altLang="ko-KR" sz="1100" b="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𝑘</m:t>
                                </m:r>
                                <m:r>
                                  <a:rPr lang="en-US" altLang="ko-KR" sz="1100" b="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altLang="ko-KR" sz="1100" b="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𝑙</m:t>
                                </m:r>
                              </m:sub>
                              <m:sup>
                                <m:r>
                                  <a:rPr lang="en-US" altLang="ko-KR" sz="11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𝑉𝐿</m:t>
                                </m:r>
                              </m:sup>
                            </m:sSubSup>
                          </m:oMath>
                        </m:oMathPara>
                      </a14:m>
                      <a:endParaRPr lang="ko-KR" altLang="ko-KR" sz="1100" b="0" i="1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3" name="직사각형 2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28787" y="5018341"/>
                      <a:ext cx="441723" cy="266227"/>
                    </a:xfrm>
                    <a:prstGeom prst="rect">
                      <a:avLst/>
                    </a:prstGeom>
                    <a:blipFill rotWithShape="1">
                      <a:blip r:embed="rId1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0" name="직사각형 29"/>
                    <p:cNvSpPr/>
                    <p:nvPr/>
                  </p:nvSpPr>
                  <p:spPr>
                    <a:xfrm rot="600000">
                      <a:off x="2939020" y="4328989"/>
                      <a:ext cx="419730" cy="256802"/>
                    </a:xfrm>
                    <a:prstGeom prst="rect">
                      <a:avLst/>
                    </a:prstGeom>
                    <a:noFill/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ko-KR" altLang="ko-KR" sz="11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sz="11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ko-KR" sz="1100" b="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𝑘</m:t>
                                </m:r>
                                <m:r>
                                  <a:rPr lang="en-US" altLang="ko-KR" sz="1100" b="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altLang="ko-KR" sz="1100" b="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𝑙</m:t>
                                </m:r>
                              </m:sub>
                              <m:sup/>
                            </m:sSubSup>
                          </m:oMath>
                        </m:oMathPara>
                      </a14:m>
                      <a:endParaRPr lang="ko-KR" altLang="ko-KR" sz="1100" b="0" i="1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30" name="직사각형 29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rot="600000">
                      <a:off x="2939020" y="4328989"/>
                      <a:ext cx="419730" cy="256802"/>
                    </a:xfrm>
                    <a:prstGeom prst="rect">
                      <a:avLst/>
                    </a:prstGeom>
                    <a:blipFill rotWithShape="1">
                      <a:blip r:embed="rId1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3" name="직사각형 32"/>
                    <p:cNvSpPr/>
                    <p:nvPr/>
                  </p:nvSpPr>
                  <p:spPr>
                    <a:xfrm rot="16800000">
                      <a:off x="3617229" y="4227668"/>
                      <a:ext cx="416524" cy="256802"/>
                    </a:xfrm>
                    <a:prstGeom prst="rect">
                      <a:avLst/>
                    </a:prstGeom>
                    <a:noFill/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ko-KR" altLang="ko-KR" sz="11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sz="11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altLang="ko-KR" sz="1100" b="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𝑘</m:t>
                                </m:r>
                                <m:r>
                                  <a:rPr lang="en-US" altLang="ko-KR" sz="1100" b="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altLang="ko-KR" sz="1100" b="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𝑙</m:t>
                                </m:r>
                              </m:sub>
                              <m:sup/>
                            </m:sSubSup>
                          </m:oMath>
                        </m:oMathPara>
                      </a14:m>
                      <a:endParaRPr lang="ko-KR" altLang="ko-KR" sz="1100" b="0" i="1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33" name="직사각형 3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rot="16800000">
                      <a:off x="3617229" y="4227668"/>
                      <a:ext cx="416524" cy="256802"/>
                    </a:xfrm>
                    <a:prstGeom prst="rect">
                      <a:avLst/>
                    </a:prstGeom>
                    <a:blipFill rotWithShape="1">
                      <a:blip r:embed="rId1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5" name="직사각형 34"/>
                    <p:cNvSpPr/>
                    <p:nvPr/>
                  </p:nvSpPr>
                  <p:spPr>
                    <a:xfrm>
                      <a:off x="2453397" y="4111023"/>
                      <a:ext cx="416524" cy="256802"/>
                    </a:xfrm>
                    <a:prstGeom prst="rect">
                      <a:avLst/>
                    </a:prstGeom>
                    <a:noFill/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ko-KR" altLang="ko-KR" sz="11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ko-KR" altLang="en-US" sz="11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ko-KR" sz="1100" b="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𝑘</m:t>
                                </m:r>
                                <m:r>
                                  <a:rPr lang="en-US" altLang="ko-KR" sz="1100" b="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altLang="ko-KR" sz="1100" b="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𝑙</m:t>
                                </m:r>
                              </m:sub>
                              <m:sup/>
                            </m:sSubSup>
                          </m:oMath>
                        </m:oMathPara>
                      </a14:m>
                      <a:endParaRPr lang="ko-KR" altLang="ko-KR" sz="1100" b="0" i="1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35" name="직사각형 34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453397" y="4111023"/>
                      <a:ext cx="416524" cy="256802"/>
                    </a:xfrm>
                    <a:prstGeom prst="rect">
                      <a:avLst/>
                    </a:prstGeom>
                    <a:blipFill rotWithShape="1">
                      <a:blip r:embed="rId1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227" name="그룹 226"/>
              <p:cNvGrpSpPr/>
              <p:nvPr/>
            </p:nvGrpSpPr>
            <p:grpSpPr>
              <a:xfrm rot="10800000">
                <a:off x="1280841" y="1074013"/>
                <a:ext cx="2252968" cy="1634906"/>
                <a:chOff x="4223379" y="4728813"/>
                <a:chExt cx="2252968" cy="1634906"/>
              </a:xfrm>
            </p:grpSpPr>
            <p:sp>
              <p:nvSpPr>
                <p:cNvPr id="228" name="이중 물결 227"/>
                <p:cNvSpPr/>
                <p:nvPr/>
              </p:nvSpPr>
              <p:spPr>
                <a:xfrm>
                  <a:off x="4493166" y="4728813"/>
                  <a:ext cx="1901825" cy="914400"/>
                </a:xfrm>
                <a:prstGeom prst="doubleWav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9" name="순서도: 처리 228"/>
                <p:cNvSpPr/>
                <p:nvPr/>
              </p:nvSpPr>
              <p:spPr>
                <a:xfrm>
                  <a:off x="4358229" y="4784092"/>
                  <a:ext cx="250824" cy="1181737"/>
                </a:xfrm>
                <a:prstGeom prst="flowChartProcess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0" name="순서도: 처리 229"/>
                <p:cNvSpPr/>
                <p:nvPr/>
              </p:nvSpPr>
              <p:spPr>
                <a:xfrm>
                  <a:off x="4223379" y="4982539"/>
                  <a:ext cx="2185429" cy="1381180"/>
                </a:xfrm>
                <a:prstGeom prst="flowChartProcess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1" name="순서도: 처리 230"/>
                <p:cNvSpPr/>
                <p:nvPr/>
              </p:nvSpPr>
              <p:spPr>
                <a:xfrm rot="18464271">
                  <a:off x="6283394" y="4802910"/>
                  <a:ext cx="250824" cy="135082"/>
                </a:xfrm>
                <a:prstGeom prst="flowChartProcess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444990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Box 109"/>
          <p:cNvSpPr txBox="1"/>
          <p:nvPr/>
        </p:nvSpPr>
        <p:spPr>
          <a:xfrm>
            <a:off x="251520" y="116632"/>
            <a:ext cx="2058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gamma </a:t>
            </a:r>
            <a:r>
              <a:rPr lang="ko-KR" altLang="en-US" dirty="0" smtClean="0"/>
              <a:t>계산 검</a:t>
            </a:r>
            <a:r>
              <a:rPr lang="ko-KR" altLang="en-US" dirty="0"/>
              <a:t>증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3906076" y="785924"/>
            <a:ext cx="3308599" cy="3937072"/>
            <a:chOff x="553486" y="1738218"/>
            <a:chExt cx="3308599" cy="3937072"/>
          </a:xfrm>
        </p:grpSpPr>
        <p:grpSp>
          <p:nvGrpSpPr>
            <p:cNvPr id="2" name="그룹 1"/>
            <p:cNvGrpSpPr/>
            <p:nvPr/>
          </p:nvGrpSpPr>
          <p:grpSpPr>
            <a:xfrm flipH="1">
              <a:off x="761214" y="1738218"/>
              <a:ext cx="2880320" cy="3937072"/>
              <a:chOff x="761214" y="1738218"/>
              <a:chExt cx="2880320" cy="3937072"/>
            </a:xfrm>
          </p:grpSpPr>
          <p:grpSp>
            <p:nvGrpSpPr>
              <p:cNvPr id="10" name="그룹 9"/>
              <p:cNvGrpSpPr/>
              <p:nvPr/>
            </p:nvGrpSpPr>
            <p:grpSpPr>
              <a:xfrm rot="19800000">
                <a:off x="1481294" y="2265355"/>
                <a:ext cx="1440160" cy="2880320"/>
                <a:chOff x="971600" y="1268760"/>
                <a:chExt cx="1440160" cy="2880320"/>
              </a:xfrm>
            </p:grpSpPr>
            <p:sp>
              <p:nvSpPr>
                <p:cNvPr id="11" name="직사각형 10"/>
                <p:cNvSpPr/>
                <p:nvPr/>
              </p:nvSpPr>
              <p:spPr>
                <a:xfrm>
                  <a:off x="971600" y="1268761"/>
                  <a:ext cx="720080" cy="1440159"/>
                </a:xfrm>
                <a:prstGeom prst="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" name="직사각형 11"/>
                <p:cNvSpPr/>
                <p:nvPr/>
              </p:nvSpPr>
              <p:spPr>
                <a:xfrm>
                  <a:off x="1691680" y="1268760"/>
                  <a:ext cx="720080" cy="1440159"/>
                </a:xfrm>
                <a:prstGeom prst="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" name="직사각형 12"/>
                <p:cNvSpPr/>
                <p:nvPr/>
              </p:nvSpPr>
              <p:spPr>
                <a:xfrm>
                  <a:off x="971600" y="2708921"/>
                  <a:ext cx="720080" cy="1440159"/>
                </a:xfrm>
                <a:prstGeom prst="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" name="직사각형 13"/>
                <p:cNvSpPr/>
                <p:nvPr/>
              </p:nvSpPr>
              <p:spPr>
                <a:xfrm>
                  <a:off x="1691680" y="2708920"/>
                  <a:ext cx="720080" cy="1440159"/>
                </a:xfrm>
                <a:prstGeom prst="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5" name="원호 14"/>
              <p:cNvSpPr/>
              <p:nvPr/>
            </p:nvSpPr>
            <p:spPr>
              <a:xfrm rot="10800000">
                <a:off x="761214" y="1738218"/>
                <a:ext cx="1440160" cy="1440160"/>
              </a:xfrm>
              <a:prstGeom prst="arc">
                <a:avLst>
                  <a:gd name="adj1" fmla="val 19786045"/>
                  <a:gd name="adj2" fmla="val 0"/>
                </a:avLst>
              </a:prstGeom>
              <a:ln>
                <a:solidFill>
                  <a:srgbClr val="FFC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7" name="직선 화살표 연결선 16"/>
              <p:cNvCxnSpPr/>
              <p:nvPr/>
            </p:nvCxnSpPr>
            <p:spPr>
              <a:xfrm>
                <a:off x="857686" y="2458300"/>
                <a:ext cx="0" cy="360039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headEnd type="none" w="med" len="med"/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/>
              <p:cNvCxnSpPr/>
              <p:nvPr/>
            </p:nvCxnSpPr>
            <p:spPr>
              <a:xfrm>
                <a:off x="857686" y="2458300"/>
                <a:ext cx="623607" cy="0"/>
              </a:xfrm>
              <a:prstGeom prst="line">
                <a:avLst/>
              </a:prstGeom>
              <a:ln>
                <a:solidFill>
                  <a:srgbClr val="FFC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/>
              <p:cNvCxnSpPr/>
              <p:nvPr/>
            </p:nvCxnSpPr>
            <p:spPr>
              <a:xfrm flipH="1">
                <a:off x="761214" y="2458300"/>
                <a:ext cx="96472" cy="0"/>
              </a:xfrm>
              <a:prstGeom prst="line">
                <a:avLst/>
              </a:prstGeom>
              <a:ln>
                <a:headEnd type="triangle" w="sm" len="med"/>
                <a:tailEnd type="non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6" name="그룹 35"/>
              <p:cNvGrpSpPr/>
              <p:nvPr/>
            </p:nvGrpSpPr>
            <p:grpSpPr>
              <a:xfrm>
                <a:off x="2198993" y="4234689"/>
                <a:ext cx="1440160" cy="1440160"/>
                <a:chOff x="2409379" y="3045150"/>
                <a:chExt cx="1440160" cy="1440160"/>
              </a:xfrm>
            </p:grpSpPr>
            <p:sp>
              <p:nvSpPr>
                <p:cNvPr id="31" name="원호 30"/>
                <p:cNvSpPr/>
                <p:nvPr/>
              </p:nvSpPr>
              <p:spPr>
                <a:xfrm rot="10800000">
                  <a:off x="2409379" y="3045150"/>
                  <a:ext cx="1440160" cy="1440160"/>
                </a:xfrm>
                <a:prstGeom prst="arc">
                  <a:avLst>
                    <a:gd name="adj1" fmla="val 19786045"/>
                    <a:gd name="adj2" fmla="val 0"/>
                  </a:avLst>
                </a:prstGeom>
                <a:ln>
                  <a:solidFill>
                    <a:srgbClr val="FFC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32" name="직선 화살표 연결선 31"/>
                <p:cNvCxnSpPr/>
                <p:nvPr/>
              </p:nvCxnSpPr>
              <p:spPr>
                <a:xfrm>
                  <a:off x="2505851" y="3765232"/>
                  <a:ext cx="0" cy="360039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headEnd type="none" w="med" len="med"/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직선 연결선 32"/>
                <p:cNvCxnSpPr/>
                <p:nvPr/>
              </p:nvCxnSpPr>
              <p:spPr>
                <a:xfrm>
                  <a:off x="2505851" y="3765232"/>
                  <a:ext cx="623607" cy="0"/>
                </a:xfrm>
                <a:prstGeom prst="line">
                  <a:avLst/>
                </a:prstGeom>
                <a:ln>
                  <a:solidFill>
                    <a:srgbClr val="FFC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직선 연결선 33"/>
                <p:cNvCxnSpPr/>
                <p:nvPr/>
              </p:nvCxnSpPr>
              <p:spPr>
                <a:xfrm flipH="1">
                  <a:off x="2409379" y="3765232"/>
                  <a:ext cx="96472" cy="0"/>
                </a:xfrm>
                <a:prstGeom prst="line">
                  <a:avLst/>
                </a:prstGeom>
                <a:ln>
                  <a:headEnd type="triangle" w="sm" len="med"/>
                  <a:tailEnd type="non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7" name="그룹 36"/>
              <p:cNvGrpSpPr/>
              <p:nvPr/>
            </p:nvGrpSpPr>
            <p:grpSpPr>
              <a:xfrm rot="10800000">
                <a:off x="2201374" y="4235130"/>
                <a:ext cx="1440160" cy="1440160"/>
                <a:chOff x="2409379" y="3045150"/>
                <a:chExt cx="1440160" cy="1440160"/>
              </a:xfrm>
            </p:grpSpPr>
            <p:sp>
              <p:nvSpPr>
                <p:cNvPr id="38" name="원호 37"/>
                <p:cNvSpPr/>
                <p:nvPr/>
              </p:nvSpPr>
              <p:spPr>
                <a:xfrm rot="10800000">
                  <a:off x="2409379" y="3045150"/>
                  <a:ext cx="1440160" cy="1440160"/>
                </a:xfrm>
                <a:prstGeom prst="arc">
                  <a:avLst>
                    <a:gd name="adj1" fmla="val 19786045"/>
                    <a:gd name="adj2" fmla="val 0"/>
                  </a:avLst>
                </a:prstGeom>
                <a:ln>
                  <a:solidFill>
                    <a:srgbClr val="FFC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39" name="직선 화살표 연결선 38"/>
                <p:cNvCxnSpPr/>
                <p:nvPr/>
              </p:nvCxnSpPr>
              <p:spPr>
                <a:xfrm>
                  <a:off x="2505851" y="3765232"/>
                  <a:ext cx="0" cy="360039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headEnd type="none" w="med" len="med"/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>
                <a:xfrm>
                  <a:off x="2505851" y="3765232"/>
                  <a:ext cx="623607" cy="0"/>
                </a:xfrm>
                <a:prstGeom prst="line">
                  <a:avLst/>
                </a:prstGeom>
                <a:ln>
                  <a:solidFill>
                    <a:srgbClr val="FFC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>
                <a:xfrm flipH="1">
                  <a:off x="2409379" y="3765232"/>
                  <a:ext cx="96472" cy="0"/>
                </a:xfrm>
                <a:prstGeom prst="line">
                  <a:avLst/>
                </a:prstGeom>
                <a:ln>
                  <a:headEnd type="triangle" w="sm" len="med"/>
                  <a:tailEnd type="non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2" name="그룹 41"/>
              <p:cNvGrpSpPr/>
              <p:nvPr/>
            </p:nvGrpSpPr>
            <p:grpSpPr>
              <a:xfrm rot="10800000">
                <a:off x="763595" y="1739615"/>
                <a:ext cx="1440160" cy="1440160"/>
                <a:chOff x="2409379" y="3045150"/>
                <a:chExt cx="1440160" cy="1440160"/>
              </a:xfrm>
            </p:grpSpPr>
            <p:sp>
              <p:nvSpPr>
                <p:cNvPr id="43" name="원호 42"/>
                <p:cNvSpPr/>
                <p:nvPr/>
              </p:nvSpPr>
              <p:spPr>
                <a:xfrm rot="10800000">
                  <a:off x="2409379" y="3045150"/>
                  <a:ext cx="1440160" cy="1440160"/>
                </a:xfrm>
                <a:prstGeom prst="arc">
                  <a:avLst>
                    <a:gd name="adj1" fmla="val 19786045"/>
                    <a:gd name="adj2" fmla="val 0"/>
                  </a:avLst>
                </a:prstGeom>
                <a:ln>
                  <a:solidFill>
                    <a:srgbClr val="FFC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44" name="직선 화살표 연결선 43"/>
                <p:cNvCxnSpPr/>
                <p:nvPr/>
              </p:nvCxnSpPr>
              <p:spPr>
                <a:xfrm>
                  <a:off x="2505851" y="3765232"/>
                  <a:ext cx="0" cy="360039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headEnd type="none" w="med" len="med"/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직선 연결선 44"/>
                <p:cNvCxnSpPr/>
                <p:nvPr/>
              </p:nvCxnSpPr>
              <p:spPr>
                <a:xfrm>
                  <a:off x="2505851" y="3765232"/>
                  <a:ext cx="623607" cy="0"/>
                </a:xfrm>
                <a:prstGeom prst="line">
                  <a:avLst/>
                </a:prstGeom>
                <a:ln>
                  <a:solidFill>
                    <a:srgbClr val="FFC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직선 연결선 45"/>
                <p:cNvCxnSpPr/>
                <p:nvPr/>
              </p:nvCxnSpPr>
              <p:spPr>
                <a:xfrm flipH="1">
                  <a:off x="2409379" y="3765232"/>
                  <a:ext cx="96472" cy="0"/>
                </a:xfrm>
                <a:prstGeom prst="line">
                  <a:avLst/>
                </a:prstGeom>
                <a:ln>
                  <a:headEnd type="triangle" w="sm" len="med"/>
                  <a:tailEnd type="non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47" name="TextBox 46"/>
            <p:cNvSpPr txBox="1"/>
            <p:nvPr/>
          </p:nvSpPr>
          <p:spPr>
            <a:xfrm>
              <a:off x="2051720" y="2504148"/>
              <a:ext cx="503911" cy="123111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altLang="ko-KR" sz="800" dirty="0">
                  <a:solidFill>
                    <a:srgbClr val="0070C0"/>
                  </a:solidFill>
                </a:rPr>
                <a:t>a</a:t>
              </a:r>
              <a:r>
                <a:rPr lang="en-US" altLang="ko-KR" sz="800" dirty="0" smtClean="0">
                  <a:solidFill>
                    <a:srgbClr val="0070C0"/>
                  </a:solidFill>
                </a:rPr>
                <a:t>(1-cosR)</a:t>
              </a:r>
              <a:endParaRPr lang="ko-KR" altLang="en-US" sz="800" dirty="0">
                <a:solidFill>
                  <a:srgbClr val="0070C0"/>
                </a:solidFill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275465" y="2292353"/>
              <a:ext cx="354832" cy="123111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altLang="ko-KR" sz="800" dirty="0">
                  <a:solidFill>
                    <a:srgbClr val="FF0000"/>
                  </a:solidFill>
                </a:rPr>
                <a:t>a</a:t>
              </a:r>
              <a:r>
                <a:rPr lang="en-US" altLang="ko-KR" sz="800" dirty="0" smtClean="0">
                  <a:solidFill>
                    <a:srgbClr val="FF0000"/>
                  </a:solidFill>
                </a:rPr>
                <a:t> </a:t>
              </a:r>
              <a:r>
                <a:rPr lang="en-US" altLang="ko-KR" sz="800" dirty="0" err="1" smtClean="0">
                  <a:solidFill>
                    <a:srgbClr val="FF0000"/>
                  </a:solidFill>
                </a:rPr>
                <a:t>sinR</a:t>
              </a:r>
              <a:endParaRPr lang="ko-KR" altLang="en-US" sz="800" dirty="0">
                <a:solidFill>
                  <a:srgbClr val="FF0000"/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316496" y="2276872"/>
              <a:ext cx="545589" cy="123111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altLang="ko-KR" sz="800" dirty="0" smtClean="0">
                  <a:solidFill>
                    <a:srgbClr val="0070C0"/>
                  </a:solidFill>
                </a:rPr>
                <a:t>-a(1-cosR)</a:t>
              </a:r>
              <a:endParaRPr lang="ko-KR" altLang="en-US" sz="800" dirty="0">
                <a:solidFill>
                  <a:srgbClr val="0070C0"/>
                </a:solidFill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136976" y="2489853"/>
              <a:ext cx="396510" cy="123111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altLang="ko-KR" sz="800" dirty="0" smtClean="0">
                  <a:solidFill>
                    <a:srgbClr val="FF0000"/>
                  </a:solidFill>
                </a:rPr>
                <a:t>-a </a:t>
              </a:r>
              <a:r>
                <a:rPr lang="en-US" altLang="ko-KR" sz="800" dirty="0" err="1" smtClean="0">
                  <a:solidFill>
                    <a:srgbClr val="FF0000"/>
                  </a:solidFill>
                </a:rPr>
                <a:t>sinR</a:t>
              </a:r>
              <a:endParaRPr lang="ko-KR" altLang="en-US" sz="800" dirty="0">
                <a:solidFill>
                  <a:srgbClr val="FF0000"/>
                </a:solidFill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553486" y="5001003"/>
              <a:ext cx="503911" cy="123111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altLang="ko-KR" sz="800" dirty="0">
                  <a:solidFill>
                    <a:srgbClr val="0070C0"/>
                  </a:solidFill>
                </a:rPr>
                <a:t>a</a:t>
              </a:r>
              <a:r>
                <a:rPr lang="en-US" altLang="ko-KR" sz="800" dirty="0" smtClean="0">
                  <a:solidFill>
                    <a:srgbClr val="0070C0"/>
                  </a:solidFill>
                </a:rPr>
                <a:t>(1-cosR)</a:t>
              </a:r>
              <a:endParaRPr lang="ko-KR" altLang="en-US" sz="800" dirty="0">
                <a:solidFill>
                  <a:srgbClr val="0070C0"/>
                </a:solidFill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858539" y="4786638"/>
              <a:ext cx="354832" cy="123111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altLang="ko-KR" sz="800" dirty="0">
                  <a:solidFill>
                    <a:srgbClr val="FF0000"/>
                  </a:solidFill>
                </a:rPr>
                <a:t>a</a:t>
              </a:r>
              <a:r>
                <a:rPr lang="en-US" altLang="ko-KR" sz="800" dirty="0" smtClean="0">
                  <a:solidFill>
                    <a:srgbClr val="FF0000"/>
                  </a:solidFill>
                </a:rPr>
                <a:t> </a:t>
              </a:r>
              <a:r>
                <a:rPr lang="en-US" altLang="ko-KR" sz="800" dirty="0" err="1" smtClean="0">
                  <a:solidFill>
                    <a:srgbClr val="FF0000"/>
                  </a:solidFill>
                </a:rPr>
                <a:t>sinR</a:t>
              </a:r>
              <a:endParaRPr lang="ko-KR" altLang="en-US" sz="800" dirty="0">
                <a:solidFill>
                  <a:srgbClr val="FF0000"/>
                </a:solidFill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1789451" y="4779700"/>
              <a:ext cx="545589" cy="123111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altLang="ko-KR" sz="800" dirty="0" smtClean="0">
                  <a:solidFill>
                    <a:srgbClr val="0070C0"/>
                  </a:solidFill>
                </a:rPr>
                <a:t>-a(1-cosR)</a:t>
              </a:r>
              <a:endParaRPr lang="ko-KR" altLang="en-US" sz="800" dirty="0">
                <a:solidFill>
                  <a:srgbClr val="0070C0"/>
                </a:solidFill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1720050" y="4984138"/>
              <a:ext cx="396510" cy="123111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altLang="ko-KR" sz="800" dirty="0" smtClean="0">
                  <a:solidFill>
                    <a:srgbClr val="FF0000"/>
                  </a:solidFill>
                </a:rPr>
                <a:t>-a </a:t>
              </a:r>
              <a:r>
                <a:rPr lang="en-US" altLang="ko-KR" sz="800" dirty="0" err="1" smtClean="0">
                  <a:solidFill>
                    <a:srgbClr val="FF0000"/>
                  </a:solidFill>
                </a:rPr>
                <a:t>sinR</a:t>
              </a:r>
              <a:endParaRPr lang="ko-KR" altLang="en-US" sz="8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42256" y="689412"/>
            <a:ext cx="4128839" cy="3608932"/>
            <a:chOff x="3901235" y="1899380"/>
            <a:chExt cx="4128839" cy="3608932"/>
          </a:xfrm>
        </p:grpSpPr>
        <p:sp>
          <p:nvSpPr>
            <p:cNvPr id="74" name="TextBox 73"/>
            <p:cNvSpPr txBox="1"/>
            <p:nvPr/>
          </p:nvSpPr>
          <p:spPr>
            <a:xfrm>
              <a:off x="5479195" y="2132856"/>
              <a:ext cx="361244" cy="123111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altLang="ko-KR" sz="800" dirty="0">
                  <a:solidFill>
                    <a:srgbClr val="0070C0"/>
                  </a:solidFill>
                </a:rPr>
                <a:t>h</a:t>
              </a:r>
              <a:r>
                <a:rPr lang="en-US" altLang="ko-KR" sz="800" dirty="0" smtClean="0">
                  <a:solidFill>
                    <a:srgbClr val="0070C0"/>
                  </a:solidFill>
                </a:rPr>
                <a:t> </a:t>
              </a:r>
              <a:r>
                <a:rPr lang="en-US" altLang="ko-KR" sz="800" dirty="0" err="1" smtClean="0">
                  <a:solidFill>
                    <a:srgbClr val="0070C0"/>
                  </a:solidFill>
                </a:rPr>
                <a:t>sinR</a:t>
              </a:r>
              <a:endParaRPr lang="ko-KR" altLang="en-US" sz="800" dirty="0">
                <a:solidFill>
                  <a:srgbClr val="0070C0"/>
                </a:solidFill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4742461" y="1939151"/>
              <a:ext cx="552002" cy="123111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altLang="ko-KR" sz="800" dirty="0" smtClean="0">
                  <a:solidFill>
                    <a:srgbClr val="FF0000"/>
                  </a:solidFill>
                </a:rPr>
                <a:t>-h(1-cosR)</a:t>
              </a:r>
              <a:endParaRPr lang="ko-KR" altLang="en-US" sz="800" dirty="0">
                <a:solidFill>
                  <a:srgbClr val="FF0000"/>
                </a:solidFill>
              </a:endParaRPr>
            </a:p>
          </p:txBody>
        </p:sp>
        <p:grpSp>
          <p:nvGrpSpPr>
            <p:cNvPr id="3" name="그룹 2"/>
            <p:cNvGrpSpPr/>
            <p:nvPr/>
          </p:nvGrpSpPr>
          <p:grpSpPr>
            <a:xfrm flipH="1">
              <a:off x="3901235" y="1899380"/>
              <a:ext cx="4128839" cy="3608932"/>
              <a:chOff x="3901235" y="1899380"/>
              <a:chExt cx="4128839" cy="3608932"/>
            </a:xfrm>
          </p:grpSpPr>
          <p:grpSp>
            <p:nvGrpSpPr>
              <p:cNvPr id="55" name="그룹 54"/>
              <p:cNvGrpSpPr/>
              <p:nvPr/>
            </p:nvGrpSpPr>
            <p:grpSpPr>
              <a:xfrm rot="19800000">
                <a:off x="5244922" y="2262535"/>
                <a:ext cx="1440161" cy="2880320"/>
                <a:chOff x="971600" y="1268760"/>
                <a:chExt cx="1440161" cy="2880320"/>
              </a:xfrm>
            </p:grpSpPr>
            <p:sp>
              <p:nvSpPr>
                <p:cNvPr id="56" name="직사각형 55"/>
                <p:cNvSpPr/>
                <p:nvPr/>
              </p:nvSpPr>
              <p:spPr>
                <a:xfrm>
                  <a:off x="971600" y="1268761"/>
                  <a:ext cx="720080" cy="1440159"/>
                </a:xfrm>
                <a:prstGeom prst="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7" name="직사각형 56"/>
                <p:cNvSpPr/>
                <p:nvPr/>
              </p:nvSpPr>
              <p:spPr>
                <a:xfrm>
                  <a:off x="1691681" y="1268760"/>
                  <a:ext cx="720080" cy="1440159"/>
                </a:xfrm>
                <a:prstGeom prst="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8" name="직사각형 57"/>
                <p:cNvSpPr/>
                <p:nvPr/>
              </p:nvSpPr>
              <p:spPr>
                <a:xfrm>
                  <a:off x="971600" y="2708921"/>
                  <a:ext cx="720080" cy="1440159"/>
                </a:xfrm>
                <a:prstGeom prst="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9" name="직사각형 58"/>
                <p:cNvSpPr/>
                <p:nvPr/>
              </p:nvSpPr>
              <p:spPr>
                <a:xfrm>
                  <a:off x="1691680" y="2708920"/>
                  <a:ext cx="720080" cy="1440159"/>
                </a:xfrm>
                <a:prstGeom prst="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70" name="원호 69"/>
              <p:cNvSpPr/>
              <p:nvPr/>
            </p:nvSpPr>
            <p:spPr>
              <a:xfrm rot="16200000">
                <a:off x="3907795" y="2620107"/>
                <a:ext cx="2880319" cy="2880320"/>
              </a:xfrm>
              <a:prstGeom prst="arc">
                <a:avLst>
                  <a:gd name="adj1" fmla="val 19786045"/>
                  <a:gd name="adj2" fmla="val 0"/>
                </a:avLst>
              </a:prstGeom>
              <a:ln>
                <a:solidFill>
                  <a:srgbClr val="FFC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71" name="직선 화살표 연결선 70"/>
              <p:cNvCxnSpPr/>
              <p:nvPr/>
            </p:nvCxnSpPr>
            <p:spPr>
              <a:xfrm flipH="1" flipV="1">
                <a:off x="4617700" y="2818731"/>
                <a:ext cx="730254" cy="2"/>
              </a:xfrm>
              <a:prstGeom prst="straightConnector1">
                <a:avLst/>
              </a:prstGeom>
              <a:ln>
                <a:solidFill>
                  <a:srgbClr val="0070C0"/>
                </a:solidFill>
                <a:headEnd type="none" w="med" len="med"/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직선 연결선 71"/>
              <p:cNvCxnSpPr/>
              <p:nvPr/>
            </p:nvCxnSpPr>
            <p:spPr>
              <a:xfrm flipH="1">
                <a:off x="5347953" y="2818733"/>
                <a:ext cx="0" cy="1241533"/>
              </a:xfrm>
              <a:prstGeom prst="line">
                <a:avLst/>
              </a:prstGeom>
              <a:ln>
                <a:solidFill>
                  <a:srgbClr val="FFC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직선 연결선 72"/>
              <p:cNvCxnSpPr/>
              <p:nvPr/>
            </p:nvCxnSpPr>
            <p:spPr>
              <a:xfrm flipV="1">
                <a:off x="5347954" y="2624136"/>
                <a:ext cx="0" cy="194597"/>
              </a:xfrm>
              <a:prstGeom prst="line">
                <a:avLst/>
              </a:prstGeom>
              <a:ln>
                <a:solidFill>
                  <a:srgbClr val="FF0000"/>
                </a:solidFill>
                <a:headEnd type="triangle" w="sm" len="med"/>
                <a:tailEnd type="non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원호 77"/>
              <p:cNvSpPr/>
              <p:nvPr/>
            </p:nvSpPr>
            <p:spPr>
              <a:xfrm rot="16200000">
                <a:off x="5149754" y="1899380"/>
                <a:ext cx="2880319" cy="2880320"/>
              </a:xfrm>
              <a:prstGeom prst="arc">
                <a:avLst>
                  <a:gd name="adj1" fmla="val 19786045"/>
                  <a:gd name="adj2" fmla="val 0"/>
                </a:avLst>
              </a:prstGeom>
              <a:ln>
                <a:solidFill>
                  <a:srgbClr val="FFC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79" name="직선 화살표 연결선 78"/>
              <p:cNvCxnSpPr/>
              <p:nvPr/>
            </p:nvCxnSpPr>
            <p:spPr>
              <a:xfrm flipH="1" flipV="1">
                <a:off x="5859659" y="2098004"/>
                <a:ext cx="730254" cy="2"/>
              </a:xfrm>
              <a:prstGeom prst="straightConnector1">
                <a:avLst/>
              </a:prstGeom>
              <a:ln>
                <a:solidFill>
                  <a:srgbClr val="0070C0"/>
                </a:solidFill>
                <a:headEnd type="none" w="med" len="med"/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직선 연결선 79"/>
              <p:cNvCxnSpPr/>
              <p:nvPr/>
            </p:nvCxnSpPr>
            <p:spPr>
              <a:xfrm flipH="1">
                <a:off x="6589912" y="2098006"/>
                <a:ext cx="0" cy="1241533"/>
              </a:xfrm>
              <a:prstGeom prst="line">
                <a:avLst/>
              </a:prstGeom>
              <a:ln>
                <a:solidFill>
                  <a:srgbClr val="FFC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직선 연결선 80"/>
              <p:cNvCxnSpPr/>
              <p:nvPr/>
            </p:nvCxnSpPr>
            <p:spPr>
              <a:xfrm flipV="1">
                <a:off x="6589913" y="1903409"/>
                <a:ext cx="0" cy="194597"/>
              </a:xfrm>
              <a:prstGeom prst="line">
                <a:avLst/>
              </a:prstGeom>
              <a:ln>
                <a:solidFill>
                  <a:srgbClr val="FF0000"/>
                </a:solidFill>
                <a:headEnd type="triangle" w="sm" len="med"/>
                <a:tailEnd type="non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8" name="그룹 97"/>
              <p:cNvGrpSpPr/>
              <p:nvPr/>
            </p:nvGrpSpPr>
            <p:grpSpPr>
              <a:xfrm rot="10800000">
                <a:off x="3901235" y="2627260"/>
                <a:ext cx="2880320" cy="2881052"/>
                <a:chOff x="4111465" y="4801182"/>
                <a:chExt cx="2880320" cy="2881052"/>
              </a:xfrm>
            </p:grpSpPr>
            <p:sp>
              <p:nvSpPr>
                <p:cNvPr id="85" name="원호 84"/>
                <p:cNvSpPr/>
                <p:nvPr/>
              </p:nvSpPr>
              <p:spPr>
                <a:xfrm rot="16200000">
                  <a:off x="4111465" y="4801915"/>
                  <a:ext cx="2880319" cy="2880320"/>
                </a:xfrm>
                <a:prstGeom prst="arc">
                  <a:avLst>
                    <a:gd name="adj1" fmla="val 19786045"/>
                    <a:gd name="adj2" fmla="val 0"/>
                  </a:avLst>
                </a:prstGeom>
                <a:ln>
                  <a:solidFill>
                    <a:srgbClr val="FFC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86" name="직선 화살표 연결선 85"/>
                <p:cNvCxnSpPr/>
                <p:nvPr/>
              </p:nvCxnSpPr>
              <p:spPr>
                <a:xfrm flipH="1" flipV="1">
                  <a:off x="4818989" y="4995777"/>
                  <a:ext cx="730254" cy="2"/>
                </a:xfrm>
                <a:prstGeom prst="straightConnector1">
                  <a:avLst/>
                </a:prstGeom>
                <a:ln>
                  <a:solidFill>
                    <a:srgbClr val="0070C0"/>
                  </a:solidFill>
                  <a:headEnd type="none" w="med" len="med"/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직선 연결선 86"/>
                <p:cNvCxnSpPr/>
                <p:nvPr/>
              </p:nvCxnSpPr>
              <p:spPr>
                <a:xfrm flipH="1">
                  <a:off x="5549242" y="4995779"/>
                  <a:ext cx="0" cy="1241533"/>
                </a:xfrm>
                <a:prstGeom prst="line">
                  <a:avLst/>
                </a:prstGeom>
                <a:ln>
                  <a:solidFill>
                    <a:srgbClr val="FFC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직선 연결선 87"/>
                <p:cNvCxnSpPr/>
                <p:nvPr/>
              </p:nvCxnSpPr>
              <p:spPr>
                <a:xfrm flipV="1">
                  <a:off x="5549243" y="4801182"/>
                  <a:ext cx="0" cy="194597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  <a:headEnd type="triangle" w="sm" len="med"/>
                  <a:tailEnd type="non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1" name="그룹 100"/>
              <p:cNvGrpSpPr/>
              <p:nvPr/>
            </p:nvGrpSpPr>
            <p:grpSpPr>
              <a:xfrm rot="10800000">
                <a:off x="5142605" y="1903781"/>
                <a:ext cx="2880320" cy="2881052"/>
                <a:chOff x="4111465" y="4801182"/>
                <a:chExt cx="2880320" cy="2881052"/>
              </a:xfrm>
            </p:grpSpPr>
            <p:sp>
              <p:nvSpPr>
                <p:cNvPr id="104" name="원호 103"/>
                <p:cNvSpPr/>
                <p:nvPr/>
              </p:nvSpPr>
              <p:spPr>
                <a:xfrm rot="16200000">
                  <a:off x="4111465" y="4801915"/>
                  <a:ext cx="2880319" cy="2880320"/>
                </a:xfrm>
                <a:prstGeom prst="arc">
                  <a:avLst>
                    <a:gd name="adj1" fmla="val 19786045"/>
                    <a:gd name="adj2" fmla="val 0"/>
                  </a:avLst>
                </a:prstGeom>
                <a:ln>
                  <a:solidFill>
                    <a:srgbClr val="FFC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05" name="직선 화살표 연결선 104"/>
                <p:cNvCxnSpPr/>
                <p:nvPr/>
              </p:nvCxnSpPr>
              <p:spPr>
                <a:xfrm flipH="1" flipV="1">
                  <a:off x="4818989" y="4995777"/>
                  <a:ext cx="730254" cy="2"/>
                </a:xfrm>
                <a:prstGeom prst="straightConnector1">
                  <a:avLst/>
                </a:prstGeom>
                <a:ln>
                  <a:solidFill>
                    <a:srgbClr val="0070C0"/>
                  </a:solidFill>
                  <a:headEnd type="none" w="med" len="med"/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직선 연결선 105"/>
                <p:cNvCxnSpPr/>
                <p:nvPr/>
              </p:nvCxnSpPr>
              <p:spPr>
                <a:xfrm flipH="1">
                  <a:off x="5549242" y="4995779"/>
                  <a:ext cx="0" cy="1241533"/>
                </a:xfrm>
                <a:prstGeom prst="line">
                  <a:avLst/>
                </a:prstGeom>
                <a:ln>
                  <a:solidFill>
                    <a:srgbClr val="FFC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직선 연결선 106"/>
                <p:cNvCxnSpPr/>
                <p:nvPr/>
              </p:nvCxnSpPr>
              <p:spPr>
                <a:xfrm flipV="1">
                  <a:off x="5549243" y="4801182"/>
                  <a:ext cx="0" cy="194597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  <a:headEnd type="triangle" w="sm" len="med"/>
                  <a:tailEnd type="non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94" name="TextBox 93"/>
            <p:cNvSpPr txBox="1"/>
            <p:nvPr/>
          </p:nvSpPr>
          <p:spPr>
            <a:xfrm>
              <a:off x="6690696" y="2837510"/>
              <a:ext cx="361244" cy="123111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altLang="ko-KR" sz="800" dirty="0">
                  <a:solidFill>
                    <a:srgbClr val="0070C0"/>
                  </a:solidFill>
                </a:rPr>
                <a:t>h</a:t>
              </a:r>
              <a:r>
                <a:rPr lang="en-US" altLang="ko-KR" sz="800" dirty="0" smtClean="0">
                  <a:solidFill>
                    <a:srgbClr val="0070C0"/>
                  </a:solidFill>
                </a:rPr>
                <a:t> </a:t>
              </a:r>
              <a:r>
                <a:rPr lang="en-US" altLang="ko-KR" sz="800" dirty="0" err="1" smtClean="0">
                  <a:solidFill>
                    <a:srgbClr val="0070C0"/>
                  </a:solidFill>
                </a:rPr>
                <a:t>sinR</a:t>
              </a:r>
              <a:endParaRPr lang="ko-KR" altLang="en-US" sz="800" dirty="0">
                <a:solidFill>
                  <a:srgbClr val="0070C0"/>
                </a:solidFill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5953962" y="2643805"/>
              <a:ext cx="552002" cy="123111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altLang="ko-KR" sz="800" dirty="0" smtClean="0">
                  <a:solidFill>
                    <a:srgbClr val="FF0000"/>
                  </a:solidFill>
                </a:rPr>
                <a:t>-h(1-cosR)</a:t>
              </a:r>
              <a:endParaRPr lang="ko-KR" altLang="en-US" sz="800" dirty="0">
                <a:solidFill>
                  <a:srgbClr val="FF0000"/>
                </a:solidFill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4866628" y="4438961"/>
              <a:ext cx="402922" cy="123111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altLang="ko-KR" sz="800" dirty="0" smtClean="0">
                  <a:solidFill>
                    <a:srgbClr val="0070C0"/>
                  </a:solidFill>
                </a:rPr>
                <a:t>-h </a:t>
              </a:r>
              <a:r>
                <a:rPr lang="en-US" altLang="ko-KR" sz="800" dirty="0" err="1" smtClean="0">
                  <a:solidFill>
                    <a:srgbClr val="0070C0"/>
                  </a:solidFill>
                </a:rPr>
                <a:t>sinR</a:t>
              </a:r>
              <a:endParaRPr lang="ko-KR" altLang="en-US" sz="800" dirty="0">
                <a:solidFill>
                  <a:srgbClr val="0070C0"/>
                </a:solidFill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5410779" y="4631393"/>
              <a:ext cx="510323" cy="123111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altLang="ko-KR" sz="800" dirty="0" smtClean="0">
                  <a:solidFill>
                    <a:srgbClr val="FF0000"/>
                  </a:solidFill>
                </a:rPr>
                <a:t>h(1-cosR)</a:t>
              </a:r>
              <a:endParaRPr lang="ko-KR" altLang="en-US" sz="800" dirty="0">
                <a:solidFill>
                  <a:srgbClr val="FF0000"/>
                </a:solidFill>
              </a:endParaRP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6078129" y="5143615"/>
              <a:ext cx="402922" cy="123111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altLang="ko-KR" sz="800" dirty="0" smtClean="0">
                  <a:solidFill>
                    <a:srgbClr val="0070C0"/>
                  </a:solidFill>
                </a:rPr>
                <a:t>-h </a:t>
              </a:r>
              <a:r>
                <a:rPr lang="en-US" altLang="ko-KR" sz="800" dirty="0" err="1" smtClean="0">
                  <a:solidFill>
                    <a:srgbClr val="0070C0"/>
                  </a:solidFill>
                </a:rPr>
                <a:t>sinR</a:t>
              </a:r>
              <a:endParaRPr lang="ko-KR" altLang="en-US" sz="800" dirty="0">
                <a:solidFill>
                  <a:srgbClr val="0070C0"/>
                </a:solidFill>
              </a:endParaRP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6638150" y="5349458"/>
              <a:ext cx="510323" cy="123111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altLang="ko-KR" sz="800" dirty="0" smtClean="0">
                  <a:solidFill>
                    <a:srgbClr val="FF0000"/>
                  </a:solidFill>
                </a:rPr>
                <a:t>h(1-cosR)</a:t>
              </a:r>
              <a:endParaRPr lang="ko-KR" altLang="en-US" sz="800" dirty="0">
                <a:solidFill>
                  <a:srgbClr val="FF0000"/>
                </a:solidFill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883482" y="4777452"/>
            <a:ext cx="2401298" cy="17186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 smtClean="0"/>
              <a:t>&lt;Left&gt;</a:t>
            </a:r>
          </a:p>
          <a:p>
            <a:pPr>
              <a:lnSpc>
                <a:spcPct val="150000"/>
              </a:lnSpc>
            </a:pPr>
            <a:r>
              <a:rPr lang="en-US" altLang="ko-KR" sz="1200" dirty="0" err="1" smtClean="0"/>
              <a:t>Disp</a:t>
            </a:r>
            <a:r>
              <a:rPr lang="en-US" altLang="ko-KR" sz="1200" baseline="30000" dirty="0" err="1" smtClean="0"/>
              <a:t>LU</a:t>
            </a:r>
            <a:r>
              <a:rPr lang="en-US" altLang="ko-KR" sz="1200" baseline="-25000" dirty="0" err="1" smtClean="0"/>
              <a:t>k,l</a:t>
            </a:r>
            <a:r>
              <a:rPr lang="en-US" altLang="ko-KR" sz="1200" dirty="0" smtClean="0"/>
              <a:t>  = </a:t>
            </a:r>
            <a:r>
              <a:rPr lang="en-US" altLang="ko-KR" sz="1200" dirty="0" err="1" smtClean="0"/>
              <a:t>w+h</a:t>
            </a:r>
            <a:r>
              <a:rPr lang="en-US" altLang="ko-KR" sz="1200" dirty="0" smtClean="0"/>
              <a:t>(1-cosR)+a </a:t>
            </a:r>
            <a:r>
              <a:rPr lang="en-US" altLang="ko-KR" sz="1200" dirty="0" err="1" smtClean="0"/>
              <a:t>sinR</a:t>
            </a:r>
            <a:endParaRPr lang="en-US" altLang="ko-KR" sz="1200" dirty="0" smtClean="0"/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Disp</a:t>
            </a:r>
            <a:r>
              <a:rPr lang="en-US" altLang="ko-KR" sz="1200" baseline="30000" dirty="0" smtClean="0"/>
              <a:t>LD</a:t>
            </a:r>
            <a:r>
              <a:rPr lang="en-US" altLang="ko-KR" sz="1200" baseline="-25000" dirty="0" smtClean="0"/>
              <a:t>k,l-1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= </a:t>
            </a:r>
            <a:r>
              <a:rPr lang="en-US" altLang="ko-KR" sz="1200" dirty="0" smtClean="0"/>
              <a:t>w-h(1-cosR</a:t>
            </a:r>
            <a:r>
              <a:rPr lang="en-US" altLang="ko-KR" sz="1200" dirty="0"/>
              <a:t>)+a </a:t>
            </a:r>
            <a:r>
              <a:rPr lang="en-US" altLang="ko-KR" sz="1200" dirty="0" err="1"/>
              <a:t>sinR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&lt;Right&gt;</a:t>
            </a:r>
          </a:p>
          <a:p>
            <a:pPr>
              <a:lnSpc>
                <a:spcPct val="150000"/>
              </a:lnSpc>
            </a:pPr>
            <a:r>
              <a:rPr lang="en-US" altLang="ko-KR" sz="1200" dirty="0" err="1" smtClean="0"/>
              <a:t>Disp</a:t>
            </a:r>
            <a:r>
              <a:rPr lang="en-US" altLang="ko-KR" sz="1200" baseline="30000" dirty="0" err="1" smtClean="0"/>
              <a:t>RU</a:t>
            </a:r>
            <a:r>
              <a:rPr lang="en-US" altLang="ko-KR" sz="1200" baseline="-25000" dirty="0" err="1" smtClean="0"/>
              <a:t>k,l</a:t>
            </a:r>
            <a:r>
              <a:rPr lang="en-US" altLang="ko-KR" sz="1200" dirty="0" smtClean="0"/>
              <a:t>  = </a:t>
            </a:r>
            <a:r>
              <a:rPr lang="en-US" altLang="ko-KR" sz="1200" dirty="0" err="1" smtClean="0"/>
              <a:t>w+h</a:t>
            </a:r>
            <a:r>
              <a:rPr lang="en-US" altLang="ko-KR" sz="1200" dirty="0" smtClean="0"/>
              <a:t>(1-cosR)-a </a:t>
            </a:r>
            <a:r>
              <a:rPr lang="en-US" altLang="ko-KR" sz="1200" dirty="0" err="1"/>
              <a:t>sinR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Disp</a:t>
            </a:r>
            <a:r>
              <a:rPr lang="en-US" altLang="ko-KR" sz="1200" baseline="30000" dirty="0" smtClean="0"/>
              <a:t>RD</a:t>
            </a:r>
            <a:r>
              <a:rPr lang="en-US" altLang="ko-KR" sz="1200" baseline="-25000" dirty="0" smtClean="0"/>
              <a:t>k,l-1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= </a:t>
            </a:r>
            <a:r>
              <a:rPr lang="en-US" altLang="ko-KR" sz="1200" dirty="0" smtClean="0"/>
              <a:t>w-h(1-cosR)-a </a:t>
            </a:r>
            <a:r>
              <a:rPr lang="en-US" altLang="ko-KR" sz="1200" dirty="0" err="1" smtClean="0"/>
              <a:t>sinR</a:t>
            </a:r>
            <a:endParaRPr lang="en-US" altLang="ko-KR" sz="1200" dirty="0"/>
          </a:p>
        </p:txBody>
      </p:sp>
      <p:sp>
        <p:nvSpPr>
          <p:cNvPr id="7" name="직사각형 6"/>
          <p:cNvSpPr/>
          <p:nvPr/>
        </p:nvSpPr>
        <p:spPr>
          <a:xfrm>
            <a:off x="6265567" y="180045"/>
            <a:ext cx="2623679" cy="3059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DOUBLE CHECKED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486003" y="2160940"/>
            <a:ext cx="73770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b="1" dirty="0" smtClean="0"/>
              <a:t>+</a:t>
            </a:r>
            <a:endParaRPr lang="ko-KR" altLang="en-US" sz="6000" b="1" dirty="0"/>
          </a:p>
        </p:txBody>
      </p:sp>
      <p:sp>
        <p:nvSpPr>
          <p:cNvPr id="76" name="TextBox 75"/>
          <p:cNvSpPr txBox="1"/>
          <p:nvPr/>
        </p:nvSpPr>
        <p:spPr>
          <a:xfrm>
            <a:off x="4051545" y="4403837"/>
            <a:ext cx="4837701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RelDisp</a:t>
            </a:r>
            <a:r>
              <a:rPr lang="en-US" altLang="ko-KR" sz="1200" baseline="-25000" dirty="0" err="1" smtClean="0"/>
              <a:t>k,l</a:t>
            </a:r>
            <a:r>
              <a:rPr lang="en-US" altLang="ko-KR" sz="1200" dirty="0" smtClean="0"/>
              <a:t>=Disp</a:t>
            </a:r>
            <a:r>
              <a:rPr lang="en-US" altLang="ko-KR" sz="1200" baseline="30000" dirty="0" smtClean="0"/>
              <a:t>B</a:t>
            </a:r>
            <a:r>
              <a:rPr lang="en-US" altLang="ko-KR" sz="1200" baseline="-25000" dirty="0" smtClean="0"/>
              <a:t>k,l</a:t>
            </a:r>
            <a:r>
              <a:rPr lang="en-US" altLang="ko-KR" sz="1200" dirty="0" smtClean="0"/>
              <a:t>-Disp</a:t>
            </a:r>
            <a:r>
              <a:rPr lang="en-US" altLang="ko-KR" sz="1200" baseline="30000" dirty="0" smtClean="0"/>
              <a:t>T</a:t>
            </a:r>
            <a:r>
              <a:rPr lang="en-US" altLang="ko-KR" sz="1200" baseline="-25000" dirty="0" smtClean="0"/>
              <a:t>k,l-1</a:t>
            </a:r>
            <a:endParaRPr lang="en-US" altLang="ko-KR" sz="1200" baseline="-25000" dirty="0"/>
          </a:p>
          <a:p>
            <a:r>
              <a:rPr lang="en-US" altLang="ko-KR" sz="1200" dirty="0" err="1" smtClean="0"/>
              <a:t>γ</a:t>
            </a:r>
            <a:r>
              <a:rPr lang="en-US" altLang="ko-KR" sz="1200" baseline="-25000" dirty="0" err="1" smtClean="0"/>
              <a:t>k,l</a:t>
            </a:r>
            <a:r>
              <a:rPr lang="en-US" altLang="ko-KR" sz="1200" dirty="0" smtClean="0"/>
              <a:t>=-</a:t>
            </a:r>
            <a:r>
              <a:rPr lang="en-US" altLang="ko-KR" sz="1200" dirty="0" err="1" smtClean="0"/>
              <a:t>RelDisp</a:t>
            </a:r>
            <a:r>
              <a:rPr lang="en-US" altLang="ko-KR" sz="1200" baseline="-25000" dirty="0" err="1" smtClean="0"/>
              <a:t>k,l</a:t>
            </a:r>
            <a:r>
              <a:rPr lang="en-US" altLang="ko-KR" sz="1200" dirty="0" smtClean="0"/>
              <a:t>  :  spring deformation=-displacement</a:t>
            </a:r>
            <a:endParaRPr lang="en-US" altLang="ko-KR" sz="1200" baseline="-25000" dirty="0" smtClean="0"/>
          </a:p>
          <a:p>
            <a:r>
              <a:rPr lang="en-US" altLang="ko-KR" sz="1200" dirty="0" err="1" smtClean="0"/>
              <a:t>γ</a:t>
            </a:r>
            <a:r>
              <a:rPr lang="en-US" altLang="ko-KR" sz="1200" baseline="30000" dirty="0" err="1" smtClean="0"/>
              <a:t>L</a:t>
            </a:r>
            <a:r>
              <a:rPr lang="en-US" altLang="ko-KR" sz="1200" baseline="-25000" dirty="0" err="1" smtClean="0"/>
              <a:t>k,l</a:t>
            </a:r>
            <a:r>
              <a:rPr lang="en-US" altLang="ko-KR" sz="1200" dirty="0" smtClean="0"/>
              <a:t>=Disp</a:t>
            </a:r>
            <a:r>
              <a:rPr lang="en-US" altLang="ko-KR" sz="1200" baseline="30000" dirty="0" smtClean="0"/>
              <a:t>LT</a:t>
            </a:r>
            <a:r>
              <a:rPr lang="en-US" altLang="ko-KR" sz="1200" baseline="-25000" dirty="0" smtClean="0"/>
              <a:t>k,l-1</a:t>
            </a:r>
            <a:r>
              <a:rPr lang="en-US" altLang="ko-KR" sz="1200" dirty="0" smtClean="0"/>
              <a:t>-Disp</a:t>
            </a:r>
            <a:r>
              <a:rPr lang="en-US" altLang="ko-KR" sz="1200" baseline="30000" dirty="0" smtClean="0"/>
              <a:t>LB</a:t>
            </a:r>
            <a:r>
              <a:rPr lang="en-US" altLang="ko-KR" sz="1200" baseline="-25000" dirty="0" smtClean="0"/>
              <a:t>k,l</a:t>
            </a:r>
            <a:endParaRPr lang="en-US" altLang="ko-KR" sz="1200" dirty="0" smtClean="0"/>
          </a:p>
          <a:p>
            <a:r>
              <a:rPr lang="en-US" altLang="ko-KR" sz="1200" dirty="0" err="1" smtClean="0"/>
              <a:t>γ</a:t>
            </a:r>
            <a:r>
              <a:rPr lang="en-US" altLang="ko-KR" sz="1200" baseline="30000" dirty="0" err="1" smtClean="0"/>
              <a:t>L</a:t>
            </a:r>
            <a:r>
              <a:rPr lang="en-US" altLang="ko-KR" sz="1200" baseline="-25000" dirty="0" err="1" smtClean="0"/>
              <a:t>k,l</a:t>
            </a:r>
            <a:r>
              <a:rPr lang="en-US" altLang="ko-KR" sz="1200" dirty="0" smtClean="0"/>
              <a:t>=(w</a:t>
            </a:r>
            <a:r>
              <a:rPr lang="en-US" altLang="ko-KR" sz="1200" baseline="-25000" dirty="0" smtClean="0"/>
              <a:t>k,l-1</a:t>
            </a:r>
            <a:r>
              <a:rPr lang="en-US" altLang="ko-KR" sz="1200" dirty="0" smtClean="0"/>
              <a:t>-h</a:t>
            </a:r>
            <a:r>
              <a:rPr lang="en-US" altLang="ko-KR" sz="1200" baseline="-25000" dirty="0"/>
              <a:t>k,l-1 </a:t>
            </a:r>
            <a:r>
              <a:rPr lang="en-US" altLang="ko-KR" sz="1200" dirty="0" smtClean="0"/>
              <a:t>(1-cosR</a:t>
            </a:r>
            <a:r>
              <a:rPr lang="en-US" altLang="ko-KR" sz="1200" baseline="-25000" dirty="0"/>
              <a:t>k,l-1</a:t>
            </a:r>
            <a:r>
              <a:rPr lang="en-US" altLang="ko-KR" sz="1200" dirty="0" smtClean="0"/>
              <a:t>)+</a:t>
            </a:r>
            <a:r>
              <a:rPr lang="en-US" altLang="ko-KR" sz="1200" dirty="0"/>
              <a:t>a </a:t>
            </a:r>
            <a:r>
              <a:rPr lang="en-US" altLang="ko-KR" sz="1200" dirty="0" smtClean="0"/>
              <a:t>sinR</a:t>
            </a:r>
            <a:r>
              <a:rPr lang="en-US" altLang="ko-KR" sz="1200" baseline="-25000" dirty="0"/>
              <a:t>k,l-1</a:t>
            </a:r>
            <a:r>
              <a:rPr lang="en-US" altLang="ko-KR" sz="1200" dirty="0" smtClean="0"/>
              <a:t>)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–(</a:t>
            </a:r>
            <a:r>
              <a:rPr lang="en-US" altLang="ko-KR" sz="1200" dirty="0" err="1" smtClean="0"/>
              <a:t>w</a:t>
            </a:r>
            <a:r>
              <a:rPr lang="en-US" altLang="ko-KR" sz="1200" baseline="-25000" dirty="0" err="1" smtClean="0"/>
              <a:t>k,l</a:t>
            </a:r>
            <a:r>
              <a:rPr lang="en-US" altLang="ko-KR" sz="1200" dirty="0" err="1" smtClean="0"/>
              <a:t>+h</a:t>
            </a:r>
            <a:r>
              <a:rPr lang="en-US" altLang="ko-KR" sz="1200" baseline="-25000" dirty="0" err="1"/>
              <a:t>k,l</a:t>
            </a:r>
            <a:r>
              <a:rPr lang="en-US" altLang="ko-KR" sz="1200" baseline="-25000" dirty="0"/>
              <a:t> </a:t>
            </a:r>
            <a:r>
              <a:rPr lang="en-US" altLang="ko-KR" sz="1200" dirty="0" smtClean="0"/>
              <a:t>(1-cosR</a:t>
            </a:r>
            <a:r>
              <a:rPr lang="en-US" altLang="ko-KR" sz="1200" baseline="-25000" dirty="0"/>
              <a:t>k,l</a:t>
            </a:r>
            <a:r>
              <a:rPr lang="en-US" altLang="ko-KR" sz="1200" dirty="0" smtClean="0"/>
              <a:t>)+</a:t>
            </a:r>
            <a:r>
              <a:rPr lang="en-US" altLang="ko-KR" sz="1200" dirty="0" err="1" smtClean="0"/>
              <a:t>a</a:t>
            </a:r>
            <a:r>
              <a:rPr lang="en-US" altLang="ko-KR" sz="1200" baseline="-25000" dirty="0" err="1"/>
              <a:t>k,l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sinR</a:t>
            </a:r>
            <a:r>
              <a:rPr lang="en-US" altLang="ko-KR" sz="1200" baseline="-25000" dirty="0" err="1"/>
              <a:t>k,l</a:t>
            </a:r>
            <a:r>
              <a:rPr lang="en-US" altLang="ko-KR" sz="1200" dirty="0" smtClean="0"/>
              <a:t>)</a:t>
            </a:r>
          </a:p>
          <a:p>
            <a:r>
              <a:rPr lang="en-US" altLang="ko-KR" sz="1200" dirty="0" err="1" smtClean="0"/>
              <a:t>γ</a:t>
            </a:r>
            <a:r>
              <a:rPr lang="en-US" altLang="ko-KR" sz="1200" baseline="30000" dirty="0" err="1" smtClean="0"/>
              <a:t>R</a:t>
            </a:r>
            <a:r>
              <a:rPr lang="en-US" altLang="ko-KR" sz="1200" baseline="-25000" dirty="0" err="1" smtClean="0"/>
              <a:t>k,l</a:t>
            </a:r>
            <a:r>
              <a:rPr lang="en-US" altLang="ko-KR" sz="1200" dirty="0"/>
              <a:t>=(</a:t>
            </a:r>
            <a:r>
              <a:rPr lang="en-US" altLang="ko-KR" sz="1200" dirty="0" smtClean="0"/>
              <a:t>w</a:t>
            </a:r>
            <a:r>
              <a:rPr lang="en-US" altLang="ko-KR" sz="1200" baseline="-25000" dirty="0" smtClean="0"/>
              <a:t>k,l-1</a:t>
            </a:r>
            <a:r>
              <a:rPr lang="en-US" altLang="ko-KR" sz="1200" dirty="0" smtClean="0"/>
              <a:t>-h</a:t>
            </a:r>
            <a:r>
              <a:rPr lang="en-US" altLang="ko-KR" sz="1200" baseline="-25000" dirty="0"/>
              <a:t>k,l-1 </a:t>
            </a:r>
            <a:r>
              <a:rPr lang="en-US" altLang="ko-KR" sz="1200" dirty="0" smtClean="0"/>
              <a:t>(1-cosR</a:t>
            </a:r>
            <a:r>
              <a:rPr lang="en-US" altLang="ko-KR" sz="1200" baseline="-25000" dirty="0"/>
              <a:t>k,l-1</a:t>
            </a:r>
            <a:r>
              <a:rPr lang="en-US" altLang="ko-KR" sz="1200" dirty="0" smtClean="0"/>
              <a:t>)-a sinR</a:t>
            </a:r>
            <a:r>
              <a:rPr lang="en-US" altLang="ko-KR" sz="1200" baseline="-25000" dirty="0"/>
              <a:t>k,l-1</a:t>
            </a:r>
            <a:r>
              <a:rPr lang="en-US" altLang="ko-KR" sz="1200" dirty="0" smtClean="0"/>
              <a:t>)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–(</a:t>
            </a:r>
            <a:r>
              <a:rPr lang="en-US" altLang="ko-KR" sz="1200" dirty="0" err="1" smtClean="0"/>
              <a:t>w</a:t>
            </a:r>
            <a:r>
              <a:rPr lang="en-US" altLang="ko-KR" sz="1200" baseline="-25000" dirty="0" err="1" smtClean="0"/>
              <a:t>k,l</a:t>
            </a:r>
            <a:r>
              <a:rPr lang="en-US" altLang="ko-KR" sz="1200" dirty="0" err="1" smtClean="0"/>
              <a:t>+h</a:t>
            </a:r>
            <a:r>
              <a:rPr lang="en-US" altLang="ko-KR" sz="1200" baseline="-25000" dirty="0" err="1"/>
              <a:t>k,l</a:t>
            </a:r>
            <a:r>
              <a:rPr lang="en-US" altLang="ko-KR" sz="1200" baseline="-25000" dirty="0"/>
              <a:t> </a:t>
            </a:r>
            <a:r>
              <a:rPr lang="en-US" altLang="ko-KR" sz="1200" dirty="0" smtClean="0"/>
              <a:t>(1-cosR</a:t>
            </a:r>
            <a:r>
              <a:rPr lang="en-US" altLang="ko-KR" sz="1200" baseline="-25000" dirty="0"/>
              <a:t>k,l</a:t>
            </a:r>
            <a:r>
              <a:rPr lang="en-US" altLang="ko-KR" sz="1200" dirty="0" smtClean="0"/>
              <a:t>)-a </a:t>
            </a:r>
            <a:r>
              <a:rPr lang="en-US" altLang="ko-KR" sz="1200" dirty="0" err="1" smtClean="0"/>
              <a:t>sinR</a:t>
            </a:r>
            <a:r>
              <a:rPr lang="en-US" altLang="ko-KR" sz="1200" baseline="-25000" dirty="0" err="1"/>
              <a:t>k,l</a:t>
            </a:r>
            <a:r>
              <a:rPr lang="en-US" altLang="ko-KR" sz="1200" dirty="0" smtClean="0"/>
              <a:t>)</a:t>
            </a:r>
          </a:p>
          <a:p>
            <a:r>
              <a:rPr lang="ko-KR" altLang="en-US" sz="1200" dirty="0" smtClean="0">
                <a:solidFill>
                  <a:srgbClr val="FF0000"/>
                </a:solidFill>
              </a:rPr>
              <a:t>그러나 </a:t>
            </a:r>
            <a:r>
              <a:rPr lang="en-US" altLang="ko-KR" sz="1200" dirty="0" err="1" smtClean="0">
                <a:solidFill>
                  <a:srgbClr val="FF0000"/>
                </a:solidFill>
              </a:rPr>
              <a:t>F</a:t>
            </a:r>
            <a:r>
              <a:rPr lang="en-US" altLang="ko-KR" sz="1200" baseline="-25000" dirty="0" err="1" smtClean="0">
                <a:solidFill>
                  <a:srgbClr val="FF0000"/>
                </a:solidFill>
              </a:rPr>
              <a:t>total</a:t>
            </a:r>
            <a:r>
              <a:rPr lang="en-US" altLang="ko-KR" sz="1200" dirty="0" smtClean="0">
                <a:solidFill>
                  <a:srgbClr val="FF0000"/>
                </a:solidFill>
              </a:rPr>
              <a:t>=2F</a:t>
            </a:r>
            <a:r>
              <a:rPr lang="en-US" altLang="ko-KR" sz="1200" baseline="30000" dirty="0" smtClean="0">
                <a:solidFill>
                  <a:srgbClr val="FF0000"/>
                </a:solidFill>
              </a:rPr>
              <a:t>V</a:t>
            </a:r>
            <a:r>
              <a:rPr lang="en-US" altLang="ko-KR" sz="1200" dirty="0" smtClean="0">
                <a:solidFill>
                  <a:srgbClr val="FF0000"/>
                </a:solidFill>
              </a:rPr>
              <a:t>=</a:t>
            </a:r>
            <a:r>
              <a:rPr lang="en-US" altLang="ko-KR" sz="1200" dirty="0" err="1" smtClean="0">
                <a:solidFill>
                  <a:srgbClr val="FF0000"/>
                </a:solidFill>
              </a:rPr>
              <a:t>K</a:t>
            </a:r>
            <a:r>
              <a:rPr lang="en-US" altLang="ko-KR" sz="1200" baseline="30000" dirty="0" err="1" smtClean="0">
                <a:solidFill>
                  <a:srgbClr val="FF0000"/>
                </a:solidFill>
              </a:rPr>
              <a:t>v</a:t>
            </a:r>
            <a:r>
              <a:rPr lang="en-US" altLang="ko-KR" sz="1200" dirty="0" smtClean="0">
                <a:solidFill>
                  <a:srgbClr val="FF0000"/>
                </a:solidFill>
              </a:rPr>
              <a:t> γ</a:t>
            </a:r>
            <a:r>
              <a:rPr lang="ko-KR" altLang="en-US" sz="1200" dirty="0" smtClean="0">
                <a:solidFill>
                  <a:srgbClr val="FF0000"/>
                </a:solidFill>
              </a:rPr>
              <a:t>를 맞추기 위해 </a:t>
            </a:r>
            <a:r>
              <a:rPr lang="en-US" altLang="ko-KR" sz="1200" dirty="0" smtClean="0">
                <a:solidFill>
                  <a:srgbClr val="FF0000"/>
                </a:solidFill>
              </a:rPr>
              <a:t>½</a:t>
            </a:r>
            <a:r>
              <a:rPr lang="ko-KR" altLang="en-US" sz="1200" dirty="0" smtClean="0">
                <a:solidFill>
                  <a:srgbClr val="FF0000"/>
                </a:solidFill>
              </a:rPr>
              <a:t>을 곱한다</a:t>
            </a:r>
            <a:r>
              <a:rPr lang="en-US" altLang="ko-KR" sz="1200" dirty="0" smtClean="0">
                <a:solidFill>
                  <a:srgbClr val="FF0000"/>
                </a:solidFill>
              </a:rPr>
              <a:t>. (F</a:t>
            </a:r>
            <a:r>
              <a:rPr lang="en-US" altLang="ko-KR" sz="1200" baseline="30000" dirty="0" smtClean="0">
                <a:solidFill>
                  <a:srgbClr val="FF0000"/>
                </a:solidFill>
              </a:rPr>
              <a:t>V</a:t>
            </a:r>
            <a:r>
              <a:rPr lang="en-US" altLang="ko-KR" sz="1200" dirty="0" smtClean="0">
                <a:solidFill>
                  <a:srgbClr val="FF0000"/>
                </a:solidFill>
              </a:rPr>
              <a:t>=K</a:t>
            </a:r>
            <a:r>
              <a:rPr lang="en-US" altLang="ko-KR" sz="1200" baseline="30000" dirty="0" smtClean="0">
                <a:solidFill>
                  <a:srgbClr val="FF0000"/>
                </a:solidFill>
              </a:rPr>
              <a:t>V</a:t>
            </a:r>
            <a:r>
              <a:rPr lang="en-US" altLang="ko-KR" sz="1200" dirty="0" smtClean="0">
                <a:solidFill>
                  <a:srgbClr val="FF0000"/>
                </a:solidFill>
              </a:rPr>
              <a:t> ½γ)</a:t>
            </a:r>
          </a:p>
          <a:p>
            <a:r>
              <a:rPr lang="en-US" altLang="ko-KR" sz="1200" dirty="0" smtClean="0">
                <a:solidFill>
                  <a:srgbClr val="FF0000"/>
                </a:solidFill>
              </a:rPr>
              <a:t>(</a:t>
            </a:r>
            <a:r>
              <a:rPr lang="ko-KR" altLang="en-US" sz="1200" dirty="0" smtClean="0">
                <a:solidFill>
                  <a:srgbClr val="FF0000"/>
                </a:solidFill>
              </a:rPr>
              <a:t>다음 페이지에 부연설명</a:t>
            </a:r>
            <a:r>
              <a:rPr lang="en-US" altLang="ko-KR" sz="1200" dirty="0" smtClean="0">
                <a:solidFill>
                  <a:srgbClr val="FF0000"/>
                </a:solidFill>
              </a:rPr>
              <a:t>)</a:t>
            </a:r>
          </a:p>
          <a:p>
            <a:r>
              <a:rPr lang="en-US" altLang="ko-KR" sz="1200" dirty="0" err="1" smtClean="0"/>
              <a:t>γ</a:t>
            </a:r>
            <a:r>
              <a:rPr lang="en-US" altLang="ko-KR" sz="1200" baseline="30000" dirty="0" err="1" smtClean="0"/>
              <a:t>L</a:t>
            </a:r>
            <a:r>
              <a:rPr lang="en-US" altLang="ko-KR" sz="1200" baseline="-25000" dirty="0" err="1" smtClean="0"/>
              <a:t>k,l</a:t>
            </a:r>
            <a:r>
              <a:rPr lang="en-US" altLang="ko-KR" sz="1200" dirty="0" smtClean="0"/>
              <a:t>=</a:t>
            </a:r>
            <a:r>
              <a:rPr lang="en-US" altLang="ko-KR" sz="1200" dirty="0"/>
              <a:t> ½</a:t>
            </a:r>
            <a:r>
              <a:rPr lang="en-US" altLang="ko-KR" sz="1200" dirty="0" smtClean="0"/>
              <a:t>(w</a:t>
            </a:r>
            <a:r>
              <a:rPr lang="en-US" altLang="ko-KR" sz="1200" baseline="-25000" dirty="0" smtClean="0"/>
              <a:t>k,l-1</a:t>
            </a:r>
            <a:r>
              <a:rPr lang="en-US" altLang="ko-KR" sz="1200" dirty="0" smtClean="0"/>
              <a:t>-h</a:t>
            </a:r>
            <a:r>
              <a:rPr lang="en-US" altLang="ko-KR" sz="1200" baseline="-25000" dirty="0" smtClean="0"/>
              <a:t>k,l-1 </a:t>
            </a:r>
            <a:r>
              <a:rPr lang="en-US" altLang="ko-KR" sz="1200" dirty="0"/>
              <a:t>(1-cosR</a:t>
            </a:r>
            <a:r>
              <a:rPr lang="en-US" altLang="ko-KR" sz="1200" baseline="-25000" dirty="0"/>
              <a:t>k,l-1</a:t>
            </a:r>
            <a:r>
              <a:rPr lang="en-US" altLang="ko-KR" sz="1200" dirty="0"/>
              <a:t>)+a sinR</a:t>
            </a:r>
            <a:r>
              <a:rPr lang="en-US" altLang="ko-KR" sz="1200" baseline="-25000" dirty="0"/>
              <a:t>k,l-1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     </a:t>
            </a:r>
            <a:r>
              <a:rPr lang="en-US" altLang="ko-KR" sz="1200" dirty="0" smtClean="0"/>
              <a:t>–</a:t>
            </a:r>
            <a:r>
              <a:rPr lang="en-US" altLang="ko-KR" sz="1200" dirty="0"/>
              <a:t>½</a:t>
            </a:r>
            <a:r>
              <a:rPr lang="en-US" altLang="ko-KR" sz="1200" dirty="0" smtClean="0"/>
              <a:t>(</a:t>
            </a:r>
            <a:r>
              <a:rPr lang="en-US" altLang="ko-KR" sz="1200" dirty="0" err="1"/>
              <a:t>w</a:t>
            </a:r>
            <a:r>
              <a:rPr lang="en-US" altLang="ko-KR" sz="1200" baseline="-25000" dirty="0" err="1"/>
              <a:t>k,l</a:t>
            </a:r>
            <a:r>
              <a:rPr lang="en-US" altLang="ko-KR" sz="1200" dirty="0" err="1"/>
              <a:t>+h</a:t>
            </a:r>
            <a:r>
              <a:rPr lang="en-US" altLang="ko-KR" sz="1200" baseline="-25000" dirty="0" err="1"/>
              <a:t>k,l</a:t>
            </a:r>
            <a:r>
              <a:rPr lang="en-US" altLang="ko-KR" sz="1200" baseline="-25000" dirty="0"/>
              <a:t> </a:t>
            </a:r>
            <a:r>
              <a:rPr lang="en-US" altLang="ko-KR" sz="1200" dirty="0"/>
              <a:t>(1-cosR</a:t>
            </a:r>
            <a:r>
              <a:rPr lang="en-US" altLang="ko-KR" sz="1200" baseline="-25000" dirty="0"/>
              <a:t>k,l</a:t>
            </a:r>
            <a:r>
              <a:rPr lang="en-US" altLang="ko-KR" sz="1200" dirty="0"/>
              <a:t>)+</a:t>
            </a:r>
            <a:r>
              <a:rPr lang="en-US" altLang="ko-KR" sz="1200" dirty="0" err="1"/>
              <a:t>a</a:t>
            </a:r>
            <a:r>
              <a:rPr lang="en-US" altLang="ko-KR" sz="1200" baseline="-25000" dirty="0" err="1"/>
              <a:t>k,l</a:t>
            </a:r>
            <a:r>
              <a:rPr lang="en-US" altLang="ko-KR" sz="1200" dirty="0"/>
              <a:t> </a:t>
            </a:r>
            <a:r>
              <a:rPr lang="en-US" altLang="ko-KR" sz="1200" dirty="0" err="1"/>
              <a:t>sinR</a:t>
            </a:r>
            <a:r>
              <a:rPr lang="en-US" altLang="ko-KR" sz="1200" baseline="-25000" dirty="0" err="1"/>
              <a:t>k,l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 err="1"/>
              <a:t>γ</a:t>
            </a:r>
            <a:r>
              <a:rPr lang="en-US" altLang="ko-KR" sz="1200" baseline="30000" dirty="0" err="1"/>
              <a:t>R</a:t>
            </a:r>
            <a:r>
              <a:rPr lang="en-US" altLang="ko-KR" sz="1200" baseline="-25000" dirty="0" err="1"/>
              <a:t>k,l</a:t>
            </a:r>
            <a:r>
              <a:rPr lang="en-US" altLang="ko-KR" sz="1200" dirty="0" smtClean="0"/>
              <a:t>=</a:t>
            </a:r>
            <a:r>
              <a:rPr lang="en-US" altLang="ko-KR" sz="1200" dirty="0"/>
              <a:t> ½</a:t>
            </a:r>
            <a:r>
              <a:rPr lang="en-US" altLang="ko-KR" sz="1200" dirty="0" smtClean="0"/>
              <a:t>(</a:t>
            </a:r>
            <a:r>
              <a:rPr lang="en-US" altLang="ko-KR" sz="1200" dirty="0"/>
              <a:t>w</a:t>
            </a:r>
            <a:r>
              <a:rPr lang="en-US" altLang="ko-KR" sz="1200" baseline="-25000" dirty="0"/>
              <a:t>k,l-1</a:t>
            </a:r>
            <a:r>
              <a:rPr lang="en-US" altLang="ko-KR" sz="1200" dirty="0"/>
              <a:t>-h</a:t>
            </a:r>
            <a:r>
              <a:rPr lang="en-US" altLang="ko-KR" sz="1200" baseline="-25000" dirty="0"/>
              <a:t>k,l-1 </a:t>
            </a:r>
            <a:r>
              <a:rPr lang="en-US" altLang="ko-KR" sz="1200" dirty="0"/>
              <a:t>(1-cosR</a:t>
            </a:r>
            <a:r>
              <a:rPr lang="en-US" altLang="ko-KR" sz="1200" baseline="-25000" dirty="0"/>
              <a:t>k,l-1</a:t>
            </a:r>
            <a:r>
              <a:rPr lang="en-US" altLang="ko-KR" sz="1200" dirty="0"/>
              <a:t>)-a sinR</a:t>
            </a:r>
            <a:r>
              <a:rPr lang="en-US" altLang="ko-KR" sz="1200" baseline="-25000" dirty="0"/>
              <a:t>k,l-1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     </a:t>
            </a:r>
            <a:r>
              <a:rPr lang="en-US" altLang="ko-KR" sz="1200" dirty="0" smtClean="0"/>
              <a:t>–</a:t>
            </a:r>
            <a:r>
              <a:rPr lang="en-US" altLang="ko-KR" sz="1200" dirty="0"/>
              <a:t>½</a:t>
            </a:r>
            <a:r>
              <a:rPr lang="en-US" altLang="ko-KR" sz="1200" dirty="0" smtClean="0"/>
              <a:t>(</a:t>
            </a:r>
            <a:r>
              <a:rPr lang="en-US" altLang="ko-KR" sz="1200" dirty="0" err="1"/>
              <a:t>w</a:t>
            </a:r>
            <a:r>
              <a:rPr lang="en-US" altLang="ko-KR" sz="1200" baseline="-25000" dirty="0" err="1"/>
              <a:t>k,l</a:t>
            </a:r>
            <a:r>
              <a:rPr lang="en-US" altLang="ko-KR" sz="1200" dirty="0" err="1"/>
              <a:t>+h</a:t>
            </a:r>
            <a:r>
              <a:rPr lang="en-US" altLang="ko-KR" sz="1200" baseline="-25000" dirty="0" err="1"/>
              <a:t>k,l</a:t>
            </a:r>
            <a:r>
              <a:rPr lang="en-US" altLang="ko-KR" sz="1200" baseline="-25000" dirty="0"/>
              <a:t> </a:t>
            </a:r>
            <a:r>
              <a:rPr lang="en-US" altLang="ko-KR" sz="1200" dirty="0"/>
              <a:t>(1-cosR</a:t>
            </a:r>
            <a:r>
              <a:rPr lang="en-US" altLang="ko-KR" sz="1200" baseline="-25000" dirty="0"/>
              <a:t>k,l</a:t>
            </a:r>
            <a:r>
              <a:rPr lang="en-US" altLang="ko-KR" sz="1200" dirty="0"/>
              <a:t>)-a </a:t>
            </a:r>
            <a:r>
              <a:rPr lang="en-US" altLang="ko-KR" sz="1200" dirty="0" err="1"/>
              <a:t>sinR</a:t>
            </a:r>
            <a:r>
              <a:rPr lang="en-US" altLang="ko-KR" sz="1200" baseline="-25000" dirty="0" err="1"/>
              <a:t>k,l</a:t>
            </a:r>
            <a:r>
              <a:rPr lang="en-US" altLang="ko-KR" sz="1200" dirty="0" smtClean="0"/>
              <a:t>)</a:t>
            </a:r>
            <a:endParaRPr lang="en-US" altLang="ko-KR" sz="1200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16" name="오른쪽 화살표 15"/>
          <p:cNvSpPr/>
          <p:nvPr/>
        </p:nvSpPr>
        <p:spPr>
          <a:xfrm>
            <a:off x="3486003" y="5508814"/>
            <a:ext cx="489204" cy="2558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33674" y="3642875"/>
            <a:ext cx="1200370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err="1" smtClean="0">
                <a:solidFill>
                  <a:srgbClr val="FF0000"/>
                </a:solidFill>
              </a:rPr>
              <a:t>윗첨자는</a:t>
            </a:r>
            <a:r>
              <a:rPr lang="ko-KR" altLang="en-US" sz="700" dirty="0" smtClean="0">
                <a:solidFill>
                  <a:srgbClr val="FF0000"/>
                </a:solidFill>
              </a:rPr>
              <a:t> 내가 직접 만든 수식임을 표시하기 위해</a:t>
            </a:r>
            <a:endParaRPr lang="en-US" altLang="ko-KR" sz="700" dirty="0" smtClean="0">
              <a:solidFill>
                <a:srgbClr val="FF0000"/>
              </a:solidFill>
            </a:endParaRPr>
          </a:p>
          <a:p>
            <a:r>
              <a:rPr lang="ko-KR" altLang="en-US" sz="700" dirty="0" smtClean="0">
                <a:solidFill>
                  <a:srgbClr val="FF0000"/>
                </a:solidFill>
              </a:rPr>
              <a:t>소나티나와 다른 기호를 사용한다</a:t>
            </a:r>
            <a:r>
              <a:rPr lang="en-US" altLang="ko-KR" sz="700" dirty="0" smtClean="0">
                <a:solidFill>
                  <a:srgbClr val="FF0000"/>
                </a:solidFill>
              </a:rPr>
              <a:t>.</a:t>
            </a:r>
          </a:p>
          <a:p>
            <a:r>
              <a:rPr lang="ko-KR" altLang="en-US" sz="700" dirty="0" err="1" smtClean="0">
                <a:solidFill>
                  <a:srgbClr val="FF0000"/>
                </a:solidFill>
              </a:rPr>
              <a:t>첫째글자</a:t>
            </a:r>
            <a:r>
              <a:rPr lang="ko-KR" altLang="en-US" sz="700" dirty="0" smtClean="0">
                <a:solidFill>
                  <a:srgbClr val="FF0000"/>
                </a:solidFill>
              </a:rPr>
              <a:t> </a:t>
            </a:r>
            <a:r>
              <a:rPr lang="en-US" altLang="ko-KR" sz="700" dirty="0" smtClean="0">
                <a:solidFill>
                  <a:srgbClr val="FF0000"/>
                </a:solidFill>
              </a:rPr>
              <a:t>L : Left, R : Right</a:t>
            </a:r>
          </a:p>
          <a:p>
            <a:r>
              <a:rPr lang="ko-KR" altLang="en-US" sz="700" dirty="0" err="1" smtClean="0">
                <a:solidFill>
                  <a:srgbClr val="FF0000"/>
                </a:solidFill>
              </a:rPr>
              <a:t>둘째글자</a:t>
            </a:r>
            <a:r>
              <a:rPr lang="ko-KR" altLang="en-US" sz="700" dirty="0" smtClean="0">
                <a:solidFill>
                  <a:srgbClr val="FF0000"/>
                </a:solidFill>
              </a:rPr>
              <a:t> </a:t>
            </a:r>
            <a:r>
              <a:rPr lang="en-US" altLang="ko-KR" sz="700" dirty="0" smtClean="0">
                <a:solidFill>
                  <a:srgbClr val="FF0000"/>
                </a:solidFill>
              </a:rPr>
              <a:t>U : Up, D : Down</a:t>
            </a:r>
          </a:p>
          <a:p>
            <a:r>
              <a:rPr lang="en-US" altLang="ko-KR" sz="700" dirty="0" smtClean="0">
                <a:solidFill>
                  <a:srgbClr val="FF0000"/>
                </a:solidFill>
              </a:rPr>
              <a:t>(</a:t>
            </a:r>
            <a:r>
              <a:rPr lang="ko-KR" altLang="en-US" sz="700" dirty="0" smtClean="0">
                <a:solidFill>
                  <a:srgbClr val="FF0000"/>
                </a:solidFill>
              </a:rPr>
              <a:t>소나티나에서는 </a:t>
            </a:r>
            <a:r>
              <a:rPr lang="en-US" altLang="ko-KR" sz="700" dirty="0" smtClean="0">
                <a:solidFill>
                  <a:srgbClr val="FF0000"/>
                </a:solidFill>
              </a:rPr>
              <a:t>Top, Bottom/Upper, Lower</a:t>
            </a:r>
            <a:r>
              <a:rPr lang="ko-KR" altLang="en-US" sz="700" dirty="0" smtClean="0">
                <a:solidFill>
                  <a:srgbClr val="FF0000"/>
                </a:solidFill>
              </a:rPr>
              <a:t>를 사용함</a:t>
            </a:r>
            <a:r>
              <a:rPr lang="en-US" altLang="ko-KR" sz="700" dirty="0" smtClean="0">
                <a:solidFill>
                  <a:srgbClr val="FF0000"/>
                </a:solidFill>
              </a:rPr>
              <a:t>)</a:t>
            </a:r>
            <a:endParaRPr lang="ko-KR" altLang="en-US" sz="7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9088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Box 109"/>
          <p:cNvSpPr txBox="1"/>
          <p:nvPr/>
        </p:nvSpPr>
        <p:spPr>
          <a:xfrm>
            <a:off x="251520" y="116632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모멘트 암</a:t>
            </a:r>
            <a:r>
              <a:rPr lang="en-US" altLang="ko-KR" dirty="0" smtClean="0"/>
              <a:t> </a:t>
            </a:r>
            <a:r>
              <a:rPr lang="ko-KR" altLang="en-US" dirty="0" smtClean="0"/>
              <a:t>계산 검</a:t>
            </a:r>
            <a:r>
              <a:rPr lang="ko-KR" altLang="en-US" dirty="0"/>
              <a:t>증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7886" y="4482597"/>
            <a:ext cx="285482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/>
              <a:t>&lt;Left&gt;</a:t>
            </a:r>
          </a:p>
          <a:p>
            <a:pPr>
              <a:lnSpc>
                <a:spcPct val="150000"/>
              </a:lnSpc>
            </a:pPr>
            <a:r>
              <a:rPr lang="en-US" altLang="ko-KR" sz="1600" dirty="0" err="1" smtClean="0"/>
              <a:t>Dist</a:t>
            </a:r>
            <a:r>
              <a:rPr lang="en-US" altLang="ko-KR" sz="1600" baseline="30000" dirty="0" err="1" smtClean="0"/>
              <a:t>VL</a:t>
            </a:r>
            <a:r>
              <a:rPr lang="en-US" altLang="ko-KR" sz="1600" baseline="-25000" dirty="0" err="1" smtClean="0"/>
              <a:t>k,l</a:t>
            </a:r>
            <a:r>
              <a:rPr lang="en-US" altLang="ko-KR" sz="1600" dirty="0" smtClean="0"/>
              <a:t>   =  h </a:t>
            </a:r>
            <a:r>
              <a:rPr lang="en-US" altLang="ko-KR" sz="1600" dirty="0" err="1" smtClean="0"/>
              <a:t>sinR</a:t>
            </a:r>
            <a:r>
              <a:rPr lang="en-US" altLang="ko-KR" sz="1600" dirty="0" smtClean="0"/>
              <a:t> + a </a:t>
            </a:r>
            <a:r>
              <a:rPr lang="en-US" altLang="ko-KR" sz="1600" dirty="0" err="1" smtClean="0"/>
              <a:t>cosR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Dist</a:t>
            </a:r>
            <a:r>
              <a:rPr lang="en-US" altLang="ko-KR" sz="1600" baseline="30000" dirty="0" smtClean="0"/>
              <a:t>VL</a:t>
            </a:r>
            <a:r>
              <a:rPr lang="en-US" altLang="ko-KR" sz="1600" baseline="-25000" dirty="0" smtClean="0"/>
              <a:t>k,l+1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= </a:t>
            </a:r>
            <a:r>
              <a:rPr lang="en-US" altLang="ko-KR" sz="1600" dirty="0" smtClean="0"/>
              <a:t>-h </a:t>
            </a:r>
            <a:r>
              <a:rPr lang="en-US" altLang="ko-KR" sz="1600" dirty="0" err="1" smtClean="0"/>
              <a:t>sinR</a:t>
            </a:r>
            <a:r>
              <a:rPr lang="en-US" altLang="ko-KR" sz="1600" dirty="0" smtClean="0"/>
              <a:t> + a </a:t>
            </a:r>
            <a:r>
              <a:rPr lang="en-US" altLang="ko-KR" sz="1600" dirty="0" err="1" smtClean="0"/>
              <a:t>cosR</a:t>
            </a:r>
            <a:endParaRPr lang="en-US" altLang="ko-KR" sz="1600" dirty="0"/>
          </a:p>
        </p:txBody>
      </p:sp>
      <p:sp>
        <p:nvSpPr>
          <p:cNvPr id="7" name="직사각형 6"/>
          <p:cNvSpPr/>
          <p:nvPr/>
        </p:nvSpPr>
        <p:spPr>
          <a:xfrm>
            <a:off x="6265567" y="180045"/>
            <a:ext cx="2623679" cy="3059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DOUBLE CHECKED YET</a:t>
            </a:r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179512" y="2049140"/>
            <a:ext cx="9425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모멘트 암은 거리이므로 멀어지면 </a:t>
            </a:r>
            <a:r>
              <a:rPr lang="en-US" altLang="ko-KR" sz="900" dirty="0" smtClean="0"/>
              <a:t>(+), </a:t>
            </a:r>
            <a:r>
              <a:rPr lang="ko-KR" altLang="en-US" sz="900" dirty="0" smtClean="0"/>
              <a:t>가까워지면 </a:t>
            </a:r>
            <a:r>
              <a:rPr lang="en-US" altLang="ko-KR" sz="900" dirty="0" smtClean="0"/>
              <a:t>(-)</a:t>
            </a:r>
            <a:endParaRPr lang="ko-KR" altLang="en-US" sz="900" dirty="0"/>
          </a:p>
        </p:txBody>
      </p:sp>
      <p:grpSp>
        <p:nvGrpSpPr>
          <p:cNvPr id="26" name="그룹 25"/>
          <p:cNvGrpSpPr/>
          <p:nvPr/>
        </p:nvGrpSpPr>
        <p:grpSpPr>
          <a:xfrm>
            <a:off x="34034" y="524385"/>
            <a:ext cx="2895691" cy="3408502"/>
            <a:chOff x="34034" y="524385"/>
            <a:chExt cx="2895691" cy="3408502"/>
          </a:xfrm>
        </p:grpSpPr>
        <p:grpSp>
          <p:nvGrpSpPr>
            <p:cNvPr id="55" name="그룹 54"/>
            <p:cNvGrpSpPr/>
            <p:nvPr/>
          </p:nvGrpSpPr>
          <p:grpSpPr>
            <a:xfrm rot="1800000" flipH="1">
              <a:off x="1387247" y="1052567"/>
              <a:ext cx="1440161" cy="2880320"/>
              <a:chOff x="971600" y="1268760"/>
              <a:chExt cx="1440161" cy="2880320"/>
            </a:xfrm>
          </p:grpSpPr>
          <p:sp>
            <p:nvSpPr>
              <p:cNvPr id="56" name="직사각형 55"/>
              <p:cNvSpPr/>
              <p:nvPr/>
            </p:nvSpPr>
            <p:spPr>
              <a:xfrm>
                <a:off x="971600" y="1268761"/>
                <a:ext cx="720080" cy="1440159"/>
              </a:xfrm>
              <a:prstGeom prst="rect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직사각형 56"/>
              <p:cNvSpPr/>
              <p:nvPr/>
            </p:nvSpPr>
            <p:spPr>
              <a:xfrm>
                <a:off x="1691681" y="1268760"/>
                <a:ext cx="720080" cy="1440159"/>
              </a:xfrm>
              <a:prstGeom prst="rect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직사각형 57"/>
              <p:cNvSpPr/>
              <p:nvPr/>
            </p:nvSpPr>
            <p:spPr>
              <a:xfrm>
                <a:off x="971600" y="2708921"/>
                <a:ext cx="720080" cy="1440159"/>
              </a:xfrm>
              <a:prstGeom prst="rect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직사각형 58"/>
              <p:cNvSpPr/>
              <p:nvPr/>
            </p:nvSpPr>
            <p:spPr>
              <a:xfrm>
                <a:off x="1691680" y="2708920"/>
                <a:ext cx="720080" cy="1440159"/>
              </a:xfrm>
              <a:prstGeom prst="rect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0" name="그룹 19"/>
            <p:cNvGrpSpPr/>
            <p:nvPr/>
          </p:nvGrpSpPr>
          <p:grpSpPr>
            <a:xfrm>
              <a:off x="49405" y="693813"/>
              <a:ext cx="2880320" cy="2881052"/>
              <a:chOff x="49405" y="693813"/>
              <a:chExt cx="2880320" cy="2881052"/>
            </a:xfrm>
          </p:grpSpPr>
          <p:grpSp>
            <p:nvGrpSpPr>
              <p:cNvPr id="101" name="그룹 100"/>
              <p:cNvGrpSpPr/>
              <p:nvPr/>
            </p:nvGrpSpPr>
            <p:grpSpPr>
              <a:xfrm rot="10800000" flipH="1">
                <a:off x="49405" y="693813"/>
                <a:ext cx="2880320" cy="2881052"/>
                <a:chOff x="4111465" y="4801182"/>
                <a:chExt cx="2880320" cy="2881052"/>
              </a:xfrm>
            </p:grpSpPr>
            <p:sp>
              <p:nvSpPr>
                <p:cNvPr id="104" name="원호 103"/>
                <p:cNvSpPr/>
                <p:nvPr/>
              </p:nvSpPr>
              <p:spPr>
                <a:xfrm rot="16200000">
                  <a:off x="4111465" y="4801915"/>
                  <a:ext cx="2880319" cy="2880320"/>
                </a:xfrm>
                <a:prstGeom prst="arc">
                  <a:avLst>
                    <a:gd name="adj1" fmla="val 19786045"/>
                    <a:gd name="adj2" fmla="val 0"/>
                  </a:avLst>
                </a:prstGeom>
                <a:ln>
                  <a:solidFill>
                    <a:srgbClr val="FFC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05" name="직선 화살표 연결선 104"/>
                <p:cNvCxnSpPr/>
                <p:nvPr/>
              </p:nvCxnSpPr>
              <p:spPr>
                <a:xfrm flipH="1" flipV="1">
                  <a:off x="4818989" y="4995777"/>
                  <a:ext cx="730254" cy="2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직선 연결선 105"/>
                <p:cNvCxnSpPr/>
                <p:nvPr/>
              </p:nvCxnSpPr>
              <p:spPr>
                <a:xfrm flipH="1">
                  <a:off x="5549242" y="4995779"/>
                  <a:ext cx="0" cy="1241533"/>
                </a:xfrm>
                <a:prstGeom prst="line">
                  <a:avLst/>
                </a:prstGeom>
                <a:ln>
                  <a:solidFill>
                    <a:srgbClr val="FFC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직선 연결선 106"/>
                <p:cNvCxnSpPr/>
                <p:nvPr/>
              </p:nvCxnSpPr>
              <p:spPr>
                <a:xfrm flipV="1">
                  <a:off x="5549243" y="4801182"/>
                  <a:ext cx="0" cy="194597"/>
                </a:xfrm>
                <a:prstGeom prst="line">
                  <a:avLst/>
                </a:prstGeom>
                <a:ln>
                  <a:solidFill>
                    <a:srgbClr val="FFC000"/>
                  </a:solidFill>
                  <a:prstDash val="dash"/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6" name="TextBox 95"/>
              <p:cNvSpPr txBox="1"/>
              <p:nvPr/>
            </p:nvSpPr>
            <p:spPr>
              <a:xfrm>
                <a:off x="1007649" y="3228993"/>
                <a:ext cx="361244" cy="123111"/>
              </a:xfrm>
              <a:prstGeom prst="rect">
                <a:avLst/>
              </a:prstGeom>
              <a:noFill/>
            </p:spPr>
            <p:txBody>
              <a:bodyPr wrap="none" lIns="36000" tIns="0" rIns="36000" bIns="0" rtlCol="0">
                <a:spAutoFit/>
              </a:bodyPr>
              <a:lstStyle/>
              <a:p>
                <a:r>
                  <a:rPr lang="en-US" altLang="ko-KR" sz="800" dirty="0" smtClean="0">
                    <a:solidFill>
                      <a:srgbClr val="FF0000"/>
                    </a:solidFill>
                  </a:rPr>
                  <a:t>h </a:t>
                </a:r>
                <a:r>
                  <a:rPr lang="en-US" altLang="ko-KR" sz="800" dirty="0" err="1" smtClean="0">
                    <a:solidFill>
                      <a:srgbClr val="FF0000"/>
                    </a:solidFill>
                  </a:rPr>
                  <a:t>sinR</a:t>
                </a:r>
                <a:endParaRPr lang="ko-KR" altLang="en-US" sz="8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7" name="원호 76"/>
              <p:cNvSpPr/>
              <p:nvPr/>
            </p:nvSpPr>
            <p:spPr>
              <a:xfrm rot="16200000" flipH="1">
                <a:off x="767482" y="1415157"/>
                <a:ext cx="1440000" cy="1440000"/>
              </a:xfrm>
              <a:prstGeom prst="arc">
                <a:avLst>
                  <a:gd name="adj1" fmla="val 19786045"/>
                  <a:gd name="adj2" fmla="val 0"/>
                </a:avLst>
              </a:prstGeom>
              <a:ln>
                <a:solidFill>
                  <a:srgbClr val="FFC000"/>
                </a:solidFill>
                <a:prstDash val="solid"/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1" name="그룹 20"/>
            <p:cNvGrpSpPr/>
            <p:nvPr/>
          </p:nvGrpSpPr>
          <p:grpSpPr>
            <a:xfrm>
              <a:off x="1389359" y="1771690"/>
              <a:ext cx="1440160" cy="1440160"/>
              <a:chOff x="1389359" y="1771690"/>
              <a:chExt cx="1440160" cy="1440160"/>
            </a:xfrm>
          </p:grpSpPr>
          <p:grpSp>
            <p:nvGrpSpPr>
              <p:cNvPr id="133" name="그룹 132"/>
              <p:cNvGrpSpPr/>
              <p:nvPr/>
            </p:nvGrpSpPr>
            <p:grpSpPr>
              <a:xfrm rot="10800000" flipH="1">
                <a:off x="1389359" y="1771690"/>
                <a:ext cx="1440160" cy="1440160"/>
                <a:chOff x="2409379" y="3045150"/>
                <a:chExt cx="1440160" cy="1440160"/>
              </a:xfrm>
            </p:grpSpPr>
            <p:sp>
              <p:nvSpPr>
                <p:cNvPr id="134" name="원호 133"/>
                <p:cNvSpPr/>
                <p:nvPr/>
              </p:nvSpPr>
              <p:spPr>
                <a:xfrm rot="10800000">
                  <a:off x="2409379" y="3045150"/>
                  <a:ext cx="1440160" cy="1440160"/>
                </a:xfrm>
                <a:prstGeom prst="arc">
                  <a:avLst>
                    <a:gd name="adj1" fmla="val 19786045"/>
                    <a:gd name="adj2" fmla="val 0"/>
                  </a:avLst>
                </a:prstGeom>
                <a:ln>
                  <a:solidFill>
                    <a:srgbClr val="FFC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36" name="직선 연결선 135"/>
                <p:cNvCxnSpPr/>
                <p:nvPr/>
              </p:nvCxnSpPr>
              <p:spPr>
                <a:xfrm>
                  <a:off x="2505851" y="3765232"/>
                  <a:ext cx="623607" cy="0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  <a:prstDash val="solid"/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7" name="직선 연결선 136"/>
                <p:cNvCxnSpPr/>
                <p:nvPr/>
              </p:nvCxnSpPr>
              <p:spPr>
                <a:xfrm flipH="1">
                  <a:off x="2409379" y="3765232"/>
                  <a:ext cx="96472" cy="0"/>
                </a:xfrm>
                <a:prstGeom prst="line">
                  <a:avLst/>
                </a:prstGeom>
                <a:ln>
                  <a:solidFill>
                    <a:srgbClr val="FFC000"/>
                  </a:solidFill>
                  <a:prstDash val="dash"/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8" name="TextBox 137"/>
              <p:cNvSpPr txBox="1"/>
              <p:nvPr/>
            </p:nvSpPr>
            <p:spPr>
              <a:xfrm>
                <a:off x="1599581" y="2532800"/>
                <a:ext cx="378877" cy="123111"/>
              </a:xfrm>
              <a:prstGeom prst="rect">
                <a:avLst/>
              </a:prstGeom>
              <a:noFill/>
            </p:spPr>
            <p:txBody>
              <a:bodyPr wrap="none" lIns="36000" tIns="0" rIns="36000" bIns="0" rtlCol="0">
                <a:spAutoFit/>
              </a:bodyPr>
              <a:lstStyle/>
              <a:p>
                <a:r>
                  <a:rPr lang="en-US" altLang="ko-KR" sz="800" dirty="0" smtClean="0">
                    <a:solidFill>
                      <a:srgbClr val="FF0000"/>
                    </a:solidFill>
                  </a:rPr>
                  <a:t>a </a:t>
                </a:r>
                <a:r>
                  <a:rPr lang="en-US" altLang="ko-KR" sz="800" dirty="0" err="1" smtClean="0">
                    <a:solidFill>
                      <a:srgbClr val="FF0000"/>
                    </a:solidFill>
                  </a:rPr>
                  <a:t>cosR</a:t>
                </a:r>
                <a:endParaRPr lang="ko-KR" altLang="en-US" sz="800" dirty="0">
                  <a:solidFill>
                    <a:srgbClr val="FF0000"/>
                  </a:solidFill>
                </a:endParaRPr>
              </a:p>
            </p:txBody>
          </p:sp>
        </p:grpSp>
        <p:cxnSp>
          <p:nvCxnSpPr>
            <p:cNvPr id="24" name="직선 화살표 연결선 23"/>
            <p:cNvCxnSpPr/>
            <p:nvPr/>
          </p:nvCxnSpPr>
          <p:spPr>
            <a:xfrm flipV="1">
              <a:off x="756929" y="3380270"/>
              <a:ext cx="0" cy="36000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TextBox 139"/>
            <p:cNvSpPr txBox="1"/>
            <p:nvPr/>
          </p:nvSpPr>
          <p:spPr>
            <a:xfrm>
              <a:off x="490262" y="3593921"/>
              <a:ext cx="266667" cy="123111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altLang="ko-KR" sz="800" dirty="0" err="1" smtClean="0"/>
                <a:t>F</a:t>
              </a:r>
              <a:r>
                <a:rPr lang="en-US" altLang="ko-KR" sz="800" baseline="30000" dirty="0" err="1" smtClean="0"/>
                <a:t>VL</a:t>
              </a:r>
              <a:r>
                <a:rPr lang="en-US" altLang="ko-KR" sz="800" baseline="-25000" dirty="0" err="1" smtClean="0"/>
                <a:t>k,l</a:t>
              </a:r>
              <a:endParaRPr lang="ko-KR" altLang="en-US" sz="800" baseline="-25000" dirty="0"/>
            </a:p>
          </p:txBody>
        </p:sp>
        <p:grpSp>
          <p:nvGrpSpPr>
            <p:cNvPr id="25" name="그룹 24"/>
            <p:cNvGrpSpPr/>
            <p:nvPr/>
          </p:nvGrpSpPr>
          <p:grpSpPr>
            <a:xfrm>
              <a:off x="34034" y="678407"/>
              <a:ext cx="2880320" cy="2880319"/>
              <a:chOff x="1284216" y="1410139"/>
              <a:chExt cx="2880320" cy="2880319"/>
            </a:xfrm>
          </p:grpSpPr>
          <p:sp>
            <p:nvSpPr>
              <p:cNvPr id="141" name="원호 140"/>
              <p:cNvSpPr/>
              <p:nvPr/>
            </p:nvSpPr>
            <p:spPr>
              <a:xfrm rot="5400000" flipH="1">
                <a:off x="1284216" y="1410139"/>
                <a:ext cx="2880319" cy="2880320"/>
              </a:xfrm>
              <a:prstGeom prst="arc">
                <a:avLst>
                  <a:gd name="adj1" fmla="val 19786045"/>
                  <a:gd name="adj2" fmla="val 0"/>
                </a:avLst>
              </a:prstGeom>
              <a:ln>
                <a:solidFill>
                  <a:srgbClr val="FFC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42" name="직선 화살표 연결선 141"/>
              <p:cNvCxnSpPr/>
              <p:nvPr/>
            </p:nvCxnSpPr>
            <p:spPr>
              <a:xfrm flipV="1">
                <a:off x="2724376" y="1608763"/>
                <a:ext cx="730254" cy="2"/>
              </a:xfrm>
              <a:prstGeom prst="straightConnector1">
                <a:avLst/>
              </a:prstGeom>
              <a:ln>
                <a:solidFill>
                  <a:srgbClr val="0070C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직선 연결선 142"/>
              <p:cNvCxnSpPr/>
              <p:nvPr/>
            </p:nvCxnSpPr>
            <p:spPr>
              <a:xfrm>
                <a:off x="2724377" y="1608765"/>
                <a:ext cx="0" cy="1241533"/>
              </a:xfrm>
              <a:prstGeom prst="line">
                <a:avLst/>
              </a:prstGeom>
              <a:ln>
                <a:solidFill>
                  <a:srgbClr val="FFC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직선 연결선 143"/>
              <p:cNvCxnSpPr/>
              <p:nvPr/>
            </p:nvCxnSpPr>
            <p:spPr>
              <a:xfrm flipH="1" flipV="1">
                <a:off x="2724376" y="1414168"/>
                <a:ext cx="0" cy="194597"/>
              </a:xfrm>
              <a:prstGeom prst="line">
                <a:avLst/>
              </a:prstGeom>
              <a:ln>
                <a:solidFill>
                  <a:srgbClr val="FFC000"/>
                </a:solidFill>
                <a:prstDash val="dash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5" name="TextBox 144"/>
              <p:cNvSpPr txBox="1"/>
              <p:nvPr/>
            </p:nvSpPr>
            <p:spPr>
              <a:xfrm>
                <a:off x="2831717" y="1627542"/>
                <a:ext cx="402922" cy="123111"/>
              </a:xfrm>
              <a:prstGeom prst="rect">
                <a:avLst/>
              </a:prstGeom>
              <a:noFill/>
            </p:spPr>
            <p:txBody>
              <a:bodyPr wrap="none" lIns="36000" tIns="0" rIns="36000" bIns="0" rtlCol="0">
                <a:spAutoFit/>
              </a:bodyPr>
              <a:lstStyle/>
              <a:p>
                <a:r>
                  <a:rPr lang="en-US" altLang="ko-KR" sz="800" dirty="0" smtClean="0">
                    <a:solidFill>
                      <a:srgbClr val="0070C0"/>
                    </a:solidFill>
                  </a:rPr>
                  <a:t>-h </a:t>
                </a:r>
                <a:r>
                  <a:rPr lang="en-US" altLang="ko-KR" sz="800" dirty="0" err="1" smtClean="0">
                    <a:solidFill>
                      <a:srgbClr val="0070C0"/>
                    </a:solidFill>
                  </a:rPr>
                  <a:t>sinR</a:t>
                </a:r>
                <a:endParaRPr lang="ko-KR" altLang="en-US" sz="800" dirty="0">
                  <a:solidFill>
                    <a:srgbClr val="0070C0"/>
                  </a:solidFill>
                </a:endParaRPr>
              </a:p>
            </p:txBody>
          </p:sp>
        </p:grpSp>
        <p:cxnSp>
          <p:nvCxnSpPr>
            <p:cNvPr id="152" name="직선 화살표 연결선 151"/>
            <p:cNvCxnSpPr/>
            <p:nvPr/>
          </p:nvCxnSpPr>
          <p:spPr>
            <a:xfrm flipV="1">
              <a:off x="2199863" y="524385"/>
              <a:ext cx="0" cy="36000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TextBox 152"/>
            <p:cNvSpPr txBox="1"/>
            <p:nvPr/>
          </p:nvSpPr>
          <p:spPr>
            <a:xfrm>
              <a:off x="2199412" y="620880"/>
              <a:ext cx="353229" cy="123111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altLang="ko-KR" sz="800" dirty="0" smtClean="0"/>
                <a:t>F</a:t>
              </a:r>
              <a:r>
                <a:rPr lang="en-US" altLang="ko-KR" sz="800" baseline="30000" dirty="0" smtClean="0"/>
                <a:t>VL</a:t>
              </a:r>
              <a:r>
                <a:rPr lang="en-US" altLang="ko-KR" sz="800" baseline="-25000" dirty="0" smtClean="0"/>
                <a:t>k,l+1</a:t>
              </a:r>
              <a:endParaRPr lang="ko-KR" altLang="en-US" sz="800" baseline="-25000" dirty="0"/>
            </a:p>
          </p:txBody>
        </p:sp>
      </p:grpSp>
      <p:grpSp>
        <p:nvGrpSpPr>
          <p:cNvPr id="155" name="그룹 154"/>
          <p:cNvGrpSpPr/>
          <p:nvPr/>
        </p:nvGrpSpPr>
        <p:grpSpPr>
          <a:xfrm rot="1800000" flipH="1">
            <a:off x="4927917" y="1115066"/>
            <a:ext cx="1440161" cy="2880320"/>
            <a:chOff x="971600" y="1268760"/>
            <a:chExt cx="1440161" cy="2880320"/>
          </a:xfrm>
        </p:grpSpPr>
        <p:sp>
          <p:nvSpPr>
            <p:cNvPr id="180" name="직사각형 179"/>
            <p:cNvSpPr/>
            <p:nvPr/>
          </p:nvSpPr>
          <p:spPr>
            <a:xfrm>
              <a:off x="971600" y="1268761"/>
              <a:ext cx="720080" cy="1440159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1" name="직사각형 180"/>
            <p:cNvSpPr/>
            <p:nvPr/>
          </p:nvSpPr>
          <p:spPr>
            <a:xfrm>
              <a:off x="1691681" y="1268760"/>
              <a:ext cx="720080" cy="1440159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2" name="직사각형 181"/>
            <p:cNvSpPr/>
            <p:nvPr/>
          </p:nvSpPr>
          <p:spPr>
            <a:xfrm>
              <a:off x="971600" y="2708921"/>
              <a:ext cx="720080" cy="1440159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3" name="직사각형 182"/>
            <p:cNvSpPr/>
            <p:nvPr/>
          </p:nvSpPr>
          <p:spPr>
            <a:xfrm>
              <a:off x="1691680" y="2708920"/>
              <a:ext cx="720080" cy="1440159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58" name="직선 화살표 연결선 157"/>
          <p:cNvCxnSpPr/>
          <p:nvPr/>
        </p:nvCxnSpPr>
        <p:spPr>
          <a:xfrm flipV="1">
            <a:off x="5551318" y="4174387"/>
            <a:ext cx="0" cy="3600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Box 158"/>
          <p:cNvSpPr txBox="1"/>
          <p:nvPr/>
        </p:nvSpPr>
        <p:spPr>
          <a:xfrm>
            <a:off x="5284651" y="4388038"/>
            <a:ext cx="276285" cy="123111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en-US" altLang="ko-KR" sz="800" dirty="0" err="1" smtClean="0"/>
              <a:t>F</a:t>
            </a:r>
            <a:r>
              <a:rPr lang="en-US" altLang="ko-KR" sz="800" baseline="30000" dirty="0" err="1" smtClean="0"/>
              <a:t>VR</a:t>
            </a:r>
            <a:r>
              <a:rPr lang="en-US" altLang="ko-KR" sz="800" baseline="-25000" dirty="0" err="1" smtClean="0"/>
              <a:t>k,l</a:t>
            </a:r>
            <a:endParaRPr lang="ko-KR" altLang="en-US" sz="800" baseline="-25000" dirty="0"/>
          </a:p>
        </p:txBody>
      </p:sp>
      <p:cxnSp>
        <p:nvCxnSpPr>
          <p:cNvPr id="161" name="직선 화살표 연결선 160"/>
          <p:cNvCxnSpPr/>
          <p:nvPr/>
        </p:nvCxnSpPr>
        <p:spPr>
          <a:xfrm flipV="1">
            <a:off x="6991819" y="1300331"/>
            <a:ext cx="0" cy="3600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1"/>
          <p:cNvSpPr txBox="1"/>
          <p:nvPr/>
        </p:nvSpPr>
        <p:spPr>
          <a:xfrm>
            <a:off x="6991368" y="1396826"/>
            <a:ext cx="362847" cy="123111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en-US" altLang="ko-KR" sz="800" dirty="0" smtClean="0"/>
              <a:t>F</a:t>
            </a:r>
            <a:r>
              <a:rPr lang="en-US" altLang="ko-KR" sz="800" baseline="30000" dirty="0" smtClean="0"/>
              <a:t>VR</a:t>
            </a:r>
            <a:r>
              <a:rPr lang="en-US" altLang="ko-KR" sz="800" baseline="-25000" dirty="0" smtClean="0"/>
              <a:t>k,l+1</a:t>
            </a:r>
            <a:endParaRPr lang="ko-KR" altLang="en-US" sz="800" baseline="-25000" dirty="0"/>
          </a:p>
        </p:txBody>
      </p:sp>
      <p:sp>
        <p:nvSpPr>
          <p:cNvPr id="184" name="TextBox 183"/>
          <p:cNvSpPr txBox="1"/>
          <p:nvPr/>
        </p:nvSpPr>
        <p:spPr>
          <a:xfrm>
            <a:off x="4318822" y="4461774"/>
            <a:ext cx="291733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/>
              <a:t>&lt;Right&gt;</a:t>
            </a:r>
          </a:p>
          <a:p>
            <a:pPr>
              <a:lnSpc>
                <a:spcPct val="150000"/>
              </a:lnSpc>
            </a:pPr>
            <a:r>
              <a:rPr lang="en-US" altLang="ko-KR" sz="1600" dirty="0" err="1" smtClean="0"/>
              <a:t>Dist</a:t>
            </a:r>
            <a:r>
              <a:rPr lang="en-US" altLang="ko-KR" sz="1600" baseline="30000" dirty="0" err="1" smtClean="0"/>
              <a:t>VR</a:t>
            </a:r>
            <a:r>
              <a:rPr lang="en-US" altLang="ko-KR" sz="1600" baseline="-25000" dirty="0" err="1" smtClean="0"/>
              <a:t>k,l</a:t>
            </a:r>
            <a:r>
              <a:rPr lang="en-US" altLang="ko-KR" sz="1600" dirty="0" smtClean="0"/>
              <a:t>   = -h </a:t>
            </a:r>
            <a:r>
              <a:rPr lang="en-US" altLang="ko-KR" sz="1600" dirty="0" err="1" smtClean="0"/>
              <a:t>sinR</a:t>
            </a:r>
            <a:r>
              <a:rPr lang="en-US" altLang="ko-KR" sz="1600" dirty="0" smtClean="0"/>
              <a:t> + a </a:t>
            </a:r>
            <a:r>
              <a:rPr lang="en-US" altLang="ko-KR" sz="1600" dirty="0" err="1" smtClean="0"/>
              <a:t>cosR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Dist</a:t>
            </a:r>
            <a:r>
              <a:rPr lang="en-US" altLang="ko-KR" sz="1600" baseline="30000" dirty="0" smtClean="0"/>
              <a:t>VR</a:t>
            </a:r>
            <a:r>
              <a:rPr lang="en-US" altLang="ko-KR" sz="1600" baseline="-25000" dirty="0" smtClean="0"/>
              <a:t>k,l+1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= </a:t>
            </a:r>
            <a:r>
              <a:rPr lang="en-US" altLang="ko-KR" sz="1600" dirty="0" smtClean="0"/>
              <a:t> h </a:t>
            </a:r>
            <a:r>
              <a:rPr lang="en-US" altLang="ko-KR" sz="1600" dirty="0" err="1" smtClean="0"/>
              <a:t>sinR</a:t>
            </a:r>
            <a:r>
              <a:rPr lang="en-US" altLang="ko-KR" sz="1600" dirty="0" smtClean="0"/>
              <a:t> + a </a:t>
            </a:r>
            <a:r>
              <a:rPr lang="en-US" altLang="ko-KR" sz="1600" dirty="0" err="1" smtClean="0"/>
              <a:t>cosR</a:t>
            </a:r>
            <a:endParaRPr lang="en-US" altLang="ko-KR" sz="1600" dirty="0"/>
          </a:p>
        </p:txBody>
      </p:sp>
      <p:grpSp>
        <p:nvGrpSpPr>
          <p:cNvPr id="191" name="그룹 190"/>
          <p:cNvGrpSpPr/>
          <p:nvPr/>
        </p:nvGrpSpPr>
        <p:grpSpPr>
          <a:xfrm>
            <a:off x="4835319" y="1464731"/>
            <a:ext cx="2880320" cy="2881052"/>
            <a:chOff x="49405" y="693813"/>
            <a:chExt cx="2880320" cy="2881052"/>
          </a:xfrm>
        </p:grpSpPr>
        <p:grpSp>
          <p:nvGrpSpPr>
            <p:cNvPr id="192" name="그룹 191"/>
            <p:cNvGrpSpPr/>
            <p:nvPr/>
          </p:nvGrpSpPr>
          <p:grpSpPr>
            <a:xfrm rot="10800000" flipH="1">
              <a:off x="49405" y="693813"/>
              <a:ext cx="2880320" cy="2881052"/>
              <a:chOff x="4111465" y="4801182"/>
              <a:chExt cx="2880320" cy="2881052"/>
            </a:xfrm>
          </p:grpSpPr>
          <p:sp>
            <p:nvSpPr>
              <p:cNvPr id="195" name="원호 194"/>
              <p:cNvSpPr/>
              <p:nvPr/>
            </p:nvSpPr>
            <p:spPr>
              <a:xfrm rot="16200000">
                <a:off x="4111465" y="4801915"/>
                <a:ext cx="2880319" cy="2880320"/>
              </a:xfrm>
              <a:prstGeom prst="arc">
                <a:avLst>
                  <a:gd name="adj1" fmla="val 19786045"/>
                  <a:gd name="adj2" fmla="val 0"/>
                </a:avLst>
              </a:prstGeom>
              <a:ln>
                <a:solidFill>
                  <a:srgbClr val="FFC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96" name="직선 화살표 연결선 195"/>
              <p:cNvCxnSpPr/>
              <p:nvPr/>
            </p:nvCxnSpPr>
            <p:spPr>
              <a:xfrm flipH="1" flipV="1">
                <a:off x="4818989" y="4995777"/>
                <a:ext cx="730254" cy="2"/>
              </a:xfrm>
              <a:prstGeom prst="straightConnector1">
                <a:avLst/>
              </a:prstGeom>
              <a:ln>
                <a:solidFill>
                  <a:srgbClr val="0070C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직선 연결선 196"/>
              <p:cNvCxnSpPr/>
              <p:nvPr/>
            </p:nvCxnSpPr>
            <p:spPr>
              <a:xfrm flipH="1">
                <a:off x="5549242" y="4995779"/>
                <a:ext cx="0" cy="1241533"/>
              </a:xfrm>
              <a:prstGeom prst="line">
                <a:avLst/>
              </a:prstGeom>
              <a:ln>
                <a:solidFill>
                  <a:srgbClr val="FFC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직선 연결선 197"/>
              <p:cNvCxnSpPr/>
              <p:nvPr/>
            </p:nvCxnSpPr>
            <p:spPr>
              <a:xfrm flipV="1">
                <a:off x="5549243" y="4801182"/>
                <a:ext cx="0" cy="194597"/>
              </a:xfrm>
              <a:prstGeom prst="line">
                <a:avLst/>
              </a:prstGeom>
              <a:ln>
                <a:solidFill>
                  <a:srgbClr val="FFC000"/>
                </a:solidFill>
                <a:prstDash val="dash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3" name="TextBox 192"/>
            <p:cNvSpPr txBox="1"/>
            <p:nvPr/>
          </p:nvSpPr>
          <p:spPr>
            <a:xfrm>
              <a:off x="1007649" y="3228993"/>
              <a:ext cx="402922" cy="123111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altLang="ko-KR" sz="800" dirty="0" smtClean="0">
                  <a:solidFill>
                    <a:srgbClr val="0070C0"/>
                  </a:solidFill>
                </a:rPr>
                <a:t>-h </a:t>
              </a:r>
              <a:r>
                <a:rPr lang="en-US" altLang="ko-KR" sz="800" dirty="0" err="1" smtClean="0">
                  <a:solidFill>
                    <a:srgbClr val="0070C0"/>
                  </a:solidFill>
                </a:rPr>
                <a:t>sinR</a:t>
              </a:r>
              <a:endParaRPr lang="ko-KR" altLang="en-US" sz="800" dirty="0">
                <a:solidFill>
                  <a:srgbClr val="0070C0"/>
                </a:solidFill>
              </a:endParaRPr>
            </a:p>
          </p:txBody>
        </p:sp>
        <p:sp>
          <p:nvSpPr>
            <p:cNvPr id="194" name="원호 193"/>
            <p:cNvSpPr/>
            <p:nvPr/>
          </p:nvSpPr>
          <p:spPr>
            <a:xfrm rot="16200000" flipH="1">
              <a:off x="767482" y="1415157"/>
              <a:ext cx="1440000" cy="1440000"/>
            </a:xfrm>
            <a:prstGeom prst="arc">
              <a:avLst>
                <a:gd name="adj1" fmla="val 19786045"/>
                <a:gd name="adj2" fmla="val 0"/>
              </a:avLst>
            </a:prstGeom>
            <a:ln>
              <a:solidFill>
                <a:srgbClr val="FFC000"/>
              </a:solidFill>
              <a:prstDash val="solid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07" name="그룹 206"/>
          <p:cNvGrpSpPr/>
          <p:nvPr/>
        </p:nvGrpSpPr>
        <p:grpSpPr>
          <a:xfrm>
            <a:off x="4828968" y="1477091"/>
            <a:ext cx="2880320" cy="2880319"/>
            <a:chOff x="1284216" y="1410139"/>
            <a:chExt cx="2880320" cy="2880319"/>
          </a:xfrm>
        </p:grpSpPr>
        <p:sp>
          <p:nvSpPr>
            <p:cNvPr id="208" name="원호 207"/>
            <p:cNvSpPr/>
            <p:nvPr/>
          </p:nvSpPr>
          <p:spPr>
            <a:xfrm rot="5400000" flipH="1">
              <a:off x="1284216" y="1410139"/>
              <a:ext cx="2880319" cy="2880320"/>
            </a:xfrm>
            <a:prstGeom prst="arc">
              <a:avLst>
                <a:gd name="adj1" fmla="val 19786045"/>
                <a:gd name="adj2" fmla="val 0"/>
              </a:avLst>
            </a:prstGeom>
            <a:ln>
              <a:solidFill>
                <a:srgbClr val="FFC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09" name="직선 화살표 연결선 208"/>
            <p:cNvCxnSpPr/>
            <p:nvPr/>
          </p:nvCxnSpPr>
          <p:spPr>
            <a:xfrm flipV="1">
              <a:off x="2724376" y="1608763"/>
              <a:ext cx="730254" cy="2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직선 연결선 209"/>
            <p:cNvCxnSpPr/>
            <p:nvPr/>
          </p:nvCxnSpPr>
          <p:spPr>
            <a:xfrm>
              <a:off x="2724377" y="1608765"/>
              <a:ext cx="0" cy="1241533"/>
            </a:xfrm>
            <a:prstGeom prst="line">
              <a:avLst/>
            </a:prstGeom>
            <a:ln>
              <a:solidFill>
                <a:srgbClr val="FFC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직선 연결선 210"/>
            <p:cNvCxnSpPr/>
            <p:nvPr/>
          </p:nvCxnSpPr>
          <p:spPr>
            <a:xfrm flipH="1" flipV="1">
              <a:off x="2724376" y="1414168"/>
              <a:ext cx="0" cy="194597"/>
            </a:xfrm>
            <a:prstGeom prst="line">
              <a:avLst/>
            </a:prstGeom>
            <a:ln>
              <a:solidFill>
                <a:srgbClr val="FFC000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2" name="TextBox 211"/>
            <p:cNvSpPr txBox="1"/>
            <p:nvPr/>
          </p:nvSpPr>
          <p:spPr>
            <a:xfrm>
              <a:off x="2831717" y="1627542"/>
              <a:ext cx="361244" cy="123111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altLang="ko-KR" sz="800" dirty="0" smtClean="0">
                  <a:solidFill>
                    <a:srgbClr val="FF0000"/>
                  </a:solidFill>
                </a:rPr>
                <a:t>h </a:t>
              </a:r>
              <a:r>
                <a:rPr lang="en-US" altLang="ko-KR" sz="800" dirty="0" err="1" smtClean="0">
                  <a:solidFill>
                    <a:srgbClr val="FF0000"/>
                  </a:solidFill>
                </a:rPr>
                <a:t>sinR</a:t>
              </a:r>
              <a:endParaRPr lang="ko-KR" altLang="en-US" sz="8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4938141" y="1832043"/>
            <a:ext cx="1440160" cy="1440160"/>
            <a:chOff x="6484555" y="2996952"/>
            <a:chExt cx="1440160" cy="1440160"/>
          </a:xfrm>
        </p:grpSpPr>
        <p:sp>
          <p:nvSpPr>
            <p:cNvPr id="185" name="원호 184"/>
            <p:cNvSpPr/>
            <p:nvPr/>
          </p:nvSpPr>
          <p:spPr>
            <a:xfrm rot="10800000" flipH="1">
              <a:off x="6484555" y="2996952"/>
              <a:ext cx="1440160" cy="1440160"/>
            </a:xfrm>
            <a:prstGeom prst="arc">
              <a:avLst>
                <a:gd name="adj1" fmla="val 19786045"/>
                <a:gd name="adj2" fmla="val 0"/>
              </a:avLst>
            </a:prstGeom>
            <a:ln>
              <a:solidFill>
                <a:srgbClr val="FFC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87" name="직선 연결선 186"/>
            <p:cNvCxnSpPr/>
            <p:nvPr/>
          </p:nvCxnSpPr>
          <p:spPr>
            <a:xfrm flipH="1">
              <a:off x="7204636" y="3717034"/>
              <a:ext cx="623607" cy="0"/>
            </a:xfrm>
            <a:prstGeom prst="line">
              <a:avLst/>
            </a:prstGeom>
            <a:ln>
              <a:solidFill>
                <a:srgbClr val="FF0000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직선 연결선 187"/>
            <p:cNvCxnSpPr/>
            <p:nvPr/>
          </p:nvCxnSpPr>
          <p:spPr>
            <a:xfrm>
              <a:off x="7828243" y="3717034"/>
              <a:ext cx="96472" cy="0"/>
            </a:xfrm>
            <a:prstGeom prst="line">
              <a:avLst/>
            </a:prstGeom>
            <a:ln>
              <a:solidFill>
                <a:srgbClr val="FFC000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9" name="TextBox 188"/>
            <p:cNvSpPr txBox="1"/>
            <p:nvPr/>
          </p:nvSpPr>
          <p:spPr>
            <a:xfrm>
              <a:off x="7311218" y="3574598"/>
              <a:ext cx="378877" cy="123111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altLang="ko-KR" sz="800" dirty="0" smtClean="0">
                  <a:solidFill>
                    <a:srgbClr val="FF0000"/>
                  </a:solidFill>
                </a:rPr>
                <a:t>a </a:t>
              </a:r>
              <a:r>
                <a:rPr lang="en-US" altLang="ko-KR" sz="800" dirty="0" err="1" smtClean="0">
                  <a:solidFill>
                    <a:srgbClr val="FF0000"/>
                  </a:solidFill>
                </a:rPr>
                <a:t>cosR</a:t>
              </a:r>
              <a:endParaRPr lang="ko-KR" altLang="en-US" sz="8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30242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l-GR" altLang="ko-KR" dirty="0" smtClean="0">
                <a:solidFill>
                  <a:srgbClr val="FF0000"/>
                </a:solidFill>
              </a:rPr>
              <a:t>γ</a:t>
            </a:r>
            <a:r>
              <a:rPr lang="ko-KR" altLang="en-US" dirty="0" smtClean="0">
                <a:solidFill>
                  <a:srgbClr val="FF0000"/>
                </a:solidFill>
              </a:rPr>
              <a:t>에 </a:t>
            </a:r>
            <a:r>
              <a:rPr lang="en-US" altLang="ko-KR" dirty="0" smtClean="0">
                <a:solidFill>
                  <a:srgbClr val="FF0000"/>
                </a:solidFill>
              </a:rPr>
              <a:t>½ </a:t>
            </a:r>
            <a:r>
              <a:rPr lang="ko-KR" altLang="en-US" dirty="0" smtClean="0">
                <a:solidFill>
                  <a:srgbClr val="FF0000"/>
                </a:solidFill>
              </a:rPr>
              <a:t>곱하는 이유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ko-KR" altLang="en-US" dirty="0" smtClean="0"/>
              <a:t>우선 </a:t>
            </a:r>
            <a:r>
              <a:rPr lang="en-US" altLang="ko-KR" dirty="0" err="1" smtClean="0"/>
              <a:t>Sonatina</a:t>
            </a:r>
            <a:r>
              <a:rPr lang="en-US" altLang="ko-KR" dirty="0" smtClean="0"/>
              <a:t> </a:t>
            </a:r>
            <a:r>
              <a:rPr lang="ko-KR" altLang="en-US" dirty="0" smtClean="0"/>
              <a:t>예제의 스프링 강성 값을 보면 </a:t>
            </a:r>
            <a:r>
              <a:rPr lang="en-US" altLang="ko-KR" dirty="0" smtClean="0"/>
              <a:t>K</a:t>
            </a:r>
            <a:r>
              <a:rPr lang="en-US" altLang="ko-KR" baseline="30000" dirty="0" smtClean="0"/>
              <a:t>V</a:t>
            </a:r>
            <a:r>
              <a:rPr lang="en-US" altLang="ko-KR" dirty="0" smtClean="0"/>
              <a:t>~=2K</a:t>
            </a:r>
            <a:r>
              <a:rPr lang="en-US" altLang="ko-KR" baseline="30000" dirty="0" smtClean="0"/>
              <a:t>B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이다</a:t>
            </a:r>
            <a:r>
              <a:rPr lang="en-US" altLang="ko-KR" dirty="0" smtClean="0"/>
              <a:t>.</a:t>
            </a:r>
            <a:r>
              <a:rPr lang="en-US" altLang="ko-KR" dirty="0"/>
              <a:t> (K</a:t>
            </a:r>
            <a:r>
              <a:rPr lang="en-US" altLang="ko-KR" baseline="30000" dirty="0"/>
              <a:t>B</a:t>
            </a:r>
            <a:r>
              <a:rPr lang="en-US" altLang="ko-KR" dirty="0"/>
              <a:t>:</a:t>
            </a:r>
            <a:r>
              <a:rPr lang="ko-KR" altLang="en-US" dirty="0"/>
              <a:t>수평 스프링 강성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그러므로 </a:t>
            </a:r>
            <a:r>
              <a:rPr lang="el-GR" altLang="ko-KR" dirty="0" smtClean="0"/>
              <a:t>γ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½</a:t>
            </a:r>
            <a:r>
              <a:rPr lang="ko-KR" altLang="en-US" dirty="0" smtClean="0"/>
              <a:t>이 곱해지지 않으면 힘이 </a:t>
            </a:r>
            <a:r>
              <a:rPr lang="en-US" altLang="ko-KR" dirty="0" smtClean="0"/>
              <a:t>2</a:t>
            </a:r>
            <a:r>
              <a:rPr lang="ko-KR" altLang="en-US" dirty="0" smtClean="0"/>
              <a:t>배로 계산되어 버린다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이론적 접근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회전없는</a:t>
            </a:r>
            <a:r>
              <a:rPr lang="ko-KR" altLang="en-US" dirty="0" smtClean="0"/>
              <a:t> 수직 충돌 가정</a:t>
            </a:r>
            <a:endParaRPr lang="en-US" altLang="ko-KR" dirty="0"/>
          </a:p>
          <a:p>
            <a:pPr lvl="1"/>
            <a:r>
              <a:rPr lang="ko-KR" altLang="en-US" dirty="0" smtClean="0"/>
              <a:t>동일 </a:t>
            </a:r>
            <a:r>
              <a:rPr lang="en-US" altLang="ko-KR" dirty="0" smtClean="0"/>
              <a:t>K</a:t>
            </a:r>
            <a:r>
              <a:rPr lang="ko-KR" altLang="en-US" dirty="0" smtClean="0"/>
              <a:t>의 스프링이 좌우 </a:t>
            </a:r>
            <a:r>
              <a:rPr lang="en-US" altLang="ko-KR" dirty="0" smtClean="0"/>
              <a:t>1</a:t>
            </a:r>
            <a:r>
              <a:rPr lang="ko-KR" altLang="en-US" dirty="0" smtClean="0"/>
              <a:t>개씩 총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 달려있음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합력은</a:t>
            </a:r>
            <a:r>
              <a:rPr lang="ko-KR" altLang="en-US" dirty="0" smtClean="0"/>
              <a:t> </a:t>
            </a:r>
            <a:r>
              <a:rPr lang="en-US" altLang="ko-KR" dirty="0" smtClean="0"/>
              <a:t>F=2K</a:t>
            </a:r>
            <a:r>
              <a:rPr lang="el-GR" altLang="ko-KR" dirty="0" smtClean="0"/>
              <a:t>γ</a:t>
            </a:r>
            <a:r>
              <a:rPr lang="en-US" altLang="ko-KR" dirty="0" smtClean="0"/>
              <a:t> </a:t>
            </a:r>
            <a:r>
              <a:rPr lang="ko-KR" altLang="en-US" dirty="0" smtClean="0"/>
              <a:t>가 되고 실제 스프링 상수는 </a:t>
            </a:r>
            <a:r>
              <a:rPr lang="en-US" altLang="ko-KR" dirty="0" smtClean="0"/>
              <a:t>2K</a:t>
            </a:r>
            <a:r>
              <a:rPr lang="ko-KR" altLang="en-US" dirty="0" smtClean="0"/>
              <a:t>임</a:t>
            </a:r>
            <a:endParaRPr lang="en-US" altLang="ko-KR" dirty="0"/>
          </a:p>
          <a:p>
            <a:pPr lvl="1"/>
            <a:r>
              <a:rPr lang="ko-KR" altLang="en-US" dirty="0" smtClean="0"/>
              <a:t>그런데 소나티나 저자는 굳이 스프링상수는 </a:t>
            </a:r>
            <a:r>
              <a:rPr lang="en-US" altLang="ko-KR" dirty="0" smtClean="0"/>
              <a:t>K</a:t>
            </a:r>
            <a:r>
              <a:rPr lang="ko-KR" altLang="en-US" dirty="0" smtClean="0"/>
              <a:t>로 정의하고 싶음 </a:t>
            </a:r>
            <a:r>
              <a:rPr lang="en-US" altLang="ko-KR" dirty="0" smtClean="0"/>
              <a:t>(</a:t>
            </a:r>
            <a:r>
              <a:rPr lang="ko-KR" altLang="en-US" dirty="0" smtClean="0"/>
              <a:t>추측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그렇다면 </a:t>
            </a:r>
            <a:r>
              <a:rPr lang="el-GR" altLang="ko-KR" dirty="0" smtClean="0"/>
              <a:t>γ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½</a:t>
            </a:r>
            <a:r>
              <a:rPr lang="el-GR" altLang="ko-KR" dirty="0" smtClean="0"/>
              <a:t>γ</a:t>
            </a:r>
            <a:r>
              <a:rPr lang="ko-KR" altLang="en-US" dirty="0" err="1" smtClean="0"/>
              <a:t>로</a:t>
            </a:r>
            <a:r>
              <a:rPr lang="ko-KR" altLang="en-US" dirty="0" smtClean="0"/>
              <a:t> 쓰는 수 밖에 없음</a:t>
            </a:r>
            <a:endParaRPr lang="en-US" altLang="ko-KR" dirty="0" smtClean="0"/>
          </a:p>
          <a:p>
            <a:r>
              <a:rPr lang="ko-KR" altLang="en-US" dirty="0" smtClean="0"/>
              <a:t>시험적 상황 고려한 접근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실험을 하면 </a:t>
            </a:r>
            <a:r>
              <a:rPr lang="ko-KR" altLang="en-US" dirty="0" err="1" smtClean="0"/>
              <a:t>회전없는</a:t>
            </a:r>
            <a:r>
              <a:rPr lang="ko-KR" altLang="en-US" dirty="0" smtClean="0"/>
              <a:t> 수직 충돌 시험을 할 것이다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실험에서 얻는 값은 </a:t>
            </a:r>
            <a:r>
              <a:rPr lang="en-US" altLang="ko-KR" dirty="0" smtClean="0"/>
              <a:t>K</a:t>
            </a:r>
            <a:r>
              <a:rPr lang="ko-KR" altLang="en-US" dirty="0" smtClean="0"/>
              <a:t>라는 한 개의 값이다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그러나 </a:t>
            </a:r>
            <a:r>
              <a:rPr lang="ko-KR" altLang="en-US" dirty="0" err="1" smtClean="0"/>
              <a:t>이론식에서는</a:t>
            </a:r>
            <a:r>
              <a:rPr lang="ko-KR" altLang="en-US" dirty="0" smtClean="0"/>
              <a:t> 동일 스프링을 좌우에 </a:t>
            </a:r>
            <a:r>
              <a:rPr lang="ko-KR" altLang="en-US" dirty="0" err="1" smtClean="0"/>
              <a:t>한개씩</a:t>
            </a:r>
            <a:r>
              <a:rPr lang="ko-KR" altLang="en-US" dirty="0" smtClean="0"/>
              <a:t> 달았다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저자 왈 </a:t>
            </a:r>
            <a:r>
              <a:rPr lang="en-US" altLang="ko-KR" dirty="0" smtClean="0"/>
              <a:t>“</a:t>
            </a:r>
            <a:r>
              <a:rPr lang="ko-KR" altLang="en-US" dirty="0" smtClean="0"/>
              <a:t>이 </a:t>
            </a:r>
            <a:r>
              <a:rPr lang="ko-KR" altLang="en-US" dirty="0" err="1" smtClean="0"/>
              <a:t>이론식의</a:t>
            </a:r>
            <a:r>
              <a:rPr lang="ko-KR" altLang="en-US" dirty="0" smtClean="0"/>
              <a:t> 스프링 상수를 </a:t>
            </a:r>
            <a:r>
              <a:rPr lang="en-US" altLang="ko-KR" dirty="0" smtClean="0"/>
              <a:t>½K</a:t>
            </a:r>
            <a:r>
              <a:rPr lang="ko-KR" altLang="en-US" dirty="0" smtClean="0"/>
              <a:t>로 놓으면 왠지 실험과 안 맞는 것 같다</a:t>
            </a:r>
            <a:r>
              <a:rPr lang="en-US" altLang="ko-KR" dirty="0" smtClean="0"/>
              <a:t>.” (</a:t>
            </a:r>
            <a:r>
              <a:rPr lang="ko-KR" altLang="en-US" dirty="0" smtClean="0"/>
              <a:t>추측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그러므로 실험으로 얻어진 </a:t>
            </a:r>
            <a:r>
              <a:rPr lang="en-US" altLang="ko-KR" dirty="0" smtClean="0"/>
              <a:t>K</a:t>
            </a:r>
            <a:r>
              <a:rPr lang="ko-KR" altLang="en-US" dirty="0" smtClean="0"/>
              <a:t>를 그대로 쓰기 위해서는 </a:t>
            </a:r>
            <a:r>
              <a:rPr lang="el-GR" altLang="ko-KR" dirty="0" smtClean="0"/>
              <a:t>γ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½</a:t>
            </a:r>
            <a:r>
              <a:rPr lang="ko-KR" altLang="en-US" dirty="0" smtClean="0"/>
              <a:t>을 곱해야 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물리적 결과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같은 양의 </a:t>
            </a:r>
            <a:r>
              <a:rPr lang="en-US" altLang="ko-KR" dirty="0" smtClean="0"/>
              <a:t>penetration</a:t>
            </a:r>
            <a:r>
              <a:rPr lang="ko-KR" altLang="en-US" dirty="0" smtClean="0"/>
              <a:t>에서 </a:t>
            </a:r>
            <a:r>
              <a:rPr lang="ko-KR" altLang="en-US" dirty="0" err="1" smtClean="0"/>
              <a:t>회전없는</a:t>
            </a:r>
            <a:r>
              <a:rPr lang="ko-KR" altLang="en-US" dirty="0" smtClean="0"/>
              <a:t> 수직 충돌 충격력은 모서리만 부딪히는 충격력의 </a:t>
            </a:r>
            <a:r>
              <a:rPr lang="en-US" altLang="ko-KR" dirty="0" smtClean="0"/>
              <a:t>2</a:t>
            </a:r>
            <a:r>
              <a:rPr lang="ko-KR" altLang="en-US" dirty="0" smtClean="0"/>
              <a:t>배가 된다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이게 맞나</a:t>
            </a:r>
            <a:r>
              <a:rPr lang="en-US" altLang="ko-KR" dirty="0" smtClean="0"/>
              <a:t>?</a:t>
            </a:r>
          </a:p>
          <a:p>
            <a:r>
              <a:rPr lang="en-US" altLang="ko-KR" dirty="0" smtClean="0"/>
              <a:t>Aba</a:t>
            </a:r>
            <a:r>
              <a:rPr lang="ko-KR" altLang="en-US" dirty="0" smtClean="0"/>
              <a:t>와의 일치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Aba</a:t>
            </a:r>
            <a:r>
              <a:rPr lang="ko-KR" altLang="en-US" dirty="0" smtClean="0"/>
              <a:t>는 스프링 변위에 </a:t>
            </a:r>
            <a:r>
              <a:rPr lang="en-US" altLang="ko-KR" dirty="0" smtClean="0"/>
              <a:t>½</a:t>
            </a:r>
            <a:r>
              <a:rPr lang="ko-KR" altLang="en-US" dirty="0" smtClean="0"/>
              <a:t>을 곱하지 않는다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그러므로 </a:t>
            </a:r>
            <a:r>
              <a:rPr lang="en-US" altLang="ko-KR" dirty="0" err="1" smtClean="0"/>
              <a:t>Kv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Cv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½</a:t>
            </a:r>
            <a:r>
              <a:rPr lang="ko-KR" altLang="en-US" dirty="0" smtClean="0"/>
              <a:t>을 곱해서 넣어야 한다</a:t>
            </a:r>
            <a:r>
              <a:rPr lang="en-US" altLang="ko-KR" smtClean="0"/>
              <a:t>.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96495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C</a:t>
            </a:r>
            <a:r>
              <a:rPr lang="en-US" altLang="ko-KR" baseline="30000" dirty="0" smtClean="0"/>
              <a:t>V</a:t>
            </a:r>
            <a:r>
              <a:rPr lang="ko-KR" altLang="en-US" dirty="0" smtClean="0"/>
              <a:t>에 대해서도 </a:t>
            </a:r>
            <a:r>
              <a:rPr lang="en-US" altLang="ko-KR" dirty="0" smtClean="0"/>
              <a:t>½</a:t>
            </a:r>
            <a:r>
              <a:rPr lang="el-GR" altLang="ko-KR" dirty="0" smtClean="0"/>
              <a:t>γ</a:t>
            </a:r>
            <a:r>
              <a:rPr lang="ko-KR" altLang="en-US" dirty="0" err="1" smtClean="0"/>
              <a:t>를</a:t>
            </a:r>
            <a:r>
              <a:rPr lang="ko-KR" altLang="en-US" dirty="0" smtClean="0"/>
              <a:t> 쓴다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그러나 예제의 </a:t>
            </a:r>
            <a:r>
              <a:rPr lang="en-US" altLang="ko-KR" dirty="0" smtClean="0"/>
              <a:t>C</a:t>
            </a:r>
            <a:r>
              <a:rPr lang="ko-KR" altLang="en-US" dirty="0" smtClean="0"/>
              <a:t>값은 </a:t>
            </a:r>
            <a:r>
              <a:rPr lang="en-US" altLang="ko-KR" dirty="0" smtClean="0"/>
              <a:t>C</a:t>
            </a:r>
            <a:r>
              <a:rPr lang="en-US" altLang="ko-KR" baseline="30000" dirty="0" smtClean="0"/>
              <a:t>V</a:t>
            </a:r>
            <a:r>
              <a:rPr lang="en-US" altLang="ko-KR" dirty="0" smtClean="0"/>
              <a:t>=2C</a:t>
            </a:r>
            <a:r>
              <a:rPr lang="en-US" altLang="ko-KR" baseline="30000" dirty="0" smtClean="0"/>
              <a:t>B</a:t>
            </a:r>
            <a:r>
              <a:rPr lang="ko-KR" altLang="en-US" dirty="0" smtClean="0"/>
              <a:t>가 아니다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C</a:t>
            </a:r>
            <a:r>
              <a:rPr lang="en-US" altLang="ko-KR" baseline="30000" dirty="0" smtClean="0"/>
              <a:t>V</a:t>
            </a:r>
            <a:r>
              <a:rPr lang="en-US" altLang="ko-KR" dirty="0" smtClean="0"/>
              <a:t>=9.81kg.s/cm, C</a:t>
            </a:r>
            <a:r>
              <a:rPr lang="en-US" altLang="ko-KR" baseline="30000" dirty="0" smtClean="0"/>
              <a:t>B</a:t>
            </a:r>
            <a:r>
              <a:rPr lang="en-US" altLang="ko-KR" dirty="0" smtClean="0"/>
              <a:t>=7.85kg.s/cm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89754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2400" dirty="0" smtClean="0"/>
              <a:t>그럼 수평 충돌에 대해서는 </a:t>
            </a:r>
            <a:r>
              <a:rPr lang="en-US" altLang="ko-KR" sz="2400" dirty="0" smtClean="0"/>
              <a:t>1/3</a:t>
            </a:r>
            <a:r>
              <a:rPr lang="ko-KR" altLang="en-US" sz="2400" dirty="0" smtClean="0"/>
              <a:t>이라도 곱하란 말인가</a:t>
            </a:r>
            <a:r>
              <a:rPr lang="en-US" altLang="ko-KR" sz="2400" dirty="0" smtClean="0"/>
              <a:t>?</a:t>
            </a:r>
            <a:endParaRPr lang="ko-KR" altLang="en-US" sz="2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그렇지도 않다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아마도 수평 충돌은 절대 완벽하게 수평으로 충돌할 일이 없다고 보는 모양이다</a:t>
            </a:r>
            <a:r>
              <a:rPr lang="en-US" altLang="ko-KR" smtClean="0"/>
              <a:t>.</a:t>
            </a:r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21652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4080</TotalTime>
  <Words>640</Words>
  <Application>Microsoft Office PowerPoint</Application>
  <PresentationFormat>화면 슬라이드 쇼(4:3)</PresentationFormat>
  <Paragraphs>110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Office 테마</vt:lpstr>
      <vt:lpstr>수직하중</vt:lpstr>
      <vt:lpstr>PowerPoint 프레젠테이션</vt:lpstr>
      <vt:lpstr>PowerPoint 프레젠테이션</vt:lpstr>
      <vt:lpstr>PowerPoint 프레젠테이션</vt:lpstr>
      <vt:lpstr>γ에 ½ 곱하는 이유</vt:lpstr>
      <vt:lpstr>CV에 대해서도 ½γ를 쓴다.</vt:lpstr>
      <vt:lpstr>그럼 수평 충돌에 대해서는 1/3이라도 곱하란 말인가?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230552</dc:creator>
  <cp:lastModifiedBy>230552</cp:lastModifiedBy>
  <cp:revision>170</cp:revision>
  <cp:lastPrinted>2014-09-16T09:13:30Z</cp:lastPrinted>
  <dcterms:created xsi:type="dcterms:W3CDTF">2014-02-27T07:17:05Z</dcterms:created>
  <dcterms:modified xsi:type="dcterms:W3CDTF">2016-05-25T08:02:53Z</dcterms:modified>
</cp:coreProperties>
</file>