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handoutMasterIdLst>
    <p:handoutMasterId r:id="rId154"/>
  </p:handoutMasterIdLst>
  <p:sldIdLst>
    <p:sldId id="432" r:id="rId2"/>
    <p:sldId id="412" r:id="rId3"/>
    <p:sldId id="271" r:id="rId4"/>
    <p:sldId id="269" r:id="rId5"/>
    <p:sldId id="319" r:id="rId6"/>
    <p:sldId id="393" r:id="rId7"/>
    <p:sldId id="394" r:id="rId8"/>
    <p:sldId id="396" r:id="rId9"/>
    <p:sldId id="398" r:id="rId10"/>
    <p:sldId id="400" r:id="rId11"/>
    <p:sldId id="430" r:id="rId12"/>
    <p:sldId id="429" r:id="rId13"/>
    <p:sldId id="435" r:id="rId14"/>
    <p:sldId id="436" r:id="rId15"/>
    <p:sldId id="458" r:id="rId16"/>
    <p:sldId id="363" r:id="rId17"/>
    <p:sldId id="381" r:id="rId18"/>
    <p:sldId id="364" r:id="rId19"/>
    <p:sldId id="273" r:id="rId20"/>
    <p:sldId id="406" r:id="rId21"/>
    <p:sldId id="397" r:id="rId22"/>
    <p:sldId id="384" r:id="rId23"/>
    <p:sldId id="383" r:id="rId24"/>
    <p:sldId id="446" r:id="rId25"/>
    <p:sldId id="447" r:id="rId26"/>
    <p:sldId id="433" r:id="rId27"/>
    <p:sldId id="443" r:id="rId28"/>
    <p:sldId id="445" r:id="rId29"/>
    <p:sldId id="448" r:id="rId30"/>
    <p:sldId id="449" r:id="rId31"/>
    <p:sldId id="450" r:id="rId32"/>
    <p:sldId id="451" r:id="rId33"/>
    <p:sldId id="444" r:id="rId34"/>
    <p:sldId id="453" r:id="rId35"/>
    <p:sldId id="455" r:id="rId36"/>
    <p:sldId id="454" r:id="rId37"/>
    <p:sldId id="407" r:id="rId38"/>
    <p:sldId id="440" r:id="rId39"/>
    <p:sldId id="378" r:id="rId40"/>
    <p:sldId id="379" r:id="rId41"/>
    <p:sldId id="350" r:id="rId42"/>
    <p:sldId id="259" r:id="rId43"/>
    <p:sldId id="321" r:id="rId44"/>
    <p:sldId id="287" r:id="rId45"/>
    <p:sldId id="288" r:id="rId46"/>
    <p:sldId id="320" r:id="rId47"/>
    <p:sldId id="286" r:id="rId48"/>
    <p:sldId id="421" r:id="rId49"/>
    <p:sldId id="422" r:id="rId50"/>
    <p:sldId id="392" r:id="rId51"/>
    <p:sldId id="431" r:id="rId52"/>
    <p:sldId id="284" r:id="rId53"/>
    <p:sldId id="369" r:id="rId54"/>
    <p:sldId id="395" r:id="rId55"/>
    <p:sldId id="401" r:id="rId56"/>
    <p:sldId id="423" r:id="rId57"/>
    <p:sldId id="272" r:id="rId58"/>
    <p:sldId id="280" r:id="rId59"/>
    <p:sldId id="399" r:id="rId60"/>
    <p:sldId id="418" r:id="rId61"/>
    <p:sldId id="419" r:id="rId62"/>
    <p:sldId id="420" r:id="rId63"/>
    <p:sldId id="275" r:id="rId64"/>
    <p:sldId id="282" r:id="rId65"/>
    <p:sldId id="402" r:id="rId66"/>
    <p:sldId id="285" r:id="rId67"/>
    <p:sldId id="425" r:id="rId68"/>
    <p:sldId id="460" r:id="rId69"/>
    <p:sldId id="281" r:id="rId70"/>
    <p:sldId id="290" r:id="rId71"/>
    <p:sldId id="459" r:id="rId72"/>
    <p:sldId id="370" r:id="rId73"/>
    <p:sldId id="373" r:id="rId74"/>
    <p:sldId id="371" r:id="rId75"/>
    <p:sldId id="374" r:id="rId76"/>
    <p:sldId id="375" r:id="rId77"/>
    <p:sldId id="376" r:id="rId78"/>
    <p:sldId id="283" r:id="rId79"/>
    <p:sldId id="403" r:id="rId80"/>
    <p:sldId id="274" r:id="rId81"/>
    <p:sldId id="437" r:id="rId82"/>
    <p:sldId id="438" r:id="rId83"/>
    <p:sldId id="323" r:id="rId84"/>
    <p:sldId id="372" r:id="rId85"/>
    <p:sldId id="344" r:id="rId86"/>
    <p:sldId id="345" r:id="rId87"/>
    <p:sldId id="347" r:id="rId88"/>
    <p:sldId id="322" r:id="rId89"/>
    <p:sldId id="346" r:id="rId90"/>
    <p:sldId id="343" r:id="rId91"/>
    <p:sldId id="324" r:id="rId92"/>
    <p:sldId id="439" r:id="rId93"/>
    <p:sldId id="276" r:id="rId94"/>
    <p:sldId id="312" r:id="rId95"/>
    <p:sldId id="277" r:id="rId96"/>
    <p:sldId id="408" r:id="rId97"/>
    <p:sldId id="426" r:id="rId98"/>
    <p:sldId id="428" r:id="rId99"/>
    <p:sldId id="427" r:id="rId100"/>
    <p:sldId id="311" r:id="rId101"/>
    <p:sldId id="315" r:id="rId102"/>
    <p:sldId id="316" r:id="rId103"/>
    <p:sldId id="313" r:id="rId104"/>
    <p:sldId id="314" r:id="rId105"/>
    <p:sldId id="424" r:id="rId106"/>
    <p:sldId id="404" r:id="rId107"/>
    <p:sldId id="410" r:id="rId108"/>
    <p:sldId id="409" r:id="rId109"/>
    <p:sldId id="411" r:id="rId110"/>
    <p:sldId id="291" r:id="rId111"/>
    <p:sldId id="289" r:id="rId112"/>
    <p:sldId id="377" r:id="rId113"/>
    <p:sldId id="414" r:id="rId114"/>
    <p:sldId id="415" r:id="rId115"/>
    <p:sldId id="416" r:id="rId116"/>
    <p:sldId id="351" r:id="rId117"/>
    <p:sldId id="353" r:id="rId118"/>
    <p:sldId id="354" r:id="rId119"/>
    <p:sldId id="413" r:id="rId120"/>
    <p:sldId id="355" r:id="rId121"/>
    <p:sldId id="452" r:id="rId122"/>
    <p:sldId id="417" r:id="rId123"/>
    <p:sldId id="385" r:id="rId124"/>
    <p:sldId id="386" r:id="rId125"/>
    <p:sldId id="356" r:id="rId126"/>
    <p:sldId id="357" r:id="rId127"/>
    <p:sldId id="358" r:id="rId128"/>
    <p:sldId id="359" r:id="rId129"/>
    <p:sldId id="360" r:id="rId130"/>
    <p:sldId id="361" r:id="rId131"/>
    <p:sldId id="367" r:id="rId132"/>
    <p:sldId id="366" r:id="rId133"/>
    <p:sldId id="368" r:id="rId134"/>
    <p:sldId id="365" r:id="rId135"/>
    <p:sldId id="387" r:id="rId136"/>
    <p:sldId id="388" r:id="rId137"/>
    <p:sldId id="389" r:id="rId138"/>
    <p:sldId id="331" r:id="rId139"/>
    <p:sldId id="336" r:id="rId140"/>
    <p:sldId id="332" r:id="rId141"/>
    <p:sldId id="333" r:id="rId142"/>
    <p:sldId id="390" r:id="rId143"/>
    <p:sldId id="334" r:id="rId144"/>
    <p:sldId id="337" r:id="rId145"/>
    <p:sldId id="335" r:id="rId146"/>
    <p:sldId id="380" r:id="rId147"/>
    <p:sldId id="338" r:id="rId148"/>
    <p:sldId id="339" r:id="rId149"/>
    <p:sldId id="340" r:id="rId150"/>
    <p:sldId id="341" r:id="rId151"/>
    <p:sldId id="342" r:id="rId15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435"/>
            <p14:sldId id="436"/>
            <p14:sldId id="458"/>
            <p14:sldId id="363"/>
            <p14:sldId id="381"/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46"/>
            <p14:sldId id="447"/>
            <p14:sldId id="433"/>
          </p14:sldIdLst>
        </p14:section>
        <p14:section name="Sonatina-SAPCOR 차이" id="{A258298A-6113-4216-8A19-B7A53D03B4C7}">
          <p14:sldIdLst>
            <p14:sldId id="443"/>
            <p14:sldId id="445"/>
            <p14:sldId id="448"/>
            <p14:sldId id="449"/>
            <p14:sldId id="450"/>
            <p14:sldId id="451"/>
            <p14:sldId id="444"/>
            <p14:sldId id="453"/>
            <p14:sldId id="455"/>
            <p14:sldId id="454"/>
            <p14:sldId id="407"/>
            <p14:sldId id="440"/>
          </p14:sldIdLst>
        </p14:section>
        <p14:section name="그림들" id="{915C6753-D576-4FC5-B737-6C8B4FC27A59}">
          <p14:sldIdLst>
            <p14:sldId id="378"/>
            <p14:sldId id="379"/>
            <p14:sldId id="350"/>
          </p14:sldIdLst>
        </p14:section>
        <p14:section name="특수기호 의미" id="{78A7BEF8-9D22-4F75-9DC5-1B6A0CD379CE}">
          <p14:sldIdLst>
            <p14:sldId id="259"/>
          </p14:sldIdLst>
        </p14:section>
        <p14:section name="용어 정의" id="{DE1D2B1F-D6BA-414B-939F-18D5DBFD6082}">
          <p14:sldIdLst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460"/>
            <p14:sldId id="281"/>
            <p14:sldId id="290"/>
            <p14:sldId id="459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odeint에서 사용하는 Accel 구조" id="{CB5171DD-2DED-4E08-9E9C-71676AEC42AA}">
          <p14:sldIdLst>
            <p14:sldId id="437"/>
            <p14:sldId id="438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외력 처리방법" id="{B50D0838-8137-4570-91C6-EF7D8609519B}">
          <p14:sldIdLst>
            <p14:sldId id="439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52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150" autoAdjust="0"/>
  </p:normalViewPr>
  <p:slideViewPr>
    <p:cSldViewPr>
      <p:cViewPr>
        <p:scale>
          <a:sx n="66" d="100"/>
          <a:sy n="66" d="100"/>
        </p:scale>
        <p:origin x="36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lnSpc>
                <a:spcPct val="150000"/>
              </a:lnSpc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lnSpc>
                <a:spcPct val="150000"/>
              </a:lnSpc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lnSpc>
                <a:spcPct val="150000"/>
              </a:lnSpc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lnSpc>
                <a:spcPct val="150000"/>
              </a:lnSpc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5D1D1AF2-2400-4FA7-9C2C-CC9CB8B47472}" type="datetime1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11955DEA-CE8E-4BD0-9536-370E97A6B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6.e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Relationship Id="rId8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Relationship Id="rId8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Relationship Id="rId8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package" Target="../embeddings/Microsoft_Word___6.docx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emf"/><Relationship Id="rId11" Type="http://schemas.openxmlformats.org/officeDocument/2006/relationships/package" Target="../embeddings/Microsoft_Word___5.docx"/><Relationship Id="rId5" Type="http://schemas.openxmlformats.org/officeDocument/2006/relationships/package" Target="../embeddings/Microsoft_Word___2.docx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package" Target="../embeddings/Microsoft_Word___4.docx"/><Relationship Id="rId14" Type="http://schemas.openxmlformats.org/officeDocument/2006/relationships/image" Target="../media/image74.emf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2.png"/><Relationship Id="rId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79.png"/><Relationship Id="rId40" Type="http://schemas.openxmlformats.org/officeDocument/2006/relationships/image" Target="../media/image83.png"/><Relationship Id="rId36" Type="http://schemas.openxmlformats.org/officeDocument/2006/relationships/image" Target="../media/image78.png"/><Relationship Id="rId4" Type="http://schemas.openxmlformats.org/officeDocument/2006/relationships/image" Target="../media/image77.png"/><Relationship Id="rId35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36" Type="http://schemas.openxmlformats.org/officeDocument/2006/relationships/image" Target="../media/image88.png"/><Relationship Id="rId4" Type="http://schemas.openxmlformats.org/officeDocument/2006/relationships/image" Target="../media/image85.png"/><Relationship Id="rId3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5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23.png"/><Relationship Id="rId11" Type="http://schemas.openxmlformats.org/officeDocument/2006/relationships/image" Target="../media/image101.png"/><Relationship Id="rId23" Type="http://schemas.openxmlformats.org/officeDocument/2006/relationships/image" Target="../media/image22.png"/><Relationship Id="rId1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34" Type="http://schemas.openxmlformats.org/officeDocument/2006/relationships/image" Target="../media/image95.png"/><Relationship Id="rId33" Type="http://schemas.openxmlformats.org/officeDocument/2006/relationships/image" Target="../media/image3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32" Type="http://schemas.openxmlformats.org/officeDocument/2006/relationships/image" Target="../media/image31.png"/><Relationship Id="rId5" Type="http://schemas.openxmlformats.org/officeDocument/2006/relationships/image" Target="../media/image93.png"/><Relationship Id="rId31" Type="http://schemas.openxmlformats.org/officeDocument/2006/relationships/image" Target="../media/image30.png"/><Relationship Id="rId4" Type="http://schemas.openxmlformats.org/officeDocument/2006/relationships/image" Target="../media/image92.png"/><Relationship Id="rId30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__7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package" Target="../embeddings/Microsoft_Word___8.docx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9.emf"/><Relationship Id="rId5" Type="http://schemas.openxmlformats.org/officeDocument/2006/relationships/package" Target="../embeddings/Microsoft_Word___9.docx"/><Relationship Id="rId15" Type="http://schemas.openxmlformats.org/officeDocument/2006/relationships/image" Target="../media/image102.png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package" Target="../embeddings/Microsoft_Word___11.docx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111</a:t>
            </a:fld>
            <a:fld id="{11955DEA-CE8E-4BD0-9536-370E97A6B3C7}" type="slidenum">
              <a:rPr lang="ko-KR" altLang="en-US" smtClean="0"/>
              <a:t>111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정확이 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115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변위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&gt;</a:t>
                </a: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U+= 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-h(1-cosR)+b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4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속도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미분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)&gt;</a:t>
                </a: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RD:d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blipFill rotWithShape="1">
                <a:blip r:embed="rId2"/>
                <a:stretch>
                  <a:fillRect l="-242" t="-488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0" y="1080000"/>
            <a:ext cx="5285077" cy="3554326"/>
            <a:chOff x="0" y="1080000"/>
            <a:chExt cx="5285077" cy="3554326"/>
          </a:xfrm>
        </p:grpSpPr>
        <p:sp>
          <p:nvSpPr>
            <p:cNvPr id="4" name="직사각형 3"/>
            <p:cNvSpPr/>
            <p:nvPr/>
          </p:nvSpPr>
          <p:spPr>
            <a:xfrm flipH="1">
              <a:off x="2052000" y="1260000"/>
              <a:ext cx="1224000" cy="32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HS+B(1-C)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+BS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+BC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000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HS-B(1-C)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 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-BS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u:-HS+B(1-C)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+BS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+BC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0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u:-HS-B(1-C)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</a:t>
              </a:r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-BS</a:t>
              </a: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2" name="직선 화살표 연결선 11"/>
            <p:cNvCxnSpPr>
              <a:stCxn id="5" idx="3"/>
            </p:cNvCxnSpPr>
            <p:nvPr/>
          </p:nvCxnSpPr>
          <p:spPr>
            <a:xfrm flipV="1">
              <a:off x="1685077" y="1268760"/>
              <a:ext cx="366643" cy="68840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</p:cNvCxnSpPr>
            <p:nvPr/>
          </p:nvCxnSpPr>
          <p:spPr>
            <a:xfrm>
              <a:off x="1685137" y="3757163"/>
              <a:ext cx="366583" cy="75195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1"/>
            </p:cNvCxnSpPr>
            <p:nvPr/>
          </p:nvCxnSpPr>
          <p:spPr>
            <a:xfrm flipH="1" flipV="1">
              <a:off x="3284220" y="1264920"/>
              <a:ext cx="315780" cy="69224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1"/>
            </p:cNvCxnSpPr>
            <p:nvPr/>
          </p:nvCxnSpPr>
          <p:spPr>
            <a:xfrm flipH="1">
              <a:off x="3299460" y="3757163"/>
              <a:ext cx="300540" cy="73101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0872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562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745" y="4916059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수평력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1252513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1282971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1173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114350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60032" y="4941168"/>
            <a:ext cx="4134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수직력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하중은 모두 </a:t>
            </a:r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윗방향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가정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  (a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+ 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5796136" y="2420888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70" name="원호 69"/>
          <p:cNvSpPr/>
          <p:nvPr/>
        </p:nvSpPr>
        <p:spPr>
          <a:xfrm>
            <a:off x="1896813" y="25695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v04h (160601)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ko-KR" altLang="en-US" dirty="0" smtClean="0"/>
              <a:t>파람 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TimeIncr</a:t>
            </a:r>
            <a:endParaRPr lang="en-US" altLang="ko-KR" dirty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의 결과를 뽑아낼 시간 간격</a:t>
            </a:r>
            <a:endParaRPr lang="en-US" altLang="ko-KR" dirty="0"/>
          </a:p>
          <a:p>
            <a:pPr lvl="1"/>
            <a:r>
              <a:rPr lang="en-US" altLang="ko-KR" dirty="0"/>
              <a:t>v04f</a:t>
            </a:r>
            <a:r>
              <a:rPr lang="ko-KR" altLang="en-US" dirty="0"/>
              <a:t>까지는 </a:t>
            </a:r>
            <a:r>
              <a:rPr lang="en-US" altLang="ko-KR" dirty="0" err="1"/>
              <a:t>OP_Block_TimeFreq</a:t>
            </a:r>
            <a:r>
              <a:rPr lang="ko-KR" altLang="en-US" dirty="0"/>
              <a:t>의 값을 이용해 </a:t>
            </a:r>
            <a:r>
              <a:rPr lang="en-US" altLang="ko-KR" dirty="0" err="1"/>
              <a:t>odeint</a:t>
            </a:r>
            <a:r>
              <a:rPr lang="ko-KR" altLang="en-US" dirty="0"/>
              <a:t>의 결과를 뽑아낼 시간 간격을 </a:t>
            </a:r>
            <a:r>
              <a:rPr lang="ko-KR" altLang="en-US" dirty="0" smtClean="0"/>
              <a:t>정했었음</a:t>
            </a:r>
            <a:r>
              <a:rPr lang="en-US" altLang="ko-KR" dirty="0" smtClean="0"/>
              <a:t>\</a:t>
            </a:r>
          </a:p>
          <a:p>
            <a:pPr lvl="1"/>
            <a:r>
              <a:rPr lang="ko-KR" altLang="en-US" dirty="0" smtClean="0"/>
              <a:t>이제는 </a:t>
            </a:r>
            <a:r>
              <a:rPr lang="en-US" altLang="ko-KR" dirty="0" err="1"/>
              <a:t>OP_Block_TimeFreq</a:t>
            </a:r>
            <a:r>
              <a:rPr lang="ko-KR" altLang="en-US" dirty="0"/>
              <a:t>는 블록 결과를 저장하는 시간 간격으로만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smtClean="0"/>
              <a:t>파람 수정</a:t>
            </a:r>
            <a:endParaRPr lang="en-US" altLang="ko-KR" dirty="0"/>
          </a:p>
          <a:p>
            <a:pPr lvl="1"/>
            <a:r>
              <a:rPr lang="ko-KR" altLang="en-US" dirty="0"/>
              <a:t>각 결과출력</a:t>
            </a:r>
            <a:r>
              <a:rPr lang="en-US" altLang="ko-KR" dirty="0"/>
              <a:t> </a:t>
            </a:r>
            <a:r>
              <a:rPr lang="en-US" altLang="ko-KR" dirty="0" err="1"/>
              <a:t>TimeFreq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놓으면 해당 결과는 출력되지 않음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Force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완료 후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“Output_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Time.csv</a:t>
            </a:r>
            <a:r>
              <a:rPr lang="en-US" altLang="ko-KR" dirty="0"/>
              <a:t>, </a:t>
            </a:r>
            <a:r>
              <a:rPr lang="en-US" altLang="ko-KR" dirty="0" smtClean="0"/>
              <a:t>StateVector.csv </a:t>
            </a:r>
            <a:r>
              <a:rPr lang="ko-KR" altLang="en-US" dirty="0" smtClean="0"/>
              <a:t>를 실행 폴더에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SAPCOR-POST_vxxx_Buildxxxx.py 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“POST_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Force </a:t>
            </a:r>
            <a:r>
              <a:rPr lang="ko-KR" altLang="en-US" dirty="0" smtClean="0"/>
              <a:t>모듈 별 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모멘트 </a:t>
            </a:r>
            <a:r>
              <a:rPr lang="ko-KR" altLang="en-US" dirty="0" smtClean="0"/>
              <a:t>결과 출력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en-US" altLang="ko-KR" dirty="0" smtClean="0"/>
              <a:t>(K,L)_D.csv -&gt; </a:t>
            </a:r>
            <a:r>
              <a:rPr lang="ko-KR" altLang="en-US" dirty="0" smtClean="0"/>
              <a:t>다우웰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(K,L)_DF.csv -&gt; </a:t>
            </a:r>
            <a:r>
              <a:rPr lang="ko-KR" altLang="en-US" dirty="0" smtClean="0"/>
              <a:t>다우웰 하중에 의한 마찰력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(K,L)_V.csv -&gt; </a:t>
            </a:r>
            <a:r>
              <a:rPr lang="ko-KR" altLang="en-US" dirty="0" smtClean="0"/>
              <a:t>수직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(K,L)_VF.csv -&gt; </a:t>
            </a:r>
            <a:r>
              <a:rPr lang="ko-KR" altLang="en-US" dirty="0" smtClean="0"/>
              <a:t>수직 하중에 의한 마찰력</a:t>
            </a:r>
            <a:endParaRPr lang="en-US" altLang="ko-KR" dirty="0"/>
          </a:p>
          <a:p>
            <a:r>
              <a:rPr lang="ko-KR" altLang="en-US" dirty="0"/>
              <a:t>메인 모듈의 화면 출력 및 로그 파일 출력 형태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130</a:t>
            </a:fld>
            <a:fld id="{11955DEA-CE8E-4BD0-9536-370E97A6B3C7}" type="slidenum">
              <a:rPr lang="ko-KR" altLang="en-US" smtClean="0"/>
              <a:t>130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136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</a:t>
            </a:r>
            <a:r>
              <a:rPr lang="ko-KR" altLang="en-US" dirty="0"/>
              <a:t>사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v04i </a:t>
            </a:r>
            <a:r>
              <a:rPr lang="en-US" altLang="ko-KR" dirty="0"/>
              <a:t>(</a:t>
            </a:r>
            <a:r>
              <a:rPr lang="en-US" altLang="ko-KR" dirty="0" smtClean="0"/>
              <a:t>161202)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System Damping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</a:p>
          <a:p>
            <a:pPr lvl="2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Main Loop &gt; SYSTEM DAMPING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K!=L+1: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!=Core[‘M’]+1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설명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원래 의미는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K==M+1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 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이므로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적용하지 않으려는 것임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그런데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잘못 적음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적으면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(L+1,L)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 모든 블록에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적용되지 않음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이슈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안하는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부분은 추가적인 확인이 필요함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External Loads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적용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SAPCOR_v04i_Input_Build002.py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Loads on support frame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주석에서 단위를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cm-&gt;L, s-&gt;T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or ‘Data’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다음으로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Load[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][‘Phase']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(Phase shift in rad)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SAPCOR_v04i_Force_Build002.py</a:t>
            </a:r>
          </a:p>
          <a:p>
            <a:pPr lvl="3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FORCE ON BASE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내용 작성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sin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가속도를 줄 경우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=-a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l-G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ω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줘야 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그렇지 않으면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한쪽으로 흘러가 버림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Read Block Info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Fixed = ‘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FixedToBase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Fixed = ‘Base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Friction by Vertical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 부호 구하는 식이 원하는 데로 동작하지 않음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(+(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x&gt;0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or -(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x&lt;0)),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식이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idle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돌리면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부호에 따라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1, -1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나오는데 실제 프로그램에서는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값이 나옴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인식되어 마찰력이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되어버리는 경우가 생김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해결법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(x,0)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을 사용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SAPCOR_v04i_Force_Block_V_F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Build000,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L328: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(+(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&gt;0) or -(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&lt;0))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L329: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(xi_L,0)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Build000, L368: </a:t>
            </a:r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F_FR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- (+(xi_R&gt;0) or -(xi_R&lt;0)) * mu * F_VR</a:t>
            </a:r>
          </a:p>
          <a:p>
            <a:pPr lvl="1"/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L370: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F_FR = - cmp(xi_R,0) * mu * F_VR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v04j (170214)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측면 경계 요소를 </a:t>
            </a:r>
            <a:r>
              <a:rPr lang="en-US" altLang="ko-KR" dirty="0" smtClean="0"/>
              <a:t>‘W’</a:t>
            </a:r>
            <a:r>
              <a:rPr lang="ko-KR" altLang="en-US" dirty="0" smtClean="0"/>
              <a:t>로 표시했었으나 </a:t>
            </a:r>
            <a:r>
              <a:rPr lang="en-US" altLang="ko-KR" dirty="0" smtClean="0"/>
              <a:t>‘S’</a:t>
            </a:r>
            <a:r>
              <a:rPr lang="ko-KR" altLang="en-US" dirty="0" smtClean="0"/>
              <a:t>로 바꿈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Side</a:t>
            </a:r>
            <a:r>
              <a:rPr lang="ko-KR" altLang="en-US" dirty="0" smtClean="0"/>
              <a:t>의 의미임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8164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실행 단추: 홈 7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Upper Core Restraint</a:t>
            </a:r>
            <a:r>
              <a:rPr lang="ko-KR" altLang="en-US" dirty="0" smtClean="0"/>
              <a:t>를 따로 블록으로 모사한다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블록 이름은 </a:t>
            </a:r>
            <a:r>
              <a:rPr lang="en-US" altLang="ko-KR" dirty="0" smtClean="0"/>
              <a:t>U</a:t>
            </a:r>
            <a:r>
              <a:rPr lang="ko-KR" altLang="en-US" dirty="0" smtClean="0"/>
              <a:t>로 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수직 변위는 구속하지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댐퍼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횡방향</a:t>
            </a:r>
            <a:r>
              <a:rPr lang="ko-KR" altLang="en-US" dirty="0" smtClean="0"/>
              <a:t> 갭은 없는 것으로 간주한다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블록과는 충돌하지 않고 질량 중심 높이에서 서로 붙어있는 것으로 간주한다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계산할 하중은 수평방향 하중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수직충격력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하부 </a:t>
            </a:r>
            <a:r>
              <a:rPr lang="ko-KR" altLang="en-US" dirty="0" err="1" smtClean="0"/>
              <a:t>다우웰</a:t>
            </a:r>
            <a:r>
              <a:rPr lang="ko-KR" altLang="en-US" dirty="0" smtClean="0"/>
              <a:t> 하중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수평방향 하중에 의한 마찰력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핀으로 고정되어 있을 테니 </a:t>
            </a:r>
            <a:r>
              <a:rPr lang="ko-KR" altLang="en-US" smtClean="0"/>
              <a:t>수직으로 움직일 때 마찰이 </a:t>
            </a:r>
            <a:r>
              <a:rPr lang="ko-KR" altLang="en-US" dirty="0" smtClean="0"/>
              <a:t>심할 것임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소나티나</a:t>
            </a:r>
            <a:r>
              <a:rPr lang="en-US" altLang="ko-KR" dirty="0" smtClean="0"/>
              <a:t>-2V</a:t>
            </a:r>
            <a:r>
              <a:rPr lang="ko-KR" altLang="en-US" dirty="0" smtClean="0"/>
              <a:t>에서는 최상부에 </a:t>
            </a:r>
            <a:r>
              <a:rPr lang="ko-KR" altLang="en-US" dirty="0" err="1" smtClean="0"/>
              <a:t>오리피스</a:t>
            </a:r>
            <a:r>
              <a:rPr lang="ko-KR" altLang="en-US" dirty="0" smtClean="0"/>
              <a:t> 블록에 의한 </a:t>
            </a:r>
            <a:r>
              <a:rPr lang="ko-KR" altLang="en-US" dirty="0" err="1" smtClean="0"/>
              <a:t>횡방향</a:t>
            </a:r>
            <a:r>
              <a:rPr lang="ko-KR" altLang="en-US" dirty="0" smtClean="0"/>
              <a:t> 하중을 최상부 흑연 블록에 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오리피스</a:t>
            </a:r>
            <a:r>
              <a:rPr lang="ko-KR" altLang="en-US" dirty="0" smtClean="0"/>
              <a:t> 블록 자체의 자중과 모든 마찰력은 고려하지 않은 듯함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소나티</a:t>
            </a:r>
            <a:r>
              <a:rPr lang="ko-KR" altLang="en-US" dirty="0"/>
              <a:t>나</a:t>
            </a:r>
            <a:r>
              <a:rPr lang="en-US" altLang="ko-KR" dirty="0" smtClean="0"/>
              <a:t>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4651772" cy="452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소나티나 다시 그림</a:t>
            </a:r>
            <a:r>
              <a:rPr lang="en-US" altLang="ko-KR" sz="2800" dirty="0" smtClean="0"/>
              <a:t>] Force </a:t>
            </a:r>
            <a:r>
              <a:rPr lang="en-US" altLang="ko-KR" sz="2800" dirty="0" err="1" smtClean="0"/>
              <a:t>SuperScript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𝑊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 차이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75664"/>
              </p:ext>
            </p:extLst>
          </p:nvPr>
        </p:nvGraphicFramePr>
        <p:xfrm>
          <a:off x="536575" y="1260648"/>
          <a:ext cx="8116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문서" r:id="rId3" imgW="8140406" imgH="534739" progId="Word.Document.12">
                  <p:embed/>
                </p:oleObj>
              </mc:Choice>
              <mc:Fallback>
                <p:oleObj name="문서" r:id="rId3" imgW="8140406" imgH="534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1260648"/>
                        <a:ext cx="8116888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38846"/>
              </p:ext>
            </p:extLst>
          </p:nvPr>
        </p:nvGraphicFramePr>
        <p:xfrm>
          <a:off x="453776" y="1897830"/>
          <a:ext cx="829468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문서" r:id="rId5" imgW="8404116" imgH="267369" progId="Word.Document.12">
                  <p:embed/>
                </p:oleObj>
              </mc:Choice>
              <mc:Fallback>
                <p:oleObj name="문서" r:id="rId5" imgW="8404116" imgH="267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76" y="1897830"/>
                        <a:ext cx="829468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25307"/>
              </p:ext>
            </p:extLst>
          </p:nvPr>
        </p:nvGraphicFramePr>
        <p:xfrm>
          <a:off x="539552" y="2276872"/>
          <a:ext cx="81073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문서" r:id="rId7" imgW="8131026" imgH="823758" progId="Word.Document.12">
                  <p:embed/>
                </p:oleObj>
              </mc:Choice>
              <mc:Fallback>
                <p:oleObj name="문서" r:id="rId7" imgW="8131026" imgH="823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276872"/>
                        <a:ext cx="8107363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17225"/>
              </p:ext>
            </p:extLst>
          </p:nvPr>
        </p:nvGraphicFramePr>
        <p:xfrm>
          <a:off x="536575" y="4222750"/>
          <a:ext cx="8023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문서" r:id="rId9" imgW="8045888" imgH="539430" progId="Word.Document.12">
                  <p:embed/>
                </p:oleObj>
              </mc:Choice>
              <mc:Fallback>
                <p:oleObj name="문서" r:id="rId9" imgW="8045888" imgH="539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" y="4222750"/>
                        <a:ext cx="802322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1320"/>
              </p:ext>
            </p:extLst>
          </p:nvPr>
        </p:nvGraphicFramePr>
        <p:xfrm>
          <a:off x="467544" y="4812134"/>
          <a:ext cx="81915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문서" r:id="rId11" imgW="8216164" imgH="275308" progId="Word.Document.12">
                  <p:embed/>
                </p:oleObj>
              </mc:Choice>
              <mc:Fallback>
                <p:oleObj name="문서" r:id="rId11" imgW="8216164" imgH="275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44" y="4812134"/>
                        <a:ext cx="81915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59523"/>
              </p:ext>
            </p:extLst>
          </p:nvPr>
        </p:nvGraphicFramePr>
        <p:xfrm>
          <a:off x="500063" y="5232400"/>
          <a:ext cx="82391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문서" r:id="rId13" imgW="8264505" imgH="820871" progId="Word.Document.12">
                  <p:embed/>
                </p:oleObj>
              </mc:Choice>
              <mc:Fallback>
                <p:oleObj name="문서" r:id="rId13" imgW="8264505" imgH="820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063" y="5232400"/>
                        <a:ext cx="82391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836712"/>
            <a:ext cx="479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Governing equations used in SONATINA-2V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789040"/>
            <a:ext cx="51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Modified governing equations used in SAPCOR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211960" y="3284984"/>
            <a:ext cx="360040" cy="258328"/>
          </a:xfrm>
          <a:prstGeom prst="down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1632" y="405069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48120" y="4185920"/>
            <a:ext cx="227620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5899" y="4437112"/>
            <a:ext cx="1213893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7784" y="43475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0160" y="4788360"/>
            <a:ext cx="129614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3832" y="469876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81528" y="4797152"/>
            <a:ext cx="265772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4076" y="469055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424" y="472514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6216" y="4797152"/>
            <a:ext cx="194421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471600"/>
            <a:ext cx="244827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5733256"/>
            <a:ext cx="172819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8760" y="53995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3848" y="566124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총체적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4102" name="그룹 4101"/>
          <p:cNvGrpSpPr/>
          <p:nvPr/>
        </p:nvGrpSpPr>
        <p:grpSpPr>
          <a:xfrm>
            <a:off x="5994998" y="1052736"/>
            <a:ext cx="3185514" cy="3516483"/>
            <a:chOff x="5419055" y="2217428"/>
            <a:chExt cx="3185514" cy="3516483"/>
          </a:xfrm>
        </p:grpSpPr>
        <p:grpSp>
          <p:nvGrpSpPr>
            <p:cNvPr id="171" name="그룹 170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251" name="직사각형 250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4" name="사다리꼴 253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5" name="사다리꼴 254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179" name="직선 화살표 연결선 178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직사각형 1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직사각형 1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383" r="-2128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직선 화살표 연결선 182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직사각형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03" name="TextBox 4102"/>
          <p:cNvSpPr txBox="1"/>
          <p:nvPr/>
        </p:nvSpPr>
        <p:spPr>
          <a:xfrm>
            <a:off x="39852" y="5373216"/>
            <a:ext cx="8780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소나티나의 마찰력 문제점</a:t>
            </a:r>
            <a:endParaRPr lang="en-US" altLang="ko-KR" sz="800" dirty="0" smtClean="0"/>
          </a:p>
          <a:p>
            <a:r>
              <a:rPr lang="ko-KR" altLang="en-US" sz="800" dirty="0" smtClean="0"/>
              <a:t>마찰력 수식의 물리적 의미가 없음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떨어져 있어도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시에만 작동하도록 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블록 간 수직력과 무관함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수직력에 관련된 함수로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수식이 상수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운동에너지의 일정 비율 형태임 </a:t>
            </a:r>
            <a:r>
              <a:rPr lang="en-US" altLang="ko-KR" sz="800" dirty="0" smtClean="0"/>
              <a:t>-&gt; </a:t>
            </a:r>
            <a:r>
              <a:rPr lang="ko-KR" altLang="en-US" sz="800" dirty="0" err="1" smtClean="0"/>
              <a:t>쿨롬</a:t>
            </a:r>
            <a:r>
              <a:rPr lang="ko-KR" altLang="en-US" sz="800" dirty="0" smtClean="0"/>
              <a:t> 마찰력 형식으로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실제 수직력 발생 위치가 아닌 블록의 코너에서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위치에서 작동해야 함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소나티나의 하중도 상에서는 상부 블록에 의한 마찰력 작용 위치를 하부 블록에 의한 마찰력 작용 위치와 좌우가 동일하게 그렸으나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실제 프로그램 상에는 상부 블록과 현재 블록의 상대 회전각에 의해 상부 블록에 의한 마찰력 작용 위치가 달라짐</a:t>
            </a:r>
            <a:r>
              <a:rPr lang="en-US" altLang="ko-KR" sz="800" dirty="0" smtClean="0"/>
              <a:t>. (</a:t>
            </a:r>
            <a:r>
              <a:rPr lang="el-GR" altLang="ko-KR" sz="800" dirty="0" smtClean="0"/>
              <a:t>α</a:t>
            </a:r>
            <a:r>
              <a:rPr lang="en-US" altLang="ko-KR" sz="800" baseline="-25000" dirty="0" smtClean="0"/>
              <a:t>k,l+1</a:t>
            </a:r>
            <a:r>
              <a:rPr lang="en-US" altLang="ko-KR" sz="800" dirty="0" smtClean="0"/>
              <a:t>&lt;=0 </a:t>
            </a:r>
            <a:r>
              <a:rPr lang="ko-KR" altLang="en-US" sz="800" dirty="0" smtClean="0"/>
              <a:t>이면 좌측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아니면 우측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12" name="TextBox 4111"/>
          <p:cNvSpPr txBox="1"/>
          <p:nvPr/>
        </p:nvSpPr>
        <p:spPr>
          <a:xfrm>
            <a:off x="1691680" y="4869160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소나티나에서 작용하는 마찰력 위치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매뉴얼에 나온 </a:t>
            </a:r>
            <a:r>
              <a:rPr lang="ko-KR" altLang="en-US" dirty="0" err="1" smtClean="0"/>
              <a:t>하중도와</a:t>
            </a:r>
            <a:r>
              <a:rPr lang="ko-KR" altLang="en-US" dirty="0" smtClean="0"/>
              <a:t>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작용위치와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6693084" y="4797152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grpSp>
        <p:nvGrpSpPr>
          <p:cNvPr id="4113" name="그룹 4112"/>
          <p:cNvGrpSpPr/>
          <p:nvPr/>
        </p:nvGrpSpPr>
        <p:grpSpPr>
          <a:xfrm>
            <a:off x="7656" y="610224"/>
            <a:ext cx="2620128" cy="4029561"/>
            <a:chOff x="-280584" y="610224"/>
            <a:chExt cx="2620128" cy="4029561"/>
          </a:xfrm>
        </p:grpSpPr>
        <p:grpSp>
          <p:nvGrpSpPr>
            <p:cNvPr id="4111" name="그룹 4110"/>
            <p:cNvGrpSpPr/>
            <p:nvPr/>
          </p:nvGrpSpPr>
          <p:grpSpPr>
            <a:xfrm>
              <a:off x="-280584" y="610224"/>
              <a:ext cx="2620128" cy="4029561"/>
              <a:chOff x="-280584" y="610224"/>
              <a:chExt cx="2620128" cy="4029561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33" name="직사각형 332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4" name="직사각형 33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5" name="직사각형 334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6" name="사다리꼴 335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7" name="사다리꼴 336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263" name="그룹 262"/>
              <p:cNvGrpSpPr/>
              <p:nvPr/>
            </p:nvGrpSpPr>
            <p:grpSpPr>
              <a:xfrm>
                <a:off x="-280584" y="610224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273" name="직선 화살표 연결선 272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4" name="직선 화살표 연결선 273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직사각형 2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직사각형 275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직사각형 2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5" name="그룹 354"/>
              <p:cNvGrpSpPr/>
              <p:nvPr/>
            </p:nvGrpSpPr>
            <p:grpSpPr>
              <a:xfrm rot="900000">
                <a:off x="128332" y="3883785"/>
                <a:ext cx="1872000" cy="756000"/>
                <a:chOff x="467544" y="3312000"/>
                <a:chExt cx="1872000" cy="756000"/>
              </a:xfrm>
            </p:grpSpPr>
            <p:sp>
              <p:nvSpPr>
                <p:cNvPr id="356" name="직사각형 355"/>
                <p:cNvSpPr/>
                <p:nvPr/>
              </p:nvSpPr>
              <p:spPr bwMode="auto">
                <a:xfrm>
                  <a:off x="467544" y="3528000"/>
                  <a:ext cx="1872000" cy="5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7" name="사다리꼴 356"/>
                <p:cNvSpPr/>
                <p:nvPr/>
              </p:nvSpPr>
              <p:spPr bwMode="auto">
                <a:xfrm>
                  <a:off x="755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8" name="사다리꼴 357"/>
                <p:cNvSpPr/>
                <p:nvPr/>
              </p:nvSpPr>
              <p:spPr bwMode="auto">
                <a:xfrm>
                  <a:off x="1799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직사각형 391"/>
                <p:cNvSpPr/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직사각형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14" name="그룹 4113"/>
          <p:cNvGrpSpPr/>
          <p:nvPr/>
        </p:nvGrpSpPr>
        <p:grpSpPr>
          <a:xfrm>
            <a:off x="3092736" y="764704"/>
            <a:ext cx="2991432" cy="4089950"/>
            <a:chOff x="5207658" y="764704"/>
            <a:chExt cx="2991432" cy="408995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5486690" y="764704"/>
              <a:ext cx="2712400" cy="3545741"/>
              <a:chOff x="467544" y="764704"/>
              <a:chExt cx="2712400" cy="3545741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80" name="직사각형 379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1" name="직사각형 380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2" name="직사각형 381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3" name="사다리꼴 382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4" name="사다리꼴 383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2073322" y="939246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376" name="직선 화살표 연결선 375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77" name="직선 화살표 연결선 376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8" name="직사각형 377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8" name="직사각형 3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9" name="직사각형 378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9" name="직사각형 3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0" name="그룹 369"/>
            <p:cNvGrpSpPr/>
            <p:nvPr/>
          </p:nvGrpSpPr>
          <p:grpSpPr>
            <a:xfrm rot="120000">
              <a:off x="5207658" y="4098654"/>
              <a:ext cx="1872000" cy="756000"/>
              <a:chOff x="467544" y="3312000"/>
              <a:chExt cx="1872000" cy="756000"/>
            </a:xfrm>
          </p:grpSpPr>
          <p:sp>
            <p:nvSpPr>
              <p:cNvPr id="371" name="직사각형 370"/>
              <p:cNvSpPr/>
              <p:nvPr/>
            </p:nvSpPr>
            <p:spPr bwMode="auto">
              <a:xfrm>
                <a:off x="467544" y="3528000"/>
                <a:ext cx="1872000" cy="54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2" name="사다리꼴 37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3" name="사다리꼴 37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직사각형 392"/>
                <p:cNvSpPr/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직사각형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884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(1) </a:t>
            </a:r>
            <a:r>
              <a:rPr lang="ko-KR" altLang="en-US" dirty="0" smtClean="0"/>
              <a:t>다이어그램상 마찰력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259" y="671267"/>
            <a:ext cx="1872000" cy="3455110"/>
            <a:chOff x="2939720" y="743275"/>
            <a:chExt cx="1872000" cy="3455110"/>
          </a:xfrm>
        </p:grpSpPr>
        <p:grpSp>
          <p:nvGrpSpPr>
            <p:cNvPr id="10" name="그룹 9"/>
            <p:cNvGrpSpPr/>
            <p:nvPr/>
          </p:nvGrpSpPr>
          <p:grpSpPr>
            <a:xfrm>
              <a:off x="2939720" y="764704"/>
              <a:ext cx="1872000" cy="3232033"/>
              <a:chOff x="1983185" y="1856193"/>
              <a:chExt cx="1872000" cy="3232033"/>
            </a:xfrm>
          </p:grpSpPr>
          <p:sp>
            <p:nvSpPr>
              <p:cNvPr id="16" name="직사각형 1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0" name="사다리꼴 1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28085" y="743275"/>
              <a:ext cx="1207264" cy="3455110"/>
              <a:chOff x="3685208" y="1996129"/>
              <a:chExt cx="1207264" cy="3455110"/>
            </a:xfrm>
          </p:grpSpPr>
          <p:cxnSp>
            <p:nvCxnSpPr>
              <p:cNvPr id="12" name="직선 화살표 연결선 11"/>
              <p:cNvCxnSpPr/>
              <p:nvPr/>
            </p:nvCxnSpPr>
            <p:spPr bwMode="auto">
              <a:xfrm rot="600000">
                <a:off x="3780356" y="5205366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직선 화살표 연결선 12"/>
              <p:cNvCxnSpPr/>
              <p:nvPr/>
            </p:nvCxnSpPr>
            <p:spPr bwMode="auto">
              <a:xfrm rot="600000">
                <a:off x="4329725" y="227421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그룹 20"/>
          <p:cNvGrpSpPr/>
          <p:nvPr/>
        </p:nvGrpSpPr>
        <p:grpSpPr>
          <a:xfrm>
            <a:off x="4644008" y="908720"/>
            <a:ext cx="3185514" cy="3516483"/>
            <a:chOff x="5419055" y="2217428"/>
            <a:chExt cx="3185514" cy="3516483"/>
          </a:xfrm>
        </p:grpSpPr>
        <p:grpSp>
          <p:nvGrpSpPr>
            <p:cNvPr id="22" name="그룹 21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32" name="직사각형 31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5" name="사다리꼴 34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24" name="직선 화살표 연결선 23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직선 화살표 연결선 24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696" r="-2174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0" y="5733256"/>
            <a:ext cx="686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매뉴얼과 실제 프로그램이 다름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마찰력 방향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수평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마찰력 위치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상하 블록 상대 회전각으로 결정</a:t>
            </a:r>
            <a:r>
              <a:rPr lang="en-US" altLang="ko-KR" sz="800" dirty="0" smtClean="0"/>
              <a:t>)</a:t>
            </a:r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 </a:t>
            </a:r>
            <a:r>
              <a:rPr lang="ko-KR" altLang="en-US" sz="800" dirty="0"/>
              <a:t>위치를 실제 </a:t>
            </a:r>
            <a:r>
              <a:rPr lang="ko-KR" altLang="en-US" sz="800" dirty="0" err="1"/>
              <a:t>접촉점이</a:t>
            </a:r>
            <a:r>
              <a:rPr lang="ko-KR" altLang="en-US" sz="800" dirty="0"/>
              <a:t> 아닌 상하 블록의 상대 회전각으로 결정 </a:t>
            </a:r>
            <a:r>
              <a:rPr lang="en-US" altLang="ko-KR" sz="800" dirty="0"/>
              <a:t>-&gt; </a:t>
            </a:r>
            <a:r>
              <a:rPr lang="ko-KR" altLang="en-US" sz="800" dirty="0"/>
              <a:t>실제  위치에서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실제 수직력 계산 시 좌우를 구분하여 계산하므로 마찰력도 좌우를 구분해서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마찰력이</a:t>
            </a:r>
            <a:r>
              <a:rPr lang="ko-KR" altLang="en-US" sz="800" dirty="0" smtClean="0"/>
              <a:t> 좌우 코너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중앙부에서 작용함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 수직력 위치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즉</a:t>
            </a:r>
            <a:r>
              <a:rPr lang="en-US" altLang="ko-KR" sz="800" dirty="0" smtClean="0"/>
              <a:t>, a)</a:t>
            </a:r>
            <a:r>
              <a:rPr lang="ko-KR" altLang="en-US" sz="800" dirty="0" smtClean="0"/>
              <a:t>에서 작용해야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상부 블록에 의한 마찰력은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99592" y="4509120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89176" y="450912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12839" y="5130816"/>
            <a:ext cx="222345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3" y="515719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오른쪽 화살표 43"/>
          <p:cNvSpPr/>
          <p:nvPr/>
        </p:nvSpPr>
        <p:spPr>
          <a:xfrm>
            <a:off x="3491880" y="2276872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(2) </a:t>
            </a:r>
            <a:r>
              <a:rPr lang="ko-KR" altLang="en-US" sz="2800" dirty="0" smtClean="0"/>
              <a:t>다이어그램상 상부블록에 의한 하중 문제점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5877272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r>
              <a:rPr lang="ko-KR" altLang="en-US" sz="800" dirty="0" smtClean="0"/>
              <a:t>상부 블록으로부터의 하</a:t>
            </a:r>
            <a:r>
              <a:rPr lang="ko-KR" altLang="en-US" sz="800" dirty="0"/>
              <a:t>중</a:t>
            </a:r>
            <a:r>
              <a:rPr lang="ko-KR" altLang="en-US" sz="800" dirty="0" smtClean="0"/>
              <a:t>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1941430" y="5412614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275856" y="548680"/>
            <a:ext cx="2683812" cy="3837623"/>
            <a:chOff x="3274096" y="483707"/>
            <a:chExt cx="2683812" cy="3837623"/>
          </a:xfrm>
        </p:grpSpPr>
        <p:grpSp>
          <p:nvGrpSpPr>
            <p:cNvPr id="86" name="그룹 85"/>
            <p:cNvGrpSpPr/>
            <p:nvPr/>
          </p:nvGrpSpPr>
          <p:grpSpPr>
            <a:xfrm>
              <a:off x="3275856" y="836712"/>
              <a:ext cx="2682052" cy="3484618"/>
              <a:chOff x="1983185" y="1603608"/>
              <a:chExt cx="2682052" cy="348461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983185" y="1856193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81" name="직사각형 8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4" name="사다리꼴 8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59592" y="1603608"/>
                <a:ext cx="1905645" cy="451901"/>
                <a:chOff x="2759592" y="1611228"/>
                <a:chExt cx="1905645" cy="451901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 bwMode="auto">
                <a:xfrm>
                  <a:off x="3772026" y="2053375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26" name="직선 화살표 연결선 25"/>
                <p:cNvCxnSpPr/>
                <p:nvPr/>
              </p:nvCxnSpPr>
              <p:spPr bwMode="auto">
                <a:xfrm>
                  <a:off x="2759592" y="1871606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직사각형 1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직사각형 1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0" name="그룹 89"/>
            <p:cNvGrpSpPr/>
            <p:nvPr/>
          </p:nvGrpSpPr>
          <p:grpSpPr>
            <a:xfrm>
              <a:off x="3274096" y="483707"/>
              <a:ext cx="2379934" cy="3766718"/>
              <a:chOff x="1983185" y="1254474"/>
              <a:chExt cx="2379934" cy="3766718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1983185" y="2034975"/>
                <a:ext cx="1872000" cy="2986217"/>
                <a:chOff x="1983185" y="2034975"/>
                <a:chExt cx="1872000" cy="2986217"/>
              </a:xfrm>
            </p:grpSpPr>
            <p:sp>
              <p:nvSpPr>
                <p:cNvPr id="167" name="직사각형 166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71" name="사다리꼴 170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983684" y="1254474"/>
                <a:ext cx="2379435" cy="1047725"/>
                <a:chOff x="1983684" y="1254474"/>
                <a:chExt cx="2379435" cy="1047725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 bwMode="auto">
                <a:xfrm>
                  <a:off x="2380698" y="1511836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8" name="직선 화살표 연결선 137"/>
                <p:cNvCxnSpPr/>
                <p:nvPr/>
              </p:nvCxnSpPr>
              <p:spPr bwMode="auto">
                <a:xfrm>
                  <a:off x="3971748" y="1798199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직사각형 140"/>
                    <p:cNvSpPr/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직사각형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직사각형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73" name="직사각형 172"/>
          <p:cNvSpPr/>
          <p:nvPr/>
        </p:nvSpPr>
        <p:spPr>
          <a:xfrm>
            <a:off x="1187624" y="5021968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5224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5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(3) </a:t>
            </a:r>
            <a:r>
              <a:rPr lang="ko-KR" altLang="en-US" sz="3600" dirty="0" smtClean="0"/>
              <a:t>다이어그램상 다우웰 마찰력 문제점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67989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46186" y="4941168"/>
            <a:ext cx="26721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22860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err="1" smtClean="0"/>
              <a:t>다우웰력</a:t>
            </a:r>
            <a:r>
              <a:rPr lang="ko-KR" altLang="en-US" sz="800" dirty="0" smtClean="0"/>
              <a:t> 앞에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붙여서 마치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붙인 것처럼 표시하고 있음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실제로는 마찰력이 단순히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곱한 값으로 계산되지 않음</a:t>
            </a:r>
            <a:r>
              <a:rPr lang="en-US" altLang="ko-KR" sz="800" dirty="0" smtClean="0"/>
              <a:t>.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지우고 </a:t>
            </a:r>
            <a:r>
              <a:rPr lang="en-US" altLang="ko-KR" sz="800" dirty="0" smtClean="0"/>
              <a:t>DL, DR</a:t>
            </a:r>
            <a:r>
              <a:rPr lang="ko-KR" altLang="en-US" sz="800" dirty="0" smtClean="0"/>
              <a:t>의  가운데 </a:t>
            </a:r>
            <a:r>
              <a:rPr lang="en-US" altLang="ko-KR" sz="800" dirty="0" smtClean="0"/>
              <a:t>F</a:t>
            </a:r>
            <a:r>
              <a:rPr lang="ko-KR" altLang="en-US" sz="800" dirty="0" smtClean="0"/>
              <a:t>를 넣어서 표시</a:t>
            </a:r>
            <a:r>
              <a:rPr lang="en-US" altLang="ko-KR" sz="8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/>
              <a:t>상부 블록으로부터의 하중은 방향이 반대이므로 </a:t>
            </a:r>
            <a:r>
              <a:rPr lang="en-US" altLang="ko-KR" sz="800" dirty="0"/>
              <a:t>(-) </a:t>
            </a:r>
            <a:r>
              <a:rPr lang="ko-KR" altLang="en-US" sz="800" dirty="0"/>
              <a:t>부호를 붙여야 </a:t>
            </a:r>
            <a:r>
              <a:rPr lang="ko-KR" altLang="en-US" sz="800" dirty="0" smtClean="0"/>
              <a:t>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모멘트는 부호를 명확히 표시하기 어려운 면이 있으므로 모두 </a:t>
            </a:r>
            <a:r>
              <a:rPr lang="en-US" altLang="ko-KR" sz="800" dirty="0" smtClean="0"/>
              <a:t>(+)</a:t>
            </a:r>
            <a:r>
              <a:rPr lang="ko-KR" altLang="en-US" sz="800" dirty="0" smtClean="0"/>
              <a:t>로 표시함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0072" y="548208"/>
            <a:ext cx="1937400" cy="4389183"/>
            <a:chOff x="1983185" y="1278752"/>
            <a:chExt cx="1937400" cy="4389183"/>
          </a:xfrm>
        </p:grpSpPr>
        <p:grpSp>
          <p:nvGrpSpPr>
            <p:cNvPr id="90" name="그룹 89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66" name="직사각형 16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9" name="사다리꼴 16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038259" y="1278752"/>
              <a:ext cx="1882326" cy="4389183"/>
              <a:chOff x="2038259" y="1278752"/>
              <a:chExt cx="1882326" cy="4389183"/>
            </a:xfrm>
          </p:grpSpPr>
          <p:cxnSp>
            <p:nvCxnSpPr>
              <p:cNvPr id="98" name="직선 화살표 연결선 97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99" name="직선 화살표 연결선 98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00" name="직선 화살표 연결선 99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1" name="직선 화살표 연결선 100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2" name="그룹 171"/>
          <p:cNvGrpSpPr/>
          <p:nvPr/>
        </p:nvGrpSpPr>
        <p:grpSpPr>
          <a:xfrm>
            <a:off x="1040135" y="476672"/>
            <a:ext cx="2000814" cy="4393864"/>
            <a:chOff x="1983185" y="1278752"/>
            <a:chExt cx="2000814" cy="4393864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83" name="직사각형 1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6" name="사다리꼴 1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7" name="사다리꼴 1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75" name="직선 화살표 연결선 174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6" name="직선 화살표 연결선 175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7" name="직선 화살표 연결선 176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직선 화살표 연결선 177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68" name="오른쪽 화살표 7167"/>
          <p:cNvSpPr/>
          <p:nvPr/>
        </p:nvSpPr>
        <p:spPr>
          <a:xfrm>
            <a:off x="3491880" y="2348408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5679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직사각형 190"/>
          <p:cNvSpPr/>
          <p:nvPr/>
        </p:nvSpPr>
        <p:spPr>
          <a:xfrm>
            <a:off x="5993793" y="5589240"/>
            <a:ext cx="246663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5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다이어그램상 자중 문제점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5585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16162" y="4437112"/>
            <a:ext cx="211894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91880" y="980728"/>
            <a:ext cx="1872000" cy="3232033"/>
            <a:chOff x="1983185" y="1856193"/>
            <a:chExt cx="1872000" cy="3232033"/>
          </a:xfrm>
        </p:grpSpPr>
        <p:grpSp>
          <p:nvGrpSpPr>
            <p:cNvPr id="7" name="그룹 6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3" name="직사각형 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사다리꼴 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774683" y="3596099"/>
              <a:ext cx="894476" cy="720833"/>
              <a:chOff x="2774683" y="3596099"/>
              <a:chExt cx="894476" cy="720833"/>
            </a:xfrm>
          </p:grpSpPr>
          <p:cxnSp>
            <p:nvCxnSpPr>
              <p:cNvPr id="76" name="직선 화살표 연결선 75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TextBox 88"/>
          <p:cNvSpPr txBox="1"/>
          <p:nvPr/>
        </p:nvSpPr>
        <p:spPr>
          <a:xfrm>
            <a:off x="323528" y="5589240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상부 블록들의 자중을 현재 블록의 </a:t>
            </a:r>
            <a:r>
              <a:rPr lang="ko-KR" altLang="en-US" sz="800" dirty="0" err="1" smtClean="0"/>
              <a:t>하중도에</a:t>
            </a:r>
            <a:r>
              <a:rPr lang="ko-KR" altLang="en-US" sz="800" dirty="0" smtClean="0"/>
              <a:t> 넣으면 안됨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상부 블록들의 자중의 영향은 상부 블록에 의한 수직력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VL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과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에 의해 이미 고려되어 있음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하부 블록의 </a:t>
            </a:r>
            <a:r>
              <a:rPr lang="ko-KR" altLang="en-US" sz="800" dirty="0"/>
              <a:t>자중을 현재 블록의 </a:t>
            </a:r>
            <a:r>
              <a:rPr lang="ko-KR" altLang="en-US" sz="800" dirty="0" err="1"/>
              <a:t>하중도에</a:t>
            </a:r>
            <a:r>
              <a:rPr lang="ko-KR" altLang="en-US" sz="800" dirty="0"/>
              <a:t> 넣으면 </a:t>
            </a:r>
            <a:r>
              <a:rPr lang="ko-KR" altLang="en-US" sz="800" dirty="0" smtClean="0"/>
              <a:t>안됨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뒤집히지 않는 이상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하부 블록의 자중이 고려될 이유가 없음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하중도 상 현재 블록의 자중과 압력강하를 방향을 고려해서 </a:t>
            </a:r>
            <a:r>
              <a:rPr lang="en-US" altLang="ko-KR" sz="800" dirty="0" smtClean="0"/>
              <a:t>(-)</a:t>
            </a:r>
            <a:r>
              <a:rPr lang="ko-KR" altLang="en-US" sz="800" dirty="0" smtClean="0"/>
              <a:t>를 붙여서 넣어야 함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자중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압력강하는 블록의 중심점에 작용한다고 가정하고 모멘트를 계산하지 않는다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6080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475656" y="5248456"/>
            <a:ext cx="165618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1" y="817662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실제 소나티나 마찰력 계산 수식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179"/>
              </p:ext>
            </p:extLst>
          </p:nvPr>
        </p:nvGraphicFramePr>
        <p:xfrm>
          <a:off x="174625" y="769938"/>
          <a:ext cx="6807200" cy="545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문서" r:id="rId4" imgW="5746008" imgH="4598402" progId="Word.Document.12">
                  <p:embed/>
                </p:oleObj>
              </mc:Choice>
              <mc:Fallback>
                <p:oleObj name="문서" r:id="rId4" imgW="5746008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25" y="769938"/>
                        <a:ext cx="6807200" cy="545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99374" y="1586508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10164" y="9404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5" idx="1"/>
          </p:cNvCxnSpPr>
          <p:nvPr/>
        </p:nvCxnSpPr>
        <p:spPr>
          <a:xfrm flipH="1">
            <a:off x="3275856" y="1634133"/>
            <a:ext cx="3623518" cy="714747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1"/>
          </p:cNvCxnSpPr>
          <p:nvPr/>
        </p:nvCxnSpPr>
        <p:spPr>
          <a:xfrm flipH="1">
            <a:off x="5796136" y="988095"/>
            <a:ext cx="1114028" cy="1360785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182942" y="158854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93732" y="942504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3" idx="1"/>
          </p:cNvCxnSpPr>
          <p:nvPr/>
        </p:nvCxnSpPr>
        <p:spPr>
          <a:xfrm flipH="1">
            <a:off x="3275856" y="1636167"/>
            <a:ext cx="4907086" cy="114476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1"/>
          </p:cNvCxnSpPr>
          <p:nvPr/>
        </p:nvCxnSpPr>
        <p:spPr>
          <a:xfrm flipH="1">
            <a:off x="5796136" y="990129"/>
            <a:ext cx="2397596" cy="1790799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888458" y="449431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6" idx="1"/>
          </p:cNvCxnSpPr>
          <p:nvPr/>
        </p:nvCxnSpPr>
        <p:spPr>
          <a:xfrm flipH="1" flipV="1">
            <a:off x="4572000" y="3933056"/>
            <a:ext cx="316458" cy="60888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183734" y="45027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1"/>
          </p:cNvCxnSpPr>
          <p:nvPr/>
        </p:nvCxnSpPr>
        <p:spPr>
          <a:xfrm flipH="1" flipV="1">
            <a:off x="4572000" y="4365104"/>
            <a:ext cx="1611734" cy="18529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5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소나티나</a:t>
            </a:r>
            <a:r>
              <a:rPr lang="en-US" altLang="ko-KR" dirty="0" smtClean="0"/>
              <a:t>-SAPCOR </a:t>
            </a:r>
            <a:r>
              <a:rPr lang="ko-KR" altLang="en-US" dirty="0" smtClean="0"/>
              <a:t>마찰력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1669"/>
              </p:ext>
            </p:extLst>
          </p:nvPr>
        </p:nvGraphicFramePr>
        <p:xfrm>
          <a:off x="467544" y="908720"/>
          <a:ext cx="813312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문서" r:id="rId3" imgW="5003715" imgH="509852" progId="Word.Document.12">
                  <p:embed/>
                </p:oleObj>
              </mc:Choice>
              <mc:Fallback>
                <p:oleObj name="문서" r:id="rId3" imgW="5003715" imgH="509852" progId="Word.Document.12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813312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왼쪽 중괄호 4"/>
          <p:cNvSpPr/>
          <p:nvPr/>
        </p:nvSpPr>
        <p:spPr>
          <a:xfrm rot="16200000">
            <a:off x="3107743" y="1235138"/>
            <a:ext cx="129727" cy="94563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1772816"/>
            <a:ext cx="5058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friction(?) +  Scaled pressure drop  +             Kinetic friction(?)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 rot="16200000">
            <a:off x="4614354" y="963775"/>
            <a:ext cx="144016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570060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Static friction = </a:t>
            </a:r>
            <a:r>
              <a:rPr lang="el-GR" altLang="ko-KR" sz="900" dirty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 smtClean="0"/>
              <a:t> x Weight of blocks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(In an impact problem, Normal force varies with time which is not a constant value of Weight of blocks.)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Pressure drop should be included in Normal force rather than an individual term.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½∙m∙v2 = Kinetic energy </a:t>
            </a:r>
            <a:r>
              <a:rPr lang="en-US" altLang="ko-KR" sz="900" dirty="0"/>
              <a:t>≠</a:t>
            </a:r>
            <a:r>
              <a:rPr lang="en-US" altLang="ko-KR" sz="900" dirty="0" smtClean="0"/>
              <a:t> Normal force.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Kinetic friction =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Kinetic energy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This friction force is always working which does not make sense.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(Friction should be zero if the blocks separate with each other or the relative velocity is zero.)</a:t>
            </a:r>
          </a:p>
        </p:txBody>
      </p:sp>
      <p:sp>
        <p:nvSpPr>
          <p:cNvPr id="10" name="왼쪽 중괄호 9"/>
          <p:cNvSpPr/>
          <p:nvPr/>
        </p:nvSpPr>
        <p:spPr>
          <a:xfrm rot="16200000">
            <a:off x="6766086" y="582526"/>
            <a:ext cx="131316" cy="224926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3933056"/>
            <a:ext cx="5239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Normal force=0 or Relative velocity=0:  Friction = 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If abs(Relative velocity)&lt;Critical Relative velocity: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(static friction condition)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If abs(Relative </a:t>
            </a:r>
            <a:r>
              <a:rPr lang="en-US" altLang="ko-KR" sz="1600" dirty="0" smtClean="0"/>
              <a:t>velocity)&gt;=Critical </a:t>
            </a:r>
            <a:r>
              <a:rPr lang="en-US" altLang="ko-KR" sz="1600" dirty="0"/>
              <a:t>Relative velocity: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(kinetic friction condition)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where, </a:t>
            </a:r>
            <a:endParaRPr lang="en-US" altLang="ko-KR" sz="16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42661"/>
              </p:ext>
            </p:extLst>
          </p:nvPr>
        </p:nvGraphicFramePr>
        <p:xfrm>
          <a:off x="5508104" y="4293096"/>
          <a:ext cx="21351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문서" r:id="rId5" imgW="1099274" imgH="328122" progId="Word.Document.12">
                  <p:embed/>
                </p:oleObj>
              </mc:Choice>
              <mc:Fallback>
                <p:oleObj name="문서" r:id="rId5" imgW="1099274" imgH="328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104" y="4293096"/>
                        <a:ext cx="213519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55425"/>
              </p:ext>
            </p:extLst>
          </p:nvPr>
        </p:nvGraphicFramePr>
        <p:xfrm>
          <a:off x="5489436" y="5123284"/>
          <a:ext cx="3192386" cy="44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문서" r:id="rId7" imgW="1721351" imgH="236537" progId="Word.Document.12">
                  <p:embed/>
                </p:oleObj>
              </mc:Choice>
              <mc:Fallback>
                <p:oleObj name="문서" r:id="rId7" imgW="1721351" imgH="236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9436" y="5123284"/>
                        <a:ext cx="3192386" cy="440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02153"/>
              </p:ext>
            </p:extLst>
          </p:nvPr>
        </p:nvGraphicFramePr>
        <p:xfrm>
          <a:off x="1547664" y="5877272"/>
          <a:ext cx="4389366" cy="35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문서" r:id="rId9" imgW="2639274" imgH="225719" progId="Word.Document.12">
                  <p:embed/>
                </p:oleObj>
              </mc:Choice>
              <mc:Fallback>
                <p:oleObj name="문서" r:id="rId9" imgW="2639274" imgH="2257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664" y="5877272"/>
                        <a:ext cx="4389366" cy="35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763688" y="6165304"/>
                <a:ext cx="4572000" cy="6453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800" dirty="0"/>
                  <a:t> : Static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800" dirty="0"/>
                  <a:t> : Kinetic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ko-KR" sz="800" dirty="0"/>
                  <a:t> : Decay coefficient of Static-kinetic friction coefficient relationship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sz="800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n-US" altLang="ko-KR" sz="800" dirty="0"/>
                  <a:t> : Critical relative velocity for frictional slip/stick condition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65304"/>
                <a:ext cx="4572000" cy="6453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5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마찰력 문제점 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마찰력 수식의 물리적 의미가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접촉하지 않아도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힘도 받지 않고 공중에 떠있는 블록의 아랫면에 마찰력이 작용해서 블록이 회전한다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멈춰 있어도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정지마찰력이란 실제로 존재하는 마찰력이 아니며 미끄러짐 시작에 필요한 </a:t>
            </a:r>
            <a:r>
              <a:rPr lang="ko-KR" altLang="en-US" dirty="0" err="1" smtClean="0"/>
              <a:t>수평력을</a:t>
            </a:r>
            <a:r>
              <a:rPr lang="ko-KR" altLang="en-US" dirty="0" smtClean="0"/>
              <a:t> 의미하는 것인데 이 값을 무조건 부과함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블록이 정지해 있어도 아랫면에 작용하는 마찰력 때문에 블록이 움직인다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마찰력의 크기가 비정상적으로 크다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Sonatina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정지마찰계수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상부에 쌓인 모든 블록 무게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압력강하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운동에너지 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실제로는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이하만 작용해야 한다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정지 상황에서는 블록에 가해지는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마찰면에서</a:t>
            </a:r>
            <a:r>
              <a:rPr lang="ko-KR" altLang="en-US" dirty="0" smtClean="0"/>
              <a:t> 반력으로 작용한다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수평력은</a:t>
            </a:r>
            <a:r>
              <a:rPr lang="ko-KR" altLang="en-US" dirty="0" smtClean="0"/>
              <a:t>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보다 작다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더 크다면 블록은 미끄러진다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2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자중에 의한 모멘트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64704"/>
            <a:ext cx="5554960" cy="5361459"/>
          </a:xfrm>
        </p:spPr>
        <p:txBody>
          <a:bodyPr>
            <a:normAutofit fontScale="92500"/>
          </a:bodyPr>
          <a:lstStyle/>
          <a:p>
            <a:r>
              <a:rPr lang="ko-KR" altLang="en-US" sz="2000" dirty="0" smtClean="0"/>
              <a:t>실제 </a:t>
            </a:r>
            <a:r>
              <a:rPr lang="en-US" altLang="ko-KR" sz="2000" dirty="0" err="1" smtClean="0"/>
              <a:t>Sonatina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 상의 운동방정식 상에 현재 블록 위에 쌓인 모든 블록들의 무게와 압력강하를 더한 모멘트를 블록 락킹을 방해하는 방향의 모서리에 가함</a:t>
            </a:r>
            <a:endParaRPr lang="en-US" altLang="ko-KR" sz="2000" dirty="0" smtClean="0"/>
          </a:p>
          <a:p>
            <a:r>
              <a:rPr lang="ko-KR" altLang="en-US" sz="2000" dirty="0" smtClean="0"/>
              <a:t>이로 인해 블록들이 락킹에 대한 매우 큰 저항성을 가지게 됨</a:t>
            </a:r>
            <a:endParaRPr lang="en-US" altLang="ko-KR" sz="2000" dirty="0"/>
          </a:p>
          <a:p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이미 가해진 모멘트를 중복으로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블록은 상부 블록들로부터 충격력을 받는다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충격력 안에 이미 상부 블록들의 자중과 압력강하 영향이 포함되어 있다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600" dirty="0" smtClean="0"/>
              <a:t>하중은 가하지 않으면서 모멘트만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수직 방향 운동방정식에는 존재하지 않는 하중을 모멘트로 만들어서 가함</a:t>
            </a:r>
            <a:endParaRPr lang="en-US" altLang="ko-KR" sz="1200" dirty="0" smtClean="0"/>
          </a:p>
          <a:p>
            <a:r>
              <a:rPr lang="ko-KR" altLang="en-US" sz="2000" dirty="0" smtClean="0"/>
              <a:t>실험결과를 맞추기 위한 튜닝 작업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732240" y="2708920"/>
            <a:ext cx="1872000" cy="3232033"/>
            <a:chOff x="1983185" y="1856193"/>
            <a:chExt cx="1872000" cy="3232033"/>
          </a:xfrm>
        </p:grpSpPr>
        <p:grpSp>
          <p:nvGrpSpPr>
            <p:cNvPr id="6" name="그룹 5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0" name="직사각형 9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4" name="사다리꼴 13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99209" y="3296353"/>
              <a:ext cx="1564787" cy="933599"/>
              <a:chOff x="2199209" y="3296353"/>
              <a:chExt cx="1564787" cy="933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a14:m>
                    <a:r>
                      <a:rPr lang="en-US" altLang="ko-KR" sz="1100" b="0" dirty="0" smtClean="0">
                        <a:solidFill>
                          <a:schemeClr val="bg1"/>
                        </a:solidFill>
                      </a:rPr>
                      <a:t>x</a:t>
                    </a:r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0851" b="-134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/>
              <p:cNvCxnSpPr/>
              <p:nvPr/>
            </p:nvCxnSpPr>
            <p:spPr bwMode="auto">
              <a:xfrm flipH="1">
                <a:off x="2267025" y="3509723"/>
                <a:ext cx="637258" cy="1639"/>
              </a:xfrm>
              <a:prstGeom prst="straightConnector1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직사각형 15"/>
          <p:cNvSpPr/>
          <p:nvPr/>
        </p:nvSpPr>
        <p:spPr>
          <a:xfrm>
            <a:off x="6156176" y="6021288"/>
            <a:ext cx="2520280" cy="2880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원호 16"/>
          <p:cNvSpPr/>
          <p:nvPr/>
        </p:nvSpPr>
        <p:spPr bwMode="auto">
          <a:xfrm>
            <a:off x="7212481" y="3994975"/>
            <a:ext cx="864000" cy="864000"/>
          </a:xfrm>
          <a:prstGeom prst="arc">
            <a:avLst>
              <a:gd name="adj1" fmla="val 13179414"/>
              <a:gd name="adj2" fmla="val 824064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1" i="0" u="none" strike="noStrike" cap="none" normalizeH="0" baseline="0" smtClean="0">
              <a:ln>
                <a:noFill/>
              </a:ln>
              <a:effectLst/>
              <a:latin typeface="Arial" charset="0"/>
              <a:ea typeface="굴림체" pitchFamily="49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010746" y="2867225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596336" y="4365104"/>
            <a:ext cx="144000" cy="144000"/>
            <a:chOff x="7596336" y="4365104"/>
            <a:chExt cx="144000" cy="144000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7668344" y="436510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7596336" y="443711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840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-SAPCOR</a:t>
            </a:r>
            <a:r>
              <a:rPr lang="ko-KR" altLang="en-US" dirty="0" smtClean="0"/>
              <a:t> 차이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-SAPCOR</a:t>
            </a:r>
            <a:r>
              <a:rPr lang="ko-KR" altLang="en-US" dirty="0"/>
              <a:t> 차이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899576"/>
            <a:ext cx="9000000" cy="2160000"/>
            <a:chOff x="0" y="1620000"/>
            <a:chExt cx="9000000" cy="216000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220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45</a:t>
            </a:fld>
            <a:fld id="{11955DEA-CE8E-4BD0-9536-370E97A6B3C7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Vectors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smtClean="0"/>
              <a:t>] main</a:t>
            </a:r>
            <a:r>
              <a:rPr lang="en-US" altLang="ko-KR" dirty="0" smtClean="0"/>
              <a:t>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23728" y="3582621"/>
            <a:ext cx="4320000" cy="2927846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5406947" y="4032000"/>
                <a:ext cx="714939" cy="288000"/>
                <a:chOff x="1086947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086947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1086947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{‘S’}, {‘B’, ’B’}, {‘B’}, {‘S’}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{’S’, ‘S’, ‘S’}, {’A’, ‘B’, ‘C’}, {‘B’, ‘C’, ‘D’}, {‘S’, ‘S’, ‘S’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61387" y="4365008"/>
            <a:ext cx="1404128" cy="1224016"/>
            <a:chOff x="4861387" y="4365008"/>
            <a:chExt cx="1404128" cy="1224016"/>
          </a:xfrm>
        </p:grpSpPr>
        <p:sp>
          <p:nvSpPr>
            <p:cNvPr id="42" name="직사각형 41"/>
            <p:cNvSpPr/>
            <p:nvPr/>
          </p:nvSpPr>
          <p:spPr>
            <a:xfrm>
              <a:off x="5041379" y="5265008"/>
              <a:ext cx="14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221379" y="5265008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21379" y="4905008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81379" y="5085008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41379" y="5085008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41379" y="4905008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41379" y="4365008"/>
              <a:ext cx="14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21379" y="4365008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81379" y="4545008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1387" y="4365008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41379" y="4545008"/>
              <a:ext cx="14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41379" y="4365008"/>
              <a:ext cx="14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861387" y="4365008"/>
              <a:ext cx="1404128" cy="1224016"/>
            </a:xfrm>
            <a:custGeom>
              <a:avLst/>
              <a:gdLst>
                <a:gd name="connsiteX0" fmla="*/ 0 w 1404128"/>
                <a:gd name="connsiteY0" fmla="*/ 0 h 1224016"/>
                <a:gd name="connsiteX1" fmla="*/ 144000 w 1404128"/>
                <a:gd name="connsiteY1" fmla="*/ 0 h 1224016"/>
                <a:gd name="connsiteX2" fmla="*/ 144000 w 1404128"/>
                <a:gd name="connsiteY2" fmla="*/ 1080000 h 1224016"/>
                <a:gd name="connsiteX3" fmla="*/ 1260128 w 1404128"/>
                <a:gd name="connsiteY3" fmla="*/ 1080000 h 1224016"/>
                <a:gd name="connsiteX4" fmla="*/ 1260128 w 1404128"/>
                <a:gd name="connsiteY4" fmla="*/ 0 h 1224016"/>
                <a:gd name="connsiteX5" fmla="*/ 1404128 w 1404128"/>
                <a:gd name="connsiteY5" fmla="*/ 0 h 1224016"/>
                <a:gd name="connsiteX6" fmla="*/ 1404128 w 1404128"/>
                <a:gd name="connsiteY6" fmla="*/ 1080000 h 1224016"/>
                <a:gd name="connsiteX7" fmla="*/ 1404000 w 1404128"/>
                <a:gd name="connsiteY7" fmla="*/ 1080000 h 1224016"/>
                <a:gd name="connsiteX8" fmla="*/ 1404000 w 1404128"/>
                <a:gd name="connsiteY8" fmla="*/ 1224016 h 1224016"/>
                <a:gd name="connsiteX9" fmla="*/ 0 w 1404128"/>
                <a:gd name="connsiteY9" fmla="*/ 1224016 h 1224016"/>
                <a:gd name="connsiteX10" fmla="*/ 0 w 1404128"/>
                <a:gd name="connsiteY10" fmla="*/ 1080000 h 12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128" h="1224016">
                  <a:moveTo>
                    <a:pt x="0" y="0"/>
                  </a:moveTo>
                  <a:lnTo>
                    <a:pt x="144000" y="0"/>
                  </a:lnTo>
                  <a:lnTo>
                    <a:pt x="144000" y="1080000"/>
                  </a:lnTo>
                  <a:lnTo>
                    <a:pt x="1260128" y="1080000"/>
                  </a:lnTo>
                  <a:lnTo>
                    <a:pt x="1260128" y="0"/>
                  </a:lnTo>
                  <a:lnTo>
                    <a:pt x="1404128" y="0"/>
                  </a:lnTo>
                  <a:lnTo>
                    <a:pt x="1404128" y="1080000"/>
                  </a:lnTo>
                  <a:lnTo>
                    <a:pt x="1404000" y="1080000"/>
                  </a:lnTo>
                  <a:lnTo>
                    <a:pt x="1404000" y="1224016"/>
                  </a:lnTo>
                  <a:lnTo>
                    <a:pt x="0" y="1224016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bIns="0" rtlCol="0" anchor="b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954501" y="2879941"/>
            <a:ext cx="1404000" cy="1008016"/>
            <a:chOff x="4954501" y="2879941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5134501" y="3599941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34501" y="3239941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14501" y="3239941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14501" y="2879941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674501" y="2879941"/>
              <a:ext cx="324000" cy="719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4501" y="2879941"/>
              <a:ext cx="144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954501" y="2879941"/>
              <a:ext cx="1404000" cy="1008016"/>
            </a:xfrm>
            <a:custGeom>
              <a:avLst/>
              <a:gdLst>
                <a:gd name="connsiteX0" fmla="*/ 0 w 1404000"/>
                <a:gd name="connsiteY0" fmla="*/ 0 h 1008016"/>
                <a:gd name="connsiteX1" fmla="*/ 144000 w 1404000"/>
                <a:gd name="connsiteY1" fmla="*/ 0 h 1008016"/>
                <a:gd name="connsiteX2" fmla="*/ 144000 w 1404000"/>
                <a:gd name="connsiteY2" fmla="*/ 864000 h 1008016"/>
                <a:gd name="connsiteX3" fmla="*/ 1260000 w 1404000"/>
                <a:gd name="connsiteY3" fmla="*/ 864000 h 1008016"/>
                <a:gd name="connsiteX4" fmla="*/ 1260000 w 1404000"/>
                <a:gd name="connsiteY4" fmla="*/ 16 h 1008016"/>
                <a:gd name="connsiteX5" fmla="*/ 1404000 w 1404000"/>
                <a:gd name="connsiteY5" fmla="*/ 16 h 1008016"/>
                <a:gd name="connsiteX6" fmla="*/ 1404000 w 1404000"/>
                <a:gd name="connsiteY6" fmla="*/ 864000 h 1008016"/>
                <a:gd name="connsiteX7" fmla="*/ 1404000 w 1404000"/>
                <a:gd name="connsiteY7" fmla="*/ 864016 h 1008016"/>
                <a:gd name="connsiteX8" fmla="*/ 1404000 w 1404000"/>
                <a:gd name="connsiteY8" fmla="*/ 1008016 h 1008016"/>
                <a:gd name="connsiteX9" fmla="*/ 0 w 1404000"/>
                <a:gd name="connsiteY9" fmla="*/ 1008016 h 1008016"/>
                <a:gd name="connsiteX10" fmla="*/ 0 w 1404000"/>
                <a:gd name="connsiteY10" fmla="*/ 864000 h 100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000" h="1008016">
                  <a:moveTo>
                    <a:pt x="0" y="0"/>
                  </a:moveTo>
                  <a:lnTo>
                    <a:pt x="144000" y="0"/>
                  </a:lnTo>
                  <a:lnTo>
                    <a:pt x="144000" y="864000"/>
                  </a:lnTo>
                  <a:lnTo>
                    <a:pt x="1260000" y="864000"/>
                  </a:lnTo>
                  <a:lnTo>
                    <a:pt x="1260000" y="16"/>
                  </a:lnTo>
                  <a:lnTo>
                    <a:pt x="1404000" y="16"/>
                  </a:lnTo>
                  <a:lnTo>
                    <a:pt x="1404000" y="864000"/>
                  </a:lnTo>
                  <a:lnTo>
                    <a:pt x="1404000" y="864016"/>
                  </a:lnTo>
                  <a:lnTo>
                    <a:pt x="1404000" y="1008016"/>
                  </a:lnTo>
                  <a:lnTo>
                    <a:pt x="0" y="1008016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bIns="0" rtlCol="0" anchor="b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34501" y="2879941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40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(K,L)</a:t>
            </a:r>
            <a:r>
              <a:rPr lang="ko-KR" altLang="en-US" sz="2000" dirty="0" smtClean="0"/>
              <a:t>을 알 때 </a:t>
            </a:r>
            <a:r>
              <a:rPr lang="en-US" altLang="ko-KR" sz="2000" dirty="0" smtClean="0"/>
              <a:t>State Vector </a:t>
            </a:r>
            <a:r>
              <a:rPr lang="ko-KR" altLang="en-US" sz="2000" dirty="0" smtClean="0"/>
              <a:t>내에서의 위치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알려줌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index = Core[‘Index’][K][L]</a:t>
            </a:r>
          </a:p>
          <a:p>
            <a:pPr lvl="1"/>
            <a:r>
              <a:rPr lang="en-US" altLang="ko-KR" sz="1800" dirty="0" smtClean="0"/>
              <a:t>Solution[</a:t>
            </a:r>
            <a:r>
              <a:rPr lang="en-US" altLang="ko-KR" dirty="0"/>
              <a:t> </a:t>
            </a:r>
            <a:r>
              <a:rPr lang="en-US" altLang="ko-KR" dirty="0" smtClean="0"/>
              <a:t>index*6 ] ==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K, L</a:t>
            </a:r>
            <a:r>
              <a:rPr lang="ko-KR" altLang="en-US" sz="2000" dirty="0" smtClean="0"/>
              <a:t>을 잘못 지정할 시 체크 못함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Base: Core[‘Index’][0][0] = 0 (</a:t>
            </a:r>
            <a:r>
              <a:rPr lang="ko-KR" altLang="en-US" sz="2000" dirty="0" smtClean="0"/>
              <a:t>무조건 </a:t>
            </a:r>
            <a:r>
              <a:rPr lang="en-US" altLang="ko-KR" sz="2000" dirty="0" smtClean="0"/>
              <a:t>Base</a:t>
            </a:r>
            <a:r>
              <a:rPr lang="ko-KR" altLang="en-US" sz="2000" dirty="0" smtClean="0"/>
              <a:t>가 시작임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If Core[‘</a:t>
            </a:r>
            <a:r>
              <a:rPr lang="en-US" altLang="ko-KR" sz="2000" dirty="0" err="1" smtClean="0"/>
              <a:t>Flag_CSB</a:t>
            </a:r>
            <a:r>
              <a:rPr lang="en-US" altLang="ko-KR" sz="2000" dirty="0" smtClean="0"/>
              <a:t>’]==True: (</a:t>
            </a:r>
            <a:r>
              <a:rPr lang="en-US" altLang="ko-KR" dirty="0"/>
              <a:t>CSB</a:t>
            </a:r>
            <a:r>
              <a:rPr lang="ko-KR" altLang="en-US" dirty="0"/>
              <a:t>가 있을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Core[‘Index’][1][0] == 1 </a:t>
            </a:r>
            <a:r>
              <a:rPr lang="en-US" altLang="ko-KR" dirty="0"/>
              <a:t>(</a:t>
            </a:r>
            <a:r>
              <a:rPr lang="ko-KR" altLang="en-US" dirty="0"/>
              <a:t>무조건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두번째임</a:t>
            </a:r>
            <a:r>
              <a:rPr lang="en-US" altLang="ko-KR" dirty="0" err="1" smtClean="0"/>
              <a:t>)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else: Core[‘Index’][1][0] </a:t>
            </a:r>
            <a:r>
              <a:rPr lang="en-US" altLang="ko-KR" dirty="0" smtClean="0"/>
              <a:t>== -1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좌측 </a:t>
            </a:r>
            <a:r>
              <a:rPr lang="ko-KR" altLang="en-US" sz="1600" dirty="0" err="1" smtClean="0"/>
              <a:t>최하단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Side 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두번째가</a:t>
            </a:r>
            <a:r>
              <a:rPr lang="ko-KR" altLang="en-US" sz="1600" dirty="0" smtClean="0"/>
              <a:t> 됨</a:t>
            </a:r>
            <a:r>
              <a:rPr lang="en-US" altLang="ko-KR" dirty="0"/>
              <a:t>:</a:t>
            </a:r>
            <a:r>
              <a:rPr lang="ko-KR" altLang="en-US" sz="1600" dirty="0" smtClean="0"/>
              <a:t> </a:t>
            </a:r>
            <a:r>
              <a:rPr lang="en-US" altLang="ko-KR" dirty="0"/>
              <a:t>Core[‘Index’][0][1]=</a:t>
            </a:r>
            <a:r>
              <a:rPr lang="en-US" altLang="ko-KR" dirty="0" smtClean="0"/>
              <a:t>1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[!] </a:t>
            </a:r>
            <a:r>
              <a:rPr lang="ko-KR" altLang="en-US" sz="2000" dirty="0" smtClean="0"/>
              <a:t>주의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블록이 없어도 </a:t>
            </a:r>
            <a:r>
              <a:rPr lang="en-US" altLang="ko-KR" sz="2000" dirty="0" smtClean="0"/>
              <a:t>(K,0) </a:t>
            </a:r>
            <a:r>
              <a:rPr lang="ko-KR" altLang="en-US" sz="2000" dirty="0" smtClean="0"/>
              <a:t>위치에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이 저장됨</a:t>
            </a:r>
            <a:r>
              <a:rPr lang="en-US" altLang="ko-KR" sz="2000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그러므로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(Core[‘Index’]) !=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</a:t>
            </a:r>
            <a:r>
              <a:rPr lang="en-US" altLang="ko-KR" sz="1800" dirty="0" err="1" smtClean="0"/>
              <a:t>ReverseIndex</a:t>
            </a:r>
            <a:r>
              <a:rPr lang="en-US" altLang="ko-KR" sz="1800" dirty="0" smtClean="0"/>
              <a:t>’]) </a:t>
            </a:r>
            <a:r>
              <a:rPr lang="ko-KR" altLang="en-US" sz="1800" dirty="0" smtClean="0"/>
              <a:t>임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의 정확한 메모리 사이즈는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</a:t>
            </a:r>
            <a:r>
              <a:rPr lang="en-US" altLang="ko-KR" sz="1800" dirty="0" err="1" smtClean="0"/>
              <a:t>ReverseIndex</a:t>
            </a:r>
            <a:r>
              <a:rPr lang="en-US" altLang="ko-KR" sz="1800" dirty="0" smtClean="0"/>
              <a:t>’])*6 </a:t>
            </a:r>
            <a:r>
              <a:rPr lang="ko-KR" altLang="en-US" sz="1800" dirty="0" smtClean="0"/>
              <a:t>임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en-US" altLang="ko-KR" dirty="0" smtClean="0"/>
              <a:t>State Vector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/>
              <a:t>에 해당하는 </a:t>
            </a:r>
            <a:r>
              <a:rPr lang="en-US" altLang="ko-KR" dirty="0"/>
              <a:t>(K,L)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전체 노심에 대한 루프를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Core[‘Index’], Core[‘</a:t>
            </a:r>
            <a:r>
              <a:rPr lang="en-US" altLang="ko-KR" sz="3600" dirty="0" err="1" smtClean="0"/>
              <a:t>ReverseIndex</a:t>
            </a:r>
            <a:r>
              <a:rPr lang="en-US" altLang="ko-KR" sz="3600" dirty="0" smtClean="0"/>
              <a:t>’] </a:t>
            </a:r>
            <a:r>
              <a:rPr lang="ko-KR" altLang="en-US" sz="3600" dirty="0" smtClean="0"/>
              <a:t>예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5496" y="763633"/>
            <a:ext cx="8964736" cy="4897615"/>
            <a:chOff x="35496" y="763633"/>
            <a:chExt cx="8964736" cy="4897615"/>
          </a:xfrm>
        </p:grpSpPr>
        <p:grpSp>
          <p:nvGrpSpPr>
            <p:cNvPr id="40" name="그룹 39"/>
            <p:cNvGrpSpPr/>
            <p:nvPr/>
          </p:nvGrpSpPr>
          <p:grpSpPr>
            <a:xfrm>
              <a:off x="585288" y="4345827"/>
              <a:ext cx="8019160" cy="1315421"/>
              <a:chOff x="251520" y="4159619"/>
              <a:chExt cx="8019160" cy="1315421"/>
            </a:xfrm>
          </p:grpSpPr>
          <p:sp>
            <p:nvSpPr>
              <p:cNvPr id="192" name="TextBox 191"/>
              <p:cNvSpPr txBox="1">
                <a:spLocks/>
              </p:cNvSpPr>
              <p:nvPr/>
            </p:nvSpPr>
            <p:spPr>
              <a:xfrm>
                <a:off x="251520" y="4701457"/>
                <a:ext cx="89928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Solution ==</a:t>
                </a:r>
                <a:endParaRPr lang="ko-KR" altLang="en-US" sz="1050" dirty="0">
                  <a:latin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  <p:sp>
            <p:nvSpPr>
              <p:cNvPr id="222" name="TextBox 221"/>
              <p:cNvSpPr txBox="1">
                <a:spLocks/>
              </p:cNvSpPr>
              <p:nvPr/>
            </p:nvSpPr>
            <p:spPr>
              <a:xfrm>
                <a:off x="5615520" y="4701457"/>
                <a:ext cx="2693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Arial" panose="020B0604020202020204" pitchFamily="34" charset="0"/>
                    <a:ea typeface="Hack" panose="020B0609030202020204" pitchFamily="49" charset="0"/>
                    <a:cs typeface="Arial" panose="020B0604020202020204" pitchFamily="34" charset="0"/>
                  </a:rPr>
                  <a:t>……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4" name="그룹 233"/>
              <p:cNvGrpSpPr/>
              <p:nvPr/>
            </p:nvGrpSpPr>
            <p:grpSpPr>
              <a:xfrm>
                <a:off x="1349520" y="4881457"/>
                <a:ext cx="3125336" cy="593583"/>
                <a:chOff x="2970000" y="4140000"/>
                <a:chExt cx="3125336" cy="593583"/>
              </a:xfrm>
            </p:grpSpPr>
            <p:cxnSp>
              <p:nvCxnSpPr>
                <p:cNvPr id="33" name="꺾인 연결선 32"/>
                <p:cNvCxnSpPr>
                  <a:stCxn id="224" idx="1"/>
                  <a:endCxn id="18" idx="2"/>
                </p:cNvCxnSpPr>
                <p:nvPr/>
              </p:nvCxnSpPr>
              <p:spPr>
                <a:xfrm rot="10800000">
                  <a:off x="2970000" y="4140000"/>
                  <a:ext cx="54000" cy="260792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TextBox 222"/>
                <p:cNvSpPr txBox="1">
                  <a:spLocks/>
                </p:cNvSpPr>
                <p:nvPr/>
              </p:nvSpPr>
              <p:spPr>
                <a:xfrm>
                  <a:off x="3888000" y="4572000"/>
                  <a:ext cx="2207336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0 == Core[‘Index’][0][0]*6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sp>
              <p:nvSpPr>
                <p:cNvPr id="224" name="TextBox 223"/>
                <p:cNvSpPr txBox="1">
                  <a:spLocks/>
                </p:cNvSpPr>
                <p:nvPr/>
              </p:nvSpPr>
              <p:spPr>
                <a:xfrm>
                  <a:off x="3024000" y="4320000"/>
                  <a:ext cx="2488946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Solution[0] == U of (0,0) Base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cxnSp>
              <p:nvCxnSpPr>
                <p:cNvPr id="227" name="꺾인 연결선 226"/>
                <p:cNvCxnSpPr>
                  <a:stCxn id="223" idx="1"/>
                </p:cNvCxnSpPr>
                <p:nvPr/>
              </p:nvCxnSpPr>
              <p:spPr>
                <a:xfrm rot="10800000">
                  <a:off x="3829050" y="4476750"/>
                  <a:ext cx="58950" cy="176042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그룹 234"/>
              <p:cNvGrpSpPr/>
              <p:nvPr/>
            </p:nvGrpSpPr>
            <p:grpSpPr>
              <a:xfrm>
                <a:off x="4950297" y="4881457"/>
                <a:ext cx="3320383" cy="593583"/>
                <a:chOff x="3627565" y="4136592"/>
                <a:chExt cx="3320383" cy="593583"/>
              </a:xfrm>
            </p:grpSpPr>
            <p:cxnSp>
              <p:nvCxnSpPr>
                <p:cNvPr id="236" name="꺾인 연결선 235"/>
                <p:cNvCxnSpPr>
                  <a:stCxn id="238" idx="0"/>
                  <a:endCxn id="339" idx="2"/>
                </p:cNvCxnSpPr>
                <p:nvPr/>
              </p:nvCxnSpPr>
              <p:spPr>
                <a:xfrm flipV="1">
                  <a:off x="4849338" y="4136592"/>
                  <a:ext cx="1450" cy="180000"/>
                </a:xfrm>
                <a:prstGeom prst="straightConnector1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/>
                <p:cNvSpPr txBox="1">
                  <a:spLocks/>
                </p:cNvSpPr>
                <p:nvPr/>
              </p:nvSpPr>
              <p:spPr>
                <a:xfrm>
                  <a:off x="4540755" y="4568592"/>
                  <a:ext cx="2407193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49 == Core[‘Index’][2][1]*6+1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sp>
              <p:nvSpPr>
                <p:cNvPr id="238" name="TextBox 237"/>
                <p:cNvSpPr txBox="1">
                  <a:spLocks/>
                </p:cNvSpPr>
                <p:nvPr/>
              </p:nvSpPr>
              <p:spPr>
                <a:xfrm>
                  <a:off x="3627565" y="4316592"/>
                  <a:ext cx="2443545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Solution[49] == DU of (2,1) C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cxnSp>
              <p:nvCxnSpPr>
                <p:cNvPr id="239" name="꺾인 연결선 238"/>
                <p:cNvCxnSpPr>
                  <a:stCxn id="237" idx="1"/>
                </p:cNvCxnSpPr>
                <p:nvPr/>
              </p:nvCxnSpPr>
              <p:spPr>
                <a:xfrm rot="10800000">
                  <a:off x="4480579" y="4474836"/>
                  <a:ext cx="60176" cy="174549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7019520" y="4701457"/>
                <a:ext cx="2693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Arial" panose="020B0604020202020204" pitchFamily="34" charset="0"/>
                    <a:ea typeface="Hack" panose="020B0609030202020204" pitchFamily="49" charset="0"/>
                    <a:cs typeface="Arial" panose="020B0604020202020204" pitchFamily="34" charset="0"/>
                  </a:rPr>
                  <a:t>……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" name="그룹 258"/>
              <p:cNvGrpSpPr/>
              <p:nvPr/>
            </p:nvGrpSpPr>
            <p:grpSpPr>
              <a:xfrm>
                <a:off x="125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직사각형 159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직사각형 160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2" name="직사각형 161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5" name="직사각형 164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직사각형 165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왼쪽 중괄호 24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TextBox 204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(0,0) Base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그룹 248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50" name="그룹 249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52" name="직사각형 251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3" name="직사각형 252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4" name="직사각형 253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7" name="직사각형 256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51" name="직사각형 250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그룹 259"/>
              <p:cNvGrpSpPr/>
              <p:nvPr/>
            </p:nvGrpSpPr>
            <p:grpSpPr>
              <a:xfrm>
                <a:off x="2339520" y="4159619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61" name="그룹 260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73" name="그룹 272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6" name="직사각형 275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직사각형 276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8" name="직사각형 277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9" name="직사각형 278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0" name="직사각형 279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2" name="왼쪽 중괄호 261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TextBox 262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(1,0) CSB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4" name="그룹 263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65" name="그룹 264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67" name="직사각형 266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8" name="직사각형 267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9" name="직사각형 268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0" name="직사각형 269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1" name="직사각형 270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2" name="직사각형 271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66" name="직사각형 265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/>
              <p:cNvGrpSpPr/>
              <p:nvPr/>
            </p:nvGrpSpPr>
            <p:grpSpPr>
              <a:xfrm>
                <a:off x="341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82" name="그룹 281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94" name="그룹 293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296" name="직사각형 295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7" name="직사각형 296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8" name="직사각형 297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9" name="직사각형 298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0" name="직사각형 299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1" name="직사각형 300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83" name="왼쪽 중괄호 282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TextBox 283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(0,1) S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5" name="그룹 284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86" name="그룹 285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88" name="직사각형 28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직사각형 288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0" name="직사각형 289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직사각형 290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2" name="직사각형 291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직사각형 292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2" name="그룹 301"/>
              <p:cNvGrpSpPr/>
              <p:nvPr/>
            </p:nvGrpSpPr>
            <p:grpSpPr>
              <a:xfrm>
                <a:off x="449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303" name="그룹 302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315" name="그룹 314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317" name="직사각형 316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8" name="직사각형 317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9" name="직사각형 318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0" name="직사각형 319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1" name="직사각형 320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2" name="직사각형 321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4" name="왼쪽 중괄호 303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TextBox 304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(0,2) S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6" name="그룹 305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307" name="그룹 306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309" name="직사각형 308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0" name="직사각형 309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1" name="직사각형 310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2" name="직사각형 311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3" name="직사각형 312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4" name="직사각형 313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3" name="그룹 322"/>
              <p:cNvGrpSpPr/>
              <p:nvPr/>
            </p:nvGrpSpPr>
            <p:grpSpPr>
              <a:xfrm>
                <a:off x="5903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324" name="그룹 323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336" name="그룹 335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338" name="직사각형 33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직사각형 338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직사각형 339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직사각형 340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직사각형 341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직사각형 342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5" name="왼쪽 중괄호 324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TextBox 325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(2,1) C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7" name="그룹 326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328" name="그룹 327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330" name="직사각형 329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1" name="직사각형 330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2" name="직사각형 331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3" name="직사각형 332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직사각형 333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직사각형 334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" name="그룹 6"/>
            <p:cNvGrpSpPr/>
            <p:nvPr/>
          </p:nvGrpSpPr>
          <p:grpSpPr>
            <a:xfrm>
              <a:off x="35496" y="937237"/>
              <a:ext cx="2340000" cy="2772000"/>
              <a:chOff x="35496" y="937237"/>
              <a:chExt cx="2340000" cy="2772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51744" y="3097237"/>
                <a:ext cx="190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(1,0) CSB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51744" y="2377237"/>
                <a:ext cx="36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(0,1) S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47744" y="2377237"/>
                <a:ext cx="54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(1,1) 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47744" y="1657237"/>
                <a:ext cx="54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(1,2) 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223744" y="2017237"/>
                <a:ext cx="54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(2,1) 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799744" y="2017237"/>
                <a:ext cx="3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(3,1) S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51744" y="1657237"/>
                <a:ext cx="36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(0,2) S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47744" y="937237"/>
                <a:ext cx="54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(1,3) 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51744" y="937237"/>
                <a:ext cx="36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(0,3) S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223744" y="937237"/>
                <a:ext cx="54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(2,2) 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799744" y="937237"/>
                <a:ext cx="3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(3,2) S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95744" y="338523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791744" y="338523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187744" y="338523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43744" y="338523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583744" y="33899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자유형 133"/>
              <p:cNvSpPr/>
              <p:nvPr/>
            </p:nvSpPr>
            <p:spPr>
              <a:xfrm>
                <a:off x="35496" y="937237"/>
                <a:ext cx="2340000" cy="2772000"/>
              </a:xfrm>
              <a:custGeom>
                <a:avLst/>
                <a:gdLst>
                  <a:gd name="connsiteX0" fmla="*/ 2160000 w 2340000"/>
                  <a:gd name="connsiteY0" fmla="*/ 0 h 2772000"/>
                  <a:gd name="connsiteX1" fmla="*/ 2340000 w 2340000"/>
                  <a:gd name="connsiteY1" fmla="*/ 0 h 2772000"/>
                  <a:gd name="connsiteX2" fmla="*/ 2340000 w 2340000"/>
                  <a:gd name="connsiteY2" fmla="*/ 2772000 h 2772000"/>
                  <a:gd name="connsiteX3" fmla="*/ 2160000 w 2340000"/>
                  <a:gd name="connsiteY3" fmla="*/ 2772000 h 2772000"/>
                  <a:gd name="connsiteX4" fmla="*/ 180000 w 2340000"/>
                  <a:gd name="connsiteY4" fmla="*/ 2772000 h 2772000"/>
                  <a:gd name="connsiteX5" fmla="*/ 0 w 2340000"/>
                  <a:gd name="connsiteY5" fmla="*/ 2772000 h 2772000"/>
                  <a:gd name="connsiteX6" fmla="*/ 0 w 2340000"/>
                  <a:gd name="connsiteY6" fmla="*/ 0 h 2772000"/>
                  <a:gd name="connsiteX7" fmla="*/ 180000 w 2340000"/>
                  <a:gd name="connsiteY7" fmla="*/ 0 h 2772000"/>
                  <a:gd name="connsiteX8" fmla="*/ 180000 w 2340000"/>
                  <a:gd name="connsiteY8" fmla="*/ 2592000 h 2772000"/>
                  <a:gd name="connsiteX9" fmla="*/ 2160000 w 2340000"/>
                  <a:gd name="connsiteY9" fmla="*/ 2592000 h 27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40000" h="2772000">
                    <a:moveTo>
                      <a:pt x="2160000" y="0"/>
                    </a:moveTo>
                    <a:lnTo>
                      <a:pt x="2340000" y="0"/>
                    </a:lnTo>
                    <a:lnTo>
                      <a:pt x="2340000" y="2772000"/>
                    </a:lnTo>
                    <a:lnTo>
                      <a:pt x="2160000" y="2772000"/>
                    </a:lnTo>
                    <a:lnTo>
                      <a:pt x="180000" y="2772000"/>
                    </a:lnTo>
                    <a:lnTo>
                      <a:pt x="0" y="2772000"/>
                    </a:lnTo>
                    <a:lnTo>
                      <a:pt x="0" y="0"/>
                    </a:lnTo>
                    <a:lnTo>
                      <a:pt x="180000" y="0"/>
                    </a:lnTo>
                    <a:lnTo>
                      <a:pt x="180000" y="2592000"/>
                    </a:lnTo>
                    <a:lnTo>
                      <a:pt x="2160000" y="25920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b" anchorCtr="0">
                <a:no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(0,0) Base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215744" y="1009237"/>
                <a:ext cx="36000" cy="576000"/>
                <a:chOff x="684000" y="792000"/>
                <a:chExt cx="36000" cy="576000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>
                  <a:off x="684000" y="79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684000" y="1368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그룹 115"/>
              <p:cNvGrpSpPr/>
              <p:nvPr/>
            </p:nvGrpSpPr>
            <p:grpSpPr>
              <a:xfrm>
                <a:off x="215744" y="1729237"/>
                <a:ext cx="36000" cy="576000"/>
                <a:chOff x="684000" y="792000"/>
                <a:chExt cx="36000" cy="576000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>
                  <a:off x="684000" y="79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684000" y="1368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그룹 118"/>
              <p:cNvGrpSpPr/>
              <p:nvPr/>
            </p:nvGrpSpPr>
            <p:grpSpPr>
              <a:xfrm>
                <a:off x="215744" y="2449237"/>
                <a:ext cx="36000" cy="576000"/>
                <a:chOff x="684000" y="792000"/>
                <a:chExt cx="36000" cy="576000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>
                  <a:off x="684000" y="79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684000" y="1368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215744" y="3133237"/>
                <a:ext cx="36000" cy="216000"/>
                <a:chOff x="684000" y="2916000"/>
                <a:chExt cx="36000" cy="216000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>
                  <a:off x="684000" y="2916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>
                  <a:off x="684000" y="313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그룹 124"/>
              <p:cNvGrpSpPr/>
              <p:nvPr/>
            </p:nvGrpSpPr>
            <p:grpSpPr>
              <a:xfrm>
                <a:off x="2159744" y="3133237"/>
                <a:ext cx="36000" cy="216000"/>
                <a:chOff x="684000" y="2916000"/>
                <a:chExt cx="36000" cy="216000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>
                  <a:off x="684000" y="2916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>
                <a:xfrm>
                  <a:off x="684000" y="313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그룹 127"/>
              <p:cNvGrpSpPr/>
              <p:nvPr/>
            </p:nvGrpSpPr>
            <p:grpSpPr>
              <a:xfrm>
                <a:off x="2159744" y="1009237"/>
                <a:ext cx="36000" cy="936000"/>
                <a:chOff x="684000" y="612000"/>
                <a:chExt cx="36000" cy="936000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>
                  <a:off x="684000" y="61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684000" y="1548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/>
              <p:cNvGrpSpPr/>
              <p:nvPr/>
            </p:nvGrpSpPr>
            <p:grpSpPr>
              <a:xfrm>
                <a:off x="2159744" y="2089237"/>
                <a:ext cx="36000" cy="936000"/>
                <a:chOff x="684000" y="612000"/>
                <a:chExt cx="36000" cy="936000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>
                  <a:off x="684000" y="612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>
                  <a:off x="684000" y="1548000"/>
                  <a:ext cx="36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그룹 14"/>
            <p:cNvGrpSpPr/>
            <p:nvPr/>
          </p:nvGrpSpPr>
          <p:grpSpPr>
            <a:xfrm>
              <a:off x="719269" y="763633"/>
              <a:ext cx="8280963" cy="3325058"/>
              <a:chOff x="719269" y="763633"/>
              <a:chExt cx="8280963" cy="3325058"/>
            </a:xfrm>
          </p:grpSpPr>
          <p:sp>
            <p:nvSpPr>
              <p:cNvPr id="88" name="TextBox 87"/>
              <p:cNvSpPr txBox="1">
                <a:spLocks noChangeAspect="1"/>
              </p:cNvSpPr>
              <p:nvPr/>
            </p:nvSpPr>
            <p:spPr>
              <a:xfrm>
                <a:off x="2598614" y="764704"/>
                <a:ext cx="344937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type(Core[‘Index’]) == 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dict</a:t>
                </a:r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type(Core[‘Index’][K]) == list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&lt;Special Purpose&gt;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Core[‘Index’][0][0] == 0 # (0,0) Base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Core[‘Index’][1][0] == 1 # (1,0) CSB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Core[‘Index’][2][0] == -1 # Not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Used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[‘Index’][3][0] == -1 # Not Used </a:t>
                </a:r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&lt;Normal Blocks&gt;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Core[‘Index’][0][1] == 2 # (0,1) S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Core[‘Index’][0][2] == 3 # (0,2) S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][3]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4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(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0,3)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Core[‘Index’][1][1] == 5 # (1,1) 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Core[‘Index’][1][2] == 6 # (1,2) 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3]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7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(1,3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8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(2,1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2]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9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(2,2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10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(3,1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S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2]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11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(3,2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</a:t>
                </a:r>
                <a:endParaRPr lang="ko-KR" altLang="en-US" sz="1050" dirty="0">
                  <a:latin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719269" y="900000"/>
                <a:ext cx="973200" cy="2197237"/>
                <a:chOff x="719269" y="900000"/>
                <a:chExt cx="973200" cy="2197237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295744" y="198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2" name="사다리꼴 11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사다리꼴 134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1" name="그룹 140"/>
                <p:cNvGrpSpPr/>
                <p:nvPr/>
              </p:nvGrpSpPr>
              <p:grpSpPr>
                <a:xfrm>
                  <a:off x="1295744" y="306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2" name="사다리꼴 141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사다리꼴 142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4" name="그룹 143"/>
                <p:cNvGrpSpPr/>
                <p:nvPr/>
              </p:nvGrpSpPr>
              <p:grpSpPr>
                <a:xfrm>
                  <a:off x="719744" y="306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5" name="사다리꼴 144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사다리꼴 145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7" name="그룹 146"/>
                <p:cNvGrpSpPr/>
                <p:nvPr/>
              </p:nvGrpSpPr>
              <p:grpSpPr>
                <a:xfrm>
                  <a:off x="719744" y="234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8" name="사다리꼴 147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사다리꼴 148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0" name="그룹 149"/>
                <p:cNvGrpSpPr/>
                <p:nvPr/>
              </p:nvGrpSpPr>
              <p:grpSpPr>
                <a:xfrm>
                  <a:off x="719744" y="162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1" name="사다리꼴 150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사다리꼴 151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3" name="그룹 152"/>
                <p:cNvGrpSpPr/>
                <p:nvPr/>
              </p:nvGrpSpPr>
              <p:grpSpPr>
                <a:xfrm>
                  <a:off x="719269" y="900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4" name="사다리꼴 153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사다리꼴 154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1296469" y="901237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7" name="사다리꼴 156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사다리꼴 157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5" name="TextBox 184"/>
              <p:cNvSpPr txBox="1">
                <a:spLocks noChangeAspect="1"/>
              </p:cNvSpPr>
              <p:nvPr/>
            </p:nvSpPr>
            <p:spPr>
              <a:xfrm>
                <a:off x="6054998" y="763633"/>
                <a:ext cx="294523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’]) == list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&lt;Special Purpose&gt;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’][0] == [0,0] 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’][1] == [1,0]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&lt;Normal Blocks&gt;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 == [0,1] 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 == [0,2]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’][4]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[0,3]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’][5] == [1,1]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’][6] == [1,2]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’][7]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[1,3]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’][8]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[2,1]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’][9]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[2,2]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’][10]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[3,1]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’][11] == [3,2]</a:t>
                </a:r>
              </a:p>
            </p:txBody>
          </p:sp>
          <p:sp>
            <p:nvSpPr>
              <p:cNvPr id="3" name="왼쪽/오른쪽 화살표 2"/>
              <p:cNvSpPr/>
              <p:nvPr/>
            </p:nvSpPr>
            <p:spPr>
              <a:xfrm>
                <a:off x="5759952" y="2390384"/>
                <a:ext cx="218228" cy="117706"/>
              </a:xfrm>
              <a:prstGeom prst="leftRightArrow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1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Force::</a:t>
            </a:r>
            <a:r>
              <a:rPr lang="en-US" altLang="ko-KR" sz="3600" dirty="0" err="1" smtClean="0"/>
              <a:t>VectorField</a:t>
            </a:r>
            <a:r>
              <a:rPr lang="en-US" altLang="ko-KR" sz="3600" dirty="0" smtClean="0"/>
              <a:t>: &lt;w&gt; (State Vector)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w,t,core,VERBOSE</a:t>
            </a:r>
            <a:r>
              <a:rPr lang="en-US" altLang="ko-KR" dirty="0"/>
              <a:t>='', POST=False, FO_DIR</a:t>
            </a:r>
            <a:r>
              <a:rPr lang="en-US" altLang="ko-KR" dirty="0" smtClean="0"/>
              <a:t>='‘)</a:t>
            </a:r>
          </a:p>
          <a:p>
            <a:pPr lvl="2"/>
            <a:r>
              <a:rPr lang="en-US" altLang="ko-KR" dirty="0" smtClean="0"/>
              <a:t>(list) w : State vector at time, t</a:t>
            </a:r>
          </a:p>
          <a:p>
            <a:pPr lvl="3"/>
            <a:r>
              <a:rPr lang="en-US" altLang="ko-KR" dirty="0" smtClean="0"/>
              <a:t>w </a:t>
            </a:r>
            <a:r>
              <a:rPr lang="en-US" altLang="ko-KR" dirty="0"/>
              <a:t>== [U,DU,W,DW,R,DR</a:t>
            </a:r>
            <a:r>
              <a:rPr lang="en-US" altLang="ko-KR" dirty="0" smtClean="0"/>
              <a:t>,...]</a:t>
            </a:r>
          </a:p>
          <a:p>
            <a:pPr lvl="2"/>
            <a:r>
              <a:rPr lang="en-US" altLang="ko-KR" dirty="0" smtClean="0"/>
              <a:t>(float) t : time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 Core : Variable space</a:t>
            </a:r>
          </a:p>
          <a:p>
            <a:pPr lvl="2"/>
            <a:r>
              <a:rPr lang="en-US" altLang="ko-KR" dirty="0" smtClean="0"/>
              <a:t>(text) VERBOSE : ‘/Keyword/’ </a:t>
            </a:r>
            <a:r>
              <a:rPr lang="ko-KR" altLang="en-US" dirty="0" smtClean="0"/>
              <a:t>가 포함되어 있으면 해당 키워드에 관련된 정보를 화면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(bool) POST : </a:t>
            </a:r>
            <a:r>
              <a:rPr lang="en-US" altLang="ko-KR" dirty="0" err="1" smtClean="0"/>
              <a:t>VectorField</a:t>
            </a:r>
            <a:r>
              <a:rPr lang="ko-KR" altLang="en-US" dirty="0"/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콜하는</a:t>
            </a:r>
            <a:r>
              <a:rPr lang="ko-KR" altLang="en-US" dirty="0" smtClean="0"/>
              <a:t> 개별 하중계산 함수로 전달되는 인수</a:t>
            </a:r>
            <a:r>
              <a:rPr lang="en-US" altLang="ko-KR" dirty="0" smtClean="0"/>
              <a:t>. True</a:t>
            </a:r>
            <a:r>
              <a:rPr lang="ko-KR" altLang="en-US" dirty="0"/>
              <a:t> </a:t>
            </a:r>
            <a:r>
              <a:rPr lang="ko-KR" altLang="en-US" dirty="0" smtClean="0"/>
              <a:t>이면</a:t>
            </a:r>
            <a:r>
              <a:rPr lang="en-US" altLang="ko-KR" dirty="0"/>
              <a:t> </a:t>
            </a:r>
            <a:r>
              <a:rPr lang="ko-KR" altLang="en-US" dirty="0" smtClean="0"/>
              <a:t>검산을 위한 계산결과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화면은</a:t>
            </a:r>
            <a:r>
              <a:rPr lang="en-US" altLang="ko-KR" dirty="0" smtClean="0"/>
              <a:t>?). </a:t>
            </a:r>
            <a:r>
              <a:rPr lang="ko-KR" altLang="en-US" dirty="0" smtClean="0"/>
              <a:t>구체적으로 어떤 결과가 출력되는지는 개별 하중계산 함수 소스를 봐야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: [DU,DDU,DW, DDW ,DR,DDR,…]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의 미분치를 구함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State Vector </a:t>
            </a:r>
            <a:r>
              <a:rPr lang="ko-KR" altLang="en-US" dirty="0" smtClean="0"/>
              <a:t>중 변위의 미분은 이미 알고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속도의 미분치를 구하게 되므로 가속도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구해짐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ko-KR" altLang="en-US" dirty="0" smtClean="0"/>
              <a:t>에서 미분치를 구하기 위해 </a:t>
            </a:r>
            <a:r>
              <a:rPr lang="ko-KR" altLang="en-US" dirty="0" err="1" smtClean="0"/>
              <a:t>콜하는</a:t>
            </a:r>
            <a:r>
              <a:rPr lang="ko-KR" altLang="en-US" dirty="0" smtClean="0"/>
              <a:t> 함수임</a:t>
            </a:r>
            <a:endParaRPr lang="en-US" altLang="ko-KR" dirty="0" smtClean="0"/>
          </a:p>
          <a:p>
            <a:pPr lvl="2"/>
            <a:r>
              <a:rPr lang="en-US" altLang="ko-KR" dirty="0" err="1"/>
              <a:t>Solution,Status</a:t>
            </a:r>
            <a:r>
              <a:rPr lang="en-US" altLang="ko-KR" dirty="0"/>
              <a:t> = </a:t>
            </a:r>
            <a:r>
              <a:rPr lang="en-US" altLang="ko-KR" dirty="0" err="1"/>
              <a:t>odeint</a:t>
            </a:r>
            <a:r>
              <a:rPr lang="en-US" altLang="ko-KR" dirty="0"/>
              <a:t>(</a:t>
            </a:r>
            <a:r>
              <a:rPr lang="en-US" altLang="ko-KR" b="1" dirty="0" err="1"/>
              <a:t>VectorField</a:t>
            </a:r>
            <a:r>
              <a:rPr lang="en-US" altLang="ko-KR" dirty="0"/>
              <a:t>, </a:t>
            </a:r>
            <a:r>
              <a:rPr lang="en-US" altLang="ko-KR" dirty="0" err="1"/>
              <a:t>StartValues</a:t>
            </a:r>
            <a:r>
              <a:rPr lang="en-US" altLang="ko-KR" dirty="0"/>
              <a:t>, t,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Core,VERBOSE</a:t>
            </a:r>
            <a:r>
              <a:rPr lang="en-US" altLang="ko-KR" dirty="0"/>
              <a:t>),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full_output</a:t>
            </a:r>
            <a:r>
              <a:rPr lang="en-US" altLang="ko-KR" dirty="0"/>
              <a:t>=True)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직접 </a:t>
            </a:r>
            <a:r>
              <a:rPr lang="ko-KR" altLang="en-US" dirty="0" err="1" smtClean="0"/>
              <a:t>콜해서</a:t>
            </a:r>
            <a:r>
              <a:rPr lang="ko-KR" altLang="en-US" dirty="0" smtClean="0"/>
              <a:t> 시간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에서의 가속도를 구하는 용도로도 사용됨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odeint</a:t>
            </a:r>
            <a:r>
              <a:rPr lang="ko-KR" altLang="en-US" dirty="0" smtClean="0"/>
              <a:t>에서 사용하는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로컬 변수로 선언</a:t>
            </a:r>
            <a:endParaRPr lang="en-US" altLang="ko-KR" dirty="0" smtClean="0"/>
          </a:p>
          <a:p>
            <a:r>
              <a:rPr lang="ko-KR" altLang="en-US" dirty="0" smtClean="0"/>
              <a:t>다음 구조를 가짐</a:t>
            </a:r>
            <a:endParaRPr lang="en-US" altLang="ko-KR" dirty="0" smtClean="0"/>
          </a:p>
          <a:p>
            <a:pPr lvl="1"/>
            <a:r>
              <a:rPr lang="en-US" altLang="ko-KR" dirty="0"/>
              <a:t>[DU,DDU,DW,DDW,DR,DDR</a:t>
            </a:r>
            <a:r>
              <a:rPr lang="en-US" altLang="ko-KR" dirty="0" smtClean="0"/>
              <a:t>,...]</a:t>
            </a:r>
          </a:p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블록에 대한 인덱스 계산방법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Core['Index'][K][L]*6</a:t>
            </a:r>
            <a:endParaRPr lang="en-US" altLang="ko-KR" dirty="0" smtClean="0"/>
          </a:p>
          <a:p>
            <a:r>
              <a:rPr lang="en-US" altLang="ko-KR" dirty="0" smtClean="0"/>
              <a:t>DU, DW, DR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State Vector ([</a:t>
            </a:r>
            <a:r>
              <a:rPr lang="en-US" altLang="ko-KR" dirty="0"/>
              <a:t>U,DU,W,DW,R,DR</a:t>
            </a:r>
            <a:r>
              <a:rPr lang="en-US" altLang="ko-KR" dirty="0" smtClean="0"/>
              <a:t>,...])</a:t>
            </a:r>
            <a:r>
              <a:rPr lang="ko-KR" altLang="en-US" dirty="0" smtClean="0"/>
              <a:t>에서 복사함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블록이 받는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의 해당 위치에 저장하고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을 모든 블록이 공유해야 하므로 각 블록의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인수로 넘김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계산된 가속도로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업데이트 해야 하므로 각 블록의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함수 내에서 계산된 가속도 결과를 함수 내 </a:t>
            </a:r>
            <a:r>
              <a:rPr lang="ko-KR" altLang="en-US" dirty="0" err="1" smtClean="0"/>
              <a:t>로칼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업데이트 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다시 </a:t>
            </a:r>
            <a:r>
              <a:rPr lang="en-US" altLang="ko-KR" dirty="0" err="1" smtClean="0"/>
              <a:t>VectorField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VectorField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업데이트 하는 방법을 취함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(…):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ForceFunc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,…)</a:t>
            </a:r>
          </a:p>
          <a:p>
            <a:r>
              <a:rPr lang="en-US" altLang="ko-KR" dirty="0" smtClean="0"/>
              <a:t>[?] </a:t>
            </a:r>
            <a:r>
              <a:rPr lang="ko-KR" altLang="en-US" dirty="0" smtClean="0"/>
              <a:t>이 방식은 상당히 큰 메모리가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반복하므로 계산속도에 영향을 주지 않는가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컨버팅</a:t>
            </a:r>
            <a:r>
              <a:rPr lang="ko-KR" altLang="en-US" dirty="0" smtClean="0"/>
              <a:t> 하면 포인터로 넘기면 되니까 계산속도 저하 문제는 해결됨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계산결과를 파일로 입출력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매우 느릴 수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7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11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(v04i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초기속도 부과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3312367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Sin </a:t>
            </a:r>
            <a:r>
              <a:rPr lang="ko-KR" altLang="en-US" dirty="0" smtClean="0"/>
              <a:t>가속도를 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초기속도를 줘야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한쪽으로 흐르지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a(t) =  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∙sin(</a:t>
            </a:r>
            <a:r>
              <a:rPr lang="el-GR" altLang="ko-KR" dirty="0" smtClean="0"/>
              <a:t>ω</a:t>
            </a:r>
            <a:r>
              <a:rPr lang="en-US" altLang="ko-KR" dirty="0" smtClean="0"/>
              <a:t>t-</a:t>
            </a:r>
            <a:r>
              <a:rPr lang="el-GR" altLang="ko-KR" dirty="0" smtClean="0"/>
              <a:t>φ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v(t) = -(a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r>
              <a:rPr lang="en-US" altLang="ko-KR" dirty="0" smtClean="0"/>
              <a:t>)∙cos(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)+C</a:t>
            </a:r>
            <a:endParaRPr lang="en-US" altLang="ko-KR" dirty="0"/>
          </a:p>
          <a:p>
            <a:pPr lvl="1"/>
            <a:r>
              <a:rPr lang="en-US" altLang="ko-KR" dirty="0" smtClean="0"/>
              <a:t>SAPCOR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t=0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C=a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endParaRPr lang="en-US" altLang="ko-KR" dirty="0" smtClean="0"/>
          </a:p>
          <a:p>
            <a:pPr lvl="1"/>
            <a:r>
              <a:rPr lang="en-US" altLang="ko-KR" dirty="0"/>
              <a:t>x(t) = -(a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baseline="30000" dirty="0"/>
              <a:t>2</a:t>
            </a:r>
            <a:r>
              <a:rPr lang="en-US" altLang="ko-KR" dirty="0"/>
              <a:t>)∙sin(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</a:t>
            </a:r>
            <a:r>
              <a:rPr lang="en-US" altLang="ko-KR" dirty="0" smtClean="0"/>
              <a:t>∙t, if x(0)=0</a:t>
            </a:r>
          </a:p>
          <a:p>
            <a:pPr lvl="1"/>
            <a:r>
              <a:rPr lang="ko-KR" altLang="en-US" dirty="0" smtClean="0"/>
              <a:t>그러므로</a:t>
            </a:r>
            <a:r>
              <a:rPr lang="en-US" altLang="ko-KR" dirty="0" smtClean="0"/>
              <a:t>, x(t)</a:t>
            </a:r>
            <a:r>
              <a:rPr lang="ko-KR" altLang="en-US" dirty="0" smtClean="0"/>
              <a:t>는 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)∙</a:t>
            </a:r>
            <a:r>
              <a:rPr lang="en-US" altLang="ko-KR" dirty="0" smtClean="0"/>
              <a:t>t </a:t>
            </a:r>
            <a:r>
              <a:rPr lang="ko-KR" altLang="en-US" dirty="0" smtClean="0"/>
              <a:t>직선을 중심으로 </a:t>
            </a:r>
            <a:r>
              <a:rPr lang="ko-KR" altLang="en-US" dirty="0" err="1" smtClean="0"/>
              <a:t>사인파를</a:t>
            </a:r>
            <a:r>
              <a:rPr lang="ko-KR" altLang="en-US" dirty="0" smtClean="0"/>
              <a:t> 그리는 증가 함수가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한쪽방향으로 계속 움직인다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C=0 </a:t>
            </a:r>
            <a:r>
              <a:rPr lang="ko-KR" altLang="en-US" dirty="0" smtClean="0"/>
              <a:t>이라면 이 현상이 사라지고 </a:t>
            </a:r>
            <a:r>
              <a:rPr lang="en-US" altLang="ko-KR" dirty="0" smtClean="0"/>
              <a:t>x(t)</a:t>
            </a:r>
            <a:r>
              <a:rPr lang="ko-KR" altLang="en-US" dirty="0" smtClean="0"/>
              <a:t>는 정상적으로 반복함수가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그러기 위해서는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=-</a:t>
            </a:r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 smtClean="0"/>
              <a:t>ω</a:t>
            </a:r>
            <a:r>
              <a:rPr lang="en-US" altLang="ko-KR" dirty="0"/>
              <a:t> </a:t>
            </a:r>
            <a:r>
              <a:rPr lang="ko-KR" altLang="en-US" dirty="0" smtClean="0"/>
              <a:t>이 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문제는 코사인 가속도에서는 발생하지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가속도 계산시 </a:t>
            </a:r>
            <a:r>
              <a:rPr lang="en-US" altLang="ko-KR" dirty="0" smtClean="0"/>
              <a:t>t==0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가속도이면 해당 방향 속도에 </a:t>
            </a:r>
            <a:r>
              <a:rPr lang="en-US" altLang="ko-KR" dirty="0" smtClean="0"/>
              <a:t>–Amp/Omega </a:t>
            </a:r>
            <a:r>
              <a:rPr lang="ko-KR" altLang="en-US" dirty="0" smtClean="0"/>
              <a:t>를 부과함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506571" cy="21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528392" cy="211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5976" y="4941168"/>
            <a:ext cx="360040" cy="360040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616530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baseline="-25000" dirty="0"/>
              <a:t>0</a:t>
            </a:r>
            <a:r>
              <a:rPr lang="en-US" altLang="ko-KR" dirty="0"/>
              <a:t>=-a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616530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847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28334</TotalTime>
  <Words>12104</Words>
  <Application>Microsoft Office PowerPoint</Application>
  <PresentationFormat>화면 슬라이드 쇼(4:3)</PresentationFormat>
  <Paragraphs>2608</Paragraphs>
  <Slides>151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151</vt:i4>
      </vt:variant>
    </vt:vector>
  </HeadingPairs>
  <TitlesOfParts>
    <vt:vector size="164" baseType="lpstr">
      <vt:lpstr>D2Coding</vt:lpstr>
      <vt:lpstr>KoPub돋움체 Light</vt:lpstr>
      <vt:lpstr>굴림체</vt:lpstr>
      <vt:lpstr>맑은 고딕</vt:lpstr>
      <vt:lpstr>Arial</vt:lpstr>
      <vt:lpstr>Cambria Math</vt:lpstr>
      <vt:lpstr>Hack</vt:lpstr>
      <vt:lpstr>Symbol</vt:lpstr>
      <vt:lpstr>Times New Roman</vt:lpstr>
      <vt:lpstr>Wingdings</vt:lpstr>
      <vt:lpstr>Office 테마</vt:lpstr>
      <vt:lpstr>문서</vt:lpstr>
      <vt:lpstr>워크시트</vt:lpstr>
      <vt:lpstr>SAPCOR (Seismic Analysis for a Prismatic Core of a HTGR) Developer’s Manual</vt:lpstr>
      <vt:lpstr>목록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수정사항 v04h (160601)</vt:lpstr>
      <vt:lpstr>수정사항 v04i (161202)</vt:lpstr>
      <vt:lpstr>수정사항 v04j (170214)</vt:lpstr>
      <vt:lpstr>기본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[소나티나] Force SuperScript 정의</vt:lpstr>
      <vt:lpstr>[소나티나 다시 그림] Force SuperScript 정의</vt:lpstr>
      <vt:lpstr>지배방정식</vt:lpstr>
      <vt:lpstr>지배방정식 차이</vt:lpstr>
      <vt:lpstr>마찰력 총체적 문제점</vt:lpstr>
      <vt:lpstr>(1) 다이어그램상 마찰력 문제점</vt:lpstr>
      <vt:lpstr>(2) 다이어그램상 상부블록에 의한 하중 문제점</vt:lpstr>
      <vt:lpstr>(3) 다이어그램상 다우웰 마찰력 문제점</vt:lpstr>
      <vt:lpstr>(4) 다이어그램상 자중 문제점 </vt:lpstr>
      <vt:lpstr>실제 소나티나 마찰력 계산 수식</vt:lpstr>
      <vt:lpstr>소나티나-SAPCOR 마찰력 비교</vt:lpstr>
      <vt:lpstr>Sonatina 마찰력 문제점 요약</vt:lpstr>
      <vt:lpstr>자중에 의한 모멘트 문제</vt:lpstr>
      <vt:lpstr>Sonatina-SAPCOR 차이 (1)</vt:lpstr>
      <vt:lpstr>Sonatina-SAPCOR 차이 (2)</vt:lpstr>
      <vt:lpstr>PowerPoint 프레젠테이션</vt:lpstr>
      <vt:lpstr>PowerPoint 프레젠테이션</vt:lpstr>
      <vt:lpstr>CSB 하중 상태</vt:lpstr>
      <vt:lpstr>PowerPoint 프레젠테이션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Vectors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PowerPoint 프레젠테이션</vt:lpstr>
      <vt:lpstr>[Dict] Core[‘Index’]</vt:lpstr>
      <vt:lpstr>[List] Core[‘ReverseIndex’]</vt:lpstr>
      <vt:lpstr>Core[‘Index’], Core[‘ReverseIndex’] 예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Force::VectorField: &lt;w&gt; (State Vector)</vt:lpstr>
      <vt:lpstr>odeint에서 사용하는 Accel  구조</vt:lpstr>
      <vt:lpstr>PowerPoint 프레젠테이션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(v04i추가) 초기속도 부과 방법</vt:lpstr>
      <vt:lpstr>함수</vt:lpstr>
      <vt:lpstr>목록</vt:lpstr>
      <vt:lpstr>Force: VectorField (w,t,core,)</vt:lpstr>
      <vt:lpstr>Force: ExtractAccelFromXV (Solution,t,Core,)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440</cp:revision>
  <cp:lastPrinted>2016-12-02T06:11:09Z</cp:lastPrinted>
  <dcterms:created xsi:type="dcterms:W3CDTF">2014-02-27T07:17:05Z</dcterms:created>
  <dcterms:modified xsi:type="dcterms:W3CDTF">2017-02-21T06:07:43Z</dcterms:modified>
</cp:coreProperties>
</file>