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365" r:id="rId2"/>
    <p:sldId id="366" r:id="rId3"/>
    <p:sldId id="405" r:id="rId4"/>
    <p:sldId id="441" r:id="rId5"/>
    <p:sldId id="444" r:id="rId6"/>
    <p:sldId id="445" r:id="rId7"/>
    <p:sldId id="446" r:id="rId8"/>
    <p:sldId id="447" r:id="rId9"/>
    <p:sldId id="458" r:id="rId10"/>
    <p:sldId id="409" r:id="rId11"/>
    <p:sldId id="410" r:id="rId12"/>
    <p:sldId id="431" r:id="rId13"/>
    <p:sldId id="459" r:id="rId14"/>
    <p:sldId id="411" r:id="rId15"/>
    <p:sldId id="432" r:id="rId16"/>
    <p:sldId id="433" r:id="rId17"/>
    <p:sldId id="412" r:id="rId18"/>
    <p:sldId id="434" r:id="rId19"/>
    <p:sldId id="413" r:id="rId20"/>
    <p:sldId id="436" r:id="rId21"/>
    <p:sldId id="448" r:id="rId22"/>
    <p:sldId id="379" r:id="rId23"/>
    <p:sldId id="438" r:id="rId24"/>
    <p:sldId id="449" r:id="rId25"/>
    <p:sldId id="450" r:id="rId26"/>
    <p:sldId id="451" r:id="rId27"/>
    <p:sldId id="421" r:id="rId28"/>
    <p:sldId id="440" r:id="rId29"/>
    <p:sldId id="452" r:id="rId30"/>
    <p:sldId id="422" r:id="rId31"/>
    <p:sldId id="453" r:id="rId32"/>
    <p:sldId id="424" r:id="rId33"/>
    <p:sldId id="454" r:id="rId34"/>
    <p:sldId id="455" r:id="rId35"/>
    <p:sldId id="456" r:id="rId36"/>
    <p:sldId id="426" r:id="rId37"/>
    <p:sldId id="428" r:id="rId38"/>
  </p:sldIdLst>
  <p:sldSz cx="12192000" cy="6858000"/>
  <p:notesSz cx="6858000" cy="9144000"/>
  <p:embeddedFontLst>
    <p:embeddedFont>
      <p:font typeface="KoPub돋움체 Medium" panose="02020603020101020101" pitchFamily="18" charset="-127"/>
      <p:regular r:id="rId40"/>
    </p:embeddedFont>
    <p:embeddedFont>
      <p:font typeface="나눔바른고딕" panose="020B0603020101020101" pitchFamily="50" charset="-127"/>
      <p:regular r:id="rId41"/>
      <p:bold r:id="rId42"/>
    </p:embeddedFont>
    <p:embeddedFont>
      <p:font typeface="KoPub돋움체 Light" panose="02020603020101020101" pitchFamily="18" charset="-127"/>
      <p:regular r:id="rId43"/>
    </p:embeddedFont>
    <p:embeddedFont>
      <p:font typeface="LG PC" panose="02030504000101010101" pitchFamily="18" charset="-127"/>
      <p:regular r:id="rId44"/>
    </p:embeddedFont>
    <p:embeddedFont>
      <p:font typeface="타이포_쌍문동 B" panose="02020803020101020101" pitchFamily="18" charset="-127"/>
      <p:bold r:id="rId45"/>
    </p:embeddedFont>
    <p:embeddedFont>
      <p:font typeface="경기천년제목 Light" panose="0202040302010102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a옛날사진관4" panose="02020600000000000000" pitchFamily="18" charset="-127"/>
      <p:regular r:id="rId49"/>
    </p:embeddedFont>
    <p:embeddedFont>
      <p:font typeface="경기천년제목 Bold" panose="02020803020101020101" pitchFamily="18" charset="-127"/>
      <p:bold r:id="rId50"/>
    </p:embeddedFont>
    <p:embeddedFont>
      <p:font typeface="나눔스퀘어 ExtraBold" panose="020B0600000101010101" pitchFamily="50" charset="-127"/>
      <p:bold r:id="rId51"/>
    </p:embeddedFont>
    <p:embeddedFont>
      <p:font typeface="KoPub돋움체 Bold" panose="0202060302010102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B357"/>
    <a:srgbClr val="5CC78D"/>
    <a:srgbClr val="BDE260"/>
    <a:srgbClr val="990100"/>
    <a:srgbClr val="B78B32"/>
    <a:srgbClr val="ECF3BF"/>
    <a:srgbClr val="FFFF99"/>
    <a:srgbClr val="FFFF66"/>
    <a:srgbClr val="FF6600"/>
    <a:srgbClr val="715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0464" autoAdjust="0"/>
  </p:normalViewPr>
  <p:slideViewPr>
    <p:cSldViewPr>
      <p:cViewPr varScale="1">
        <p:scale>
          <a:sx n="63" d="100"/>
          <a:sy n="63" d="100"/>
        </p:scale>
        <p:origin x="738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08E57-D8AF-4D87-AB51-0C9C445727D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52ABE-A993-4D27-857C-B482B933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4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3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2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82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3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5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00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01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61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75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847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873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27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3,4,5</a:t>
            </a:r>
            <a:r>
              <a:rPr lang="ko-KR" altLang="en-US" smtClean="0"/>
              <a:t>가 많다</a:t>
            </a:r>
            <a:r>
              <a:rPr lang="en-US" altLang="ko-KR" smtClean="0"/>
              <a:t>. </a:t>
            </a:r>
            <a:r>
              <a:rPr lang="ko-KR" altLang="en-US" smtClean="0"/>
              <a:t>그 이유는 무엇인가</a:t>
            </a:r>
            <a:r>
              <a:rPr lang="en-US" altLang="ko-KR" baseline="0" smtClean="0"/>
              <a:t> -&gt; </a:t>
            </a:r>
            <a:r>
              <a:rPr lang="ko-KR" altLang="en-US" baseline="0" smtClean="0"/>
              <a:t>기상원인인 풍속과 습도가 시군별 피해면적에 영향을 미친다는 것을 확인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슬라이드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62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3,4,5</a:t>
            </a:r>
            <a:r>
              <a:rPr lang="ko-KR" altLang="en-US" smtClean="0"/>
              <a:t>가 많다</a:t>
            </a:r>
            <a:r>
              <a:rPr lang="en-US" altLang="ko-KR" smtClean="0"/>
              <a:t>. </a:t>
            </a:r>
            <a:r>
              <a:rPr lang="ko-KR" altLang="en-US" smtClean="0"/>
              <a:t>그 이유는 무엇인가</a:t>
            </a:r>
            <a:r>
              <a:rPr lang="en-US" altLang="ko-KR" baseline="0" smtClean="0"/>
              <a:t> -&gt; </a:t>
            </a:r>
            <a:r>
              <a:rPr lang="ko-KR" altLang="en-US" baseline="0" smtClean="0"/>
              <a:t>기상원인인 풍속과 습도가 시군별 피해면적에 영향을 미친다는 것을 확인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슬라이드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8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3,4,5</a:t>
            </a:r>
            <a:r>
              <a:rPr lang="ko-KR" altLang="en-US" smtClean="0"/>
              <a:t>가 많다</a:t>
            </a:r>
            <a:r>
              <a:rPr lang="en-US" altLang="ko-KR" smtClean="0"/>
              <a:t>. </a:t>
            </a:r>
            <a:r>
              <a:rPr lang="ko-KR" altLang="en-US" smtClean="0"/>
              <a:t>그 이유는 무엇인가</a:t>
            </a:r>
            <a:r>
              <a:rPr lang="en-US" altLang="ko-KR" baseline="0" smtClean="0"/>
              <a:t> -&gt; </a:t>
            </a:r>
            <a:r>
              <a:rPr lang="ko-KR" altLang="en-US" baseline="0" smtClean="0"/>
              <a:t>기상원인인 풍속과 습도가 시군별 피해면적에 영향을 미친다는 것을 확인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슬라이드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00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입산자 실화 월별 세분화한 결과 제시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02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입산자 실화 월별 세분화한 결과 제시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49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5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93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66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91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2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6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9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6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5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97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7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5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1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3FC4-176F-4488-A60A-51330D39B7E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ì¼êµ¬ì¥ ê³ íì§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872"/>
            <a:ext cx="12192001" cy="686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0F52113B-BF61-40B1-B3B1-4F4915DE7F48}"/>
              </a:ext>
            </a:extLst>
          </p:cNvPr>
          <p:cNvSpPr/>
          <p:nvPr/>
        </p:nvSpPr>
        <p:spPr>
          <a:xfrm>
            <a:off x="-1" y="-63724"/>
            <a:ext cx="12288688" cy="6975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8" name="TextBox 617">
            <a:extLst>
              <a:ext uri="{FF2B5EF4-FFF2-40B4-BE49-F238E27FC236}">
                <a16:creationId xmlns="" xmlns:a16="http://schemas.microsoft.com/office/drawing/2014/main" id="{57DF933D-D92C-40EB-93E3-06062E7531CD}"/>
              </a:ext>
            </a:extLst>
          </p:cNvPr>
          <p:cNvSpPr txBox="1"/>
          <p:nvPr/>
        </p:nvSpPr>
        <p:spPr>
          <a:xfrm>
            <a:off x="479376" y="1196752"/>
            <a:ext cx="10397839" cy="1462545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프로야구 선발투수모형</a:t>
            </a:r>
            <a:r>
              <a:rPr lang="en-US" altLang="ko-KR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 발생 가능성 분석</a:t>
            </a:r>
            <a:endParaRPr lang="en-US" altLang="ko-KR" sz="3600" spc="-20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:  </a:t>
            </a:r>
            <a:r>
              <a:rPr lang="ko-KR" altLang="en-US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세이버매트릭스변수</a:t>
            </a: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통한 분석</a:t>
            </a:r>
            <a:endParaRPr lang="ko-KR" altLang="en-US" sz="2400" spc="-8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0A808B-F354-46E7-AD7A-EC8A1BF98988}"/>
              </a:ext>
            </a:extLst>
          </p:cNvPr>
          <p:cNvSpPr txBox="1"/>
          <p:nvPr/>
        </p:nvSpPr>
        <p:spPr>
          <a:xfrm>
            <a:off x="9552384" y="3573016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201611419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강지원</a:t>
            </a:r>
            <a:endParaRPr lang="en-US" altLang="ko-KR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201611440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김혜정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201611463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임현지</a:t>
            </a:r>
            <a:endParaRPr lang="ko-KR" altLang="en-US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10656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5301678" cy="769441"/>
            <a:chOff x="536211" y="4423530"/>
            <a:chExt cx="5301678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03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40607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방법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388" y="2130868"/>
            <a:ext cx="1628941" cy="648072"/>
            <a:chOff x="5447928" y="1916832"/>
            <a:chExt cx="1628941" cy="6480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447928" y="1916832"/>
              <a:ext cx="1628941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681937" y="2005390"/>
              <a:ext cx="9845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1. 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Car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2427175"/>
            <a:ext cx="66351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회귀분석의 다중 공선성 파악을 위한 </a:t>
            </a:r>
            <a:r>
              <a:rPr lang="en-US" altLang="ko-KR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vif(</a:t>
            </a:r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분산팽창인자</a:t>
            </a:r>
            <a:r>
              <a:rPr lang="en-US" altLang="ko-KR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제공 패키지</a:t>
            </a:r>
            <a:endParaRPr lang="en-GB" sz="19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20389" y="3282411"/>
            <a:ext cx="1651000" cy="648072"/>
            <a:chOff x="5447929" y="1916832"/>
            <a:chExt cx="1651000" cy="64807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603213" y="2013717"/>
              <a:ext cx="134043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2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psych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3578718"/>
            <a:ext cx="31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Prcomp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통한 주성분 분석</a:t>
            </a:r>
            <a:endParaRPr lang="en-GB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430396" y="1024840"/>
            <a:ext cx="2070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 package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008420"/>
            <a:ext cx="476364" cy="47636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720389" y="4417877"/>
            <a:ext cx="1651000" cy="648072"/>
            <a:chOff x="5447929" y="1916832"/>
            <a:chExt cx="1651000" cy="64807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464165" y="2008075"/>
              <a:ext cx="16209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3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corrplot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4714184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Cor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함수의 결과 시각화</a:t>
            </a:r>
            <a:endParaRPr lang="en-GB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20388" y="5553343"/>
            <a:ext cx="1667237" cy="648072"/>
            <a:chOff x="5431692" y="1916832"/>
            <a:chExt cx="1667237" cy="648072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431692" y="2040813"/>
              <a:ext cx="156645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4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ggplot2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5867980"/>
            <a:ext cx="2528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효과적인 데이터 시각화 </a:t>
            </a:r>
            <a:endParaRPr lang="en-GB" sz="19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865708" y="782853"/>
            <a:ext cx="3454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전국 산불 발생의 정도를 파악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선발투수 데이터 기초통계량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51478"/>
              </p:ext>
            </p:extLst>
          </p:nvPr>
        </p:nvGraphicFramePr>
        <p:xfrm>
          <a:off x="911424" y="1458957"/>
          <a:ext cx="10585170" cy="36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</a:tblGrid>
              <a:tr h="6043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3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3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3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3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3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4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430396" y="981569"/>
            <a:ext cx="3454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전국 산불 발생의 정도를 파악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4" y="863618"/>
            <a:ext cx="549158" cy="5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430396" y="981569"/>
            <a:ext cx="3454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전국 산불 발생의 정도를 파악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ggplot2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지도 그리기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7040" y="881732"/>
            <a:ext cx="646579" cy="646579"/>
            <a:chOff x="6600056" y="2204864"/>
            <a:chExt cx="646579" cy="646579"/>
          </a:xfrm>
        </p:grpSpPr>
        <p:grpSp>
          <p:nvGrpSpPr>
            <p:cNvPr id="86" name="Group 24">
              <a:extLst>
                <a:ext uri="{FF2B5EF4-FFF2-40B4-BE49-F238E27FC236}">
                  <a16:creationId xmlns="" xmlns:a16="http://schemas.microsoft.com/office/drawing/2014/main" id="{928E2F88-50DC-437F-B2FA-BF97EE02BC52}"/>
                </a:ext>
              </a:extLst>
            </p:cNvPr>
            <p:cNvGrpSpPr/>
            <p:nvPr/>
          </p:nvGrpSpPr>
          <p:grpSpPr>
            <a:xfrm>
              <a:off x="6600056" y="2204864"/>
              <a:ext cx="646579" cy="646579"/>
              <a:chOff x="5546467" y="1358621"/>
              <a:chExt cx="946657" cy="94665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0" name="Oval 25">
                <a:extLst>
                  <a:ext uri="{FF2B5EF4-FFF2-40B4-BE49-F238E27FC236}">
                    <a16:creationId xmlns="" xmlns:a16="http://schemas.microsoft.com/office/drawing/2014/main" id="{A5601C2F-00FC-4FF3-B93D-723391C7A89B}"/>
                  </a:ext>
                </a:extLst>
              </p:cNvPr>
              <p:cNvSpPr/>
              <p:nvPr/>
            </p:nvSpPr>
            <p:spPr>
              <a:xfrm>
                <a:off x="5546467" y="1358621"/>
                <a:ext cx="946657" cy="9466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나눔바른고딕"/>
                </a:endParaRPr>
              </a:p>
            </p:txBody>
          </p:sp>
          <p:sp>
            <p:nvSpPr>
              <p:cNvPr id="93" name="AutoShape 82">
                <a:extLst>
                  <a:ext uri="{FF2B5EF4-FFF2-40B4-BE49-F238E27FC236}">
                    <a16:creationId xmlns="" xmlns:a16="http://schemas.microsoft.com/office/drawing/2014/main" id="{55218A00-755B-4F11-B7FF-72F9EC149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279" y="1929328"/>
                <a:ext cx="43657" cy="436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타이포_쌍문동 B" panose="02020803020101020101" pitchFamily="18" charset="-127"/>
                  <a:ea typeface="나눔바른고딕"/>
                  <a:sym typeface="Gill Sans" charset="0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809" y="2299815"/>
              <a:ext cx="451072" cy="451072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39372" b="49297"/>
          <a:stretch/>
        </p:blipFill>
        <p:spPr>
          <a:xfrm>
            <a:off x="6715080" y="3860862"/>
            <a:ext cx="4449028" cy="2735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61486"/>
          <a:stretch/>
        </p:blipFill>
        <p:spPr>
          <a:xfrm>
            <a:off x="6715080" y="4581313"/>
            <a:ext cx="4449028" cy="10079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556" b="38521"/>
          <a:stretch/>
        </p:blipFill>
        <p:spPr>
          <a:xfrm>
            <a:off x="6715080" y="4213942"/>
            <a:ext cx="4449028" cy="2878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-1" b="59539"/>
          <a:stretch/>
        </p:blipFill>
        <p:spPr>
          <a:xfrm>
            <a:off x="6600056" y="2772271"/>
            <a:ext cx="4449028" cy="9768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72064" y="3860862"/>
            <a:ext cx="4205456" cy="273555"/>
          </a:xfrm>
          <a:prstGeom prst="rect">
            <a:avLst/>
          </a:prstGeom>
          <a:noFill/>
          <a:ln w="44450">
            <a:solidFill>
              <a:srgbClr val="99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436" b="3436"/>
          <a:stretch/>
        </p:blipFill>
        <p:spPr>
          <a:xfrm>
            <a:off x="623392" y="1890346"/>
            <a:ext cx="4824536" cy="4583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316243"/>
            <a:ext cx="1705870" cy="3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430396" y="981569"/>
            <a:ext cx="3454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전국 산불 발생의 정도를 파악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ggplot2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지도 그리기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7040" y="881732"/>
            <a:ext cx="646579" cy="646579"/>
            <a:chOff x="6600056" y="2204864"/>
            <a:chExt cx="646579" cy="646579"/>
          </a:xfrm>
        </p:grpSpPr>
        <p:grpSp>
          <p:nvGrpSpPr>
            <p:cNvPr id="86" name="Group 24">
              <a:extLst>
                <a:ext uri="{FF2B5EF4-FFF2-40B4-BE49-F238E27FC236}">
                  <a16:creationId xmlns="" xmlns:a16="http://schemas.microsoft.com/office/drawing/2014/main" id="{928E2F88-50DC-437F-B2FA-BF97EE02BC52}"/>
                </a:ext>
              </a:extLst>
            </p:cNvPr>
            <p:cNvGrpSpPr/>
            <p:nvPr/>
          </p:nvGrpSpPr>
          <p:grpSpPr>
            <a:xfrm>
              <a:off x="6600056" y="2204864"/>
              <a:ext cx="646579" cy="646579"/>
              <a:chOff x="5546467" y="1358621"/>
              <a:chExt cx="946657" cy="94665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0" name="Oval 25">
                <a:extLst>
                  <a:ext uri="{FF2B5EF4-FFF2-40B4-BE49-F238E27FC236}">
                    <a16:creationId xmlns="" xmlns:a16="http://schemas.microsoft.com/office/drawing/2014/main" id="{A5601C2F-00FC-4FF3-B93D-723391C7A89B}"/>
                  </a:ext>
                </a:extLst>
              </p:cNvPr>
              <p:cNvSpPr/>
              <p:nvPr/>
            </p:nvSpPr>
            <p:spPr>
              <a:xfrm>
                <a:off x="5546467" y="1358621"/>
                <a:ext cx="946657" cy="9466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나눔바른고딕"/>
                </a:endParaRPr>
              </a:p>
            </p:txBody>
          </p:sp>
          <p:sp>
            <p:nvSpPr>
              <p:cNvPr id="93" name="AutoShape 82">
                <a:extLst>
                  <a:ext uri="{FF2B5EF4-FFF2-40B4-BE49-F238E27FC236}">
                    <a16:creationId xmlns="" xmlns:a16="http://schemas.microsoft.com/office/drawing/2014/main" id="{55218A00-755B-4F11-B7FF-72F9EC149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279" y="1929328"/>
                <a:ext cx="43657" cy="436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타이포_쌍문동 B" panose="02020803020101020101" pitchFamily="18" charset="-127"/>
                  <a:ea typeface="나눔바른고딕"/>
                  <a:sym typeface="Gill Sans" charset="0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809" y="2299815"/>
              <a:ext cx="451072" cy="451072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39372" b="49297"/>
          <a:stretch/>
        </p:blipFill>
        <p:spPr>
          <a:xfrm>
            <a:off x="6715080" y="3860862"/>
            <a:ext cx="4449028" cy="2735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61486"/>
          <a:stretch/>
        </p:blipFill>
        <p:spPr>
          <a:xfrm>
            <a:off x="6715080" y="4581313"/>
            <a:ext cx="4449028" cy="10079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556" b="38521"/>
          <a:stretch/>
        </p:blipFill>
        <p:spPr>
          <a:xfrm>
            <a:off x="6715080" y="4213942"/>
            <a:ext cx="4449028" cy="2878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-1" b="59539"/>
          <a:stretch/>
        </p:blipFill>
        <p:spPr>
          <a:xfrm>
            <a:off x="6600056" y="2772271"/>
            <a:ext cx="4449028" cy="9768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72064" y="4226908"/>
            <a:ext cx="4205456" cy="273555"/>
          </a:xfrm>
          <a:prstGeom prst="rect">
            <a:avLst/>
          </a:prstGeom>
          <a:noFill/>
          <a:ln w="44450">
            <a:solidFill>
              <a:srgbClr val="B78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436" b="3436"/>
          <a:stretch/>
        </p:blipFill>
        <p:spPr>
          <a:xfrm>
            <a:off x="623392" y="1890346"/>
            <a:ext cx="4824536" cy="4583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316243"/>
            <a:ext cx="1705870" cy="3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430396" y="981569"/>
            <a:ext cx="3454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전국 산불 발생의 정도를 파악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ggplot2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지도 그리기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7040" y="881732"/>
            <a:ext cx="646579" cy="646579"/>
            <a:chOff x="6600056" y="2204864"/>
            <a:chExt cx="646579" cy="646579"/>
          </a:xfrm>
        </p:grpSpPr>
        <p:grpSp>
          <p:nvGrpSpPr>
            <p:cNvPr id="86" name="Group 24">
              <a:extLst>
                <a:ext uri="{FF2B5EF4-FFF2-40B4-BE49-F238E27FC236}">
                  <a16:creationId xmlns="" xmlns:a16="http://schemas.microsoft.com/office/drawing/2014/main" id="{928E2F88-50DC-437F-B2FA-BF97EE02BC52}"/>
                </a:ext>
              </a:extLst>
            </p:cNvPr>
            <p:cNvGrpSpPr/>
            <p:nvPr/>
          </p:nvGrpSpPr>
          <p:grpSpPr>
            <a:xfrm>
              <a:off x="6600056" y="2204864"/>
              <a:ext cx="646579" cy="646579"/>
              <a:chOff x="5546467" y="1358621"/>
              <a:chExt cx="946657" cy="94665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0" name="Oval 25">
                <a:extLst>
                  <a:ext uri="{FF2B5EF4-FFF2-40B4-BE49-F238E27FC236}">
                    <a16:creationId xmlns="" xmlns:a16="http://schemas.microsoft.com/office/drawing/2014/main" id="{A5601C2F-00FC-4FF3-B93D-723391C7A89B}"/>
                  </a:ext>
                </a:extLst>
              </p:cNvPr>
              <p:cNvSpPr/>
              <p:nvPr/>
            </p:nvSpPr>
            <p:spPr>
              <a:xfrm>
                <a:off x="5546467" y="1358621"/>
                <a:ext cx="946657" cy="94665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나눔바른고딕"/>
                </a:endParaRPr>
              </a:p>
            </p:txBody>
          </p:sp>
          <p:sp>
            <p:nvSpPr>
              <p:cNvPr id="93" name="AutoShape 82">
                <a:extLst>
                  <a:ext uri="{FF2B5EF4-FFF2-40B4-BE49-F238E27FC236}">
                    <a16:creationId xmlns="" xmlns:a16="http://schemas.microsoft.com/office/drawing/2014/main" id="{55218A00-755B-4F11-B7FF-72F9EC149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279" y="1929328"/>
                <a:ext cx="43657" cy="436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타이포_쌍문동 B" panose="02020803020101020101" pitchFamily="18" charset="-127"/>
                  <a:ea typeface="나눔바른고딕"/>
                  <a:sym typeface="Gill Sans" charset="0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809" y="2299815"/>
              <a:ext cx="451072" cy="4510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7104112" y="3284984"/>
            <a:ext cx="4354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smtClean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강원도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ko-KR" altLang="en-US" sz="2200" smtClean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경상북도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지역의 피해면적이</a:t>
            </a:r>
            <a:endParaRPr lang="en-US" altLang="ko-KR" sz="22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다른지역에 비해 넓다는 것을 확인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9370661C-409A-49A1-914D-C3EF9AD431CB}"/>
              </a:ext>
            </a:extLst>
          </p:cNvPr>
          <p:cNvCxnSpPr>
            <a:cxnSpLocks/>
          </p:cNvCxnSpPr>
          <p:nvPr/>
        </p:nvCxnSpPr>
        <p:spPr>
          <a:xfrm>
            <a:off x="6240016" y="1301350"/>
            <a:ext cx="0" cy="539667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436" b="3436"/>
          <a:stretch/>
        </p:blipFill>
        <p:spPr>
          <a:xfrm>
            <a:off x="623392" y="1890346"/>
            <a:ext cx="4824536" cy="45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324814" y="965440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강원도 산불 피해면적에 따른 지도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4" y="838205"/>
            <a:ext cx="646579" cy="646579"/>
            <a:chOff x="6600056" y="3282928"/>
            <a:chExt cx="646579" cy="646579"/>
          </a:xfrm>
        </p:grpSpPr>
        <p:grpSp>
          <p:nvGrpSpPr>
            <p:cNvPr id="13" name="Group 29">
              <a:extLst>
                <a:ext uri="{FF2B5EF4-FFF2-40B4-BE49-F238E27FC236}">
                  <a16:creationId xmlns="" xmlns:a16="http://schemas.microsoft.com/office/drawing/2014/main" id="{BD538E43-9770-499E-9D11-23E30B54E155}"/>
                </a:ext>
              </a:extLst>
            </p:cNvPr>
            <p:cNvGrpSpPr/>
            <p:nvPr/>
          </p:nvGrpSpPr>
          <p:grpSpPr>
            <a:xfrm>
              <a:off x="6600056" y="3282928"/>
              <a:ext cx="646579" cy="646579"/>
              <a:chOff x="6581517" y="3126302"/>
              <a:chExt cx="946657" cy="94665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5" name="Oval 30">
                <a:extLst>
                  <a:ext uri="{FF2B5EF4-FFF2-40B4-BE49-F238E27FC236}">
                    <a16:creationId xmlns="" xmlns:a16="http://schemas.microsoft.com/office/drawing/2014/main" id="{92326746-F3D4-43CA-82E3-F3B1B5589A9C}"/>
                  </a:ext>
                </a:extLst>
              </p:cNvPr>
              <p:cNvSpPr/>
              <p:nvPr/>
            </p:nvSpPr>
            <p:spPr>
              <a:xfrm>
                <a:off x="6581517" y="3126302"/>
                <a:ext cx="946657" cy="946657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" name="Group 31">
                <a:extLst>
                  <a:ext uri="{FF2B5EF4-FFF2-40B4-BE49-F238E27FC236}">
                    <a16:creationId xmlns="" xmlns:a16="http://schemas.microsoft.com/office/drawing/2014/main" id="{0DB1D479-921E-4C44-BD52-9D2CB915A6D3}"/>
                  </a:ext>
                </a:extLst>
              </p:cNvPr>
              <p:cNvGrpSpPr/>
              <p:nvPr/>
            </p:nvGrpSpPr>
            <p:grpSpPr>
              <a:xfrm>
                <a:off x="6822276" y="3381745"/>
                <a:ext cx="465138" cy="435769"/>
                <a:chOff x="5368132" y="3540125"/>
                <a:chExt cx="465138" cy="435769"/>
              </a:xfrm>
              <a:grpFill/>
            </p:grpSpPr>
            <p:sp>
              <p:nvSpPr>
                <p:cNvPr id="17" name="AutoShape 110">
                  <a:extLst>
                    <a:ext uri="{FF2B5EF4-FFF2-40B4-BE49-F238E27FC236}">
                      <a16:creationId xmlns="" xmlns:a16="http://schemas.microsoft.com/office/drawing/2014/main" id="{0EA636CC-A091-4A6B-8193-84975F491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타이포_쌍문동 B" panose="02020803020101020101" pitchFamily="18" charset="-127"/>
                    <a:sym typeface="Gill Sans" charset="0"/>
                  </a:endParaRPr>
                </a:p>
              </p:txBody>
            </p:sp>
            <p:sp>
              <p:nvSpPr>
                <p:cNvPr id="18" name="AutoShape 111">
                  <a:extLst>
                    <a:ext uri="{FF2B5EF4-FFF2-40B4-BE49-F238E27FC236}">
                      <a16:creationId xmlns="" xmlns:a16="http://schemas.microsoft.com/office/drawing/2014/main" id="{FA4FCE18-7543-4F3D-96CE-4CA7C53A22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타이포_쌍문동 B" panose="02020803020101020101" pitchFamily="18" charset="-127"/>
                    <a:sym typeface="Gill Sans" charset="0"/>
                  </a:endParaRPr>
                </a:p>
              </p:txBody>
            </p:sp>
          </p:grp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157" y="3380681"/>
              <a:ext cx="451072" cy="45107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ggplot2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지도 그리기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436" r="-582" b="3436"/>
          <a:stretch/>
        </p:blipFill>
        <p:spPr>
          <a:xfrm>
            <a:off x="752576" y="1760201"/>
            <a:ext cx="5050901" cy="47702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11" y="3356992"/>
            <a:ext cx="5645629" cy="11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896544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강원도 산불 피해면적에 따른 지도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1524969"/>
            <a:ext cx="3259237" cy="42082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436" r="-582" b="3436"/>
          <a:stretch/>
        </p:blipFill>
        <p:spPr>
          <a:xfrm>
            <a:off x="1127448" y="890953"/>
            <a:ext cx="5050901" cy="4770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9496" y="6056069"/>
            <a:ext cx="922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동해안과 인접한 지역</a:t>
            </a:r>
            <a:r>
              <a:rPr lang="en-US" altLang="ko-KR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강릉</a:t>
            </a:r>
            <a:r>
              <a:rPr lang="en-US" altLang="ko-KR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양양</a:t>
            </a:r>
            <a:r>
              <a:rPr lang="en-US" altLang="ko-KR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고성</a:t>
            </a:r>
            <a:r>
              <a:rPr lang="en-US" altLang="ko-KR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삼척 등</a:t>
            </a:r>
            <a:r>
              <a:rPr lang="en-US" altLang="ko-KR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피해면적이 넓음을 파악</a:t>
            </a:r>
            <a:endParaRPr lang="ko-KR" altLang="en-US" sz="24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07753" y="6597352"/>
            <a:ext cx="90730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73267" y="2132856"/>
            <a:ext cx="3403253" cy="792088"/>
          </a:xfrm>
          <a:prstGeom prst="rect">
            <a:avLst/>
          </a:prstGeom>
          <a:noFill/>
          <a:ln w="44450">
            <a:solidFill>
              <a:srgbClr val="99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1198843"/>
            <a:ext cx="565518" cy="2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374202" y="1076857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경상북도 산불 피해면적에 따른 지도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ggplot2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지도 그리기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4" y="838205"/>
            <a:ext cx="646579" cy="646579"/>
            <a:chOff x="6600056" y="3282928"/>
            <a:chExt cx="646579" cy="646579"/>
          </a:xfrm>
        </p:grpSpPr>
        <p:grpSp>
          <p:nvGrpSpPr>
            <p:cNvPr id="13" name="Group 29">
              <a:extLst>
                <a:ext uri="{FF2B5EF4-FFF2-40B4-BE49-F238E27FC236}">
                  <a16:creationId xmlns="" xmlns:a16="http://schemas.microsoft.com/office/drawing/2014/main" id="{BD538E43-9770-499E-9D11-23E30B54E155}"/>
                </a:ext>
              </a:extLst>
            </p:cNvPr>
            <p:cNvGrpSpPr/>
            <p:nvPr/>
          </p:nvGrpSpPr>
          <p:grpSpPr>
            <a:xfrm>
              <a:off x="6600056" y="3282928"/>
              <a:ext cx="646579" cy="646579"/>
              <a:chOff x="6581517" y="3126302"/>
              <a:chExt cx="946657" cy="94665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5" name="Oval 30">
                <a:extLst>
                  <a:ext uri="{FF2B5EF4-FFF2-40B4-BE49-F238E27FC236}">
                    <a16:creationId xmlns="" xmlns:a16="http://schemas.microsoft.com/office/drawing/2014/main" id="{92326746-F3D4-43CA-82E3-F3B1B5589A9C}"/>
                  </a:ext>
                </a:extLst>
              </p:cNvPr>
              <p:cNvSpPr/>
              <p:nvPr/>
            </p:nvSpPr>
            <p:spPr>
              <a:xfrm>
                <a:off x="6581517" y="3126302"/>
                <a:ext cx="946657" cy="946657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" name="Group 31">
                <a:extLst>
                  <a:ext uri="{FF2B5EF4-FFF2-40B4-BE49-F238E27FC236}">
                    <a16:creationId xmlns="" xmlns:a16="http://schemas.microsoft.com/office/drawing/2014/main" id="{0DB1D479-921E-4C44-BD52-9D2CB915A6D3}"/>
                  </a:ext>
                </a:extLst>
              </p:cNvPr>
              <p:cNvGrpSpPr/>
              <p:nvPr/>
            </p:nvGrpSpPr>
            <p:grpSpPr>
              <a:xfrm>
                <a:off x="6822276" y="3381745"/>
                <a:ext cx="465138" cy="435769"/>
                <a:chOff x="5368132" y="3540125"/>
                <a:chExt cx="465138" cy="435769"/>
              </a:xfrm>
              <a:grpFill/>
            </p:grpSpPr>
            <p:sp>
              <p:nvSpPr>
                <p:cNvPr id="17" name="AutoShape 110">
                  <a:extLst>
                    <a:ext uri="{FF2B5EF4-FFF2-40B4-BE49-F238E27FC236}">
                      <a16:creationId xmlns="" xmlns:a16="http://schemas.microsoft.com/office/drawing/2014/main" id="{0EA636CC-A091-4A6B-8193-84975F491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타이포_쌍문동 B" panose="02020803020101020101" pitchFamily="18" charset="-127"/>
                    <a:sym typeface="Gill Sans" charset="0"/>
                  </a:endParaRPr>
                </a:p>
              </p:txBody>
            </p:sp>
            <p:sp>
              <p:nvSpPr>
                <p:cNvPr id="18" name="AutoShape 111">
                  <a:extLst>
                    <a:ext uri="{FF2B5EF4-FFF2-40B4-BE49-F238E27FC236}">
                      <a16:creationId xmlns="" xmlns:a16="http://schemas.microsoft.com/office/drawing/2014/main" id="{FA4FCE18-7543-4F3D-96CE-4CA7C53A22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타이포_쌍문동 B" panose="02020803020101020101" pitchFamily="18" charset="-127"/>
                    <a:sym typeface="Gill Sans" charset="0"/>
                  </a:endParaRPr>
                </a:p>
              </p:txBody>
            </p:sp>
          </p:grp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157" y="3380681"/>
              <a:ext cx="451072" cy="45107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0" r="60056"/>
          <a:stretch/>
        </p:blipFill>
        <p:spPr>
          <a:xfrm>
            <a:off x="792694" y="1628800"/>
            <a:ext cx="2817700" cy="48965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4" t="34475" b="34026"/>
          <a:stretch/>
        </p:blipFill>
        <p:spPr>
          <a:xfrm>
            <a:off x="4249078" y="3275079"/>
            <a:ext cx="1076009" cy="18821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8" y="3356992"/>
            <a:ext cx="6090640" cy="11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5447927" y="764704"/>
            <a:ext cx="6168950" cy="554461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138FF02-9191-4028-AC13-4ED51DFC0A68}"/>
              </a:ext>
            </a:extLst>
          </p:cNvPr>
          <p:cNvGrpSpPr/>
          <p:nvPr/>
        </p:nvGrpSpPr>
        <p:grpSpPr>
          <a:xfrm>
            <a:off x="8398033" y="2658108"/>
            <a:ext cx="3002820" cy="3133445"/>
            <a:chOff x="6539591" y="2870762"/>
            <a:chExt cx="3002820" cy="31334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2CB52704-4AFB-4022-9D8C-2073E4E7D4A2}"/>
                </a:ext>
              </a:extLst>
            </p:cNvPr>
            <p:cNvGrpSpPr/>
            <p:nvPr/>
          </p:nvGrpSpPr>
          <p:grpSpPr>
            <a:xfrm>
              <a:off x="6539591" y="2870762"/>
              <a:ext cx="2490271" cy="1117965"/>
              <a:chOff x="1006576" y="4399759"/>
              <a:chExt cx="2490271" cy="111796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5AC47423-AE84-4355-86F3-3244B3BBB981}"/>
                  </a:ext>
                </a:extLst>
              </p:cNvPr>
              <p:cNvSpPr/>
              <p:nvPr/>
            </p:nvSpPr>
            <p:spPr>
              <a:xfrm>
                <a:off x="1553785" y="4486817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1AC78331-5E8A-422D-A3DF-8F1761E7F98F}"/>
                  </a:ext>
                </a:extLst>
              </p:cNvPr>
              <p:cNvSpPr txBox="1"/>
              <p:nvPr/>
            </p:nvSpPr>
            <p:spPr>
              <a:xfrm>
                <a:off x="1006576" y="4399759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5F5BEC99-14FA-40E3-9B38-5E2CA71BDB76}"/>
                  </a:ext>
                </a:extLst>
              </p:cNvPr>
              <p:cNvSpPr txBox="1"/>
              <p:nvPr/>
            </p:nvSpPr>
            <p:spPr>
              <a:xfrm>
                <a:off x="1891920" y="4458494"/>
                <a:ext cx="16049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프로젝트 소개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AC101CF-2995-46EB-8C44-B8E4F3DEB78C}"/>
                  </a:ext>
                </a:extLst>
              </p:cNvPr>
              <p:cNvSpPr txBox="1"/>
              <p:nvPr/>
            </p:nvSpPr>
            <p:spPr>
              <a:xfrm>
                <a:off x="1019031" y="5047831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4CE8BF6F-4195-48E8-AD11-32F00E071D5E}"/>
                  </a:ext>
                </a:extLst>
              </p:cNvPr>
              <p:cNvSpPr txBox="1"/>
              <p:nvPr/>
            </p:nvSpPr>
            <p:spPr>
              <a:xfrm>
                <a:off x="1891923" y="5117614"/>
                <a:ext cx="11560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분석 방향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D4DC7ADD-219D-4CC4-A48D-5B931014A190}"/>
                  </a:ext>
                </a:extLst>
              </p:cNvPr>
              <p:cNvSpPr/>
              <p:nvPr/>
            </p:nvSpPr>
            <p:spPr>
              <a:xfrm>
                <a:off x="1553785" y="5134889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830FE11-D656-43A1-BBE6-FACCF9E1181D}"/>
                </a:ext>
              </a:extLst>
            </p:cNvPr>
            <p:cNvGrpSpPr/>
            <p:nvPr/>
          </p:nvGrpSpPr>
          <p:grpSpPr>
            <a:xfrm>
              <a:off x="6541485" y="4174390"/>
              <a:ext cx="3000926" cy="1829817"/>
              <a:chOff x="5116121" y="4183735"/>
              <a:chExt cx="3000926" cy="18298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526E3B9-58DF-4EF9-B702-DAD5D67F3DE0}"/>
                  </a:ext>
                </a:extLst>
              </p:cNvPr>
              <p:cNvSpPr txBox="1"/>
              <p:nvPr/>
            </p:nvSpPr>
            <p:spPr>
              <a:xfrm>
                <a:off x="5116121" y="4831807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69B3D21-FA78-4645-93C4-0EF617D0A3A6}"/>
                  </a:ext>
                </a:extLst>
              </p:cNvPr>
              <p:cNvSpPr txBox="1"/>
              <p:nvPr/>
            </p:nvSpPr>
            <p:spPr>
              <a:xfrm>
                <a:off x="5981968" y="4884623"/>
                <a:ext cx="108234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분석결과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D6E5A50-32B7-4931-849A-946DB54630E1}"/>
                  </a:ext>
                </a:extLst>
              </p:cNvPr>
              <p:cNvSpPr txBox="1"/>
              <p:nvPr/>
            </p:nvSpPr>
            <p:spPr>
              <a:xfrm>
                <a:off x="5116121" y="4183735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78D7914-2C66-4F25-A240-0BC0E28D5A88}"/>
                  </a:ext>
                </a:extLst>
              </p:cNvPr>
              <p:cNvSpPr txBox="1"/>
              <p:nvPr/>
            </p:nvSpPr>
            <p:spPr>
              <a:xfrm>
                <a:off x="5989542" y="4228828"/>
                <a:ext cx="212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프로젝트 분석 방법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766822DF-3D92-4FE5-826C-851CCDE7E40A}"/>
                  </a:ext>
                </a:extLst>
              </p:cNvPr>
              <p:cNvSpPr/>
              <p:nvPr/>
            </p:nvSpPr>
            <p:spPr>
              <a:xfrm>
                <a:off x="5651404" y="4228834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5629556-7F1E-449A-A4A2-9A2B202AFC99}"/>
                  </a:ext>
                </a:extLst>
              </p:cNvPr>
              <p:cNvSpPr txBox="1"/>
              <p:nvPr/>
            </p:nvSpPr>
            <p:spPr>
              <a:xfrm>
                <a:off x="5116122" y="5551887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F5DF855B-BFA8-45B0-93FE-4E333C33B566}"/>
                  </a:ext>
                </a:extLst>
              </p:cNvPr>
              <p:cNvSpPr txBox="1"/>
              <p:nvPr/>
            </p:nvSpPr>
            <p:spPr>
              <a:xfrm>
                <a:off x="5981968" y="5571570"/>
                <a:ext cx="8579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한계점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0C25BD56-5093-4DCE-A124-13DC5C30BF98}"/>
                  </a:ext>
                </a:extLst>
              </p:cNvPr>
              <p:cNvSpPr/>
              <p:nvPr/>
            </p:nvSpPr>
            <p:spPr>
              <a:xfrm>
                <a:off x="5651404" y="5573111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06682AC3-848B-4C9D-A4AA-A4ECAAAAE679}"/>
                  </a:ext>
                </a:extLst>
              </p:cNvPr>
              <p:cNvSpPr/>
              <p:nvPr/>
            </p:nvSpPr>
            <p:spPr>
              <a:xfrm>
                <a:off x="5651404" y="4938248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1B0CFA-1923-443B-B7AD-E318DC0222AD}"/>
              </a:ext>
            </a:extLst>
          </p:cNvPr>
          <p:cNvSpPr txBox="1"/>
          <p:nvPr/>
        </p:nvSpPr>
        <p:spPr>
          <a:xfrm>
            <a:off x="5951984" y="141548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solidFill>
                  <a:prstClr val="white">
                    <a:lumMod val="85000"/>
                  </a:prstClr>
                </a:solidFill>
                <a:ea typeface="KoPub돋움체 Medium" panose="02020603020101020101" pitchFamily="18" charset="-127"/>
              </a:rPr>
              <a:t>목              차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3AC6699-DDDE-4A27-8DE4-5223AF2913AD}"/>
              </a:ext>
            </a:extLst>
          </p:cNvPr>
          <p:cNvCxnSpPr>
            <a:cxnSpLocks/>
          </p:cNvCxnSpPr>
          <p:nvPr/>
        </p:nvCxnSpPr>
        <p:spPr>
          <a:xfrm flipV="1">
            <a:off x="5951984" y="1456232"/>
            <a:ext cx="3656132" cy="357560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608512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경상북도 산불 피해면적에 따른 지도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871280"/>
            <a:ext cx="4407551" cy="36459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0" r="60056"/>
          <a:stretch/>
        </p:blipFill>
        <p:spPr>
          <a:xfrm>
            <a:off x="1343472" y="908720"/>
            <a:ext cx="2817700" cy="489654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4" t="34475" b="34026"/>
          <a:stretch/>
        </p:blipFill>
        <p:spPr>
          <a:xfrm>
            <a:off x="4799856" y="2554999"/>
            <a:ext cx="1076009" cy="18821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174390" y="2683075"/>
            <a:ext cx="4205456" cy="484349"/>
          </a:xfrm>
          <a:prstGeom prst="rect">
            <a:avLst/>
          </a:prstGeom>
          <a:noFill/>
          <a:ln w="44450">
            <a:solidFill>
              <a:srgbClr val="99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31704" y="6021288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포항과 칠곡에서 산불 피해면적이 넓음을 파악</a:t>
            </a:r>
            <a:endParaRPr lang="ko-KR" altLang="en-US" sz="24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35053" y="6549687"/>
            <a:ext cx="571648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390" y="1552114"/>
            <a:ext cx="599525" cy="2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36296" y="766018"/>
            <a:ext cx="658823" cy="652183"/>
            <a:chOff x="5219660" y="2647960"/>
            <a:chExt cx="658823" cy="652183"/>
          </a:xfrm>
        </p:grpSpPr>
        <p:sp>
          <p:nvSpPr>
            <p:cNvPr id="168" name="Oval 30"/>
            <p:cNvSpPr/>
            <p:nvPr/>
          </p:nvSpPr>
          <p:spPr>
            <a:xfrm>
              <a:off x="5219660" y="2647960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0" name="Oval 35"/>
            <p:cNvSpPr/>
            <p:nvPr/>
          </p:nvSpPr>
          <p:spPr>
            <a:xfrm>
              <a:off x="5231904" y="2653564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ea typeface="나눔바른고딕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방법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회귀분석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5360" y="1556792"/>
            <a:ext cx="6310069" cy="405910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35360" y="3933056"/>
            <a:ext cx="2304256" cy="44688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1919536" y="2492896"/>
            <a:ext cx="4536504" cy="1440160"/>
          </a:xfrm>
          <a:prstGeom prst="bentConnector3">
            <a:avLst>
              <a:gd name="adj1" fmla="val 1102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409" y="880653"/>
            <a:ext cx="460597" cy="4605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09054" y="961439"/>
            <a:ext cx="7612061" cy="3892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KoPub돋움체 Bold"/>
                <a:ea typeface="KoPub돋움체 Bold"/>
              </a:rPr>
              <a:t>풍속과 습도가 시군별 피해면적에 영향을 미치는가에 관한 회귀분석</a:t>
            </a:r>
            <a:endParaRPr lang="en-GB" sz="2000"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400" y="6074132"/>
            <a:ext cx="108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평균풍속이 강하고 평균상대습도가 낮을수록</a:t>
            </a:r>
            <a:r>
              <a:rPr lang="en-US" altLang="ko-KR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군별 피해 면적 증가</a:t>
            </a:r>
            <a:endParaRPr lang="en-US" altLang="ko-KR" sz="28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40016" y="1629459"/>
            <a:ext cx="6096000" cy="3920979"/>
            <a:chOff x="6264696" y="1359251"/>
            <a:chExt cx="6096000" cy="3920979"/>
          </a:xfrm>
        </p:grpSpPr>
        <p:sp>
          <p:nvSpPr>
            <p:cNvPr id="21" name="직사각형 20"/>
            <p:cNvSpPr/>
            <p:nvPr/>
          </p:nvSpPr>
          <p:spPr>
            <a:xfrm>
              <a:off x="6264696" y="1363452"/>
              <a:ext cx="6096000" cy="3888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회귀계수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>
                  <a:latin typeface="KoPub돋움체 Medium"/>
                  <a:ea typeface="KoPub돋움체 Medium"/>
                </a:rPr>
                <a:t>평균풍속은 </a:t>
              </a: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1.98 </a:t>
              </a:r>
              <a:r>
                <a:rPr lang="en-US" altLang="ko-KR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평균상대습도는 </a:t>
              </a: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-0.59</a:t>
              </a:r>
            </a:p>
            <a:p>
              <a:pPr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유의성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>
                  <a:latin typeface="KoPub돋움체 Medium"/>
                  <a:ea typeface="KoPub돋움체 Medium"/>
                </a:rPr>
                <a:t>모든 변수와 모형의 </a:t>
              </a:r>
              <a:r>
                <a:rPr lang="en-US" altLang="ko-KR">
                  <a:latin typeface="KoPub돋움체 Medium"/>
                  <a:ea typeface="KoPub돋움체 Medium"/>
                </a:rPr>
                <a:t>P-Value</a:t>
              </a:r>
              <a:r>
                <a:rPr lang="ko-KR" altLang="en-US">
                  <a:latin typeface="KoPub돋움체 Medium"/>
                  <a:ea typeface="KoPub돋움체 Medium"/>
                </a:rPr>
                <a:t>는 </a:t>
              </a:r>
              <a:r>
                <a:rPr lang="en-US" altLang="ko-KR" b="1">
                  <a:latin typeface="KoPub돋움체 Medium"/>
                  <a:ea typeface="KoPub돋움체 Medium"/>
                </a:rPr>
                <a:t>0</a:t>
              </a:r>
              <a:r>
                <a:rPr lang="ko-KR" altLang="en-US" b="1">
                  <a:latin typeface="KoPub돋움체 Medium"/>
                  <a:ea typeface="KoPub돋움체 Medium"/>
                </a:rPr>
                <a:t>에 가까움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400" b="1">
                  <a:latin typeface="KoPub돋움체 Medium"/>
                  <a:ea typeface="KoPub돋움체 Medium"/>
                </a:rPr>
                <a:t>R2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0.07</a:t>
              </a:r>
              <a:r>
                <a:rPr lang="ko-KR" altLang="en-US">
                  <a:latin typeface="KoPub돋움체 Medium"/>
                  <a:ea typeface="KoPub돋움체 Medium"/>
                </a:rPr>
                <a:t>로 낮은 값을 가짐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>
                  <a:latin typeface="KoPub돋움체 Medium"/>
                  <a:ea typeface="KoPub돋움체 Medium"/>
                </a:rPr>
                <a:t>( </a:t>
              </a:r>
              <a:r>
                <a:rPr lang="ko-KR" altLang="en-US" sz="1400" b="1">
                  <a:latin typeface="KoPub돋움체 Medium"/>
                  <a:ea typeface="KoPub돋움체 Medium"/>
                </a:rPr>
                <a:t>기상 데이터의 특성상 월별 지역별 평균으로 구성되어 있기 때문 </a:t>
              </a:r>
              <a:r>
                <a:rPr lang="en-US" altLang="ko-KR" sz="1400" b="1">
                  <a:latin typeface="KoPub돋움체 Medium"/>
                  <a:ea typeface="KoPub돋움체 Medium"/>
                </a:rPr>
                <a:t>)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8" name="모서리가 둥근 직사각형 6"/>
            <p:cNvSpPr/>
            <p:nvPr/>
          </p:nvSpPr>
          <p:spPr>
            <a:xfrm>
              <a:off x="6625011" y="1359251"/>
              <a:ext cx="5460501" cy="38075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70" name="직선 연결선 169"/>
          <p:cNvCxnSpPr/>
          <p:nvPr/>
        </p:nvCxnSpPr>
        <p:spPr>
          <a:xfrm>
            <a:off x="1141271" y="6597352"/>
            <a:ext cx="98873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Oval 35">
            <a:extLst>
              <a:ext uri="{FF2B5EF4-FFF2-40B4-BE49-F238E27FC236}">
                <a16:creationId xmlns="" xmlns:a16="http://schemas.microsoft.com/office/drawing/2014/main" id="{3C12A359-83F9-4DF6-B3CC-AE6C3D3C52AC}"/>
              </a:ext>
            </a:extLst>
          </p:cNvPr>
          <p:cNvSpPr/>
          <p:nvPr/>
        </p:nvSpPr>
        <p:spPr>
          <a:xfrm>
            <a:off x="548540" y="771622"/>
            <a:ext cx="646579" cy="646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8" y="889328"/>
            <a:ext cx="378859" cy="378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295940" y="889328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히스토그램을 통해 월별 발생빈도 파악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00808"/>
            <a:ext cx="4923484" cy="4914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57966"/>
          <a:stretch/>
        </p:blipFill>
        <p:spPr>
          <a:xfrm>
            <a:off x="6055381" y="1844824"/>
            <a:ext cx="6089291" cy="7782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57217"/>
          <a:stretch/>
        </p:blipFill>
        <p:spPr>
          <a:xfrm>
            <a:off x="6055381" y="5445224"/>
            <a:ext cx="6089291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461" y="2780928"/>
            <a:ext cx="3510093" cy="25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Oval 35">
            <a:extLst>
              <a:ext uri="{FF2B5EF4-FFF2-40B4-BE49-F238E27FC236}">
                <a16:creationId xmlns="" xmlns:a16="http://schemas.microsoft.com/office/drawing/2014/main" id="{3C12A359-83F9-4DF6-B3CC-AE6C3D3C52AC}"/>
              </a:ext>
            </a:extLst>
          </p:cNvPr>
          <p:cNvSpPr/>
          <p:nvPr/>
        </p:nvSpPr>
        <p:spPr>
          <a:xfrm>
            <a:off x="548540" y="771622"/>
            <a:ext cx="646579" cy="646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8" y="889328"/>
            <a:ext cx="378859" cy="378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295940" y="889328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히스토그램을 통해 월별 발생빈도 파악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00808"/>
            <a:ext cx="4923484" cy="491433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775520" y="1561916"/>
            <a:ext cx="1080120" cy="108012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47128" y="2276571"/>
            <a:ext cx="3234640" cy="1296144"/>
          </a:xfrm>
          <a:prstGeom prst="straightConnector1">
            <a:avLst/>
          </a:prstGeom>
          <a:ln w="38100">
            <a:solidFill>
              <a:srgbClr val="0BB3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2041" y="3385430"/>
            <a:ext cx="548259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월별 산불 발생빈도에 대한 히스토그램을 통해</a:t>
            </a:r>
            <a:endParaRPr lang="en-US" altLang="ko-KR" sz="23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30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230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</a:t>
            </a:r>
            <a:r>
              <a:rPr lang="ko-KR" altLang="en-US" sz="23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230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230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</a:t>
            </a:r>
            <a:r>
              <a:rPr lang="ko-KR" altLang="en-US" sz="23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산불이 자주 발생함을 확인</a:t>
            </a:r>
            <a:endParaRPr lang="ko-KR" altLang="en-US" sz="23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2040" y="3335207"/>
            <a:ext cx="5482591" cy="1245921"/>
          </a:xfrm>
          <a:prstGeom prst="rect">
            <a:avLst/>
          </a:prstGeom>
          <a:noFill/>
          <a:ln w="44450">
            <a:solidFill>
              <a:srgbClr val="0BB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36296" y="766018"/>
            <a:ext cx="658823" cy="652183"/>
            <a:chOff x="5219660" y="2647960"/>
            <a:chExt cx="658823" cy="652183"/>
          </a:xfrm>
        </p:grpSpPr>
        <p:sp>
          <p:nvSpPr>
            <p:cNvPr id="168" name="Oval 30"/>
            <p:cNvSpPr/>
            <p:nvPr/>
          </p:nvSpPr>
          <p:spPr>
            <a:xfrm>
              <a:off x="5219660" y="2647960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0" name="Oval 35"/>
            <p:cNvSpPr/>
            <p:nvPr/>
          </p:nvSpPr>
          <p:spPr>
            <a:xfrm>
              <a:off x="5231904" y="2653564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ea typeface="나눔바른고딕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방법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회귀분석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2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5360" y="1619170"/>
            <a:ext cx="6474808" cy="404207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35360" y="4005064"/>
            <a:ext cx="2592288" cy="432048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2207569" y="2636912"/>
            <a:ext cx="4248471" cy="1368152"/>
          </a:xfrm>
          <a:prstGeom prst="bentConnector3">
            <a:avLst>
              <a:gd name="adj1" fmla="val -56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409" y="880653"/>
            <a:ext cx="460597" cy="4605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09054" y="961439"/>
            <a:ext cx="7364411" cy="3892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KoPub돋움체 Bold"/>
                <a:ea typeface="KoPub돋움체 Bold"/>
              </a:rPr>
              <a:t>풍속과 습도가 월별 발생빈도에 영향을 미치는가에 관한 회귀분석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5400" y="6074132"/>
            <a:ext cx="108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평균풍속이 강하고 평균상대습도가 낮을수록</a:t>
            </a:r>
            <a:r>
              <a:rPr lang="en-US" altLang="ko-KR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월별 발생 빈도 증가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240016" y="1629459"/>
            <a:ext cx="6096000" cy="3893136"/>
            <a:chOff x="6264696" y="1359251"/>
            <a:chExt cx="6096000" cy="3893136"/>
          </a:xfrm>
        </p:grpSpPr>
        <p:sp>
          <p:nvSpPr>
            <p:cNvPr id="21" name="직사각형 20"/>
            <p:cNvSpPr/>
            <p:nvPr/>
          </p:nvSpPr>
          <p:spPr>
            <a:xfrm>
              <a:off x="6264696" y="1363452"/>
              <a:ext cx="6096000" cy="3888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회귀계수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>
                  <a:latin typeface="KoPub돋움체 Medium"/>
                  <a:ea typeface="KoPub돋움체 Medium"/>
                </a:rPr>
                <a:t>평균풍속은 </a:t>
              </a: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3.07 </a:t>
              </a:r>
              <a:r>
                <a:rPr lang="en-US" altLang="ko-KR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평균상대습도는 </a:t>
              </a: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-1.35</a:t>
              </a:r>
            </a:p>
            <a:p>
              <a:pPr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유의성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>
                  <a:latin typeface="KoPub돋움체 Medium"/>
                  <a:ea typeface="KoPub돋움체 Medium"/>
                </a:rPr>
                <a:t>모든 변수와 모형의 </a:t>
              </a:r>
              <a:r>
                <a:rPr lang="en-US" altLang="ko-KR">
                  <a:latin typeface="KoPub돋움체 Medium"/>
                  <a:ea typeface="KoPub돋움체 Medium"/>
                </a:rPr>
                <a:t>P-Value</a:t>
              </a:r>
              <a:r>
                <a:rPr lang="ko-KR" altLang="en-US">
                  <a:latin typeface="KoPub돋움체 Medium"/>
                  <a:ea typeface="KoPub돋움체 Medium"/>
                </a:rPr>
                <a:t>는 </a:t>
              </a:r>
              <a:r>
                <a:rPr lang="en-US" altLang="ko-KR" b="1">
                  <a:latin typeface="KoPub돋움체 Medium"/>
                  <a:ea typeface="KoPub돋움체 Medium"/>
                </a:rPr>
                <a:t>0</a:t>
              </a:r>
              <a:r>
                <a:rPr lang="ko-KR" altLang="en-US" b="1">
                  <a:latin typeface="KoPub돋움체 Medium"/>
                  <a:ea typeface="KoPub돋움체 Medium"/>
                </a:rPr>
                <a:t>에 가까움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400" b="1">
                  <a:latin typeface="KoPub돋움체 Medium"/>
                  <a:ea typeface="KoPub돋움체 Medium"/>
                </a:rPr>
                <a:t>R2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0.06</a:t>
              </a:r>
              <a:r>
                <a:rPr lang="ko-KR" altLang="en-US">
                  <a:latin typeface="KoPub돋움체 Medium"/>
                  <a:ea typeface="KoPub돋움체 Medium"/>
                </a:rPr>
                <a:t>으로 낮은 값을 가짐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>
                  <a:latin typeface="KoPub돋움체 Medium"/>
                  <a:ea typeface="KoPub돋움체 Medium"/>
                </a:rPr>
                <a:t>( </a:t>
              </a:r>
              <a:r>
                <a:rPr lang="ko-KR" altLang="en-US" sz="1400" b="1">
                  <a:latin typeface="KoPub돋움체 Medium"/>
                  <a:ea typeface="KoPub돋움체 Medium"/>
                </a:rPr>
                <a:t>기상 데이터의 특성상 월별 지역별 평균으로 구성되어 있기 때문 </a:t>
              </a:r>
              <a:r>
                <a:rPr lang="en-US" altLang="ko-KR" sz="1400" b="1">
                  <a:latin typeface="KoPub돋움체 Medium"/>
                  <a:ea typeface="KoPub돋움체 Medium"/>
                </a:rPr>
                <a:t>)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8" name="모서리가 둥근 직사각형 6"/>
            <p:cNvSpPr/>
            <p:nvPr/>
          </p:nvSpPr>
          <p:spPr>
            <a:xfrm>
              <a:off x="6625011" y="1359251"/>
              <a:ext cx="5460501" cy="38075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69" name="직선 연결선 168"/>
          <p:cNvCxnSpPr/>
          <p:nvPr/>
        </p:nvCxnSpPr>
        <p:spPr>
          <a:xfrm>
            <a:off x="1141271" y="6597352"/>
            <a:ext cx="98873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36296" y="766018"/>
            <a:ext cx="658823" cy="652183"/>
            <a:chOff x="5219660" y="2647960"/>
            <a:chExt cx="658823" cy="652183"/>
          </a:xfrm>
        </p:grpSpPr>
        <p:sp>
          <p:nvSpPr>
            <p:cNvPr id="168" name="Oval 30"/>
            <p:cNvSpPr/>
            <p:nvPr/>
          </p:nvSpPr>
          <p:spPr>
            <a:xfrm>
              <a:off x="5219660" y="2647960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0" name="Oval 35"/>
            <p:cNvSpPr/>
            <p:nvPr/>
          </p:nvSpPr>
          <p:spPr>
            <a:xfrm>
              <a:off x="5231904" y="2653564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ea typeface="나눔바른고딕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방법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회귀분석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8023" y="1516326"/>
            <a:ext cx="6363650" cy="522504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1344" y="3645024"/>
            <a:ext cx="3024336" cy="201622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409" y="880653"/>
            <a:ext cx="460597" cy="4605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09054" y="961439"/>
            <a:ext cx="4506911" cy="3892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KoPub돋움체 Bold"/>
                <a:ea typeface="KoPub돋움체 Bold"/>
              </a:rPr>
              <a:t>월에 따른 풍속의 변화에 관한 회귀분석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2064" y="5373216"/>
            <a:ext cx="540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월에 따라서 풍속이 변화</a:t>
            </a:r>
          </a:p>
          <a:p>
            <a:pPr lvl="0">
              <a:defRPr/>
            </a:pPr>
            <a:endParaRPr lang="en-US" altLang="ko-KR" sz="19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1~5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월이 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6~11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월보다 상대적으로 풍속이 강함 </a:t>
            </a:r>
            <a:endParaRPr lang="en-US" altLang="ko-KR" sz="19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월은 유의하지 않으므로 고려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 )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264696" y="1196752"/>
            <a:ext cx="6096000" cy="4163918"/>
            <a:chOff x="6289376" y="1223589"/>
            <a:chExt cx="6096000" cy="4163918"/>
          </a:xfrm>
        </p:grpSpPr>
        <p:sp>
          <p:nvSpPr>
            <p:cNvPr id="21" name="직사각형 20"/>
            <p:cNvSpPr/>
            <p:nvPr/>
          </p:nvSpPr>
          <p:spPr>
            <a:xfrm>
              <a:off x="6289376" y="1223589"/>
              <a:ext cx="6096000" cy="41639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회귀계수</a:t>
              </a:r>
            </a:p>
            <a:p>
              <a:pPr algn="ctr"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1</a:t>
              </a:r>
              <a:r>
                <a:rPr lang="ko-KR" altLang="en-US">
                  <a:latin typeface="KoPub돋움체 Medium"/>
                  <a:ea typeface="KoPub돋움체 Medium"/>
                </a:rPr>
                <a:t>월을 기준으로 월 마다 각 추정값에 맞게 변화  </a:t>
              </a:r>
            </a:p>
            <a:p>
              <a:pPr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유의성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12</a:t>
              </a:r>
              <a:r>
                <a:rPr lang="ko-KR" altLang="en-US">
                  <a:latin typeface="KoPub돋움체 Medium"/>
                  <a:ea typeface="KoPub돋움체 Medium"/>
                </a:rPr>
                <a:t>월인 경우를 제외한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>
                  <a:latin typeface="KoPub돋움체 Medium"/>
                  <a:ea typeface="KoPub돋움체 Medium"/>
                </a:rPr>
                <a:t>변수와 모형의 </a:t>
              </a:r>
              <a:r>
                <a:rPr lang="en-US" altLang="ko-KR">
                  <a:latin typeface="KoPub돋움체 Medium"/>
                  <a:ea typeface="KoPub돋움체 Medium"/>
                </a:rPr>
                <a:t>P-Value</a:t>
              </a:r>
              <a:r>
                <a:rPr lang="ko-KR" altLang="en-US">
                  <a:latin typeface="KoPub돋움체 Medium"/>
                  <a:ea typeface="KoPub돋움체 Medium"/>
                </a:rPr>
                <a:t>는 </a:t>
              </a:r>
              <a:r>
                <a:rPr lang="en-US" altLang="ko-KR" b="1">
                  <a:latin typeface="KoPub돋움체 Medium"/>
                  <a:ea typeface="KoPub돋움체 Medium"/>
                </a:rPr>
                <a:t>0.1</a:t>
              </a:r>
              <a:r>
                <a:rPr lang="ko-KR" altLang="en-US" b="1">
                  <a:latin typeface="KoPub돋움체 Medium"/>
                  <a:ea typeface="KoPub돋움체 Medium"/>
                </a:rPr>
                <a:t>보다 작음</a:t>
              </a:r>
              <a:endParaRPr lang="en-US" altLang="ko-KR" sz="2400" b="1">
                <a:latin typeface="KoPub돋움체 Medium"/>
                <a:ea typeface="KoPub돋움체 Medium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400" b="1">
                  <a:latin typeface="KoPub돋움체 Medium"/>
                  <a:ea typeface="KoPub돋움체 Medium"/>
                </a:rPr>
                <a:t>R2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0.02</a:t>
              </a:r>
              <a:r>
                <a:rPr lang="ko-KR" altLang="en-US">
                  <a:latin typeface="KoPub돋움체 Medium"/>
                  <a:ea typeface="KoPub돋움체 Medium"/>
                </a:rPr>
                <a:t>로 낮은 값을 가짐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>
                  <a:latin typeface="KoPub돋움체 Medium"/>
                  <a:ea typeface="KoPub돋움체 Medium"/>
                </a:rPr>
                <a:t>( </a:t>
              </a:r>
              <a:r>
                <a:rPr lang="ko-KR" altLang="en-US" sz="1400" b="1">
                  <a:latin typeface="KoPub돋움체 Medium"/>
                  <a:ea typeface="KoPub돋움체 Medium"/>
                </a:rPr>
                <a:t>기상 데이터의 특성상 월별 지역별 평균으로 구성되어 있기 때문 </a:t>
              </a:r>
              <a:r>
                <a:rPr lang="en-US" altLang="ko-KR" sz="1400" b="1">
                  <a:latin typeface="KoPub돋움체 Medium"/>
                  <a:ea typeface="KoPub돋움체 Medium"/>
                </a:rPr>
                <a:t>)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8" name="모서리가 둥근 직사각형 6"/>
            <p:cNvSpPr/>
            <p:nvPr/>
          </p:nvSpPr>
          <p:spPr>
            <a:xfrm>
              <a:off x="6625011" y="1359251"/>
              <a:ext cx="5460501" cy="38075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69" name="직선 연결선 168"/>
          <p:cNvCxnSpPr/>
          <p:nvPr/>
        </p:nvCxnSpPr>
        <p:spPr>
          <a:xfrm>
            <a:off x="6744072" y="5805264"/>
            <a:ext cx="29398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36296" y="766018"/>
            <a:ext cx="658823" cy="652183"/>
            <a:chOff x="5219660" y="2647960"/>
            <a:chExt cx="658823" cy="652183"/>
          </a:xfrm>
        </p:grpSpPr>
        <p:sp>
          <p:nvSpPr>
            <p:cNvPr id="168" name="Oval 30"/>
            <p:cNvSpPr/>
            <p:nvPr/>
          </p:nvSpPr>
          <p:spPr>
            <a:xfrm>
              <a:off x="5219660" y="2647960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0" name="Oval 35"/>
            <p:cNvSpPr/>
            <p:nvPr/>
          </p:nvSpPr>
          <p:spPr>
            <a:xfrm>
              <a:off x="5231904" y="2653564"/>
              <a:ext cx="646579" cy="6465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ea typeface="나눔바른고딕"/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방법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회귀분석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2808" y="1516326"/>
            <a:ext cx="6034079" cy="522504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3352" y="3645024"/>
            <a:ext cx="2880320" cy="201622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409" y="880653"/>
            <a:ext cx="460597" cy="4605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09053" y="961439"/>
            <a:ext cx="5002212" cy="3892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KoPub돋움체 Bold"/>
                <a:ea typeface="KoPub돋움체 Bold"/>
              </a:rPr>
              <a:t>월에 따른 상대습도의 변화에 관한 회귀분석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2064" y="5373216"/>
            <a:ext cx="540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월에 따라서 상대습도가 변화</a:t>
            </a:r>
          </a:p>
          <a:p>
            <a:pPr lvl="0">
              <a:defRPr/>
            </a:pPr>
            <a:endParaRPr lang="en-US" altLang="ko-KR" sz="19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1~5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월이 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6~11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월보다 상대적으로 상대습도가 낮음 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월은 유의하지 않으므로 고려</a:t>
            </a:r>
            <a:r>
              <a:rPr lang="en-US" altLang="ko-KR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 )</a:t>
            </a:r>
            <a:r>
              <a:rPr lang="ko-KR" altLang="en-US" sz="19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264696" y="1196752"/>
            <a:ext cx="6096000" cy="4168110"/>
            <a:chOff x="6289376" y="1223589"/>
            <a:chExt cx="6096000" cy="4168110"/>
          </a:xfrm>
        </p:grpSpPr>
        <p:sp>
          <p:nvSpPr>
            <p:cNvPr id="21" name="직사각형 20"/>
            <p:cNvSpPr/>
            <p:nvPr/>
          </p:nvSpPr>
          <p:spPr>
            <a:xfrm>
              <a:off x="6289376" y="1223589"/>
              <a:ext cx="6096000" cy="4168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회귀계수</a:t>
              </a:r>
            </a:p>
            <a:p>
              <a:pPr algn="ctr"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1</a:t>
              </a:r>
              <a:r>
                <a:rPr lang="ko-KR" altLang="en-US">
                  <a:latin typeface="KoPub돋움체 Medium"/>
                  <a:ea typeface="KoPub돋움체 Medium"/>
                </a:rPr>
                <a:t>월을 기준으로 월 마다 각 추정값에 맞게 변화  </a:t>
              </a:r>
            </a:p>
            <a:p>
              <a:pPr algn="ctr"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유의성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12</a:t>
              </a:r>
              <a:r>
                <a:rPr lang="ko-KR" altLang="en-US">
                  <a:latin typeface="KoPub돋움체 Medium"/>
                  <a:ea typeface="KoPub돋움체 Medium"/>
                </a:rPr>
                <a:t>월인 경우를 제외한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>
                  <a:latin typeface="KoPub돋움체 Medium"/>
                  <a:ea typeface="KoPub돋움체 Medium"/>
                </a:rPr>
                <a:t>변수와 모형의 </a:t>
              </a:r>
              <a:r>
                <a:rPr lang="en-US" altLang="ko-KR">
                  <a:latin typeface="KoPub돋움체 Medium"/>
                  <a:ea typeface="KoPub돋움체 Medium"/>
                </a:rPr>
                <a:t>P-Value</a:t>
              </a:r>
              <a:r>
                <a:rPr lang="ko-KR" altLang="en-US">
                  <a:latin typeface="KoPub돋움체 Medium"/>
                  <a:ea typeface="KoPub돋움체 Medium"/>
                </a:rPr>
                <a:t>는 </a:t>
              </a:r>
              <a:r>
                <a:rPr lang="en-US" altLang="ko-KR" b="1">
                  <a:latin typeface="KoPub돋움체 Medium"/>
                  <a:ea typeface="KoPub돋움체 Medium"/>
                </a:rPr>
                <a:t>0</a:t>
              </a:r>
              <a:r>
                <a:rPr lang="ko-KR" altLang="en-US" b="1">
                  <a:latin typeface="KoPub돋움체 Medium"/>
                  <a:ea typeface="KoPub돋움체 Medium"/>
                </a:rPr>
                <a:t>에 가까움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400" b="1">
                  <a:latin typeface="KoPub돋움체 Medium"/>
                  <a:ea typeface="KoPub돋움체 Medium"/>
                </a:rPr>
                <a:t>R2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atin typeface="KoPub돋움체 Medium"/>
                  <a:ea typeface="KoPub돋움체 Medium"/>
                </a:rPr>
                <a:t>0.2</a:t>
              </a:r>
              <a:r>
                <a:rPr lang="ko-KR" altLang="en-US">
                  <a:latin typeface="KoPub돋움체 Medium"/>
                  <a:ea typeface="KoPub돋움체 Medium"/>
                </a:rPr>
                <a:t>로 낮은 값을 가짐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>
                  <a:latin typeface="KoPub돋움체 Medium"/>
                  <a:ea typeface="KoPub돋움체 Medium"/>
                </a:rPr>
                <a:t>( </a:t>
              </a:r>
              <a:r>
                <a:rPr lang="ko-KR" altLang="en-US" sz="1400" b="1">
                  <a:latin typeface="KoPub돋움체 Medium"/>
                  <a:ea typeface="KoPub돋움체 Medium"/>
                </a:rPr>
                <a:t>기상 데이터의 특성상 월별 지역별 평균으로 구성되어 있기 때문 </a:t>
              </a:r>
              <a:r>
                <a:rPr lang="en-US" altLang="ko-KR" sz="1400" b="1">
                  <a:latin typeface="KoPub돋움체 Medium"/>
                  <a:ea typeface="KoPub돋움체 Medium"/>
                </a:rPr>
                <a:t>)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altLang="ko-KR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8" name="모서리가 둥근 직사각형 6"/>
            <p:cNvSpPr/>
            <p:nvPr/>
          </p:nvSpPr>
          <p:spPr>
            <a:xfrm>
              <a:off x="6625011" y="1359251"/>
              <a:ext cx="5460501" cy="38075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70" name="직선 연결선 169"/>
          <p:cNvCxnSpPr/>
          <p:nvPr/>
        </p:nvCxnSpPr>
        <p:spPr>
          <a:xfrm>
            <a:off x="6744072" y="5805264"/>
            <a:ext cx="34547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4D90907-27EF-438F-AA02-A883C48516D2}"/>
              </a:ext>
            </a:extLst>
          </p:cNvPr>
          <p:cNvGrpSpPr/>
          <p:nvPr/>
        </p:nvGrpSpPr>
        <p:grpSpPr>
          <a:xfrm>
            <a:off x="3844117" y="692696"/>
            <a:ext cx="4680520" cy="934435"/>
            <a:chOff x="3772109" y="618613"/>
            <a:chExt cx="4680520" cy="93443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16CF4B7-6730-4932-93AE-08E5F389F5BD}"/>
                </a:ext>
              </a:extLst>
            </p:cNvPr>
            <p:cNvSpPr txBox="1"/>
            <p:nvPr/>
          </p:nvSpPr>
          <p:spPr>
            <a:xfrm>
              <a:off x="3971764" y="618613"/>
              <a:ext cx="4104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발생원인 빈도 분석</a:t>
              </a:r>
              <a:endPara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16" name="Picture 5">
              <a:extLst>
                <a:ext uri="{FF2B5EF4-FFF2-40B4-BE49-F238E27FC236}">
                  <a16:creationId xmlns="" xmlns:a16="http://schemas.microsoft.com/office/drawing/2014/main" id="{4B316843-F868-490F-A405-222AB0FC0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" t="3331" r="7896" b="94340"/>
            <a:stretch/>
          </p:blipFill>
          <p:spPr bwMode="auto">
            <a:xfrm>
              <a:off x="3772109" y="1476635"/>
              <a:ext cx="4680520" cy="7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1844824"/>
            <a:ext cx="691825" cy="691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43" y="2708920"/>
            <a:ext cx="2241039" cy="3676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56" y="3079898"/>
            <a:ext cx="6742627" cy="277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rcRect b="78437"/>
          <a:stretch/>
        </p:blipFill>
        <p:spPr>
          <a:xfrm>
            <a:off x="767408" y="3390917"/>
            <a:ext cx="9030678" cy="13342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l="1" t="21322" r="1060" b="56724"/>
          <a:stretch/>
        </p:blipFill>
        <p:spPr>
          <a:xfrm>
            <a:off x="767408" y="4785821"/>
            <a:ext cx="9073008" cy="13794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579970" y="2059360"/>
            <a:ext cx="737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~ 5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중에서 특히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3, 4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월의 산불 발생빈도가 높은 이유는 무엇일까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8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4D90907-27EF-438F-AA02-A883C48516D2}"/>
              </a:ext>
            </a:extLst>
          </p:cNvPr>
          <p:cNvGrpSpPr/>
          <p:nvPr/>
        </p:nvGrpSpPr>
        <p:grpSpPr>
          <a:xfrm>
            <a:off x="3844117" y="692696"/>
            <a:ext cx="4680520" cy="934435"/>
            <a:chOff x="3772109" y="618613"/>
            <a:chExt cx="4680520" cy="93443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16CF4B7-6730-4932-93AE-08E5F389F5BD}"/>
                </a:ext>
              </a:extLst>
            </p:cNvPr>
            <p:cNvSpPr txBox="1"/>
            <p:nvPr/>
          </p:nvSpPr>
          <p:spPr>
            <a:xfrm>
              <a:off x="3971764" y="618613"/>
              <a:ext cx="4104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발생원인 빈도 분석</a:t>
              </a:r>
              <a:endPara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16" name="Picture 5">
              <a:extLst>
                <a:ext uri="{FF2B5EF4-FFF2-40B4-BE49-F238E27FC236}">
                  <a16:creationId xmlns="" xmlns:a16="http://schemas.microsoft.com/office/drawing/2014/main" id="{4B316843-F868-490F-A405-222AB0FC0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" t="3331" r="7896" b="94340"/>
            <a:stretch/>
          </p:blipFill>
          <p:spPr bwMode="auto">
            <a:xfrm>
              <a:off x="3772109" y="1476635"/>
              <a:ext cx="4680520" cy="7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1844824"/>
            <a:ext cx="691825" cy="691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43675" r="43586" b="43667"/>
          <a:stretch/>
        </p:blipFill>
        <p:spPr>
          <a:xfrm>
            <a:off x="801044" y="2831014"/>
            <a:ext cx="5294956" cy="8140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2D77A97-D053-4CB3-80D2-23C9F13536D1}"/>
              </a:ext>
            </a:extLst>
          </p:cNvPr>
          <p:cNvSpPr txBox="1"/>
          <p:nvPr/>
        </p:nvSpPr>
        <p:spPr>
          <a:xfrm>
            <a:off x="7082009" y="3279406"/>
            <a:ext cx="4774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발생원인 </a:t>
            </a:r>
            <a:r>
              <a:rPr lang="en-US" altLang="ko-KR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 </a:t>
            </a:r>
            <a:r>
              <a:rPr lang="en-US" altLang="ko-KR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 </a:t>
            </a:r>
            <a:r>
              <a:rPr lang="ko-KR" altLang="en-US" sz="2400" b="1" smtClean="0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 실화</a:t>
            </a:r>
            <a:endParaRPr lang="en-US" altLang="ko-KR" sz="2400" b="1" smtClean="0">
              <a:solidFill>
                <a:srgbClr val="C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endParaRPr lang="en-US" altLang="ko-KR" sz="2400" b="1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기상원인인 습도와 풍속 이외에 실화 등의 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원인이 있을 것이라 추정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 실화의 원인이 월등히 높았음</a:t>
            </a:r>
            <a:r>
              <a:rPr lang="en-US" altLang="ko-KR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 실화를 바탕으로 월별 세분화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t="56413" r="43586"/>
          <a:stretch/>
        </p:blipFill>
        <p:spPr>
          <a:xfrm>
            <a:off x="801044" y="3669026"/>
            <a:ext cx="5294956" cy="28031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1044" y="3327028"/>
            <a:ext cx="4790900" cy="31799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91944" y="3498027"/>
            <a:ext cx="201622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579970" y="2059360"/>
            <a:ext cx="737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~ 5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중에서 특히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3, 4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월의 산불 발생빈도가 높은 이유는 무엇일까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1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9" b="13397"/>
          <a:stretch/>
        </p:blipFill>
        <p:spPr>
          <a:xfrm>
            <a:off x="767408" y="2536649"/>
            <a:ext cx="5582030" cy="41572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4D90907-27EF-438F-AA02-A883C48516D2}"/>
              </a:ext>
            </a:extLst>
          </p:cNvPr>
          <p:cNvGrpSpPr/>
          <p:nvPr/>
        </p:nvGrpSpPr>
        <p:grpSpPr>
          <a:xfrm>
            <a:off x="3844117" y="692696"/>
            <a:ext cx="4680520" cy="934435"/>
            <a:chOff x="3772109" y="618613"/>
            <a:chExt cx="4680520" cy="93443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16CF4B7-6730-4932-93AE-08E5F389F5BD}"/>
                </a:ext>
              </a:extLst>
            </p:cNvPr>
            <p:cNvSpPr txBox="1"/>
            <p:nvPr/>
          </p:nvSpPr>
          <p:spPr>
            <a:xfrm>
              <a:off x="3971764" y="618613"/>
              <a:ext cx="4104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발생원인 빈도 분석</a:t>
              </a:r>
              <a:endPara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16" name="Picture 5">
              <a:extLst>
                <a:ext uri="{FF2B5EF4-FFF2-40B4-BE49-F238E27FC236}">
                  <a16:creationId xmlns="" xmlns:a16="http://schemas.microsoft.com/office/drawing/2014/main" id="{4B316843-F868-490F-A405-222AB0FC0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" t="3331" r="7896" b="94340"/>
            <a:stretch/>
          </p:blipFill>
          <p:spPr bwMode="auto">
            <a:xfrm>
              <a:off x="3772109" y="1476635"/>
              <a:ext cx="4680520" cy="7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1844824"/>
            <a:ext cx="691825" cy="691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2D77A97-D053-4CB3-80D2-23C9F13536D1}"/>
              </a:ext>
            </a:extLst>
          </p:cNvPr>
          <p:cNvSpPr txBox="1"/>
          <p:nvPr/>
        </p:nvSpPr>
        <p:spPr>
          <a:xfrm>
            <a:off x="7082009" y="3279406"/>
            <a:ext cx="4774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발생원인 </a:t>
            </a:r>
            <a:r>
              <a:rPr lang="en-US" altLang="ko-KR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 </a:t>
            </a:r>
            <a:r>
              <a:rPr lang="en-US" altLang="ko-KR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 </a:t>
            </a:r>
            <a:r>
              <a:rPr lang="ko-KR" altLang="en-US" sz="2400" b="1" smtClean="0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 실화</a:t>
            </a:r>
            <a:endParaRPr lang="en-US" altLang="ko-KR" sz="2400" b="1" smtClean="0">
              <a:solidFill>
                <a:srgbClr val="C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endParaRPr lang="en-US" altLang="ko-KR" sz="2400" b="1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기상원인인 습도와 풍속 이외에 실화 등의 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원인이 있을 것이라 추정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 실화의 원인이 월등히 높았음</a:t>
            </a:r>
            <a:r>
              <a:rPr lang="en-US" altLang="ko-KR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 실화를 바탕으로 월별 세분화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879976" y="3501008"/>
            <a:ext cx="1729120" cy="15943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579970" y="2059360"/>
            <a:ext cx="737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~ 5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중에서 특히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3, 4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월의 산불 발생빈도가 높은 이유는 무엇일까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9571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4258124" cy="769441"/>
            <a:chOff x="536211" y="4423530"/>
            <a:chExt cx="4258124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01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30171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소개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="" xmlns:a16="http://schemas.microsoft.com/office/drawing/2014/main" id="{4B316843-F868-490F-A405-222AB0FC0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3331" r="7896" b="94340"/>
          <a:stretch/>
        </p:blipFill>
        <p:spPr bwMode="auto">
          <a:xfrm>
            <a:off x="3844117" y="1550718"/>
            <a:ext cx="4680520" cy="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1844824"/>
            <a:ext cx="691825" cy="691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6CF4B7-6730-4932-93AE-08E5F389F5BD}"/>
              </a:ext>
            </a:extLst>
          </p:cNvPr>
          <p:cNvSpPr txBox="1"/>
          <p:nvPr/>
        </p:nvSpPr>
        <p:spPr>
          <a:xfrm>
            <a:off x="3827748" y="694437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월별 입산자 실화 분석</a:t>
            </a:r>
            <a:endParaRPr lang="ko-KR" altLang="en-US" sz="3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22" y="2708920"/>
            <a:ext cx="6632106" cy="314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4" y="3101371"/>
            <a:ext cx="7567323" cy="30183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24" y="6203032"/>
            <a:ext cx="1656184" cy="236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579970" y="2059360"/>
            <a:ext cx="776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3, 4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월의 산불 발생빈도가 높은 이유는 그 달에 입산자가 많기 때문인가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627CD1-C82A-44AB-9886-7FF7EC159430}"/>
              </a:ext>
            </a:extLst>
          </p:cNvPr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="" xmlns:a16="http://schemas.microsoft.com/office/drawing/2014/main" id="{4B316843-F868-490F-A405-222AB0FC0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3331" r="7896" b="94340"/>
          <a:stretch/>
        </p:blipFill>
        <p:spPr bwMode="auto">
          <a:xfrm>
            <a:off x="3844117" y="1550718"/>
            <a:ext cx="4680520" cy="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1844824"/>
            <a:ext cx="691825" cy="691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6CF4B7-6730-4932-93AE-08E5F389F5BD}"/>
              </a:ext>
            </a:extLst>
          </p:cNvPr>
          <p:cNvSpPr txBox="1"/>
          <p:nvPr/>
        </p:nvSpPr>
        <p:spPr>
          <a:xfrm>
            <a:off x="3827748" y="694437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월별 입산자 실화 분석</a:t>
            </a:r>
            <a:endParaRPr lang="ko-KR" altLang="en-US" sz="3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579970" y="2059360"/>
            <a:ext cx="776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3, 4</a:t>
            </a: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월의 산불 발생빈도가 높은 이유는 그 달에 입산자가 많기 때문인가</a:t>
            </a:r>
            <a:r>
              <a: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GB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 r="2223" b="7766"/>
          <a:stretch/>
        </p:blipFill>
        <p:spPr>
          <a:xfrm>
            <a:off x="983432" y="2622804"/>
            <a:ext cx="4759972" cy="41044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2D77A97-D053-4CB3-80D2-23C9F13536D1}"/>
              </a:ext>
            </a:extLst>
          </p:cNvPr>
          <p:cNvSpPr txBox="1"/>
          <p:nvPr/>
        </p:nvSpPr>
        <p:spPr>
          <a:xfrm>
            <a:off x="6312024" y="3351759"/>
            <a:ext cx="554461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altLang="ko-KR" sz="2400" b="1" smtClean="0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3, 4</a:t>
            </a:r>
            <a:r>
              <a:rPr lang="ko-KR" altLang="en-US" sz="2400" b="1" smtClean="0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ko-KR" altLang="en-US" sz="24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가장 높음</a:t>
            </a:r>
            <a:endParaRPr lang="en-US" altLang="ko-KR" sz="2400" b="1" smtClean="0">
              <a:solidFill>
                <a:srgbClr val="C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endParaRPr lang="en-US" altLang="ko-KR" sz="2400" b="1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r>
              <a:rPr lang="en-US" altLang="ko-KR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~  5</a:t>
            </a: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중 특히 </a:t>
            </a:r>
            <a:r>
              <a:rPr lang="en-US" altLang="ko-KR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3,4</a:t>
            </a: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월에 산불 발생빈도가 높은 이유는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endParaRPr lang="en-US" altLang="ko-KR" sz="170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평균풍속</a:t>
            </a:r>
            <a:r>
              <a:rPr lang="en-US" altLang="ko-KR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평균상대습도의 원인 이외에 입산자가 많아지므로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endParaRPr lang="en-US" altLang="ko-KR" sz="170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입산자가 많은 </a:t>
            </a:r>
            <a:r>
              <a:rPr lang="en-US" altLang="ko-KR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3,4</a:t>
            </a:r>
            <a:r>
              <a:rPr lang="ko-KR" altLang="en-US" sz="17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월에 더 많은 화재가 발생</a:t>
            </a:r>
            <a:endParaRPr lang="en-US" altLang="ko-KR" sz="170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3037" y="3263199"/>
            <a:ext cx="5482591" cy="2470057"/>
          </a:xfrm>
          <a:prstGeom prst="rect">
            <a:avLst/>
          </a:prstGeom>
          <a:noFill/>
          <a:ln w="44450">
            <a:solidFill>
              <a:srgbClr val="0BB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-1" y="14496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5301678" cy="769441"/>
            <a:chOff x="536211" y="4423530"/>
            <a:chExt cx="5301678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04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40607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결과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380" y="5949280"/>
            <a:ext cx="11303431" cy="5284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  <a:defRPr/>
            </a:pPr>
            <a:r>
              <a:rPr lang="ko-KR" altLang="en-US" sz="22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풍속이 강하고 상대습도가 낮을때</a:t>
            </a:r>
            <a:r>
              <a:rPr lang="en-US" altLang="ko-KR" sz="22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2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산불의 피해면적과 발생빈도가 증가함</a:t>
            </a:r>
            <a:r>
              <a:rPr lang="en-US" altLang="ko-KR" sz="22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22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61622" y="1814937"/>
            <a:ext cx="0" cy="3918319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103" y="4203710"/>
            <a:ext cx="44882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0">
                <a:latin typeface="KoPub돋움체 Light"/>
                <a:ea typeface="KoPub돋움체 Light"/>
                <a:cs typeface="Times New Roman"/>
              </a:rPr>
              <a:t>가장 큰 발생 원인인 입산자 실화로 인한 </a:t>
            </a:r>
            <a:endParaRPr lang="en-US" altLang="ko-KR" b="0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0" smtClean="0">
                <a:latin typeface="KoPub돋움체 Light"/>
                <a:ea typeface="KoPub돋움체 Light"/>
                <a:cs typeface="Times New Roman"/>
              </a:rPr>
              <a:t>화재 </a:t>
            </a:r>
            <a:r>
              <a:rPr lang="ko-KR" altLang="en-US" b="0">
                <a:latin typeface="KoPub돋움체 Light"/>
                <a:ea typeface="KoPub돋움체 Light"/>
                <a:cs typeface="Times New Roman"/>
              </a:rPr>
              <a:t>발생이 </a:t>
            </a:r>
            <a:r>
              <a:rPr lang="en-US" altLang="ko-KR" b="0">
                <a:latin typeface="KoPub돋움체 Light"/>
                <a:ea typeface="KoPub돋움체 Light"/>
                <a:cs typeface="Times New Roman"/>
              </a:rPr>
              <a:t>3,4</a:t>
            </a:r>
            <a:r>
              <a:rPr lang="ko-KR" altLang="en-US" b="0">
                <a:latin typeface="KoPub돋움체 Light"/>
                <a:ea typeface="KoPub돋움체 Light"/>
                <a:cs typeface="Times New Roman"/>
              </a:rPr>
              <a:t>월에 많기 때문에 특히 </a:t>
            </a:r>
            <a:r>
              <a:rPr lang="en-US" altLang="ko-KR" b="0">
                <a:latin typeface="KoPub돋움체 Light"/>
                <a:ea typeface="KoPub돋움체 Light"/>
                <a:cs typeface="Times New Roman"/>
              </a:rPr>
              <a:t>3,4</a:t>
            </a:r>
            <a:r>
              <a:rPr lang="ko-KR" altLang="en-US" b="0">
                <a:latin typeface="KoPub돋움체 Light"/>
                <a:ea typeface="KoPub돋움체 Light"/>
                <a:cs typeface="Times New Roman"/>
              </a:rPr>
              <a:t>월에 많은 산불이 발생함을 알 수 있음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37986" y="1974316"/>
            <a:ext cx="45365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KoPub돋움체 Light"/>
                <a:ea typeface="KoPub돋움체 Light"/>
              </a:rPr>
              <a:t>풍속이 강하고 상대습도가 낮을 때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월별 </a:t>
            </a:r>
            <a:r>
              <a:rPr lang="ko-KR" altLang="en-US">
                <a:latin typeface="KoPub돋움체 Light"/>
                <a:ea typeface="KoPub돋움체 Light"/>
              </a:rPr>
              <a:t>발생빈도가 증가하고</a:t>
            </a:r>
            <a:r>
              <a:rPr lang="en-US" altLang="ko-KR">
                <a:latin typeface="KoPub돋움체 Light"/>
                <a:ea typeface="KoPub돋움체 Light"/>
              </a:rPr>
              <a:t>,</a:t>
            </a:r>
            <a:r>
              <a:rPr lang="ko-KR" altLang="en-US">
                <a:latin typeface="KoPub돋움체 Light"/>
                <a:ea typeface="KoPub돋움체 Light"/>
              </a:rPr>
              <a:t> 월에 따라 풍속과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상대습도가 </a:t>
            </a:r>
            <a:r>
              <a:rPr lang="ko-KR" altLang="en-US">
                <a:latin typeface="KoPub돋움체 Light"/>
                <a:ea typeface="KoPub돋움체 Light"/>
              </a:rPr>
              <a:t>변화하기 때문에 이 예측을 통해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산불 </a:t>
            </a:r>
            <a:r>
              <a:rPr lang="ko-KR" altLang="en-US">
                <a:latin typeface="KoPub돋움체 Light"/>
                <a:ea typeface="KoPub돋움체 Light"/>
              </a:rPr>
              <a:t>발생빈도에풍속과 상대습도가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영향을 </a:t>
            </a:r>
            <a:r>
              <a:rPr lang="ko-KR" altLang="en-US">
                <a:latin typeface="KoPub돋움체 Light"/>
                <a:ea typeface="KoPub돋움체 Light"/>
              </a:rPr>
              <a:t>미친다는 것을 알 수 있음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0822" y="2604682"/>
            <a:ext cx="5040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KoPub돋움체 Light"/>
                <a:ea typeface="KoPub돋움체 Light"/>
                <a:cs typeface="Times New Roman"/>
              </a:rPr>
              <a:t>풍속이 강하고 상대습도가 낮을 때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지역별 </a:t>
            </a:r>
            <a:r>
              <a:rPr lang="ko-KR" altLang="en-US">
                <a:latin typeface="KoPub돋움체 Light"/>
                <a:ea typeface="KoPub돋움체 Light"/>
                <a:cs typeface="Times New Roman"/>
              </a:rPr>
              <a:t>피해면적이 증가하기 때문에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이 </a:t>
            </a:r>
            <a:r>
              <a:rPr lang="ko-KR" altLang="en-US">
                <a:latin typeface="KoPub돋움체 Light"/>
                <a:ea typeface="KoPub돋움체 Light"/>
                <a:cs typeface="Times New Roman"/>
              </a:rPr>
              <a:t>예측을 통해 피해면적에는 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풍속과 </a:t>
            </a:r>
            <a:r>
              <a:rPr lang="ko-KR" altLang="en-US">
                <a:latin typeface="KoPub돋움체 Light"/>
                <a:ea typeface="KoPub돋움체 Light"/>
                <a:cs typeface="Times New Roman"/>
              </a:rPr>
              <a:t>상대습도가 영향을 미친다는 것을 알 수 있음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991544" y="6525344"/>
            <a:ext cx="8352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1633" y="1340768"/>
            <a:ext cx="4580820" cy="4487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bg1"/>
                </a:solidFill>
                <a:latin typeface="KoPub돋움체 Medium"/>
                <a:ea typeface="KoPub돋움체 Medium"/>
              </a:rPr>
              <a:t>지역별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3670" y="1347915"/>
            <a:ext cx="4580820" cy="4510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bg1"/>
                </a:solidFill>
                <a:latin typeface="KoPub돋움체 Medium"/>
                <a:ea typeface="KoPub돋움체 Medium"/>
              </a:rPr>
              <a:t>월별</a:t>
            </a:r>
          </a:p>
        </p:txBody>
      </p:sp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5056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6112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2767331" cy="769441"/>
            <a:chOff x="536211" y="4423530"/>
            <a:chExt cx="276733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05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1526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한계점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9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05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한계점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1753" y="980728"/>
            <a:ext cx="6125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KoPub돋움체 Medium"/>
                <a:ea typeface="KoPub돋움체 Medium"/>
              </a:rPr>
              <a:t>평균값으로 구성된 기상 데이터의 사용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7689" y="4943057"/>
            <a:ext cx="972108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 smtClean="0">
                <a:latin typeface="KoPub돋움체 Medium"/>
                <a:ea typeface="KoPub돋움체 Medium"/>
              </a:rPr>
              <a:t>기상관측소의 부족으로 관측소가 없는 지역들은 주변 지역의 값들을 사용하였음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</a:p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 smtClean="0">
                <a:latin typeface="KoPub돋움체 Medium"/>
                <a:ea typeface="KoPub돋움체 Medium"/>
              </a:rPr>
              <a:t>모든 지역에 관측소가 존재하였다면</a:t>
            </a:r>
            <a:r>
              <a:rPr lang="en-US" altLang="ko-KR" sz="2000" smtClean="0">
                <a:latin typeface="KoPub돋움체 Medium"/>
                <a:ea typeface="KoPub돋움체 Medium"/>
              </a:rPr>
              <a:t>, </a:t>
            </a:r>
            <a:r>
              <a:rPr lang="ko-KR" altLang="en-US" sz="2000" smtClean="0">
                <a:latin typeface="KoPub돋움체 Medium"/>
                <a:ea typeface="KoPub돋움체 Medium"/>
              </a:rPr>
              <a:t>더 적합한 회귀 모형를 얻을 수 있을 것이라 기대</a:t>
            </a:r>
            <a:endParaRPr lang="en-US" altLang="ko-KR" sz="2000">
              <a:latin typeface="KoPub돋움체 Medium"/>
              <a:ea typeface="KoPub돋움체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755" y="4153769"/>
            <a:ext cx="286535" cy="77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71753" y="429309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mtClean="0">
                <a:latin typeface="KoPub돋움체 Medium"/>
                <a:ea typeface="KoPub돋움체 Medium"/>
              </a:rPr>
              <a:t>부족했던 기상관측소</a:t>
            </a: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4153" y="1628800"/>
            <a:ext cx="97210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>
                <a:latin typeface="KoPub돋움체 Medium"/>
                <a:ea typeface="KoPub돋움체 Medium"/>
              </a:rPr>
              <a:t>년 월 기준 평균값으로 구성된 기상 데이터를 사용하였기에 </a:t>
            </a:r>
            <a:r>
              <a:rPr lang="ko-KR" altLang="en-US" sz="2000" smtClean="0">
                <a:latin typeface="KoPub돋움체 Medium"/>
                <a:ea typeface="KoPub돋움체 Medium"/>
              </a:rPr>
              <a:t>회귀 </a:t>
            </a:r>
            <a:r>
              <a:rPr lang="ko-KR" altLang="en-US" sz="2000">
                <a:latin typeface="KoPub돋움체 Medium"/>
                <a:ea typeface="KoPub돋움체 Medium"/>
              </a:rPr>
              <a:t>모형의 결정 계수가 </a:t>
            </a:r>
            <a:endParaRPr lang="en-US" altLang="ko-KR" sz="2000" smtClean="0">
              <a:latin typeface="KoPub돋움체 Medium"/>
              <a:ea typeface="KoPub돋움체 Medium"/>
            </a:endParaRP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>
                <a:latin typeface="KoPub돋움체 Medium"/>
                <a:ea typeface="KoPub돋움체 Medium"/>
              </a:rPr>
              <a:t> </a:t>
            </a:r>
            <a:r>
              <a:rPr lang="en-US" altLang="ko-KR" sz="2000" smtClean="0">
                <a:latin typeface="KoPub돋움체 Medium"/>
                <a:ea typeface="KoPub돋움체 Medium"/>
              </a:rPr>
              <a:t>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낮게 </a:t>
            </a:r>
            <a:r>
              <a:rPr lang="ko-KR" altLang="en-US" sz="2000">
                <a:latin typeface="KoPub돋움체 Medium"/>
                <a:ea typeface="KoPub돋움체 Medium"/>
              </a:rPr>
              <a:t>나옴</a:t>
            </a:r>
            <a:r>
              <a:rPr lang="en-US" altLang="ko-KR" sz="2000">
                <a:latin typeface="KoPub돋움체 Medium"/>
                <a:ea typeface="KoPub돋움체 Medium"/>
              </a:rPr>
              <a:t>.</a:t>
            </a:r>
          </a:p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>
                <a:latin typeface="KoPub돋움체 Medium"/>
                <a:ea typeface="KoPub돋움체 Medium"/>
              </a:rPr>
              <a:t>년 월 일 기준으로 구성된 기상 데이터를 사용한다면 더 적합한 회귀 모형을 </a:t>
            </a:r>
            <a:endParaRPr lang="en-US" altLang="ko-KR" sz="2000" smtClean="0">
              <a:latin typeface="KoPub돋움체 Medium"/>
              <a:ea typeface="KoPub돋움체 Medium"/>
            </a:endParaRP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>
                <a:latin typeface="KoPub돋움체 Medium"/>
                <a:ea typeface="KoPub돋움체 Medium"/>
              </a:rPr>
              <a:t> </a:t>
            </a:r>
            <a:r>
              <a:rPr lang="en-US" altLang="ko-KR" sz="2000" smtClean="0">
                <a:latin typeface="KoPub돋움체 Medium"/>
                <a:ea typeface="KoPub돋움체 Medium"/>
              </a:rPr>
              <a:t>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도출할 </a:t>
            </a:r>
            <a:r>
              <a:rPr lang="ko-KR" altLang="en-US" sz="2000">
                <a:latin typeface="KoPub돋움체 Medium"/>
                <a:ea typeface="KoPub돋움체 Medium"/>
              </a:rPr>
              <a:t>수 있을 것이라 기대</a:t>
            </a:r>
          </a:p>
        </p:txBody>
      </p:sp>
    </p:spTree>
    <p:extLst>
      <p:ext uri="{BB962C8B-B14F-4D97-AF65-F5344CB8AC3E}">
        <p14:creationId xmlns:p14="http://schemas.microsoft.com/office/powerpoint/2010/main" val="42174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4584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2815421" cy="769441"/>
            <a:chOff x="536211" y="4423530"/>
            <a:chExt cx="281542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06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15744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Q &amp; A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1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0F52113B-BF61-40B1-B3B1-4F4915DE7F48}"/>
              </a:ext>
            </a:extLst>
          </p:cNvPr>
          <p:cNvSpPr/>
          <p:nvPr/>
        </p:nvSpPr>
        <p:spPr>
          <a:xfrm>
            <a:off x="-96688" y="-27384"/>
            <a:ext cx="12288688" cy="6975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18" name="TextBox 617">
            <a:extLst>
              <a:ext uri="{FF2B5EF4-FFF2-40B4-BE49-F238E27FC236}">
                <a16:creationId xmlns="" xmlns:a16="http://schemas.microsoft.com/office/drawing/2014/main" id="{57DF933D-D92C-40EB-93E3-06062E7531CD}"/>
              </a:ext>
            </a:extLst>
          </p:cNvPr>
          <p:cNvSpPr txBox="1"/>
          <p:nvPr/>
        </p:nvSpPr>
        <p:spPr>
          <a:xfrm>
            <a:off x="1962857" y="2806076"/>
            <a:ext cx="7877559" cy="1308656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80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 You</a:t>
            </a:r>
            <a:endParaRPr lang="ko-KR" altLang="en-US" sz="8000" spc="-8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8" y="947936"/>
            <a:ext cx="6448425" cy="1905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56" y="4795986"/>
            <a:ext cx="11363325" cy="16573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53556" y="1340768"/>
            <a:ext cx="2437905" cy="43204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493292" y="2891418"/>
            <a:ext cx="7400925" cy="1617702"/>
            <a:chOff x="4493292" y="2875032"/>
            <a:chExt cx="7400925" cy="161770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3292" y="2875032"/>
              <a:ext cx="7400925" cy="13144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6400" y="4245084"/>
              <a:ext cx="2019300" cy="247650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4655840" y="3661410"/>
            <a:ext cx="2520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51584" y="4795986"/>
            <a:ext cx="3744416" cy="43321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  <a:endParaRPr lang="ko-KR" altLang="en-US">
              <a:latin typeface="KoPub돋움체 Bold"/>
              <a:ea typeface="KoPub돋움체 Bold"/>
            </a:endParaRPr>
          </a:p>
        </p:txBody>
      </p:sp>
      <p:sp>
        <p:nvSpPr>
          <p:cNvPr id="169" name="갈매기형 수장 16"/>
          <p:cNvSpPr/>
          <p:nvPr/>
        </p:nvSpPr>
        <p:spPr>
          <a:xfrm rot="5400000">
            <a:off x="5923264" y="3846747"/>
            <a:ext cx="345471" cy="374073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97300" y="1556792"/>
            <a:ext cx="11197400" cy="720080"/>
            <a:chOff x="623392" y="908720"/>
            <a:chExt cx="11197400" cy="720080"/>
          </a:xfrm>
        </p:grpSpPr>
        <p:sp>
          <p:nvSpPr>
            <p:cNvPr id="165" name="TextBox 5"/>
            <p:cNvSpPr txBox="1"/>
            <p:nvPr/>
          </p:nvSpPr>
          <p:spPr>
            <a:xfrm>
              <a:off x="947428" y="1061969"/>
              <a:ext cx="10297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/>
                  <a:ea typeface="KoPub돋움체 Bold"/>
                </a:rPr>
                <a:t>선발 투수의 능력을 파악하기 위해 필요한 역량이 무엇인가를 분석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 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623392" y="908720"/>
              <a:ext cx="11197400" cy="720080"/>
              <a:chOff x="623392" y="908720"/>
              <a:chExt cx="10873208" cy="720080"/>
            </a:xfrm>
          </p:grpSpPr>
          <p:sp>
            <p:nvSpPr>
              <p:cNvPr id="178" name="사각형: 잘린 한쪽 모서리 177"/>
              <p:cNvSpPr/>
              <p:nvPr/>
            </p:nvSpPr>
            <p:spPr>
              <a:xfrm>
                <a:off x="623392" y="908720"/>
                <a:ext cx="10873208" cy="720080"/>
              </a:xfrm>
              <a:prstGeom prst="snip1Rect">
                <a:avLst>
                  <a:gd name="adj" fmla="val 50000"/>
                </a:avLst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9" name="직각 삼각형 178"/>
              <p:cNvSpPr/>
              <p:nvPr/>
            </p:nvSpPr>
            <p:spPr>
              <a:xfrm>
                <a:off x="11136560" y="908720"/>
                <a:ext cx="360040" cy="360040"/>
              </a:xfrm>
              <a:prstGeom prst="rt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88" name="그룹 187"/>
          <p:cNvGrpSpPr/>
          <p:nvPr/>
        </p:nvGrpSpPr>
        <p:grpSpPr>
          <a:xfrm>
            <a:off x="497378" y="2780928"/>
            <a:ext cx="11197244" cy="720080"/>
            <a:chOff x="659396" y="2492896"/>
            <a:chExt cx="11197244" cy="720080"/>
          </a:xfrm>
        </p:grpSpPr>
        <p:sp>
          <p:nvSpPr>
            <p:cNvPr id="166" name="TextBox 6"/>
            <p:cNvSpPr txBox="1"/>
            <p:nvPr/>
          </p:nvSpPr>
          <p:spPr>
            <a:xfrm>
              <a:off x="978418" y="2637492"/>
              <a:ext cx="7867859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mtClean="0">
                  <a:latin typeface="KoPub돋움체 Bold"/>
                  <a:ea typeface="KoPub돋움체 Bold"/>
                </a:rPr>
                <a:t>‘ 9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회말 </a:t>
              </a:r>
              <a:r>
                <a:rPr lang="en-US" altLang="ko-KR" sz="2200" smtClean="0">
                  <a:latin typeface="KoPub돋움체 Bold"/>
                  <a:ea typeface="KoPub돋움체 Bold"/>
                </a:rPr>
                <a:t>2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아웃</a:t>
              </a:r>
              <a:r>
                <a:rPr lang="en-US" altLang="ko-KR" sz="2200">
                  <a:latin typeface="KoPub돋움체 Bold"/>
                  <a:ea typeface="KoPub돋움체 Bold"/>
                </a:rPr>
                <a:t> </a:t>
              </a:r>
              <a:r>
                <a:rPr lang="en-US" altLang="ko-KR" sz="2200" smtClean="0">
                  <a:latin typeface="KoPub돋움체 Bold"/>
                  <a:ea typeface="KoPub돋움체 Bold"/>
                </a:rPr>
                <a:t>’ : 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모든 경기의 결과를 통해 역전의 발생 가능성을 분석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659396" y="2492896"/>
              <a:ext cx="11197244" cy="720080"/>
              <a:chOff x="623392" y="908720"/>
              <a:chExt cx="10873208" cy="720080"/>
            </a:xfrm>
          </p:grpSpPr>
          <p:sp>
            <p:nvSpPr>
              <p:cNvPr id="182" name="사각형: 잘린 한쪽 모서리 181"/>
              <p:cNvSpPr/>
              <p:nvPr/>
            </p:nvSpPr>
            <p:spPr>
              <a:xfrm>
                <a:off x="623392" y="908720"/>
                <a:ext cx="10873208" cy="720080"/>
              </a:xfrm>
              <a:prstGeom prst="snip1Rect">
                <a:avLst>
                  <a:gd name="adj" fmla="val 50000"/>
                </a:avLst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3" name="직각 삼각형 182"/>
              <p:cNvSpPr/>
              <p:nvPr/>
            </p:nvSpPr>
            <p:spPr>
              <a:xfrm>
                <a:off x="11136560" y="908720"/>
                <a:ext cx="360040" cy="360040"/>
              </a:xfrm>
              <a:prstGeom prst="rt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90" name="갈매기형 수장 16"/>
          <p:cNvSpPr/>
          <p:nvPr/>
        </p:nvSpPr>
        <p:spPr>
          <a:xfrm rot="5400000">
            <a:off x="5923264" y="4192218"/>
            <a:ext cx="345471" cy="374073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91" name="갈매기형 수장 16"/>
          <p:cNvSpPr/>
          <p:nvPr/>
        </p:nvSpPr>
        <p:spPr>
          <a:xfrm rot="5400000">
            <a:off x="5923264" y="4566827"/>
            <a:ext cx="345471" cy="374073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499629" y="5301208"/>
            <a:ext cx="11194993" cy="504054"/>
            <a:chOff x="499629" y="5301208"/>
            <a:chExt cx="11194993" cy="504054"/>
          </a:xfrm>
        </p:grpSpPr>
        <p:sp>
          <p:nvSpPr>
            <p:cNvPr id="167" name="TextBox 7"/>
            <p:cNvSpPr txBox="1"/>
            <p:nvPr/>
          </p:nvSpPr>
          <p:spPr>
            <a:xfrm>
              <a:off x="499629" y="5301208"/>
              <a:ext cx="111949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/>
                  <a:ea typeface="KoPub돋움체 Bold"/>
                </a:rPr>
                <a:t>선발투수의 능력을 파악하기 위한 선발투수능력모형을 개발하고 경기결과를 통한 역전 가능성 분석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510267" y="5805262"/>
              <a:ext cx="1105834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8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-1" y="-9571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6494312" cy="769441"/>
            <a:chOff x="536211" y="4423530"/>
            <a:chExt cx="6494312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02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52533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데이터 수집 및 분석 방향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7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836712"/>
            <a:ext cx="42031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산림청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산불 통계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(2003 ~ 2019. 04)</a:t>
            </a:r>
            <a:endParaRPr lang="en-GB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9935" y="4077072"/>
            <a:ext cx="6630156" cy="3596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KoPub돋움체 Bold"/>
                <a:ea typeface="KoPub돋움체 Bold"/>
              </a:rPr>
              <a:t>2. </a:t>
            </a:r>
            <a:r>
              <a:rPr lang="ko-KR" altLang="en-US">
                <a:latin typeface="KoPub돋움체 Bold"/>
                <a:ea typeface="KoPub돋움체 Bold"/>
              </a:rPr>
              <a:t>기상청 날씨누리 </a:t>
            </a:r>
            <a:r>
              <a:rPr lang="en-US" altLang="ko-KR">
                <a:latin typeface="KoPub돋움체 Bold"/>
                <a:ea typeface="KoPub돋움체 Bold"/>
              </a:rPr>
              <a:t>– </a:t>
            </a:r>
            <a:r>
              <a:rPr lang="ko-KR" altLang="en-US">
                <a:latin typeface="KoPub돋움체 Bold"/>
                <a:ea typeface="KoPub돋움체 Bold"/>
              </a:rPr>
              <a:t>평균 풍속</a:t>
            </a:r>
            <a:r>
              <a:rPr lang="en-US" altLang="ko-KR">
                <a:latin typeface="KoPub돋움체 Bold"/>
                <a:ea typeface="KoPub돋움체 Bold"/>
              </a:rPr>
              <a:t>, </a:t>
            </a:r>
            <a:r>
              <a:rPr lang="ko-KR" altLang="en-US">
                <a:latin typeface="KoPub돋움체 Bold"/>
                <a:ea typeface="KoPub돋움체 Bold"/>
              </a:rPr>
              <a:t>평균 상대습도</a:t>
            </a:r>
            <a:r>
              <a:rPr lang="en-US" altLang="ko-KR">
                <a:latin typeface="KoPub돋움체 Bold"/>
                <a:ea typeface="KoPub돋움체 Bold"/>
              </a:rPr>
              <a:t>(2003 ~ 2019. 04)</a:t>
            </a:r>
            <a:endParaRPr lang="en-GB">
              <a:latin typeface="KoPub돋움체 Bold"/>
              <a:ea typeface="KoPub돋움체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9376" y="1223174"/>
            <a:ext cx="7796547" cy="28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http://www.forest.go.kr/newkfsweb/kfi/kfs/frfr/selectFrfrStats.</a:t>
            </a:r>
            <a:r>
              <a:rPr lang="ko-KR" altLang="en-US" sz="1300"/>
              <a:t>do</a:t>
            </a:r>
            <a:r>
              <a:rPr lang="ko-KR" altLang="en-US" sz="1100"/>
              <a:t>?searchCnd=2010&amp;mn=KFS_02_02_01_05_01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690756" y="4472826"/>
            <a:ext cx="4381908" cy="28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http://www.weather.go.kr/weather/climate/past_table.jsp</a:t>
            </a:r>
          </a:p>
        </p:txBody>
      </p:sp>
    </p:spTree>
    <p:extLst>
      <p:ext uri="{BB962C8B-B14F-4D97-AF65-F5344CB8AC3E}">
        <p14:creationId xmlns:p14="http://schemas.microsoft.com/office/powerpoint/2010/main" val="9246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88032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방향</a:t>
            </a:r>
            <a:r>
              <a:rPr lang="en-US" altLang="ko-KR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선발투수능력모형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5380" y="836712"/>
            <a:ext cx="11305256" cy="4433502"/>
            <a:chOff x="515380" y="1258393"/>
            <a:chExt cx="11305256" cy="443350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515380" y="1258393"/>
              <a:ext cx="11305256" cy="3554510"/>
              <a:chOff x="407368" y="692695"/>
              <a:chExt cx="11305256" cy="3554510"/>
            </a:xfrm>
          </p:grpSpPr>
          <p:sp>
            <p:nvSpPr>
              <p:cNvPr id="172" name="모서리가 둥근 직사각형 3"/>
              <p:cNvSpPr/>
              <p:nvPr/>
            </p:nvSpPr>
            <p:spPr>
              <a:xfrm>
                <a:off x="407368" y="692695"/>
                <a:ext cx="11305256" cy="143727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18157" y="773903"/>
                <a:ext cx="1944216" cy="496711"/>
                <a:chOff x="335360" y="1204097"/>
                <a:chExt cx="1944216" cy="496711"/>
              </a:xfrm>
            </p:grpSpPr>
            <p:sp>
              <p:nvSpPr>
                <p:cNvPr id="168" name="직각 삼각형 167"/>
                <p:cNvSpPr/>
                <p:nvPr/>
              </p:nvSpPr>
              <p:spPr>
                <a:xfrm>
                  <a:off x="335360" y="1268760"/>
                  <a:ext cx="432048" cy="432048"/>
                </a:xfrm>
                <a:prstGeom prst="rt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>
                  <a:off x="335360" y="1700808"/>
                  <a:ext cx="1656184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/>
                <p:cNvSpPr txBox="1"/>
                <p:nvPr/>
              </p:nvSpPr>
              <p:spPr>
                <a:xfrm>
                  <a:off x="767408" y="1204097"/>
                  <a:ext cx="1512168" cy="4529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400">
                      <a:latin typeface="나눔스퀘어 ExtraBold"/>
                      <a:ea typeface="나눔스퀘어 ExtraBold"/>
                    </a:rPr>
                    <a:t>Step 1</a:t>
                  </a: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533679" y="3750494"/>
                <a:ext cx="1944216" cy="496711"/>
                <a:chOff x="335360" y="597276"/>
                <a:chExt cx="1944216" cy="496711"/>
              </a:xfrm>
            </p:grpSpPr>
            <p:sp>
              <p:nvSpPr>
                <p:cNvPr id="34" name="직각 삼각형 33"/>
                <p:cNvSpPr/>
                <p:nvPr/>
              </p:nvSpPr>
              <p:spPr>
                <a:xfrm>
                  <a:off x="335360" y="661939"/>
                  <a:ext cx="432048" cy="432048"/>
                </a:xfrm>
                <a:prstGeom prst="rt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>
                  <a:off x="335360" y="1093987"/>
                  <a:ext cx="1656184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767408" y="597276"/>
                  <a:ext cx="151216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400">
                      <a:latin typeface="나눔스퀘어 ExtraBold"/>
                      <a:ea typeface="나눔스퀘어 ExtraBold"/>
                    </a:rPr>
                    <a:t>Step </a:t>
                  </a:r>
                  <a:r>
                    <a:rPr lang="en-US" altLang="ko-KR" sz="2400" smtClean="0">
                      <a:latin typeface="나눔스퀘어 ExtraBold"/>
                      <a:ea typeface="나눔스퀘어 ExtraBold"/>
                    </a:rPr>
                    <a:t>3</a:t>
                  </a:r>
                  <a:endParaRPr lang="en-US" altLang="ko-KR" sz="2400">
                    <a:latin typeface="나눔스퀘어 ExtraBold"/>
                    <a:ea typeface="나눔스퀘어 ExtraBold"/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515380" y="2439447"/>
                <a:ext cx="1944216" cy="496711"/>
                <a:chOff x="335360" y="1570316"/>
                <a:chExt cx="1944216" cy="496711"/>
              </a:xfrm>
            </p:grpSpPr>
            <p:sp>
              <p:nvSpPr>
                <p:cNvPr id="22" name="직각 삼각형 21"/>
                <p:cNvSpPr/>
                <p:nvPr/>
              </p:nvSpPr>
              <p:spPr>
                <a:xfrm>
                  <a:off x="335360" y="1634979"/>
                  <a:ext cx="432048" cy="432048"/>
                </a:xfrm>
                <a:prstGeom prst="rt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23" name="직선 연결선 22"/>
                <p:cNvCxnSpPr/>
                <p:nvPr/>
              </p:nvCxnSpPr>
              <p:spPr>
                <a:xfrm>
                  <a:off x="335360" y="2067027"/>
                  <a:ext cx="1656184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67408" y="1570316"/>
                  <a:ext cx="1512168" cy="451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400">
                      <a:latin typeface="나눔스퀘어 ExtraBold"/>
                      <a:ea typeface="나눔스퀘어 ExtraBold"/>
                    </a:rPr>
                    <a:t>Step 2</a:t>
                  </a: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2423592" y="1340768"/>
              <a:ext cx="918187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WAR(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대체선수대비승리기여도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 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에 영향을 미치는 변수를 파악하기 위한 회귀분석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53831" y="1691411"/>
              <a:ext cx="2714205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확인</a:t>
              </a:r>
              <a:endParaRPr lang="en-GB" sz="20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3" name="모서리가 둥근 직사각형 3"/>
            <p:cNvSpPr/>
            <p:nvPr/>
          </p:nvSpPr>
          <p:spPr>
            <a:xfrm>
              <a:off x="515380" y="2870069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모서리가 둥근 직사각형 3"/>
            <p:cNvSpPr/>
            <p:nvPr/>
          </p:nvSpPr>
          <p:spPr>
            <a:xfrm>
              <a:off x="515380" y="4216826"/>
              <a:ext cx="11305256" cy="14372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23591" y="3004292"/>
              <a:ext cx="533511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문제를 해결하기 위한 주성분 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23591" y="3370116"/>
              <a:ext cx="592662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카이저의 규칙과 누적 설명력을 통한 주성분 개수 선택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3831" y="4317353"/>
              <a:ext cx="533511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문제를 해결하기 위한 주성분 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53831" y="4676232"/>
              <a:ext cx="3461204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주성분에 대한 변수 이름 부여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50" name="직각 삼각형 49"/>
          <p:cNvSpPr/>
          <p:nvPr/>
        </p:nvSpPr>
        <p:spPr>
          <a:xfrm>
            <a:off x="623392" y="5616734"/>
            <a:ext cx="432048" cy="432048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23392" y="6048782"/>
            <a:ext cx="165618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5440" y="5552071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나눔스퀘어 ExtraBold"/>
                <a:ea typeface="나눔스퀘어 ExtraBold"/>
              </a:rPr>
              <a:t>Step </a:t>
            </a:r>
            <a:r>
              <a:rPr lang="en-US" altLang="ko-KR" sz="2400" smtClean="0">
                <a:latin typeface="나눔스퀘어 ExtraBold"/>
                <a:ea typeface="나눔스퀘어 ExtraBold"/>
              </a:rPr>
              <a:t>4</a:t>
            </a:r>
            <a:endParaRPr lang="en-US" altLang="ko-KR" sz="2400">
              <a:latin typeface="나눔스퀘어 ExtraBold"/>
              <a:ea typeface="나눔스퀘어 ExtraBold"/>
            </a:endParaRPr>
          </a:p>
        </p:txBody>
      </p:sp>
      <p:sp>
        <p:nvSpPr>
          <p:cNvPr id="53" name="모서리가 둥근 직사각형 3"/>
          <p:cNvSpPr/>
          <p:nvPr/>
        </p:nvSpPr>
        <p:spPr>
          <a:xfrm>
            <a:off x="515380" y="5416995"/>
            <a:ext cx="11305256" cy="116218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23591" y="5551218"/>
            <a:ext cx="623439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로지스틱 회귀분석을 통한 선발투수와 구원투수의 분류</a:t>
            </a:r>
            <a:endParaRPr lang="en-GB" sz="22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23591" y="5917042"/>
            <a:ext cx="510588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분류를 통한 오분류율과 정분류율 확인</a:t>
            </a:r>
            <a:endParaRPr lang="en-US" altLang="ko-KR" sz="20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1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5380" y="836712"/>
            <a:ext cx="11305256" cy="4433502"/>
            <a:chOff x="515380" y="1258393"/>
            <a:chExt cx="11305256" cy="443350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515380" y="1258393"/>
              <a:ext cx="11305256" cy="3554510"/>
              <a:chOff x="407368" y="692695"/>
              <a:chExt cx="11305256" cy="3554510"/>
            </a:xfrm>
          </p:grpSpPr>
          <p:sp>
            <p:nvSpPr>
              <p:cNvPr id="172" name="모서리가 둥근 직사각형 3"/>
              <p:cNvSpPr/>
              <p:nvPr/>
            </p:nvSpPr>
            <p:spPr>
              <a:xfrm>
                <a:off x="407368" y="692695"/>
                <a:ext cx="11305256" cy="143727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18157" y="773903"/>
                <a:ext cx="1944216" cy="496711"/>
                <a:chOff x="335360" y="1204097"/>
                <a:chExt cx="1944216" cy="496711"/>
              </a:xfrm>
            </p:grpSpPr>
            <p:sp>
              <p:nvSpPr>
                <p:cNvPr id="168" name="직각 삼각형 167"/>
                <p:cNvSpPr/>
                <p:nvPr/>
              </p:nvSpPr>
              <p:spPr>
                <a:xfrm>
                  <a:off x="335360" y="1268760"/>
                  <a:ext cx="432048" cy="432048"/>
                </a:xfrm>
                <a:prstGeom prst="rt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>
                  <a:off x="335360" y="1700808"/>
                  <a:ext cx="1656184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/>
                <p:cNvSpPr txBox="1"/>
                <p:nvPr/>
              </p:nvSpPr>
              <p:spPr>
                <a:xfrm>
                  <a:off x="767408" y="1204097"/>
                  <a:ext cx="1512168" cy="4529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400">
                      <a:latin typeface="나눔스퀘어 ExtraBold"/>
                      <a:ea typeface="나눔스퀘어 ExtraBold"/>
                    </a:rPr>
                    <a:t>Step 1</a:t>
                  </a: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533679" y="3750494"/>
                <a:ext cx="1944216" cy="496711"/>
                <a:chOff x="335360" y="597276"/>
                <a:chExt cx="1944216" cy="496711"/>
              </a:xfrm>
            </p:grpSpPr>
            <p:sp>
              <p:nvSpPr>
                <p:cNvPr id="34" name="직각 삼각형 33"/>
                <p:cNvSpPr/>
                <p:nvPr/>
              </p:nvSpPr>
              <p:spPr>
                <a:xfrm>
                  <a:off x="335360" y="661939"/>
                  <a:ext cx="432048" cy="432048"/>
                </a:xfrm>
                <a:prstGeom prst="rt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>
                  <a:off x="335360" y="1093987"/>
                  <a:ext cx="1656184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767408" y="597276"/>
                  <a:ext cx="151216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400">
                      <a:latin typeface="나눔스퀘어 ExtraBold"/>
                      <a:ea typeface="나눔스퀘어 ExtraBold"/>
                    </a:rPr>
                    <a:t>Step </a:t>
                  </a:r>
                  <a:r>
                    <a:rPr lang="en-US" altLang="ko-KR" sz="2400" smtClean="0">
                      <a:latin typeface="나눔스퀘어 ExtraBold"/>
                      <a:ea typeface="나눔스퀘어 ExtraBold"/>
                    </a:rPr>
                    <a:t>3</a:t>
                  </a:r>
                  <a:endParaRPr lang="en-US" altLang="ko-KR" sz="2400">
                    <a:latin typeface="나눔스퀘어 ExtraBold"/>
                    <a:ea typeface="나눔스퀘어 ExtraBold"/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515380" y="2439447"/>
                <a:ext cx="1944216" cy="496711"/>
                <a:chOff x="335360" y="1570316"/>
                <a:chExt cx="1944216" cy="496711"/>
              </a:xfrm>
            </p:grpSpPr>
            <p:sp>
              <p:nvSpPr>
                <p:cNvPr id="22" name="직각 삼각형 21"/>
                <p:cNvSpPr/>
                <p:nvPr/>
              </p:nvSpPr>
              <p:spPr>
                <a:xfrm>
                  <a:off x="335360" y="1634979"/>
                  <a:ext cx="432048" cy="432048"/>
                </a:xfrm>
                <a:prstGeom prst="rt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23" name="직선 연결선 22"/>
                <p:cNvCxnSpPr/>
                <p:nvPr/>
              </p:nvCxnSpPr>
              <p:spPr>
                <a:xfrm>
                  <a:off x="335360" y="2067027"/>
                  <a:ext cx="1656184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67408" y="1570316"/>
                  <a:ext cx="1512168" cy="451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400">
                      <a:latin typeface="나눔스퀘어 ExtraBold"/>
                      <a:ea typeface="나눔스퀘어 ExtraBold"/>
                    </a:rPr>
                    <a:t>Step 2</a:t>
                  </a: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2423592" y="1340768"/>
              <a:ext cx="918187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WAR(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대체선수대비승리기여도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 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에 영향을 미치는 변수를 파악하기 위한 회귀분석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53831" y="1691411"/>
              <a:ext cx="2714205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확인</a:t>
              </a:r>
              <a:endParaRPr lang="en-GB" sz="20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3" name="모서리가 둥근 직사각형 3"/>
            <p:cNvSpPr/>
            <p:nvPr/>
          </p:nvSpPr>
          <p:spPr>
            <a:xfrm>
              <a:off x="515380" y="2870069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모서리가 둥근 직사각형 3"/>
            <p:cNvSpPr/>
            <p:nvPr/>
          </p:nvSpPr>
          <p:spPr>
            <a:xfrm>
              <a:off x="515380" y="4216826"/>
              <a:ext cx="11305256" cy="14372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23591" y="3004292"/>
              <a:ext cx="533511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문제를 해결하기 위한 주성분 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23591" y="3370116"/>
              <a:ext cx="592662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카이저의 규칙과 누적 설명력을 통한 주성분 개수 선택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3831" y="4317353"/>
              <a:ext cx="533511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문제를 해결하기 위한 주성분 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53831" y="4676232"/>
              <a:ext cx="3461204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주성분에 대한 변수 이름 부여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50" name="직각 삼각형 49"/>
          <p:cNvSpPr/>
          <p:nvPr/>
        </p:nvSpPr>
        <p:spPr>
          <a:xfrm>
            <a:off x="623392" y="5616734"/>
            <a:ext cx="432048" cy="432048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23392" y="6048782"/>
            <a:ext cx="165618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5440" y="5552071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나눔스퀘어 ExtraBold"/>
                <a:ea typeface="나눔스퀘어 ExtraBold"/>
              </a:rPr>
              <a:t>Step </a:t>
            </a:r>
            <a:r>
              <a:rPr lang="en-US" altLang="ko-KR" sz="2400" smtClean="0">
                <a:latin typeface="나눔스퀘어 ExtraBold"/>
                <a:ea typeface="나눔스퀘어 ExtraBold"/>
              </a:rPr>
              <a:t>4</a:t>
            </a:r>
            <a:endParaRPr lang="en-US" altLang="ko-KR" sz="2400">
              <a:latin typeface="나눔스퀘어 ExtraBold"/>
              <a:ea typeface="나눔스퀘어 ExtraBold"/>
            </a:endParaRPr>
          </a:p>
        </p:txBody>
      </p:sp>
      <p:sp>
        <p:nvSpPr>
          <p:cNvPr id="53" name="모서리가 둥근 직사각형 3"/>
          <p:cNvSpPr/>
          <p:nvPr/>
        </p:nvSpPr>
        <p:spPr>
          <a:xfrm>
            <a:off x="515380" y="5416995"/>
            <a:ext cx="11305256" cy="116218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23591" y="5551218"/>
            <a:ext cx="623439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로지스틱 회귀분석을 통한 선발투수와 구원투수의 분류</a:t>
            </a:r>
            <a:endParaRPr lang="en-GB" sz="22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23591" y="5917042"/>
            <a:ext cx="510588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분류를 통한 오분류율과 정분류율 확인</a:t>
            </a:r>
            <a:endParaRPr lang="en-US" altLang="ko-KR" sz="20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방향</a:t>
            </a:r>
            <a:r>
              <a:rPr lang="en-US" altLang="ko-KR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역전가능성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4146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1229</Words>
  <Application>Microsoft Office PowerPoint</Application>
  <PresentationFormat>와이드스크린</PresentationFormat>
  <Paragraphs>284</Paragraphs>
  <Slides>37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4" baseType="lpstr">
      <vt:lpstr>KoPub돋움체 Medium</vt:lpstr>
      <vt:lpstr>나눔바른고딕</vt:lpstr>
      <vt:lpstr>KoPub돋움체 Light</vt:lpstr>
      <vt:lpstr>조선일보명조</vt:lpstr>
      <vt:lpstr>LG PC</vt:lpstr>
      <vt:lpstr>Wingdings</vt:lpstr>
      <vt:lpstr>타이포_쌍문동 B</vt:lpstr>
      <vt:lpstr>경기천년제목 Light</vt:lpstr>
      <vt:lpstr>맑은 고딕</vt:lpstr>
      <vt:lpstr>a옛날사진관4</vt:lpstr>
      <vt:lpstr>경기천년제목 Bold</vt:lpstr>
      <vt:lpstr>나눔스퀘어 ExtraBold</vt:lpstr>
      <vt:lpstr>Arial</vt:lpstr>
      <vt:lpstr>Times New Roman</vt:lpstr>
      <vt:lpstr>KoPub돋움체 Bold</vt:lpstr>
      <vt:lpstr>Gill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오소희</dc:creator>
  <cp:lastModifiedBy>김혜정</cp:lastModifiedBy>
  <cp:revision>423</cp:revision>
  <dcterms:created xsi:type="dcterms:W3CDTF">2016-11-14T14:29:23Z</dcterms:created>
  <dcterms:modified xsi:type="dcterms:W3CDTF">2019-05-28T10:07:48Z</dcterms:modified>
</cp:coreProperties>
</file>